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4"/>
  </p:notesMasterIdLst>
  <p:sldIdLst>
    <p:sldId id="433" r:id="rId5"/>
    <p:sldId id="456" r:id="rId6"/>
    <p:sldId id="457" r:id="rId7"/>
    <p:sldId id="458" r:id="rId8"/>
    <p:sldId id="459" r:id="rId9"/>
    <p:sldId id="461" r:id="rId10"/>
    <p:sldId id="460" r:id="rId11"/>
    <p:sldId id="462" r:id="rId12"/>
    <p:sldId id="414"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1993" autoAdjust="0"/>
  </p:normalViewPr>
  <p:slideViewPr>
    <p:cSldViewPr snapToGrid="0">
      <p:cViewPr varScale="1">
        <p:scale>
          <a:sx n="66" d="100"/>
          <a:sy n="66" d="100"/>
        </p:scale>
        <p:origin x="1482" y="42"/>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a:t>
            </a:fld>
            <a:endParaRPr lang="en-US"/>
          </a:p>
        </p:txBody>
      </p:sp>
    </p:spTree>
    <p:extLst>
      <p:ext uri="{BB962C8B-B14F-4D97-AF65-F5344CB8AC3E}">
        <p14:creationId xmlns:p14="http://schemas.microsoft.com/office/powerpoint/2010/main" val="78730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9</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11/5/2016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thenewstack.io/make-a-restful-json-api-go/" TargetMode="External"/><Relationship Id="rId2" Type="http://schemas.openxmlformats.org/officeDocument/2006/relationships/hyperlink" Target="https://kev.inburke.com/kevin/golang-json-htt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a:t>
            </a:r>
            <a:endParaRPr lang="en-US" dirty="0"/>
          </a:p>
        </p:txBody>
      </p:sp>
      <p:sp>
        <p:nvSpPr>
          <p:cNvPr id="3" name="Content Placeholder 2"/>
          <p:cNvSpPr>
            <a:spLocks noGrp="1"/>
          </p:cNvSpPr>
          <p:nvPr>
            <p:ph idx="1"/>
          </p:nvPr>
        </p:nvSpPr>
        <p:spPr/>
        <p:txBody>
          <a:bodyPr/>
          <a:lstStyle/>
          <a:p>
            <a:r>
              <a:rPr lang="en-US" dirty="0" smtClean="0"/>
              <a:t>writing </a:t>
            </a:r>
            <a:r>
              <a:rPr lang="en-US" dirty="0"/>
              <a:t>a web application</a:t>
            </a:r>
          </a:p>
          <a:p>
            <a:r>
              <a:rPr lang="en-US" dirty="0" smtClean="0"/>
              <a:t>using </a:t>
            </a:r>
            <a:r>
              <a:rPr lang="en-US" dirty="0"/>
              <a:t>gorilla and default http package basics only</a:t>
            </a:r>
          </a:p>
          <a:p>
            <a:r>
              <a:rPr lang="en-US" dirty="0" smtClean="0"/>
              <a:t>writing </a:t>
            </a:r>
            <a:r>
              <a:rPr lang="en-US" dirty="0"/>
              <a:t>a get function</a:t>
            </a:r>
          </a:p>
          <a:p>
            <a:r>
              <a:rPr lang="en-US" dirty="0" smtClean="0"/>
              <a:t>writing </a:t>
            </a:r>
            <a:r>
              <a:rPr lang="en-US" dirty="0"/>
              <a:t>a post function</a:t>
            </a:r>
          </a:p>
          <a:p>
            <a:r>
              <a:rPr lang="en-US" dirty="0" smtClean="0"/>
              <a:t>hands </a:t>
            </a:r>
            <a:r>
              <a:rPr lang="en-US" dirty="0"/>
              <a:t>on exercises</a:t>
            </a:r>
          </a:p>
        </p:txBody>
      </p:sp>
    </p:spTree>
    <p:extLst>
      <p:ext uri="{BB962C8B-B14F-4D97-AF65-F5344CB8AC3E}">
        <p14:creationId xmlns:p14="http://schemas.microsoft.com/office/powerpoint/2010/main" val="1444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clients</a:t>
            </a:r>
            <a:endParaRPr lang="en-US" dirty="0"/>
          </a:p>
        </p:txBody>
      </p:sp>
      <p:sp>
        <p:nvSpPr>
          <p:cNvPr id="3" name="Content Placeholder 2"/>
          <p:cNvSpPr>
            <a:spLocks noGrp="1"/>
          </p:cNvSpPr>
          <p:nvPr>
            <p:ph idx="1"/>
          </p:nvPr>
        </p:nvSpPr>
        <p:spPr/>
        <p:txBody>
          <a:bodyPr/>
          <a:lstStyle/>
          <a:p>
            <a:r>
              <a:rPr lang="en-US" dirty="0"/>
              <a:t>The net/http package provides a series of functions and types </a:t>
            </a:r>
            <a:r>
              <a:rPr lang="en-US" dirty="0" smtClean="0"/>
              <a:t>for sending </a:t>
            </a:r>
            <a:r>
              <a:rPr lang="en-US" dirty="0"/>
              <a:t>HTTP requests. </a:t>
            </a:r>
            <a:endParaRPr lang="en-US" dirty="0" smtClean="0"/>
          </a:p>
          <a:p>
            <a:r>
              <a:rPr lang="en-US" dirty="0" smtClean="0"/>
              <a:t>The </a:t>
            </a:r>
            <a:r>
              <a:rPr lang="en-US" dirty="0"/>
              <a:t>most important types are:</a:t>
            </a:r>
          </a:p>
          <a:p>
            <a:pPr lvl="1"/>
            <a:r>
              <a:rPr lang="en-US" dirty="0" smtClean="0"/>
              <a:t>the </a:t>
            </a:r>
            <a:r>
              <a:rPr lang="en-US" dirty="0"/>
              <a:t>Client</a:t>
            </a:r>
          </a:p>
          <a:p>
            <a:pPr lvl="1"/>
            <a:r>
              <a:rPr lang="en-US" dirty="0"/>
              <a:t>the Request</a:t>
            </a:r>
          </a:p>
          <a:p>
            <a:pPr lvl="1"/>
            <a:r>
              <a:rPr lang="en-US" dirty="0"/>
              <a:t>the Response</a:t>
            </a:r>
          </a:p>
        </p:txBody>
      </p:sp>
    </p:spTree>
    <p:extLst>
      <p:ext uri="{BB962C8B-B14F-4D97-AF65-F5344CB8AC3E}">
        <p14:creationId xmlns:p14="http://schemas.microsoft.com/office/powerpoint/2010/main" val="1221789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clients</a:t>
            </a:r>
          </a:p>
        </p:txBody>
      </p:sp>
      <p:sp>
        <p:nvSpPr>
          <p:cNvPr id="3" name="Content Placeholder 2"/>
          <p:cNvSpPr>
            <a:spLocks noGrp="1"/>
          </p:cNvSpPr>
          <p:nvPr>
            <p:ph idx="1"/>
          </p:nvPr>
        </p:nvSpPr>
        <p:spPr/>
        <p:txBody>
          <a:bodyPr>
            <a:normAutofit fontScale="92500" lnSpcReduction="10000"/>
          </a:bodyPr>
          <a:lstStyle/>
          <a:p>
            <a:r>
              <a:rPr lang="en-US" dirty="0"/>
              <a:t>The Client type offers some other methods related directly to the HTTP </a:t>
            </a:r>
            <a:r>
              <a:rPr lang="en-US" dirty="0" smtClean="0"/>
              <a:t>methods:</a:t>
            </a:r>
            <a:endParaRPr lang="en-US" dirty="0"/>
          </a:p>
          <a:p>
            <a:pPr lvl="1"/>
            <a:r>
              <a:rPr lang="en-US" dirty="0" err="1" smtClean="0"/>
              <a:t>Client.Get</a:t>
            </a:r>
            <a:endParaRPr lang="en-US" dirty="0"/>
          </a:p>
          <a:p>
            <a:pPr lvl="1"/>
            <a:r>
              <a:rPr lang="en-US" dirty="0" err="1"/>
              <a:t>Client.Post</a:t>
            </a:r>
            <a:endParaRPr lang="en-US" dirty="0"/>
          </a:p>
          <a:p>
            <a:pPr lvl="1"/>
            <a:r>
              <a:rPr lang="en-US" dirty="0" err="1"/>
              <a:t>Client.PostForm</a:t>
            </a:r>
            <a:endParaRPr lang="en-US" dirty="0"/>
          </a:p>
          <a:p>
            <a:pPr lvl="1"/>
            <a:r>
              <a:rPr lang="en-US" dirty="0" err="1"/>
              <a:t>Client.Head</a:t>
            </a:r>
            <a:endParaRPr lang="en-US" dirty="0"/>
          </a:p>
          <a:p>
            <a:r>
              <a:rPr lang="en-US" dirty="0"/>
              <a:t>and the equivalent helper functions:</a:t>
            </a:r>
          </a:p>
          <a:p>
            <a:pPr lvl="1"/>
            <a:r>
              <a:rPr lang="en-US" dirty="0" err="1" smtClean="0"/>
              <a:t>http.Get</a:t>
            </a:r>
            <a:endParaRPr lang="en-US" dirty="0"/>
          </a:p>
          <a:p>
            <a:pPr lvl="1"/>
            <a:r>
              <a:rPr lang="en-US" dirty="0" err="1"/>
              <a:t>http.Post</a:t>
            </a:r>
            <a:endParaRPr lang="en-US" dirty="0"/>
          </a:p>
          <a:p>
            <a:pPr lvl="1"/>
            <a:r>
              <a:rPr lang="en-US" dirty="0" err="1"/>
              <a:t>http.PostForm</a:t>
            </a:r>
            <a:endParaRPr lang="en-US" dirty="0"/>
          </a:p>
          <a:p>
            <a:pPr lvl="1"/>
            <a:r>
              <a:rPr lang="en-US" dirty="0" err="1"/>
              <a:t>http.Head</a:t>
            </a:r>
            <a:endParaRPr lang="en-US" dirty="0"/>
          </a:p>
        </p:txBody>
      </p:sp>
    </p:spTree>
    <p:extLst>
      <p:ext uri="{BB962C8B-B14F-4D97-AF65-F5344CB8AC3E}">
        <p14:creationId xmlns:p14="http://schemas.microsoft.com/office/powerpoint/2010/main" val="2717406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Gorilla mux</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Gorilla </a:t>
            </a:r>
            <a:r>
              <a:rPr lang="en-US" dirty="0"/>
              <a:t>is a web toolkit for the Go programming language. Currently these packages are available:</a:t>
            </a:r>
          </a:p>
          <a:p>
            <a:pPr lvl="1"/>
            <a:r>
              <a:rPr lang="en-US" dirty="0" smtClean="0"/>
              <a:t>gorilla/context </a:t>
            </a:r>
            <a:r>
              <a:rPr lang="en-US" dirty="0"/>
              <a:t>stores global request variables.</a:t>
            </a:r>
          </a:p>
          <a:p>
            <a:pPr lvl="1"/>
            <a:r>
              <a:rPr lang="en-US" dirty="0"/>
              <a:t>gorilla/mux is a powerful URL router and dispatcher.</a:t>
            </a:r>
          </a:p>
          <a:p>
            <a:pPr lvl="1"/>
            <a:r>
              <a:rPr lang="en-US" dirty="0"/>
              <a:t>gorilla/reverse produces reversible regular expressions for </a:t>
            </a:r>
            <a:r>
              <a:rPr lang="en-US" dirty="0" err="1"/>
              <a:t>regexp</a:t>
            </a:r>
            <a:r>
              <a:rPr lang="en-US" dirty="0"/>
              <a:t>-based </a:t>
            </a:r>
            <a:r>
              <a:rPr lang="en-US" dirty="0" err="1"/>
              <a:t>muxes</a:t>
            </a:r>
            <a:r>
              <a:rPr lang="en-US" dirty="0"/>
              <a:t>.</a:t>
            </a:r>
          </a:p>
          <a:p>
            <a:pPr lvl="1"/>
            <a:r>
              <a:rPr lang="en-US" dirty="0"/>
              <a:t>gorilla/</a:t>
            </a:r>
            <a:r>
              <a:rPr lang="en-US" dirty="0" err="1"/>
              <a:t>rpc</a:t>
            </a:r>
            <a:r>
              <a:rPr lang="en-US" dirty="0"/>
              <a:t> implements RPC over HTTP with codec for JSON-RPC.</a:t>
            </a:r>
          </a:p>
          <a:p>
            <a:pPr lvl="1"/>
            <a:r>
              <a:rPr lang="en-US" dirty="0"/>
              <a:t>gorilla/schema converts form values to a </a:t>
            </a:r>
            <a:r>
              <a:rPr lang="en-US" dirty="0" err="1"/>
              <a:t>struct</a:t>
            </a:r>
            <a:r>
              <a:rPr lang="en-US" dirty="0"/>
              <a:t>.</a:t>
            </a:r>
          </a:p>
          <a:p>
            <a:pPr lvl="1"/>
            <a:r>
              <a:rPr lang="en-US" dirty="0"/>
              <a:t>gorilla/</a:t>
            </a:r>
            <a:r>
              <a:rPr lang="en-US" dirty="0" err="1"/>
              <a:t>securecookie</a:t>
            </a:r>
            <a:r>
              <a:rPr lang="en-US" dirty="0"/>
              <a:t> encodes and decodes authenticated and optionally encrypted cookie values.</a:t>
            </a:r>
          </a:p>
          <a:p>
            <a:pPr lvl="1"/>
            <a:r>
              <a:rPr lang="en-US" dirty="0"/>
              <a:t>gorilla/sessions saves cookie and filesystem sessions and allows custom session backends.</a:t>
            </a:r>
          </a:p>
          <a:p>
            <a:pPr lvl="1"/>
            <a:r>
              <a:rPr lang="en-US" dirty="0"/>
              <a:t>gorilla/</a:t>
            </a:r>
            <a:r>
              <a:rPr lang="en-US" dirty="0" err="1"/>
              <a:t>websocket</a:t>
            </a:r>
            <a:r>
              <a:rPr lang="en-US" dirty="0"/>
              <a:t> implements the </a:t>
            </a:r>
            <a:r>
              <a:rPr lang="en-US" dirty="0" err="1"/>
              <a:t>WebSocket</a:t>
            </a:r>
            <a:r>
              <a:rPr lang="en-US" dirty="0"/>
              <a:t> protocol defined in RFC 6455</a:t>
            </a:r>
            <a:r>
              <a:rPr lang="en-US" dirty="0" smtClean="0"/>
              <a:t>.</a:t>
            </a:r>
          </a:p>
          <a:p>
            <a:endParaRPr lang="en-US" dirty="0" smtClean="0"/>
          </a:p>
          <a:p>
            <a:r>
              <a:rPr lang="en-US" dirty="0"/>
              <a:t>The name mux stands for "HTTP request multiplexer"</a:t>
            </a:r>
            <a:endParaRPr lang="en-US" dirty="0" smtClean="0"/>
          </a:p>
          <a:p>
            <a:r>
              <a:rPr lang="en-US" dirty="0" smtClean="0"/>
              <a:t>to install the mux package in your machine you can use go get</a:t>
            </a:r>
          </a:p>
          <a:p>
            <a:pPr lvl="1"/>
            <a:r>
              <a:rPr lang="en-US" dirty="0" smtClean="0"/>
              <a:t>$ </a:t>
            </a:r>
            <a:r>
              <a:rPr lang="en-US" dirty="0"/>
              <a:t>go get github.com/gorilla/mux</a:t>
            </a:r>
          </a:p>
          <a:p>
            <a:endParaRPr lang="en-US" dirty="0"/>
          </a:p>
        </p:txBody>
      </p:sp>
    </p:spTree>
    <p:extLst>
      <p:ext uri="{BB962C8B-B14F-4D97-AF65-F5344CB8AC3E}">
        <p14:creationId xmlns:p14="http://schemas.microsoft.com/office/powerpoint/2010/main" val="2178562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of mux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Requests </a:t>
            </a:r>
            <a:r>
              <a:rPr lang="en-US" dirty="0"/>
              <a:t>can be matched based on URL host, path, path prefix, </a:t>
            </a:r>
            <a:r>
              <a:rPr lang="en-US" dirty="0" smtClean="0"/>
              <a:t>schemes, header </a:t>
            </a:r>
            <a:r>
              <a:rPr lang="en-US" dirty="0"/>
              <a:t>and query values, HTTP methods or using custom matchers.</a:t>
            </a:r>
          </a:p>
          <a:p>
            <a:r>
              <a:rPr lang="en-US" dirty="0" smtClean="0"/>
              <a:t>URL </a:t>
            </a:r>
            <a:r>
              <a:rPr lang="en-US" dirty="0"/>
              <a:t>hosts and paths can have variables with an optional </a:t>
            </a:r>
            <a:r>
              <a:rPr lang="en-US" dirty="0" smtClean="0"/>
              <a:t>regular expression</a:t>
            </a:r>
            <a:r>
              <a:rPr lang="en-US" dirty="0"/>
              <a:t>.</a:t>
            </a:r>
          </a:p>
          <a:p>
            <a:r>
              <a:rPr lang="en-US" dirty="0" smtClean="0"/>
              <a:t>Registered </a:t>
            </a:r>
            <a:r>
              <a:rPr lang="en-US" dirty="0"/>
              <a:t>URLs can be built, or "reversed", which helps </a:t>
            </a:r>
            <a:r>
              <a:rPr lang="en-US" dirty="0" smtClean="0"/>
              <a:t>maintaining references </a:t>
            </a:r>
            <a:r>
              <a:rPr lang="en-US" dirty="0"/>
              <a:t>to resources.</a:t>
            </a:r>
          </a:p>
          <a:p>
            <a:r>
              <a:rPr lang="en-US" dirty="0" smtClean="0"/>
              <a:t>Routes </a:t>
            </a:r>
            <a:r>
              <a:rPr lang="en-US" dirty="0"/>
              <a:t>can be used as </a:t>
            </a:r>
            <a:r>
              <a:rPr lang="en-US" dirty="0" err="1"/>
              <a:t>subrouters</a:t>
            </a:r>
            <a:r>
              <a:rPr lang="en-US" dirty="0"/>
              <a:t>: nested routes are only tested if </a:t>
            </a:r>
            <a:r>
              <a:rPr lang="en-US" dirty="0" smtClean="0"/>
              <a:t>the   </a:t>
            </a:r>
            <a:r>
              <a:rPr lang="en-US" dirty="0"/>
              <a:t>parent route matches. This is useful to define groups of routes </a:t>
            </a:r>
            <a:r>
              <a:rPr lang="en-US" dirty="0" smtClean="0"/>
              <a:t>that   </a:t>
            </a:r>
            <a:r>
              <a:rPr lang="en-US" dirty="0"/>
              <a:t>share common conditions like a host, a path prefix or other </a:t>
            </a:r>
            <a:r>
              <a:rPr lang="en-US" dirty="0" smtClean="0"/>
              <a:t>repeated   </a:t>
            </a:r>
            <a:r>
              <a:rPr lang="en-US" dirty="0"/>
              <a:t>attributes. As a bonus, this optimizes request matching</a:t>
            </a:r>
            <a:r>
              <a:rPr lang="en-US" dirty="0" smtClean="0"/>
              <a:t>. </a:t>
            </a:r>
          </a:p>
          <a:p>
            <a:r>
              <a:rPr lang="en-US" dirty="0" smtClean="0"/>
              <a:t>It </a:t>
            </a:r>
            <a:r>
              <a:rPr lang="en-US" dirty="0"/>
              <a:t>implements the </a:t>
            </a:r>
            <a:r>
              <a:rPr lang="en-US" dirty="0" err="1"/>
              <a:t>http.Handler</a:t>
            </a:r>
            <a:r>
              <a:rPr lang="en-US" dirty="0"/>
              <a:t> interface so it is compatible with </a:t>
            </a:r>
            <a:r>
              <a:rPr lang="en-US" dirty="0" smtClean="0"/>
              <a:t>the   </a:t>
            </a:r>
            <a:r>
              <a:rPr lang="en-US" dirty="0"/>
              <a:t>standard </a:t>
            </a:r>
            <a:r>
              <a:rPr lang="en-US" dirty="0" err="1"/>
              <a:t>http.ServeMux</a:t>
            </a:r>
            <a:r>
              <a:rPr lang="en-US" dirty="0"/>
              <a:t>.</a:t>
            </a:r>
          </a:p>
        </p:txBody>
      </p:sp>
    </p:spTree>
    <p:extLst>
      <p:ext uri="{BB962C8B-B14F-4D97-AF65-F5344CB8AC3E}">
        <p14:creationId xmlns:p14="http://schemas.microsoft.com/office/powerpoint/2010/main" val="241896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Simple routing</a:t>
            </a:r>
            <a:endParaRPr lang="en-US" dirty="0"/>
          </a:p>
        </p:txBody>
      </p:sp>
      <p:pic>
        <p:nvPicPr>
          <p:cNvPr id="10" name="Picture 9"/>
          <p:cNvPicPr>
            <a:picLocks noChangeAspect="1"/>
          </p:cNvPicPr>
          <p:nvPr/>
        </p:nvPicPr>
        <p:blipFill>
          <a:blip r:embed="rId2"/>
          <a:stretch>
            <a:fillRect/>
          </a:stretch>
        </p:blipFill>
        <p:spPr>
          <a:xfrm>
            <a:off x="457200" y="815522"/>
            <a:ext cx="3258457" cy="4014419"/>
          </a:xfrm>
          <a:prstGeom prst="rect">
            <a:avLst/>
          </a:prstGeom>
        </p:spPr>
      </p:pic>
      <p:pic>
        <p:nvPicPr>
          <p:cNvPr id="11" name="Picture 10"/>
          <p:cNvPicPr>
            <a:picLocks noChangeAspect="1"/>
          </p:cNvPicPr>
          <p:nvPr/>
        </p:nvPicPr>
        <p:blipFill>
          <a:blip r:embed="rId3"/>
          <a:stretch>
            <a:fillRect/>
          </a:stretch>
        </p:blipFill>
        <p:spPr>
          <a:xfrm>
            <a:off x="5067980" y="815522"/>
            <a:ext cx="3971925" cy="1971675"/>
          </a:xfrm>
          <a:prstGeom prst="rect">
            <a:avLst/>
          </a:prstGeom>
        </p:spPr>
      </p:pic>
    </p:spTree>
    <p:extLst>
      <p:ext uri="{BB962C8B-B14F-4D97-AF65-F5344CB8AC3E}">
        <p14:creationId xmlns:p14="http://schemas.microsoft.com/office/powerpoint/2010/main" val="3820972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Additional reading</a:t>
            </a:r>
            <a:endParaRPr lang="en-US" dirty="0"/>
          </a:p>
        </p:txBody>
      </p:sp>
      <p:sp>
        <p:nvSpPr>
          <p:cNvPr id="13" name="Content Placeholder 12"/>
          <p:cNvSpPr>
            <a:spLocks noGrp="1"/>
          </p:cNvSpPr>
          <p:nvPr>
            <p:ph idx="1"/>
          </p:nvPr>
        </p:nvSpPr>
        <p:spPr/>
        <p:txBody>
          <a:bodyPr/>
          <a:lstStyle/>
          <a:p>
            <a:r>
              <a:rPr lang="en-US" dirty="0">
                <a:hlinkClick r:id="rId2"/>
              </a:rPr>
              <a:t>https://kev.inburke.com/kevin/golang-json-http</a:t>
            </a:r>
            <a:r>
              <a:rPr lang="en-US" dirty="0" smtClean="0">
                <a:hlinkClick r:id="rId2"/>
              </a:rPr>
              <a:t>/</a:t>
            </a:r>
            <a:r>
              <a:rPr lang="en-US" dirty="0" smtClean="0"/>
              <a:t> </a:t>
            </a:r>
          </a:p>
          <a:p>
            <a:r>
              <a:rPr lang="en-US" dirty="0">
                <a:hlinkClick r:id="rId3"/>
              </a:rPr>
              <a:t>http://thenewstack.io/make-a-restful-json-api-go</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040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B79823-585F-4DAE-9341-8D446E41045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7900DE2-572D-4B07-A4D8-5AF0F1C660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19002</TotalTime>
  <Words>362</Words>
  <Application>Microsoft Office PowerPoint</Application>
  <PresentationFormat>On-screen Show (16:9)</PresentationFormat>
  <Paragraphs>56</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Webdings</vt:lpstr>
      <vt:lpstr>Wingdings</vt:lpstr>
      <vt:lpstr>Wipro 2014 PPT Theme</vt:lpstr>
      <vt:lpstr>Go language</vt:lpstr>
      <vt:lpstr>Module 5</vt:lpstr>
      <vt:lpstr>Web clients</vt:lpstr>
      <vt:lpstr>Web clients</vt:lpstr>
      <vt:lpstr>Gorilla mux</vt:lpstr>
      <vt:lpstr>Main features of mux</vt:lpstr>
      <vt:lpstr>Example – Simple routing</vt:lpstr>
      <vt:lpstr>Additional reading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559</cp:revision>
  <dcterms:created xsi:type="dcterms:W3CDTF">2013-12-31T05:54:35Z</dcterms:created>
  <dcterms:modified xsi:type="dcterms:W3CDTF">2016-11-05T14:12:58Z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