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20"/>
  </p:notesMasterIdLst>
  <p:sldIdLst>
    <p:sldId id="433" r:id="rId5"/>
    <p:sldId id="456" r:id="rId6"/>
    <p:sldId id="428" r:id="rId7"/>
    <p:sldId id="421" r:id="rId8"/>
    <p:sldId id="430" r:id="rId9"/>
    <p:sldId id="431" r:id="rId10"/>
    <p:sldId id="457" r:id="rId11"/>
    <p:sldId id="432" r:id="rId12"/>
    <p:sldId id="459" r:id="rId13"/>
    <p:sldId id="458" r:id="rId14"/>
    <p:sldId id="460" r:id="rId15"/>
    <p:sldId id="461" r:id="rId16"/>
    <p:sldId id="462" r:id="rId17"/>
    <p:sldId id="463" r:id="rId18"/>
    <p:sldId id="414"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80251" autoAdjust="0"/>
  </p:normalViewPr>
  <p:slideViewPr>
    <p:cSldViewPr snapToGrid="0">
      <p:cViewPr varScale="1">
        <p:scale>
          <a:sx n="74" d="100"/>
          <a:sy n="74" d="100"/>
        </p:scale>
        <p:origin x="1242" y="54"/>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a:t>
            </a:fld>
            <a:endParaRPr lang="en-US"/>
          </a:p>
        </p:txBody>
      </p:sp>
    </p:spTree>
    <p:extLst>
      <p:ext uri="{BB962C8B-B14F-4D97-AF65-F5344CB8AC3E}">
        <p14:creationId xmlns:p14="http://schemas.microsoft.com/office/powerpoint/2010/main" val="78730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8</a:t>
            </a:fld>
            <a:endParaRPr lang="en-US"/>
          </a:p>
        </p:txBody>
      </p:sp>
    </p:spTree>
    <p:extLst>
      <p:ext uri="{BB962C8B-B14F-4D97-AF65-F5344CB8AC3E}">
        <p14:creationId xmlns:p14="http://schemas.microsoft.com/office/powerpoint/2010/main" val="390601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10</a:t>
            </a:fld>
            <a:endParaRPr lang="en-US"/>
          </a:p>
        </p:txBody>
      </p:sp>
    </p:spTree>
    <p:extLst>
      <p:ext uri="{BB962C8B-B14F-4D97-AF65-F5344CB8AC3E}">
        <p14:creationId xmlns:p14="http://schemas.microsoft.com/office/powerpoint/2010/main" val="1511915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12</a:t>
            </a:fld>
            <a:endParaRPr lang="en-US"/>
          </a:p>
        </p:txBody>
      </p:sp>
    </p:spTree>
    <p:extLst>
      <p:ext uri="{BB962C8B-B14F-4D97-AF65-F5344CB8AC3E}">
        <p14:creationId xmlns:p14="http://schemas.microsoft.com/office/powerpoint/2010/main" val="121220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15</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11/7/2016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in Go</a:t>
            </a:r>
            <a:endParaRPr lang="en-US" dirty="0"/>
          </a:p>
        </p:txBody>
      </p:sp>
      <p:sp>
        <p:nvSpPr>
          <p:cNvPr id="3" name="Content Placeholder 2"/>
          <p:cNvSpPr>
            <a:spLocks noGrp="1"/>
          </p:cNvSpPr>
          <p:nvPr>
            <p:ph idx="1"/>
          </p:nvPr>
        </p:nvSpPr>
        <p:spPr/>
        <p:txBody>
          <a:bodyPr/>
          <a:lstStyle/>
          <a:p>
            <a:r>
              <a:rPr lang="en-US" dirty="0"/>
              <a:t>A pointer holds the memory address of a variable.</a:t>
            </a:r>
          </a:p>
          <a:p>
            <a:r>
              <a:rPr lang="en-US" dirty="0" smtClean="0"/>
              <a:t>The </a:t>
            </a:r>
            <a:r>
              <a:rPr lang="en-US" dirty="0"/>
              <a:t>type *T is a pointer to a T value. Its zero value is nil</a:t>
            </a:r>
            <a:r>
              <a:rPr lang="en-US" dirty="0" smtClean="0"/>
              <a:t>.</a:t>
            </a:r>
          </a:p>
          <a:p>
            <a:pPr lvl="1"/>
            <a:r>
              <a:rPr lang="en-US" dirty="0" err="1" smtClean="0"/>
              <a:t>var</a:t>
            </a:r>
            <a:r>
              <a:rPr lang="en-US" dirty="0" smtClean="0"/>
              <a:t> p *</a:t>
            </a:r>
            <a:r>
              <a:rPr lang="en-US" dirty="0" err="1" smtClean="0"/>
              <a:t>int</a:t>
            </a:r>
            <a:endParaRPr lang="en-US" dirty="0" smtClean="0"/>
          </a:p>
          <a:p>
            <a:r>
              <a:rPr lang="en-US" dirty="0"/>
              <a:t>The </a:t>
            </a:r>
            <a:r>
              <a:rPr lang="en-US" b="1" u="sng" dirty="0"/>
              <a:t>&amp;</a:t>
            </a:r>
            <a:r>
              <a:rPr lang="en-US" dirty="0"/>
              <a:t> operator generates a pointer to its operand.</a:t>
            </a:r>
          </a:p>
          <a:p>
            <a:r>
              <a:rPr lang="en-US" dirty="0"/>
              <a:t>The </a:t>
            </a:r>
            <a:r>
              <a:rPr lang="en-US" b="1" u="sng" dirty="0"/>
              <a:t>*</a:t>
            </a:r>
            <a:r>
              <a:rPr lang="en-US" dirty="0"/>
              <a:t> operator denotes the pointer's underlying value.</a:t>
            </a:r>
          </a:p>
          <a:p>
            <a:r>
              <a:rPr lang="en-US" dirty="0"/>
              <a:t>This is known as "dereferencing" or "</a:t>
            </a:r>
            <a:r>
              <a:rPr lang="en-US" dirty="0" err="1"/>
              <a:t>indirecting</a:t>
            </a:r>
            <a:r>
              <a:rPr lang="en-US" dirty="0"/>
              <a:t>".</a:t>
            </a:r>
          </a:p>
          <a:p>
            <a:endParaRPr lang="en-US" dirty="0"/>
          </a:p>
        </p:txBody>
      </p:sp>
    </p:spTree>
    <p:extLst>
      <p:ext uri="{BB962C8B-B14F-4D97-AF65-F5344CB8AC3E}">
        <p14:creationId xmlns:p14="http://schemas.microsoft.com/office/powerpoint/2010/main" val="361327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i:=10</a:t>
            </a:r>
          </a:p>
          <a:p>
            <a:r>
              <a:rPr lang="en-US" dirty="0" smtClean="0"/>
              <a:t>p </a:t>
            </a:r>
            <a:r>
              <a:rPr lang="en-US" dirty="0"/>
              <a:t>:= &amp;</a:t>
            </a:r>
            <a:r>
              <a:rPr lang="en-US" dirty="0" err="1"/>
              <a:t>i</a:t>
            </a:r>
            <a:endParaRPr lang="en-US" dirty="0"/>
          </a:p>
          <a:p>
            <a:r>
              <a:rPr lang="en-US" dirty="0" err="1" smtClean="0"/>
              <a:t>fmt.Println</a:t>
            </a:r>
            <a:r>
              <a:rPr lang="en-US" dirty="0" smtClean="0"/>
              <a:t>(p</a:t>
            </a:r>
            <a:r>
              <a:rPr lang="en-US" dirty="0"/>
              <a:t>) //Prints memory address of </a:t>
            </a:r>
            <a:r>
              <a:rPr lang="en-US" dirty="0" err="1"/>
              <a:t>i</a:t>
            </a:r>
            <a:endParaRPr lang="en-US" dirty="0"/>
          </a:p>
          <a:p>
            <a:r>
              <a:rPr lang="en-US" dirty="0" err="1" smtClean="0"/>
              <a:t>fmt.Println</a:t>
            </a:r>
            <a:r>
              <a:rPr lang="en-US" dirty="0"/>
              <a:t>(*p) //Prints value held in p</a:t>
            </a:r>
          </a:p>
          <a:p>
            <a:endParaRPr lang="en-US" dirty="0"/>
          </a:p>
          <a:p>
            <a:r>
              <a:rPr lang="en-US" dirty="0" smtClean="0"/>
              <a:t>*</a:t>
            </a:r>
            <a:r>
              <a:rPr lang="en-US" dirty="0"/>
              <a:t>p = 20</a:t>
            </a:r>
          </a:p>
          <a:p>
            <a:r>
              <a:rPr lang="en-US" dirty="0" err="1" smtClean="0"/>
              <a:t>fmt.Println</a:t>
            </a:r>
            <a:r>
              <a:rPr lang="en-US" dirty="0" smtClean="0"/>
              <a:t>(p</a:t>
            </a:r>
            <a:r>
              <a:rPr lang="en-US" dirty="0"/>
              <a:t>) //Prints memory address of </a:t>
            </a:r>
            <a:r>
              <a:rPr lang="en-US" dirty="0" err="1"/>
              <a:t>i</a:t>
            </a:r>
            <a:endParaRPr lang="en-US" dirty="0"/>
          </a:p>
          <a:p>
            <a:r>
              <a:rPr lang="en-US" dirty="0" err="1" smtClean="0"/>
              <a:t>fmt.Println</a:t>
            </a:r>
            <a:r>
              <a:rPr lang="en-US" dirty="0"/>
              <a:t>(*p) //Prints value held in p</a:t>
            </a:r>
          </a:p>
          <a:p>
            <a:pPr marL="0" indent="0">
              <a:buNone/>
            </a:pPr>
            <a:endParaRPr lang="en-US" dirty="0"/>
          </a:p>
          <a:p>
            <a:r>
              <a:rPr lang="en-US" dirty="0" smtClean="0"/>
              <a:t>*</a:t>
            </a:r>
            <a:r>
              <a:rPr lang="en-US" dirty="0"/>
              <a:t>p = 20/5</a:t>
            </a:r>
          </a:p>
          <a:p>
            <a:r>
              <a:rPr lang="en-US" dirty="0" err="1" smtClean="0"/>
              <a:t>fmt.Println</a:t>
            </a:r>
            <a:r>
              <a:rPr lang="en-US" dirty="0"/>
              <a:t>(*p) //Prints value held in p</a:t>
            </a:r>
          </a:p>
        </p:txBody>
      </p:sp>
    </p:spTree>
    <p:extLst>
      <p:ext uri="{BB962C8B-B14F-4D97-AF65-F5344CB8AC3E}">
        <p14:creationId xmlns:p14="http://schemas.microsoft.com/office/powerpoint/2010/main" val="126982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a:t>
            </a:r>
            <a:r>
              <a:rPr lang="en-US" dirty="0" err="1" smtClean="0"/>
              <a:t>Structs</a:t>
            </a:r>
            <a:endParaRPr lang="en-US" dirty="0"/>
          </a:p>
        </p:txBody>
      </p:sp>
      <p:sp>
        <p:nvSpPr>
          <p:cNvPr id="3" name="Content Placeholder 2"/>
          <p:cNvSpPr>
            <a:spLocks noGrp="1"/>
          </p:cNvSpPr>
          <p:nvPr>
            <p:ph idx="1"/>
          </p:nvPr>
        </p:nvSpPr>
        <p:spPr/>
        <p:txBody>
          <a:bodyPr/>
          <a:lstStyle/>
          <a:p>
            <a:r>
              <a:rPr lang="en-US" dirty="0" err="1"/>
              <a:t>Struct</a:t>
            </a:r>
            <a:r>
              <a:rPr lang="en-US" dirty="0"/>
              <a:t> fields can be accessed through a </a:t>
            </a:r>
            <a:r>
              <a:rPr lang="en-US" dirty="0" err="1"/>
              <a:t>struct</a:t>
            </a:r>
            <a:r>
              <a:rPr lang="en-US" dirty="0"/>
              <a:t> pointer</a:t>
            </a:r>
            <a:r>
              <a:rPr lang="en-US" dirty="0" smtClean="0"/>
              <a:t>.</a:t>
            </a:r>
          </a:p>
          <a:p>
            <a:r>
              <a:rPr lang="en-US" dirty="0"/>
              <a:t>To access the field X of a </a:t>
            </a:r>
            <a:r>
              <a:rPr lang="en-US" dirty="0" err="1"/>
              <a:t>struct</a:t>
            </a:r>
            <a:r>
              <a:rPr lang="en-US" dirty="0"/>
              <a:t> when we have the </a:t>
            </a:r>
            <a:r>
              <a:rPr lang="en-US" dirty="0" err="1"/>
              <a:t>struct</a:t>
            </a:r>
            <a:r>
              <a:rPr lang="en-US" dirty="0"/>
              <a:t> pointer p we could write (*p).X</a:t>
            </a:r>
          </a:p>
          <a:p>
            <a:endParaRPr lang="en-US" dirty="0" smtClean="0"/>
          </a:p>
          <a:p>
            <a:r>
              <a:rPr lang="en-US" dirty="0" smtClean="0"/>
              <a:t>Refer example</a:t>
            </a:r>
            <a:endParaRPr lang="en-US" dirty="0"/>
          </a:p>
        </p:txBody>
      </p:sp>
    </p:spTree>
    <p:extLst>
      <p:ext uri="{BB962C8B-B14F-4D97-AF65-F5344CB8AC3E}">
        <p14:creationId xmlns:p14="http://schemas.microsoft.com/office/powerpoint/2010/main" val="120858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pointer to a </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r>
              <a:rPr lang="en-US" dirty="0"/>
              <a:t>type SKU </a:t>
            </a:r>
            <a:r>
              <a:rPr lang="en-US" dirty="0" err="1"/>
              <a:t>struct</a:t>
            </a:r>
            <a:r>
              <a:rPr lang="en-US" dirty="0"/>
              <a:t> {</a:t>
            </a:r>
          </a:p>
          <a:p>
            <a:r>
              <a:rPr lang="en-US" dirty="0"/>
              <a:t>	</a:t>
            </a:r>
            <a:r>
              <a:rPr lang="en-US" dirty="0" err="1"/>
              <a:t>StockID</a:t>
            </a:r>
            <a:r>
              <a:rPr lang="en-US" dirty="0"/>
              <a:t> string</a:t>
            </a:r>
          </a:p>
          <a:p>
            <a:r>
              <a:rPr lang="en-US" dirty="0"/>
              <a:t>	</a:t>
            </a:r>
            <a:r>
              <a:rPr lang="en-US" dirty="0" err="1"/>
              <a:t>pinCode</a:t>
            </a:r>
            <a:r>
              <a:rPr lang="en-US" dirty="0"/>
              <a:t> string</a:t>
            </a:r>
          </a:p>
          <a:p>
            <a:r>
              <a:rPr lang="en-US" dirty="0"/>
              <a:t>}</a:t>
            </a:r>
          </a:p>
          <a:p>
            <a:endParaRPr lang="en-US" dirty="0"/>
          </a:p>
          <a:p>
            <a:r>
              <a:rPr lang="en-US" dirty="0" err="1"/>
              <a:t>var</a:t>
            </a:r>
            <a:r>
              <a:rPr lang="en-US" dirty="0"/>
              <a:t> (</a:t>
            </a:r>
          </a:p>
          <a:p>
            <a:r>
              <a:rPr lang="en-US" dirty="0"/>
              <a:t>	s = SKU{"A123","560001"}</a:t>
            </a:r>
          </a:p>
          <a:p>
            <a:r>
              <a:rPr lang="en-US" dirty="0"/>
              <a:t>	p = &amp;s</a:t>
            </a:r>
          </a:p>
          <a:p>
            <a:r>
              <a:rPr lang="en-US" dirty="0"/>
              <a:t>)</a:t>
            </a:r>
          </a:p>
          <a:p>
            <a:endParaRPr lang="en-US" dirty="0"/>
          </a:p>
          <a:p>
            <a:r>
              <a:rPr lang="en-US" dirty="0" err="1"/>
              <a:t>func</a:t>
            </a:r>
            <a:r>
              <a:rPr lang="en-US" dirty="0"/>
              <a:t> main() {</a:t>
            </a:r>
          </a:p>
          <a:p>
            <a:r>
              <a:rPr lang="en-US" dirty="0"/>
              <a:t>	</a:t>
            </a:r>
            <a:r>
              <a:rPr lang="en-US" dirty="0" err="1"/>
              <a:t>fmt.Print</a:t>
            </a:r>
            <a:r>
              <a:rPr lang="en-US" dirty="0"/>
              <a:t>(</a:t>
            </a:r>
            <a:r>
              <a:rPr lang="en-US" dirty="0" err="1"/>
              <a:t>checkAvailability</a:t>
            </a:r>
            <a:r>
              <a:rPr lang="en-US" dirty="0"/>
              <a:t>(p))</a:t>
            </a:r>
          </a:p>
          <a:p>
            <a:r>
              <a:rPr lang="en-US" dirty="0"/>
              <a:t>}</a:t>
            </a:r>
          </a:p>
          <a:p>
            <a:endParaRPr lang="en-US" dirty="0"/>
          </a:p>
          <a:p>
            <a:r>
              <a:rPr lang="en-US" dirty="0" err="1"/>
              <a:t>func</a:t>
            </a:r>
            <a:r>
              <a:rPr lang="en-US" dirty="0"/>
              <a:t> </a:t>
            </a:r>
            <a:r>
              <a:rPr lang="en-US" dirty="0" err="1"/>
              <a:t>checkAvailability</a:t>
            </a:r>
            <a:r>
              <a:rPr lang="en-US" b="1" dirty="0"/>
              <a:t>(p *SKU)</a:t>
            </a:r>
            <a:r>
              <a:rPr lang="en-US" dirty="0"/>
              <a:t> (</a:t>
            </a:r>
            <a:r>
              <a:rPr lang="en-US" dirty="0" err="1"/>
              <a:t>avl</a:t>
            </a:r>
            <a:r>
              <a:rPr lang="en-US" dirty="0"/>
              <a:t> bool){</a:t>
            </a:r>
          </a:p>
          <a:p>
            <a:r>
              <a:rPr lang="en-US" dirty="0"/>
              <a:t>	</a:t>
            </a:r>
            <a:r>
              <a:rPr lang="en-US" dirty="0" err="1"/>
              <a:t>fmt.Println</a:t>
            </a:r>
            <a:r>
              <a:rPr lang="en-US" dirty="0"/>
              <a:t>("Checking availability for", </a:t>
            </a:r>
            <a:r>
              <a:rPr lang="en-US" dirty="0" err="1"/>
              <a:t>p.StockID</a:t>
            </a:r>
            <a:r>
              <a:rPr lang="en-US" dirty="0"/>
              <a:t>)</a:t>
            </a:r>
          </a:p>
          <a:p>
            <a:r>
              <a:rPr lang="en-US" dirty="0"/>
              <a:t>	return true</a:t>
            </a:r>
          </a:p>
          <a:p>
            <a:r>
              <a:rPr lang="en-US" dirty="0"/>
              <a:t>}</a:t>
            </a:r>
          </a:p>
        </p:txBody>
      </p:sp>
    </p:spTree>
    <p:extLst>
      <p:ext uri="{BB962C8B-B14F-4D97-AF65-F5344CB8AC3E}">
        <p14:creationId xmlns:p14="http://schemas.microsoft.com/office/powerpoint/2010/main" val="58495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Variadic</a:t>
            </a:r>
            <a:r>
              <a:rPr lang="en-US" dirty="0" smtClean="0"/>
              <a:t> functions</a:t>
            </a:r>
            <a:endParaRPr lang="en-US" dirty="0"/>
          </a:p>
        </p:txBody>
      </p:sp>
      <p:sp>
        <p:nvSpPr>
          <p:cNvPr id="3" name="Content Placeholder 2"/>
          <p:cNvSpPr>
            <a:spLocks noGrp="1"/>
          </p:cNvSpPr>
          <p:nvPr>
            <p:ph idx="1"/>
          </p:nvPr>
        </p:nvSpPr>
        <p:spPr/>
        <p:txBody>
          <a:bodyPr>
            <a:normAutofit lnSpcReduction="10000"/>
          </a:bodyPr>
          <a:lstStyle/>
          <a:p>
            <a:r>
              <a:rPr lang="en-US" dirty="0" err="1" smtClean="0"/>
              <a:t>Variadic</a:t>
            </a:r>
            <a:r>
              <a:rPr lang="en-US" dirty="0" smtClean="0"/>
              <a:t> </a:t>
            </a:r>
            <a:r>
              <a:rPr lang="en-US" dirty="0"/>
              <a:t>functions can be called with any number of trailing arguments. </a:t>
            </a:r>
            <a:endParaRPr lang="en-US" dirty="0" smtClean="0"/>
          </a:p>
          <a:p>
            <a:pPr lvl="1"/>
            <a:r>
              <a:rPr lang="en-US" dirty="0" smtClean="0"/>
              <a:t>For </a:t>
            </a:r>
            <a:r>
              <a:rPr lang="en-US" dirty="0"/>
              <a:t>example, </a:t>
            </a:r>
            <a:r>
              <a:rPr lang="en-US" dirty="0" err="1"/>
              <a:t>fmt.Println</a:t>
            </a:r>
            <a:r>
              <a:rPr lang="en-US" dirty="0"/>
              <a:t> is a common </a:t>
            </a:r>
            <a:r>
              <a:rPr lang="en-US" dirty="0" err="1"/>
              <a:t>variadic</a:t>
            </a:r>
            <a:r>
              <a:rPr lang="en-US" dirty="0"/>
              <a:t> function</a:t>
            </a:r>
            <a:r>
              <a:rPr lang="en-US" dirty="0" smtClean="0"/>
              <a:t>.</a:t>
            </a:r>
          </a:p>
          <a:p>
            <a:pPr lvl="1"/>
            <a:r>
              <a:rPr lang="en-US" dirty="0" smtClean="0"/>
              <a:t>Example</a:t>
            </a:r>
          </a:p>
          <a:p>
            <a:pPr marL="914400" lvl="2" indent="0">
              <a:buNone/>
            </a:pPr>
            <a:r>
              <a:rPr lang="en-US" dirty="0" err="1" smtClean="0"/>
              <a:t>func</a:t>
            </a:r>
            <a:r>
              <a:rPr lang="en-US" dirty="0" smtClean="0"/>
              <a:t> sum ( </a:t>
            </a:r>
            <a:r>
              <a:rPr lang="en-US" dirty="0" err="1" smtClean="0"/>
              <a:t>nums</a:t>
            </a:r>
            <a:r>
              <a:rPr lang="en-US" dirty="0" smtClean="0"/>
              <a:t> …</a:t>
            </a:r>
            <a:r>
              <a:rPr lang="en-US" dirty="0" err="1" smtClean="0"/>
              <a:t>int</a:t>
            </a:r>
            <a:r>
              <a:rPr lang="en-US" dirty="0" smtClean="0"/>
              <a:t>) (s </a:t>
            </a:r>
            <a:r>
              <a:rPr lang="en-US" dirty="0" err="1" smtClean="0"/>
              <a:t>int</a:t>
            </a:r>
            <a:r>
              <a:rPr lang="en-US" dirty="0" smtClean="0"/>
              <a:t>){</a:t>
            </a:r>
          </a:p>
          <a:p>
            <a:pPr marL="1371600" lvl="3" indent="0">
              <a:buNone/>
            </a:pPr>
            <a:r>
              <a:rPr lang="en-US" sz="1400" dirty="0" err="1"/>
              <a:t>fmt.Print</a:t>
            </a:r>
            <a:r>
              <a:rPr lang="en-US" sz="1400" dirty="0"/>
              <a:t>(</a:t>
            </a:r>
            <a:r>
              <a:rPr lang="en-US" sz="1400" dirty="0" err="1"/>
              <a:t>nums</a:t>
            </a:r>
            <a:r>
              <a:rPr lang="en-US" sz="1400" dirty="0"/>
              <a:t>, " ")</a:t>
            </a:r>
          </a:p>
          <a:p>
            <a:pPr marL="1371600" lvl="3" indent="0">
              <a:buNone/>
            </a:pPr>
            <a:r>
              <a:rPr lang="en-US" sz="1400" dirty="0" smtClean="0"/>
              <a:t>total </a:t>
            </a:r>
            <a:r>
              <a:rPr lang="en-US" sz="1400" dirty="0"/>
              <a:t>:= 0</a:t>
            </a:r>
          </a:p>
          <a:p>
            <a:pPr marL="1371600" lvl="3" indent="0">
              <a:buNone/>
            </a:pPr>
            <a:r>
              <a:rPr lang="en-US" sz="1400" dirty="0" smtClean="0"/>
              <a:t>for </a:t>
            </a:r>
            <a:r>
              <a:rPr lang="en-US" sz="1400" dirty="0"/>
              <a:t>_, </a:t>
            </a:r>
            <a:r>
              <a:rPr lang="en-US" sz="1400" dirty="0" err="1"/>
              <a:t>num</a:t>
            </a:r>
            <a:r>
              <a:rPr lang="en-US" sz="1400" dirty="0"/>
              <a:t> := range </a:t>
            </a:r>
            <a:r>
              <a:rPr lang="en-US" sz="1400" dirty="0" err="1"/>
              <a:t>nums</a:t>
            </a:r>
            <a:r>
              <a:rPr lang="en-US" sz="1400" dirty="0"/>
              <a:t> {</a:t>
            </a:r>
          </a:p>
          <a:p>
            <a:pPr marL="1371600" lvl="3" indent="0">
              <a:buNone/>
            </a:pPr>
            <a:r>
              <a:rPr lang="en-US" sz="1400" dirty="0" smtClean="0"/>
              <a:t>total </a:t>
            </a:r>
            <a:r>
              <a:rPr lang="en-US" sz="1400" dirty="0"/>
              <a:t>+= </a:t>
            </a:r>
            <a:r>
              <a:rPr lang="en-US" sz="1400" dirty="0" err="1" smtClean="0"/>
              <a:t>num</a:t>
            </a:r>
            <a:endParaRPr lang="en-US" sz="1400" dirty="0" smtClean="0"/>
          </a:p>
          <a:p>
            <a:pPr marL="1371600" lvl="3" indent="0">
              <a:buNone/>
            </a:pPr>
            <a:r>
              <a:rPr lang="en-US" sz="1400" dirty="0" smtClean="0"/>
              <a:t>}</a:t>
            </a:r>
            <a:endParaRPr lang="en-US" sz="1400" dirty="0"/>
          </a:p>
          <a:p>
            <a:pPr marL="1371600" lvl="3" indent="0">
              <a:buNone/>
            </a:pPr>
            <a:r>
              <a:rPr lang="en-US" sz="1400" dirty="0" err="1" smtClean="0"/>
              <a:t>fmt.Println</a:t>
            </a:r>
            <a:r>
              <a:rPr lang="en-US" sz="1400" dirty="0" smtClean="0"/>
              <a:t>(total</a:t>
            </a:r>
            <a:r>
              <a:rPr lang="en-US" sz="1400" dirty="0"/>
              <a:t>)</a:t>
            </a:r>
          </a:p>
          <a:p>
            <a:pPr marL="914400" lvl="2" indent="0">
              <a:buNone/>
            </a:pPr>
            <a:r>
              <a:rPr lang="en-US" dirty="0" smtClean="0"/>
              <a:t>}</a:t>
            </a:r>
            <a:endParaRPr lang="en-US" dirty="0"/>
          </a:p>
        </p:txBody>
      </p:sp>
      <p:sp>
        <p:nvSpPr>
          <p:cNvPr id="6" name="Rectangle 5"/>
          <p:cNvSpPr/>
          <p:nvPr/>
        </p:nvSpPr>
        <p:spPr>
          <a:xfrm>
            <a:off x="4282225" y="2258089"/>
            <a:ext cx="4758743" cy="1477328"/>
          </a:xfrm>
          <a:prstGeom prst="rect">
            <a:avLst/>
          </a:prstGeom>
        </p:spPr>
        <p:txBody>
          <a:bodyPr wrap="square">
            <a:spAutoFit/>
          </a:bodyPr>
          <a:lstStyle/>
          <a:p>
            <a:pPr>
              <a:spcBef>
                <a:spcPts val="600"/>
              </a:spcBef>
              <a:buClr>
                <a:srgbClr val="00B0F0"/>
              </a:buClr>
            </a:pPr>
            <a:r>
              <a:rPr lang="en-US" sz="1400" dirty="0" err="1">
                <a:solidFill>
                  <a:schemeClr val="accent2"/>
                </a:solidFill>
                <a:latin typeface="Calibri" panose="020F0502020204030204" pitchFamily="34" charset="0"/>
              </a:rPr>
              <a:t>func</a:t>
            </a:r>
            <a:r>
              <a:rPr lang="en-US" sz="1400" dirty="0">
                <a:solidFill>
                  <a:schemeClr val="accent2"/>
                </a:solidFill>
                <a:latin typeface="Calibri" panose="020F0502020204030204" pitchFamily="34" charset="0"/>
              </a:rPr>
              <a:t> main() {</a:t>
            </a:r>
          </a:p>
          <a:p>
            <a:pPr>
              <a:spcBef>
                <a:spcPts val="600"/>
              </a:spcBef>
              <a:buClr>
                <a:srgbClr val="00B0F0"/>
              </a:buClr>
            </a:pPr>
            <a:r>
              <a:rPr lang="en-US" sz="1400" dirty="0">
                <a:solidFill>
                  <a:schemeClr val="accent2"/>
                </a:solidFill>
                <a:latin typeface="Calibri" panose="020F0502020204030204" pitchFamily="34" charset="0"/>
              </a:rPr>
              <a:t>	</a:t>
            </a:r>
            <a:r>
              <a:rPr lang="en-US" sz="1400" dirty="0" err="1">
                <a:solidFill>
                  <a:schemeClr val="accent2"/>
                </a:solidFill>
                <a:latin typeface="Calibri" panose="020F0502020204030204" pitchFamily="34" charset="0"/>
              </a:rPr>
              <a:t>fmt.Println</a:t>
            </a:r>
            <a:r>
              <a:rPr lang="en-US" sz="1400" dirty="0">
                <a:solidFill>
                  <a:schemeClr val="accent2"/>
                </a:solidFill>
                <a:latin typeface="Calibri" panose="020F0502020204030204" pitchFamily="34" charset="0"/>
              </a:rPr>
              <a:t>(sum(1,2,3,4))</a:t>
            </a:r>
          </a:p>
          <a:p>
            <a:pPr>
              <a:spcBef>
                <a:spcPts val="600"/>
              </a:spcBef>
              <a:buClr>
                <a:srgbClr val="00B0F0"/>
              </a:buClr>
            </a:pPr>
            <a:r>
              <a:rPr lang="en-US" sz="1400" dirty="0">
                <a:solidFill>
                  <a:schemeClr val="accent2"/>
                </a:solidFill>
                <a:latin typeface="Calibri" panose="020F0502020204030204" pitchFamily="34" charset="0"/>
              </a:rPr>
              <a:t>	n:=[]int{1,2,3,4</a:t>
            </a:r>
            <a:r>
              <a:rPr lang="en-US" sz="1400" dirty="0" smtClean="0">
                <a:solidFill>
                  <a:schemeClr val="accent2"/>
                </a:solidFill>
                <a:latin typeface="Calibri" panose="020F0502020204030204" pitchFamily="34" charset="0"/>
              </a:rPr>
              <a:t>} </a:t>
            </a:r>
            <a:endParaRPr lang="en-US" sz="1400" dirty="0">
              <a:solidFill>
                <a:schemeClr val="accent2"/>
              </a:solidFill>
              <a:latin typeface="Calibri" panose="020F0502020204030204" pitchFamily="34" charset="0"/>
            </a:endParaRPr>
          </a:p>
          <a:p>
            <a:pPr>
              <a:spcBef>
                <a:spcPts val="600"/>
              </a:spcBef>
              <a:buClr>
                <a:srgbClr val="00B0F0"/>
              </a:buClr>
            </a:pPr>
            <a:r>
              <a:rPr lang="en-US" sz="1400" dirty="0">
                <a:solidFill>
                  <a:schemeClr val="accent2"/>
                </a:solidFill>
                <a:latin typeface="Calibri" panose="020F0502020204030204" pitchFamily="34" charset="0"/>
              </a:rPr>
              <a:t>	</a:t>
            </a:r>
            <a:r>
              <a:rPr lang="en-US" sz="1400" dirty="0" err="1">
                <a:solidFill>
                  <a:schemeClr val="accent2"/>
                </a:solidFill>
                <a:latin typeface="Calibri" panose="020F0502020204030204" pitchFamily="34" charset="0"/>
              </a:rPr>
              <a:t>fmt.Println</a:t>
            </a:r>
            <a:r>
              <a:rPr lang="en-US" sz="1400" dirty="0">
                <a:solidFill>
                  <a:schemeClr val="accent2"/>
                </a:solidFill>
                <a:latin typeface="Calibri" panose="020F0502020204030204" pitchFamily="34" charset="0"/>
              </a:rPr>
              <a:t>(sum(n</a:t>
            </a:r>
            <a:r>
              <a:rPr lang="en-US" sz="1400" dirty="0" smtClean="0">
                <a:solidFill>
                  <a:schemeClr val="accent2"/>
                </a:solidFill>
                <a:latin typeface="Calibri" panose="020F0502020204030204" pitchFamily="34" charset="0"/>
              </a:rPr>
              <a:t>...)) //Can pass a slice to the function</a:t>
            </a:r>
            <a:endParaRPr lang="en-US" sz="1400" dirty="0">
              <a:solidFill>
                <a:schemeClr val="accent2"/>
              </a:solidFill>
              <a:latin typeface="Calibri" panose="020F0502020204030204" pitchFamily="34" charset="0"/>
            </a:endParaRPr>
          </a:p>
          <a:p>
            <a:pPr>
              <a:spcBef>
                <a:spcPts val="600"/>
              </a:spcBef>
              <a:buClr>
                <a:srgbClr val="00B0F0"/>
              </a:buClr>
            </a:pPr>
            <a:r>
              <a:rPr lang="en-US" sz="1400" dirty="0">
                <a:solidFill>
                  <a:schemeClr val="accent2"/>
                </a:solidFill>
                <a:latin typeface="Calibri" panose="020F0502020204030204" pitchFamily="34" charset="0"/>
              </a:rPr>
              <a:t>}</a:t>
            </a:r>
          </a:p>
        </p:txBody>
      </p:sp>
    </p:spTree>
    <p:extLst>
      <p:ext uri="{BB962C8B-B14F-4D97-AF65-F5344CB8AC3E}">
        <p14:creationId xmlns:p14="http://schemas.microsoft.com/office/powerpoint/2010/main" val="332251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a:t>
            </a:r>
            <a:endParaRPr lang="en-US" dirty="0"/>
          </a:p>
        </p:txBody>
      </p:sp>
      <p:sp>
        <p:nvSpPr>
          <p:cNvPr id="3" name="Content Placeholder 2"/>
          <p:cNvSpPr>
            <a:spLocks noGrp="1"/>
          </p:cNvSpPr>
          <p:nvPr>
            <p:ph idx="1"/>
          </p:nvPr>
        </p:nvSpPr>
        <p:spPr/>
        <p:txBody>
          <a:bodyPr/>
          <a:lstStyle/>
          <a:p>
            <a:r>
              <a:rPr lang="en-US" dirty="0"/>
              <a:t>f</a:t>
            </a:r>
            <a:r>
              <a:rPr lang="en-US" dirty="0" smtClean="0"/>
              <a:t>low control statements</a:t>
            </a:r>
          </a:p>
          <a:p>
            <a:r>
              <a:rPr lang="en-US" dirty="0" smtClean="0"/>
              <a:t>functions</a:t>
            </a:r>
            <a:endParaRPr lang="en-US" dirty="0"/>
          </a:p>
          <a:p>
            <a:r>
              <a:rPr lang="en-US" dirty="0" smtClean="0"/>
              <a:t>parameters</a:t>
            </a:r>
            <a:endParaRPr lang="en-US" dirty="0"/>
          </a:p>
          <a:p>
            <a:r>
              <a:rPr lang="en-US" dirty="0" smtClean="0"/>
              <a:t>return </a:t>
            </a:r>
            <a:r>
              <a:rPr lang="en-US" dirty="0"/>
              <a:t>values</a:t>
            </a:r>
          </a:p>
          <a:p>
            <a:r>
              <a:rPr lang="en-US" dirty="0" smtClean="0"/>
              <a:t>multiple </a:t>
            </a:r>
            <a:r>
              <a:rPr lang="en-US" dirty="0"/>
              <a:t>return values</a:t>
            </a:r>
          </a:p>
          <a:p>
            <a:r>
              <a:rPr lang="en-US" dirty="0"/>
              <a:t>pointers</a:t>
            </a:r>
          </a:p>
          <a:p>
            <a:r>
              <a:rPr lang="en-US" dirty="0" smtClean="0"/>
              <a:t>hands </a:t>
            </a:r>
            <a:r>
              <a:rPr lang="en-US" dirty="0"/>
              <a:t>on exercises</a:t>
            </a:r>
          </a:p>
          <a:p>
            <a:endParaRPr lang="en-US" dirty="0"/>
          </a:p>
        </p:txBody>
      </p:sp>
    </p:spTree>
    <p:extLst>
      <p:ext uri="{BB962C8B-B14F-4D97-AF65-F5344CB8AC3E}">
        <p14:creationId xmlns:p14="http://schemas.microsoft.com/office/powerpoint/2010/main" val="1444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a:bodyPr>
          <a:lstStyle/>
          <a:p>
            <a:r>
              <a:rPr lang="en-US" dirty="0"/>
              <a:t>Go has only one looping </a:t>
            </a:r>
            <a:r>
              <a:rPr lang="en-US" dirty="0" smtClean="0"/>
              <a:t>construct - </a:t>
            </a:r>
            <a:r>
              <a:rPr lang="en-US" b="1" dirty="0" smtClean="0"/>
              <a:t>for </a:t>
            </a:r>
            <a:r>
              <a:rPr lang="en-US" dirty="0" smtClean="0"/>
              <a:t>loop</a:t>
            </a:r>
            <a:endParaRPr lang="en-US" dirty="0"/>
          </a:p>
          <a:p>
            <a:r>
              <a:rPr lang="en-US" dirty="0" smtClean="0"/>
              <a:t>Loop </a:t>
            </a:r>
            <a:r>
              <a:rPr lang="en-US" dirty="0"/>
              <a:t>has three components separated by semicolons:</a:t>
            </a:r>
          </a:p>
          <a:p>
            <a:pPr lvl="1"/>
            <a:r>
              <a:rPr lang="en-US" dirty="0" err="1" smtClean="0"/>
              <a:t>init</a:t>
            </a:r>
            <a:r>
              <a:rPr lang="en-US" dirty="0" smtClean="0"/>
              <a:t> </a:t>
            </a:r>
            <a:r>
              <a:rPr lang="en-US" dirty="0"/>
              <a:t>statement: executed before </a:t>
            </a:r>
            <a:r>
              <a:rPr lang="en-US" dirty="0" smtClean="0"/>
              <a:t>first </a:t>
            </a:r>
            <a:r>
              <a:rPr lang="en-US" dirty="0"/>
              <a:t>iteration</a:t>
            </a:r>
          </a:p>
          <a:p>
            <a:pPr lvl="1"/>
            <a:r>
              <a:rPr lang="en-US" dirty="0" smtClean="0"/>
              <a:t>condition </a:t>
            </a:r>
            <a:r>
              <a:rPr lang="en-US" dirty="0"/>
              <a:t>expression: evaluated before every iteration</a:t>
            </a:r>
          </a:p>
          <a:p>
            <a:pPr lvl="1"/>
            <a:r>
              <a:rPr lang="en-US" dirty="0" smtClean="0"/>
              <a:t>post </a:t>
            </a:r>
            <a:r>
              <a:rPr lang="en-US" dirty="0"/>
              <a:t>statement: executed at </a:t>
            </a:r>
            <a:r>
              <a:rPr lang="en-US" dirty="0" smtClean="0"/>
              <a:t>end </a:t>
            </a:r>
            <a:r>
              <a:rPr lang="en-US" dirty="0"/>
              <a:t>of every iteration</a:t>
            </a:r>
          </a:p>
          <a:p>
            <a:r>
              <a:rPr lang="en-US" dirty="0" err="1" smtClean="0"/>
              <a:t>init</a:t>
            </a:r>
            <a:r>
              <a:rPr lang="en-US" dirty="0" smtClean="0"/>
              <a:t> </a:t>
            </a:r>
            <a:r>
              <a:rPr lang="en-US" dirty="0"/>
              <a:t>statement </a:t>
            </a:r>
            <a:r>
              <a:rPr lang="en-US" dirty="0" smtClean="0"/>
              <a:t>is often a </a:t>
            </a:r>
            <a:r>
              <a:rPr lang="en-US" dirty="0"/>
              <a:t>short variable </a:t>
            </a:r>
            <a:r>
              <a:rPr lang="en-US" dirty="0" smtClean="0"/>
              <a:t>declaration</a:t>
            </a:r>
          </a:p>
          <a:p>
            <a:r>
              <a:rPr lang="en-US" dirty="0" smtClean="0"/>
              <a:t>Variables </a:t>
            </a:r>
            <a:r>
              <a:rPr lang="en-US" dirty="0"/>
              <a:t>declared </a:t>
            </a:r>
            <a:r>
              <a:rPr lang="en-US" dirty="0" smtClean="0"/>
              <a:t>visible </a:t>
            </a:r>
            <a:r>
              <a:rPr lang="en-US" dirty="0"/>
              <a:t>only </a:t>
            </a:r>
            <a:r>
              <a:rPr lang="en-US" dirty="0" smtClean="0"/>
              <a:t>within the </a:t>
            </a:r>
            <a:r>
              <a:rPr lang="en-US" dirty="0"/>
              <a:t>for </a:t>
            </a:r>
            <a:r>
              <a:rPr lang="en-US" dirty="0" smtClean="0"/>
              <a:t>statement</a:t>
            </a:r>
            <a:endParaRPr lang="en-US" dirty="0"/>
          </a:p>
          <a:p>
            <a:r>
              <a:rPr lang="en-US" dirty="0" smtClean="0"/>
              <a:t>Loop stops </a:t>
            </a:r>
            <a:r>
              <a:rPr lang="en-US" dirty="0"/>
              <a:t>iterating once </a:t>
            </a:r>
            <a:r>
              <a:rPr lang="en-US" dirty="0" err="1" smtClean="0"/>
              <a:t>boolean</a:t>
            </a:r>
            <a:r>
              <a:rPr lang="en-US" dirty="0" smtClean="0"/>
              <a:t> </a:t>
            </a:r>
            <a:r>
              <a:rPr lang="en-US" dirty="0"/>
              <a:t>condition evaluates to </a:t>
            </a:r>
            <a:r>
              <a:rPr lang="en-US" dirty="0" smtClean="0"/>
              <a:t>false</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3200743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996903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smtClean="0"/>
              <a:t>Defer </a:t>
            </a:r>
            <a:r>
              <a:rPr lang="en-US" dirty="0"/>
              <a:t>statement defers the execution of a function until the surrounding function </a:t>
            </a:r>
            <a:r>
              <a:rPr lang="en-US" dirty="0" smtClean="0"/>
              <a:t>returns</a:t>
            </a:r>
            <a:endParaRPr lang="en-US" dirty="0"/>
          </a:p>
          <a:p>
            <a:r>
              <a:rPr lang="en-US" dirty="0" smtClean="0"/>
              <a:t>Deferred </a:t>
            </a:r>
            <a:r>
              <a:rPr lang="en-US" dirty="0"/>
              <a:t>call's arguments are evaluated </a:t>
            </a:r>
            <a:r>
              <a:rPr lang="en-US" dirty="0" smtClean="0"/>
              <a:t>immediately</a:t>
            </a:r>
          </a:p>
          <a:p>
            <a:r>
              <a:rPr lang="en-US" dirty="0" smtClean="0"/>
              <a:t>The </a:t>
            </a:r>
            <a:r>
              <a:rPr lang="en-US" dirty="0"/>
              <a:t>function call is not executed until the surrounding function </a:t>
            </a:r>
            <a:r>
              <a:rPr lang="en-US" dirty="0" smtClean="0"/>
              <a:t>returns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9709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Functions &amp; Return Values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4260119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Go – single and multiple return values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Functions in Go are declared with the keyword </a:t>
            </a:r>
            <a:r>
              <a:rPr lang="en-US" b="1" dirty="0" err="1" smtClean="0"/>
              <a:t>func</a:t>
            </a:r>
            <a:r>
              <a:rPr lang="en-US" b="1" dirty="0" smtClean="0"/>
              <a:t>()</a:t>
            </a:r>
          </a:p>
          <a:p>
            <a:r>
              <a:rPr lang="en-US" dirty="0"/>
              <a:t>A function can take zero or more </a:t>
            </a:r>
            <a:r>
              <a:rPr lang="en-US" dirty="0" smtClean="0"/>
              <a:t>arguments</a:t>
            </a:r>
          </a:p>
          <a:p>
            <a:r>
              <a:rPr lang="en-US" dirty="0"/>
              <a:t>A function can return any number of </a:t>
            </a:r>
            <a:r>
              <a:rPr lang="en-US" dirty="0" smtClean="0"/>
              <a:t>results</a:t>
            </a:r>
          </a:p>
          <a:p>
            <a:r>
              <a:rPr lang="en-US" dirty="0" smtClean="0"/>
              <a:t>As a best practice, avoid “naked returns”</a:t>
            </a:r>
          </a:p>
          <a:p>
            <a:pPr marL="457200" lvl="1" indent="0">
              <a:buNone/>
            </a:pPr>
            <a:r>
              <a:rPr lang="en-US" b="1" u="sng" dirty="0" smtClean="0"/>
              <a:t>Examples</a:t>
            </a:r>
          </a:p>
          <a:p>
            <a:pPr marL="457200" lvl="1" indent="0">
              <a:buNone/>
            </a:pPr>
            <a:r>
              <a:rPr lang="en-US" sz="1800" dirty="0" err="1" smtClean="0"/>
              <a:t>func</a:t>
            </a:r>
            <a:r>
              <a:rPr lang="en-US" sz="1800" dirty="0" smtClean="0"/>
              <a:t> add(x </a:t>
            </a:r>
            <a:r>
              <a:rPr lang="en-US" sz="1800" dirty="0" err="1" smtClean="0"/>
              <a:t>int</a:t>
            </a:r>
            <a:r>
              <a:rPr lang="en-US" sz="1800" dirty="0" smtClean="0"/>
              <a:t>, y </a:t>
            </a:r>
            <a:r>
              <a:rPr lang="en-US" sz="1800" dirty="0" err="1" smtClean="0"/>
              <a:t>int</a:t>
            </a:r>
            <a:r>
              <a:rPr lang="en-US" sz="1800" dirty="0" smtClean="0"/>
              <a:t>) </a:t>
            </a:r>
            <a:r>
              <a:rPr lang="en-US" sz="1800" dirty="0" err="1" smtClean="0"/>
              <a:t>int</a:t>
            </a:r>
            <a:r>
              <a:rPr lang="en-US" sz="1800" dirty="0" smtClean="0"/>
              <a:t> {</a:t>
            </a:r>
          </a:p>
          <a:p>
            <a:pPr marL="457200" lvl="1" indent="0">
              <a:buNone/>
            </a:pPr>
            <a:r>
              <a:rPr lang="en-US" sz="1800" dirty="0"/>
              <a:t>	return x + y</a:t>
            </a:r>
          </a:p>
          <a:p>
            <a:pPr marL="457200" lvl="1" indent="0">
              <a:buNone/>
            </a:pPr>
            <a:r>
              <a:rPr lang="en-US" sz="1800" dirty="0" smtClean="0"/>
              <a:t>} </a:t>
            </a:r>
          </a:p>
          <a:p>
            <a:pPr marL="457200" lvl="1" indent="0">
              <a:buNone/>
            </a:pPr>
            <a:r>
              <a:rPr lang="en-US" sz="1800" dirty="0"/>
              <a:t> </a:t>
            </a:r>
            <a:r>
              <a:rPr lang="en-US" sz="1800" dirty="0" err="1"/>
              <a:t>func</a:t>
            </a:r>
            <a:r>
              <a:rPr lang="en-US" sz="1800" dirty="0"/>
              <a:t> swap(x, y string) (string, string) {</a:t>
            </a:r>
          </a:p>
          <a:p>
            <a:pPr marL="457200" lvl="1" indent="0">
              <a:buNone/>
            </a:pPr>
            <a:r>
              <a:rPr lang="en-US" sz="1800" dirty="0"/>
              <a:t>	return y, x</a:t>
            </a:r>
          </a:p>
          <a:p>
            <a:pPr marL="457200" lvl="1" indent="0">
              <a:buNone/>
            </a:pPr>
            <a:r>
              <a:rPr lang="en-US" sz="1800" dirty="0" smtClean="0"/>
              <a:t>}</a:t>
            </a:r>
          </a:p>
          <a:p>
            <a:pPr marL="457200" lvl="1" indent="0">
              <a:buNone/>
            </a:pPr>
            <a:r>
              <a:rPr lang="en-US" sz="1800" dirty="0"/>
              <a:t> </a:t>
            </a:r>
            <a:r>
              <a:rPr lang="en-US" sz="1800" dirty="0" err="1"/>
              <a:t>func</a:t>
            </a:r>
            <a:r>
              <a:rPr lang="en-US" sz="1800" dirty="0"/>
              <a:t> swap(x, y string) </a:t>
            </a:r>
            <a:r>
              <a:rPr lang="en-US" sz="1800" dirty="0" smtClean="0"/>
              <a:t>(y1 string</a:t>
            </a:r>
            <a:r>
              <a:rPr lang="en-US" sz="1800" dirty="0"/>
              <a:t>, </a:t>
            </a:r>
            <a:r>
              <a:rPr lang="en-US" sz="1800" dirty="0" smtClean="0"/>
              <a:t>x1 string</a:t>
            </a:r>
            <a:r>
              <a:rPr lang="en-US" sz="1800" dirty="0"/>
              <a:t>) {</a:t>
            </a:r>
          </a:p>
          <a:p>
            <a:pPr marL="457200" lvl="1" indent="0">
              <a:buNone/>
            </a:pPr>
            <a:r>
              <a:rPr lang="en-US" sz="1800" dirty="0"/>
              <a:t>	return y, x</a:t>
            </a:r>
          </a:p>
          <a:p>
            <a:pPr marL="457200" lvl="1" indent="0">
              <a:buNone/>
            </a:pPr>
            <a:r>
              <a:rPr lang="en-US" sz="1800" dirty="0" smtClean="0"/>
              <a:t>}</a:t>
            </a:r>
            <a:endParaRPr lang="en-US" sz="1800"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076145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Pointers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3101422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B79823-585F-4DAE-9341-8D446E41045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17509</TotalTime>
  <Words>420</Words>
  <Application>Microsoft Office PowerPoint</Application>
  <PresentationFormat>On-screen Show (16:9)</PresentationFormat>
  <Paragraphs>118</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Webdings</vt:lpstr>
      <vt:lpstr>Wingdings</vt:lpstr>
      <vt:lpstr>Wipro 2014 PPT Theme</vt:lpstr>
      <vt:lpstr>Go language</vt:lpstr>
      <vt:lpstr>Module 4</vt:lpstr>
      <vt:lpstr>PowerPoint Presentation</vt:lpstr>
      <vt:lpstr>For</vt:lpstr>
      <vt:lpstr>Switch…case…default</vt:lpstr>
      <vt:lpstr>Defer</vt:lpstr>
      <vt:lpstr>PowerPoint Presentation</vt:lpstr>
      <vt:lpstr>Functions in Go – single and multiple return values</vt:lpstr>
      <vt:lpstr>PowerPoint Presentation</vt:lpstr>
      <vt:lpstr>Pointers in Go</vt:lpstr>
      <vt:lpstr>Examples</vt:lpstr>
      <vt:lpstr>Pointers to Structs</vt:lpstr>
      <vt:lpstr>Passing pointer to a func()</vt:lpstr>
      <vt:lpstr>Variadic functions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(WT01 - BAS)</cp:lastModifiedBy>
  <cp:revision>563</cp:revision>
  <dcterms:created xsi:type="dcterms:W3CDTF">2013-12-31T05:54:35Z</dcterms:created>
  <dcterms:modified xsi:type="dcterms:W3CDTF">2016-11-07T08:08:05Z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