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7"/>
  </p:notesMasterIdLst>
  <p:sldIdLst>
    <p:sldId id="433" r:id="rId5"/>
    <p:sldId id="456" r:id="rId6"/>
    <p:sldId id="457" r:id="rId7"/>
    <p:sldId id="458" r:id="rId8"/>
    <p:sldId id="459" r:id="rId9"/>
    <p:sldId id="460" r:id="rId10"/>
    <p:sldId id="463" r:id="rId11"/>
    <p:sldId id="464" r:id="rId12"/>
    <p:sldId id="461" r:id="rId13"/>
    <p:sldId id="462" r:id="rId14"/>
    <p:sldId id="465" r:id="rId15"/>
    <p:sldId id="41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3609" autoAdjust="0"/>
  </p:normalViewPr>
  <p:slideViewPr>
    <p:cSldViewPr snapToGrid="0">
      <p:cViewPr varScale="1">
        <p:scale>
          <a:sx n="67" d="100"/>
          <a:sy n="67" d="100"/>
        </p:scale>
        <p:origin x="1452" y="60"/>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a:t>
            </a:fld>
            <a:endParaRPr lang="en-US"/>
          </a:p>
        </p:txBody>
      </p:sp>
    </p:spTree>
    <p:extLst>
      <p:ext uri="{BB962C8B-B14F-4D97-AF65-F5344CB8AC3E}">
        <p14:creationId xmlns:p14="http://schemas.microsoft.com/office/powerpoint/2010/main" val="27724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6</a:t>
            </a:fld>
            <a:endParaRPr lang="en-US"/>
          </a:p>
        </p:txBody>
      </p:sp>
    </p:spTree>
    <p:extLst>
      <p:ext uri="{BB962C8B-B14F-4D97-AF65-F5344CB8AC3E}">
        <p14:creationId xmlns:p14="http://schemas.microsoft.com/office/powerpoint/2010/main" val="41901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12</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11/22/2016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Recover</a:t>
            </a:r>
            <a:endParaRPr lang="en-US"/>
          </a:p>
        </p:txBody>
      </p:sp>
      <p:sp>
        <p:nvSpPr>
          <p:cNvPr id="3" name="Content Placeholder 2"/>
          <p:cNvSpPr>
            <a:spLocks noGrp="1"/>
          </p:cNvSpPr>
          <p:nvPr>
            <p:ph idx="1"/>
          </p:nvPr>
        </p:nvSpPr>
        <p:spPr/>
        <p:txBody>
          <a:bodyPr/>
          <a:lstStyle/>
          <a:p>
            <a:r>
              <a:rPr lang="en-US" b="1" dirty="0"/>
              <a:t>Recover</a:t>
            </a:r>
            <a:r>
              <a:rPr lang="en-US" dirty="0"/>
              <a:t> is a built-in function that regains control of a panicking </a:t>
            </a:r>
            <a:r>
              <a:rPr lang="en-US" dirty="0" err="1"/>
              <a:t>goroutine</a:t>
            </a:r>
            <a:r>
              <a:rPr lang="en-US" dirty="0"/>
              <a:t>. </a:t>
            </a:r>
            <a:endParaRPr lang="en-US" dirty="0" smtClean="0"/>
          </a:p>
          <a:p>
            <a:r>
              <a:rPr lang="en-US" dirty="0" smtClean="0"/>
              <a:t>Recover </a:t>
            </a:r>
            <a:r>
              <a:rPr lang="en-US" dirty="0"/>
              <a:t>is only useful inside </a:t>
            </a:r>
            <a:r>
              <a:rPr lang="en-US" b="1" u="sng" dirty="0"/>
              <a:t>deferred functions</a:t>
            </a:r>
            <a:r>
              <a:rPr lang="en-US" dirty="0"/>
              <a:t>. </a:t>
            </a:r>
            <a:endParaRPr lang="en-US" dirty="0" smtClean="0"/>
          </a:p>
          <a:p>
            <a:r>
              <a:rPr lang="en-US" dirty="0" smtClean="0"/>
              <a:t>During </a:t>
            </a:r>
            <a:r>
              <a:rPr lang="en-US" dirty="0"/>
              <a:t>normal execution, a call to recover will return nil and have no other effect. </a:t>
            </a:r>
            <a:endParaRPr lang="en-US" dirty="0" smtClean="0"/>
          </a:p>
          <a:p>
            <a:r>
              <a:rPr lang="en-US" dirty="0" smtClean="0"/>
              <a:t>If </a:t>
            </a:r>
            <a:r>
              <a:rPr lang="en-US" dirty="0"/>
              <a:t>the current </a:t>
            </a:r>
            <a:r>
              <a:rPr lang="en-US" dirty="0" err="1"/>
              <a:t>goroutine</a:t>
            </a:r>
            <a:r>
              <a:rPr lang="en-US" dirty="0"/>
              <a:t> is panicking, a call to recover will capture the value given to panic and resume normal execution.</a:t>
            </a:r>
          </a:p>
        </p:txBody>
      </p:sp>
    </p:spTree>
    <p:extLst>
      <p:ext uri="{BB962C8B-B14F-4D97-AF65-F5344CB8AC3E}">
        <p14:creationId xmlns:p14="http://schemas.microsoft.com/office/powerpoint/2010/main" val="65357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recover()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package main</a:t>
            </a:r>
          </a:p>
          <a:p>
            <a:pPr marL="0" indent="0">
              <a:buNone/>
            </a:pPr>
            <a:r>
              <a:rPr lang="en-US" dirty="0" smtClean="0"/>
              <a:t>import </a:t>
            </a:r>
            <a:r>
              <a:rPr lang="en-US" dirty="0"/>
              <a:t>(</a:t>
            </a:r>
          </a:p>
          <a:p>
            <a:pPr marL="0" indent="0">
              <a:buNone/>
            </a:pPr>
            <a:r>
              <a:rPr lang="en-US" dirty="0"/>
              <a:t>	"</a:t>
            </a:r>
            <a:r>
              <a:rPr lang="en-US" dirty="0" err="1"/>
              <a:t>fmt</a:t>
            </a:r>
            <a:r>
              <a:rPr lang="en-US" dirty="0"/>
              <a:t>"</a:t>
            </a:r>
          </a:p>
          <a:p>
            <a:pPr marL="0" indent="0">
              <a:buNone/>
            </a:pPr>
            <a:r>
              <a:rPr lang="en-US" dirty="0"/>
              <a:t>)</a:t>
            </a:r>
          </a:p>
          <a:p>
            <a:pPr marL="0" indent="0">
              <a:buNone/>
            </a:pPr>
            <a:r>
              <a:rPr lang="en-US" dirty="0" err="1" smtClean="0"/>
              <a:t>func</a:t>
            </a:r>
            <a:r>
              <a:rPr lang="en-US" dirty="0" smtClean="0"/>
              <a:t> </a:t>
            </a:r>
            <a:r>
              <a:rPr lang="en-US" dirty="0"/>
              <a:t>main() {</a:t>
            </a:r>
          </a:p>
          <a:p>
            <a:pPr marL="0" indent="0">
              <a:buNone/>
            </a:pPr>
            <a:r>
              <a:rPr lang="en-US" dirty="0"/>
              <a:t>	defer </a:t>
            </a:r>
            <a:r>
              <a:rPr lang="en-US" dirty="0" err="1"/>
              <a:t>func</a:t>
            </a:r>
            <a:r>
              <a:rPr lang="en-US" dirty="0"/>
              <a:t>(){</a:t>
            </a:r>
          </a:p>
          <a:p>
            <a:pPr marL="0" indent="0">
              <a:buNone/>
            </a:pPr>
            <a:r>
              <a:rPr lang="en-US" dirty="0"/>
              <a:t>		</a:t>
            </a:r>
            <a:r>
              <a:rPr lang="en-US" dirty="0" err="1"/>
              <a:t>fmt.Println</a:t>
            </a:r>
            <a:r>
              <a:rPr lang="en-US" dirty="0"/>
              <a:t>("Recovering from panic")</a:t>
            </a:r>
          </a:p>
          <a:p>
            <a:pPr marL="0" indent="0">
              <a:buNone/>
            </a:pPr>
            <a:r>
              <a:rPr lang="en-US" dirty="0"/>
              <a:t>		recover()</a:t>
            </a:r>
          </a:p>
          <a:p>
            <a:pPr marL="0" indent="0">
              <a:buNone/>
            </a:pPr>
            <a:r>
              <a:rPr lang="en-US" dirty="0"/>
              <a:t>		//r:=recover()</a:t>
            </a:r>
          </a:p>
          <a:p>
            <a:pPr marL="0" indent="0">
              <a:buNone/>
            </a:pPr>
            <a:r>
              <a:rPr lang="en-US" dirty="0"/>
              <a:t>		//</a:t>
            </a:r>
            <a:r>
              <a:rPr lang="en-US" dirty="0" err="1"/>
              <a:t>fmt.Println</a:t>
            </a:r>
            <a:r>
              <a:rPr lang="en-US" dirty="0"/>
              <a:t>(r)</a:t>
            </a:r>
          </a:p>
          <a:p>
            <a:pPr marL="0" indent="0">
              <a:buNone/>
            </a:pPr>
            <a:r>
              <a:rPr lang="en-US" dirty="0"/>
              <a:t>	}()</a:t>
            </a:r>
          </a:p>
          <a:p>
            <a:pPr marL="0" indent="0">
              <a:buNone/>
            </a:pPr>
            <a:r>
              <a:rPr lang="en-US" dirty="0"/>
              <a:t>	 </a:t>
            </a:r>
            <a:r>
              <a:rPr lang="en-US" dirty="0" err="1" smtClean="0"/>
              <a:t>panic_example</a:t>
            </a:r>
            <a:r>
              <a:rPr lang="en-US" dirty="0"/>
              <a:t>()</a:t>
            </a:r>
          </a:p>
          <a:p>
            <a:pPr marL="0" indent="0">
              <a:buNone/>
            </a:pPr>
            <a:r>
              <a:rPr lang="en-US" dirty="0"/>
              <a:t>}</a:t>
            </a:r>
          </a:p>
          <a:p>
            <a:pPr marL="0" indent="0">
              <a:buNone/>
            </a:pPr>
            <a:r>
              <a:rPr lang="en-US" dirty="0" err="1"/>
              <a:t>func</a:t>
            </a:r>
            <a:r>
              <a:rPr lang="en-US" dirty="0"/>
              <a:t> </a:t>
            </a:r>
            <a:r>
              <a:rPr lang="en-US" dirty="0" err="1"/>
              <a:t>panic_example</a:t>
            </a:r>
            <a:r>
              <a:rPr lang="en-US" dirty="0"/>
              <a:t>() {</a:t>
            </a:r>
          </a:p>
          <a:p>
            <a:pPr marL="0" indent="0">
              <a:buNone/>
            </a:pPr>
            <a:r>
              <a:rPr lang="en-US" dirty="0"/>
              <a:t>	panic("Panic message")</a:t>
            </a:r>
          </a:p>
          <a:p>
            <a:pPr marL="0" indent="0">
              <a:buNone/>
            </a:pPr>
            <a:r>
              <a:rPr lang="en-US" dirty="0" smtClean="0"/>
              <a:t>}</a:t>
            </a:r>
            <a:endParaRPr lang="en-US" dirty="0"/>
          </a:p>
        </p:txBody>
      </p:sp>
    </p:spTree>
    <p:extLst>
      <p:ext uri="{BB962C8B-B14F-4D97-AF65-F5344CB8AC3E}">
        <p14:creationId xmlns:p14="http://schemas.microsoft.com/office/powerpoint/2010/main" val="1089813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a:t>
            </a:r>
            <a:endParaRPr lang="en-US" dirty="0"/>
          </a:p>
        </p:txBody>
      </p:sp>
      <p:sp>
        <p:nvSpPr>
          <p:cNvPr id="3" name="Content Placeholder 2"/>
          <p:cNvSpPr>
            <a:spLocks noGrp="1"/>
          </p:cNvSpPr>
          <p:nvPr>
            <p:ph idx="1"/>
          </p:nvPr>
        </p:nvSpPr>
        <p:spPr/>
        <p:txBody>
          <a:bodyPr/>
          <a:lstStyle/>
          <a:p>
            <a:r>
              <a:rPr lang="en-US" dirty="0"/>
              <a:t>Error handling, Panic, Recover</a:t>
            </a:r>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error </a:t>
            </a:r>
            <a:r>
              <a:rPr lang="en-US" dirty="0" smtClean="0"/>
              <a:t>handling, Go uses a </a:t>
            </a:r>
            <a:r>
              <a:rPr lang="en-US" dirty="0"/>
              <a:t>pre-defined interface type called </a:t>
            </a:r>
            <a:r>
              <a:rPr lang="en-US" dirty="0" smtClean="0"/>
              <a:t>error</a:t>
            </a:r>
          </a:p>
          <a:p>
            <a:endParaRPr lang="en-US" dirty="0"/>
          </a:p>
          <a:p>
            <a:endParaRPr lang="en-US" dirty="0" smtClean="0"/>
          </a:p>
          <a:p>
            <a:endParaRPr lang="en-US" dirty="0"/>
          </a:p>
          <a:p>
            <a:r>
              <a:rPr lang="en-US" dirty="0" smtClean="0"/>
              <a:t>Errors are treated as values which can be programmed</a:t>
            </a:r>
          </a:p>
          <a:p>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58850" y="1749749"/>
            <a:ext cx="2517866" cy="1298561"/>
          </a:xfrm>
          <a:prstGeom prst="rect">
            <a:avLst/>
          </a:prstGeom>
        </p:spPr>
      </p:pic>
    </p:spTree>
    <p:extLst>
      <p:ext uri="{BB962C8B-B14F-4D97-AF65-F5344CB8AC3E}">
        <p14:creationId xmlns:p14="http://schemas.microsoft.com/office/powerpoint/2010/main" val="3778093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a:t>
            </a:r>
            <a:endParaRPr lang="en-US" dirty="0"/>
          </a:p>
        </p:txBody>
      </p:sp>
      <p:sp>
        <p:nvSpPr>
          <p:cNvPr id="3" name="Content Placeholder 2"/>
          <p:cNvSpPr>
            <a:spLocks noGrp="1"/>
          </p:cNvSpPr>
          <p:nvPr>
            <p:ph idx="1"/>
          </p:nvPr>
        </p:nvSpPr>
        <p:spPr/>
        <p:txBody>
          <a:bodyPr/>
          <a:lstStyle/>
          <a:p>
            <a:pPr marL="0" indent="0">
              <a:buNone/>
            </a:pPr>
            <a:r>
              <a:rPr lang="en-US" dirty="0" smtClean="0"/>
              <a:t>Since functions in Go can return multiple values, error is, by convention, the last return value of the function</a:t>
            </a:r>
          </a:p>
          <a:p>
            <a:endParaRPr lang="en-US" dirty="0"/>
          </a:p>
          <a:p>
            <a:pPr marL="0" indent="0">
              <a:buNone/>
            </a:pPr>
            <a:r>
              <a:rPr lang="en-US" dirty="0" err="1" smtClean="0"/>
              <a:t>func</a:t>
            </a:r>
            <a:r>
              <a:rPr lang="en-US" dirty="0" smtClean="0"/>
              <a:t> &lt;</a:t>
            </a:r>
            <a:r>
              <a:rPr lang="en-US" dirty="0" err="1" smtClean="0"/>
              <a:t>func_name</a:t>
            </a:r>
            <a:r>
              <a:rPr lang="en-US" dirty="0" smtClean="0"/>
              <a:t>&gt;(</a:t>
            </a:r>
            <a:r>
              <a:rPr lang="en-US" dirty="0" err="1" smtClean="0"/>
              <a:t>msg</a:t>
            </a:r>
            <a:r>
              <a:rPr lang="en-US" dirty="0" smtClean="0"/>
              <a:t> </a:t>
            </a:r>
            <a:r>
              <a:rPr lang="en-US" dirty="0"/>
              <a:t>string) (string, error) {</a:t>
            </a:r>
          </a:p>
          <a:p>
            <a:pPr marL="0" indent="0">
              <a:buNone/>
            </a:pPr>
            <a:r>
              <a:rPr lang="en-US" dirty="0"/>
              <a:t>    // implementation</a:t>
            </a:r>
          </a:p>
          <a:p>
            <a:pPr marL="0" indent="0">
              <a:buNone/>
            </a:pPr>
            <a:r>
              <a:rPr lang="en-US" dirty="0" smtClean="0"/>
              <a:t>}</a:t>
            </a:r>
          </a:p>
          <a:p>
            <a:pPr marL="0" indent="0">
              <a:buNone/>
            </a:pPr>
            <a:endParaRPr lang="en-US" dirty="0"/>
          </a:p>
          <a:p>
            <a:pPr marL="0" indent="0">
              <a:buNone/>
            </a:pPr>
            <a:r>
              <a:rPr lang="en-US" dirty="0" smtClean="0"/>
              <a:t>Alternatively, one can use the package ‘errors’ as well.</a:t>
            </a:r>
            <a:endParaRPr lang="en-US" dirty="0"/>
          </a:p>
        </p:txBody>
      </p:sp>
    </p:spTree>
    <p:extLst>
      <p:ext uri="{BB962C8B-B14F-4D97-AF65-F5344CB8AC3E}">
        <p14:creationId xmlns:p14="http://schemas.microsoft.com/office/powerpoint/2010/main" val="348492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858723"/>
            <a:ext cx="4100286" cy="3861195"/>
          </a:xfrm>
        </p:spPr>
        <p:txBody>
          <a:bodyPr>
            <a:normAutofit fontScale="70000" lnSpcReduction="20000"/>
          </a:bodyPr>
          <a:lstStyle/>
          <a:p>
            <a:pPr marL="0" indent="0">
              <a:buNone/>
            </a:pPr>
            <a:r>
              <a:rPr lang="en-US" dirty="0"/>
              <a:t>package main</a:t>
            </a:r>
          </a:p>
          <a:p>
            <a:pPr marL="0" indent="0">
              <a:buNone/>
            </a:pPr>
            <a:r>
              <a:rPr lang="en-US" dirty="0"/>
              <a:t>import (</a:t>
            </a:r>
          </a:p>
          <a:p>
            <a:pPr marL="0" indent="0">
              <a:buNone/>
            </a:pPr>
            <a:r>
              <a:rPr lang="en-US" dirty="0"/>
              <a:t>	"errors"</a:t>
            </a:r>
          </a:p>
          <a:p>
            <a:pPr marL="0" indent="0">
              <a:buNone/>
            </a:pPr>
            <a:r>
              <a:rPr lang="en-US" dirty="0"/>
              <a:t>	"</a:t>
            </a:r>
            <a:r>
              <a:rPr lang="en-US" dirty="0" err="1"/>
              <a:t>fmt</a:t>
            </a:r>
            <a:r>
              <a:rPr lang="en-US" dirty="0"/>
              <a:t>"</a:t>
            </a:r>
          </a:p>
          <a:p>
            <a:pPr marL="0" indent="0">
              <a:buNone/>
            </a:pPr>
            <a:r>
              <a:rPr lang="en-US" dirty="0"/>
              <a:t>	"math"</a:t>
            </a:r>
          </a:p>
          <a:p>
            <a:pPr marL="0" indent="0">
              <a:buNone/>
            </a:pPr>
            <a:r>
              <a:rPr lang="en-US" dirty="0"/>
              <a:t>)</a:t>
            </a:r>
          </a:p>
          <a:p>
            <a:pPr marL="0" indent="0">
              <a:buNone/>
            </a:pPr>
            <a:r>
              <a:rPr lang="en-US" dirty="0" err="1"/>
              <a:t>func</a:t>
            </a:r>
            <a:r>
              <a:rPr lang="en-US" dirty="0"/>
              <a:t> </a:t>
            </a:r>
            <a:r>
              <a:rPr lang="en-US" dirty="0" err="1"/>
              <a:t>Sqrt</a:t>
            </a:r>
            <a:r>
              <a:rPr lang="en-US" dirty="0"/>
              <a:t>(value float64) (float64, error) {</a:t>
            </a:r>
          </a:p>
          <a:p>
            <a:pPr marL="0" indent="0">
              <a:buNone/>
            </a:pPr>
            <a:r>
              <a:rPr lang="en-US" dirty="0"/>
              <a:t>	if value &lt; 0 {</a:t>
            </a:r>
          </a:p>
          <a:p>
            <a:pPr marL="0" indent="0">
              <a:buNone/>
            </a:pPr>
            <a:r>
              <a:rPr lang="en-US" dirty="0"/>
              <a:t>		return 0, </a:t>
            </a:r>
            <a:r>
              <a:rPr lang="en-US" dirty="0" err="1"/>
              <a:t>errors.New</a:t>
            </a:r>
            <a:r>
              <a:rPr lang="en-US" dirty="0"/>
              <a:t>("Math: Negative number passed to </a:t>
            </a:r>
            <a:r>
              <a:rPr lang="en-US" dirty="0" err="1"/>
              <a:t>Sqrt</a:t>
            </a:r>
            <a:r>
              <a:rPr lang="en-US" dirty="0"/>
              <a:t>")</a:t>
            </a:r>
          </a:p>
          <a:p>
            <a:pPr marL="0" indent="0">
              <a:buNone/>
            </a:pPr>
            <a:r>
              <a:rPr lang="en-US" dirty="0"/>
              <a:t>	}</a:t>
            </a:r>
          </a:p>
          <a:p>
            <a:pPr marL="0" indent="0">
              <a:buNone/>
            </a:pPr>
            <a:r>
              <a:rPr lang="en-US" dirty="0"/>
              <a:t>	return </a:t>
            </a:r>
            <a:r>
              <a:rPr lang="en-US" dirty="0" err="1"/>
              <a:t>math.Sqrt</a:t>
            </a:r>
            <a:r>
              <a:rPr lang="en-US" dirty="0"/>
              <a:t>(value), </a:t>
            </a:r>
            <a:r>
              <a:rPr lang="en-US" dirty="0" err="1"/>
              <a:t>errors.New</a:t>
            </a:r>
            <a:r>
              <a:rPr lang="en-US" dirty="0"/>
              <a:t>("Math: No error")</a:t>
            </a:r>
          </a:p>
          <a:p>
            <a:pPr marL="0" indent="0">
              <a:buNone/>
            </a:pPr>
            <a:r>
              <a:rPr lang="en-US" dirty="0" smtClean="0"/>
              <a:t>}</a:t>
            </a:r>
            <a:endParaRPr lang="en-US" dirty="0"/>
          </a:p>
        </p:txBody>
      </p:sp>
      <p:sp>
        <p:nvSpPr>
          <p:cNvPr id="5" name="Rectangle 4"/>
          <p:cNvSpPr/>
          <p:nvPr/>
        </p:nvSpPr>
        <p:spPr>
          <a:xfrm>
            <a:off x="4572000" y="858723"/>
            <a:ext cx="4572000" cy="3896451"/>
          </a:xfrm>
          <a:prstGeom prst="rect">
            <a:avLst/>
          </a:prstGeom>
        </p:spPr>
        <p:txBody>
          <a:bodyPr>
            <a:spAutoFit/>
          </a:bodyPr>
          <a:lstStyle/>
          <a:p>
            <a:pPr>
              <a:lnSpc>
                <a:spcPct val="80000"/>
              </a:lnSpc>
              <a:spcBef>
                <a:spcPts val="600"/>
              </a:spcBef>
              <a:buClr>
                <a:srgbClr val="00B0F0"/>
              </a:buClr>
            </a:pPr>
            <a:r>
              <a:rPr lang="en-US" dirty="0" err="1"/>
              <a:t>f</a:t>
            </a:r>
            <a:r>
              <a:rPr lang="en-US" sz="1700" dirty="0" err="1">
                <a:solidFill>
                  <a:schemeClr val="accent2"/>
                </a:solidFill>
                <a:latin typeface="Calibri" panose="020F0502020204030204" pitchFamily="34" charset="0"/>
                <a:cs typeface="Arial"/>
              </a:rPr>
              <a:t>unc</a:t>
            </a:r>
            <a:r>
              <a:rPr lang="en-US" sz="1700" dirty="0">
                <a:solidFill>
                  <a:schemeClr val="accent2"/>
                </a:solidFill>
                <a:latin typeface="Calibri" panose="020F0502020204030204" pitchFamily="34" charset="0"/>
                <a:cs typeface="Arial"/>
              </a:rPr>
              <a:t> main()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result, err := </a:t>
            </a:r>
            <a:r>
              <a:rPr lang="en-US" sz="1700" dirty="0" err="1">
                <a:solidFill>
                  <a:schemeClr val="accent2"/>
                </a:solidFill>
                <a:latin typeface="Calibri" panose="020F0502020204030204" pitchFamily="34" charset="0"/>
                <a:cs typeface="Arial"/>
              </a:rPr>
              <a:t>Sqrt</a:t>
            </a:r>
            <a:r>
              <a:rPr lang="en-US" sz="1700" dirty="0">
                <a:solidFill>
                  <a:schemeClr val="accent2"/>
                </a:solidFill>
                <a:latin typeface="Calibri" panose="020F0502020204030204" pitchFamily="34" charset="0"/>
                <a:cs typeface="Arial"/>
              </a:rPr>
              <a:t>(-1)</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if err != nil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(err)</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 else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(result)</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result, err = </a:t>
            </a:r>
            <a:r>
              <a:rPr lang="en-US" sz="1700" dirty="0" err="1">
                <a:solidFill>
                  <a:schemeClr val="accent2"/>
                </a:solidFill>
                <a:latin typeface="Calibri" panose="020F0502020204030204" pitchFamily="34" charset="0"/>
                <a:cs typeface="Arial"/>
              </a:rPr>
              <a:t>Sqrt</a:t>
            </a:r>
            <a:r>
              <a:rPr lang="en-US" sz="1700" dirty="0">
                <a:solidFill>
                  <a:schemeClr val="accent2"/>
                </a:solidFill>
                <a:latin typeface="Calibri" panose="020F0502020204030204" pitchFamily="34" charset="0"/>
                <a:cs typeface="Arial"/>
              </a:rPr>
              <a:t>(9)</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if err != nil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(err)</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 else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(result)</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p>
        </p:txBody>
      </p:sp>
    </p:spTree>
    <p:extLst>
      <p:ext uri="{BB962C8B-B14F-4D97-AF65-F5344CB8AC3E}">
        <p14:creationId xmlns:p14="http://schemas.microsoft.com/office/powerpoint/2010/main" val="1527424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 Panic &amp; Recover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panic</a:t>
            </a:r>
            <a:r>
              <a:rPr lang="en-US" dirty="0"/>
              <a:t> is used when the program, or its part, has reached an unrecoverable state.</a:t>
            </a:r>
          </a:p>
          <a:p>
            <a:r>
              <a:rPr lang="en-US" dirty="0" smtClean="0"/>
              <a:t>It </a:t>
            </a:r>
            <a:r>
              <a:rPr lang="en-US" dirty="0"/>
              <a:t>immediately stops execution of the current function and begins unwinding the stack of the </a:t>
            </a:r>
            <a:r>
              <a:rPr lang="en-US" dirty="0" err="1"/>
              <a:t>goroutine</a:t>
            </a:r>
            <a:r>
              <a:rPr lang="en-US" dirty="0"/>
              <a:t>, running any deferred functions along the way. If that unwinding reaches the top of the </a:t>
            </a:r>
            <a:r>
              <a:rPr lang="en-US" dirty="0" err="1"/>
              <a:t>goroutine's</a:t>
            </a:r>
            <a:r>
              <a:rPr lang="en-US" dirty="0"/>
              <a:t> stack, the program dies</a:t>
            </a:r>
            <a:r>
              <a:rPr lang="en-US" dirty="0" smtClean="0"/>
              <a:t>.</a:t>
            </a:r>
          </a:p>
          <a:p>
            <a:r>
              <a:rPr lang="en-US" dirty="0"/>
              <a:t>A common use of panic is to abort if a function returns an error value that we don’t know how to (or want to) handle. </a:t>
            </a:r>
            <a:endParaRPr lang="en-US" dirty="0" smtClean="0"/>
          </a:p>
          <a:p>
            <a:r>
              <a:rPr lang="en-US" dirty="0"/>
              <a:t>Most of the time you won't use panic (you should return an error instead)</a:t>
            </a:r>
          </a:p>
          <a:p>
            <a:r>
              <a:rPr lang="en-US" dirty="0"/>
              <a:t>Use panic when something goes horribly wrong, probably a programmer error that should have been caught before going to production. This is why it prints the stack</a:t>
            </a:r>
            <a:r>
              <a:rPr lang="en-US" dirty="0"/>
              <a:t>.</a:t>
            </a:r>
            <a:endParaRPr lang="en-US" dirty="0"/>
          </a:p>
        </p:txBody>
      </p:sp>
    </p:spTree>
    <p:extLst>
      <p:ext uri="{BB962C8B-B14F-4D97-AF65-F5344CB8AC3E}">
        <p14:creationId xmlns:p14="http://schemas.microsoft.com/office/powerpoint/2010/main" val="3163933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Panic works</a:t>
            </a:r>
            <a:endParaRPr lang="en-US" dirty="0"/>
          </a:p>
        </p:txBody>
      </p:sp>
      <p:sp>
        <p:nvSpPr>
          <p:cNvPr id="3" name="Content Placeholder 2"/>
          <p:cNvSpPr>
            <a:spLocks noGrp="1"/>
          </p:cNvSpPr>
          <p:nvPr>
            <p:ph idx="1"/>
          </p:nvPr>
        </p:nvSpPr>
        <p:spPr/>
        <p:txBody>
          <a:bodyPr/>
          <a:lstStyle/>
          <a:p>
            <a:r>
              <a:rPr lang="en-US" dirty="0" err="1"/>
              <a:t>func</a:t>
            </a:r>
            <a:r>
              <a:rPr lang="en-US" dirty="0"/>
              <a:t> panic(v interface</a:t>
            </a:r>
            <a:r>
              <a:rPr lang="en-US" dirty="0" smtClean="0"/>
              <a:t>{}) </a:t>
            </a:r>
          </a:p>
          <a:p>
            <a:r>
              <a:rPr lang="en-US" dirty="0"/>
              <a:t>When a function F calls panic, normal execution of F stops immediately. </a:t>
            </a:r>
            <a:r>
              <a:rPr lang="en-US" dirty="0" smtClean="0"/>
              <a:t> </a:t>
            </a:r>
          </a:p>
          <a:p>
            <a:r>
              <a:rPr lang="en-US" dirty="0"/>
              <a:t>Any functions whose execution was deferred by F are run in the usual way, and then F returns to its caller</a:t>
            </a:r>
            <a:r>
              <a:rPr lang="en-US" dirty="0" smtClean="0"/>
              <a:t>. </a:t>
            </a:r>
          </a:p>
          <a:p>
            <a:r>
              <a:rPr lang="en-US" dirty="0"/>
              <a:t>To the caller G, the invocation of F then behaves like a call to panic, terminating G's execution and running any deferred functions. This continues until all functions in the executing </a:t>
            </a:r>
            <a:r>
              <a:rPr lang="en-US" dirty="0" err="1"/>
              <a:t>goroutine</a:t>
            </a:r>
            <a:r>
              <a:rPr lang="en-US" dirty="0"/>
              <a:t> have stopped, in reverse order.</a:t>
            </a:r>
            <a:endParaRPr lang="en-US" dirty="0"/>
          </a:p>
        </p:txBody>
      </p:sp>
    </p:spTree>
    <p:extLst>
      <p:ext uri="{BB962C8B-B14F-4D97-AF65-F5344CB8AC3E}">
        <p14:creationId xmlns:p14="http://schemas.microsoft.com/office/powerpoint/2010/main" val="1730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 of panic()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package main</a:t>
            </a:r>
          </a:p>
          <a:p>
            <a:pPr marL="0" indent="0">
              <a:buNone/>
            </a:pPr>
            <a:endParaRPr lang="en-US" dirty="0"/>
          </a:p>
          <a:p>
            <a:pPr marL="0" indent="0">
              <a:buNone/>
            </a:pPr>
            <a:r>
              <a:rPr lang="en-US" dirty="0"/>
              <a:t>import (</a:t>
            </a:r>
          </a:p>
          <a:p>
            <a:pPr marL="0" indent="0">
              <a:buNone/>
            </a:pPr>
            <a:r>
              <a:rPr lang="en-US" dirty="0"/>
              <a:t>	"</a:t>
            </a:r>
            <a:r>
              <a:rPr lang="en-US" dirty="0" err="1"/>
              <a:t>fmt</a:t>
            </a:r>
            <a:r>
              <a:rPr lang="en-US" dirty="0"/>
              <a:t>"</a:t>
            </a:r>
          </a:p>
          <a:p>
            <a:pPr marL="0" indent="0">
              <a:buNone/>
            </a:pPr>
            <a:r>
              <a:rPr lang="en-US" dirty="0"/>
              <a:t>)</a:t>
            </a:r>
          </a:p>
          <a:p>
            <a:pPr marL="0" indent="0">
              <a:buNone/>
            </a:pPr>
            <a:endParaRPr lang="en-US" dirty="0"/>
          </a:p>
          <a:p>
            <a:pPr marL="0" indent="0">
              <a:buNone/>
            </a:pPr>
            <a:r>
              <a:rPr lang="en-US" dirty="0" err="1"/>
              <a:t>func</a:t>
            </a:r>
            <a:r>
              <a:rPr lang="en-US" dirty="0"/>
              <a:t> main() {</a:t>
            </a:r>
          </a:p>
          <a:p>
            <a:pPr marL="0" indent="0">
              <a:buNone/>
            </a:pPr>
            <a:r>
              <a:rPr lang="en-US" dirty="0"/>
              <a:t>	defer </a:t>
            </a:r>
            <a:r>
              <a:rPr lang="en-US" dirty="0" err="1"/>
              <a:t>fmt.Println</a:t>
            </a:r>
            <a:r>
              <a:rPr lang="en-US" dirty="0"/>
              <a:t>("Hello, Message 1")</a:t>
            </a:r>
          </a:p>
          <a:p>
            <a:pPr marL="0" indent="0">
              <a:buNone/>
            </a:pPr>
            <a:r>
              <a:rPr lang="en-US" dirty="0"/>
              <a:t>	defer </a:t>
            </a:r>
            <a:r>
              <a:rPr lang="en-US" dirty="0" err="1"/>
              <a:t>fmt.Println</a:t>
            </a:r>
            <a:r>
              <a:rPr lang="en-US" dirty="0"/>
              <a:t>("Hello, Message 2")</a:t>
            </a:r>
          </a:p>
          <a:p>
            <a:pPr marL="0" indent="0">
              <a:buNone/>
            </a:pPr>
            <a:r>
              <a:rPr lang="en-US" dirty="0"/>
              <a:t>	</a:t>
            </a:r>
            <a:r>
              <a:rPr lang="en-US" dirty="0" err="1"/>
              <a:t>panic_example</a:t>
            </a:r>
            <a:r>
              <a:rPr lang="en-US" dirty="0"/>
              <a:t>()</a:t>
            </a:r>
          </a:p>
          <a:p>
            <a:pPr marL="0" indent="0">
              <a:buNone/>
            </a:pPr>
            <a:r>
              <a:rPr lang="en-US" dirty="0"/>
              <a:t>}</a:t>
            </a:r>
          </a:p>
          <a:p>
            <a:pPr marL="0" indent="0">
              <a:buNone/>
            </a:pPr>
            <a:r>
              <a:rPr lang="en-US" dirty="0" err="1"/>
              <a:t>func</a:t>
            </a:r>
            <a:r>
              <a:rPr lang="en-US" dirty="0"/>
              <a:t> </a:t>
            </a:r>
            <a:r>
              <a:rPr lang="en-US" dirty="0" err="1"/>
              <a:t>panic_example</a:t>
            </a:r>
            <a:r>
              <a:rPr lang="en-US" dirty="0"/>
              <a:t>() {</a:t>
            </a:r>
          </a:p>
          <a:p>
            <a:pPr marL="0" indent="0">
              <a:buNone/>
            </a:pPr>
            <a:r>
              <a:rPr lang="en-US" dirty="0"/>
              <a:t>	panic</a:t>
            </a:r>
            <a:r>
              <a:rPr lang="en-US" dirty="0" smtClean="0"/>
              <a:t>("Error")</a:t>
            </a: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84106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 </a:t>
            </a:r>
            <a:r>
              <a:rPr lang="en-US" dirty="0" smtClean="0"/>
              <a:t>of panic()</a:t>
            </a:r>
            <a:endParaRPr lang="en-US" dirty="0"/>
          </a:p>
        </p:txBody>
      </p:sp>
      <p:sp>
        <p:nvSpPr>
          <p:cNvPr id="3" name="Content Placeholder 2"/>
          <p:cNvSpPr>
            <a:spLocks noGrp="1"/>
          </p:cNvSpPr>
          <p:nvPr>
            <p:ph idx="1"/>
          </p:nvPr>
        </p:nvSpPr>
        <p:spPr>
          <a:xfrm>
            <a:off x="457200" y="858723"/>
            <a:ext cx="4104526" cy="3861195"/>
          </a:xfrm>
        </p:spPr>
        <p:txBody>
          <a:bodyPr>
            <a:normAutofit fontScale="92500" lnSpcReduction="20000"/>
          </a:bodyPr>
          <a:lstStyle/>
          <a:p>
            <a:pPr marL="0" indent="0">
              <a:buNone/>
            </a:pPr>
            <a:r>
              <a:rPr lang="fr-FR" sz="1400" dirty="0"/>
              <a:t>package main</a:t>
            </a:r>
          </a:p>
          <a:p>
            <a:pPr marL="0" indent="0">
              <a:buNone/>
            </a:pPr>
            <a:r>
              <a:rPr lang="fr-FR" sz="1400" dirty="0" smtClean="0"/>
              <a:t>import </a:t>
            </a:r>
            <a:r>
              <a:rPr lang="fr-FR" sz="1400" dirty="0"/>
              <a:t>"</a:t>
            </a:r>
            <a:r>
              <a:rPr lang="fr-FR" sz="1400" dirty="0" err="1"/>
              <a:t>fmt</a:t>
            </a:r>
            <a:r>
              <a:rPr lang="fr-FR" sz="1400" dirty="0"/>
              <a:t>"</a:t>
            </a:r>
          </a:p>
          <a:p>
            <a:pPr marL="0" indent="0">
              <a:buNone/>
            </a:pPr>
            <a:r>
              <a:rPr lang="fr-FR" sz="1400" dirty="0"/>
              <a:t>import "</a:t>
            </a:r>
            <a:r>
              <a:rPr lang="fr-FR" sz="1400" dirty="0" smtClean="0"/>
              <a:t>os« </a:t>
            </a:r>
          </a:p>
          <a:p>
            <a:pPr marL="0" indent="0">
              <a:buNone/>
            </a:pPr>
            <a:r>
              <a:rPr lang="en-US" sz="1400" dirty="0" err="1"/>
              <a:t>func</a:t>
            </a:r>
            <a:r>
              <a:rPr lang="en-US" sz="1400" dirty="0"/>
              <a:t> main() </a:t>
            </a:r>
            <a:r>
              <a:rPr lang="en-US" sz="1400" dirty="0" smtClean="0"/>
              <a:t>{</a:t>
            </a:r>
          </a:p>
          <a:p>
            <a:pPr marL="0" indent="0">
              <a:buNone/>
            </a:pPr>
            <a:r>
              <a:rPr lang="en-US" sz="1400" dirty="0"/>
              <a:t>f := </a:t>
            </a:r>
            <a:r>
              <a:rPr lang="en-US" sz="1400" dirty="0" err="1"/>
              <a:t>createFile</a:t>
            </a:r>
            <a:r>
              <a:rPr lang="en-US" sz="1400" dirty="0"/>
              <a:t>("</a:t>
            </a:r>
            <a:r>
              <a:rPr lang="en-US" sz="1400" dirty="0">
                <a:solidFill>
                  <a:srgbClr val="FF0000"/>
                </a:solidFill>
              </a:rPr>
              <a:t>c:/defer.exe</a:t>
            </a:r>
            <a:r>
              <a:rPr lang="en-US" sz="1400" dirty="0"/>
              <a:t>")</a:t>
            </a:r>
          </a:p>
          <a:p>
            <a:pPr marL="0" indent="0">
              <a:buNone/>
            </a:pPr>
            <a:r>
              <a:rPr lang="en-US" sz="1400" dirty="0"/>
              <a:t>    defer </a:t>
            </a:r>
            <a:r>
              <a:rPr lang="en-US" sz="1400" dirty="0" err="1"/>
              <a:t>closeFile</a:t>
            </a:r>
            <a:r>
              <a:rPr lang="en-US" sz="1400" dirty="0"/>
              <a:t>(f)</a:t>
            </a:r>
          </a:p>
          <a:p>
            <a:pPr marL="0" indent="0">
              <a:buNone/>
            </a:pPr>
            <a:r>
              <a:rPr lang="en-US" sz="1400" dirty="0"/>
              <a:t>    </a:t>
            </a:r>
            <a:r>
              <a:rPr lang="en-US" sz="1400" dirty="0" err="1"/>
              <a:t>writeFile</a:t>
            </a:r>
            <a:r>
              <a:rPr lang="en-US" sz="1400" dirty="0"/>
              <a:t>(f)</a:t>
            </a:r>
          </a:p>
          <a:p>
            <a:pPr marL="0" indent="0">
              <a:buNone/>
            </a:pPr>
            <a:r>
              <a:rPr lang="en-US" sz="1400" dirty="0" smtClean="0"/>
              <a:t>}</a:t>
            </a:r>
          </a:p>
          <a:p>
            <a:pPr marL="0" indent="0">
              <a:buNone/>
            </a:pPr>
            <a:r>
              <a:rPr lang="en-US" sz="1400" dirty="0" err="1"/>
              <a:t>func</a:t>
            </a:r>
            <a:r>
              <a:rPr lang="en-US" sz="1400" dirty="0"/>
              <a:t> </a:t>
            </a:r>
            <a:r>
              <a:rPr lang="en-US" sz="1400" dirty="0" err="1"/>
              <a:t>createFile</a:t>
            </a:r>
            <a:r>
              <a:rPr lang="en-US" sz="1400" dirty="0"/>
              <a:t>(p string) *</a:t>
            </a:r>
            <a:r>
              <a:rPr lang="en-US" sz="1400" dirty="0" err="1"/>
              <a:t>os.File</a:t>
            </a:r>
            <a:r>
              <a:rPr lang="en-US" sz="1400" dirty="0"/>
              <a:t> {</a:t>
            </a:r>
          </a:p>
          <a:p>
            <a:pPr marL="0" indent="0">
              <a:buNone/>
            </a:pPr>
            <a:r>
              <a:rPr lang="en-US" sz="1400" dirty="0"/>
              <a:t>    </a:t>
            </a:r>
            <a:r>
              <a:rPr lang="en-US" sz="1400" dirty="0" err="1"/>
              <a:t>fmt.Println</a:t>
            </a:r>
            <a:r>
              <a:rPr lang="en-US" sz="1400" dirty="0"/>
              <a:t>("creating")</a:t>
            </a:r>
          </a:p>
          <a:p>
            <a:pPr marL="0" indent="0">
              <a:buNone/>
            </a:pPr>
            <a:r>
              <a:rPr lang="en-US" sz="1400" dirty="0"/>
              <a:t>    f, err := </a:t>
            </a:r>
            <a:r>
              <a:rPr lang="en-US" sz="1400" dirty="0" err="1"/>
              <a:t>os.Create</a:t>
            </a:r>
            <a:r>
              <a:rPr lang="en-US" sz="1400" dirty="0"/>
              <a:t>(p)</a:t>
            </a:r>
          </a:p>
          <a:p>
            <a:pPr marL="0" indent="0">
              <a:buNone/>
            </a:pPr>
            <a:r>
              <a:rPr lang="en-US" sz="1400" dirty="0"/>
              <a:t>    if err != nil {</a:t>
            </a:r>
          </a:p>
          <a:p>
            <a:pPr marL="0" indent="0">
              <a:buNone/>
            </a:pPr>
            <a:r>
              <a:rPr lang="en-US" sz="1400" dirty="0"/>
              <a:t>        panic(err)</a:t>
            </a:r>
          </a:p>
          <a:p>
            <a:pPr marL="0" indent="0">
              <a:buNone/>
            </a:pPr>
            <a:r>
              <a:rPr lang="en-US" sz="1400" dirty="0"/>
              <a:t>    }</a:t>
            </a:r>
          </a:p>
          <a:p>
            <a:pPr marL="0" indent="0">
              <a:buNone/>
            </a:pPr>
            <a:r>
              <a:rPr lang="en-US" sz="1400" dirty="0"/>
              <a:t>    return f</a:t>
            </a:r>
          </a:p>
          <a:p>
            <a:pPr marL="0" indent="0">
              <a:buNone/>
            </a:pPr>
            <a:r>
              <a:rPr lang="en-US" sz="1400" dirty="0"/>
              <a:t>}</a:t>
            </a:r>
          </a:p>
          <a:p>
            <a:pPr marL="0" indent="0">
              <a:buNone/>
            </a:pPr>
            <a:endParaRPr lang="en-US" sz="1400" dirty="0" smtClean="0"/>
          </a:p>
          <a:p>
            <a:pPr marL="0" indent="0">
              <a:buNone/>
            </a:pPr>
            <a:endParaRPr lang="en-US" sz="1400" dirty="0"/>
          </a:p>
        </p:txBody>
      </p:sp>
      <p:sp>
        <p:nvSpPr>
          <p:cNvPr id="4" name="Rectangle 3"/>
          <p:cNvSpPr/>
          <p:nvPr/>
        </p:nvSpPr>
        <p:spPr>
          <a:xfrm>
            <a:off x="4840514" y="696440"/>
            <a:ext cx="3378812" cy="4173512"/>
          </a:xfrm>
          <a:prstGeom prst="rect">
            <a:avLst/>
          </a:prstGeom>
        </p:spPr>
        <p:txBody>
          <a:bodyPr lIns="45720" tIns="45720" rIns="45720" bIns="45720" anchor="t" anchorCtr="0">
            <a:normAutofit/>
          </a:bodyPr>
          <a:lstStyle/>
          <a:p>
            <a:pPr>
              <a:spcBef>
                <a:spcPts val="600"/>
              </a:spcBef>
              <a:buClr>
                <a:srgbClr val="00B0F0"/>
              </a:buClr>
            </a:pPr>
            <a:r>
              <a:rPr lang="en-US" sz="1300" dirty="0" err="1" smtClean="0">
                <a:solidFill>
                  <a:schemeClr val="accent2"/>
                </a:solidFill>
                <a:latin typeface="Calibri" panose="020F0502020204030204" pitchFamily="34" charset="0"/>
                <a:cs typeface="Arial"/>
              </a:rPr>
              <a:t>func</a:t>
            </a:r>
            <a:r>
              <a:rPr lang="en-US" sz="1300" dirty="0" smtClean="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writeFile</a:t>
            </a:r>
            <a:r>
              <a:rPr lang="en-US" sz="1300" dirty="0">
                <a:solidFill>
                  <a:schemeClr val="accent2"/>
                </a:solidFill>
                <a:latin typeface="Calibri" panose="020F0502020204030204" pitchFamily="34" charset="0"/>
                <a:cs typeface="Arial"/>
              </a:rPr>
              <a:t>(f *</a:t>
            </a:r>
            <a:r>
              <a:rPr lang="en-US" sz="1300" dirty="0" err="1">
                <a:solidFill>
                  <a:schemeClr val="accent2"/>
                </a:solidFill>
                <a:latin typeface="Calibri" panose="020F0502020204030204" pitchFamily="34" charset="0"/>
                <a:cs typeface="Arial"/>
              </a:rPr>
              <a:t>os.File</a:t>
            </a:r>
            <a:r>
              <a:rPr lang="en-US" sz="1300" dirty="0">
                <a:solidFill>
                  <a:schemeClr val="accent2"/>
                </a:solidFill>
                <a:latin typeface="Calibri" panose="020F0502020204030204" pitchFamily="34" charset="0"/>
                <a:cs typeface="Arial"/>
              </a:rPr>
              <a:t>) {</a:t>
            </a:r>
          </a:p>
          <a:p>
            <a:pPr>
              <a:spcBef>
                <a:spcPts val="600"/>
              </a:spcBef>
              <a:buClr>
                <a:srgbClr val="00B0F0"/>
              </a:buClr>
            </a:pPr>
            <a:r>
              <a:rPr lang="en-US" sz="1300" dirty="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fmt.Println</a:t>
            </a:r>
            <a:r>
              <a:rPr lang="en-US" sz="1300" dirty="0">
                <a:solidFill>
                  <a:schemeClr val="accent2"/>
                </a:solidFill>
                <a:latin typeface="Calibri" panose="020F0502020204030204" pitchFamily="34" charset="0"/>
                <a:cs typeface="Arial"/>
              </a:rPr>
              <a:t>("writing")</a:t>
            </a:r>
          </a:p>
          <a:p>
            <a:pPr>
              <a:spcBef>
                <a:spcPts val="600"/>
              </a:spcBef>
              <a:buClr>
                <a:srgbClr val="00B0F0"/>
              </a:buClr>
            </a:pPr>
            <a:r>
              <a:rPr lang="en-US" sz="1300" dirty="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fmt.Fprintln</a:t>
            </a:r>
            <a:r>
              <a:rPr lang="en-US" sz="1300" dirty="0">
                <a:solidFill>
                  <a:schemeClr val="accent2"/>
                </a:solidFill>
                <a:latin typeface="Calibri" panose="020F0502020204030204" pitchFamily="34" charset="0"/>
                <a:cs typeface="Arial"/>
              </a:rPr>
              <a:t>(f, "data")</a:t>
            </a:r>
          </a:p>
          <a:p>
            <a:pPr>
              <a:spcBef>
                <a:spcPts val="600"/>
              </a:spcBef>
              <a:buClr>
                <a:srgbClr val="00B0F0"/>
              </a:buClr>
            </a:pPr>
            <a:r>
              <a:rPr lang="en-US" sz="1300" dirty="0" smtClean="0">
                <a:solidFill>
                  <a:schemeClr val="accent2"/>
                </a:solidFill>
                <a:latin typeface="Calibri" panose="020F0502020204030204" pitchFamily="34" charset="0"/>
                <a:cs typeface="Arial"/>
              </a:rPr>
              <a:t>}</a:t>
            </a:r>
            <a:endParaRPr lang="en-US" sz="1300" dirty="0">
              <a:solidFill>
                <a:schemeClr val="accent2"/>
              </a:solidFill>
              <a:latin typeface="Calibri" panose="020F0502020204030204" pitchFamily="34" charset="0"/>
              <a:cs typeface="Arial"/>
            </a:endParaRPr>
          </a:p>
          <a:p>
            <a:pPr>
              <a:spcBef>
                <a:spcPts val="600"/>
              </a:spcBef>
              <a:buClr>
                <a:srgbClr val="00B0F0"/>
              </a:buClr>
            </a:pPr>
            <a:r>
              <a:rPr lang="en-US" sz="1300" dirty="0" err="1" smtClean="0">
                <a:solidFill>
                  <a:schemeClr val="accent2"/>
                </a:solidFill>
                <a:latin typeface="Calibri" panose="020F0502020204030204" pitchFamily="34" charset="0"/>
                <a:cs typeface="Arial"/>
              </a:rPr>
              <a:t>func</a:t>
            </a:r>
            <a:r>
              <a:rPr lang="en-US" sz="1300" dirty="0" smtClean="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closeFile</a:t>
            </a:r>
            <a:r>
              <a:rPr lang="en-US" sz="1300" dirty="0">
                <a:solidFill>
                  <a:schemeClr val="accent2"/>
                </a:solidFill>
                <a:latin typeface="Calibri" panose="020F0502020204030204" pitchFamily="34" charset="0"/>
                <a:cs typeface="Arial"/>
              </a:rPr>
              <a:t>(f *</a:t>
            </a:r>
            <a:r>
              <a:rPr lang="en-US" sz="1300" dirty="0" err="1">
                <a:solidFill>
                  <a:schemeClr val="accent2"/>
                </a:solidFill>
                <a:latin typeface="Calibri" panose="020F0502020204030204" pitchFamily="34" charset="0"/>
                <a:cs typeface="Arial"/>
              </a:rPr>
              <a:t>os.File</a:t>
            </a:r>
            <a:r>
              <a:rPr lang="en-US" sz="1300" dirty="0">
                <a:solidFill>
                  <a:schemeClr val="accent2"/>
                </a:solidFill>
                <a:latin typeface="Calibri" panose="020F0502020204030204" pitchFamily="34" charset="0"/>
                <a:cs typeface="Arial"/>
              </a:rPr>
              <a:t>) {</a:t>
            </a:r>
          </a:p>
          <a:p>
            <a:pPr>
              <a:spcBef>
                <a:spcPts val="600"/>
              </a:spcBef>
              <a:buClr>
                <a:srgbClr val="00B0F0"/>
              </a:buClr>
            </a:pPr>
            <a:r>
              <a:rPr lang="en-US" sz="1300" dirty="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fmt.Println</a:t>
            </a:r>
            <a:r>
              <a:rPr lang="en-US" sz="1300" dirty="0">
                <a:solidFill>
                  <a:schemeClr val="accent2"/>
                </a:solidFill>
                <a:latin typeface="Calibri" panose="020F0502020204030204" pitchFamily="34" charset="0"/>
                <a:cs typeface="Arial"/>
              </a:rPr>
              <a:t>("closing")</a:t>
            </a:r>
          </a:p>
          <a:p>
            <a:pPr>
              <a:spcBef>
                <a:spcPts val="600"/>
              </a:spcBef>
              <a:buClr>
                <a:srgbClr val="00B0F0"/>
              </a:buClr>
            </a:pPr>
            <a:r>
              <a:rPr lang="en-US" sz="1300" dirty="0">
                <a:solidFill>
                  <a:schemeClr val="accent2"/>
                </a:solidFill>
                <a:latin typeface="Calibri" panose="020F0502020204030204" pitchFamily="34" charset="0"/>
                <a:cs typeface="Arial"/>
              </a:rPr>
              <a:t>    </a:t>
            </a:r>
            <a:r>
              <a:rPr lang="en-US" sz="1300" dirty="0" err="1">
                <a:solidFill>
                  <a:schemeClr val="accent2"/>
                </a:solidFill>
                <a:latin typeface="Calibri" panose="020F0502020204030204" pitchFamily="34" charset="0"/>
                <a:cs typeface="Arial"/>
              </a:rPr>
              <a:t>f.Close</a:t>
            </a:r>
            <a:r>
              <a:rPr lang="en-US" sz="1300" dirty="0">
                <a:solidFill>
                  <a:schemeClr val="accent2"/>
                </a:solidFill>
                <a:latin typeface="Calibri" panose="020F0502020204030204" pitchFamily="34" charset="0"/>
                <a:cs typeface="Arial"/>
              </a:rPr>
              <a:t>()</a:t>
            </a:r>
          </a:p>
          <a:p>
            <a:pPr>
              <a:spcBef>
                <a:spcPts val="600"/>
              </a:spcBef>
              <a:buClr>
                <a:srgbClr val="00B0F0"/>
              </a:buClr>
            </a:pPr>
            <a:r>
              <a:rPr lang="en-US" sz="1300" dirty="0">
                <a:solidFill>
                  <a:schemeClr val="accent2"/>
                </a:solidFill>
                <a:latin typeface="Calibri" panose="020F0502020204030204" pitchFamily="34" charset="0"/>
                <a:cs typeface="Arial"/>
              </a:rPr>
              <a:t>}</a:t>
            </a:r>
          </a:p>
        </p:txBody>
      </p:sp>
      <p:pic>
        <p:nvPicPr>
          <p:cNvPr id="5" name="Picture 4"/>
          <p:cNvPicPr>
            <a:picLocks noChangeAspect="1"/>
          </p:cNvPicPr>
          <p:nvPr/>
        </p:nvPicPr>
        <p:blipFill>
          <a:blip r:embed="rId2"/>
          <a:stretch>
            <a:fillRect/>
          </a:stretch>
        </p:blipFill>
        <p:spPr>
          <a:xfrm>
            <a:off x="4615127" y="3101130"/>
            <a:ext cx="3829585" cy="1768822"/>
          </a:xfrm>
          <a:prstGeom prst="rect">
            <a:avLst/>
          </a:prstGeom>
        </p:spPr>
      </p:pic>
    </p:spTree>
    <p:extLst>
      <p:ext uri="{BB962C8B-B14F-4D97-AF65-F5344CB8AC3E}">
        <p14:creationId xmlns:p14="http://schemas.microsoft.com/office/powerpoint/2010/main" val="104363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17931</TotalTime>
  <Words>294</Words>
  <Application>Microsoft Office PowerPoint</Application>
  <PresentationFormat>On-screen Show (16:9)</PresentationFormat>
  <Paragraphs>127</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Webdings</vt:lpstr>
      <vt:lpstr>Wingdings</vt:lpstr>
      <vt:lpstr>Wipro 2014 PPT Theme</vt:lpstr>
      <vt:lpstr>Go language</vt:lpstr>
      <vt:lpstr>Module 5</vt:lpstr>
      <vt:lpstr>Error handling</vt:lpstr>
      <vt:lpstr>Error handling </vt:lpstr>
      <vt:lpstr>Examples</vt:lpstr>
      <vt:lpstr>Defer, Panic &amp; Recover</vt:lpstr>
      <vt:lpstr>How Panic works</vt:lpstr>
      <vt:lpstr>Example – 1 of panic() </vt:lpstr>
      <vt:lpstr>Example - 2 of panic()</vt:lpstr>
      <vt:lpstr>Recover</vt:lpstr>
      <vt:lpstr>Example – recover()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555</cp:revision>
  <dcterms:created xsi:type="dcterms:W3CDTF">2013-12-31T05:54:35Z</dcterms:created>
  <dcterms:modified xsi:type="dcterms:W3CDTF">2016-11-22T05:41:23Z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