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59"/>
  </p:notesMasterIdLst>
  <p:sldIdLst>
    <p:sldId id="433" r:id="rId5"/>
    <p:sldId id="415" r:id="rId6"/>
    <p:sldId id="439" r:id="rId7"/>
    <p:sldId id="451" r:id="rId8"/>
    <p:sldId id="453"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46" r:id="rId22"/>
    <p:sldId id="466" r:id="rId23"/>
    <p:sldId id="467" r:id="rId24"/>
    <p:sldId id="468" r:id="rId25"/>
    <p:sldId id="469" r:id="rId26"/>
    <p:sldId id="470" r:id="rId27"/>
    <p:sldId id="471" r:id="rId28"/>
    <p:sldId id="472" r:id="rId29"/>
    <p:sldId id="473" r:id="rId30"/>
    <p:sldId id="474" r:id="rId31"/>
    <p:sldId id="475" r:id="rId32"/>
    <p:sldId id="476" r:id="rId33"/>
    <p:sldId id="477" r:id="rId34"/>
    <p:sldId id="483" r:id="rId35"/>
    <p:sldId id="481" r:id="rId36"/>
    <p:sldId id="482" r:id="rId37"/>
    <p:sldId id="484" r:id="rId38"/>
    <p:sldId id="445" r:id="rId39"/>
    <p:sldId id="478" r:id="rId40"/>
    <p:sldId id="479" r:id="rId41"/>
    <p:sldId id="480" r:id="rId42"/>
    <p:sldId id="485" r:id="rId43"/>
    <p:sldId id="486" r:id="rId44"/>
    <p:sldId id="487" r:id="rId45"/>
    <p:sldId id="488" r:id="rId46"/>
    <p:sldId id="489" r:id="rId47"/>
    <p:sldId id="447" r:id="rId48"/>
    <p:sldId id="448" r:id="rId49"/>
    <p:sldId id="449" r:id="rId50"/>
    <p:sldId id="450" r:id="rId51"/>
    <p:sldId id="444" r:id="rId52"/>
    <p:sldId id="490" r:id="rId53"/>
    <p:sldId id="491" r:id="rId54"/>
    <p:sldId id="492" r:id="rId55"/>
    <p:sldId id="493" r:id="rId56"/>
    <p:sldId id="414" r:id="rId57"/>
    <p:sldId id="494" r:id="rId5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434" autoAdjust="0"/>
  </p:normalViewPr>
  <p:slideViewPr>
    <p:cSldViewPr snapToGrid="0">
      <p:cViewPr varScale="1">
        <p:scale>
          <a:sx n="93" d="100"/>
          <a:sy n="93" d="100"/>
        </p:scale>
        <p:origin x="702" y="7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28</a:t>
            </a:fld>
            <a:endParaRPr lang="en-US"/>
          </a:p>
        </p:txBody>
      </p:sp>
    </p:spTree>
    <p:extLst>
      <p:ext uri="{BB962C8B-B14F-4D97-AF65-F5344CB8AC3E}">
        <p14:creationId xmlns:p14="http://schemas.microsoft.com/office/powerpoint/2010/main" val="3412449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32</a:t>
            </a:fld>
            <a:endParaRPr lang="en-US"/>
          </a:p>
        </p:txBody>
      </p:sp>
    </p:spTree>
    <p:extLst>
      <p:ext uri="{BB962C8B-B14F-4D97-AF65-F5344CB8AC3E}">
        <p14:creationId xmlns:p14="http://schemas.microsoft.com/office/powerpoint/2010/main" val="17074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36</a:t>
            </a:fld>
            <a:endParaRPr lang="en-US"/>
          </a:p>
        </p:txBody>
      </p:sp>
    </p:spTree>
    <p:extLst>
      <p:ext uri="{BB962C8B-B14F-4D97-AF65-F5344CB8AC3E}">
        <p14:creationId xmlns:p14="http://schemas.microsoft.com/office/powerpoint/2010/main" val="65207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50</a:t>
            </a:fld>
            <a:endParaRPr lang="en-US"/>
          </a:p>
        </p:txBody>
      </p:sp>
    </p:spTree>
    <p:extLst>
      <p:ext uri="{BB962C8B-B14F-4D97-AF65-F5344CB8AC3E}">
        <p14:creationId xmlns:p14="http://schemas.microsoft.com/office/powerpoint/2010/main" val="3628157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51</a:t>
            </a:fld>
            <a:endParaRPr lang="en-US"/>
          </a:p>
        </p:txBody>
      </p:sp>
    </p:spTree>
    <p:extLst>
      <p:ext uri="{BB962C8B-B14F-4D97-AF65-F5344CB8AC3E}">
        <p14:creationId xmlns:p14="http://schemas.microsoft.com/office/powerpoint/2010/main" val="2809190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53</a:t>
            </a:fld>
            <a:endParaRPr lang="en-US"/>
          </a:p>
        </p:txBody>
      </p:sp>
    </p:spTree>
    <p:extLst>
      <p:ext uri="{BB962C8B-B14F-4D97-AF65-F5344CB8AC3E}">
        <p14:creationId xmlns:p14="http://schemas.microsoft.com/office/powerpoint/2010/main" val="1258596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https://golang.org/doc/code.html</a:t>
            </a:r>
            <a:endParaRPr lang="en-US"/>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179677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https://golang.org/doc/install/source#environment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5</a:t>
            </a:fld>
            <a:endParaRPr lang="en-US"/>
          </a:p>
        </p:txBody>
      </p:sp>
    </p:spTree>
    <p:extLst>
      <p:ext uri="{BB962C8B-B14F-4D97-AF65-F5344CB8AC3E}">
        <p14:creationId xmlns:p14="http://schemas.microsoft.com/office/powerpoint/2010/main" val="3206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https://golang.org/doc/install/source#environment</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6</a:t>
            </a:fld>
            <a:endParaRPr lang="en-US"/>
          </a:p>
        </p:txBody>
      </p:sp>
    </p:spTree>
    <p:extLst>
      <p:ext uri="{BB962C8B-B14F-4D97-AF65-F5344CB8AC3E}">
        <p14:creationId xmlns:p14="http://schemas.microsoft.com/office/powerpoint/2010/main" val="389756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8</a:t>
            </a:fld>
            <a:endParaRPr lang="en-US"/>
          </a:p>
        </p:txBody>
      </p:sp>
    </p:spTree>
    <p:extLst>
      <p:ext uri="{BB962C8B-B14F-4D97-AF65-F5344CB8AC3E}">
        <p14:creationId xmlns:p14="http://schemas.microsoft.com/office/powerpoint/2010/main" val="42689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Contains</a:t>
            </a:r>
          </a:p>
          <a:p>
            <a:r>
              <a:rPr lang="en-US" dirty="0" err="1" smtClean="0"/>
              <a:t>ContainsAny</a:t>
            </a:r>
            <a:endParaRPr lang="en-US" dirty="0" smtClean="0"/>
          </a:p>
          <a:p>
            <a:r>
              <a:rPr lang="en-US" dirty="0" smtClean="0"/>
              <a:t>Count</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16</a:t>
            </a:fld>
            <a:endParaRPr lang="en-US"/>
          </a:p>
        </p:txBody>
      </p:sp>
    </p:spTree>
    <p:extLst>
      <p:ext uri="{BB962C8B-B14F-4D97-AF65-F5344CB8AC3E}">
        <p14:creationId xmlns:p14="http://schemas.microsoft.com/office/powerpoint/2010/main" val="335984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 the value in a default format</a:t>
            </a:r>
          </a:p>
          <a:p>
            <a:r>
              <a:rPr lang="en-US" dirty="0" smtClean="0"/>
              <a:t>%t the word true or false</a:t>
            </a:r>
          </a:p>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17</a:t>
            </a:fld>
            <a:endParaRPr lang="en-US"/>
          </a:p>
        </p:txBody>
      </p:sp>
    </p:spTree>
    <p:extLst>
      <p:ext uri="{BB962C8B-B14F-4D97-AF65-F5344CB8AC3E}">
        <p14:creationId xmlns:p14="http://schemas.microsoft.com/office/powerpoint/2010/main" val="205220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24</a:t>
            </a:fld>
            <a:endParaRPr lang="en-US"/>
          </a:p>
        </p:txBody>
      </p:sp>
    </p:spTree>
    <p:extLst>
      <p:ext uri="{BB962C8B-B14F-4D97-AF65-F5344CB8AC3E}">
        <p14:creationId xmlns:p14="http://schemas.microsoft.com/office/powerpoint/2010/main" val="2637525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26</a:t>
            </a:fld>
            <a:endParaRPr lang="en-US"/>
          </a:p>
        </p:txBody>
      </p:sp>
    </p:spTree>
    <p:extLst>
      <p:ext uri="{BB962C8B-B14F-4D97-AF65-F5344CB8AC3E}">
        <p14:creationId xmlns:p14="http://schemas.microsoft.com/office/powerpoint/2010/main" val="4096034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11/8/2016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ourceforge.net/projects/liteide/" TargetMode="External"/><Relationship Id="rId2" Type="http://schemas.openxmlformats.org/officeDocument/2006/relationships/hyperlink" Target="https://golang.org/doc/install?download=go1.5.3.windows-amd64.msi" TargetMode="Externa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hyperlink" Target="http://tleyden.github.io/blog/2014/10/30/goroutines-vs-threads/"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Google Practice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0037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start point</a:t>
            </a:r>
            <a:endParaRPr lang="en-US" dirty="0"/>
          </a:p>
        </p:txBody>
      </p:sp>
      <p:sp>
        <p:nvSpPr>
          <p:cNvPr id="3" name="Content Placeholder 2"/>
          <p:cNvSpPr>
            <a:spLocks noGrp="1"/>
          </p:cNvSpPr>
          <p:nvPr>
            <p:ph idx="1"/>
          </p:nvPr>
        </p:nvSpPr>
        <p:spPr/>
        <p:txBody>
          <a:bodyPr/>
          <a:lstStyle/>
          <a:p>
            <a:r>
              <a:rPr lang="en-US" dirty="0"/>
              <a:t>Programs start running in package </a:t>
            </a:r>
            <a:r>
              <a:rPr lang="en-US" b="1" dirty="0"/>
              <a:t>main</a:t>
            </a:r>
            <a:r>
              <a:rPr lang="en-US" dirty="0"/>
              <a:t>.</a:t>
            </a:r>
            <a:endParaRPr lang="en-US" dirty="0" smtClean="0"/>
          </a:p>
          <a:p>
            <a:r>
              <a:rPr lang="en-US" dirty="0" smtClean="0"/>
              <a:t>Every </a:t>
            </a:r>
            <a:r>
              <a:rPr lang="en-US" dirty="0"/>
              <a:t>Go program must start with a package declaration. </a:t>
            </a:r>
            <a:endParaRPr lang="en-US" dirty="0" smtClean="0"/>
          </a:p>
          <a:p>
            <a:r>
              <a:rPr lang="en-US" dirty="0" smtClean="0"/>
              <a:t>Packages </a:t>
            </a:r>
            <a:r>
              <a:rPr lang="en-US" dirty="0"/>
              <a:t>are Go's way of organizing and reusing code. </a:t>
            </a:r>
          </a:p>
        </p:txBody>
      </p:sp>
    </p:spTree>
    <p:extLst>
      <p:ext uri="{BB962C8B-B14F-4D97-AF65-F5344CB8AC3E}">
        <p14:creationId xmlns:p14="http://schemas.microsoft.com/office/powerpoint/2010/main" val="1009988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 a Go program</a:t>
            </a:r>
            <a:endParaRPr lang="en-US" dirty="0"/>
          </a:p>
        </p:txBody>
      </p:sp>
      <p:sp>
        <p:nvSpPr>
          <p:cNvPr id="3" name="Content Placeholder 2"/>
          <p:cNvSpPr>
            <a:spLocks noGrp="1"/>
          </p:cNvSpPr>
          <p:nvPr>
            <p:ph idx="1"/>
          </p:nvPr>
        </p:nvSpPr>
        <p:spPr/>
        <p:txBody>
          <a:bodyPr/>
          <a:lstStyle/>
          <a:p>
            <a:r>
              <a:rPr lang="en-US" dirty="0" smtClean="0"/>
              <a:t>$&gt; go build &lt;</a:t>
            </a:r>
            <a:r>
              <a:rPr lang="en-US" dirty="0" err="1" smtClean="0"/>
              <a:t>filename.go</a:t>
            </a:r>
            <a:r>
              <a:rPr lang="en-US" dirty="0" smtClean="0"/>
              <a:t>&gt;</a:t>
            </a:r>
          </a:p>
          <a:p>
            <a:r>
              <a:rPr lang="en-US" dirty="0" smtClean="0"/>
              <a:t>This creates a .exe file (in Windows) in the same folder </a:t>
            </a:r>
          </a:p>
          <a:p>
            <a:r>
              <a:rPr lang="en-US" b="1" dirty="0"/>
              <a:t>build</a:t>
            </a:r>
            <a:r>
              <a:rPr lang="en-US" dirty="0"/>
              <a:t> [-o output] [-</a:t>
            </a:r>
            <a:r>
              <a:rPr lang="en-US" dirty="0" err="1"/>
              <a:t>i</a:t>
            </a:r>
            <a:r>
              <a:rPr lang="en-US" dirty="0"/>
              <a:t>] [build flags] [packages]</a:t>
            </a:r>
            <a:endParaRPr lang="en-US" dirty="0" smtClean="0"/>
          </a:p>
          <a:p>
            <a:r>
              <a:rPr lang="en-US" dirty="0"/>
              <a:t>Build compiles the packages named by the import paths</a:t>
            </a:r>
            <a:r>
              <a:rPr lang="en-US" dirty="0" smtClean="0"/>
              <a:t>, along </a:t>
            </a:r>
            <a:r>
              <a:rPr lang="en-US" dirty="0"/>
              <a:t>with their dependencies, but it does not install the results.</a:t>
            </a:r>
          </a:p>
          <a:p>
            <a:r>
              <a:rPr lang="en-US" dirty="0"/>
              <a:t>If the arguments to build are a list of .go files, build </a:t>
            </a:r>
            <a:r>
              <a:rPr lang="en-US" dirty="0" smtClean="0"/>
              <a:t>treats them </a:t>
            </a:r>
            <a:r>
              <a:rPr lang="en-US" dirty="0"/>
              <a:t>as a list of source files specifying a single package.</a:t>
            </a:r>
          </a:p>
          <a:p>
            <a:r>
              <a:rPr lang="en-US" dirty="0" smtClean="0"/>
              <a:t>$&gt; go run &lt;</a:t>
            </a:r>
            <a:r>
              <a:rPr lang="en-US" dirty="0" err="1" smtClean="0"/>
              <a:t>filename.go</a:t>
            </a:r>
            <a:r>
              <a:rPr lang="en-US" dirty="0" smtClean="0"/>
              <a:t>&gt; </a:t>
            </a:r>
          </a:p>
          <a:p>
            <a:endParaRPr lang="en-US" dirty="0"/>
          </a:p>
        </p:txBody>
      </p:sp>
    </p:spTree>
    <p:extLst>
      <p:ext uri="{BB962C8B-B14F-4D97-AF65-F5344CB8AC3E}">
        <p14:creationId xmlns:p14="http://schemas.microsoft.com/office/powerpoint/2010/main" val="2575579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run a Go program</a:t>
            </a:r>
          </a:p>
        </p:txBody>
      </p:sp>
      <p:sp>
        <p:nvSpPr>
          <p:cNvPr id="3" name="Content Placeholder 2"/>
          <p:cNvSpPr>
            <a:spLocks noGrp="1"/>
          </p:cNvSpPr>
          <p:nvPr>
            <p:ph idx="1"/>
          </p:nvPr>
        </p:nvSpPr>
        <p:spPr/>
        <p:txBody>
          <a:bodyPr/>
          <a:lstStyle/>
          <a:p>
            <a:r>
              <a:rPr lang="en-US" dirty="0"/>
              <a:t>When compiling a single main package, build </a:t>
            </a:r>
            <a:r>
              <a:rPr lang="en-US" dirty="0" smtClean="0"/>
              <a:t>writes the </a:t>
            </a:r>
            <a:r>
              <a:rPr lang="en-US" dirty="0"/>
              <a:t>resulting executable to an output file named </a:t>
            </a:r>
            <a:r>
              <a:rPr lang="en-US" dirty="0" smtClean="0"/>
              <a:t>after the </a:t>
            </a:r>
            <a:r>
              <a:rPr lang="en-US" dirty="0"/>
              <a:t>first source file ('go build </a:t>
            </a:r>
            <a:r>
              <a:rPr lang="en-US" dirty="0" err="1"/>
              <a:t>ed.go</a:t>
            </a:r>
            <a:r>
              <a:rPr lang="en-US" dirty="0"/>
              <a:t> </a:t>
            </a:r>
            <a:r>
              <a:rPr lang="en-US" dirty="0" err="1"/>
              <a:t>rx.go</a:t>
            </a:r>
            <a:r>
              <a:rPr lang="en-US" dirty="0"/>
              <a:t>' writes '</a:t>
            </a:r>
            <a:r>
              <a:rPr lang="en-US" dirty="0" err="1"/>
              <a:t>ed</a:t>
            </a:r>
            <a:r>
              <a:rPr lang="en-US" dirty="0"/>
              <a:t>' or 'ed.exe</a:t>
            </a:r>
            <a:r>
              <a:rPr lang="en-US" dirty="0" smtClean="0"/>
              <a:t>') or </a:t>
            </a:r>
            <a:r>
              <a:rPr lang="en-US" dirty="0"/>
              <a:t>the source code directory ('go build </a:t>
            </a:r>
            <a:r>
              <a:rPr lang="en-US" dirty="0" err="1"/>
              <a:t>unix</a:t>
            </a:r>
            <a:r>
              <a:rPr lang="en-US" dirty="0"/>
              <a:t>/</a:t>
            </a:r>
            <a:r>
              <a:rPr lang="en-US" dirty="0" err="1"/>
              <a:t>sam</a:t>
            </a:r>
            <a:r>
              <a:rPr lang="en-US" dirty="0"/>
              <a:t>' writes '</a:t>
            </a:r>
            <a:r>
              <a:rPr lang="en-US" dirty="0" err="1"/>
              <a:t>sam</a:t>
            </a:r>
            <a:r>
              <a:rPr lang="en-US" dirty="0"/>
              <a:t>' or 'sam.exe</a:t>
            </a:r>
            <a:r>
              <a:rPr lang="en-US" dirty="0" smtClean="0"/>
              <a:t>')</a:t>
            </a:r>
          </a:p>
          <a:p>
            <a:r>
              <a:rPr lang="en-US" dirty="0"/>
              <a:t>When compiling multiple packages or a single non-main package</a:t>
            </a:r>
            <a:r>
              <a:rPr lang="en-US" dirty="0" smtClean="0"/>
              <a:t>, build </a:t>
            </a:r>
            <a:r>
              <a:rPr lang="en-US" dirty="0"/>
              <a:t>compiles the packages but discards the resulting object</a:t>
            </a:r>
            <a:r>
              <a:rPr lang="en-US" dirty="0" smtClean="0"/>
              <a:t>, serving </a:t>
            </a:r>
            <a:r>
              <a:rPr lang="en-US" dirty="0"/>
              <a:t>only as a check that the packages can be built.</a:t>
            </a:r>
          </a:p>
        </p:txBody>
      </p:sp>
    </p:spTree>
    <p:extLst>
      <p:ext uri="{BB962C8B-B14F-4D97-AF65-F5344CB8AC3E}">
        <p14:creationId xmlns:p14="http://schemas.microsoft.com/office/powerpoint/2010/main" val="1225144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complex64,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77926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string, character,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4907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Strings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a:t>Package </a:t>
            </a:r>
            <a:r>
              <a:rPr lang="en-US" dirty="0" smtClean="0"/>
              <a:t>“strings” </a:t>
            </a:r>
            <a:r>
              <a:rPr lang="en-US" dirty="0"/>
              <a:t>implements simple functions to manipulate UTF-8 encoded </a:t>
            </a:r>
            <a:r>
              <a:rPr lang="en-US" dirty="0" smtClean="0"/>
              <a:t>strings</a:t>
            </a:r>
          </a:p>
          <a:p>
            <a:pPr lvl="1"/>
            <a:r>
              <a:rPr lang="en-US" dirty="0" smtClean="0"/>
              <a:t>import “strings”</a:t>
            </a:r>
          </a:p>
          <a:p>
            <a:r>
              <a:rPr lang="en-US" dirty="0" smtClean="0"/>
              <a:t>Common functions</a:t>
            </a:r>
          </a:p>
          <a:p>
            <a:pPr lvl="1"/>
            <a:r>
              <a:rPr lang="en-US" dirty="0" smtClean="0"/>
              <a:t>Contains</a:t>
            </a:r>
          </a:p>
          <a:p>
            <a:pPr lvl="1"/>
            <a:r>
              <a:rPr lang="en-US" dirty="0" smtClean="0"/>
              <a:t>Count</a:t>
            </a:r>
          </a:p>
          <a:p>
            <a:pPr lvl="1"/>
            <a:r>
              <a:rPr lang="en-US" dirty="0" smtClean="0"/>
              <a:t>Index</a:t>
            </a:r>
          </a:p>
          <a:p>
            <a:pPr lvl="1"/>
            <a:r>
              <a:rPr lang="en-US" dirty="0" smtClean="0"/>
              <a:t>Join</a:t>
            </a:r>
          </a:p>
          <a:p>
            <a:pPr lvl="1"/>
            <a:r>
              <a:rPr lang="en-US" dirty="0" smtClean="0"/>
              <a:t>Replace</a:t>
            </a:r>
          </a:p>
          <a:p>
            <a:pPr lvl="1"/>
            <a:r>
              <a:rPr lang="en-US" dirty="0" smtClean="0"/>
              <a:t>Split</a:t>
            </a:r>
          </a:p>
          <a:p>
            <a:pPr lvl="1"/>
            <a:r>
              <a:rPr lang="en-US" dirty="0" err="1" smtClean="0"/>
              <a:t>ToLower</a:t>
            </a:r>
            <a:endParaRPr lang="en-US" dirty="0"/>
          </a:p>
          <a:p>
            <a:pPr lvl="1"/>
            <a:r>
              <a:rPr lang="en-US" dirty="0" err="1" smtClean="0"/>
              <a:t>ToUpper</a:t>
            </a:r>
            <a:endParaRPr lang="en-US" dirty="0" smtClean="0"/>
          </a:p>
          <a:p>
            <a:pPr lvl="1"/>
            <a:r>
              <a:rPr lang="en-US" dirty="0" smtClean="0"/>
              <a:t>Trim</a:t>
            </a:r>
            <a:endParaRPr lang="en-US" dirty="0"/>
          </a:p>
        </p:txBody>
      </p:sp>
    </p:spTree>
    <p:extLst>
      <p:ext uri="{BB962C8B-B14F-4D97-AF65-F5344CB8AC3E}">
        <p14:creationId xmlns:p14="http://schemas.microsoft.com/office/powerpoint/2010/main" val="1590616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a:t>
            </a:r>
            <a:r>
              <a:rPr lang="en-US" dirty="0" err="1" smtClean="0"/>
              <a:t>fmt</a:t>
            </a:r>
            <a:r>
              <a:rPr lang="en-US" dirty="0" smtClean="0"/>
              <a:t>” – useful functions </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func</a:t>
            </a:r>
            <a:r>
              <a:rPr lang="en-US" dirty="0"/>
              <a:t> </a:t>
            </a:r>
            <a:r>
              <a:rPr lang="en-US" dirty="0" err="1"/>
              <a:t>Printf</a:t>
            </a:r>
            <a:r>
              <a:rPr lang="en-US" dirty="0"/>
              <a:t>(format string, a ...interface{}) (n </a:t>
            </a:r>
            <a:r>
              <a:rPr lang="en-US" dirty="0" err="1"/>
              <a:t>int</a:t>
            </a:r>
            <a:r>
              <a:rPr lang="en-US" dirty="0"/>
              <a:t>, err error</a:t>
            </a:r>
            <a:r>
              <a:rPr lang="en-US" dirty="0" smtClean="0"/>
              <a:t>)</a:t>
            </a:r>
          </a:p>
          <a:p>
            <a:pPr lvl="1"/>
            <a:r>
              <a:rPr lang="en-US" dirty="0" err="1"/>
              <a:t>Printf</a:t>
            </a:r>
            <a:r>
              <a:rPr lang="en-US" dirty="0"/>
              <a:t> formats according to a format specifier and writes to standard </a:t>
            </a:r>
            <a:r>
              <a:rPr lang="en-US" dirty="0" smtClean="0"/>
              <a:t>output</a:t>
            </a:r>
          </a:p>
          <a:p>
            <a:r>
              <a:rPr lang="en-US" dirty="0" err="1"/>
              <a:t>fmt.Println</a:t>
            </a:r>
            <a:r>
              <a:rPr lang="en-US" dirty="0"/>
              <a:t>("Hello, playground")</a:t>
            </a:r>
          </a:p>
          <a:p>
            <a:r>
              <a:rPr lang="en-US" dirty="0" smtClean="0"/>
              <a:t>//</a:t>
            </a:r>
            <a:r>
              <a:rPr lang="en-US" dirty="0"/>
              <a:t>Print value and type </a:t>
            </a:r>
          </a:p>
          <a:p>
            <a:r>
              <a:rPr lang="en-US" dirty="0" smtClean="0"/>
              <a:t>s</a:t>
            </a:r>
            <a:r>
              <a:rPr lang="en-US" dirty="0"/>
              <a:t>:="</a:t>
            </a:r>
            <a:r>
              <a:rPr lang="en-US" dirty="0" err="1"/>
              <a:t>wipro</a:t>
            </a:r>
            <a:r>
              <a:rPr lang="en-US" dirty="0"/>
              <a:t> limited"</a:t>
            </a:r>
          </a:p>
          <a:p>
            <a:r>
              <a:rPr lang="en-US" dirty="0" err="1" smtClean="0"/>
              <a:t>m,err</a:t>
            </a:r>
            <a:r>
              <a:rPr lang="en-US" dirty="0"/>
              <a:t>:=</a:t>
            </a:r>
            <a:r>
              <a:rPr lang="en-US" dirty="0" err="1"/>
              <a:t>fmt.Printf</a:t>
            </a:r>
            <a:r>
              <a:rPr lang="en-US" dirty="0"/>
              <a:t>("Hello %v\</a:t>
            </a:r>
            <a:r>
              <a:rPr lang="en-US" dirty="0" err="1"/>
              <a:t>n",s</a:t>
            </a:r>
            <a:r>
              <a:rPr lang="en-US" dirty="0"/>
              <a:t>) </a:t>
            </a:r>
          </a:p>
          <a:p>
            <a:r>
              <a:rPr lang="en-US" dirty="0" err="1" smtClean="0"/>
              <a:t>fmt.Println</a:t>
            </a:r>
            <a:r>
              <a:rPr lang="en-US" dirty="0" smtClean="0"/>
              <a:t>(</a:t>
            </a:r>
            <a:r>
              <a:rPr lang="en-US" dirty="0" err="1" smtClean="0"/>
              <a:t>m</a:t>
            </a:r>
            <a:r>
              <a:rPr lang="en-US" dirty="0" err="1"/>
              <a:t>,"bytes</a:t>
            </a:r>
            <a:r>
              <a:rPr lang="en-US" dirty="0"/>
              <a:t> written \n")</a:t>
            </a:r>
          </a:p>
          <a:p>
            <a:r>
              <a:rPr lang="en-US" dirty="0" err="1" smtClean="0"/>
              <a:t>m,err</a:t>
            </a:r>
            <a:r>
              <a:rPr lang="en-US" dirty="0" smtClean="0"/>
              <a:t>=</a:t>
            </a:r>
            <a:r>
              <a:rPr lang="en-US" dirty="0" err="1" smtClean="0"/>
              <a:t>fmt.Printf</a:t>
            </a:r>
            <a:r>
              <a:rPr lang="en-US" dirty="0"/>
              <a:t>("Type is %T\</a:t>
            </a:r>
            <a:r>
              <a:rPr lang="en-US" dirty="0" err="1"/>
              <a:t>n",s</a:t>
            </a:r>
            <a:r>
              <a:rPr lang="en-US" dirty="0"/>
              <a:t>) </a:t>
            </a:r>
          </a:p>
          <a:p>
            <a:r>
              <a:rPr lang="en-US" dirty="0" smtClean="0"/>
              <a:t>//</a:t>
            </a:r>
            <a:r>
              <a:rPr lang="en-US" dirty="0"/>
              <a:t>Boolean formatting</a:t>
            </a:r>
          </a:p>
          <a:p>
            <a:r>
              <a:rPr lang="en-US" dirty="0" err="1" smtClean="0"/>
              <a:t>m,err</a:t>
            </a:r>
            <a:r>
              <a:rPr lang="en-US" dirty="0" smtClean="0"/>
              <a:t>=</a:t>
            </a:r>
            <a:r>
              <a:rPr lang="en-US" dirty="0" err="1" smtClean="0"/>
              <a:t>fmt.Printf</a:t>
            </a:r>
            <a:r>
              <a:rPr lang="en-US" dirty="0"/>
              <a:t>("%t\n",7&gt;8) </a:t>
            </a:r>
          </a:p>
          <a:p>
            <a:r>
              <a:rPr lang="en-US" dirty="0" err="1" smtClean="0"/>
              <a:t>fmt.Println</a:t>
            </a:r>
            <a:r>
              <a:rPr lang="en-US" dirty="0" smtClean="0"/>
              <a:t>(</a:t>
            </a:r>
            <a:r>
              <a:rPr lang="en-US" dirty="0" err="1" smtClean="0"/>
              <a:t>m</a:t>
            </a:r>
            <a:r>
              <a:rPr lang="en-US" dirty="0" err="1"/>
              <a:t>,"bytes</a:t>
            </a:r>
            <a:r>
              <a:rPr lang="en-US" dirty="0"/>
              <a:t> written \n")</a:t>
            </a:r>
          </a:p>
          <a:p>
            <a:r>
              <a:rPr lang="en-US" dirty="0" smtClean="0"/>
              <a:t>//</a:t>
            </a:r>
            <a:r>
              <a:rPr lang="en-US" dirty="0"/>
              <a:t>Numeric formatting </a:t>
            </a:r>
          </a:p>
          <a:p>
            <a:r>
              <a:rPr lang="en-US" dirty="0" err="1" smtClean="0"/>
              <a:t>m,err</a:t>
            </a:r>
            <a:r>
              <a:rPr lang="en-US" dirty="0" smtClean="0"/>
              <a:t>=</a:t>
            </a:r>
            <a:r>
              <a:rPr lang="en-US" dirty="0" err="1" smtClean="0"/>
              <a:t>fmt.Printf</a:t>
            </a:r>
            <a:r>
              <a:rPr lang="en-US" dirty="0"/>
              <a:t>("%f\n",</a:t>
            </a:r>
            <a:r>
              <a:rPr lang="en-US" dirty="0" err="1"/>
              <a:t>math.Sqrt</a:t>
            </a:r>
            <a:r>
              <a:rPr lang="en-US" dirty="0"/>
              <a:t>(2))</a:t>
            </a:r>
          </a:p>
          <a:p>
            <a:r>
              <a:rPr lang="en-US" dirty="0" err="1" smtClean="0"/>
              <a:t>m,err</a:t>
            </a:r>
            <a:r>
              <a:rPr lang="en-US" dirty="0" smtClean="0"/>
              <a:t>=</a:t>
            </a:r>
            <a:r>
              <a:rPr lang="en-US" dirty="0" err="1" smtClean="0"/>
              <a:t>fmt.Printf</a:t>
            </a:r>
            <a:r>
              <a:rPr lang="en-US" dirty="0"/>
              <a:t>("%E\n",</a:t>
            </a:r>
            <a:r>
              <a:rPr lang="en-US" dirty="0" err="1"/>
              <a:t>math.Sqrt</a:t>
            </a:r>
            <a:r>
              <a:rPr lang="en-US" dirty="0"/>
              <a:t>(2)) </a:t>
            </a:r>
          </a:p>
          <a:p>
            <a:endParaRPr lang="en-US" dirty="0"/>
          </a:p>
        </p:txBody>
      </p:sp>
      <p:sp>
        <p:nvSpPr>
          <p:cNvPr id="5" name="Rectangle 4"/>
          <p:cNvSpPr/>
          <p:nvPr/>
        </p:nvSpPr>
        <p:spPr>
          <a:xfrm>
            <a:off x="5566229" y="2007480"/>
            <a:ext cx="3120572" cy="1246495"/>
          </a:xfrm>
          <a:prstGeom prst="rect">
            <a:avLst/>
          </a:prstGeom>
        </p:spPr>
        <p:txBody>
          <a:bodyPr wrap="square">
            <a:spAutoFit/>
          </a:bodyPr>
          <a:lstStyle/>
          <a:p>
            <a:r>
              <a:rPr lang="en-US" sz="1500" dirty="0">
                <a:solidFill>
                  <a:schemeClr val="accent2"/>
                </a:solidFill>
                <a:latin typeface="Calibri" panose="020F0502020204030204" pitchFamily="34" charset="0"/>
                <a:cs typeface="Arial"/>
              </a:rPr>
              <a:t>%f     default width, default precision</a:t>
            </a:r>
          </a:p>
          <a:p>
            <a:r>
              <a:rPr lang="en-US" sz="1500" dirty="0">
                <a:solidFill>
                  <a:schemeClr val="accent2"/>
                </a:solidFill>
                <a:latin typeface="Calibri" panose="020F0502020204030204" pitchFamily="34" charset="0"/>
                <a:cs typeface="Arial"/>
              </a:rPr>
              <a:t>%9f    width 9, default precision</a:t>
            </a:r>
          </a:p>
          <a:p>
            <a:r>
              <a:rPr lang="en-US" sz="1500" dirty="0">
                <a:solidFill>
                  <a:schemeClr val="accent2"/>
                </a:solidFill>
                <a:latin typeface="Calibri" panose="020F0502020204030204" pitchFamily="34" charset="0"/>
                <a:cs typeface="Arial"/>
              </a:rPr>
              <a:t>%.2f   default width, precision 2</a:t>
            </a:r>
          </a:p>
          <a:p>
            <a:r>
              <a:rPr lang="en-US" sz="1500" dirty="0">
                <a:solidFill>
                  <a:schemeClr val="accent2"/>
                </a:solidFill>
                <a:latin typeface="Calibri" panose="020F0502020204030204" pitchFamily="34" charset="0"/>
                <a:cs typeface="Arial"/>
              </a:rPr>
              <a:t>%9.2f  width 9, precision 2</a:t>
            </a:r>
          </a:p>
          <a:p>
            <a:r>
              <a:rPr lang="en-US" sz="1500" dirty="0">
                <a:solidFill>
                  <a:schemeClr val="accent2"/>
                </a:solidFill>
                <a:latin typeface="Calibri" panose="020F0502020204030204" pitchFamily="34" charset="0"/>
                <a:cs typeface="Arial"/>
              </a:rPr>
              <a:t>%9.f   width 9, precision 0</a:t>
            </a:r>
          </a:p>
        </p:txBody>
      </p:sp>
      <p:sp>
        <p:nvSpPr>
          <p:cNvPr id="6" name="TextBox 5"/>
          <p:cNvSpPr txBox="1"/>
          <p:nvPr/>
        </p:nvSpPr>
        <p:spPr>
          <a:xfrm>
            <a:off x="5566228" y="1698172"/>
            <a:ext cx="3236686" cy="338554"/>
          </a:xfrm>
          <a:prstGeom prst="rect">
            <a:avLst/>
          </a:prstGeom>
          <a:noFill/>
        </p:spPr>
        <p:txBody>
          <a:bodyPr wrap="square" rtlCol="0">
            <a:spAutoFit/>
          </a:bodyPr>
          <a:lstStyle/>
          <a:p>
            <a:r>
              <a:rPr lang="en-US" sz="1600" b="1" dirty="0" smtClean="0">
                <a:solidFill>
                  <a:schemeClr val="tx1">
                    <a:lumMod val="50000"/>
                    <a:lumOff val="50000"/>
                  </a:schemeClr>
                </a:solidFill>
                <a:latin typeface="Calibri" panose="020F0502020204030204" pitchFamily="34" charset="0"/>
                <a:cs typeface="Calibri" panose="020F0502020204030204" pitchFamily="34" charset="0"/>
              </a:rPr>
              <a:t>Specifying width and precision</a:t>
            </a:r>
          </a:p>
        </p:txBody>
      </p:sp>
    </p:spTree>
    <p:extLst>
      <p:ext uri="{BB962C8B-B14F-4D97-AF65-F5344CB8AC3E}">
        <p14:creationId xmlns:p14="http://schemas.microsoft.com/office/powerpoint/2010/main" val="2138733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Slices, Maps, Range</a:t>
            </a:r>
            <a:endParaRPr lang="en-US" dirty="0"/>
          </a:p>
        </p:txBody>
      </p:sp>
      <p:sp>
        <p:nvSpPr>
          <p:cNvPr id="3" name="Content Placeholder 2"/>
          <p:cNvSpPr>
            <a:spLocks noGrp="1"/>
          </p:cNvSpPr>
          <p:nvPr>
            <p:ph idx="1"/>
          </p:nvPr>
        </p:nvSpPr>
        <p:spPr/>
        <p:txBody>
          <a:bodyPr/>
          <a:lstStyle/>
          <a:p>
            <a:r>
              <a:rPr lang="en-US" dirty="0" smtClean="0"/>
              <a:t>Slice </a:t>
            </a:r>
            <a:r>
              <a:rPr lang="en-US" dirty="0"/>
              <a:t>is a segment of an </a:t>
            </a:r>
            <a:r>
              <a:rPr lang="en-US" dirty="0" smtClean="0"/>
              <a:t>array</a:t>
            </a:r>
          </a:p>
          <a:p>
            <a:pPr lvl="1"/>
            <a:r>
              <a:rPr lang="en-US" dirty="0" smtClean="0"/>
              <a:t>Like arrays, </a:t>
            </a:r>
            <a:r>
              <a:rPr lang="en-US" dirty="0"/>
              <a:t>slices are </a:t>
            </a:r>
            <a:r>
              <a:rPr lang="en-US" dirty="0" err="1"/>
              <a:t>indexable</a:t>
            </a:r>
            <a:r>
              <a:rPr lang="en-US" dirty="0"/>
              <a:t> and have a </a:t>
            </a:r>
            <a:r>
              <a:rPr lang="en-US" dirty="0" smtClean="0"/>
              <a:t>length </a:t>
            </a:r>
          </a:p>
          <a:p>
            <a:pPr lvl="1"/>
            <a:r>
              <a:rPr lang="en-US" dirty="0" smtClean="0"/>
              <a:t>Unlike arrays, length of slices is </a:t>
            </a:r>
            <a:r>
              <a:rPr lang="en-US" dirty="0"/>
              <a:t>allowed to </a:t>
            </a:r>
            <a:r>
              <a:rPr lang="en-US" dirty="0" smtClean="0"/>
              <a:t>change</a:t>
            </a:r>
          </a:p>
          <a:p>
            <a:r>
              <a:rPr lang="en-US" dirty="0" smtClean="0"/>
              <a:t>Maps</a:t>
            </a:r>
          </a:p>
          <a:p>
            <a:pPr lvl="1"/>
            <a:r>
              <a:rPr lang="en-US" dirty="0" smtClean="0"/>
              <a:t>Known as hash or dictionary in other languages</a:t>
            </a:r>
          </a:p>
          <a:p>
            <a:pPr lvl="1"/>
            <a:r>
              <a:rPr lang="en-US" dirty="0" smtClean="0"/>
              <a:t>Stores key value pairs </a:t>
            </a:r>
          </a:p>
          <a:p>
            <a:pPr lvl="1"/>
            <a:r>
              <a:rPr lang="en-US" dirty="0" smtClean="0"/>
              <a:t>A key appears only once in a map </a:t>
            </a:r>
            <a:endParaRPr lang="en-US" dirty="0"/>
          </a:p>
          <a:p>
            <a:r>
              <a:rPr lang="en-US" dirty="0" smtClean="0"/>
              <a:t>Range</a:t>
            </a:r>
          </a:p>
          <a:p>
            <a:pPr lvl="1"/>
            <a:r>
              <a:rPr lang="en-US" dirty="0" smtClean="0"/>
              <a:t>Can be used to iterate over arrays, slices &amp; maps </a:t>
            </a:r>
            <a:endParaRPr lang="en-US" dirty="0"/>
          </a:p>
        </p:txBody>
      </p:sp>
    </p:spTree>
    <p:extLst>
      <p:ext uri="{BB962C8B-B14F-4D97-AF65-F5344CB8AC3E}">
        <p14:creationId xmlns:p14="http://schemas.microsoft.com/office/powerpoint/2010/main" val="1314264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Flow control statements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4255548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About Go</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Developed by Google</a:t>
            </a:r>
            <a:endParaRPr lang="en-US" dirty="0"/>
          </a:p>
          <a:p>
            <a:pPr lvl="1"/>
            <a:r>
              <a:rPr lang="en-US" dirty="0"/>
              <a:t>By Robert </a:t>
            </a:r>
            <a:r>
              <a:rPr lang="en-US" dirty="0" err="1"/>
              <a:t>Griesemer</a:t>
            </a:r>
            <a:r>
              <a:rPr lang="en-US" dirty="0"/>
              <a:t>, Rob Pike &amp; Ken Thompson</a:t>
            </a:r>
          </a:p>
          <a:p>
            <a:pPr lvl="1"/>
            <a:r>
              <a:rPr lang="en-US" dirty="0"/>
              <a:t>Started in 2007</a:t>
            </a:r>
          </a:p>
          <a:p>
            <a:pPr lvl="1"/>
            <a:r>
              <a:rPr lang="en-US" dirty="0"/>
              <a:t>Current Version </a:t>
            </a:r>
            <a:r>
              <a:rPr lang="en-US" dirty="0" smtClean="0"/>
              <a:t>1.5.3, </a:t>
            </a:r>
            <a:r>
              <a:rPr lang="en-US" dirty="0"/>
              <a:t>still being actively developed</a:t>
            </a:r>
          </a:p>
          <a:p>
            <a:r>
              <a:rPr lang="en-US" dirty="0" smtClean="0"/>
              <a:t>Compiled, concurrent, garbage-collected, statically typed</a:t>
            </a:r>
          </a:p>
          <a:p>
            <a:r>
              <a:rPr lang="en-US" dirty="0" smtClean="0"/>
              <a:t>Small language – only 25 keywords </a:t>
            </a:r>
          </a:p>
          <a:p>
            <a:r>
              <a:rPr lang="en-US" dirty="0" smtClean="0"/>
              <a:t>Getting started</a:t>
            </a:r>
          </a:p>
          <a:p>
            <a:pPr lvl="1"/>
            <a:r>
              <a:rPr lang="en-US" dirty="0" smtClean="0"/>
              <a:t>Download </a:t>
            </a:r>
            <a:r>
              <a:rPr lang="en-US" dirty="0"/>
              <a:t>and install Go </a:t>
            </a:r>
          </a:p>
          <a:p>
            <a:pPr lvl="2"/>
            <a:r>
              <a:rPr lang="en-US" dirty="0">
                <a:hlinkClick r:id="rId2"/>
              </a:rPr>
              <a:t>https://golang.org/doc/install?download=go1.5.3.windows-amd64.msi</a:t>
            </a:r>
            <a:r>
              <a:rPr lang="en-US" dirty="0"/>
              <a:t> </a:t>
            </a:r>
          </a:p>
          <a:p>
            <a:pPr lvl="1"/>
            <a:r>
              <a:rPr lang="en-US" dirty="0"/>
              <a:t>Install </a:t>
            </a:r>
            <a:r>
              <a:rPr lang="en-US" dirty="0" err="1"/>
              <a:t>LiteIDE</a:t>
            </a:r>
            <a:endParaRPr lang="en-US" dirty="0"/>
          </a:p>
          <a:p>
            <a:pPr lvl="2"/>
            <a:r>
              <a:rPr lang="en-US" dirty="0">
                <a:hlinkClick r:id="rId3"/>
              </a:rPr>
              <a:t>http://sourceforge.net/projects/liteide/</a:t>
            </a:r>
            <a:r>
              <a:rPr lang="en-US" dirty="0"/>
              <a:t> </a:t>
            </a:r>
          </a:p>
          <a:p>
            <a:endParaRPr lang="en-US" dirty="0"/>
          </a:p>
        </p:txBody>
      </p:sp>
      <p:sp>
        <p:nvSpPr>
          <p:cNvPr id="8" name="object 3"/>
          <p:cNvSpPr/>
          <p:nvPr/>
        </p:nvSpPr>
        <p:spPr>
          <a:xfrm>
            <a:off x="7784598" y="858723"/>
            <a:ext cx="1048117" cy="167156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5426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a:bodyPr>
          <a:lstStyle/>
          <a:p>
            <a:r>
              <a:rPr lang="en-US" dirty="0"/>
              <a:t>Go has only one looping </a:t>
            </a:r>
            <a:r>
              <a:rPr lang="en-US" dirty="0" smtClean="0"/>
              <a:t>construct - </a:t>
            </a:r>
            <a:r>
              <a:rPr lang="en-US" b="1" dirty="0" smtClean="0"/>
              <a:t>for </a:t>
            </a:r>
            <a:r>
              <a:rPr lang="en-US" dirty="0" smtClean="0"/>
              <a:t>loop</a:t>
            </a:r>
            <a:endParaRPr lang="en-US" dirty="0"/>
          </a:p>
          <a:p>
            <a:r>
              <a:rPr lang="en-US" dirty="0" smtClean="0"/>
              <a:t>Loop </a:t>
            </a:r>
            <a:r>
              <a:rPr lang="en-US" dirty="0"/>
              <a:t>has three components separated by semicolons:</a:t>
            </a:r>
          </a:p>
          <a:p>
            <a:pPr lvl="1"/>
            <a:r>
              <a:rPr lang="en-US" dirty="0" err="1" smtClean="0"/>
              <a:t>init</a:t>
            </a:r>
            <a:r>
              <a:rPr lang="en-US" dirty="0" smtClean="0"/>
              <a:t> </a:t>
            </a:r>
            <a:r>
              <a:rPr lang="en-US" dirty="0"/>
              <a:t>statement: executed before </a:t>
            </a:r>
            <a:r>
              <a:rPr lang="en-US" dirty="0" smtClean="0"/>
              <a:t>first </a:t>
            </a:r>
            <a:r>
              <a:rPr lang="en-US" dirty="0"/>
              <a:t>iteration</a:t>
            </a:r>
          </a:p>
          <a:p>
            <a:pPr lvl="1"/>
            <a:r>
              <a:rPr lang="en-US" dirty="0" smtClean="0"/>
              <a:t>condition </a:t>
            </a:r>
            <a:r>
              <a:rPr lang="en-US" dirty="0"/>
              <a:t>expression: evaluated before every iteration</a:t>
            </a:r>
          </a:p>
          <a:p>
            <a:pPr lvl="1"/>
            <a:r>
              <a:rPr lang="en-US" dirty="0" smtClean="0"/>
              <a:t>post </a:t>
            </a:r>
            <a:r>
              <a:rPr lang="en-US" dirty="0"/>
              <a:t>statement: executed at </a:t>
            </a:r>
            <a:r>
              <a:rPr lang="en-US" dirty="0" smtClean="0"/>
              <a:t>end </a:t>
            </a:r>
            <a:r>
              <a:rPr lang="en-US" dirty="0"/>
              <a:t>of every iteration</a:t>
            </a:r>
          </a:p>
          <a:p>
            <a:r>
              <a:rPr lang="en-US" dirty="0" err="1" smtClean="0"/>
              <a:t>init</a:t>
            </a:r>
            <a:r>
              <a:rPr lang="en-US" dirty="0" smtClean="0"/>
              <a:t> </a:t>
            </a:r>
            <a:r>
              <a:rPr lang="en-US" dirty="0"/>
              <a:t>statement </a:t>
            </a:r>
            <a:r>
              <a:rPr lang="en-US" dirty="0" smtClean="0"/>
              <a:t>is often a </a:t>
            </a:r>
            <a:r>
              <a:rPr lang="en-US" dirty="0"/>
              <a:t>short variable </a:t>
            </a:r>
            <a:r>
              <a:rPr lang="en-US" dirty="0" smtClean="0"/>
              <a:t>declaration</a:t>
            </a:r>
          </a:p>
          <a:p>
            <a:r>
              <a:rPr lang="en-US" dirty="0" smtClean="0"/>
              <a:t>Variables </a:t>
            </a:r>
            <a:r>
              <a:rPr lang="en-US" dirty="0"/>
              <a:t>declared </a:t>
            </a:r>
            <a:r>
              <a:rPr lang="en-US" dirty="0" smtClean="0"/>
              <a:t>visible </a:t>
            </a:r>
            <a:r>
              <a:rPr lang="en-US" dirty="0"/>
              <a:t>only </a:t>
            </a:r>
            <a:r>
              <a:rPr lang="en-US" dirty="0" smtClean="0"/>
              <a:t>within the </a:t>
            </a:r>
            <a:r>
              <a:rPr lang="en-US" dirty="0"/>
              <a:t>for </a:t>
            </a:r>
            <a:r>
              <a:rPr lang="en-US" dirty="0" smtClean="0"/>
              <a:t>statement</a:t>
            </a:r>
            <a:endParaRPr lang="en-US" dirty="0"/>
          </a:p>
          <a:p>
            <a:r>
              <a:rPr lang="en-US" dirty="0" smtClean="0"/>
              <a:t>Loop stops </a:t>
            </a:r>
            <a:r>
              <a:rPr lang="en-US" dirty="0"/>
              <a:t>iterating once </a:t>
            </a:r>
            <a:r>
              <a:rPr lang="en-US" dirty="0" err="1" smtClean="0"/>
              <a:t>boolean</a:t>
            </a:r>
            <a:r>
              <a:rPr lang="en-US" dirty="0" smtClean="0"/>
              <a:t> </a:t>
            </a:r>
            <a:r>
              <a:rPr lang="en-US" dirty="0"/>
              <a:t>condition evaluates to </a:t>
            </a:r>
            <a:r>
              <a:rPr lang="en-US" dirty="0" smtClean="0"/>
              <a:t>false</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259022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Switch…case…default</a:t>
            </a:r>
            <a:endParaRPr lang="en-US" dirty="0"/>
          </a:p>
        </p:txBody>
      </p:sp>
      <p:sp>
        <p:nvSpPr>
          <p:cNvPr id="3" name="Content Placeholder 2"/>
          <p:cNvSpPr>
            <a:spLocks noGrp="1"/>
          </p:cNvSpPr>
          <p:nvPr>
            <p:ph idx="1"/>
          </p:nvPr>
        </p:nvSpPr>
        <p:spPr/>
        <p:txBody>
          <a:bodyPr/>
          <a:lstStyle/>
          <a:p>
            <a:r>
              <a:rPr lang="en-US" dirty="0"/>
              <a:t>Switch evaluation order</a:t>
            </a:r>
          </a:p>
          <a:p>
            <a:pPr lvl="1"/>
            <a:r>
              <a:rPr lang="en-US" dirty="0"/>
              <a:t>Switch cases evaluate cases from top to bottom, stopping when a case succeeds.</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3325978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Defer</a:t>
            </a:r>
            <a:endParaRPr lang="en-US" dirty="0"/>
          </a:p>
        </p:txBody>
      </p:sp>
      <p:sp>
        <p:nvSpPr>
          <p:cNvPr id="3" name="Content Placeholder 2"/>
          <p:cNvSpPr>
            <a:spLocks noGrp="1"/>
          </p:cNvSpPr>
          <p:nvPr>
            <p:ph idx="1"/>
          </p:nvPr>
        </p:nvSpPr>
        <p:spPr/>
        <p:txBody>
          <a:bodyPr/>
          <a:lstStyle/>
          <a:p>
            <a:r>
              <a:rPr lang="en-US" dirty="0" smtClean="0"/>
              <a:t>Defer </a:t>
            </a:r>
            <a:r>
              <a:rPr lang="en-US" dirty="0"/>
              <a:t>statement defers the execution of a function until the surrounding function </a:t>
            </a:r>
            <a:r>
              <a:rPr lang="en-US" dirty="0" smtClean="0"/>
              <a:t>returns</a:t>
            </a:r>
            <a:endParaRPr lang="en-US" dirty="0"/>
          </a:p>
          <a:p>
            <a:r>
              <a:rPr lang="en-US" dirty="0" smtClean="0"/>
              <a:t>Deferred </a:t>
            </a:r>
            <a:r>
              <a:rPr lang="en-US" dirty="0"/>
              <a:t>call's arguments are evaluated </a:t>
            </a:r>
            <a:r>
              <a:rPr lang="en-US" dirty="0" smtClean="0"/>
              <a:t>immediately</a:t>
            </a:r>
          </a:p>
          <a:p>
            <a:r>
              <a:rPr lang="en-US" dirty="0" smtClean="0"/>
              <a:t>The </a:t>
            </a:r>
            <a:r>
              <a:rPr lang="en-US" dirty="0"/>
              <a:t>function call is not executed until the surrounding function </a:t>
            </a:r>
            <a:r>
              <a:rPr lang="en-US" dirty="0" smtClean="0"/>
              <a:t>returns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019829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Functions &amp; Return Values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1077820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in Go – single and multiple return values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Functions in Go are declared with the keyword </a:t>
            </a:r>
            <a:r>
              <a:rPr lang="en-US" b="1" dirty="0" err="1" smtClean="0"/>
              <a:t>func</a:t>
            </a:r>
            <a:r>
              <a:rPr lang="en-US" b="1" dirty="0" smtClean="0"/>
              <a:t>()</a:t>
            </a:r>
          </a:p>
          <a:p>
            <a:r>
              <a:rPr lang="en-US" dirty="0"/>
              <a:t>A function can take zero or more </a:t>
            </a:r>
            <a:r>
              <a:rPr lang="en-US" dirty="0" smtClean="0"/>
              <a:t>arguments</a:t>
            </a:r>
          </a:p>
          <a:p>
            <a:r>
              <a:rPr lang="en-US" dirty="0"/>
              <a:t>A function can return any number of </a:t>
            </a:r>
            <a:r>
              <a:rPr lang="en-US" dirty="0" smtClean="0"/>
              <a:t>results</a:t>
            </a:r>
          </a:p>
          <a:p>
            <a:r>
              <a:rPr lang="en-US" dirty="0" smtClean="0"/>
              <a:t>As a best practice, avoid “naked returns”</a:t>
            </a:r>
          </a:p>
          <a:p>
            <a:pPr marL="457200" lvl="1" indent="0">
              <a:buNone/>
            </a:pPr>
            <a:r>
              <a:rPr lang="en-US" b="1" u="sng" dirty="0" smtClean="0"/>
              <a:t>Examples</a:t>
            </a:r>
          </a:p>
          <a:p>
            <a:pPr marL="457200" lvl="1" indent="0">
              <a:buNone/>
            </a:pPr>
            <a:r>
              <a:rPr lang="en-US" sz="1800" dirty="0" err="1" smtClean="0"/>
              <a:t>func</a:t>
            </a:r>
            <a:r>
              <a:rPr lang="en-US" sz="1800" dirty="0" smtClean="0"/>
              <a:t> add(x </a:t>
            </a:r>
            <a:r>
              <a:rPr lang="en-US" sz="1800" dirty="0" err="1" smtClean="0"/>
              <a:t>int</a:t>
            </a:r>
            <a:r>
              <a:rPr lang="en-US" sz="1800" dirty="0" smtClean="0"/>
              <a:t>, y </a:t>
            </a:r>
            <a:r>
              <a:rPr lang="en-US" sz="1800" dirty="0" err="1" smtClean="0"/>
              <a:t>int</a:t>
            </a:r>
            <a:r>
              <a:rPr lang="en-US" sz="1800" dirty="0" smtClean="0"/>
              <a:t>) </a:t>
            </a:r>
            <a:r>
              <a:rPr lang="en-US" sz="1800" dirty="0" err="1" smtClean="0"/>
              <a:t>int</a:t>
            </a:r>
            <a:r>
              <a:rPr lang="en-US" sz="1800" dirty="0" smtClean="0"/>
              <a:t> {</a:t>
            </a:r>
          </a:p>
          <a:p>
            <a:pPr marL="457200" lvl="1" indent="0">
              <a:buNone/>
            </a:pPr>
            <a:r>
              <a:rPr lang="en-US" sz="1800" dirty="0"/>
              <a:t>	return x + y</a:t>
            </a:r>
          </a:p>
          <a:p>
            <a:pPr marL="457200" lvl="1" indent="0">
              <a:buNone/>
            </a:pPr>
            <a:r>
              <a:rPr lang="en-US" sz="1800" dirty="0" smtClean="0"/>
              <a:t>} </a:t>
            </a:r>
          </a:p>
          <a:p>
            <a:pPr marL="457200" lvl="1" indent="0">
              <a:buNone/>
            </a:pPr>
            <a:r>
              <a:rPr lang="en-US" sz="1800" dirty="0"/>
              <a:t> </a:t>
            </a:r>
            <a:r>
              <a:rPr lang="en-US" sz="1800" dirty="0" err="1"/>
              <a:t>func</a:t>
            </a:r>
            <a:r>
              <a:rPr lang="en-US" sz="1800" dirty="0"/>
              <a:t> swap(x, y string) (string, string) {</a:t>
            </a:r>
          </a:p>
          <a:p>
            <a:pPr marL="457200" lvl="1" indent="0">
              <a:buNone/>
            </a:pPr>
            <a:r>
              <a:rPr lang="en-US" sz="1800" dirty="0"/>
              <a:t>	return y, x</a:t>
            </a:r>
          </a:p>
          <a:p>
            <a:pPr marL="457200" lvl="1" indent="0">
              <a:buNone/>
            </a:pPr>
            <a:r>
              <a:rPr lang="en-US" sz="1800" dirty="0" smtClean="0"/>
              <a:t>}</a:t>
            </a:r>
          </a:p>
          <a:p>
            <a:pPr marL="457200" lvl="1" indent="0">
              <a:buNone/>
            </a:pPr>
            <a:r>
              <a:rPr lang="en-US" sz="1800" dirty="0"/>
              <a:t> </a:t>
            </a:r>
            <a:r>
              <a:rPr lang="en-US" sz="1800" dirty="0" err="1"/>
              <a:t>func</a:t>
            </a:r>
            <a:r>
              <a:rPr lang="en-US" sz="1800" dirty="0"/>
              <a:t> swap(x, y string) </a:t>
            </a:r>
            <a:r>
              <a:rPr lang="en-US" sz="1800" dirty="0" smtClean="0"/>
              <a:t>(y1 string</a:t>
            </a:r>
            <a:r>
              <a:rPr lang="en-US" sz="1800" dirty="0"/>
              <a:t>, </a:t>
            </a:r>
            <a:r>
              <a:rPr lang="en-US" sz="1800" dirty="0" smtClean="0"/>
              <a:t>x1 string</a:t>
            </a:r>
            <a:r>
              <a:rPr lang="en-US" sz="1800" dirty="0"/>
              <a:t>) {</a:t>
            </a:r>
          </a:p>
          <a:p>
            <a:pPr marL="457200" lvl="1" indent="0">
              <a:buNone/>
            </a:pPr>
            <a:r>
              <a:rPr lang="en-US" sz="1800" dirty="0"/>
              <a:t>	return y, x</a:t>
            </a:r>
          </a:p>
          <a:p>
            <a:pPr marL="457200" lvl="1" indent="0">
              <a:buNone/>
            </a:pPr>
            <a:r>
              <a:rPr lang="en-US" sz="1800" dirty="0" smtClean="0"/>
              <a:t>}</a:t>
            </a:r>
            <a:endParaRPr lang="en-US" sz="1800"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3978528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smtClean="0"/>
              <a:t>Pointers</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2247967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in Go</a:t>
            </a:r>
            <a:endParaRPr lang="en-US" dirty="0"/>
          </a:p>
        </p:txBody>
      </p:sp>
      <p:sp>
        <p:nvSpPr>
          <p:cNvPr id="3" name="Content Placeholder 2"/>
          <p:cNvSpPr>
            <a:spLocks noGrp="1"/>
          </p:cNvSpPr>
          <p:nvPr>
            <p:ph idx="1"/>
          </p:nvPr>
        </p:nvSpPr>
        <p:spPr/>
        <p:txBody>
          <a:bodyPr/>
          <a:lstStyle/>
          <a:p>
            <a:r>
              <a:rPr lang="en-US" dirty="0"/>
              <a:t>A pointer holds the memory address of a variable.</a:t>
            </a:r>
          </a:p>
          <a:p>
            <a:r>
              <a:rPr lang="en-US" dirty="0" smtClean="0"/>
              <a:t>The </a:t>
            </a:r>
            <a:r>
              <a:rPr lang="en-US" dirty="0"/>
              <a:t>type *T is a pointer to a T value. Its zero value is nil</a:t>
            </a:r>
            <a:r>
              <a:rPr lang="en-US" dirty="0" smtClean="0"/>
              <a:t>.</a:t>
            </a:r>
          </a:p>
          <a:p>
            <a:pPr lvl="1"/>
            <a:r>
              <a:rPr lang="en-US" dirty="0" err="1" smtClean="0"/>
              <a:t>var</a:t>
            </a:r>
            <a:r>
              <a:rPr lang="en-US" dirty="0" smtClean="0"/>
              <a:t> p *</a:t>
            </a:r>
            <a:r>
              <a:rPr lang="en-US" dirty="0" err="1" smtClean="0"/>
              <a:t>int</a:t>
            </a:r>
            <a:endParaRPr lang="en-US" dirty="0" smtClean="0"/>
          </a:p>
          <a:p>
            <a:r>
              <a:rPr lang="en-US" dirty="0"/>
              <a:t>The </a:t>
            </a:r>
            <a:r>
              <a:rPr lang="en-US" b="1" u="sng" dirty="0"/>
              <a:t>&amp;</a:t>
            </a:r>
            <a:r>
              <a:rPr lang="en-US" dirty="0"/>
              <a:t> operator generates a pointer to its operand.</a:t>
            </a:r>
          </a:p>
          <a:p>
            <a:r>
              <a:rPr lang="en-US" dirty="0"/>
              <a:t>The </a:t>
            </a:r>
            <a:r>
              <a:rPr lang="en-US" b="1" u="sng" dirty="0"/>
              <a:t>*</a:t>
            </a:r>
            <a:r>
              <a:rPr lang="en-US" dirty="0"/>
              <a:t> operator denotes the pointer's underlying value.</a:t>
            </a:r>
          </a:p>
          <a:p>
            <a:r>
              <a:rPr lang="en-US" dirty="0"/>
              <a:t>This is known as "dereferencing" or "</a:t>
            </a:r>
            <a:r>
              <a:rPr lang="en-US" dirty="0" err="1"/>
              <a:t>indirecting</a:t>
            </a:r>
            <a:r>
              <a:rPr lang="en-US" dirty="0"/>
              <a:t>".</a:t>
            </a:r>
          </a:p>
          <a:p>
            <a:endParaRPr lang="en-US" dirty="0"/>
          </a:p>
        </p:txBody>
      </p:sp>
    </p:spTree>
    <p:extLst>
      <p:ext uri="{BB962C8B-B14F-4D97-AF65-F5344CB8AC3E}">
        <p14:creationId xmlns:p14="http://schemas.microsoft.com/office/powerpoint/2010/main" val="1576300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i:=10</a:t>
            </a:r>
          </a:p>
          <a:p>
            <a:r>
              <a:rPr lang="en-US" dirty="0" smtClean="0"/>
              <a:t>p </a:t>
            </a:r>
            <a:r>
              <a:rPr lang="en-US" dirty="0"/>
              <a:t>:= &amp;</a:t>
            </a:r>
            <a:r>
              <a:rPr lang="en-US" dirty="0" err="1"/>
              <a:t>i</a:t>
            </a:r>
            <a:endParaRPr lang="en-US" dirty="0"/>
          </a:p>
          <a:p>
            <a:r>
              <a:rPr lang="en-US" dirty="0" err="1" smtClean="0"/>
              <a:t>fmt.Println</a:t>
            </a:r>
            <a:r>
              <a:rPr lang="en-US" dirty="0" smtClean="0"/>
              <a:t>(p</a:t>
            </a:r>
            <a:r>
              <a:rPr lang="en-US" dirty="0"/>
              <a:t>) //Prints memory address of </a:t>
            </a:r>
            <a:r>
              <a:rPr lang="en-US" dirty="0" err="1"/>
              <a:t>i</a:t>
            </a:r>
            <a:endParaRPr lang="en-US" dirty="0"/>
          </a:p>
          <a:p>
            <a:r>
              <a:rPr lang="en-US" dirty="0" err="1" smtClean="0"/>
              <a:t>fmt.Println</a:t>
            </a:r>
            <a:r>
              <a:rPr lang="en-US" dirty="0"/>
              <a:t>(*p) //Prints value held in p</a:t>
            </a:r>
          </a:p>
          <a:p>
            <a:endParaRPr lang="en-US" dirty="0"/>
          </a:p>
          <a:p>
            <a:r>
              <a:rPr lang="en-US" dirty="0" smtClean="0"/>
              <a:t>*</a:t>
            </a:r>
            <a:r>
              <a:rPr lang="en-US" dirty="0"/>
              <a:t>p = 20</a:t>
            </a:r>
          </a:p>
          <a:p>
            <a:r>
              <a:rPr lang="en-US" dirty="0" err="1" smtClean="0"/>
              <a:t>fmt.Println</a:t>
            </a:r>
            <a:r>
              <a:rPr lang="en-US" dirty="0" smtClean="0"/>
              <a:t>(p</a:t>
            </a:r>
            <a:r>
              <a:rPr lang="en-US" dirty="0"/>
              <a:t>) //Prints memory address of </a:t>
            </a:r>
            <a:r>
              <a:rPr lang="en-US" dirty="0" err="1"/>
              <a:t>i</a:t>
            </a:r>
            <a:endParaRPr lang="en-US" dirty="0"/>
          </a:p>
          <a:p>
            <a:r>
              <a:rPr lang="en-US" dirty="0" err="1" smtClean="0"/>
              <a:t>fmt.Println</a:t>
            </a:r>
            <a:r>
              <a:rPr lang="en-US" dirty="0"/>
              <a:t>(*p) //Prints value held in p</a:t>
            </a:r>
          </a:p>
          <a:p>
            <a:pPr marL="0" indent="0">
              <a:buNone/>
            </a:pPr>
            <a:endParaRPr lang="en-US" dirty="0"/>
          </a:p>
          <a:p>
            <a:r>
              <a:rPr lang="en-US" dirty="0" smtClean="0"/>
              <a:t>*</a:t>
            </a:r>
            <a:r>
              <a:rPr lang="en-US" dirty="0"/>
              <a:t>p = 20/5</a:t>
            </a:r>
          </a:p>
          <a:p>
            <a:r>
              <a:rPr lang="en-US" dirty="0" err="1" smtClean="0"/>
              <a:t>fmt.Println</a:t>
            </a:r>
            <a:r>
              <a:rPr lang="en-US" dirty="0"/>
              <a:t>(*p) //Prints value held in p</a:t>
            </a:r>
          </a:p>
        </p:txBody>
      </p:sp>
    </p:spTree>
    <p:extLst>
      <p:ext uri="{BB962C8B-B14F-4D97-AF65-F5344CB8AC3E}">
        <p14:creationId xmlns:p14="http://schemas.microsoft.com/office/powerpoint/2010/main" val="604455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a:t>
            </a:r>
            <a:r>
              <a:rPr lang="en-US" dirty="0" err="1" smtClean="0"/>
              <a:t>Structs</a:t>
            </a:r>
            <a:endParaRPr lang="en-US" dirty="0"/>
          </a:p>
        </p:txBody>
      </p:sp>
      <p:sp>
        <p:nvSpPr>
          <p:cNvPr id="3" name="Content Placeholder 2"/>
          <p:cNvSpPr>
            <a:spLocks noGrp="1"/>
          </p:cNvSpPr>
          <p:nvPr>
            <p:ph idx="1"/>
          </p:nvPr>
        </p:nvSpPr>
        <p:spPr/>
        <p:txBody>
          <a:bodyPr/>
          <a:lstStyle/>
          <a:p>
            <a:r>
              <a:rPr lang="en-US" dirty="0" err="1"/>
              <a:t>Struct</a:t>
            </a:r>
            <a:r>
              <a:rPr lang="en-US" dirty="0"/>
              <a:t> fields can be accessed through a </a:t>
            </a:r>
            <a:r>
              <a:rPr lang="en-US" dirty="0" err="1"/>
              <a:t>struct</a:t>
            </a:r>
            <a:r>
              <a:rPr lang="en-US" dirty="0"/>
              <a:t> pointer</a:t>
            </a:r>
            <a:r>
              <a:rPr lang="en-US" dirty="0" smtClean="0"/>
              <a:t>.</a:t>
            </a:r>
          </a:p>
          <a:p>
            <a:r>
              <a:rPr lang="en-US" dirty="0"/>
              <a:t>To access the field X of a </a:t>
            </a:r>
            <a:r>
              <a:rPr lang="en-US" dirty="0" err="1"/>
              <a:t>struct</a:t>
            </a:r>
            <a:r>
              <a:rPr lang="en-US" dirty="0"/>
              <a:t> when we have the </a:t>
            </a:r>
            <a:r>
              <a:rPr lang="en-US" dirty="0" err="1"/>
              <a:t>struct</a:t>
            </a:r>
            <a:r>
              <a:rPr lang="en-US" dirty="0"/>
              <a:t> pointer p we could write (*p).X</a:t>
            </a:r>
          </a:p>
          <a:p>
            <a:endParaRPr lang="en-US" dirty="0" smtClean="0"/>
          </a:p>
          <a:p>
            <a:r>
              <a:rPr lang="en-US" dirty="0" smtClean="0"/>
              <a:t>Refer example</a:t>
            </a:r>
            <a:endParaRPr lang="en-US" dirty="0"/>
          </a:p>
        </p:txBody>
      </p:sp>
    </p:spTree>
    <p:extLst>
      <p:ext uri="{BB962C8B-B14F-4D97-AF65-F5344CB8AC3E}">
        <p14:creationId xmlns:p14="http://schemas.microsoft.com/office/powerpoint/2010/main" val="378914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pointer to a </a:t>
            </a:r>
            <a:r>
              <a:rPr lang="en-US" dirty="0" err="1" smtClean="0"/>
              <a:t>func</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r>
              <a:rPr lang="en-US" dirty="0"/>
              <a:t>type SKU </a:t>
            </a:r>
            <a:r>
              <a:rPr lang="en-US" dirty="0" err="1"/>
              <a:t>struct</a:t>
            </a:r>
            <a:r>
              <a:rPr lang="en-US" dirty="0"/>
              <a:t> {</a:t>
            </a:r>
          </a:p>
          <a:p>
            <a:r>
              <a:rPr lang="en-US" dirty="0"/>
              <a:t>	</a:t>
            </a:r>
            <a:r>
              <a:rPr lang="en-US" dirty="0" err="1"/>
              <a:t>StockID</a:t>
            </a:r>
            <a:r>
              <a:rPr lang="en-US" dirty="0"/>
              <a:t> string</a:t>
            </a:r>
          </a:p>
          <a:p>
            <a:r>
              <a:rPr lang="en-US" dirty="0"/>
              <a:t>	</a:t>
            </a:r>
            <a:r>
              <a:rPr lang="en-US" dirty="0" err="1"/>
              <a:t>pinCode</a:t>
            </a:r>
            <a:r>
              <a:rPr lang="en-US" dirty="0"/>
              <a:t> string</a:t>
            </a:r>
          </a:p>
          <a:p>
            <a:r>
              <a:rPr lang="en-US" dirty="0"/>
              <a:t>}</a:t>
            </a:r>
          </a:p>
          <a:p>
            <a:endParaRPr lang="en-US" dirty="0"/>
          </a:p>
          <a:p>
            <a:r>
              <a:rPr lang="en-US" dirty="0" err="1"/>
              <a:t>var</a:t>
            </a:r>
            <a:r>
              <a:rPr lang="en-US" dirty="0"/>
              <a:t> (</a:t>
            </a:r>
          </a:p>
          <a:p>
            <a:r>
              <a:rPr lang="en-US" dirty="0"/>
              <a:t>	s = SKU{"A123","560001"}</a:t>
            </a:r>
          </a:p>
          <a:p>
            <a:r>
              <a:rPr lang="en-US" dirty="0"/>
              <a:t>	p = &amp;s</a:t>
            </a:r>
          </a:p>
          <a:p>
            <a:r>
              <a:rPr lang="en-US" dirty="0"/>
              <a:t>)</a:t>
            </a:r>
          </a:p>
          <a:p>
            <a:endParaRPr lang="en-US" dirty="0"/>
          </a:p>
          <a:p>
            <a:r>
              <a:rPr lang="en-US" dirty="0" err="1"/>
              <a:t>func</a:t>
            </a:r>
            <a:r>
              <a:rPr lang="en-US" dirty="0"/>
              <a:t> main() {</a:t>
            </a:r>
          </a:p>
          <a:p>
            <a:r>
              <a:rPr lang="en-US" dirty="0"/>
              <a:t>	</a:t>
            </a:r>
            <a:r>
              <a:rPr lang="en-US" dirty="0" err="1"/>
              <a:t>fmt.Print</a:t>
            </a:r>
            <a:r>
              <a:rPr lang="en-US" dirty="0"/>
              <a:t>(</a:t>
            </a:r>
            <a:r>
              <a:rPr lang="en-US" dirty="0" err="1"/>
              <a:t>checkAvailability</a:t>
            </a:r>
            <a:r>
              <a:rPr lang="en-US" dirty="0"/>
              <a:t>(p))</a:t>
            </a:r>
          </a:p>
          <a:p>
            <a:r>
              <a:rPr lang="en-US" dirty="0"/>
              <a:t>}</a:t>
            </a:r>
          </a:p>
          <a:p>
            <a:endParaRPr lang="en-US" dirty="0"/>
          </a:p>
          <a:p>
            <a:r>
              <a:rPr lang="en-US" dirty="0" err="1"/>
              <a:t>func</a:t>
            </a:r>
            <a:r>
              <a:rPr lang="en-US" dirty="0"/>
              <a:t> </a:t>
            </a:r>
            <a:r>
              <a:rPr lang="en-US" dirty="0" err="1"/>
              <a:t>checkAvailability</a:t>
            </a:r>
            <a:r>
              <a:rPr lang="en-US" b="1" dirty="0"/>
              <a:t>(p *SKU)</a:t>
            </a:r>
            <a:r>
              <a:rPr lang="en-US" dirty="0"/>
              <a:t> (</a:t>
            </a:r>
            <a:r>
              <a:rPr lang="en-US" dirty="0" err="1"/>
              <a:t>avl</a:t>
            </a:r>
            <a:r>
              <a:rPr lang="en-US" dirty="0"/>
              <a:t> bool){</a:t>
            </a:r>
          </a:p>
          <a:p>
            <a:r>
              <a:rPr lang="en-US" dirty="0"/>
              <a:t>	</a:t>
            </a:r>
            <a:r>
              <a:rPr lang="en-US" dirty="0" err="1"/>
              <a:t>fmt.Println</a:t>
            </a:r>
            <a:r>
              <a:rPr lang="en-US" dirty="0"/>
              <a:t>("Checking availability for", </a:t>
            </a:r>
            <a:r>
              <a:rPr lang="en-US" dirty="0" err="1"/>
              <a:t>p.StockID</a:t>
            </a:r>
            <a:r>
              <a:rPr lang="en-US" dirty="0"/>
              <a:t>)</a:t>
            </a:r>
          </a:p>
          <a:p>
            <a:r>
              <a:rPr lang="en-US" dirty="0"/>
              <a:t>	return true</a:t>
            </a:r>
          </a:p>
          <a:p>
            <a:r>
              <a:rPr lang="en-US" dirty="0"/>
              <a:t>}</a:t>
            </a:r>
          </a:p>
        </p:txBody>
      </p:sp>
    </p:spTree>
    <p:extLst>
      <p:ext uri="{BB962C8B-B14F-4D97-AF65-F5344CB8AC3E}">
        <p14:creationId xmlns:p14="http://schemas.microsoft.com/office/powerpoint/2010/main" val="1201696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numCol="1" rtlCol="0" anchor="ctr" anchorCtr="0" compatLnSpc="1">
            <a:prstTxWarp prst="textNoShape">
              <a:avLst/>
            </a:prstTxWarp>
            <a:spAutoFit/>
          </a:bodyPr>
          <a:lstStyle/>
          <a:p>
            <a:pPr marL="9525"/>
            <a:r>
              <a:rPr spc="-4" dirty="0"/>
              <a:t>Who use</a:t>
            </a:r>
            <a:r>
              <a:rPr lang="en-US" spc="-4" dirty="0"/>
              <a:t>s</a:t>
            </a:r>
            <a:r>
              <a:rPr spc="-4" dirty="0"/>
              <a:t> Go?</a:t>
            </a:r>
          </a:p>
        </p:txBody>
      </p:sp>
      <p:sp>
        <p:nvSpPr>
          <p:cNvPr id="4" name="Content Placeholder 3"/>
          <p:cNvSpPr>
            <a:spLocks noGrp="1"/>
          </p:cNvSpPr>
          <p:nvPr>
            <p:ph idx="1"/>
          </p:nvPr>
        </p:nvSpPr>
        <p:spPr/>
        <p:txBody>
          <a:bodyPr>
            <a:normAutofit/>
          </a:bodyPr>
          <a:lstStyle/>
          <a:p>
            <a:r>
              <a:rPr lang="en-US" dirty="0"/>
              <a:t>Google, of course</a:t>
            </a:r>
          </a:p>
          <a:p>
            <a:r>
              <a:rPr lang="en-US" dirty="0" smtClean="0"/>
              <a:t>Dropbox</a:t>
            </a:r>
            <a:endParaRPr lang="en-US" dirty="0"/>
          </a:p>
          <a:p>
            <a:r>
              <a:rPr lang="en-US" dirty="0" smtClean="0"/>
              <a:t>Tumblr</a:t>
            </a:r>
            <a:endParaRPr lang="en-US" dirty="0"/>
          </a:p>
          <a:p>
            <a:r>
              <a:rPr lang="en-US" dirty="0" smtClean="0"/>
              <a:t>Docker</a:t>
            </a:r>
            <a:endParaRPr lang="en-US" dirty="0"/>
          </a:p>
          <a:p>
            <a:r>
              <a:rPr lang="en-US" dirty="0"/>
              <a:t>Check below link for comprehensive list for all companies who uses Go</a:t>
            </a:r>
            <a:r>
              <a:rPr lang="en-US" dirty="0" smtClean="0"/>
              <a:t>! https</a:t>
            </a:r>
            <a:r>
              <a:rPr lang="en-US" dirty="0"/>
              <a:t>://</a:t>
            </a:r>
            <a:r>
              <a:rPr lang="en-US" dirty="0" smtClean="0"/>
              <a:t>github.com/golang/go/wiki/GoUsers</a:t>
            </a:r>
            <a:endParaRPr lang="en-US" dirty="0"/>
          </a:p>
        </p:txBody>
      </p:sp>
    </p:spTree>
    <p:extLst>
      <p:ext uri="{BB962C8B-B14F-4D97-AF65-F5344CB8AC3E}">
        <p14:creationId xmlns:p14="http://schemas.microsoft.com/office/powerpoint/2010/main" val="2416215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Variadic</a:t>
            </a:r>
            <a:r>
              <a:rPr lang="en-US" dirty="0" smtClean="0"/>
              <a:t> functions</a:t>
            </a:r>
            <a:endParaRPr lang="en-US" dirty="0"/>
          </a:p>
        </p:txBody>
      </p:sp>
      <p:sp>
        <p:nvSpPr>
          <p:cNvPr id="3" name="Content Placeholder 2"/>
          <p:cNvSpPr>
            <a:spLocks noGrp="1"/>
          </p:cNvSpPr>
          <p:nvPr>
            <p:ph idx="1"/>
          </p:nvPr>
        </p:nvSpPr>
        <p:spPr/>
        <p:txBody>
          <a:bodyPr>
            <a:normAutofit lnSpcReduction="10000"/>
          </a:bodyPr>
          <a:lstStyle/>
          <a:p>
            <a:r>
              <a:rPr lang="en-US" dirty="0" err="1" smtClean="0"/>
              <a:t>Variadic</a:t>
            </a:r>
            <a:r>
              <a:rPr lang="en-US" dirty="0" smtClean="0"/>
              <a:t> </a:t>
            </a:r>
            <a:r>
              <a:rPr lang="en-US" dirty="0"/>
              <a:t>functions can be called with any number of trailing arguments. </a:t>
            </a:r>
            <a:endParaRPr lang="en-US" dirty="0" smtClean="0"/>
          </a:p>
          <a:p>
            <a:pPr lvl="1"/>
            <a:r>
              <a:rPr lang="en-US" dirty="0" smtClean="0"/>
              <a:t>For </a:t>
            </a:r>
            <a:r>
              <a:rPr lang="en-US" dirty="0"/>
              <a:t>example, </a:t>
            </a:r>
            <a:r>
              <a:rPr lang="en-US" dirty="0" err="1"/>
              <a:t>fmt.Println</a:t>
            </a:r>
            <a:r>
              <a:rPr lang="en-US" dirty="0"/>
              <a:t> is a common </a:t>
            </a:r>
            <a:r>
              <a:rPr lang="en-US" dirty="0" err="1"/>
              <a:t>variadic</a:t>
            </a:r>
            <a:r>
              <a:rPr lang="en-US" dirty="0"/>
              <a:t> function</a:t>
            </a:r>
            <a:r>
              <a:rPr lang="en-US" dirty="0" smtClean="0"/>
              <a:t>.</a:t>
            </a:r>
          </a:p>
          <a:p>
            <a:pPr lvl="1"/>
            <a:r>
              <a:rPr lang="en-US" dirty="0" smtClean="0"/>
              <a:t>Example</a:t>
            </a:r>
          </a:p>
          <a:p>
            <a:pPr marL="914400" lvl="2" indent="0">
              <a:buNone/>
            </a:pPr>
            <a:r>
              <a:rPr lang="en-US" dirty="0" err="1" smtClean="0"/>
              <a:t>func</a:t>
            </a:r>
            <a:r>
              <a:rPr lang="en-US" dirty="0" smtClean="0"/>
              <a:t> sum ( </a:t>
            </a:r>
            <a:r>
              <a:rPr lang="en-US" dirty="0" err="1" smtClean="0"/>
              <a:t>nums</a:t>
            </a:r>
            <a:r>
              <a:rPr lang="en-US" dirty="0" smtClean="0"/>
              <a:t> …</a:t>
            </a:r>
            <a:r>
              <a:rPr lang="en-US" dirty="0" err="1" smtClean="0"/>
              <a:t>int</a:t>
            </a:r>
            <a:r>
              <a:rPr lang="en-US" dirty="0" smtClean="0"/>
              <a:t>) (s </a:t>
            </a:r>
            <a:r>
              <a:rPr lang="en-US" dirty="0" err="1" smtClean="0"/>
              <a:t>int</a:t>
            </a:r>
            <a:r>
              <a:rPr lang="en-US" dirty="0" smtClean="0"/>
              <a:t>){</a:t>
            </a:r>
          </a:p>
          <a:p>
            <a:pPr marL="1371600" lvl="3" indent="0">
              <a:buNone/>
            </a:pPr>
            <a:r>
              <a:rPr lang="en-US" sz="1400" dirty="0" err="1"/>
              <a:t>fmt.Print</a:t>
            </a:r>
            <a:r>
              <a:rPr lang="en-US" sz="1400" dirty="0"/>
              <a:t>(</a:t>
            </a:r>
            <a:r>
              <a:rPr lang="en-US" sz="1400" dirty="0" err="1"/>
              <a:t>nums</a:t>
            </a:r>
            <a:r>
              <a:rPr lang="en-US" sz="1400" dirty="0"/>
              <a:t>, " ")</a:t>
            </a:r>
          </a:p>
          <a:p>
            <a:pPr marL="1371600" lvl="3" indent="0">
              <a:buNone/>
            </a:pPr>
            <a:r>
              <a:rPr lang="en-US" sz="1400" dirty="0" smtClean="0"/>
              <a:t>total </a:t>
            </a:r>
            <a:r>
              <a:rPr lang="en-US" sz="1400" dirty="0"/>
              <a:t>:= 0</a:t>
            </a:r>
          </a:p>
          <a:p>
            <a:pPr marL="1371600" lvl="3" indent="0">
              <a:buNone/>
            </a:pPr>
            <a:r>
              <a:rPr lang="en-US" sz="1400" dirty="0" smtClean="0"/>
              <a:t>for </a:t>
            </a:r>
            <a:r>
              <a:rPr lang="en-US" sz="1400" dirty="0"/>
              <a:t>_, </a:t>
            </a:r>
            <a:r>
              <a:rPr lang="en-US" sz="1400" dirty="0" err="1"/>
              <a:t>num</a:t>
            </a:r>
            <a:r>
              <a:rPr lang="en-US" sz="1400" dirty="0"/>
              <a:t> := range </a:t>
            </a:r>
            <a:r>
              <a:rPr lang="en-US" sz="1400" dirty="0" err="1"/>
              <a:t>nums</a:t>
            </a:r>
            <a:r>
              <a:rPr lang="en-US" sz="1400" dirty="0"/>
              <a:t> {</a:t>
            </a:r>
          </a:p>
          <a:p>
            <a:pPr marL="1371600" lvl="3" indent="0">
              <a:buNone/>
            </a:pPr>
            <a:r>
              <a:rPr lang="en-US" sz="1400" dirty="0" smtClean="0"/>
              <a:t>total </a:t>
            </a:r>
            <a:r>
              <a:rPr lang="en-US" sz="1400" dirty="0"/>
              <a:t>+= </a:t>
            </a:r>
            <a:r>
              <a:rPr lang="en-US" sz="1400" dirty="0" err="1" smtClean="0"/>
              <a:t>num</a:t>
            </a:r>
            <a:endParaRPr lang="en-US" sz="1400" dirty="0" smtClean="0"/>
          </a:p>
          <a:p>
            <a:pPr marL="1371600" lvl="3" indent="0">
              <a:buNone/>
            </a:pPr>
            <a:r>
              <a:rPr lang="en-US" sz="1400" dirty="0" smtClean="0"/>
              <a:t>}</a:t>
            </a:r>
            <a:endParaRPr lang="en-US" sz="1400" dirty="0"/>
          </a:p>
          <a:p>
            <a:pPr marL="1371600" lvl="3" indent="0">
              <a:buNone/>
            </a:pPr>
            <a:r>
              <a:rPr lang="en-US" sz="1400" dirty="0" err="1" smtClean="0"/>
              <a:t>fmt.Println</a:t>
            </a:r>
            <a:r>
              <a:rPr lang="en-US" sz="1400" dirty="0" smtClean="0"/>
              <a:t>(total</a:t>
            </a:r>
            <a:r>
              <a:rPr lang="en-US" sz="1400" dirty="0"/>
              <a:t>)</a:t>
            </a:r>
          </a:p>
          <a:p>
            <a:pPr marL="914400" lvl="2" indent="0">
              <a:buNone/>
            </a:pPr>
            <a:r>
              <a:rPr lang="en-US" dirty="0" smtClean="0"/>
              <a:t>}</a:t>
            </a:r>
            <a:endParaRPr lang="en-US" dirty="0"/>
          </a:p>
        </p:txBody>
      </p:sp>
      <p:sp>
        <p:nvSpPr>
          <p:cNvPr id="6" name="Rectangle 5"/>
          <p:cNvSpPr/>
          <p:nvPr/>
        </p:nvSpPr>
        <p:spPr>
          <a:xfrm>
            <a:off x="4282225" y="2258089"/>
            <a:ext cx="4758743" cy="1477328"/>
          </a:xfrm>
          <a:prstGeom prst="rect">
            <a:avLst/>
          </a:prstGeom>
        </p:spPr>
        <p:txBody>
          <a:bodyPr wrap="square">
            <a:spAutoFit/>
          </a:bodyPr>
          <a:lstStyle/>
          <a:p>
            <a:pPr>
              <a:spcBef>
                <a:spcPts val="600"/>
              </a:spcBef>
              <a:buClr>
                <a:srgbClr val="00B0F0"/>
              </a:buClr>
            </a:pPr>
            <a:r>
              <a:rPr lang="en-US" sz="1400" dirty="0" err="1">
                <a:solidFill>
                  <a:schemeClr val="accent2"/>
                </a:solidFill>
                <a:latin typeface="Calibri" panose="020F0502020204030204" pitchFamily="34" charset="0"/>
              </a:rPr>
              <a:t>func</a:t>
            </a:r>
            <a:r>
              <a:rPr lang="en-US" sz="1400" dirty="0">
                <a:solidFill>
                  <a:schemeClr val="accent2"/>
                </a:solidFill>
                <a:latin typeface="Calibri" panose="020F0502020204030204" pitchFamily="34" charset="0"/>
              </a:rPr>
              <a:t> main() {</a:t>
            </a:r>
          </a:p>
          <a:p>
            <a:pPr>
              <a:spcBef>
                <a:spcPts val="600"/>
              </a:spcBef>
              <a:buClr>
                <a:srgbClr val="00B0F0"/>
              </a:buClr>
            </a:pPr>
            <a:r>
              <a:rPr lang="en-US" sz="1400" dirty="0">
                <a:solidFill>
                  <a:schemeClr val="accent2"/>
                </a:solidFill>
                <a:latin typeface="Calibri" panose="020F0502020204030204" pitchFamily="34" charset="0"/>
              </a:rPr>
              <a:t>	</a:t>
            </a:r>
            <a:r>
              <a:rPr lang="en-US" sz="1400" dirty="0" err="1">
                <a:solidFill>
                  <a:schemeClr val="accent2"/>
                </a:solidFill>
                <a:latin typeface="Calibri" panose="020F0502020204030204" pitchFamily="34" charset="0"/>
              </a:rPr>
              <a:t>fmt.Println</a:t>
            </a:r>
            <a:r>
              <a:rPr lang="en-US" sz="1400" dirty="0">
                <a:solidFill>
                  <a:schemeClr val="accent2"/>
                </a:solidFill>
                <a:latin typeface="Calibri" panose="020F0502020204030204" pitchFamily="34" charset="0"/>
              </a:rPr>
              <a:t>(sum(1,2,3,4))</a:t>
            </a:r>
          </a:p>
          <a:p>
            <a:pPr>
              <a:spcBef>
                <a:spcPts val="600"/>
              </a:spcBef>
              <a:buClr>
                <a:srgbClr val="00B0F0"/>
              </a:buClr>
            </a:pPr>
            <a:r>
              <a:rPr lang="en-US" sz="1400" dirty="0">
                <a:solidFill>
                  <a:schemeClr val="accent2"/>
                </a:solidFill>
                <a:latin typeface="Calibri" panose="020F0502020204030204" pitchFamily="34" charset="0"/>
              </a:rPr>
              <a:t>	n:=[]int{1,2,3,4</a:t>
            </a:r>
            <a:r>
              <a:rPr lang="en-US" sz="1400" dirty="0" smtClean="0">
                <a:solidFill>
                  <a:schemeClr val="accent2"/>
                </a:solidFill>
                <a:latin typeface="Calibri" panose="020F0502020204030204" pitchFamily="34" charset="0"/>
              </a:rPr>
              <a:t>} </a:t>
            </a:r>
            <a:endParaRPr lang="en-US" sz="1400" dirty="0">
              <a:solidFill>
                <a:schemeClr val="accent2"/>
              </a:solidFill>
              <a:latin typeface="Calibri" panose="020F0502020204030204" pitchFamily="34" charset="0"/>
            </a:endParaRPr>
          </a:p>
          <a:p>
            <a:pPr>
              <a:spcBef>
                <a:spcPts val="600"/>
              </a:spcBef>
              <a:buClr>
                <a:srgbClr val="00B0F0"/>
              </a:buClr>
            </a:pPr>
            <a:r>
              <a:rPr lang="en-US" sz="1400" dirty="0">
                <a:solidFill>
                  <a:schemeClr val="accent2"/>
                </a:solidFill>
                <a:latin typeface="Calibri" panose="020F0502020204030204" pitchFamily="34" charset="0"/>
              </a:rPr>
              <a:t>	</a:t>
            </a:r>
            <a:r>
              <a:rPr lang="en-US" sz="1400" dirty="0" err="1">
                <a:solidFill>
                  <a:schemeClr val="accent2"/>
                </a:solidFill>
                <a:latin typeface="Calibri" panose="020F0502020204030204" pitchFamily="34" charset="0"/>
              </a:rPr>
              <a:t>fmt.Println</a:t>
            </a:r>
            <a:r>
              <a:rPr lang="en-US" sz="1400" dirty="0">
                <a:solidFill>
                  <a:schemeClr val="accent2"/>
                </a:solidFill>
                <a:latin typeface="Calibri" panose="020F0502020204030204" pitchFamily="34" charset="0"/>
              </a:rPr>
              <a:t>(sum(n</a:t>
            </a:r>
            <a:r>
              <a:rPr lang="en-US" sz="1400" dirty="0" smtClean="0">
                <a:solidFill>
                  <a:schemeClr val="accent2"/>
                </a:solidFill>
                <a:latin typeface="Calibri" panose="020F0502020204030204" pitchFamily="34" charset="0"/>
              </a:rPr>
              <a:t>...)) //Can pass a slice to the function</a:t>
            </a:r>
            <a:endParaRPr lang="en-US" sz="1400" dirty="0">
              <a:solidFill>
                <a:schemeClr val="accent2"/>
              </a:solidFill>
              <a:latin typeface="Calibri" panose="020F0502020204030204" pitchFamily="34" charset="0"/>
            </a:endParaRPr>
          </a:p>
          <a:p>
            <a:pPr>
              <a:spcBef>
                <a:spcPts val="600"/>
              </a:spcBef>
              <a:buClr>
                <a:srgbClr val="00B0F0"/>
              </a:buClr>
            </a:pPr>
            <a:r>
              <a:rPr lang="en-US" sz="1400" dirty="0">
                <a:solidFill>
                  <a:schemeClr val="accent2"/>
                </a:solidFill>
                <a:latin typeface="Calibri" panose="020F0502020204030204" pitchFamily="34" charset="0"/>
              </a:rPr>
              <a:t>}</a:t>
            </a:r>
          </a:p>
        </p:txBody>
      </p:sp>
    </p:spTree>
    <p:extLst>
      <p:ext uri="{BB962C8B-B14F-4D97-AF65-F5344CB8AC3E}">
        <p14:creationId xmlns:p14="http://schemas.microsoft.com/office/powerpoint/2010/main" val="2466691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fontScale="92500" lnSpcReduction="20000"/>
          </a:bodyPr>
          <a:lstStyle/>
          <a:p>
            <a:r>
              <a:rPr lang="en-US" dirty="0" err="1" smtClean="0"/>
              <a:t>Structs</a:t>
            </a:r>
            <a:r>
              <a:rPr lang="en-US" dirty="0" smtClean="0"/>
              <a:t> and OO in Go</a:t>
            </a:r>
            <a:endParaRPr lang="en-US" dirty="0"/>
          </a:p>
        </p:txBody>
      </p:sp>
      <p:sp>
        <p:nvSpPr>
          <p:cNvPr id="5" name="Text Placeholder 4"/>
          <p:cNvSpPr>
            <a:spLocks noGrp="1"/>
          </p:cNvSpPr>
          <p:nvPr>
            <p:ph type="body" sz="quarter" idx="12"/>
          </p:nvPr>
        </p:nvSpPr>
        <p:spPr/>
        <p:txBody>
          <a:bodyPr>
            <a:normAutofit lnSpcReduction="10000"/>
          </a:bodyPr>
          <a:lstStyle/>
          <a:p>
            <a:endParaRPr lang="en-US"/>
          </a:p>
        </p:txBody>
      </p:sp>
    </p:spTree>
    <p:extLst>
      <p:ext uri="{BB962C8B-B14F-4D97-AF65-F5344CB8AC3E}">
        <p14:creationId xmlns:p14="http://schemas.microsoft.com/office/powerpoint/2010/main" val="4093678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endParaRPr lang="en-US" dirty="0"/>
          </a:p>
        </p:txBody>
      </p:sp>
      <p:sp>
        <p:nvSpPr>
          <p:cNvPr id="3" name="Content Placeholder 2"/>
          <p:cNvSpPr>
            <a:spLocks noGrp="1"/>
          </p:cNvSpPr>
          <p:nvPr>
            <p:ph idx="1"/>
          </p:nvPr>
        </p:nvSpPr>
        <p:spPr/>
        <p:txBody>
          <a:bodyPr/>
          <a:lstStyle/>
          <a:p>
            <a:r>
              <a:rPr lang="en-US" dirty="0"/>
              <a:t>Go's </a:t>
            </a:r>
            <a:r>
              <a:rPr lang="en-US" dirty="0" err="1"/>
              <a:t>structs</a:t>
            </a:r>
            <a:r>
              <a:rPr lang="en-US" dirty="0"/>
              <a:t> are typed collections of fields. </a:t>
            </a:r>
            <a:endParaRPr lang="en-US" dirty="0" smtClean="0"/>
          </a:p>
          <a:p>
            <a:r>
              <a:rPr lang="en-US" dirty="0" smtClean="0"/>
              <a:t>They're </a:t>
            </a:r>
            <a:r>
              <a:rPr lang="en-US" dirty="0"/>
              <a:t>useful for grouping data together to form records</a:t>
            </a:r>
            <a:r>
              <a:rPr lang="en-US" dirty="0" smtClean="0"/>
              <a:t>.</a:t>
            </a:r>
          </a:p>
          <a:p>
            <a:r>
              <a:rPr lang="en-US" dirty="0"/>
              <a:t>Access </a:t>
            </a:r>
            <a:r>
              <a:rPr lang="en-US" dirty="0" err="1"/>
              <a:t>struct</a:t>
            </a:r>
            <a:r>
              <a:rPr lang="en-US" dirty="0"/>
              <a:t> fields with a dot</a:t>
            </a:r>
            <a:r>
              <a:rPr lang="en-US" dirty="0" smtClean="0"/>
              <a:t>.</a:t>
            </a:r>
          </a:p>
          <a:p>
            <a:r>
              <a:rPr lang="en-US" dirty="0"/>
              <a:t>An &amp; prefix yields a pointer to the </a:t>
            </a:r>
            <a:r>
              <a:rPr lang="en-US" dirty="0" err="1"/>
              <a:t>struct</a:t>
            </a:r>
            <a:r>
              <a:rPr lang="en-US" dirty="0"/>
              <a:t>.</a:t>
            </a:r>
          </a:p>
          <a:p>
            <a:r>
              <a:rPr lang="en-US" dirty="0"/>
              <a:t>You can also use dots with </a:t>
            </a:r>
            <a:r>
              <a:rPr lang="en-US" dirty="0" err="1"/>
              <a:t>struct</a:t>
            </a:r>
            <a:r>
              <a:rPr lang="en-US" dirty="0"/>
              <a:t> pointers - the pointers are automatically dereferenced.</a:t>
            </a:r>
          </a:p>
        </p:txBody>
      </p:sp>
    </p:spTree>
    <p:extLst>
      <p:ext uri="{BB962C8B-B14F-4D97-AF65-F5344CB8AC3E}">
        <p14:creationId xmlns:p14="http://schemas.microsoft.com/office/powerpoint/2010/main" val="4823305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a:t>
            </a:r>
            <a:r>
              <a:rPr lang="en-US" dirty="0" err="1" smtClean="0"/>
              <a:t>Struct</a:t>
            </a:r>
            <a:r>
              <a:rPr lang="en-US" dirty="0" smtClean="0"/>
              <a:t> members</a:t>
            </a:r>
            <a:endParaRPr lang="en-US" dirty="0"/>
          </a:p>
        </p:txBody>
      </p:sp>
      <p:sp>
        <p:nvSpPr>
          <p:cNvPr id="3" name="Content Placeholder 2"/>
          <p:cNvSpPr>
            <a:spLocks noGrp="1"/>
          </p:cNvSpPr>
          <p:nvPr>
            <p:ph idx="1"/>
          </p:nvPr>
        </p:nvSpPr>
        <p:spPr/>
        <p:txBody>
          <a:bodyPr/>
          <a:lstStyle/>
          <a:p>
            <a:r>
              <a:rPr lang="en-US" dirty="0"/>
              <a:t>Go allows you to define a </a:t>
            </a:r>
            <a:r>
              <a:rPr lang="en-US" dirty="0" err="1"/>
              <a:t>struct</a:t>
            </a:r>
            <a:r>
              <a:rPr lang="en-US" dirty="0"/>
              <a:t> that has fields but with no variable names. </a:t>
            </a:r>
            <a:endParaRPr lang="en-US" dirty="0" smtClean="0"/>
          </a:p>
          <a:p>
            <a:r>
              <a:rPr lang="en-US" dirty="0" smtClean="0"/>
              <a:t>These </a:t>
            </a:r>
            <a:r>
              <a:rPr lang="en-US" dirty="0"/>
              <a:t>fields are called anonymous fields.</a:t>
            </a:r>
          </a:p>
        </p:txBody>
      </p:sp>
    </p:spTree>
    <p:extLst>
      <p:ext uri="{BB962C8B-B14F-4D97-AF65-F5344CB8AC3E}">
        <p14:creationId xmlns:p14="http://schemas.microsoft.com/office/powerpoint/2010/main" val="4129860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r>
              <a:rPr lang="en-US" dirty="0"/>
              <a:t>type Name </a:t>
            </a:r>
            <a:r>
              <a:rPr lang="en-US" dirty="0" err="1"/>
              <a:t>struct</a:t>
            </a:r>
            <a:r>
              <a:rPr lang="en-US" dirty="0"/>
              <a:t> {</a:t>
            </a:r>
          </a:p>
          <a:p>
            <a:r>
              <a:rPr lang="en-US" dirty="0"/>
              <a:t>	</a:t>
            </a:r>
            <a:r>
              <a:rPr lang="en-US" dirty="0" err="1"/>
              <a:t>firstName</a:t>
            </a:r>
            <a:r>
              <a:rPr lang="en-US" dirty="0"/>
              <a:t> string `</a:t>
            </a:r>
            <a:r>
              <a:rPr lang="en-US" dirty="0" err="1"/>
              <a:t>json</a:t>
            </a:r>
            <a:r>
              <a:rPr lang="en-US" dirty="0"/>
              <a:t>:"</a:t>
            </a:r>
            <a:r>
              <a:rPr lang="en-US" dirty="0" err="1"/>
              <a:t>fname</a:t>
            </a:r>
            <a:r>
              <a:rPr lang="en-US" dirty="0"/>
              <a:t>"`</a:t>
            </a:r>
          </a:p>
          <a:p>
            <a:r>
              <a:rPr lang="en-US" dirty="0"/>
              <a:t>	</a:t>
            </a:r>
            <a:r>
              <a:rPr lang="en-US" dirty="0" err="1"/>
              <a:t>lastName</a:t>
            </a:r>
            <a:r>
              <a:rPr lang="en-US" dirty="0"/>
              <a:t> string `</a:t>
            </a:r>
            <a:r>
              <a:rPr lang="en-US" dirty="0" err="1"/>
              <a:t>json</a:t>
            </a:r>
            <a:r>
              <a:rPr lang="en-US" dirty="0"/>
              <a:t>:"</a:t>
            </a:r>
            <a:r>
              <a:rPr lang="en-US" dirty="0" err="1"/>
              <a:t>lname</a:t>
            </a:r>
            <a:r>
              <a:rPr lang="en-US" dirty="0"/>
              <a:t>"`</a:t>
            </a:r>
          </a:p>
          <a:p>
            <a:r>
              <a:rPr lang="en-US" dirty="0"/>
              <a:t>}</a:t>
            </a:r>
          </a:p>
          <a:p>
            <a:r>
              <a:rPr lang="en-US" dirty="0" smtClean="0"/>
              <a:t>type </a:t>
            </a:r>
            <a:r>
              <a:rPr lang="en-US" dirty="0"/>
              <a:t>Address </a:t>
            </a:r>
            <a:r>
              <a:rPr lang="en-US" dirty="0" err="1"/>
              <a:t>struct</a:t>
            </a:r>
            <a:r>
              <a:rPr lang="en-US" dirty="0"/>
              <a:t>{</a:t>
            </a:r>
          </a:p>
          <a:p>
            <a:r>
              <a:rPr lang="en-US" dirty="0"/>
              <a:t>	</a:t>
            </a:r>
            <a:r>
              <a:rPr lang="en-US" dirty="0" err="1"/>
              <a:t>doorNumber</a:t>
            </a:r>
            <a:r>
              <a:rPr lang="en-US" dirty="0"/>
              <a:t> string `</a:t>
            </a:r>
            <a:r>
              <a:rPr lang="en-US" dirty="0" err="1"/>
              <a:t>json</a:t>
            </a:r>
            <a:r>
              <a:rPr lang="en-US" dirty="0"/>
              <a:t>:"</a:t>
            </a:r>
            <a:r>
              <a:rPr lang="en-US" dirty="0" err="1"/>
              <a:t>dnum</a:t>
            </a:r>
            <a:r>
              <a:rPr lang="en-US" dirty="0"/>
              <a:t>"`</a:t>
            </a:r>
          </a:p>
          <a:p>
            <a:r>
              <a:rPr lang="en-US" dirty="0"/>
              <a:t>	building string `</a:t>
            </a:r>
            <a:r>
              <a:rPr lang="en-US" dirty="0" err="1"/>
              <a:t>json</a:t>
            </a:r>
            <a:r>
              <a:rPr lang="en-US" dirty="0"/>
              <a:t>:"building"`</a:t>
            </a:r>
          </a:p>
          <a:p>
            <a:r>
              <a:rPr lang="en-US" dirty="0"/>
              <a:t>	city	string `</a:t>
            </a:r>
            <a:r>
              <a:rPr lang="en-US" dirty="0" err="1"/>
              <a:t>json</a:t>
            </a:r>
            <a:r>
              <a:rPr lang="en-US" dirty="0"/>
              <a:t>:"city"`</a:t>
            </a:r>
          </a:p>
          <a:p>
            <a:r>
              <a:rPr lang="en-US" dirty="0"/>
              <a:t>	pin	string `</a:t>
            </a:r>
            <a:r>
              <a:rPr lang="en-US" dirty="0" err="1"/>
              <a:t>json</a:t>
            </a:r>
            <a:r>
              <a:rPr lang="en-US" dirty="0"/>
              <a:t>:"pin"`</a:t>
            </a:r>
          </a:p>
          <a:p>
            <a:r>
              <a:rPr lang="en-US" dirty="0"/>
              <a:t>}</a:t>
            </a:r>
          </a:p>
          <a:p>
            <a:r>
              <a:rPr lang="en-US" dirty="0" smtClean="0"/>
              <a:t>type </a:t>
            </a:r>
            <a:r>
              <a:rPr lang="en-US" dirty="0"/>
              <a:t>Customer </a:t>
            </a:r>
            <a:r>
              <a:rPr lang="en-US" dirty="0" err="1"/>
              <a:t>struct</a:t>
            </a:r>
            <a:r>
              <a:rPr lang="en-US" dirty="0"/>
              <a:t> { //Example of an anonymous </a:t>
            </a:r>
            <a:r>
              <a:rPr lang="en-US" dirty="0" err="1"/>
              <a:t>struct</a:t>
            </a:r>
            <a:endParaRPr lang="en-US" dirty="0"/>
          </a:p>
          <a:p>
            <a:r>
              <a:rPr lang="en-US" dirty="0"/>
              <a:t>	Name</a:t>
            </a:r>
          </a:p>
          <a:p>
            <a:r>
              <a:rPr lang="en-US" dirty="0"/>
              <a:t>	Address</a:t>
            </a:r>
          </a:p>
          <a:p>
            <a:r>
              <a:rPr lang="en-US" dirty="0"/>
              <a:t>}</a:t>
            </a:r>
          </a:p>
          <a:p>
            <a:r>
              <a:rPr lang="en-US" dirty="0" err="1" smtClean="0"/>
              <a:t>var</a:t>
            </a:r>
            <a:r>
              <a:rPr lang="en-US" dirty="0" smtClean="0"/>
              <a:t> </a:t>
            </a:r>
            <a:r>
              <a:rPr lang="en-US" dirty="0"/>
              <a:t>c = Customer{Name{"Anand", "Hariharan"},Address{"24","Electronic City","Bangalore","560001</a:t>
            </a:r>
            <a:r>
              <a:rPr lang="en-US" dirty="0" smtClean="0"/>
              <a:t>"}}</a:t>
            </a:r>
            <a:endParaRPr lang="en-US" dirty="0"/>
          </a:p>
        </p:txBody>
      </p:sp>
    </p:spTree>
    <p:extLst>
      <p:ext uri="{BB962C8B-B14F-4D97-AF65-F5344CB8AC3E}">
        <p14:creationId xmlns:p14="http://schemas.microsoft.com/office/powerpoint/2010/main" val="3025875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Interfaces in Go are:</a:t>
            </a:r>
          </a:p>
          <a:p>
            <a:pPr lvl="1"/>
            <a:r>
              <a:rPr lang="en-US" dirty="0" smtClean="0"/>
              <a:t>A set of methods </a:t>
            </a:r>
          </a:p>
          <a:p>
            <a:pPr lvl="1"/>
            <a:r>
              <a:rPr lang="en-US" dirty="0" smtClean="0"/>
              <a:t>A type </a:t>
            </a:r>
            <a:endParaRPr lang="en-US" dirty="0"/>
          </a:p>
        </p:txBody>
      </p:sp>
    </p:spTree>
    <p:extLst>
      <p:ext uri="{BB962C8B-B14F-4D97-AF65-F5344CB8AC3E}">
        <p14:creationId xmlns:p14="http://schemas.microsoft.com/office/powerpoint/2010/main" val="1346635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error </a:t>
            </a:r>
            <a:r>
              <a:rPr lang="en-US" dirty="0" smtClean="0"/>
              <a:t>handling, Go uses a </a:t>
            </a:r>
            <a:r>
              <a:rPr lang="en-US" dirty="0"/>
              <a:t>pre-defined interface type called </a:t>
            </a:r>
            <a:r>
              <a:rPr lang="en-US" dirty="0" smtClean="0"/>
              <a:t>error</a:t>
            </a:r>
          </a:p>
          <a:p>
            <a:endParaRPr lang="en-US" dirty="0"/>
          </a:p>
          <a:p>
            <a:endParaRPr lang="en-US" dirty="0" smtClean="0"/>
          </a:p>
          <a:p>
            <a:endParaRPr lang="en-US" dirty="0"/>
          </a:p>
          <a:p>
            <a:r>
              <a:rPr lang="en-US" dirty="0" smtClean="0"/>
              <a:t>Errors are treated as values which can be programmed</a:t>
            </a:r>
          </a:p>
          <a:p>
            <a:endParaRPr lang="en-US" dirty="0"/>
          </a:p>
          <a:p>
            <a:pPr lvl="1"/>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958850" y="1749749"/>
            <a:ext cx="2517866" cy="1298561"/>
          </a:xfrm>
          <a:prstGeom prst="rect">
            <a:avLst/>
          </a:prstGeom>
        </p:spPr>
      </p:pic>
    </p:spTree>
    <p:extLst>
      <p:ext uri="{BB962C8B-B14F-4D97-AF65-F5344CB8AC3E}">
        <p14:creationId xmlns:p14="http://schemas.microsoft.com/office/powerpoint/2010/main" val="1500525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a:t>
            </a:r>
            <a:endParaRPr lang="en-US" dirty="0"/>
          </a:p>
        </p:txBody>
      </p:sp>
      <p:sp>
        <p:nvSpPr>
          <p:cNvPr id="3" name="Content Placeholder 2"/>
          <p:cNvSpPr>
            <a:spLocks noGrp="1"/>
          </p:cNvSpPr>
          <p:nvPr>
            <p:ph idx="1"/>
          </p:nvPr>
        </p:nvSpPr>
        <p:spPr/>
        <p:txBody>
          <a:bodyPr/>
          <a:lstStyle/>
          <a:p>
            <a:pPr marL="0" indent="0">
              <a:buNone/>
            </a:pPr>
            <a:r>
              <a:rPr lang="en-US" dirty="0" smtClean="0"/>
              <a:t>Since functions in Go can return multiple values, error is, by convention, the last return value of the function</a:t>
            </a:r>
          </a:p>
          <a:p>
            <a:endParaRPr lang="en-US" dirty="0"/>
          </a:p>
          <a:p>
            <a:pPr marL="0" indent="0">
              <a:buNone/>
            </a:pPr>
            <a:r>
              <a:rPr lang="en-US" dirty="0" err="1" smtClean="0"/>
              <a:t>func</a:t>
            </a:r>
            <a:r>
              <a:rPr lang="en-US" dirty="0" smtClean="0"/>
              <a:t> &lt;</a:t>
            </a:r>
            <a:r>
              <a:rPr lang="en-US" dirty="0" err="1" smtClean="0"/>
              <a:t>func_name</a:t>
            </a:r>
            <a:r>
              <a:rPr lang="en-US" dirty="0" smtClean="0"/>
              <a:t>&gt;(</a:t>
            </a:r>
            <a:r>
              <a:rPr lang="en-US" dirty="0" err="1" smtClean="0"/>
              <a:t>msg</a:t>
            </a:r>
            <a:r>
              <a:rPr lang="en-US" dirty="0" smtClean="0"/>
              <a:t> </a:t>
            </a:r>
            <a:r>
              <a:rPr lang="en-US" dirty="0"/>
              <a:t>string) (string, </a:t>
            </a:r>
            <a:r>
              <a:rPr lang="en-US" b="1" dirty="0"/>
              <a:t>error</a:t>
            </a:r>
            <a:r>
              <a:rPr lang="en-US" dirty="0"/>
              <a:t>) {</a:t>
            </a:r>
          </a:p>
          <a:p>
            <a:pPr marL="0" indent="0">
              <a:buNone/>
            </a:pPr>
            <a:r>
              <a:rPr lang="en-US" dirty="0"/>
              <a:t>    // implementation</a:t>
            </a:r>
          </a:p>
          <a:p>
            <a:pPr marL="0" indent="0">
              <a:buNone/>
            </a:pPr>
            <a:r>
              <a:rPr lang="en-US" dirty="0" smtClean="0"/>
              <a:t>}</a:t>
            </a:r>
          </a:p>
          <a:p>
            <a:pPr marL="0" indent="0">
              <a:buNone/>
            </a:pPr>
            <a:endParaRPr lang="en-US" dirty="0"/>
          </a:p>
          <a:p>
            <a:pPr marL="0" indent="0">
              <a:buNone/>
            </a:pPr>
            <a:r>
              <a:rPr lang="en-US" dirty="0" smtClean="0"/>
              <a:t>Alternatively, one can use the package ‘errors’ as well.</a:t>
            </a:r>
            <a:endParaRPr lang="en-US" dirty="0"/>
          </a:p>
        </p:txBody>
      </p:sp>
    </p:spTree>
    <p:extLst>
      <p:ext uri="{BB962C8B-B14F-4D97-AF65-F5344CB8AC3E}">
        <p14:creationId xmlns:p14="http://schemas.microsoft.com/office/powerpoint/2010/main" val="24081486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457200" y="858723"/>
            <a:ext cx="4100286" cy="3861195"/>
          </a:xfrm>
        </p:spPr>
        <p:txBody>
          <a:bodyPr>
            <a:normAutofit fontScale="70000" lnSpcReduction="20000"/>
          </a:bodyPr>
          <a:lstStyle/>
          <a:p>
            <a:pPr marL="0" indent="0">
              <a:buNone/>
            </a:pPr>
            <a:r>
              <a:rPr lang="en-US" dirty="0"/>
              <a:t>package main</a:t>
            </a:r>
          </a:p>
          <a:p>
            <a:pPr marL="0" indent="0">
              <a:buNone/>
            </a:pPr>
            <a:r>
              <a:rPr lang="en-US" dirty="0"/>
              <a:t>import (</a:t>
            </a:r>
          </a:p>
          <a:p>
            <a:pPr marL="0" indent="0">
              <a:buNone/>
            </a:pPr>
            <a:r>
              <a:rPr lang="en-US" dirty="0"/>
              <a:t>	"errors"</a:t>
            </a:r>
          </a:p>
          <a:p>
            <a:pPr marL="0" indent="0">
              <a:buNone/>
            </a:pPr>
            <a:r>
              <a:rPr lang="en-US" dirty="0"/>
              <a:t>	"</a:t>
            </a:r>
            <a:r>
              <a:rPr lang="en-US" dirty="0" err="1"/>
              <a:t>fmt</a:t>
            </a:r>
            <a:r>
              <a:rPr lang="en-US" dirty="0"/>
              <a:t>"</a:t>
            </a:r>
          </a:p>
          <a:p>
            <a:pPr marL="0" indent="0">
              <a:buNone/>
            </a:pPr>
            <a:r>
              <a:rPr lang="en-US" dirty="0"/>
              <a:t>	"math"</a:t>
            </a:r>
          </a:p>
          <a:p>
            <a:pPr marL="0" indent="0">
              <a:buNone/>
            </a:pPr>
            <a:r>
              <a:rPr lang="en-US" dirty="0"/>
              <a:t>)</a:t>
            </a:r>
          </a:p>
          <a:p>
            <a:pPr marL="0" indent="0">
              <a:buNone/>
            </a:pPr>
            <a:r>
              <a:rPr lang="en-US" dirty="0" err="1"/>
              <a:t>func</a:t>
            </a:r>
            <a:r>
              <a:rPr lang="en-US" dirty="0"/>
              <a:t> </a:t>
            </a:r>
            <a:r>
              <a:rPr lang="en-US" dirty="0" err="1"/>
              <a:t>Sqrt</a:t>
            </a:r>
            <a:r>
              <a:rPr lang="en-US" dirty="0"/>
              <a:t>(value float64) (float64, error) {</a:t>
            </a:r>
          </a:p>
          <a:p>
            <a:pPr marL="0" indent="0">
              <a:buNone/>
            </a:pPr>
            <a:r>
              <a:rPr lang="en-US" dirty="0"/>
              <a:t>	if value &lt; 0 {</a:t>
            </a:r>
          </a:p>
          <a:p>
            <a:pPr marL="0" indent="0">
              <a:buNone/>
            </a:pPr>
            <a:r>
              <a:rPr lang="en-US" dirty="0"/>
              <a:t>		return 0, </a:t>
            </a:r>
            <a:r>
              <a:rPr lang="en-US" dirty="0" err="1"/>
              <a:t>errors.New</a:t>
            </a:r>
            <a:r>
              <a:rPr lang="en-US" dirty="0"/>
              <a:t>("Math: Negative number passed to </a:t>
            </a:r>
            <a:r>
              <a:rPr lang="en-US" dirty="0" err="1"/>
              <a:t>Sqrt</a:t>
            </a:r>
            <a:r>
              <a:rPr lang="en-US" dirty="0"/>
              <a:t>")</a:t>
            </a:r>
          </a:p>
          <a:p>
            <a:pPr marL="0" indent="0">
              <a:buNone/>
            </a:pPr>
            <a:r>
              <a:rPr lang="en-US" dirty="0"/>
              <a:t>	}</a:t>
            </a:r>
          </a:p>
          <a:p>
            <a:pPr marL="0" indent="0">
              <a:buNone/>
            </a:pPr>
            <a:r>
              <a:rPr lang="en-US" dirty="0"/>
              <a:t>	return </a:t>
            </a:r>
            <a:r>
              <a:rPr lang="en-US" dirty="0" err="1"/>
              <a:t>math.Sqrt</a:t>
            </a:r>
            <a:r>
              <a:rPr lang="en-US" dirty="0"/>
              <a:t>(value), </a:t>
            </a:r>
            <a:r>
              <a:rPr lang="en-US" dirty="0" smtClean="0"/>
              <a:t>	</a:t>
            </a:r>
            <a:r>
              <a:rPr lang="en-US" b="1" dirty="0" err="1" smtClean="0"/>
              <a:t>errors.New</a:t>
            </a:r>
            <a:r>
              <a:rPr lang="en-US" b="1" dirty="0"/>
              <a:t>("Math: No error")</a:t>
            </a:r>
          </a:p>
          <a:p>
            <a:pPr marL="0" indent="0">
              <a:buNone/>
            </a:pPr>
            <a:r>
              <a:rPr lang="en-US" dirty="0" smtClean="0"/>
              <a:t>}</a:t>
            </a:r>
            <a:endParaRPr lang="en-US" dirty="0"/>
          </a:p>
        </p:txBody>
      </p:sp>
      <p:sp>
        <p:nvSpPr>
          <p:cNvPr id="5" name="Rectangle 4"/>
          <p:cNvSpPr/>
          <p:nvPr/>
        </p:nvSpPr>
        <p:spPr>
          <a:xfrm>
            <a:off x="4572000" y="858723"/>
            <a:ext cx="4572000" cy="3896451"/>
          </a:xfrm>
          <a:prstGeom prst="rect">
            <a:avLst/>
          </a:prstGeom>
        </p:spPr>
        <p:txBody>
          <a:bodyPr>
            <a:spAutoFit/>
          </a:bodyPr>
          <a:lstStyle/>
          <a:p>
            <a:pPr>
              <a:lnSpc>
                <a:spcPct val="80000"/>
              </a:lnSpc>
              <a:spcBef>
                <a:spcPts val="600"/>
              </a:spcBef>
              <a:buClr>
                <a:srgbClr val="00B0F0"/>
              </a:buClr>
            </a:pPr>
            <a:r>
              <a:rPr lang="en-US" dirty="0" err="1"/>
              <a:t>f</a:t>
            </a:r>
            <a:r>
              <a:rPr lang="en-US" sz="1700" dirty="0" err="1">
                <a:solidFill>
                  <a:schemeClr val="accent2"/>
                </a:solidFill>
                <a:latin typeface="Calibri" panose="020F0502020204030204" pitchFamily="34" charset="0"/>
                <a:cs typeface="Arial"/>
              </a:rPr>
              <a:t>unc</a:t>
            </a:r>
            <a:r>
              <a:rPr lang="en-US" sz="1700" dirty="0">
                <a:solidFill>
                  <a:schemeClr val="accent2"/>
                </a:solidFill>
                <a:latin typeface="Calibri" panose="020F0502020204030204" pitchFamily="34" charset="0"/>
                <a:cs typeface="Arial"/>
              </a:rPr>
              <a:t> main()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result, err := </a:t>
            </a:r>
            <a:r>
              <a:rPr lang="en-US" sz="1700" dirty="0" err="1">
                <a:solidFill>
                  <a:schemeClr val="accent2"/>
                </a:solidFill>
                <a:latin typeface="Calibri" panose="020F0502020204030204" pitchFamily="34" charset="0"/>
                <a:cs typeface="Arial"/>
              </a:rPr>
              <a:t>Sqrt</a:t>
            </a:r>
            <a:r>
              <a:rPr lang="en-US" sz="1700" dirty="0">
                <a:solidFill>
                  <a:schemeClr val="accent2"/>
                </a:solidFill>
                <a:latin typeface="Calibri" panose="020F0502020204030204" pitchFamily="34" charset="0"/>
                <a:cs typeface="Arial"/>
              </a:rPr>
              <a:t>(-1)</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if err != nil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(err)</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 else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(result)</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result, err = </a:t>
            </a:r>
            <a:r>
              <a:rPr lang="en-US" sz="1700" dirty="0" err="1">
                <a:solidFill>
                  <a:schemeClr val="accent2"/>
                </a:solidFill>
                <a:latin typeface="Calibri" panose="020F0502020204030204" pitchFamily="34" charset="0"/>
                <a:cs typeface="Arial"/>
              </a:rPr>
              <a:t>Sqrt</a:t>
            </a:r>
            <a:r>
              <a:rPr lang="en-US" sz="1700" dirty="0">
                <a:solidFill>
                  <a:schemeClr val="accent2"/>
                </a:solidFill>
                <a:latin typeface="Calibri" panose="020F0502020204030204" pitchFamily="34" charset="0"/>
                <a:cs typeface="Arial"/>
              </a:rPr>
              <a:t>(9)</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if err != nil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(err)</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 else {</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r>
              <a:rPr lang="en-US" sz="1700" dirty="0" err="1">
                <a:solidFill>
                  <a:schemeClr val="accent2"/>
                </a:solidFill>
                <a:latin typeface="Calibri" panose="020F0502020204030204" pitchFamily="34" charset="0"/>
                <a:cs typeface="Arial"/>
              </a:rPr>
              <a:t>fmt.Println</a:t>
            </a:r>
            <a:r>
              <a:rPr lang="en-US" sz="1700" dirty="0">
                <a:solidFill>
                  <a:schemeClr val="accent2"/>
                </a:solidFill>
                <a:latin typeface="Calibri" panose="020F0502020204030204" pitchFamily="34" charset="0"/>
                <a:cs typeface="Arial"/>
              </a:rPr>
              <a:t>(result)</a:t>
            </a:r>
          </a:p>
          <a:p>
            <a:pPr>
              <a:lnSpc>
                <a:spcPct val="80000"/>
              </a:lnSpc>
              <a:spcBef>
                <a:spcPts val="600"/>
              </a:spcBef>
              <a:buClr>
                <a:srgbClr val="00B0F0"/>
              </a:buClr>
            </a:pPr>
            <a:r>
              <a:rPr lang="en-US" sz="1700" dirty="0">
                <a:solidFill>
                  <a:schemeClr val="accent2"/>
                </a:solidFill>
                <a:latin typeface="Calibri" panose="020F0502020204030204" pitchFamily="34" charset="0"/>
                <a:cs typeface="Arial"/>
              </a:rPr>
              <a:t>	}</a:t>
            </a:r>
          </a:p>
        </p:txBody>
      </p:sp>
    </p:spTree>
    <p:extLst>
      <p:ext uri="{BB962C8B-B14F-4D97-AF65-F5344CB8AC3E}">
        <p14:creationId xmlns:p14="http://schemas.microsoft.com/office/powerpoint/2010/main" val="2777612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clients</a:t>
            </a:r>
            <a:endParaRPr lang="en-US" dirty="0"/>
          </a:p>
        </p:txBody>
      </p:sp>
      <p:sp>
        <p:nvSpPr>
          <p:cNvPr id="3" name="Content Placeholder 2"/>
          <p:cNvSpPr>
            <a:spLocks noGrp="1"/>
          </p:cNvSpPr>
          <p:nvPr>
            <p:ph idx="1"/>
          </p:nvPr>
        </p:nvSpPr>
        <p:spPr/>
        <p:txBody>
          <a:bodyPr/>
          <a:lstStyle/>
          <a:p>
            <a:r>
              <a:rPr lang="en-US" dirty="0"/>
              <a:t>The net/http package provides a series of functions and types </a:t>
            </a:r>
            <a:r>
              <a:rPr lang="en-US" dirty="0" smtClean="0"/>
              <a:t>for sending </a:t>
            </a:r>
            <a:r>
              <a:rPr lang="en-US" dirty="0"/>
              <a:t>HTTP requests. </a:t>
            </a:r>
            <a:endParaRPr lang="en-US" dirty="0" smtClean="0"/>
          </a:p>
          <a:p>
            <a:r>
              <a:rPr lang="en-US" dirty="0" smtClean="0"/>
              <a:t>The </a:t>
            </a:r>
            <a:r>
              <a:rPr lang="en-US" dirty="0"/>
              <a:t>most important types are:</a:t>
            </a:r>
          </a:p>
          <a:p>
            <a:pPr lvl="1"/>
            <a:r>
              <a:rPr lang="en-US" dirty="0" smtClean="0"/>
              <a:t>the </a:t>
            </a:r>
            <a:r>
              <a:rPr lang="en-US" dirty="0"/>
              <a:t>Client</a:t>
            </a:r>
          </a:p>
          <a:p>
            <a:pPr lvl="1"/>
            <a:r>
              <a:rPr lang="en-US" dirty="0"/>
              <a:t>the Request</a:t>
            </a:r>
          </a:p>
          <a:p>
            <a:pPr lvl="1"/>
            <a:r>
              <a:rPr lang="en-US" dirty="0"/>
              <a:t>the Response</a:t>
            </a:r>
          </a:p>
        </p:txBody>
      </p:sp>
    </p:spTree>
    <p:extLst>
      <p:ext uri="{BB962C8B-B14F-4D97-AF65-F5344CB8AC3E}">
        <p14:creationId xmlns:p14="http://schemas.microsoft.com/office/powerpoint/2010/main" val="376254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Go environment</a:t>
            </a:r>
            <a:endParaRPr lang="en-US" dirty="0"/>
          </a:p>
        </p:txBody>
      </p:sp>
      <p:sp>
        <p:nvSpPr>
          <p:cNvPr id="3" name="Content Placeholder 2"/>
          <p:cNvSpPr>
            <a:spLocks noGrp="1"/>
          </p:cNvSpPr>
          <p:nvPr>
            <p:ph idx="1"/>
          </p:nvPr>
        </p:nvSpPr>
        <p:spPr/>
        <p:txBody>
          <a:bodyPr/>
          <a:lstStyle/>
          <a:p>
            <a:r>
              <a:rPr lang="en-US" dirty="0" smtClean="0"/>
              <a:t>Run go </a:t>
            </a:r>
            <a:r>
              <a:rPr lang="en-US" dirty="0" err="1" smtClean="0"/>
              <a:t>env</a:t>
            </a:r>
            <a:endParaRPr lang="en-US" dirty="0" smtClean="0"/>
          </a:p>
          <a:p>
            <a:r>
              <a:rPr lang="en-US" dirty="0"/>
              <a:t>S</a:t>
            </a:r>
            <a:r>
              <a:rPr lang="en-US" dirty="0" smtClean="0"/>
              <a:t>et GOROOT to c:\Go</a:t>
            </a:r>
          </a:p>
          <a:p>
            <a:r>
              <a:rPr lang="en-US" dirty="0" smtClean="0"/>
              <a:t>Set GOPATH to z:\&lt;your-working-directory&gt;</a:t>
            </a:r>
          </a:p>
          <a:p>
            <a:endParaRPr lang="en-US" dirty="0"/>
          </a:p>
          <a:p>
            <a:r>
              <a:rPr lang="en-US" dirty="0" smtClean="0"/>
              <a:t>Usually a good practice to create 3 folders within your working directory and set GOBIN to \bin </a:t>
            </a:r>
          </a:p>
          <a:p>
            <a:pPr lvl="1"/>
            <a:r>
              <a:rPr lang="en-US" dirty="0" err="1" smtClean="0"/>
              <a:t>src</a:t>
            </a:r>
            <a:endParaRPr lang="en-US" dirty="0" smtClean="0"/>
          </a:p>
          <a:p>
            <a:pPr lvl="1"/>
            <a:r>
              <a:rPr lang="en-US" dirty="0" smtClean="0"/>
              <a:t>bin</a:t>
            </a:r>
          </a:p>
          <a:p>
            <a:pPr lvl="1"/>
            <a:r>
              <a:rPr lang="en-US" dirty="0" err="1" smtClean="0"/>
              <a:t>pkg</a:t>
            </a:r>
            <a:endParaRPr lang="en-US" dirty="0"/>
          </a:p>
        </p:txBody>
      </p:sp>
      <p:sp>
        <p:nvSpPr>
          <p:cNvPr id="4" name="TextBox 3"/>
          <p:cNvSpPr txBox="1"/>
          <p:nvPr/>
        </p:nvSpPr>
        <p:spPr>
          <a:xfrm>
            <a:off x="6415314" y="4528457"/>
            <a:ext cx="2438400" cy="369332"/>
          </a:xfrm>
          <a:prstGeom prst="rect">
            <a:avLst/>
          </a:prstGeom>
          <a:noFill/>
        </p:spPr>
        <p:txBody>
          <a:bodyPr wrap="square" rtlCol="0">
            <a:spAutoFit/>
          </a:bodyPr>
          <a:lstStyle/>
          <a:p>
            <a:r>
              <a:rPr lang="en-US" smtClean="0">
                <a:solidFill>
                  <a:schemeClr val="tx1">
                    <a:lumMod val="50000"/>
                    <a:lumOff val="50000"/>
                  </a:schemeClr>
                </a:solidFill>
              </a:rPr>
              <a:t>Refer slide note</a:t>
            </a:r>
            <a:endParaRPr lang="en-US" dirty="0" smtClean="0">
              <a:solidFill>
                <a:schemeClr val="tx1">
                  <a:lumMod val="50000"/>
                  <a:lumOff val="50000"/>
                </a:schemeClr>
              </a:solidFill>
            </a:endParaRPr>
          </a:p>
        </p:txBody>
      </p:sp>
    </p:spTree>
    <p:extLst>
      <p:ext uri="{BB962C8B-B14F-4D97-AF65-F5344CB8AC3E}">
        <p14:creationId xmlns:p14="http://schemas.microsoft.com/office/powerpoint/2010/main" val="3919119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clients</a:t>
            </a:r>
          </a:p>
        </p:txBody>
      </p:sp>
      <p:sp>
        <p:nvSpPr>
          <p:cNvPr id="3" name="Content Placeholder 2"/>
          <p:cNvSpPr>
            <a:spLocks noGrp="1"/>
          </p:cNvSpPr>
          <p:nvPr>
            <p:ph idx="1"/>
          </p:nvPr>
        </p:nvSpPr>
        <p:spPr/>
        <p:txBody>
          <a:bodyPr>
            <a:normAutofit fontScale="92500" lnSpcReduction="10000"/>
          </a:bodyPr>
          <a:lstStyle/>
          <a:p>
            <a:r>
              <a:rPr lang="en-US" dirty="0"/>
              <a:t>The Client type offers some other methods related directly to the HTTP </a:t>
            </a:r>
            <a:r>
              <a:rPr lang="en-US" dirty="0" smtClean="0"/>
              <a:t>methods:</a:t>
            </a:r>
            <a:endParaRPr lang="en-US" dirty="0"/>
          </a:p>
          <a:p>
            <a:pPr lvl="1"/>
            <a:r>
              <a:rPr lang="en-US" dirty="0" err="1" smtClean="0"/>
              <a:t>Client.Get</a:t>
            </a:r>
            <a:endParaRPr lang="en-US" dirty="0"/>
          </a:p>
          <a:p>
            <a:pPr lvl="1"/>
            <a:r>
              <a:rPr lang="en-US" dirty="0" err="1"/>
              <a:t>Client.Post</a:t>
            </a:r>
            <a:endParaRPr lang="en-US" dirty="0"/>
          </a:p>
          <a:p>
            <a:pPr lvl="1"/>
            <a:r>
              <a:rPr lang="en-US" dirty="0" err="1"/>
              <a:t>Client.PostForm</a:t>
            </a:r>
            <a:endParaRPr lang="en-US" dirty="0"/>
          </a:p>
          <a:p>
            <a:pPr lvl="1"/>
            <a:r>
              <a:rPr lang="en-US" dirty="0" err="1"/>
              <a:t>Client.Head</a:t>
            </a:r>
            <a:endParaRPr lang="en-US" dirty="0"/>
          </a:p>
          <a:p>
            <a:r>
              <a:rPr lang="en-US" dirty="0"/>
              <a:t>and the equivalent helper functions:</a:t>
            </a:r>
          </a:p>
          <a:p>
            <a:pPr lvl="1"/>
            <a:r>
              <a:rPr lang="en-US" dirty="0" err="1" smtClean="0"/>
              <a:t>http.Get</a:t>
            </a:r>
            <a:endParaRPr lang="en-US" dirty="0"/>
          </a:p>
          <a:p>
            <a:pPr lvl="1"/>
            <a:r>
              <a:rPr lang="en-US" dirty="0" err="1"/>
              <a:t>http.Post</a:t>
            </a:r>
            <a:endParaRPr lang="en-US" dirty="0"/>
          </a:p>
          <a:p>
            <a:pPr lvl="1"/>
            <a:r>
              <a:rPr lang="en-US" dirty="0" err="1"/>
              <a:t>http.PostForm</a:t>
            </a:r>
            <a:endParaRPr lang="en-US" dirty="0"/>
          </a:p>
          <a:p>
            <a:pPr lvl="1"/>
            <a:r>
              <a:rPr lang="en-US" dirty="0" err="1"/>
              <a:t>http.Head</a:t>
            </a:r>
            <a:endParaRPr lang="en-US" dirty="0"/>
          </a:p>
        </p:txBody>
      </p:sp>
    </p:spTree>
    <p:extLst>
      <p:ext uri="{BB962C8B-B14F-4D97-AF65-F5344CB8AC3E}">
        <p14:creationId xmlns:p14="http://schemas.microsoft.com/office/powerpoint/2010/main" val="36403036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Gorilla mux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Gorilla </a:t>
            </a:r>
            <a:r>
              <a:rPr lang="en-US" dirty="0"/>
              <a:t>is a web toolkit for the Go programming language. Currently these packages are available:</a:t>
            </a:r>
          </a:p>
          <a:p>
            <a:pPr lvl="1"/>
            <a:r>
              <a:rPr lang="en-US" dirty="0" smtClean="0"/>
              <a:t>gorilla/context </a:t>
            </a:r>
            <a:r>
              <a:rPr lang="en-US" dirty="0"/>
              <a:t>stores global request variables.</a:t>
            </a:r>
          </a:p>
          <a:p>
            <a:pPr lvl="1"/>
            <a:r>
              <a:rPr lang="en-US" dirty="0"/>
              <a:t>gorilla/mux is a powerful URL router and dispatcher.</a:t>
            </a:r>
          </a:p>
          <a:p>
            <a:pPr lvl="1"/>
            <a:r>
              <a:rPr lang="en-US" dirty="0"/>
              <a:t>gorilla/reverse produces reversible regular expressions for </a:t>
            </a:r>
            <a:r>
              <a:rPr lang="en-US" dirty="0" err="1"/>
              <a:t>regexp</a:t>
            </a:r>
            <a:r>
              <a:rPr lang="en-US" dirty="0"/>
              <a:t>-based </a:t>
            </a:r>
            <a:r>
              <a:rPr lang="en-US" dirty="0" err="1"/>
              <a:t>muxes</a:t>
            </a:r>
            <a:r>
              <a:rPr lang="en-US" dirty="0"/>
              <a:t>.</a:t>
            </a:r>
          </a:p>
          <a:p>
            <a:pPr lvl="1"/>
            <a:r>
              <a:rPr lang="en-US" dirty="0"/>
              <a:t>gorilla/</a:t>
            </a:r>
            <a:r>
              <a:rPr lang="en-US" dirty="0" err="1"/>
              <a:t>rpc</a:t>
            </a:r>
            <a:r>
              <a:rPr lang="en-US" dirty="0"/>
              <a:t> implements RPC over HTTP with codec for JSON-RPC.</a:t>
            </a:r>
          </a:p>
          <a:p>
            <a:pPr lvl="1"/>
            <a:r>
              <a:rPr lang="en-US" dirty="0"/>
              <a:t>gorilla/schema converts form values to a </a:t>
            </a:r>
            <a:r>
              <a:rPr lang="en-US" dirty="0" err="1"/>
              <a:t>struct</a:t>
            </a:r>
            <a:r>
              <a:rPr lang="en-US" dirty="0"/>
              <a:t>.</a:t>
            </a:r>
          </a:p>
          <a:p>
            <a:pPr lvl="1"/>
            <a:r>
              <a:rPr lang="en-US" dirty="0"/>
              <a:t>gorilla/</a:t>
            </a:r>
            <a:r>
              <a:rPr lang="en-US" dirty="0" err="1"/>
              <a:t>securecookie</a:t>
            </a:r>
            <a:r>
              <a:rPr lang="en-US" dirty="0"/>
              <a:t> encodes and decodes authenticated and optionally encrypted cookie values.</a:t>
            </a:r>
          </a:p>
          <a:p>
            <a:pPr lvl="1"/>
            <a:r>
              <a:rPr lang="en-US" dirty="0"/>
              <a:t>gorilla/sessions saves cookie and filesystem sessions and allows custom session backends.</a:t>
            </a:r>
          </a:p>
          <a:p>
            <a:pPr lvl="1"/>
            <a:r>
              <a:rPr lang="en-US" dirty="0"/>
              <a:t>gorilla/</a:t>
            </a:r>
            <a:r>
              <a:rPr lang="en-US" dirty="0" err="1"/>
              <a:t>websocket</a:t>
            </a:r>
            <a:r>
              <a:rPr lang="en-US" dirty="0"/>
              <a:t> implements the </a:t>
            </a:r>
            <a:r>
              <a:rPr lang="en-US" dirty="0" err="1"/>
              <a:t>WebSocket</a:t>
            </a:r>
            <a:r>
              <a:rPr lang="en-US" dirty="0"/>
              <a:t> protocol defined in RFC 6455</a:t>
            </a:r>
            <a:r>
              <a:rPr lang="en-US" dirty="0" smtClean="0"/>
              <a:t>.</a:t>
            </a:r>
          </a:p>
          <a:p>
            <a:endParaRPr lang="en-US" dirty="0" smtClean="0"/>
          </a:p>
          <a:p>
            <a:r>
              <a:rPr lang="en-US" dirty="0"/>
              <a:t>The name mux stands for "HTTP request multiplexer"</a:t>
            </a:r>
            <a:endParaRPr lang="en-US" dirty="0" smtClean="0"/>
          </a:p>
          <a:p>
            <a:r>
              <a:rPr lang="en-US" dirty="0" smtClean="0"/>
              <a:t>to install the mux package in your machine you can use go get</a:t>
            </a:r>
          </a:p>
          <a:p>
            <a:pPr lvl="1"/>
            <a:r>
              <a:rPr lang="en-US" dirty="0" smtClean="0"/>
              <a:t>$ </a:t>
            </a:r>
            <a:r>
              <a:rPr lang="en-US" dirty="0"/>
              <a:t>go get github.com/gorilla/mux</a:t>
            </a:r>
          </a:p>
          <a:p>
            <a:endParaRPr lang="en-US" dirty="0"/>
          </a:p>
        </p:txBody>
      </p:sp>
    </p:spTree>
    <p:extLst>
      <p:ext uri="{BB962C8B-B14F-4D97-AF65-F5344CB8AC3E}">
        <p14:creationId xmlns:p14="http://schemas.microsoft.com/office/powerpoint/2010/main" val="13201809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features of mux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Requests </a:t>
            </a:r>
            <a:r>
              <a:rPr lang="en-US" dirty="0"/>
              <a:t>can be matched based on URL host, path, path prefix, </a:t>
            </a:r>
            <a:r>
              <a:rPr lang="en-US" dirty="0" smtClean="0"/>
              <a:t>schemes, header </a:t>
            </a:r>
            <a:r>
              <a:rPr lang="en-US" dirty="0"/>
              <a:t>and query values, HTTP methods or using custom matchers.</a:t>
            </a:r>
          </a:p>
          <a:p>
            <a:r>
              <a:rPr lang="en-US" dirty="0" smtClean="0"/>
              <a:t>URL </a:t>
            </a:r>
            <a:r>
              <a:rPr lang="en-US" dirty="0"/>
              <a:t>hosts and paths can have variables with an optional </a:t>
            </a:r>
            <a:r>
              <a:rPr lang="en-US" dirty="0" smtClean="0"/>
              <a:t>regular expression</a:t>
            </a:r>
            <a:r>
              <a:rPr lang="en-US" dirty="0"/>
              <a:t>.</a:t>
            </a:r>
          </a:p>
          <a:p>
            <a:r>
              <a:rPr lang="en-US" dirty="0" smtClean="0"/>
              <a:t>Registered </a:t>
            </a:r>
            <a:r>
              <a:rPr lang="en-US" dirty="0"/>
              <a:t>URLs can be built, or "reversed", which helps </a:t>
            </a:r>
            <a:r>
              <a:rPr lang="en-US" dirty="0" smtClean="0"/>
              <a:t>maintaining references </a:t>
            </a:r>
            <a:r>
              <a:rPr lang="en-US" dirty="0"/>
              <a:t>to resources.</a:t>
            </a:r>
          </a:p>
          <a:p>
            <a:r>
              <a:rPr lang="en-US" dirty="0" smtClean="0"/>
              <a:t>Routes </a:t>
            </a:r>
            <a:r>
              <a:rPr lang="en-US" dirty="0"/>
              <a:t>can be used as </a:t>
            </a:r>
            <a:r>
              <a:rPr lang="en-US" dirty="0" err="1"/>
              <a:t>subrouters</a:t>
            </a:r>
            <a:r>
              <a:rPr lang="en-US" dirty="0"/>
              <a:t>: nested routes are only tested if </a:t>
            </a:r>
            <a:r>
              <a:rPr lang="en-US" dirty="0" smtClean="0"/>
              <a:t>the   </a:t>
            </a:r>
            <a:r>
              <a:rPr lang="en-US" dirty="0"/>
              <a:t>parent route matches. This is useful to define groups of routes </a:t>
            </a:r>
            <a:r>
              <a:rPr lang="en-US" dirty="0" smtClean="0"/>
              <a:t>that   </a:t>
            </a:r>
            <a:r>
              <a:rPr lang="en-US" dirty="0"/>
              <a:t>share common conditions like a host, a path prefix or other </a:t>
            </a:r>
            <a:r>
              <a:rPr lang="en-US" dirty="0" smtClean="0"/>
              <a:t>repeated   </a:t>
            </a:r>
            <a:r>
              <a:rPr lang="en-US" dirty="0"/>
              <a:t>attributes. As a bonus, this optimizes request matching</a:t>
            </a:r>
            <a:r>
              <a:rPr lang="en-US" dirty="0" smtClean="0"/>
              <a:t>. </a:t>
            </a:r>
          </a:p>
          <a:p>
            <a:r>
              <a:rPr lang="en-US" dirty="0" smtClean="0"/>
              <a:t>It </a:t>
            </a:r>
            <a:r>
              <a:rPr lang="en-US" dirty="0"/>
              <a:t>implements the </a:t>
            </a:r>
            <a:r>
              <a:rPr lang="en-US" dirty="0" err="1"/>
              <a:t>http.Handler</a:t>
            </a:r>
            <a:r>
              <a:rPr lang="en-US" dirty="0"/>
              <a:t> interface so it is compatible with </a:t>
            </a:r>
            <a:r>
              <a:rPr lang="en-US" dirty="0" smtClean="0"/>
              <a:t>the   </a:t>
            </a:r>
            <a:r>
              <a:rPr lang="en-US" dirty="0"/>
              <a:t>standard </a:t>
            </a:r>
            <a:r>
              <a:rPr lang="en-US" dirty="0" err="1"/>
              <a:t>http.ServeMux</a:t>
            </a:r>
            <a:r>
              <a:rPr lang="en-US" dirty="0"/>
              <a:t>.</a:t>
            </a:r>
          </a:p>
        </p:txBody>
      </p:sp>
    </p:spTree>
    <p:extLst>
      <p:ext uri="{BB962C8B-B14F-4D97-AF65-F5344CB8AC3E}">
        <p14:creationId xmlns:p14="http://schemas.microsoft.com/office/powerpoint/2010/main" val="36246381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Simple routing</a:t>
            </a:r>
            <a:endParaRPr lang="en-US" dirty="0"/>
          </a:p>
        </p:txBody>
      </p:sp>
      <p:pic>
        <p:nvPicPr>
          <p:cNvPr id="10" name="Picture 9"/>
          <p:cNvPicPr>
            <a:picLocks noChangeAspect="1"/>
          </p:cNvPicPr>
          <p:nvPr/>
        </p:nvPicPr>
        <p:blipFill>
          <a:blip r:embed="rId2"/>
          <a:stretch>
            <a:fillRect/>
          </a:stretch>
        </p:blipFill>
        <p:spPr>
          <a:xfrm>
            <a:off x="457200" y="815522"/>
            <a:ext cx="3258457" cy="4014419"/>
          </a:xfrm>
          <a:prstGeom prst="rect">
            <a:avLst/>
          </a:prstGeom>
        </p:spPr>
      </p:pic>
      <p:pic>
        <p:nvPicPr>
          <p:cNvPr id="11" name="Picture 10"/>
          <p:cNvPicPr>
            <a:picLocks noChangeAspect="1"/>
          </p:cNvPicPr>
          <p:nvPr/>
        </p:nvPicPr>
        <p:blipFill>
          <a:blip r:embed="rId3"/>
          <a:stretch>
            <a:fillRect/>
          </a:stretch>
        </p:blipFill>
        <p:spPr>
          <a:xfrm>
            <a:off x="5067980" y="815522"/>
            <a:ext cx="3971925" cy="1971675"/>
          </a:xfrm>
          <a:prstGeom prst="rect">
            <a:avLst/>
          </a:prstGeom>
        </p:spPr>
      </p:pic>
    </p:spTree>
    <p:extLst>
      <p:ext uri="{BB962C8B-B14F-4D97-AF65-F5344CB8AC3E}">
        <p14:creationId xmlns:p14="http://schemas.microsoft.com/office/powerpoint/2010/main" val="3955036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Implemented using</a:t>
            </a:r>
          </a:p>
          <a:p>
            <a:pPr lvl="1"/>
            <a:r>
              <a:rPr lang="en-US" dirty="0" err="1" smtClean="0"/>
              <a:t>goroutines</a:t>
            </a:r>
            <a:endParaRPr lang="en-US" dirty="0" smtClean="0"/>
          </a:p>
          <a:p>
            <a:pPr lvl="1"/>
            <a:r>
              <a:rPr lang="en-US" dirty="0" smtClean="0"/>
              <a:t>channels </a:t>
            </a:r>
          </a:p>
          <a:p>
            <a:pPr lvl="1"/>
            <a:r>
              <a:rPr lang="en-US" dirty="0" smtClean="0"/>
              <a:t>select</a:t>
            </a:r>
          </a:p>
          <a:p>
            <a:r>
              <a:rPr lang="en-US" dirty="0" err="1" smtClean="0"/>
              <a:t>goroutine</a:t>
            </a:r>
            <a:r>
              <a:rPr lang="en-US" dirty="0" smtClean="0"/>
              <a:t> is an independently executing function executed by the “go” statement</a:t>
            </a:r>
          </a:p>
          <a:p>
            <a:pPr lvl="1"/>
            <a:r>
              <a:rPr lang="en-US" dirty="0" err="1"/>
              <a:t>Goroutines</a:t>
            </a:r>
            <a:r>
              <a:rPr lang="en-US" dirty="0"/>
              <a:t> are multiplexed </a:t>
            </a:r>
            <a:r>
              <a:rPr lang="en-US" dirty="0" smtClean="0"/>
              <a:t>into a </a:t>
            </a:r>
            <a:r>
              <a:rPr lang="en-US" dirty="0"/>
              <a:t>small number of OS </a:t>
            </a:r>
            <a:r>
              <a:rPr lang="en-US" dirty="0" smtClean="0"/>
              <a:t>threads</a:t>
            </a:r>
          </a:p>
          <a:p>
            <a:pPr lvl="1"/>
            <a:r>
              <a:rPr lang="en-US" dirty="0" smtClean="0"/>
              <a:t>They don’t map 1:1 with OS threads</a:t>
            </a:r>
          </a:p>
          <a:p>
            <a:pPr lvl="1"/>
            <a:r>
              <a:rPr lang="en-US" dirty="0" err="1" smtClean="0"/>
              <a:t>Growable</a:t>
            </a:r>
            <a:r>
              <a:rPr lang="en-US" dirty="0" smtClean="0"/>
              <a:t>, segmented stacks which startup faster than threads</a:t>
            </a:r>
          </a:p>
          <a:p>
            <a:pPr lvl="1"/>
            <a:r>
              <a:rPr lang="en-US" dirty="0" smtClean="0"/>
              <a:t>Go routines communicate via channels </a:t>
            </a:r>
          </a:p>
          <a:p>
            <a:r>
              <a:rPr lang="en-US" dirty="0" smtClean="0"/>
              <a:t>Channel provides a connection between two </a:t>
            </a:r>
            <a:r>
              <a:rPr lang="en-US" dirty="0" err="1" smtClean="0"/>
              <a:t>goroutines</a:t>
            </a:r>
            <a:r>
              <a:rPr lang="en-US" dirty="0" smtClean="0"/>
              <a:t> allowing them to communicate</a:t>
            </a:r>
          </a:p>
          <a:p>
            <a:r>
              <a:rPr lang="en-US" dirty="0"/>
              <a:t>See </a:t>
            </a:r>
            <a:r>
              <a:rPr lang="en-US" dirty="0">
                <a:hlinkClick r:id="rId2"/>
              </a:rPr>
              <a:t>http://tleyden.github.io/blog/2014/10/30/goroutines-vs-threads</a:t>
            </a:r>
            <a:r>
              <a:rPr lang="en-US" dirty="0" smtClean="0">
                <a:hlinkClick r:id="rId2"/>
              </a:rPr>
              <a:t>/</a:t>
            </a:r>
            <a:r>
              <a:rPr lang="en-US" dirty="0" smtClean="0"/>
              <a:t> for more info </a:t>
            </a:r>
          </a:p>
          <a:p>
            <a:endParaRPr lang="en-US" dirty="0"/>
          </a:p>
        </p:txBody>
      </p:sp>
    </p:spTree>
    <p:extLst>
      <p:ext uri="{BB962C8B-B14F-4D97-AF65-F5344CB8AC3E}">
        <p14:creationId xmlns:p14="http://schemas.microsoft.com/office/powerpoint/2010/main" val="1977153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concurrency</a:t>
            </a:r>
            <a:endParaRPr lang="en-US" dirty="0"/>
          </a:p>
        </p:txBody>
      </p:sp>
      <p:pic>
        <p:nvPicPr>
          <p:cNvPr id="4" name="Content Placeholder 3"/>
          <p:cNvPicPr>
            <a:picLocks noGrp="1" noChangeAspect="1"/>
          </p:cNvPicPr>
          <p:nvPr>
            <p:ph idx="1"/>
          </p:nvPr>
        </p:nvPicPr>
        <p:blipFill>
          <a:blip r:embed="rId2"/>
          <a:stretch>
            <a:fillRect/>
          </a:stretch>
        </p:blipFill>
        <p:spPr>
          <a:xfrm>
            <a:off x="714375" y="1169988"/>
            <a:ext cx="7715250" cy="3238500"/>
          </a:xfrm>
          <a:prstGeom prst="rect">
            <a:avLst/>
          </a:prstGeom>
        </p:spPr>
      </p:pic>
    </p:spTree>
    <p:extLst>
      <p:ext uri="{BB962C8B-B14F-4D97-AF65-F5344CB8AC3E}">
        <p14:creationId xmlns:p14="http://schemas.microsoft.com/office/powerpoint/2010/main" val="15688073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500062" y="818365"/>
            <a:ext cx="8143875" cy="1743075"/>
          </a:xfrm>
          <a:prstGeom prst="rect">
            <a:avLst/>
          </a:prstGeom>
        </p:spPr>
      </p:pic>
      <p:sp>
        <p:nvSpPr>
          <p:cNvPr id="5" name="Rectangle 4"/>
          <p:cNvSpPr/>
          <p:nvPr/>
        </p:nvSpPr>
        <p:spPr>
          <a:xfrm>
            <a:off x="500061" y="2748882"/>
            <a:ext cx="7647345" cy="923330"/>
          </a:xfrm>
          <a:prstGeom prst="rect">
            <a:avLst/>
          </a:prstGeom>
        </p:spPr>
        <p:txBody>
          <a:bodyPr wrap="square">
            <a:spAutoFit/>
          </a:bodyPr>
          <a:lstStyle/>
          <a:p>
            <a:r>
              <a:rPr lang="en-US" dirty="0">
                <a:latin typeface="Calibri" panose="020F0502020204030204" pitchFamily="34" charset="0"/>
              </a:rPr>
              <a:t>Program execution begins by initializing the main package and then invoking the function main. When that function invocation returns, the program exits. It does not wait for other (non-main) </a:t>
            </a:r>
            <a:r>
              <a:rPr lang="en-US" dirty="0" err="1">
                <a:latin typeface="Calibri" panose="020F0502020204030204" pitchFamily="34" charset="0"/>
              </a:rPr>
              <a:t>goroutines</a:t>
            </a:r>
            <a:r>
              <a:rPr lang="en-US" dirty="0">
                <a:latin typeface="Calibri" panose="020F0502020204030204" pitchFamily="34" charset="0"/>
              </a:rPr>
              <a:t> to complete.</a:t>
            </a:r>
          </a:p>
        </p:txBody>
      </p:sp>
    </p:spTree>
    <p:extLst>
      <p:ext uri="{BB962C8B-B14F-4D97-AF65-F5344CB8AC3E}">
        <p14:creationId xmlns:p14="http://schemas.microsoft.com/office/powerpoint/2010/main" val="34694789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Channels</a:t>
            </a:r>
            <a:endParaRPr lang="en-US" dirty="0"/>
          </a:p>
        </p:txBody>
      </p:sp>
      <p:sp>
        <p:nvSpPr>
          <p:cNvPr id="3" name="Content Placeholder 2"/>
          <p:cNvSpPr>
            <a:spLocks noGrp="1"/>
          </p:cNvSpPr>
          <p:nvPr>
            <p:ph idx="1"/>
          </p:nvPr>
        </p:nvSpPr>
        <p:spPr/>
        <p:txBody>
          <a:bodyPr/>
          <a:lstStyle/>
          <a:p>
            <a:r>
              <a:rPr lang="en-US" dirty="0" smtClean="0"/>
              <a:t>Use </a:t>
            </a:r>
            <a:r>
              <a:rPr lang="en-US" dirty="0"/>
              <a:t>make(</a:t>
            </a:r>
            <a:r>
              <a:rPr lang="en-US" dirty="0" err="1"/>
              <a:t>chan</a:t>
            </a:r>
            <a:r>
              <a:rPr lang="en-US" dirty="0"/>
              <a:t> </a:t>
            </a:r>
            <a:r>
              <a:rPr lang="en-US" dirty="0" err="1"/>
              <a:t>val</a:t>
            </a:r>
            <a:r>
              <a:rPr lang="en-US" dirty="0"/>
              <a:t>-type</a:t>
            </a:r>
            <a:r>
              <a:rPr lang="en-US" dirty="0" smtClean="0"/>
              <a:t>) to create a new channel </a:t>
            </a:r>
          </a:p>
          <a:p>
            <a:r>
              <a:rPr lang="en-US" dirty="0" smtClean="0"/>
              <a:t>Channels </a:t>
            </a:r>
            <a:r>
              <a:rPr lang="en-US" dirty="0"/>
              <a:t>are typed by the values they </a:t>
            </a:r>
            <a:r>
              <a:rPr lang="en-US" dirty="0" smtClean="0"/>
              <a:t>convey</a:t>
            </a:r>
            <a:endParaRPr lang="en-US" dirty="0"/>
          </a:p>
        </p:txBody>
      </p:sp>
    </p:spTree>
    <p:extLst>
      <p:ext uri="{BB962C8B-B14F-4D97-AF65-F5344CB8AC3E}">
        <p14:creationId xmlns:p14="http://schemas.microsoft.com/office/powerpoint/2010/main" val="248379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err="1" smtClean="0"/>
              <a:t>gofmt</a:t>
            </a:r>
            <a:endParaRPr lang="en-US" dirty="0" smtClean="0"/>
          </a:p>
          <a:p>
            <a:pPr lvl="1"/>
            <a:r>
              <a:rPr lang="en-US" dirty="0" smtClean="0"/>
              <a:t>A formatter for Go code</a:t>
            </a:r>
          </a:p>
          <a:p>
            <a:r>
              <a:rPr lang="en-US" dirty="0" err="1" smtClean="0"/>
              <a:t>gofix</a:t>
            </a:r>
            <a:endParaRPr lang="en-US" dirty="0" smtClean="0"/>
          </a:p>
          <a:p>
            <a:pPr lvl="1"/>
            <a:r>
              <a:rPr lang="en-US" dirty="0" smtClean="0"/>
              <a:t>Helps in code updates/refactoring (e.g. update of APIs)</a:t>
            </a:r>
            <a:endParaRPr lang="en-US" dirty="0"/>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72576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dependency management?</a:t>
            </a:r>
            <a:endParaRPr lang="en-US" dirty="0"/>
          </a:p>
        </p:txBody>
      </p:sp>
      <p:sp>
        <p:nvSpPr>
          <p:cNvPr id="5" name="Rectangle 4"/>
          <p:cNvSpPr/>
          <p:nvPr/>
        </p:nvSpPr>
        <p:spPr>
          <a:xfrm>
            <a:off x="614363" y="4748898"/>
            <a:ext cx="4572000" cy="184666"/>
          </a:xfrm>
          <a:prstGeom prst="rect">
            <a:avLst/>
          </a:prstGeom>
        </p:spPr>
        <p:txBody>
          <a:bodyPr>
            <a:spAutoFit/>
          </a:bodyPr>
          <a:lstStyle/>
          <a:p>
            <a:r>
              <a:rPr lang="en-US" sz="600" dirty="0"/>
              <a:t>http://www.slideshare.net/ramitsurana/dependency-management-in-golang</a:t>
            </a:r>
          </a:p>
        </p:txBody>
      </p:sp>
      <p:sp>
        <p:nvSpPr>
          <p:cNvPr id="8" name="Content Placeholder 7"/>
          <p:cNvSpPr>
            <a:spLocks noGrp="1"/>
          </p:cNvSpPr>
          <p:nvPr>
            <p:ph idx="1"/>
          </p:nvPr>
        </p:nvSpPr>
        <p:spPr/>
        <p:txBody>
          <a:bodyPr/>
          <a:lstStyle/>
          <a:p>
            <a:r>
              <a:rPr lang="en-US" dirty="0" smtClean="0"/>
              <a:t>Dependencies: Some </a:t>
            </a:r>
            <a:r>
              <a:rPr lang="en-US" dirty="0" err="1" smtClean="0"/>
              <a:t>golang</a:t>
            </a:r>
            <a:r>
              <a:rPr lang="en-US" dirty="0" smtClean="0"/>
              <a:t> file which is needed to run another </a:t>
            </a:r>
            <a:r>
              <a:rPr lang="en-US" dirty="0" err="1" smtClean="0"/>
              <a:t>golang</a:t>
            </a:r>
            <a:r>
              <a:rPr lang="en-US" dirty="0" smtClean="0"/>
              <a:t> file</a:t>
            </a:r>
          </a:p>
          <a:p>
            <a:endParaRPr lang="en-US" dirty="0"/>
          </a:p>
        </p:txBody>
      </p:sp>
      <p:pic>
        <p:nvPicPr>
          <p:cNvPr id="9" name="Content Placeholder 3"/>
          <p:cNvPicPr>
            <a:picLocks noChangeAspect="1"/>
          </p:cNvPicPr>
          <p:nvPr/>
        </p:nvPicPr>
        <p:blipFill rotWithShape="1">
          <a:blip r:embed="rId2"/>
          <a:srcRect l="13589" t="26151" r="18167" b="3535"/>
          <a:stretch/>
        </p:blipFill>
        <p:spPr>
          <a:xfrm>
            <a:off x="2138458" y="1686610"/>
            <a:ext cx="4867083" cy="2819400"/>
          </a:xfrm>
          <a:prstGeom prst="rect">
            <a:avLst/>
          </a:prstGeom>
        </p:spPr>
      </p:pic>
    </p:spTree>
    <p:extLst>
      <p:ext uri="{BB962C8B-B14F-4D97-AF65-F5344CB8AC3E}">
        <p14:creationId xmlns:p14="http://schemas.microsoft.com/office/powerpoint/2010/main" val="263237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cross-compilation</a:t>
            </a:r>
            <a:endParaRPr lang="en-US" dirty="0"/>
          </a:p>
        </p:txBody>
      </p:sp>
      <p:sp>
        <p:nvSpPr>
          <p:cNvPr id="3" name="Content Placeholder 2"/>
          <p:cNvSpPr>
            <a:spLocks noGrp="1"/>
          </p:cNvSpPr>
          <p:nvPr>
            <p:ph idx="1"/>
          </p:nvPr>
        </p:nvSpPr>
        <p:spPr/>
        <p:txBody>
          <a:bodyPr/>
          <a:lstStyle/>
          <a:p>
            <a:r>
              <a:rPr lang="en-US" dirty="0"/>
              <a:t>set GOOS and GOARCH to be the values for the target operating system and architecture.</a:t>
            </a:r>
          </a:p>
          <a:p>
            <a:r>
              <a:rPr lang="en-US" dirty="0"/>
              <a:t>run go build -v </a:t>
            </a:r>
            <a:r>
              <a:rPr lang="en-US" dirty="0" smtClean="0"/>
              <a:t>YOURPACKAGE</a:t>
            </a:r>
          </a:p>
          <a:p>
            <a:endParaRPr lang="en-US" dirty="0"/>
          </a:p>
          <a:p>
            <a:r>
              <a:rPr lang="en-US" dirty="0">
                <a:solidFill>
                  <a:schemeClr val="tx1"/>
                </a:solidFill>
              </a:rPr>
              <a:t>If the compile is successful you’ll have a binary called </a:t>
            </a:r>
            <a:r>
              <a:rPr lang="en-US" dirty="0"/>
              <a:t>YOURPACKAGE</a:t>
            </a:r>
            <a:r>
              <a:rPr lang="en-US" dirty="0">
                <a:solidFill>
                  <a:schemeClr val="tx1"/>
                </a:solidFill>
              </a:rPr>
              <a:t> (possibly with a </a:t>
            </a:r>
            <a:r>
              <a:rPr lang="en-US" dirty="0"/>
              <a:t>.exe</a:t>
            </a:r>
            <a:r>
              <a:rPr lang="en-US" dirty="0">
                <a:solidFill>
                  <a:schemeClr val="tx1"/>
                </a:solidFill>
              </a:rPr>
              <a:t> extension if you’re targeting Windows) in your current working directory.</a:t>
            </a:r>
            <a:endParaRPr lang="en-US" dirty="0"/>
          </a:p>
        </p:txBody>
      </p:sp>
    </p:spTree>
    <p:extLst>
      <p:ext uri="{BB962C8B-B14F-4D97-AF65-F5344CB8AC3E}">
        <p14:creationId xmlns:p14="http://schemas.microsoft.com/office/powerpoint/2010/main" val="2419542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godeps</a:t>
            </a:r>
            <a:endParaRPr lang="en-US" dirty="0"/>
          </a:p>
        </p:txBody>
      </p:sp>
      <p:sp>
        <p:nvSpPr>
          <p:cNvPr id="3" name="Content Placeholder 2"/>
          <p:cNvSpPr>
            <a:spLocks noGrp="1"/>
          </p:cNvSpPr>
          <p:nvPr>
            <p:ph idx="1"/>
          </p:nvPr>
        </p:nvSpPr>
        <p:spPr/>
        <p:txBody>
          <a:bodyPr>
            <a:normAutofit/>
          </a:bodyPr>
          <a:lstStyle/>
          <a:p>
            <a:r>
              <a:rPr lang="en-US" dirty="0" smtClean="0"/>
              <a:t>One of the more popular tools for dependency management</a:t>
            </a:r>
          </a:p>
          <a:p>
            <a:r>
              <a:rPr lang="en-US" dirty="0" smtClean="0"/>
              <a:t>Installing </a:t>
            </a:r>
            <a:r>
              <a:rPr lang="en-US" dirty="0" err="1" smtClean="0"/>
              <a:t>godeps</a:t>
            </a:r>
            <a:endParaRPr lang="en-US" dirty="0" smtClean="0"/>
          </a:p>
          <a:p>
            <a:pPr lvl="1"/>
            <a:r>
              <a:rPr lang="en-US" dirty="0" smtClean="0"/>
              <a:t>$ </a:t>
            </a:r>
            <a:r>
              <a:rPr lang="en-US" dirty="0"/>
              <a:t>go get </a:t>
            </a:r>
            <a:r>
              <a:rPr lang="en-US" dirty="0" smtClean="0"/>
              <a:t>github.com/tools/</a:t>
            </a:r>
            <a:r>
              <a:rPr lang="en-US" dirty="0" err="1" smtClean="0"/>
              <a:t>godep</a:t>
            </a:r>
            <a:endParaRPr lang="en-US" dirty="0" smtClean="0"/>
          </a:p>
          <a:p>
            <a:r>
              <a:rPr lang="en-US" dirty="0" smtClean="0"/>
              <a:t>Using </a:t>
            </a:r>
            <a:r>
              <a:rPr lang="en-US" dirty="0" err="1" smtClean="0"/>
              <a:t>godeps</a:t>
            </a:r>
            <a:endParaRPr lang="en-US" dirty="0" smtClean="0"/>
          </a:p>
          <a:p>
            <a:pPr lvl="1"/>
            <a:r>
              <a:rPr lang="en-US" dirty="0" err="1" smtClean="0"/>
              <a:t>godep</a:t>
            </a:r>
            <a:r>
              <a:rPr lang="en-US" dirty="0" smtClean="0"/>
              <a:t> save</a:t>
            </a:r>
          </a:p>
          <a:p>
            <a:pPr lvl="1"/>
            <a:r>
              <a:rPr lang="en-US" dirty="0" smtClean="0"/>
              <a:t>Exports all dependencies to a JSON file</a:t>
            </a:r>
          </a:p>
          <a:p>
            <a:pPr lvl="1"/>
            <a:r>
              <a:rPr lang="en-US" dirty="0"/>
              <a:t>save a list of dependencies to the file </a:t>
            </a:r>
            <a:r>
              <a:rPr lang="en-US" dirty="0" err="1"/>
              <a:t>Godeps</a:t>
            </a:r>
            <a:r>
              <a:rPr lang="en-US" dirty="0"/>
              <a:t>/</a:t>
            </a:r>
            <a:r>
              <a:rPr lang="en-US" dirty="0" err="1"/>
              <a:t>Godeps.json</a:t>
            </a:r>
            <a:r>
              <a:rPr lang="en-US" dirty="0"/>
              <a:t> and copy their source code into vendor</a:t>
            </a:r>
            <a:r>
              <a:rPr lang="en-US" dirty="0" smtClean="0"/>
              <a:t>/</a:t>
            </a:r>
          </a:p>
          <a:p>
            <a:pPr lvl="1"/>
            <a:r>
              <a:rPr lang="en-US" dirty="0"/>
              <a:t>Read over the contents of vendor/ and make sure it looks reasonable. Then commit the </a:t>
            </a:r>
            <a:r>
              <a:rPr lang="en-US" dirty="0" err="1"/>
              <a:t>Godeps</a:t>
            </a:r>
            <a:r>
              <a:rPr lang="en-US" dirty="0"/>
              <a:t>/ and vendor/ directories to version control</a:t>
            </a:r>
            <a:r>
              <a:rPr lang="en-US" dirty="0" smtClean="0"/>
              <a:t>.</a:t>
            </a:r>
            <a:endParaRPr lang="en-US" dirty="0"/>
          </a:p>
        </p:txBody>
      </p:sp>
    </p:spTree>
    <p:extLst>
      <p:ext uri="{BB962C8B-B14F-4D97-AF65-F5344CB8AC3E}">
        <p14:creationId xmlns:p14="http://schemas.microsoft.com/office/powerpoint/2010/main" val="34748570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godeps</a:t>
            </a:r>
            <a:r>
              <a:rPr lang="en-US" dirty="0" smtClean="0"/>
              <a:t> – common operations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a:t>
            </a:r>
            <a:r>
              <a:rPr lang="en-US" b="1" dirty="0" err="1"/>
              <a:t>godep</a:t>
            </a:r>
            <a:r>
              <a:rPr lang="en-US" b="1" dirty="0"/>
              <a:t> restore </a:t>
            </a:r>
            <a:r>
              <a:rPr lang="en-US" dirty="0"/>
              <a:t>installs the package versions specified in </a:t>
            </a:r>
            <a:r>
              <a:rPr lang="en-US" dirty="0" err="1"/>
              <a:t>Godeps</a:t>
            </a:r>
            <a:r>
              <a:rPr lang="en-US" dirty="0"/>
              <a:t>/</a:t>
            </a:r>
            <a:r>
              <a:rPr lang="en-US" dirty="0" err="1"/>
              <a:t>Godeps.json</a:t>
            </a:r>
            <a:r>
              <a:rPr lang="en-US" dirty="0"/>
              <a:t> to your $GOPATH. </a:t>
            </a:r>
            <a:endParaRPr lang="en-US" dirty="0" smtClean="0"/>
          </a:p>
          <a:p>
            <a:r>
              <a:rPr lang="en-US" b="1" dirty="0">
                <a:solidFill>
                  <a:schemeClr val="tx1"/>
                </a:solidFill>
              </a:rPr>
              <a:t>Edit-test Cycle</a:t>
            </a:r>
          </a:p>
          <a:p>
            <a:pPr lvl="1"/>
            <a:r>
              <a:rPr lang="en-US" dirty="0">
                <a:solidFill>
                  <a:schemeClr val="tx1"/>
                </a:solidFill>
              </a:rPr>
              <a:t>Edit code</a:t>
            </a:r>
          </a:p>
          <a:p>
            <a:pPr lvl="1"/>
            <a:r>
              <a:rPr lang="en-US" dirty="0">
                <a:solidFill>
                  <a:schemeClr val="tx1"/>
                </a:solidFill>
              </a:rPr>
              <a:t>Run </a:t>
            </a:r>
            <a:r>
              <a:rPr lang="en-US" dirty="0" err="1">
                <a:solidFill>
                  <a:schemeClr val="tx1"/>
                </a:solidFill>
              </a:rPr>
              <a:t>godep</a:t>
            </a:r>
            <a:r>
              <a:rPr lang="en-US" dirty="0">
                <a:solidFill>
                  <a:schemeClr val="tx1"/>
                </a:solidFill>
              </a:rPr>
              <a:t> go test</a:t>
            </a:r>
          </a:p>
          <a:p>
            <a:r>
              <a:rPr lang="en-US" b="1" dirty="0" smtClean="0">
                <a:solidFill>
                  <a:schemeClr val="tx1"/>
                </a:solidFill>
              </a:rPr>
              <a:t>Add </a:t>
            </a:r>
            <a:r>
              <a:rPr lang="en-US" b="1" dirty="0">
                <a:solidFill>
                  <a:schemeClr val="tx1"/>
                </a:solidFill>
              </a:rPr>
              <a:t>a Dependency</a:t>
            </a:r>
          </a:p>
          <a:p>
            <a:pPr lvl="1"/>
            <a:r>
              <a:rPr lang="en-US" dirty="0">
                <a:solidFill>
                  <a:schemeClr val="tx1"/>
                </a:solidFill>
              </a:rPr>
              <a:t>To add a new package foo/bar, do this:</a:t>
            </a:r>
          </a:p>
          <a:p>
            <a:pPr lvl="1"/>
            <a:r>
              <a:rPr lang="en-US" dirty="0">
                <a:solidFill>
                  <a:schemeClr val="tx1"/>
                </a:solidFill>
              </a:rPr>
              <a:t>Run go get foo/bar</a:t>
            </a:r>
          </a:p>
          <a:p>
            <a:pPr lvl="1"/>
            <a:r>
              <a:rPr lang="en-US" dirty="0">
                <a:solidFill>
                  <a:schemeClr val="tx1"/>
                </a:solidFill>
              </a:rPr>
              <a:t>Edit your code to import foo/bar.</a:t>
            </a:r>
          </a:p>
          <a:p>
            <a:pPr lvl="1"/>
            <a:r>
              <a:rPr lang="en-US" dirty="0">
                <a:solidFill>
                  <a:schemeClr val="tx1"/>
                </a:solidFill>
              </a:rPr>
              <a:t>Run </a:t>
            </a:r>
            <a:r>
              <a:rPr lang="en-US" dirty="0" err="1">
                <a:solidFill>
                  <a:schemeClr val="tx1"/>
                </a:solidFill>
              </a:rPr>
              <a:t>godep</a:t>
            </a:r>
            <a:r>
              <a:rPr lang="en-US" dirty="0">
                <a:solidFill>
                  <a:schemeClr val="tx1"/>
                </a:solidFill>
              </a:rPr>
              <a:t> save (or </a:t>
            </a:r>
            <a:r>
              <a:rPr lang="en-US" dirty="0" err="1">
                <a:solidFill>
                  <a:schemeClr val="tx1"/>
                </a:solidFill>
              </a:rPr>
              <a:t>godep</a:t>
            </a:r>
            <a:r>
              <a:rPr lang="en-US" dirty="0">
                <a:solidFill>
                  <a:schemeClr val="tx1"/>
                </a:solidFill>
              </a:rPr>
              <a:t> save ./...).</a:t>
            </a:r>
          </a:p>
          <a:p>
            <a:r>
              <a:rPr lang="en-US" b="1" dirty="0" smtClean="0">
                <a:solidFill>
                  <a:schemeClr val="tx1"/>
                </a:solidFill>
              </a:rPr>
              <a:t>Update </a:t>
            </a:r>
            <a:r>
              <a:rPr lang="en-US" b="1" dirty="0">
                <a:solidFill>
                  <a:schemeClr val="tx1"/>
                </a:solidFill>
              </a:rPr>
              <a:t>a Dependency</a:t>
            </a:r>
          </a:p>
          <a:p>
            <a:pPr lvl="1"/>
            <a:r>
              <a:rPr lang="en-US" dirty="0">
                <a:solidFill>
                  <a:schemeClr val="tx1"/>
                </a:solidFill>
              </a:rPr>
              <a:t>To update a package from your $GOPATH, do this:</a:t>
            </a:r>
          </a:p>
          <a:p>
            <a:pPr lvl="1"/>
            <a:r>
              <a:rPr lang="en-US" dirty="0">
                <a:solidFill>
                  <a:schemeClr val="tx1"/>
                </a:solidFill>
              </a:rPr>
              <a:t>Run go get -u foo/bar</a:t>
            </a:r>
          </a:p>
          <a:p>
            <a:pPr lvl="1"/>
            <a:r>
              <a:rPr lang="en-US" dirty="0">
                <a:solidFill>
                  <a:schemeClr val="tx1"/>
                </a:solidFill>
              </a:rPr>
              <a:t>Run </a:t>
            </a:r>
            <a:r>
              <a:rPr lang="en-US" dirty="0" err="1">
                <a:solidFill>
                  <a:schemeClr val="tx1"/>
                </a:solidFill>
              </a:rPr>
              <a:t>godep</a:t>
            </a:r>
            <a:r>
              <a:rPr lang="en-US" dirty="0">
                <a:solidFill>
                  <a:schemeClr val="tx1"/>
                </a:solidFill>
              </a:rPr>
              <a:t> update foo/bar. (You can use the ... wildcard, for example </a:t>
            </a:r>
            <a:r>
              <a:rPr lang="en-US" dirty="0" err="1">
                <a:solidFill>
                  <a:schemeClr val="tx1"/>
                </a:solidFill>
              </a:rPr>
              <a:t>godep</a:t>
            </a:r>
            <a:r>
              <a:rPr lang="en-US" dirty="0">
                <a:solidFill>
                  <a:schemeClr val="tx1"/>
                </a:solidFill>
              </a:rPr>
              <a:t> update foo/...).</a:t>
            </a:r>
          </a:p>
          <a:p>
            <a:r>
              <a:rPr lang="en-US" b="1" dirty="0" smtClean="0">
                <a:solidFill>
                  <a:schemeClr val="tx1"/>
                </a:solidFill>
              </a:rPr>
              <a:t>Multiple </a:t>
            </a:r>
            <a:r>
              <a:rPr lang="en-US" b="1" dirty="0">
                <a:solidFill>
                  <a:schemeClr val="tx1"/>
                </a:solidFill>
              </a:rPr>
              <a:t>Packages</a:t>
            </a:r>
          </a:p>
          <a:p>
            <a:pPr lvl="1"/>
            <a:r>
              <a:rPr lang="en-US" dirty="0">
                <a:solidFill>
                  <a:schemeClr val="tx1"/>
                </a:solidFill>
              </a:rPr>
              <a:t>If your repository has more than one package, </a:t>
            </a:r>
            <a:r>
              <a:rPr lang="en-US" dirty="0" smtClean="0">
                <a:solidFill>
                  <a:schemeClr val="tx1"/>
                </a:solidFill>
              </a:rPr>
              <a:t>run</a:t>
            </a:r>
            <a:r>
              <a:rPr lang="en-US" dirty="0">
                <a:solidFill>
                  <a:schemeClr val="tx1"/>
                </a:solidFill>
              </a:rPr>
              <a:t> </a:t>
            </a:r>
            <a:r>
              <a:rPr lang="en-US" dirty="0" err="1">
                <a:solidFill>
                  <a:schemeClr val="tx1"/>
                </a:solidFill>
              </a:rPr>
              <a:t>godep</a:t>
            </a:r>
            <a:r>
              <a:rPr lang="en-US" dirty="0">
                <a:solidFill>
                  <a:schemeClr val="tx1"/>
                </a:solidFill>
              </a:rPr>
              <a:t> save ./... to capture the dependencies of all packages in your application</a:t>
            </a:r>
            <a:r>
              <a:rPr lang="en-US" dirty="0" smtClean="0">
                <a:solidFill>
                  <a:schemeClr val="tx1"/>
                </a:solidFill>
              </a:rPr>
              <a:t>.</a:t>
            </a:r>
            <a:endParaRPr lang="en-US" dirty="0"/>
          </a:p>
        </p:txBody>
      </p:sp>
    </p:spTree>
    <p:extLst>
      <p:ext uri="{BB962C8B-B14F-4D97-AF65-F5344CB8AC3E}">
        <p14:creationId xmlns:p14="http://schemas.microsoft.com/office/powerpoint/2010/main" val="1796132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
            </a:r>
            <a:r>
              <a:rPr lang="en-US" dirty="0" err="1" smtClean="0"/>
              <a:t>godeps</a:t>
            </a:r>
            <a:r>
              <a:rPr lang="en-US" dirty="0" smtClean="0"/>
              <a:t> file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t>
            </a:r>
          </a:p>
          <a:p>
            <a:pPr marL="0" indent="0">
              <a:buNone/>
            </a:pPr>
            <a:r>
              <a:rPr lang="en-US" dirty="0"/>
              <a:t>    "</a:t>
            </a:r>
            <a:r>
              <a:rPr lang="en-US" dirty="0" err="1"/>
              <a:t>ImportPath</a:t>
            </a:r>
            <a:r>
              <a:rPr lang="en-US" dirty="0"/>
              <a:t>": "github.com/</a:t>
            </a:r>
            <a:r>
              <a:rPr lang="en-US" dirty="0" err="1"/>
              <a:t>kr</a:t>
            </a:r>
            <a:r>
              <a:rPr lang="en-US" dirty="0"/>
              <a:t>/</a:t>
            </a:r>
            <a:r>
              <a:rPr lang="en-US" dirty="0" err="1"/>
              <a:t>hk</a:t>
            </a:r>
            <a:r>
              <a:rPr lang="en-US" dirty="0"/>
              <a:t>",</a:t>
            </a:r>
          </a:p>
          <a:p>
            <a:pPr marL="0" indent="0">
              <a:buNone/>
            </a:pPr>
            <a:r>
              <a:rPr lang="en-US" dirty="0"/>
              <a:t>    "</a:t>
            </a:r>
            <a:r>
              <a:rPr lang="en-US" dirty="0" err="1"/>
              <a:t>GoVersion</a:t>
            </a:r>
            <a:r>
              <a:rPr lang="en-US" dirty="0"/>
              <a:t>": "go1.6",</a:t>
            </a:r>
          </a:p>
          <a:p>
            <a:pPr marL="0" indent="0">
              <a:buNone/>
            </a:pPr>
            <a:r>
              <a:rPr lang="en-US" dirty="0"/>
              <a:t>    "Deps": [</a:t>
            </a:r>
          </a:p>
          <a:p>
            <a:pPr marL="0" indent="0">
              <a:buNone/>
            </a:pPr>
            <a:r>
              <a:rPr lang="en-US" dirty="0"/>
              <a:t>        {</a:t>
            </a:r>
          </a:p>
          <a:p>
            <a:pPr marL="0" indent="0">
              <a:buNone/>
            </a:pPr>
            <a:r>
              <a:rPr lang="en-US" dirty="0"/>
              <a:t>            "</a:t>
            </a:r>
            <a:r>
              <a:rPr lang="en-US" dirty="0" err="1"/>
              <a:t>ImportPath</a:t>
            </a:r>
            <a:r>
              <a:rPr lang="en-US" dirty="0"/>
              <a:t>": "code.google.com/p/go-</a:t>
            </a:r>
            <a:r>
              <a:rPr lang="en-US" dirty="0" err="1"/>
              <a:t>netrc</a:t>
            </a:r>
            <a:r>
              <a:rPr lang="en-US" dirty="0"/>
              <a:t>/</a:t>
            </a:r>
            <a:r>
              <a:rPr lang="en-US" dirty="0" err="1"/>
              <a:t>netrc</a:t>
            </a:r>
            <a:r>
              <a:rPr lang="en-US" dirty="0"/>
              <a:t>",</a:t>
            </a:r>
          </a:p>
          <a:p>
            <a:pPr marL="0" indent="0">
              <a:buNone/>
            </a:pPr>
            <a:r>
              <a:rPr lang="en-US" dirty="0"/>
              <a:t>            "Rev": "28676070ab99"</a:t>
            </a:r>
          </a:p>
          <a:p>
            <a:pPr marL="0" indent="0">
              <a:buNone/>
            </a:pPr>
            <a:r>
              <a:rPr lang="en-US" dirty="0"/>
              <a:t>        },</a:t>
            </a:r>
          </a:p>
          <a:p>
            <a:pPr marL="0" indent="0">
              <a:buNone/>
            </a:pPr>
            <a:r>
              <a:rPr lang="en-US" dirty="0"/>
              <a:t>        {</a:t>
            </a:r>
          </a:p>
          <a:p>
            <a:pPr marL="0" indent="0">
              <a:buNone/>
            </a:pPr>
            <a:r>
              <a:rPr lang="en-US" dirty="0"/>
              <a:t>            "</a:t>
            </a:r>
            <a:r>
              <a:rPr lang="en-US" dirty="0" err="1"/>
              <a:t>ImportPath</a:t>
            </a:r>
            <a:r>
              <a:rPr lang="en-US" dirty="0"/>
              <a:t>": "github.com/</a:t>
            </a:r>
            <a:r>
              <a:rPr lang="en-US" dirty="0" err="1"/>
              <a:t>kr</a:t>
            </a:r>
            <a:r>
              <a:rPr lang="en-US" dirty="0"/>
              <a:t>/</a:t>
            </a:r>
            <a:r>
              <a:rPr lang="en-US" dirty="0" err="1"/>
              <a:t>binarydist</a:t>
            </a:r>
            <a:r>
              <a:rPr lang="en-US" dirty="0"/>
              <a:t>",</a:t>
            </a:r>
          </a:p>
          <a:p>
            <a:pPr marL="0" indent="0">
              <a:buNone/>
            </a:pPr>
            <a:r>
              <a:rPr lang="en-US" dirty="0"/>
              <a:t>            "Rev": "3380ade90f8b0dfa3e363fd7d7e941fa857d0d13"</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913615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Go commands</a:t>
            </a:r>
            <a:endParaRPr lang="en-US" dirty="0"/>
          </a:p>
        </p:txBody>
      </p:sp>
      <p:sp>
        <p:nvSpPr>
          <p:cNvPr id="3" name="Content Placeholder 2"/>
          <p:cNvSpPr>
            <a:spLocks noGrp="1"/>
          </p:cNvSpPr>
          <p:nvPr>
            <p:ph type="body" sz="quarter" idx="11"/>
          </p:nvPr>
        </p:nvSpPr>
        <p:spPr>
          <a:xfrm>
            <a:off x="752042" y="769257"/>
            <a:ext cx="3497227" cy="3733540"/>
          </a:xfrm>
        </p:spPr>
        <p:txBody>
          <a:bodyPr>
            <a:normAutofit lnSpcReduction="10000"/>
          </a:bodyPr>
          <a:lstStyle/>
          <a:p>
            <a:r>
              <a:rPr lang="en-US" sz="1600" b="1" dirty="0" smtClean="0"/>
              <a:t>build</a:t>
            </a:r>
            <a:r>
              <a:rPr lang="en-US" sz="1600" dirty="0" smtClean="0"/>
              <a:t> - compile </a:t>
            </a:r>
            <a:r>
              <a:rPr lang="en-US" sz="1600" dirty="0"/>
              <a:t>packages and </a:t>
            </a:r>
            <a:r>
              <a:rPr lang="en-US" sz="1600" dirty="0" smtClean="0"/>
              <a:t>dependencies</a:t>
            </a:r>
          </a:p>
          <a:p>
            <a:r>
              <a:rPr lang="en-US" sz="1600" b="1" dirty="0" smtClean="0"/>
              <a:t>clean</a:t>
            </a:r>
            <a:r>
              <a:rPr lang="en-US" sz="1600" dirty="0" smtClean="0"/>
              <a:t> - remove </a:t>
            </a:r>
            <a:r>
              <a:rPr lang="en-US" sz="1600" dirty="0"/>
              <a:t>object files</a:t>
            </a:r>
          </a:p>
          <a:p>
            <a:r>
              <a:rPr lang="en-US" sz="1600" b="1" dirty="0" smtClean="0"/>
              <a:t>doc</a:t>
            </a:r>
            <a:r>
              <a:rPr lang="en-US" sz="1600" dirty="0" smtClean="0"/>
              <a:t> - show </a:t>
            </a:r>
            <a:r>
              <a:rPr lang="en-US" sz="1600" dirty="0"/>
              <a:t>documentation for package or symbol</a:t>
            </a:r>
          </a:p>
          <a:p>
            <a:r>
              <a:rPr lang="en-US" sz="1600" b="1" dirty="0" err="1" smtClean="0"/>
              <a:t>env</a:t>
            </a:r>
            <a:r>
              <a:rPr lang="en-US" sz="1600" dirty="0" smtClean="0"/>
              <a:t> - print </a:t>
            </a:r>
            <a:r>
              <a:rPr lang="en-US" sz="1600" dirty="0"/>
              <a:t>Go environment information</a:t>
            </a:r>
          </a:p>
          <a:p>
            <a:r>
              <a:rPr lang="en-US" sz="1600" b="1" dirty="0" smtClean="0"/>
              <a:t>fix</a:t>
            </a:r>
            <a:r>
              <a:rPr lang="en-US" sz="1600" dirty="0" smtClean="0"/>
              <a:t>  - run </a:t>
            </a:r>
            <a:r>
              <a:rPr lang="en-US" sz="1600" dirty="0"/>
              <a:t>go tool fix on packages</a:t>
            </a:r>
          </a:p>
          <a:p>
            <a:r>
              <a:rPr lang="en-US" sz="1600" b="1" dirty="0" err="1" smtClean="0"/>
              <a:t>fmt</a:t>
            </a:r>
            <a:r>
              <a:rPr lang="en-US" sz="1600" dirty="0" smtClean="0"/>
              <a:t> - run </a:t>
            </a:r>
            <a:r>
              <a:rPr lang="en-US" sz="1600" dirty="0" err="1"/>
              <a:t>gofmt</a:t>
            </a:r>
            <a:r>
              <a:rPr lang="en-US" sz="1600" dirty="0"/>
              <a:t> on package sources</a:t>
            </a:r>
          </a:p>
          <a:p>
            <a:r>
              <a:rPr lang="en-US" sz="1600" b="1" dirty="0" smtClean="0"/>
              <a:t>generate</a:t>
            </a:r>
            <a:r>
              <a:rPr lang="en-US" sz="1600" dirty="0" smtClean="0"/>
              <a:t> - generate </a:t>
            </a:r>
            <a:r>
              <a:rPr lang="en-US" sz="1600" dirty="0"/>
              <a:t>Go files by processing source</a:t>
            </a:r>
          </a:p>
          <a:p>
            <a:endParaRPr lang="en-US" sz="1600" dirty="0"/>
          </a:p>
        </p:txBody>
      </p:sp>
      <p:sp>
        <p:nvSpPr>
          <p:cNvPr id="4" name="Text Placeholder 3"/>
          <p:cNvSpPr>
            <a:spLocks noGrp="1"/>
          </p:cNvSpPr>
          <p:nvPr>
            <p:ph type="body" sz="quarter" idx="12"/>
          </p:nvPr>
        </p:nvSpPr>
        <p:spPr>
          <a:xfrm>
            <a:off x="4958281" y="769257"/>
            <a:ext cx="3497227" cy="3733540"/>
          </a:xfrm>
        </p:spPr>
        <p:txBody>
          <a:bodyPr/>
          <a:lstStyle/>
          <a:p>
            <a:pPr>
              <a:lnSpc>
                <a:spcPct val="80000"/>
              </a:lnSpc>
            </a:pPr>
            <a:r>
              <a:rPr lang="en-US" sz="1600" b="1" dirty="0"/>
              <a:t>get</a:t>
            </a:r>
            <a:r>
              <a:rPr lang="en-US" sz="1600" dirty="0"/>
              <a:t> </a:t>
            </a:r>
            <a:r>
              <a:rPr lang="en-US" sz="1600" dirty="0" smtClean="0"/>
              <a:t>- download </a:t>
            </a:r>
            <a:r>
              <a:rPr lang="en-US" sz="1600" dirty="0"/>
              <a:t>and install packages and dependencies</a:t>
            </a:r>
          </a:p>
          <a:p>
            <a:pPr>
              <a:lnSpc>
                <a:spcPct val="80000"/>
              </a:lnSpc>
            </a:pPr>
            <a:r>
              <a:rPr lang="en-US" sz="1600" b="1" dirty="0"/>
              <a:t>install</a:t>
            </a:r>
            <a:r>
              <a:rPr lang="en-US" sz="1600" dirty="0"/>
              <a:t> </a:t>
            </a:r>
            <a:r>
              <a:rPr lang="en-US" sz="1600" dirty="0" smtClean="0"/>
              <a:t>- compile </a:t>
            </a:r>
            <a:r>
              <a:rPr lang="en-US" sz="1600" dirty="0"/>
              <a:t>and install packages and dependencies</a:t>
            </a:r>
          </a:p>
          <a:p>
            <a:pPr>
              <a:lnSpc>
                <a:spcPct val="80000"/>
              </a:lnSpc>
            </a:pPr>
            <a:r>
              <a:rPr lang="en-US" sz="1600" b="1" dirty="0" smtClean="0"/>
              <a:t>list</a:t>
            </a:r>
            <a:r>
              <a:rPr lang="en-US" sz="1600" dirty="0" smtClean="0"/>
              <a:t> - list </a:t>
            </a:r>
            <a:r>
              <a:rPr lang="en-US" sz="1600" dirty="0"/>
              <a:t>packages</a:t>
            </a:r>
          </a:p>
          <a:p>
            <a:pPr>
              <a:lnSpc>
                <a:spcPct val="80000"/>
              </a:lnSpc>
            </a:pPr>
            <a:r>
              <a:rPr lang="en-US" sz="1600" b="1" dirty="0" smtClean="0"/>
              <a:t>run</a:t>
            </a:r>
            <a:r>
              <a:rPr lang="en-US" sz="1600" dirty="0" smtClean="0"/>
              <a:t> - </a:t>
            </a:r>
            <a:r>
              <a:rPr lang="en-US" sz="1600" dirty="0"/>
              <a:t>compile and run Go program</a:t>
            </a:r>
          </a:p>
          <a:p>
            <a:pPr>
              <a:lnSpc>
                <a:spcPct val="80000"/>
              </a:lnSpc>
            </a:pPr>
            <a:r>
              <a:rPr lang="en-US" sz="1600" b="1" dirty="0"/>
              <a:t>test</a:t>
            </a:r>
            <a:r>
              <a:rPr lang="en-US" sz="1600" dirty="0"/>
              <a:t> </a:t>
            </a:r>
            <a:r>
              <a:rPr lang="en-US" sz="1600" dirty="0" smtClean="0"/>
              <a:t>- test </a:t>
            </a:r>
            <a:r>
              <a:rPr lang="en-US" sz="1600" dirty="0"/>
              <a:t>packages</a:t>
            </a:r>
          </a:p>
          <a:p>
            <a:pPr>
              <a:lnSpc>
                <a:spcPct val="80000"/>
              </a:lnSpc>
            </a:pPr>
            <a:r>
              <a:rPr lang="en-US" sz="1600" b="1" dirty="0" smtClean="0"/>
              <a:t>tool</a:t>
            </a:r>
            <a:r>
              <a:rPr lang="en-US" sz="1600" dirty="0" smtClean="0"/>
              <a:t> - run </a:t>
            </a:r>
            <a:r>
              <a:rPr lang="en-US" sz="1600" dirty="0"/>
              <a:t>specified go tool</a:t>
            </a:r>
          </a:p>
          <a:p>
            <a:pPr>
              <a:lnSpc>
                <a:spcPct val="80000"/>
              </a:lnSpc>
            </a:pPr>
            <a:r>
              <a:rPr lang="en-US" sz="1600" b="1" dirty="0"/>
              <a:t>version</a:t>
            </a:r>
            <a:r>
              <a:rPr lang="en-US" sz="1600" dirty="0"/>
              <a:t> </a:t>
            </a:r>
            <a:r>
              <a:rPr lang="en-US" sz="1600" dirty="0" smtClean="0"/>
              <a:t>- print </a:t>
            </a:r>
            <a:r>
              <a:rPr lang="en-US" sz="1600" dirty="0"/>
              <a:t>Go version</a:t>
            </a:r>
          </a:p>
          <a:p>
            <a:pPr>
              <a:lnSpc>
                <a:spcPct val="80000"/>
              </a:lnSpc>
            </a:pPr>
            <a:r>
              <a:rPr lang="en-US" sz="1600" b="1" dirty="0"/>
              <a:t>vet</a:t>
            </a:r>
            <a:r>
              <a:rPr lang="en-US" sz="1600" dirty="0"/>
              <a:t> </a:t>
            </a:r>
            <a:r>
              <a:rPr lang="en-US" sz="1600" dirty="0" smtClean="0"/>
              <a:t>- </a:t>
            </a:r>
            <a:r>
              <a:rPr lang="en-US" sz="1600" dirty="0"/>
              <a:t>run go tool vet on packages</a:t>
            </a:r>
          </a:p>
        </p:txBody>
      </p:sp>
    </p:spTree>
    <p:extLst>
      <p:ext uri="{BB962C8B-B14F-4D97-AF65-F5344CB8AC3E}">
        <p14:creationId xmlns:p14="http://schemas.microsoft.com/office/powerpoint/2010/main" val="242213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$GOOS and $GOARCH options </a:t>
            </a:r>
            <a:endParaRPr lang="en-US" dirty="0"/>
          </a:p>
        </p:txBody>
      </p:sp>
      <p:sp>
        <p:nvSpPr>
          <p:cNvPr id="3" name="Content Placeholder 2"/>
          <p:cNvSpPr>
            <a:spLocks noGrp="1"/>
          </p:cNvSpPr>
          <p:nvPr>
            <p:ph idx="1"/>
          </p:nvPr>
        </p:nvSpPr>
        <p:spPr/>
        <p:txBody>
          <a:bodyPr/>
          <a:lstStyle/>
          <a:p>
            <a:r>
              <a:rPr lang="en-US" dirty="0"/>
              <a:t>Choices for $GOOS are </a:t>
            </a:r>
            <a:r>
              <a:rPr lang="en-US" dirty="0" err="1"/>
              <a:t>darwin</a:t>
            </a:r>
            <a:r>
              <a:rPr lang="en-US" dirty="0"/>
              <a:t> (Mac OS X 10.7 and above and iOS), dragonfly, </a:t>
            </a:r>
            <a:r>
              <a:rPr lang="en-US" dirty="0" err="1"/>
              <a:t>freebsd</a:t>
            </a:r>
            <a:r>
              <a:rPr lang="en-US" dirty="0"/>
              <a:t>, </a:t>
            </a:r>
            <a:r>
              <a:rPr lang="en-US" dirty="0" err="1"/>
              <a:t>linux</a:t>
            </a:r>
            <a:r>
              <a:rPr lang="en-US" dirty="0"/>
              <a:t>, </a:t>
            </a:r>
            <a:r>
              <a:rPr lang="en-US" dirty="0" err="1"/>
              <a:t>netbsd</a:t>
            </a:r>
            <a:r>
              <a:rPr lang="en-US" dirty="0"/>
              <a:t>, </a:t>
            </a:r>
            <a:r>
              <a:rPr lang="en-US" dirty="0" err="1"/>
              <a:t>openbsd</a:t>
            </a:r>
            <a:r>
              <a:rPr lang="en-US" dirty="0"/>
              <a:t>, plan9, </a:t>
            </a:r>
            <a:r>
              <a:rPr lang="en-US" dirty="0" err="1"/>
              <a:t>solaris</a:t>
            </a:r>
            <a:r>
              <a:rPr lang="en-US" dirty="0"/>
              <a:t> and windows. </a:t>
            </a:r>
            <a:endParaRPr lang="en-US" dirty="0" smtClean="0"/>
          </a:p>
          <a:p>
            <a:r>
              <a:rPr lang="en-US" dirty="0" smtClean="0"/>
              <a:t>Choices </a:t>
            </a:r>
            <a:r>
              <a:rPr lang="en-US" dirty="0"/>
              <a:t>for $GOARCH are amd64 (64-bit x86, the most mature port), 386 (32-bit x86), arm (32-bit ARM), arm64 (64-bit ARM), ppc64le (PowerPC 64-bit, little-endian), ppc64 (PowerPC 64-bit, big-endian), mips64le (MIPS 64-bit, little-endian), and mips64 (MIPS 64-bit, big-endian).</a:t>
            </a:r>
          </a:p>
        </p:txBody>
      </p:sp>
    </p:spTree>
    <p:extLst>
      <p:ext uri="{BB962C8B-B14F-4D97-AF65-F5344CB8AC3E}">
        <p14:creationId xmlns:p14="http://schemas.microsoft.com/office/powerpoint/2010/main" val="219072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Hello World program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package main</a:t>
            </a:r>
          </a:p>
          <a:p>
            <a:endParaRPr lang="en-US" dirty="0"/>
          </a:p>
          <a:p>
            <a:pPr marL="0" indent="0">
              <a:buNone/>
            </a:pPr>
            <a:r>
              <a:rPr lang="en-US" dirty="0"/>
              <a:t>import (</a:t>
            </a:r>
          </a:p>
          <a:p>
            <a:pPr marL="0" indent="0">
              <a:buNone/>
            </a:pPr>
            <a:r>
              <a:rPr lang="en-US" dirty="0"/>
              <a:t>	"</a:t>
            </a:r>
            <a:r>
              <a:rPr lang="en-US" dirty="0" err="1"/>
              <a:t>fmt</a:t>
            </a:r>
            <a:r>
              <a:rPr lang="en-US" dirty="0"/>
              <a:t>"</a:t>
            </a:r>
          </a:p>
          <a:p>
            <a:pPr marL="0" indent="0">
              <a:buNone/>
            </a:pPr>
            <a:r>
              <a:rPr lang="en-US" dirty="0"/>
              <a:t>)</a:t>
            </a:r>
          </a:p>
          <a:p>
            <a:endParaRPr lang="en-US" dirty="0"/>
          </a:p>
          <a:p>
            <a:pPr marL="0" indent="0">
              <a:buNone/>
            </a:pPr>
            <a:r>
              <a:rPr lang="en-US" dirty="0" err="1"/>
              <a:t>func</a:t>
            </a:r>
            <a:r>
              <a:rPr lang="en-US" dirty="0"/>
              <a:t> main() {</a:t>
            </a:r>
          </a:p>
          <a:p>
            <a:pPr marL="0" indent="0">
              <a:buNone/>
            </a:pPr>
            <a:r>
              <a:rPr lang="en-US" dirty="0"/>
              <a:t>	</a:t>
            </a:r>
            <a:r>
              <a:rPr lang="en-US" dirty="0" err="1"/>
              <a:t>fmt.Println</a:t>
            </a:r>
            <a:r>
              <a:rPr lang="en-US" dirty="0"/>
              <a:t>("Hello, </a:t>
            </a:r>
            <a:r>
              <a:rPr lang="en-US" dirty="0" smtClean="0"/>
              <a:t>world")</a:t>
            </a:r>
            <a:endParaRPr lang="en-US" dirty="0"/>
          </a:p>
          <a:p>
            <a:pPr marL="0" indent="0">
              <a:buNone/>
            </a:pPr>
            <a:r>
              <a:rPr lang="en-US" dirty="0"/>
              <a:t>}</a:t>
            </a:r>
          </a:p>
        </p:txBody>
      </p:sp>
    </p:spTree>
    <p:extLst>
      <p:ext uri="{BB962C8B-B14F-4D97-AF65-F5344CB8AC3E}">
        <p14:creationId xmlns:p14="http://schemas.microsoft.com/office/powerpoint/2010/main" val="2733290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a:t>The import keyword is how we include code from other packages to use with our program.</a:t>
            </a:r>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3"/>
          <a:stretch>
            <a:fillRect/>
          </a:stretch>
        </p:blipFill>
        <p:spPr>
          <a:xfrm>
            <a:off x="1776715" y="2707936"/>
            <a:ext cx="7082489" cy="1254463"/>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3957137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54"/>
            <a:ext cx="8229600" cy="523220"/>
          </a:xfrm>
        </p:spPr>
        <p:txBody>
          <a:bodyPr/>
          <a:lstStyle/>
          <a:p>
            <a:r>
              <a:rPr lang="en-US" sz="2800" dirty="0" smtClean="0"/>
              <a:t>Variables</a:t>
            </a:r>
            <a:r>
              <a:rPr lang="en-US" sz="2800" dirty="0"/>
              <a:t>, data </a:t>
            </a:r>
            <a:r>
              <a:rPr lang="en-US" sz="2800" dirty="0" smtClean="0"/>
              <a:t>hiding, package </a:t>
            </a:r>
            <a:r>
              <a:rPr lang="en-US" sz="2800" dirty="0"/>
              <a:t>level member access</a:t>
            </a:r>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r>
              <a:rPr lang="en-US" dirty="0" err="1" smtClean="0"/>
              <a:t>var</a:t>
            </a:r>
            <a:r>
              <a:rPr lang="en-US" dirty="0" smtClean="0"/>
              <a:t> statement </a:t>
            </a:r>
            <a:r>
              <a:rPr lang="en-US" dirty="0"/>
              <a:t>can be at package or function level. </a:t>
            </a:r>
            <a:endParaRPr lang="en-US" dirty="0" smtClean="0"/>
          </a:p>
          <a:p>
            <a:r>
              <a:rPr lang="en-US" dirty="0"/>
              <a:t>The variable name itself carries information on whether a variable in Public or Private. This is determined by the case of the initial letter of the identifier </a:t>
            </a:r>
          </a:p>
          <a:p>
            <a:r>
              <a:rPr lang="en-US" dirty="0"/>
              <a:t>If the initial character is in upper case, the identifier is exported  as Public, otherwise it is treated as Private:</a:t>
            </a:r>
          </a:p>
          <a:p>
            <a:pPr lvl="1"/>
            <a:r>
              <a:rPr lang="en-US" dirty="0"/>
              <a:t>&lt;</a:t>
            </a:r>
            <a:r>
              <a:rPr lang="en-US" u="sng" dirty="0"/>
              <a:t>N</a:t>
            </a:r>
            <a:r>
              <a:rPr lang="en-US" dirty="0"/>
              <a:t>ame&gt; is visible to clients of package</a:t>
            </a:r>
          </a:p>
          <a:p>
            <a:pPr lvl="1"/>
            <a:r>
              <a:rPr lang="en-US" dirty="0"/>
              <a:t>&lt;name&gt; (or &lt;_Name&gt;) - this is not visible to clients of the </a:t>
            </a:r>
            <a:r>
              <a:rPr lang="en-US" dirty="0" smtClean="0"/>
              <a:t>package</a:t>
            </a:r>
            <a:endParaRPr lang="en-US" dirty="0"/>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651909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900DE2-572D-4B07-A4D8-5AF0F1C66077}">
  <ds:schemaRefs>
    <ds:schemaRef ds:uri="http://schemas.microsoft.com/sharepoint/v3/contenttype/forms"/>
  </ds:schemaRefs>
</ds:datastoreItem>
</file>

<file path=customXml/itemProps2.xml><?xml version="1.0" encoding="utf-8"?>
<ds:datastoreItem xmlns:ds="http://schemas.openxmlformats.org/officeDocument/2006/customXml" ds:itemID="{48B79823-585F-4DAE-9341-8D446E410456}">
  <ds:schemaRefs>
    <ds:schemaRef ds:uri="http://www.w3.org/XML/1998/namespace"/>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9905</TotalTime>
  <Words>2287</Words>
  <Application>Microsoft Office PowerPoint</Application>
  <PresentationFormat>On-screen Show (16:9)</PresentationFormat>
  <Paragraphs>456</Paragraphs>
  <Slides>54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Gill Sans MT</vt:lpstr>
      <vt:lpstr>Webdings</vt:lpstr>
      <vt:lpstr>Wingdings</vt:lpstr>
      <vt:lpstr>Wipro 2014 PPT Theme</vt:lpstr>
      <vt:lpstr>Go language</vt:lpstr>
      <vt:lpstr>About Go</vt:lpstr>
      <vt:lpstr>Who uses Go?</vt:lpstr>
      <vt:lpstr>Set up Go environment</vt:lpstr>
      <vt:lpstr>Go cross-compilation</vt:lpstr>
      <vt:lpstr>$GOOS and $GOARCH options </vt:lpstr>
      <vt:lpstr>A Hello World program</vt:lpstr>
      <vt:lpstr>Packages</vt:lpstr>
      <vt:lpstr>Variables, data hiding, package level member access</vt:lpstr>
      <vt:lpstr>Short variable declaration</vt:lpstr>
      <vt:lpstr>Program start point</vt:lpstr>
      <vt:lpstr>Build and run a Go program</vt:lpstr>
      <vt:lpstr>Build and run a Go program</vt:lpstr>
      <vt:lpstr>Basic data types</vt:lpstr>
      <vt:lpstr>Constants</vt:lpstr>
      <vt:lpstr>Working with Strings</vt:lpstr>
      <vt:lpstr>Package “fmt” – useful functions </vt:lpstr>
      <vt:lpstr>Arrays, Slices, Maps, Range</vt:lpstr>
      <vt:lpstr>PowerPoint Presentation</vt:lpstr>
      <vt:lpstr>For</vt:lpstr>
      <vt:lpstr>Switch…case…default</vt:lpstr>
      <vt:lpstr>Defer</vt:lpstr>
      <vt:lpstr>PowerPoint Presentation</vt:lpstr>
      <vt:lpstr>Functions in Go – single and multiple return values</vt:lpstr>
      <vt:lpstr>PowerPoint Presentation</vt:lpstr>
      <vt:lpstr>Pointers in Go</vt:lpstr>
      <vt:lpstr>Examples</vt:lpstr>
      <vt:lpstr>Pointers to Structs</vt:lpstr>
      <vt:lpstr>Passing pointer to a func()</vt:lpstr>
      <vt:lpstr>Variadic functions</vt:lpstr>
      <vt:lpstr>PowerPoint Presentation</vt:lpstr>
      <vt:lpstr>Structs</vt:lpstr>
      <vt:lpstr>Anonymous Struct members</vt:lpstr>
      <vt:lpstr>Example</vt:lpstr>
      <vt:lpstr>Interfaces</vt:lpstr>
      <vt:lpstr>Error handling</vt:lpstr>
      <vt:lpstr>Error handling </vt:lpstr>
      <vt:lpstr>Examples</vt:lpstr>
      <vt:lpstr>Web clients</vt:lpstr>
      <vt:lpstr>Web clients</vt:lpstr>
      <vt:lpstr>Gorilla mux</vt:lpstr>
      <vt:lpstr>Main features of mux</vt:lpstr>
      <vt:lpstr>Example – Simple routing</vt:lpstr>
      <vt:lpstr>Concurrency</vt:lpstr>
      <vt:lpstr>Visualizing concurrency</vt:lpstr>
      <vt:lpstr>Example</vt:lpstr>
      <vt:lpstr>Channels</vt:lpstr>
      <vt:lpstr>Tools</vt:lpstr>
      <vt:lpstr>Why dependency management?</vt:lpstr>
      <vt:lpstr>godeps</vt:lpstr>
      <vt:lpstr>godeps – common operations</vt:lpstr>
      <vt:lpstr>Sample godeps file</vt:lpstr>
      <vt:lpstr>PowerPoint Presentation</vt:lpstr>
      <vt:lpstr>Basic Go commands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500</cp:revision>
  <dcterms:created xsi:type="dcterms:W3CDTF">2013-12-31T05:54:35Z</dcterms:created>
  <dcterms:modified xsi:type="dcterms:W3CDTF">2016-11-08T06:25:09Z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