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4"/>
  </p:sldMasterIdLst>
  <p:notesMasterIdLst>
    <p:notesMasterId r:id="rId34"/>
  </p:notesMasterIdLst>
  <p:sldIdLst>
    <p:sldId id="433" r:id="rId5"/>
    <p:sldId id="415" r:id="rId6"/>
    <p:sldId id="439" r:id="rId7"/>
    <p:sldId id="434" r:id="rId8"/>
    <p:sldId id="436" r:id="rId9"/>
    <p:sldId id="437" r:id="rId10"/>
    <p:sldId id="438" r:id="rId11"/>
    <p:sldId id="440" r:id="rId12"/>
    <p:sldId id="441" r:id="rId13"/>
    <p:sldId id="427" r:id="rId14"/>
    <p:sldId id="426" r:id="rId15"/>
    <p:sldId id="422" r:id="rId16"/>
    <p:sldId id="423" r:id="rId17"/>
    <p:sldId id="424" r:id="rId18"/>
    <p:sldId id="425" r:id="rId19"/>
    <p:sldId id="428" r:id="rId20"/>
    <p:sldId id="421" r:id="rId21"/>
    <p:sldId id="430" r:id="rId22"/>
    <p:sldId id="431" r:id="rId23"/>
    <p:sldId id="432" r:id="rId24"/>
    <p:sldId id="446" r:id="rId25"/>
    <p:sldId id="445" r:id="rId26"/>
    <p:sldId id="442" r:id="rId27"/>
    <p:sldId id="447" r:id="rId28"/>
    <p:sldId id="448" r:id="rId29"/>
    <p:sldId id="449" r:id="rId30"/>
    <p:sldId id="450" r:id="rId31"/>
    <p:sldId id="444" r:id="rId32"/>
    <p:sldId id="414" r:id="rId3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232">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42D"/>
    <a:srgbClr val="4D4E5C"/>
    <a:srgbClr val="FFC000"/>
    <a:srgbClr val="F37441"/>
    <a:srgbClr val="AAABB8"/>
    <a:srgbClr val="C64802"/>
    <a:srgbClr val="FFD545"/>
    <a:srgbClr val="F7DB8D"/>
    <a:srgbClr val="FDB93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191" autoAdjust="0"/>
    <p:restoredTop sz="94434" autoAdjust="0"/>
  </p:normalViewPr>
  <p:slideViewPr>
    <p:cSldViewPr snapToGrid="0">
      <p:cViewPr varScale="1">
        <p:scale>
          <a:sx n="93" d="100"/>
          <a:sy n="93" d="100"/>
        </p:scale>
        <p:origin x="702" y="78"/>
      </p:cViewPr>
      <p:guideLst>
        <p:guide orient="horz" pos="2160"/>
        <p:guide pos="5232"/>
        <p:guide orient="horz" pos="162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pPr/>
              <a:t>3/2/2016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pPr/>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a:t>
            </a:fld>
            <a:endParaRPr lang="en-US"/>
          </a:p>
        </p:txBody>
      </p:sp>
    </p:spTree>
    <p:extLst>
      <p:ext uri="{BB962C8B-B14F-4D97-AF65-F5344CB8AC3E}">
        <p14:creationId xmlns:p14="http://schemas.microsoft.com/office/powerpoint/2010/main" val="9980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20</a:t>
            </a:fld>
            <a:endParaRPr lang="en-US"/>
          </a:p>
        </p:txBody>
      </p:sp>
    </p:spTree>
    <p:extLst>
      <p:ext uri="{BB962C8B-B14F-4D97-AF65-F5344CB8AC3E}">
        <p14:creationId xmlns:p14="http://schemas.microsoft.com/office/powerpoint/2010/main" val="3906010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23</a:t>
            </a:fld>
            <a:endParaRPr lang="en-US"/>
          </a:p>
        </p:txBody>
      </p:sp>
    </p:spTree>
    <p:extLst>
      <p:ext uri="{BB962C8B-B14F-4D97-AF65-F5344CB8AC3E}">
        <p14:creationId xmlns:p14="http://schemas.microsoft.com/office/powerpoint/2010/main" val="1616262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29</a:t>
            </a:fld>
            <a:endParaRPr lang="en-US"/>
          </a:p>
        </p:txBody>
      </p:sp>
    </p:spTree>
    <p:extLst>
      <p:ext uri="{BB962C8B-B14F-4D97-AF65-F5344CB8AC3E}">
        <p14:creationId xmlns:p14="http://schemas.microsoft.com/office/powerpoint/2010/main" val="12585967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pic>
        <p:nvPicPr>
          <p:cNvPr id="10" name="Picture 9" descr="WIPRO PPT Design.jpg"/>
          <p:cNvPicPr>
            <a:picLocks noChangeAspect="1"/>
          </p:cNvPicPr>
          <p:nvPr/>
        </p:nvPicPr>
        <p:blipFill>
          <a:blip r:embed="rId3"/>
          <a:stretch>
            <a:fillRect/>
          </a:stretch>
        </p:blipFill>
        <p:spPr>
          <a:xfrm>
            <a:off x="5121" y="3353280"/>
            <a:ext cx="9133758" cy="1628296"/>
          </a:xfrm>
          <a:prstGeom prst="rect">
            <a:avLst/>
          </a:prstGeom>
        </p:spPr>
      </p:pic>
      <p:sp>
        <p:nvSpPr>
          <p:cNvPr id="2" name="Title 1"/>
          <p:cNvSpPr>
            <a:spLocks noGrp="1"/>
          </p:cNvSpPr>
          <p:nvPr>
            <p:ph type="ctrTitle" hasCustomPrompt="1"/>
          </p:nvPr>
        </p:nvSpPr>
        <p:spPr>
          <a:xfrm>
            <a:off x="4547710" y="1110342"/>
            <a:ext cx="4114800" cy="1165860"/>
          </a:xfrm>
          <a:noFill/>
        </p:spPr>
        <p:txBody>
          <a:bodyPr wrap="square" rtlCol="0" anchor="ctr">
            <a:noAutofit/>
          </a:bodyPr>
          <a:lstStyle>
            <a:lvl1pPr marL="0" algn="l">
              <a:defRPr lang="en-US" sz="3400" dirty="0">
                <a:solidFill>
                  <a:schemeClr val="accent2"/>
                </a:solidFill>
                <a:latin typeface="Calibri" panose="020F0502020204030204" pitchFamily="34" charset="0"/>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2488994"/>
            <a:ext cx="4114800" cy="240030"/>
          </a:xfrm>
          <a:noFill/>
        </p:spPr>
        <p:txBody>
          <a:bodyPr wrap="square"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800" dirty="0">
                <a:solidFill>
                  <a:schemeClr val="accent2"/>
                </a:solidFill>
                <a:latin typeface="Calibri" panose="020F0502020204030204" pitchFamily="34" charset="0"/>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cxnSp>
        <p:nvCxnSpPr>
          <p:cNvPr id="9" name="Straight Connector 8"/>
          <p:cNvCxnSpPr/>
          <p:nvPr/>
        </p:nvCxnSpPr>
        <p:spPr>
          <a:xfrm rot="5400000">
            <a:off x="3158250"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sp>
        <p:nvSpPr>
          <p:cNvPr id="17" name="Text Placeholder 16"/>
          <p:cNvSpPr>
            <a:spLocks noGrp="1"/>
          </p:cNvSpPr>
          <p:nvPr>
            <p:ph type="body" sz="quarter" idx="10" hasCustomPrompt="1"/>
          </p:nvPr>
        </p:nvSpPr>
        <p:spPr>
          <a:xfrm>
            <a:off x="4549775" y="2825183"/>
            <a:ext cx="4114800" cy="240030"/>
          </a:xfrm>
        </p:spPr>
        <p:txBody>
          <a:bodyPr anchor="ctr">
            <a:noAutofit/>
          </a:bodyPr>
          <a:lstStyle>
            <a:lvl1pPr>
              <a:buNone/>
              <a:defRPr kumimoji="0" lang="en-US" sz="1800" b="0" i="0" u="none" strike="noStrike" kern="1200" cap="none" spc="0" normalizeH="0" baseline="0" noProof="0" dirty="0" smtClean="0">
                <a:ln>
                  <a:noFill/>
                </a:ln>
                <a:solidFill>
                  <a:schemeClr val="accent2"/>
                </a:solidFill>
                <a:effectLst/>
                <a:uLnTx/>
                <a:uFillTx/>
                <a:latin typeface="Calibri" panose="020F0502020204030204" pitchFamily="34" charset="0"/>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10468823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tal image with paragraph text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400300"/>
          </a:xfrm>
        </p:spPr>
        <p:txBody>
          <a:bodyPr/>
          <a:lstStyle>
            <a:lvl1pPr>
              <a:buNone/>
              <a:defRPr>
                <a:solidFill>
                  <a:schemeClr val="accent2"/>
                </a:solidFill>
              </a:defRPr>
            </a:lvl1pPr>
          </a:lstStyle>
          <a:p>
            <a:r>
              <a:rPr lang="en-US" smtClean="0"/>
              <a:t>Click icon to add picture</a:t>
            </a:r>
            <a:endParaRPr lang="en-IN" dirty="0"/>
          </a:p>
        </p:txBody>
      </p:sp>
      <p:sp>
        <p:nvSpPr>
          <p:cNvPr id="5"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Horizontal image with paragraph text</a:t>
            </a:r>
            <a:endParaRPr lang="en-IN" dirty="0"/>
          </a:p>
        </p:txBody>
      </p:sp>
      <p:sp>
        <p:nvSpPr>
          <p:cNvPr id="6" name="Text Placeholder 6"/>
          <p:cNvSpPr>
            <a:spLocks noGrp="1"/>
          </p:cNvSpPr>
          <p:nvPr>
            <p:ph type="body" sz="quarter" idx="11" hasCustomPrompt="1"/>
          </p:nvPr>
        </p:nvSpPr>
        <p:spPr>
          <a:xfrm>
            <a:off x="462579" y="3566160"/>
            <a:ext cx="8186569" cy="1111976"/>
          </a:xfrm>
        </p:spPr>
        <p:txBody>
          <a:bodyPr/>
          <a:lstStyle>
            <a:lvl1pPr marL="0" indent="0">
              <a:spcBef>
                <a:spcPts val="1200"/>
              </a:spcBef>
              <a:buNone/>
              <a:defRPr sz="18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orizontal image with bullet points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024573"/>
          </a:xfrm>
        </p:spPr>
        <p:txBody>
          <a:bodyPr/>
          <a:lstStyle>
            <a:lvl1pPr>
              <a:buNone/>
              <a:defRPr>
                <a:solidFill>
                  <a:schemeClr val="accent2"/>
                </a:solidFill>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3381375"/>
            <a:ext cx="6883400" cy="1123950"/>
          </a:xfrm>
        </p:spPr>
        <p:txBody>
          <a:bodyPr>
            <a:normAutofit/>
          </a:bodyPr>
          <a:lstStyle>
            <a:lvl1pPr marL="231775" marR="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sz="1800" baseline="0">
                <a:solidFill>
                  <a:schemeClr val="accent2"/>
                </a:solidFill>
              </a:defRPr>
            </a:lvl1pPr>
          </a:lstStyle>
          <a:p>
            <a:pPr marL="231775" marR="0" lvl="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a:pPr>
            <a:r>
              <a:rPr lang="en-US" dirty="0" smtClean="0"/>
              <a:t>The horizontal image should be center aligned</a:t>
            </a:r>
            <a:br>
              <a:rPr lang="en-US" dirty="0" smtClean="0"/>
            </a:br>
            <a:r>
              <a:rPr lang="en-US" dirty="0" smtClean="0"/>
              <a:t>The horizontal image should be center aligned</a:t>
            </a:r>
            <a:endParaRPr lang="en-IN" dirty="0" smtClean="0"/>
          </a:p>
          <a:p>
            <a:pPr lvl="0"/>
            <a:endParaRPr lang="en-IN" dirty="0"/>
          </a:p>
        </p:txBody>
      </p:sp>
      <p:sp>
        <p:nvSpPr>
          <p:cNvPr id="5"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Horizontal image with bullet points</a:t>
            </a:r>
            <a:endParaRPr lang="en-IN"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p:nvSpPr>
        <p:spPr bwMode="auto">
          <a:xfrm>
            <a:off x="-4825" y="4114800"/>
            <a:ext cx="8542400" cy="51435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p:nvSpPr>
        <p:spPr bwMode="auto">
          <a:xfrm>
            <a:off x="-4825" y="4208860"/>
            <a:ext cx="8542400" cy="305990"/>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873238"/>
            <a:ext cx="4038376" cy="35956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accent2"/>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568945"/>
            <a:ext cx="4038376" cy="214829"/>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8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1578247"/>
            <a:ext cx="4049262" cy="119761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2"/>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1" y="367904"/>
            <a:ext cx="2874963" cy="4269581"/>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2898322"/>
            <a:ext cx="4049262" cy="1159328"/>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95322" y="62019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251549"/>
            <a:ext cx="2590800" cy="2905125"/>
          </a:xfrm>
        </p:spPr>
        <p:txBody>
          <a:bodyPr/>
          <a:lstStyle/>
          <a:p>
            <a:r>
              <a:rPr lang="en-US" smtClean="0"/>
              <a:t>Click icon to add picture</a:t>
            </a:r>
            <a:endParaRPr lang="en-IN" dirty="0"/>
          </a:p>
        </p:txBody>
      </p:sp>
      <p:sp>
        <p:nvSpPr>
          <p:cNvPr id="37" name="Text Placeholder 34"/>
          <p:cNvSpPr>
            <a:spLocks noGrp="1"/>
          </p:cNvSpPr>
          <p:nvPr>
            <p:ph type="body" sz="quarter" idx="12" hasCustomPrompt="1"/>
          </p:nvPr>
        </p:nvSpPr>
        <p:spPr>
          <a:xfrm>
            <a:off x="3990975" y="117429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872218"/>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5" y="243482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132747"/>
            <a:ext cx="4673600" cy="195944"/>
          </a:xfrm>
        </p:spPr>
        <p:txBody>
          <a:bodyPr anchor="ctr">
            <a:noAutofit/>
          </a:bodyPr>
          <a:lstStyle>
            <a:lvl1pPr>
              <a:buNone/>
              <a:defRPr lang="en-US" sz="1400" b="1" kern="1200" baseline="0" dirty="0" smtClean="0">
                <a:solidFill>
                  <a:schemeClr val="accent2"/>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5" y="3721910"/>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3419830"/>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Solution</a:t>
            </a:r>
          </a:p>
        </p:txBody>
      </p:sp>
      <p:sp>
        <p:nvSpPr>
          <p:cNvPr id="10" name="Text Placeholder 2"/>
          <p:cNvSpPr>
            <a:spLocks noGrp="1"/>
          </p:cNvSpPr>
          <p:nvPr>
            <p:ph type="body" sz="quarter" idx="18" hasCustomPrompt="1"/>
          </p:nvPr>
        </p:nvSpPr>
        <p:spPr>
          <a:xfrm rot="16200000">
            <a:off x="3682890" y="89451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82890" y="2160556"/>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82890" y="3448991"/>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Image Slide</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3" name="Text Placeholder 6"/>
          <p:cNvSpPr>
            <a:spLocks noGrp="1"/>
          </p:cNvSpPr>
          <p:nvPr>
            <p:ph type="body" sz="quarter" idx="11" hasCustomPrompt="1"/>
          </p:nvPr>
        </p:nvSpPr>
        <p:spPr>
          <a:xfrm>
            <a:off x="4023360" y="1065979"/>
            <a:ext cx="4625788" cy="3436096"/>
          </a:xfrm>
        </p:spPr>
        <p:txBody>
          <a:bodyPr/>
          <a:lstStyle>
            <a:lvl1pPr marL="0" indent="0">
              <a:spcBef>
                <a:spcPts val="1200"/>
              </a:spcBef>
              <a:buNone/>
              <a:defRPr sz="2000" baseline="0"/>
            </a:lvl1pPr>
          </a:lstStyle>
          <a:p>
            <a:pPr lvl="0"/>
            <a:r>
              <a:rPr lang="en-US" dirty="0" smtClean="0"/>
              <a:t>Insert Text Here</a:t>
            </a:r>
            <a:endParaRPr lang="en-US" dirty="0"/>
          </a:p>
        </p:txBody>
      </p:sp>
      <p:sp>
        <p:nvSpPr>
          <p:cNvPr id="14" name="Picture Placeholder 25"/>
          <p:cNvSpPr>
            <a:spLocks noGrp="1"/>
          </p:cNvSpPr>
          <p:nvPr>
            <p:ph type="pic" sz="quarter" idx="10"/>
          </p:nvPr>
        </p:nvSpPr>
        <p:spPr>
          <a:xfrm>
            <a:off x="451756" y="1331464"/>
            <a:ext cx="2590800" cy="2905125"/>
          </a:xfrm>
        </p:spPr>
        <p:txBody>
          <a:bodyPr/>
          <a:lstStyle/>
          <a:p>
            <a:r>
              <a:rPr lang="en-US" smtClean="0"/>
              <a:t>Click icon to add picture</a:t>
            </a:r>
            <a:endParaRPr lang="en-IN" dirty="0"/>
          </a:p>
        </p:txBody>
      </p:sp>
    </p:spTree>
    <p:extLst>
      <p:ext uri="{BB962C8B-B14F-4D97-AF65-F5344CB8AC3E}">
        <p14:creationId xmlns:p14="http://schemas.microsoft.com/office/powerpoint/2010/main" val="5731350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dirty="0"/>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12"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7"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s slide">
    <p:spTree>
      <p:nvGrpSpPr>
        <p:cNvPr id="1" name=""/>
        <p:cNvGrpSpPr/>
        <p:nvPr/>
      </p:nvGrpSpPr>
      <p:grpSpPr>
        <a:xfrm>
          <a:off x="0" y="0"/>
          <a:ext cx="0" cy="0"/>
          <a:chOff x="0" y="0"/>
          <a:chExt cx="0" cy="0"/>
        </a:xfrm>
      </p:grpSpPr>
      <p:sp>
        <p:nvSpPr>
          <p:cNvPr id="42" name="Oval 6"/>
          <p:cNvSpPr>
            <a:spLocks noChangeArrowheads="1"/>
          </p:cNvSpPr>
          <p:nvPr/>
        </p:nvSpPr>
        <p:spPr bwMode="gray">
          <a:xfrm>
            <a:off x="355600" y="4393818"/>
            <a:ext cx="8432800" cy="412898"/>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09142"/>
            <a:ext cx="8229600" cy="411480"/>
          </a:xfrm>
        </p:spPr>
        <p:txBody>
          <a:bodyPr>
            <a:normAutofit/>
          </a:bodyPr>
          <a:lstStyle>
            <a:lvl1pPr>
              <a:defRPr>
                <a:solidFill>
                  <a:schemeClr val="accent2"/>
                </a:solidFill>
                <a:latin typeface="+mj-lt"/>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9015" y="1012882"/>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9015" y="1785592"/>
            <a:ext cx="7680960" cy="480060"/>
          </a:xfrm>
        </p:spPr>
        <p:txBody>
          <a:bodyPr anchor="ctr">
            <a:noAutofit/>
          </a:bodyPr>
          <a:lstStyle>
            <a:lvl1pPr marL="0" indent="0">
              <a:buNone/>
              <a:tabLst/>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9015" y="2552365"/>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9015" y="3346523"/>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9015" y="4128090"/>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6" y="1009310"/>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0" indent="0" algn="ctr">
              <a:buFont typeface="Arial" pitchFamily="34" charset="0"/>
              <a:buNone/>
              <a:defRPr sz="2400" b="1">
                <a:solidFill>
                  <a:schemeClr val="bg1"/>
                </a:solidFill>
                <a:latin typeface="+mn-lt"/>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6" y="1788064"/>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2</a:t>
            </a:r>
          </a:p>
        </p:txBody>
      </p:sp>
      <p:sp>
        <p:nvSpPr>
          <p:cNvPr id="30" name="Text Placeholder 38"/>
          <p:cNvSpPr>
            <a:spLocks noGrp="1"/>
          </p:cNvSpPr>
          <p:nvPr>
            <p:ph type="body" sz="quarter" idx="17" hasCustomPrompt="1"/>
          </p:nvPr>
        </p:nvSpPr>
        <p:spPr>
          <a:xfrm>
            <a:off x="460376" y="2566818"/>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3</a:t>
            </a:r>
          </a:p>
        </p:txBody>
      </p:sp>
      <p:sp>
        <p:nvSpPr>
          <p:cNvPr id="32" name="Text Placeholder 38"/>
          <p:cNvSpPr>
            <a:spLocks noGrp="1"/>
          </p:cNvSpPr>
          <p:nvPr>
            <p:ph type="body" sz="quarter" idx="18" hasCustomPrompt="1"/>
          </p:nvPr>
        </p:nvSpPr>
        <p:spPr>
          <a:xfrm>
            <a:off x="460376" y="3345572"/>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4</a:t>
            </a:r>
          </a:p>
        </p:txBody>
      </p:sp>
      <p:sp>
        <p:nvSpPr>
          <p:cNvPr id="33" name="Text Placeholder 38"/>
          <p:cNvSpPr>
            <a:spLocks noGrp="1"/>
          </p:cNvSpPr>
          <p:nvPr>
            <p:ph type="body" sz="quarter" idx="19" hasCustomPrompt="1"/>
          </p:nvPr>
        </p:nvSpPr>
        <p:spPr>
          <a:xfrm>
            <a:off x="460376" y="4124325"/>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5</a:t>
            </a:r>
          </a:p>
        </p:txBody>
      </p:sp>
    </p:spTree>
    <p:extLst>
      <p:ext uri="{BB962C8B-B14F-4D97-AF65-F5344CB8AC3E}">
        <p14:creationId xmlns:p14="http://schemas.microsoft.com/office/powerpoint/2010/main" val="5925382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985476" y="1295400"/>
            <a:ext cx="3173048" cy="2894076"/>
          </a:xfrm>
          <a:prstGeom prst="ellipse">
            <a:avLst/>
          </a:prstGeom>
          <a:noFill/>
          <a:ln>
            <a:solidFill>
              <a:schemeClr val="accent2">
                <a:lumMod val="40000"/>
                <a:lumOff val="60000"/>
              </a:schemeClr>
            </a:solidFill>
            <a:prstDash val="sysDash"/>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2364474"/>
            <a:ext cx="2231528" cy="520241"/>
          </a:xfrm>
        </p:spPr>
        <p:txBody>
          <a:bodyPr>
            <a:noAutofit/>
          </a:bodyPr>
          <a:lstStyle>
            <a:lvl1pPr marL="0" indent="0" algn="ctr">
              <a:buNone/>
              <a:defRPr lang="en-IN" sz="2000" kern="1200" baseline="0" dirty="0" smtClean="0">
                <a:solidFill>
                  <a:schemeClr val="accent2"/>
                </a:solidFill>
                <a:latin typeface="+mj-lt"/>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715208"/>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4593634"/>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756686"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1092392"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115775" y="97423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115775" y="38126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576145" y="21743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740398" y="2164862"/>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ctrTitle" hasCustomPrompt="1"/>
          </p:nvPr>
        </p:nvSpPr>
        <p:spPr>
          <a:xfrm>
            <a:off x="45477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1914563"/>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2653257"/>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8" name="Rectangle 7"/>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9" name="Picture 8"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4" name="Text Placeholder 56"/>
          <p:cNvSpPr>
            <a:spLocks noGrp="1"/>
          </p:cNvSpPr>
          <p:nvPr>
            <p:ph type="body" sz="quarter" idx="21" hasCustomPrompt="1"/>
          </p:nvPr>
        </p:nvSpPr>
        <p:spPr>
          <a:xfrm>
            <a:off x="4547710" y="2275751"/>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5" name="Straight Connector 14"/>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383322"/>
            <a:ext cx="1447572" cy="1508369"/>
          </a:xfrm>
        </p:spPr>
        <p:txBody>
          <a:bodyPr>
            <a:noAutofit/>
          </a:bodyPr>
          <a:lstStyle>
            <a:lvl1pPr marL="0" indent="0" algn="ctr">
              <a:buNone/>
              <a:defRPr sz="1100" baseline="0">
                <a:solidFill>
                  <a:schemeClr val="accent2"/>
                </a:solidFill>
                <a:latin typeface="+mj-lt"/>
              </a:defRPr>
            </a:lvl1pPr>
          </a:lstStyle>
          <a:p>
            <a:r>
              <a:rPr lang="en-US" dirty="0" smtClean="0"/>
              <a:t>Click here to add Customer / Partner Logo</a:t>
            </a:r>
            <a:endParaRPr lang="en-IN" dirty="0"/>
          </a:p>
        </p:txBody>
      </p:sp>
      <p:sp>
        <p:nvSpPr>
          <p:cNvPr id="14" name="Rectangle 13"/>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pic>
        <p:nvPicPr>
          <p:cNvPr id="15" name="Picture 14"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56"/>
          <p:cNvSpPr>
            <a:spLocks noGrp="1"/>
          </p:cNvSpPr>
          <p:nvPr>
            <p:ph type="body" sz="quarter" idx="20" hasCustomPrompt="1"/>
          </p:nvPr>
        </p:nvSpPr>
        <p:spPr>
          <a:xfrm>
            <a:off x="4559968" y="2367849"/>
            <a:ext cx="4158442" cy="29031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110343"/>
            <a:ext cx="4142266" cy="1160371"/>
          </a:xfrm>
          <a:noFill/>
        </p:spPr>
        <p:txBody>
          <a:bodyPr wrap="square" rtlCol="0" anchor="ctr">
            <a:normAutofit/>
          </a:bodyPr>
          <a:lstStyle>
            <a:lvl1pPr marL="0" algn="l">
              <a:defRPr lang="en-US" sz="3400" dirty="0">
                <a:solidFill>
                  <a:schemeClr val="accent2"/>
                </a:solidFill>
                <a:latin typeface="+mj-lt"/>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2731558"/>
            <a:ext cx="4158442" cy="307436"/>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7" name="Straight Connector 16"/>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342946867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12"/>
          <p:cNvSpPr>
            <a:spLocks noGrp="1"/>
          </p:cNvSpPr>
          <p:nvPr>
            <p:ph type="body" sz="quarter" idx="11" hasCustomPrompt="1"/>
          </p:nvPr>
        </p:nvSpPr>
        <p:spPr>
          <a:xfrm>
            <a:off x="674914" y="2000761"/>
            <a:ext cx="7794172" cy="497681"/>
          </a:xfrm>
        </p:spPr>
        <p:txBody>
          <a:bodyPr>
            <a:normAutofit/>
          </a:bodyPr>
          <a:lstStyle>
            <a:lvl1pPr algn="ctr">
              <a:buNone/>
              <a:defRPr lang="en-US" sz="3400" b="1" kern="1200" baseline="0" dirty="0" smtClean="0">
                <a:solidFill>
                  <a:schemeClr val="accent2"/>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2581174"/>
            <a:ext cx="7794172" cy="291887"/>
          </a:xfrm>
        </p:spPr>
        <p:txBody>
          <a:bodyPr>
            <a:normAutofit/>
          </a:bodyPr>
          <a:lstStyle>
            <a:lvl1pPr algn="ctr">
              <a:buNone/>
              <a:defRPr lang="en-US" sz="1800" b="0" kern="1200" dirty="0" smtClean="0">
                <a:solidFill>
                  <a:schemeClr val="accent2"/>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4" y="237106"/>
            <a:ext cx="903287" cy="636473"/>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0032" y="137957"/>
            <a:ext cx="852829" cy="845570"/>
          </a:xfrm>
          <a:prstGeom prst="rect">
            <a:avLst/>
          </a:prstGeom>
        </p:spPr>
      </p:pic>
    </p:spTree>
    <p:extLst>
      <p:ext uri="{BB962C8B-B14F-4D97-AF65-F5344CB8AC3E}">
        <p14:creationId xmlns:p14="http://schemas.microsoft.com/office/powerpoint/2010/main" val="36964695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242646"/>
            <a:ext cx="1447572" cy="1609969"/>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23" name="Text Placeholder 56"/>
          <p:cNvSpPr>
            <a:spLocks noGrp="1"/>
          </p:cNvSpPr>
          <p:nvPr>
            <p:ph type="body" sz="quarter" idx="20" hasCustomPrompt="1"/>
          </p:nvPr>
        </p:nvSpPr>
        <p:spPr>
          <a:xfrm>
            <a:off x="4700110" y="1941995"/>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2639541"/>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cxnSp>
        <p:nvCxnSpPr>
          <p:cNvPr id="11" name="Straight Connector 10"/>
          <p:cNvCxnSpPr/>
          <p:nvPr/>
        </p:nvCxnSpPr>
        <p:spPr>
          <a:xfrm rot="5400000">
            <a:off x="3308857"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2289467"/>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234707464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1" y="4783455"/>
            <a:ext cx="2926079" cy="25717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3/2/2016</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424207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6" name="Text Placeholder 3"/>
          <p:cNvSpPr>
            <a:spLocks noGrp="1"/>
          </p:cNvSpPr>
          <p:nvPr>
            <p:ph type="body" sz="quarter" idx="11" hasCustomPrompt="1"/>
          </p:nvPr>
        </p:nvSpPr>
        <p:spPr>
          <a:xfrm>
            <a:off x="469901" y="1920240"/>
            <a:ext cx="8229600" cy="480060"/>
          </a:xfrm>
        </p:spPr>
        <p:txBody>
          <a:bodyPr>
            <a:normAutofit/>
          </a:bodyPr>
          <a:lstStyle>
            <a:lvl1pPr algn="ctr">
              <a:buNone/>
              <a:defRPr kumimoji="0" lang="en-US" sz="3400" b="1"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2514600"/>
            <a:ext cx="8229600" cy="342900"/>
          </a:xfrm>
        </p:spPr>
        <p:txBody>
          <a:bodyPr>
            <a:normAutofit/>
          </a:bodyPr>
          <a:lstStyle>
            <a:lvl1pPr algn="ct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Who what when where</a:t>
            </a:r>
          </a:p>
        </p:txBody>
      </p:sp>
      <p:pic>
        <p:nvPicPr>
          <p:cNvPr id="7" name="Picture 6" descr="WIPRO PPT Design.jpg"/>
          <p:cNvPicPr>
            <a:picLocks noChangeAspect="1"/>
          </p:cNvPicPr>
          <p:nvPr/>
        </p:nvPicPr>
        <p:blipFill>
          <a:blip r:embed="rId2"/>
          <a:stretch>
            <a:fillRect/>
          </a:stretch>
        </p:blipFill>
        <p:spPr>
          <a:xfrm>
            <a:off x="5121" y="3353280"/>
            <a:ext cx="9133758" cy="162829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687" y="80252"/>
            <a:ext cx="857514" cy="87070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latin typeface="Calibri" panose="020F0502020204030204" pitchFamily="34" charset="0"/>
              </a:defRPr>
            </a:lvl1pPr>
          </a:lstStyle>
          <a:p>
            <a:pPr marL="0" lvl="0" eaLnBrk="0" hangingPunct="0">
              <a:spcBef>
                <a:spcPct val="20000"/>
              </a:spcBef>
            </a:pPr>
            <a:r>
              <a:rPr lang="en-US" dirty="0"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atin typeface="Calibri" panose="020F0502020204030204" pitchFamily="34" charset="0"/>
              </a:defRPr>
            </a:lvl1pPr>
            <a:lvl2pPr>
              <a:defRPr sz="2000">
                <a:latin typeface="Calibri" panose="020F0502020204030204" pitchFamily="34" charset="0"/>
              </a:defRPr>
            </a:lvl2pPr>
            <a:lvl3pPr>
              <a:defRPr sz="1400">
                <a:latin typeface="Calibri" panose="020F0502020204030204" pitchFamily="34" charset="0"/>
              </a:defRPr>
            </a:lvl3pPr>
            <a:lvl4pPr>
              <a:defRPr sz="1200">
                <a:latin typeface="Calibri" panose="020F0502020204030204" pitchFamily="34" charset="0"/>
              </a:defRPr>
            </a:lvl4pPr>
            <a:lvl5pPr>
              <a:defRPr sz="1100">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26048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slide1">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smtClean="0"/>
              <a:t>Two Columns</a:t>
            </a:r>
            <a:endParaRPr lang="en-US" dirty="0"/>
          </a:p>
        </p:txBody>
      </p:sp>
      <p:sp>
        <p:nvSpPr>
          <p:cNvPr id="6" name="Text Placeholder 6"/>
          <p:cNvSpPr>
            <a:spLocks noGrp="1"/>
          </p:cNvSpPr>
          <p:nvPr>
            <p:ph type="body" sz="quarter" idx="11" hasCustomPrompt="1"/>
          </p:nvPr>
        </p:nvSpPr>
        <p:spPr>
          <a:xfrm>
            <a:off x="752042"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12" name="Text Placeholder 6"/>
          <p:cNvSpPr>
            <a:spLocks noGrp="1"/>
          </p:cNvSpPr>
          <p:nvPr>
            <p:ph type="body" sz="quarter" idx="12" hasCustomPrompt="1"/>
          </p:nvPr>
        </p:nvSpPr>
        <p:spPr>
          <a:xfrm>
            <a:off x="4958281"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20" name="Text Placeholder 6"/>
          <p:cNvSpPr>
            <a:spLocks noGrp="1"/>
          </p:cNvSpPr>
          <p:nvPr>
            <p:ph type="body" sz="quarter" idx="13" hasCustomPrompt="1"/>
          </p:nvPr>
        </p:nvSpPr>
        <p:spPr>
          <a:xfrm>
            <a:off x="752042"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
        <p:nvSpPr>
          <p:cNvPr id="21" name="Text Placeholder 6"/>
          <p:cNvSpPr>
            <a:spLocks noGrp="1"/>
          </p:cNvSpPr>
          <p:nvPr>
            <p:ph type="body" sz="quarter" idx="14" hasCustomPrompt="1"/>
          </p:nvPr>
        </p:nvSpPr>
        <p:spPr>
          <a:xfrm>
            <a:off x="4958280"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718457"/>
            <a:ext cx="9144000" cy="4114800"/>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3388179"/>
            <a:ext cx="9144000" cy="832757"/>
          </a:xfrm>
          <a:solidFill>
            <a:schemeClr val="accent2">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1800" b="1" kern="1200" baseline="0" dirty="0" smtClean="0">
                <a:solidFill>
                  <a:schemeClr val="accent2"/>
                </a:solidFill>
                <a:latin typeface="+mj-lt"/>
                <a:ea typeface="+mn-ea"/>
                <a:cs typeface="Arial" pitchFamily="34" charset="0"/>
              </a:defRPr>
            </a:lvl1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ull image slide covering the full area">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0"/>
            <a:ext cx="9144000" cy="4913555"/>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Tree>
    <p:extLst>
      <p:ext uri="{BB962C8B-B14F-4D97-AF65-F5344CB8AC3E}">
        <p14:creationId xmlns:p14="http://schemas.microsoft.com/office/powerpoint/2010/main" val="29179339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7" name="Text Placeholder 6"/>
          <p:cNvSpPr>
            <a:spLocks noGrp="1"/>
          </p:cNvSpPr>
          <p:nvPr>
            <p:ph type="body" sz="quarter" idx="11" hasCustomPrompt="1"/>
          </p:nvPr>
        </p:nvSpPr>
        <p:spPr>
          <a:xfrm>
            <a:off x="5248740" y="1653268"/>
            <a:ext cx="3429000" cy="2297430"/>
          </a:xfrm>
        </p:spPr>
        <p:txBody>
          <a:bodyPr/>
          <a:lstStyle>
            <a:lvl1pPr marL="0" indent="0">
              <a:spcBef>
                <a:spcPts val="1200"/>
              </a:spcBef>
              <a:buNone/>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image with bullet point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Vertical Image with Bullet Points</a:t>
            </a:r>
            <a:endParaRPr lang="en-IN" dirty="0"/>
          </a:p>
        </p:txBody>
      </p:sp>
      <p:sp>
        <p:nvSpPr>
          <p:cNvPr id="11"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14" name="Text Placeholder 6"/>
          <p:cNvSpPr>
            <a:spLocks noGrp="1"/>
          </p:cNvSpPr>
          <p:nvPr>
            <p:ph type="body" sz="quarter" idx="11" hasCustomPrompt="1"/>
          </p:nvPr>
        </p:nvSpPr>
        <p:spPr>
          <a:xfrm>
            <a:off x="5248740" y="903642"/>
            <a:ext cx="3429000" cy="3913094"/>
          </a:xfrm>
        </p:spPr>
        <p:txBody>
          <a:bodyPr/>
          <a:lstStyle>
            <a:lvl1pPr marL="342900" marR="0" indent="-342900" algn="l" defTabSz="457200" rtl="0" eaLnBrk="1" fontAlgn="auto" latinLnBrk="0" hangingPunct="1">
              <a:lnSpc>
                <a:spcPct val="100000"/>
              </a:lnSpc>
              <a:spcBef>
                <a:spcPts val="1200"/>
              </a:spcBef>
              <a:spcAft>
                <a:spcPts val="0"/>
              </a:spcAft>
              <a:buClr>
                <a:srgbClr val="00B0F0"/>
              </a:buClr>
              <a:buSzTx/>
              <a:buFont typeface="Wingdings" pitchFamily="2" charset="2"/>
              <a:buChar char="§"/>
              <a:tabLst/>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br>
              <a:rPr lang="en-US" dirty="0" smtClean="0"/>
            </a:br>
            <a:r>
              <a:rPr lang="en-US" dirty="0" smtClean="0"/>
              <a:t>This vertical image should be aligned left and centered vertically on the slide. </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1865"/>
            <a:ext cx="8229600" cy="41148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858723"/>
            <a:ext cx="8229600" cy="3874770"/>
          </a:xfrm>
          <a:prstGeom prst="rect">
            <a:avLst/>
          </a:prstGeom>
        </p:spPr>
        <p:txBody>
          <a:bodyPr lIns="45720" tIns="45720" rIns="45720" bIns="4572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txBox="1">
            <a:spLocks/>
          </p:cNvSpPr>
          <p:nvPr/>
        </p:nvSpPr>
        <p:spPr>
          <a:xfrm>
            <a:off x="2926080" y="5004906"/>
            <a:ext cx="329184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smtClean="0">
                <a:solidFill>
                  <a:schemeClr val="accent2"/>
                </a:solidFill>
              </a:rPr>
              <a:t>© 2015</a:t>
            </a:r>
            <a:r>
              <a:rPr lang="en-US" b="0" u="none" baseline="0" dirty="0" smtClean="0">
                <a:solidFill>
                  <a:schemeClr val="accent2"/>
                </a:solidFill>
              </a:rPr>
              <a:t> </a:t>
            </a:r>
            <a:r>
              <a:rPr lang="en-US" b="0" u="none" dirty="0" smtClean="0">
                <a:solidFill>
                  <a:schemeClr val="accent2"/>
                </a:solidFill>
              </a:rPr>
              <a:t> WIPRO LTD  |  WWW.WIPRO.COM  |  </a:t>
            </a:r>
            <a:r>
              <a:rPr lang="en-US" sz="800" b="0" i="0" u="none" kern="1200" dirty="0" smtClean="0">
                <a:solidFill>
                  <a:schemeClr val="accent2"/>
                </a:solidFill>
                <a:effectLst/>
                <a:latin typeface="Arial" pitchFamily="34" charset="0"/>
                <a:ea typeface="+mn-ea"/>
                <a:cs typeface="Arial" pitchFamily="34" charset="0"/>
              </a:rPr>
              <a:t>CONFIDENTIAL</a:t>
            </a:r>
            <a:endParaRPr lang="en-US" b="0" u="none" dirty="0">
              <a:solidFill>
                <a:schemeClr val="accent2"/>
              </a:solidFill>
            </a:endParaRPr>
          </a:p>
        </p:txBody>
      </p:sp>
      <p:sp>
        <p:nvSpPr>
          <p:cNvPr id="6" name="Footer Placeholder 4"/>
          <p:cNvSpPr txBox="1">
            <a:spLocks/>
          </p:cNvSpPr>
          <p:nvPr/>
        </p:nvSpPr>
        <p:spPr>
          <a:xfrm>
            <a:off x="10884" y="4985514"/>
            <a:ext cx="36000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accent2"/>
                </a:solidFill>
              </a:rPr>
              <a:pPr algn="l"/>
              <a:t>‹#›</a:t>
            </a:fld>
            <a:endParaRPr lang="en-US" sz="1000" dirty="0">
              <a:solidFill>
                <a:schemeClr val="accent2"/>
              </a:solidFill>
            </a:endParaRPr>
          </a:p>
        </p:txBody>
      </p:sp>
      <p:grpSp>
        <p:nvGrpSpPr>
          <p:cNvPr id="63" name="Group 62"/>
          <p:cNvGrpSpPr/>
          <p:nvPr/>
        </p:nvGrpSpPr>
        <p:grpSpPr>
          <a:xfrm>
            <a:off x="0" y="570310"/>
            <a:ext cx="9145588" cy="18900"/>
            <a:chOff x="0" y="3408363"/>
            <a:chExt cx="9145588" cy="41275"/>
          </a:xfrm>
        </p:grpSpPr>
        <p:sp>
          <p:nvSpPr>
            <p:cNvPr id="64" name="AutoShape 3"/>
            <p:cNvSpPr>
              <a:spLocks noChangeAspect="1" noChangeArrowheads="1" noTextEdit="1"/>
            </p:cNvSpPr>
            <p:nvPr/>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5" name="Rectangle 5"/>
            <p:cNvSpPr>
              <a:spLocks noChangeArrowheads="1"/>
            </p:cNvSpPr>
            <p:nvPr/>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6" name="Rectangle 6"/>
            <p:cNvSpPr>
              <a:spLocks noChangeArrowheads="1"/>
            </p:cNvSpPr>
            <p:nvPr/>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7" name="Rectangle 7"/>
            <p:cNvSpPr>
              <a:spLocks noChangeArrowheads="1"/>
            </p:cNvSpPr>
            <p:nvPr/>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8" name="Rectangle 8"/>
            <p:cNvSpPr>
              <a:spLocks noChangeArrowheads="1"/>
            </p:cNvSpPr>
            <p:nvPr/>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9" name="Rectangle 9"/>
            <p:cNvSpPr>
              <a:spLocks noChangeArrowheads="1"/>
            </p:cNvSpPr>
            <p:nvPr/>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0" name="Rectangle 10"/>
            <p:cNvSpPr>
              <a:spLocks noChangeArrowheads="1"/>
            </p:cNvSpPr>
            <p:nvPr/>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1" name="Rectangle 11"/>
            <p:cNvSpPr>
              <a:spLocks noChangeArrowheads="1"/>
            </p:cNvSpPr>
            <p:nvPr/>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2" name="Rectangle 12"/>
            <p:cNvSpPr>
              <a:spLocks noChangeArrowheads="1"/>
            </p:cNvSpPr>
            <p:nvPr/>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3" name="Rectangle 13"/>
            <p:cNvSpPr>
              <a:spLocks noChangeArrowheads="1"/>
            </p:cNvSpPr>
            <p:nvPr/>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4" name="Rectangle 14"/>
            <p:cNvSpPr>
              <a:spLocks noChangeArrowheads="1"/>
            </p:cNvSpPr>
            <p:nvPr/>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5" name="Rectangle 15"/>
            <p:cNvSpPr>
              <a:spLocks noChangeArrowheads="1"/>
            </p:cNvSpPr>
            <p:nvPr/>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6" name="Rectangle 16"/>
            <p:cNvSpPr>
              <a:spLocks noChangeArrowheads="1"/>
            </p:cNvSpPr>
            <p:nvPr/>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7" name="Rectangle 17"/>
            <p:cNvSpPr>
              <a:spLocks noChangeArrowheads="1"/>
            </p:cNvSpPr>
            <p:nvPr/>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8" name="Rectangle 18"/>
            <p:cNvSpPr>
              <a:spLocks noChangeArrowheads="1"/>
            </p:cNvSpPr>
            <p:nvPr/>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9" name="Rectangle 19"/>
            <p:cNvSpPr>
              <a:spLocks noChangeArrowheads="1"/>
            </p:cNvSpPr>
            <p:nvPr/>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0" name="Rectangle 20"/>
            <p:cNvSpPr>
              <a:spLocks noChangeArrowheads="1"/>
            </p:cNvSpPr>
            <p:nvPr/>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1" name="Rectangle 21"/>
            <p:cNvSpPr>
              <a:spLocks noChangeArrowheads="1"/>
            </p:cNvSpPr>
            <p:nvPr/>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2" name="Rectangle 22"/>
            <p:cNvSpPr>
              <a:spLocks noChangeArrowheads="1"/>
            </p:cNvSpPr>
            <p:nvPr/>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3" name="Rectangle 23"/>
            <p:cNvSpPr>
              <a:spLocks noChangeArrowheads="1"/>
            </p:cNvSpPr>
            <p:nvPr/>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4" name="Rectangle 24"/>
            <p:cNvSpPr>
              <a:spLocks noChangeArrowheads="1"/>
            </p:cNvSpPr>
            <p:nvPr/>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5" name="Rectangle 25"/>
            <p:cNvSpPr>
              <a:spLocks noChangeArrowheads="1"/>
            </p:cNvSpPr>
            <p:nvPr/>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6" name="Rectangle 26"/>
            <p:cNvSpPr>
              <a:spLocks noChangeArrowheads="1"/>
            </p:cNvSpPr>
            <p:nvPr/>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7" name="Rectangle 27"/>
            <p:cNvSpPr>
              <a:spLocks noChangeArrowheads="1"/>
            </p:cNvSpPr>
            <p:nvPr/>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8" name="Rectangle 28"/>
            <p:cNvSpPr>
              <a:spLocks noChangeArrowheads="1"/>
            </p:cNvSpPr>
            <p:nvPr/>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9" name="Rectangle 29"/>
            <p:cNvSpPr>
              <a:spLocks noChangeArrowheads="1"/>
            </p:cNvSpPr>
            <p:nvPr/>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0" name="Rectangle 30"/>
            <p:cNvSpPr>
              <a:spLocks noChangeArrowheads="1"/>
            </p:cNvSpPr>
            <p:nvPr/>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1" name="Rectangle 31"/>
            <p:cNvSpPr>
              <a:spLocks noChangeArrowheads="1"/>
            </p:cNvSpPr>
            <p:nvPr/>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2" name="Rectangle 32"/>
            <p:cNvSpPr>
              <a:spLocks noChangeArrowheads="1"/>
            </p:cNvSpPr>
            <p:nvPr/>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3" name="Rectangle 33"/>
            <p:cNvSpPr>
              <a:spLocks noChangeArrowheads="1"/>
            </p:cNvSpPr>
            <p:nvPr/>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4" name="Rectangle 34"/>
            <p:cNvSpPr>
              <a:spLocks noChangeArrowheads="1"/>
            </p:cNvSpPr>
            <p:nvPr/>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5" name="Rectangle 35"/>
            <p:cNvSpPr>
              <a:spLocks noChangeArrowheads="1"/>
            </p:cNvSpPr>
            <p:nvPr/>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6" name="Rectangle 36"/>
            <p:cNvSpPr>
              <a:spLocks noChangeArrowheads="1"/>
            </p:cNvSpPr>
            <p:nvPr/>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7" name="Rectangle 37"/>
            <p:cNvSpPr>
              <a:spLocks noChangeArrowheads="1"/>
            </p:cNvSpPr>
            <p:nvPr/>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8" name="Rectangle 38"/>
            <p:cNvSpPr>
              <a:spLocks noChangeArrowheads="1"/>
            </p:cNvSpPr>
            <p:nvPr/>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9" name="Rectangle 39"/>
            <p:cNvSpPr>
              <a:spLocks noChangeArrowheads="1"/>
            </p:cNvSpPr>
            <p:nvPr/>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0" name="Rectangle 40"/>
            <p:cNvSpPr>
              <a:spLocks noChangeArrowheads="1"/>
            </p:cNvSpPr>
            <p:nvPr/>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1" name="Rectangle 41"/>
            <p:cNvSpPr>
              <a:spLocks noChangeArrowheads="1"/>
            </p:cNvSpPr>
            <p:nvPr/>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2" name="Rectangle 42"/>
            <p:cNvSpPr>
              <a:spLocks noChangeArrowheads="1"/>
            </p:cNvSpPr>
            <p:nvPr/>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3" name="Rectangle 43"/>
            <p:cNvSpPr>
              <a:spLocks noChangeArrowheads="1"/>
            </p:cNvSpPr>
            <p:nvPr/>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4" name="Rectangle 44"/>
            <p:cNvSpPr>
              <a:spLocks noChangeArrowheads="1"/>
            </p:cNvSpPr>
            <p:nvPr/>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5" name="Rectangle 45"/>
            <p:cNvSpPr>
              <a:spLocks noChangeArrowheads="1"/>
            </p:cNvSpPr>
            <p:nvPr/>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6" name="Rectangle 46"/>
            <p:cNvSpPr>
              <a:spLocks noChangeArrowheads="1"/>
            </p:cNvSpPr>
            <p:nvPr/>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7" name="Rectangle 47"/>
            <p:cNvSpPr>
              <a:spLocks noChangeArrowheads="1"/>
            </p:cNvSpPr>
            <p:nvPr/>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8" name="Rectangle 48"/>
            <p:cNvSpPr>
              <a:spLocks noChangeArrowheads="1"/>
            </p:cNvSpPr>
            <p:nvPr/>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9" name="Rectangle 49"/>
            <p:cNvSpPr>
              <a:spLocks noChangeArrowheads="1"/>
            </p:cNvSpPr>
            <p:nvPr/>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0" name="Rectangle 50"/>
            <p:cNvSpPr>
              <a:spLocks noChangeArrowheads="1"/>
            </p:cNvSpPr>
            <p:nvPr/>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1" name="Rectangle 51"/>
            <p:cNvSpPr>
              <a:spLocks noChangeArrowheads="1"/>
            </p:cNvSpPr>
            <p:nvPr/>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2" name="Rectangle 52"/>
            <p:cNvSpPr>
              <a:spLocks noChangeArrowheads="1"/>
            </p:cNvSpPr>
            <p:nvPr/>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3" name="Rectangle 53"/>
            <p:cNvSpPr>
              <a:spLocks noChangeArrowheads="1"/>
            </p:cNvSpPr>
            <p:nvPr/>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4" name="Rectangle 54"/>
            <p:cNvSpPr>
              <a:spLocks noChangeArrowheads="1"/>
            </p:cNvSpPr>
            <p:nvPr/>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5" name="Rectangle 55"/>
            <p:cNvSpPr>
              <a:spLocks noChangeArrowheads="1"/>
            </p:cNvSpPr>
            <p:nvPr/>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6" name="Freeform 56"/>
            <p:cNvSpPr>
              <a:spLocks/>
            </p:cNvSpPr>
            <p:nvPr/>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50" r:id="rId4"/>
    <p:sldLayoutId id="2147483711" r:id="rId5"/>
    <p:sldLayoutId id="2147483712" r:id="rId6"/>
    <p:sldLayoutId id="2147483752" r:id="rId7"/>
    <p:sldLayoutId id="2147483713" r:id="rId8"/>
    <p:sldLayoutId id="2147483714" r:id="rId9"/>
    <p:sldLayoutId id="2147483715" r:id="rId10"/>
    <p:sldLayoutId id="2147483716" r:id="rId11"/>
    <p:sldLayoutId id="2147483717" r:id="rId12"/>
    <p:sldLayoutId id="2147483718" r:id="rId13"/>
    <p:sldLayoutId id="2147483751"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53" r:id="rId25"/>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chemeClr val="accent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ourceforge.net/projects/liteide/" TargetMode="External"/><Relationship Id="rId2" Type="http://schemas.openxmlformats.org/officeDocument/2006/relationships/hyperlink" Target="https://golang.org/doc/install?download=go1.5.3.windows-amd64.msi" TargetMode="Externa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tleyden.github.io/blog/2014/10/30/goroutines-vs-threads/"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Go </a:t>
            </a:r>
            <a:r>
              <a:rPr lang="en-US" sz="3600" dirty="0" smtClean="0"/>
              <a:t>language</a:t>
            </a:r>
            <a:endParaRPr lang="en-US" dirty="0"/>
          </a:p>
        </p:txBody>
      </p:sp>
      <p:sp>
        <p:nvSpPr>
          <p:cNvPr id="3" name="Subtitle 2"/>
          <p:cNvSpPr>
            <a:spLocks noGrp="1"/>
          </p:cNvSpPr>
          <p:nvPr>
            <p:ph type="subTitle" idx="1"/>
          </p:nvPr>
        </p:nvSpPr>
        <p:spPr/>
        <p:txBody>
          <a:bodyPr/>
          <a:lstStyle/>
          <a:p>
            <a:r>
              <a:rPr lang="en-US" dirty="0" err="1" smtClean="0"/>
              <a:t>Anand</a:t>
            </a:r>
            <a:r>
              <a:rPr lang="en-US" dirty="0" smtClean="0"/>
              <a:t> </a:t>
            </a:r>
            <a:r>
              <a:rPr lang="en-US" dirty="0" err="1" smtClean="0"/>
              <a:t>Hariharan</a:t>
            </a:r>
            <a:endParaRPr lang="en-US" dirty="0"/>
          </a:p>
        </p:txBody>
      </p:sp>
      <p:sp>
        <p:nvSpPr>
          <p:cNvPr id="4" name="Text Placeholder 3"/>
          <p:cNvSpPr>
            <a:spLocks noGrp="1"/>
          </p:cNvSpPr>
          <p:nvPr>
            <p:ph type="body" sz="quarter" idx="10"/>
          </p:nvPr>
        </p:nvSpPr>
        <p:spPr/>
        <p:txBody>
          <a:bodyPr/>
          <a:lstStyle/>
          <a:p>
            <a:r>
              <a:rPr lang="en-US" dirty="0" smtClean="0"/>
              <a:t>Practice Head, Cloud Technologies Group</a:t>
            </a:r>
            <a:endParaRPr lang="en-US" dirty="0"/>
          </a:p>
        </p:txBody>
      </p:sp>
    </p:spTree>
    <p:extLst>
      <p:ext uri="{BB962C8B-B14F-4D97-AF65-F5344CB8AC3E}">
        <p14:creationId xmlns:p14="http://schemas.microsoft.com/office/powerpoint/2010/main" val="22657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fontScale="92500" lnSpcReduction="20000"/>
          </a:bodyPr>
          <a:lstStyle/>
          <a:p>
            <a:r>
              <a:rPr lang="en-US" dirty="0" smtClean="0"/>
              <a:t>Packages, Variables, Constants</a:t>
            </a:r>
            <a:endParaRPr lang="en-US" dirty="0"/>
          </a:p>
        </p:txBody>
      </p:sp>
      <p:sp>
        <p:nvSpPr>
          <p:cNvPr id="5" name="Text Placeholder 4"/>
          <p:cNvSpPr>
            <a:spLocks noGrp="1"/>
          </p:cNvSpPr>
          <p:nvPr>
            <p:ph type="body" sz="quarter" idx="12"/>
          </p:nvPr>
        </p:nvSpPr>
        <p:spPr/>
        <p:txBody>
          <a:bodyPr>
            <a:normAutofit lnSpcReduction="10000"/>
          </a:bodyPr>
          <a:lstStyle/>
          <a:p>
            <a:endParaRPr lang="en-US"/>
          </a:p>
        </p:txBody>
      </p:sp>
    </p:spTree>
    <p:extLst>
      <p:ext uri="{BB962C8B-B14F-4D97-AF65-F5344CB8AC3E}">
        <p14:creationId xmlns:p14="http://schemas.microsoft.com/office/powerpoint/2010/main" val="1798359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lstStyle/>
          <a:p>
            <a:r>
              <a:rPr lang="en-US" dirty="0"/>
              <a:t>Every Go program is made up of packages.</a:t>
            </a:r>
          </a:p>
          <a:p>
            <a:r>
              <a:rPr lang="en-US" dirty="0" smtClean="0"/>
              <a:t>Programs </a:t>
            </a:r>
            <a:r>
              <a:rPr lang="en-US" dirty="0"/>
              <a:t>start running in package </a:t>
            </a:r>
            <a:r>
              <a:rPr lang="en-US" b="1" dirty="0"/>
              <a:t>main</a:t>
            </a:r>
            <a:r>
              <a:rPr lang="en-US" dirty="0" smtClean="0"/>
              <a:t>.</a:t>
            </a:r>
          </a:p>
          <a:p>
            <a:endParaRPr lang="en-US" dirty="0"/>
          </a:p>
          <a:p>
            <a:r>
              <a:rPr lang="en-US" dirty="0" smtClean="0"/>
              <a:t>It is possible to import remote packages into Go </a:t>
            </a:r>
          </a:p>
          <a:p>
            <a:pPr lvl="1"/>
            <a:r>
              <a:rPr lang="en-US" dirty="0" smtClean="0"/>
              <a:t>E.g. </a:t>
            </a:r>
            <a:endParaRPr lang="en-US" dirty="0"/>
          </a:p>
        </p:txBody>
      </p:sp>
      <p:pic>
        <p:nvPicPr>
          <p:cNvPr id="4" name="Picture 3"/>
          <p:cNvPicPr>
            <a:picLocks noChangeAspect="1"/>
          </p:cNvPicPr>
          <p:nvPr/>
        </p:nvPicPr>
        <p:blipFill>
          <a:blip r:embed="rId2"/>
          <a:stretch>
            <a:fillRect/>
          </a:stretch>
        </p:blipFill>
        <p:spPr>
          <a:xfrm>
            <a:off x="1776716" y="2707937"/>
            <a:ext cx="5162550" cy="914400"/>
          </a:xfrm>
          <a:prstGeom prst="rect">
            <a:avLst/>
          </a:prstGeom>
        </p:spPr>
      </p:pic>
      <p:sp>
        <p:nvSpPr>
          <p:cNvPr id="5" name="Rectangle 4"/>
          <p:cNvSpPr/>
          <p:nvPr/>
        </p:nvSpPr>
        <p:spPr>
          <a:xfrm>
            <a:off x="457200" y="4429892"/>
            <a:ext cx="2876108" cy="246221"/>
          </a:xfrm>
          <a:prstGeom prst="rect">
            <a:avLst/>
          </a:prstGeom>
        </p:spPr>
        <p:txBody>
          <a:bodyPr wrap="none">
            <a:spAutoFit/>
          </a:bodyPr>
          <a:lstStyle/>
          <a:p>
            <a:r>
              <a:rPr lang="en-US" sz="1000" dirty="0" smtClean="0">
                <a:latin typeface="Calibri" panose="020F0502020204030204" pitchFamily="34" charset="0"/>
              </a:rPr>
              <a:t>Source: https</a:t>
            </a:r>
            <a:r>
              <a:rPr lang="en-US" sz="1000" dirty="0">
                <a:latin typeface="Calibri" panose="020F0502020204030204" pitchFamily="34" charset="0"/>
              </a:rPr>
              <a:t>://talks.golang.org/2012/splash.article</a:t>
            </a:r>
          </a:p>
        </p:txBody>
      </p:sp>
    </p:spTree>
    <p:extLst>
      <p:ext uri="{BB962C8B-B14F-4D97-AF65-F5344CB8AC3E}">
        <p14:creationId xmlns:p14="http://schemas.microsoft.com/office/powerpoint/2010/main" val="21791895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r>
              <a:rPr lang="en-US" b="1" dirty="0" err="1" smtClean="0"/>
              <a:t>var</a:t>
            </a:r>
            <a:r>
              <a:rPr lang="en-US" dirty="0" smtClean="0"/>
              <a:t> </a:t>
            </a:r>
            <a:r>
              <a:rPr lang="en-US" dirty="0"/>
              <a:t>statement declares a list of </a:t>
            </a:r>
            <a:r>
              <a:rPr lang="en-US" dirty="0" smtClean="0"/>
              <a:t>variables</a:t>
            </a:r>
            <a:endParaRPr lang="en-US" dirty="0"/>
          </a:p>
          <a:p>
            <a:endParaRPr lang="en-US" dirty="0"/>
          </a:p>
          <a:p>
            <a:r>
              <a:rPr lang="en-US" dirty="0" err="1" smtClean="0"/>
              <a:t>var</a:t>
            </a:r>
            <a:r>
              <a:rPr lang="en-US" dirty="0" smtClean="0"/>
              <a:t> </a:t>
            </a:r>
            <a:r>
              <a:rPr lang="en-US" dirty="0"/>
              <a:t>statement can be at package or function level. </a:t>
            </a:r>
          </a:p>
        </p:txBody>
      </p:sp>
      <p:sp>
        <p:nvSpPr>
          <p:cNvPr id="5" name="Rectangle 4"/>
          <p:cNvSpPr/>
          <p:nvPr/>
        </p:nvSpPr>
        <p:spPr>
          <a:xfrm>
            <a:off x="457200" y="4429892"/>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492609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variable declaration</a:t>
            </a:r>
            <a:endParaRPr lang="en-US" dirty="0"/>
          </a:p>
        </p:txBody>
      </p:sp>
      <p:sp>
        <p:nvSpPr>
          <p:cNvPr id="3" name="Content Placeholder 2"/>
          <p:cNvSpPr>
            <a:spLocks noGrp="1"/>
          </p:cNvSpPr>
          <p:nvPr>
            <p:ph idx="1"/>
          </p:nvPr>
        </p:nvSpPr>
        <p:spPr/>
        <p:txBody>
          <a:bodyPr/>
          <a:lstStyle/>
          <a:p>
            <a:r>
              <a:rPr lang="en-US" dirty="0"/>
              <a:t>Inside a function, the := short assignment statement can be used in place of a </a:t>
            </a:r>
            <a:r>
              <a:rPr lang="en-US" dirty="0" err="1"/>
              <a:t>var</a:t>
            </a:r>
            <a:r>
              <a:rPr lang="en-US" dirty="0"/>
              <a:t> declaration with implicit type.</a:t>
            </a:r>
          </a:p>
          <a:p>
            <a:endParaRPr lang="en-US" dirty="0"/>
          </a:p>
          <a:p>
            <a:r>
              <a:rPr lang="en-US" dirty="0"/>
              <a:t>Outside a function, every statement begins with a keyword (</a:t>
            </a:r>
            <a:r>
              <a:rPr lang="en-US" dirty="0" err="1"/>
              <a:t>var</a:t>
            </a:r>
            <a:r>
              <a:rPr lang="en-US" dirty="0"/>
              <a:t>, </a:t>
            </a:r>
            <a:r>
              <a:rPr lang="en-US" dirty="0" err="1"/>
              <a:t>func</a:t>
            </a:r>
            <a:r>
              <a:rPr lang="en-US" dirty="0"/>
              <a:t>, and so on) and so the := construct is not available.</a:t>
            </a:r>
          </a:p>
        </p:txBody>
      </p:sp>
      <p:sp>
        <p:nvSpPr>
          <p:cNvPr id="4" name="Rectangle 3"/>
          <p:cNvSpPr/>
          <p:nvPr/>
        </p:nvSpPr>
        <p:spPr>
          <a:xfrm>
            <a:off x="457200" y="4429892"/>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12302877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data types</a:t>
            </a:r>
            <a:endParaRPr lang="en-US" dirty="0"/>
          </a:p>
        </p:txBody>
      </p:sp>
      <p:sp>
        <p:nvSpPr>
          <p:cNvPr id="3" name="Content Placeholder 2"/>
          <p:cNvSpPr>
            <a:spLocks noGrp="1"/>
          </p:cNvSpPr>
          <p:nvPr>
            <p:ph idx="1"/>
          </p:nvPr>
        </p:nvSpPr>
        <p:spPr/>
        <p:txBody>
          <a:bodyPr>
            <a:normAutofit/>
          </a:bodyPr>
          <a:lstStyle/>
          <a:p>
            <a:r>
              <a:rPr lang="en-US" dirty="0" smtClean="0"/>
              <a:t>bool, string, </a:t>
            </a:r>
            <a:r>
              <a:rPr lang="en-US" dirty="0" err="1" smtClean="0"/>
              <a:t>int</a:t>
            </a:r>
            <a:r>
              <a:rPr lang="en-US" dirty="0" smtClean="0"/>
              <a:t> , int8,  </a:t>
            </a:r>
            <a:r>
              <a:rPr lang="en-US" dirty="0"/>
              <a:t>int16 </a:t>
            </a:r>
            <a:r>
              <a:rPr lang="en-US" dirty="0" smtClean="0"/>
              <a:t>, </a:t>
            </a:r>
            <a:r>
              <a:rPr lang="en-US" dirty="0"/>
              <a:t>int32  </a:t>
            </a:r>
            <a:r>
              <a:rPr lang="en-US" dirty="0" smtClean="0"/>
              <a:t>, int64</a:t>
            </a:r>
            <a:endParaRPr lang="en-US" dirty="0"/>
          </a:p>
          <a:p>
            <a:r>
              <a:rPr lang="en-US" dirty="0" err="1"/>
              <a:t>uint</a:t>
            </a:r>
            <a:r>
              <a:rPr lang="en-US" dirty="0"/>
              <a:t> uint8 uint16 uint32 uint64 </a:t>
            </a:r>
            <a:r>
              <a:rPr lang="en-US" dirty="0" err="1" smtClean="0"/>
              <a:t>uintptr</a:t>
            </a:r>
            <a:r>
              <a:rPr lang="en-US" dirty="0" smtClean="0"/>
              <a:t> – denoted unsigned integer</a:t>
            </a:r>
            <a:endParaRPr lang="en-US" dirty="0"/>
          </a:p>
          <a:p>
            <a:r>
              <a:rPr lang="en-US" dirty="0" smtClean="0"/>
              <a:t>byte </a:t>
            </a:r>
            <a:r>
              <a:rPr lang="en-US" dirty="0"/>
              <a:t>// </a:t>
            </a:r>
            <a:r>
              <a:rPr lang="en-US" dirty="0" smtClean="0"/>
              <a:t>same as </a:t>
            </a:r>
            <a:r>
              <a:rPr lang="en-US" dirty="0"/>
              <a:t>uint8</a:t>
            </a:r>
          </a:p>
          <a:p>
            <a:r>
              <a:rPr lang="en-US" dirty="0" smtClean="0"/>
              <a:t>rune </a:t>
            </a:r>
            <a:r>
              <a:rPr lang="en-US" dirty="0"/>
              <a:t>// </a:t>
            </a:r>
            <a:r>
              <a:rPr lang="en-US" dirty="0" smtClean="0"/>
              <a:t>same as int32</a:t>
            </a:r>
            <a:endParaRPr lang="en-US" dirty="0"/>
          </a:p>
          <a:p>
            <a:r>
              <a:rPr lang="en-US" dirty="0"/>
              <a:t> </a:t>
            </a:r>
            <a:r>
              <a:rPr lang="en-US" dirty="0" smtClean="0"/>
              <a:t>float32, float64, complex64, </a:t>
            </a:r>
            <a:r>
              <a:rPr lang="en-US" dirty="0"/>
              <a:t>complex128</a:t>
            </a:r>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553510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Constants</a:t>
            </a:r>
            <a:endParaRPr lang="en-US" dirty="0"/>
          </a:p>
        </p:txBody>
      </p:sp>
      <p:sp>
        <p:nvSpPr>
          <p:cNvPr id="3" name="Content Placeholder 2"/>
          <p:cNvSpPr>
            <a:spLocks noGrp="1"/>
          </p:cNvSpPr>
          <p:nvPr>
            <p:ph idx="1"/>
          </p:nvPr>
        </p:nvSpPr>
        <p:spPr/>
        <p:txBody>
          <a:bodyPr/>
          <a:lstStyle/>
          <a:p>
            <a:r>
              <a:rPr lang="en-US" dirty="0"/>
              <a:t>Constants are declared like </a:t>
            </a:r>
            <a:r>
              <a:rPr lang="en-US" dirty="0" smtClean="0"/>
              <a:t>variables using </a:t>
            </a:r>
            <a:r>
              <a:rPr lang="en-US" dirty="0"/>
              <a:t>the </a:t>
            </a:r>
            <a:r>
              <a:rPr lang="en-US" b="1" dirty="0" err="1"/>
              <a:t>const</a:t>
            </a:r>
            <a:r>
              <a:rPr lang="en-US" b="1" dirty="0"/>
              <a:t> </a:t>
            </a:r>
            <a:r>
              <a:rPr lang="en-US" dirty="0" smtClean="0"/>
              <a:t>keyword</a:t>
            </a:r>
            <a:endParaRPr lang="en-US" dirty="0"/>
          </a:p>
          <a:p>
            <a:endParaRPr lang="en-US" dirty="0"/>
          </a:p>
          <a:p>
            <a:r>
              <a:rPr lang="en-US" dirty="0"/>
              <a:t>Constants can be string, character, </a:t>
            </a:r>
            <a:r>
              <a:rPr lang="en-US" dirty="0" err="1" smtClean="0"/>
              <a:t>boolean</a:t>
            </a:r>
            <a:r>
              <a:rPr lang="en-US" dirty="0" smtClean="0"/>
              <a:t> or numeric</a:t>
            </a:r>
            <a:endParaRPr lang="en-US" dirty="0"/>
          </a:p>
          <a:p>
            <a:endParaRPr lang="en-US" dirty="0"/>
          </a:p>
          <a:p>
            <a:r>
              <a:rPr lang="en-US" dirty="0"/>
              <a:t>Constants cannot be declared using </a:t>
            </a:r>
            <a:r>
              <a:rPr lang="en-US" dirty="0" smtClean="0"/>
              <a:t>:= </a:t>
            </a:r>
            <a:r>
              <a:rPr lang="en-US" dirty="0"/>
              <a:t>syntax.</a:t>
            </a:r>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28925421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fontScale="92500" lnSpcReduction="20000"/>
          </a:bodyPr>
          <a:lstStyle/>
          <a:p>
            <a:r>
              <a:rPr lang="en-US" dirty="0" smtClean="0"/>
              <a:t>Flow control statements</a:t>
            </a:r>
            <a:endParaRPr lang="en-US" dirty="0"/>
          </a:p>
        </p:txBody>
      </p:sp>
      <p:sp>
        <p:nvSpPr>
          <p:cNvPr id="5" name="Text Placeholder 4"/>
          <p:cNvSpPr>
            <a:spLocks noGrp="1"/>
          </p:cNvSpPr>
          <p:nvPr>
            <p:ph type="body" sz="quarter" idx="12"/>
          </p:nvPr>
        </p:nvSpPr>
        <p:spPr/>
        <p:txBody>
          <a:bodyPr>
            <a:normAutofit lnSpcReduction="10000"/>
          </a:bodyPr>
          <a:lstStyle/>
          <a:p>
            <a:endParaRPr lang="en-US"/>
          </a:p>
        </p:txBody>
      </p:sp>
    </p:spTree>
    <p:extLst>
      <p:ext uri="{BB962C8B-B14F-4D97-AF65-F5344CB8AC3E}">
        <p14:creationId xmlns:p14="http://schemas.microsoft.com/office/powerpoint/2010/main" val="707752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a:t>
            </a:r>
            <a:endParaRPr lang="en-US" dirty="0"/>
          </a:p>
        </p:txBody>
      </p:sp>
      <p:sp>
        <p:nvSpPr>
          <p:cNvPr id="3" name="Content Placeholder 2"/>
          <p:cNvSpPr>
            <a:spLocks noGrp="1"/>
          </p:cNvSpPr>
          <p:nvPr>
            <p:ph idx="1"/>
          </p:nvPr>
        </p:nvSpPr>
        <p:spPr/>
        <p:txBody>
          <a:bodyPr>
            <a:normAutofit/>
          </a:bodyPr>
          <a:lstStyle/>
          <a:p>
            <a:r>
              <a:rPr lang="en-US" dirty="0"/>
              <a:t>Go has only one looping </a:t>
            </a:r>
            <a:r>
              <a:rPr lang="en-US" dirty="0" smtClean="0"/>
              <a:t>construct - </a:t>
            </a:r>
            <a:r>
              <a:rPr lang="en-US" b="1" dirty="0" smtClean="0"/>
              <a:t>for </a:t>
            </a:r>
            <a:r>
              <a:rPr lang="en-US" dirty="0" smtClean="0"/>
              <a:t>loop</a:t>
            </a:r>
            <a:endParaRPr lang="en-US" dirty="0"/>
          </a:p>
          <a:p>
            <a:r>
              <a:rPr lang="en-US" dirty="0" smtClean="0"/>
              <a:t>Loop </a:t>
            </a:r>
            <a:r>
              <a:rPr lang="en-US" dirty="0"/>
              <a:t>has three components separated by semicolons:</a:t>
            </a:r>
          </a:p>
          <a:p>
            <a:pPr lvl="1"/>
            <a:r>
              <a:rPr lang="en-US" dirty="0" err="1" smtClean="0"/>
              <a:t>init</a:t>
            </a:r>
            <a:r>
              <a:rPr lang="en-US" dirty="0" smtClean="0"/>
              <a:t> </a:t>
            </a:r>
            <a:r>
              <a:rPr lang="en-US" dirty="0"/>
              <a:t>statement: executed before </a:t>
            </a:r>
            <a:r>
              <a:rPr lang="en-US" dirty="0" smtClean="0"/>
              <a:t>first </a:t>
            </a:r>
            <a:r>
              <a:rPr lang="en-US" dirty="0"/>
              <a:t>iteration</a:t>
            </a:r>
          </a:p>
          <a:p>
            <a:pPr lvl="1"/>
            <a:r>
              <a:rPr lang="en-US" dirty="0" smtClean="0"/>
              <a:t>condition </a:t>
            </a:r>
            <a:r>
              <a:rPr lang="en-US" dirty="0"/>
              <a:t>expression: evaluated before every iteration</a:t>
            </a:r>
          </a:p>
          <a:p>
            <a:pPr lvl="1"/>
            <a:r>
              <a:rPr lang="en-US" dirty="0" smtClean="0"/>
              <a:t>post </a:t>
            </a:r>
            <a:r>
              <a:rPr lang="en-US" dirty="0"/>
              <a:t>statement: executed at </a:t>
            </a:r>
            <a:r>
              <a:rPr lang="en-US" dirty="0" smtClean="0"/>
              <a:t>end </a:t>
            </a:r>
            <a:r>
              <a:rPr lang="en-US" dirty="0"/>
              <a:t>of every iteration</a:t>
            </a:r>
          </a:p>
          <a:p>
            <a:r>
              <a:rPr lang="en-US" dirty="0" err="1" smtClean="0"/>
              <a:t>init</a:t>
            </a:r>
            <a:r>
              <a:rPr lang="en-US" dirty="0" smtClean="0"/>
              <a:t> </a:t>
            </a:r>
            <a:r>
              <a:rPr lang="en-US" dirty="0"/>
              <a:t>statement </a:t>
            </a:r>
            <a:r>
              <a:rPr lang="en-US" dirty="0" smtClean="0"/>
              <a:t>is often a </a:t>
            </a:r>
            <a:r>
              <a:rPr lang="en-US" dirty="0"/>
              <a:t>short variable </a:t>
            </a:r>
            <a:r>
              <a:rPr lang="en-US" dirty="0" smtClean="0"/>
              <a:t>declaration</a:t>
            </a:r>
          </a:p>
          <a:p>
            <a:r>
              <a:rPr lang="en-US" dirty="0" smtClean="0"/>
              <a:t>Variables </a:t>
            </a:r>
            <a:r>
              <a:rPr lang="en-US" dirty="0"/>
              <a:t>declared </a:t>
            </a:r>
            <a:r>
              <a:rPr lang="en-US" dirty="0" smtClean="0"/>
              <a:t>visible </a:t>
            </a:r>
            <a:r>
              <a:rPr lang="en-US" dirty="0"/>
              <a:t>only </a:t>
            </a:r>
            <a:r>
              <a:rPr lang="en-US" dirty="0" smtClean="0"/>
              <a:t>within the </a:t>
            </a:r>
            <a:r>
              <a:rPr lang="en-US" dirty="0"/>
              <a:t>for </a:t>
            </a:r>
            <a:r>
              <a:rPr lang="en-US" dirty="0" smtClean="0"/>
              <a:t>statement</a:t>
            </a:r>
            <a:endParaRPr lang="en-US" dirty="0"/>
          </a:p>
          <a:p>
            <a:r>
              <a:rPr lang="en-US" dirty="0" smtClean="0"/>
              <a:t>Loop stops </a:t>
            </a:r>
            <a:r>
              <a:rPr lang="en-US" dirty="0"/>
              <a:t>iterating once </a:t>
            </a:r>
            <a:r>
              <a:rPr lang="en-US" dirty="0" err="1" smtClean="0"/>
              <a:t>boolean</a:t>
            </a:r>
            <a:r>
              <a:rPr lang="en-US" dirty="0" smtClean="0"/>
              <a:t> </a:t>
            </a:r>
            <a:r>
              <a:rPr lang="en-US" dirty="0"/>
              <a:t>condition evaluates to </a:t>
            </a:r>
            <a:r>
              <a:rPr lang="en-US" dirty="0" smtClean="0"/>
              <a:t>false</a:t>
            </a:r>
            <a:endParaRPr lang="en-US" dirty="0"/>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32007431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Switch…case…default</a:t>
            </a:r>
            <a:endParaRPr lang="en-US" dirty="0"/>
          </a:p>
        </p:txBody>
      </p:sp>
      <p:sp>
        <p:nvSpPr>
          <p:cNvPr id="3" name="Content Placeholder 2"/>
          <p:cNvSpPr>
            <a:spLocks noGrp="1"/>
          </p:cNvSpPr>
          <p:nvPr>
            <p:ph idx="1"/>
          </p:nvPr>
        </p:nvSpPr>
        <p:spPr/>
        <p:txBody>
          <a:bodyPr/>
          <a:lstStyle/>
          <a:p>
            <a:r>
              <a:rPr lang="en-US" dirty="0"/>
              <a:t>Switch evaluation order</a:t>
            </a:r>
          </a:p>
          <a:p>
            <a:pPr lvl="1"/>
            <a:r>
              <a:rPr lang="en-US" dirty="0"/>
              <a:t>Switch cases evaluate cases from top to bottom, stopping when a case succeeds.</a:t>
            </a:r>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9969034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Defer</a:t>
            </a:r>
            <a:endParaRPr lang="en-US" dirty="0"/>
          </a:p>
        </p:txBody>
      </p:sp>
      <p:sp>
        <p:nvSpPr>
          <p:cNvPr id="3" name="Content Placeholder 2"/>
          <p:cNvSpPr>
            <a:spLocks noGrp="1"/>
          </p:cNvSpPr>
          <p:nvPr>
            <p:ph idx="1"/>
          </p:nvPr>
        </p:nvSpPr>
        <p:spPr/>
        <p:txBody>
          <a:bodyPr/>
          <a:lstStyle/>
          <a:p>
            <a:r>
              <a:rPr lang="en-US" dirty="0" smtClean="0"/>
              <a:t>Defer </a:t>
            </a:r>
            <a:r>
              <a:rPr lang="en-US" dirty="0"/>
              <a:t>statement defers the execution of a function until the surrounding function </a:t>
            </a:r>
            <a:r>
              <a:rPr lang="en-US" dirty="0" smtClean="0"/>
              <a:t>returns</a:t>
            </a:r>
            <a:endParaRPr lang="en-US" dirty="0"/>
          </a:p>
          <a:p>
            <a:r>
              <a:rPr lang="en-US" dirty="0" smtClean="0"/>
              <a:t>Deferred </a:t>
            </a:r>
            <a:r>
              <a:rPr lang="en-US" dirty="0"/>
              <a:t>call's arguments are evaluated </a:t>
            </a:r>
            <a:r>
              <a:rPr lang="en-US" dirty="0" smtClean="0"/>
              <a:t>immediately</a:t>
            </a:r>
          </a:p>
          <a:p>
            <a:r>
              <a:rPr lang="en-US" dirty="0" smtClean="0"/>
              <a:t>The </a:t>
            </a:r>
            <a:r>
              <a:rPr lang="en-US" dirty="0"/>
              <a:t>function call is not executed until the surrounding function </a:t>
            </a:r>
            <a:r>
              <a:rPr lang="en-US" dirty="0" smtClean="0"/>
              <a:t>returns</a:t>
            </a:r>
            <a:endParaRPr lang="en-US" dirty="0"/>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1297094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About Go</a:t>
            </a:r>
            <a:endParaRPr lang="en-US" dirty="0"/>
          </a:p>
        </p:txBody>
      </p:sp>
      <p:sp>
        <p:nvSpPr>
          <p:cNvPr id="7" name="Content Placeholder 6"/>
          <p:cNvSpPr>
            <a:spLocks noGrp="1"/>
          </p:cNvSpPr>
          <p:nvPr>
            <p:ph idx="1"/>
          </p:nvPr>
        </p:nvSpPr>
        <p:spPr/>
        <p:txBody>
          <a:bodyPr>
            <a:normAutofit fontScale="92500" lnSpcReduction="10000"/>
          </a:bodyPr>
          <a:lstStyle/>
          <a:p>
            <a:r>
              <a:rPr lang="en-US" dirty="0" smtClean="0"/>
              <a:t>Developed by Google</a:t>
            </a:r>
            <a:endParaRPr lang="en-US" dirty="0"/>
          </a:p>
          <a:p>
            <a:pPr lvl="1"/>
            <a:r>
              <a:rPr lang="en-US" dirty="0"/>
              <a:t>By Robert </a:t>
            </a:r>
            <a:r>
              <a:rPr lang="en-US" dirty="0" err="1"/>
              <a:t>Griesemer</a:t>
            </a:r>
            <a:r>
              <a:rPr lang="en-US" dirty="0"/>
              <a:t>, Rob Pike &amp; Ken Thompson</a:t>
            </a:r>
          </a:p>
          <a:p>
            <a:pPr lvl="1"/>
            <a:r>
              <a:rPr lang="en-US" dirty="0"/>
              <a:t>Started in 2007</a:t>
            </a:r>
          </a:p>
          <a:p>
            <a:pPr lvl="1"/>
            <a:r>
              <a:rPr lang="en-US" dirty="0"/>
              <a:t>Current Version </a:t>
            </a:r>
            <a:r>
              <a:rPr lang="en-US" dirty="0" smtClean="0"/>
              <a:t>1.5.3, </a:t>
            </a:r>
            <a:r>
              <a:rPr lang="en-US" dirty="0"/>
              <a:t>still being actively developed</a:t>
            </a:r>
          </a:p>
          <a:p>
            <a:r>
              <a:rPr lang="en-US" dirty="0" smtClean="0"/>
              <a:t>Compiled, concurrent, garbage-collected, statically typed</a:t>
            </a:r>
          </a:p>
          <a:p>
            <a:r>
              <a:rPr lang="en-US" dirty="0" smtClean="0"/>
              <a:t>Small language – only 25 keywords </a:t>
            </a:r>
          </a:p>
          <a:p>
            <a:r>
              <a:rPr lang="en-US" dirty="0" smtClean="0"/>
              <a:t>Getting started</a:t>
            </a:r>
          </a:p>
          <a:p>
            <a:pPr lvl="1"/>
            <a:r>
              <a:rPr lang="en-US" dirty="0" smtClean="0"/>
              <a:t>Download </a:t>
            </a:r>
            <a:r>
              <a:rPr lang="en-US" dirty="0"/>
              <a:t>and install Go </a:t>
            </a:r>
          </a:p>
          <a:p>
            <a:pPr lvl="2"/>
            <a:r>
              <a:rPr lang="en-US" dirty="0">
                <a:hlinkClick r:id="rId2"/>
              </a:rPr>
              <a:t>https://golang.org/doc/install?download=go1.5.3.windows-amd64.msi</a:t>
            </a:r>
            <a:r>
              <a:rPr lang="en-US" dirty="0"/>
              <a:t> </a:t>
            </a:r>
          </a:p>
          <a:p>
            <a:pPr lvl="1"/>
            <a:r>
              <a:rPr lang="en-US" dirty="0"/>
              <a:t>Install </a:t>
            </a:r>
            <a:r>
              <a:rPr lang="en-US" dirty="0" err="1"/>
              <a:t>LiteIDE</a:t>
            </a:r>
            <a:endParaRPr lang="en-US" dirty="0"/>
          </a:p>
          <a:p>
            <a:pPr lvl="2"/>
            <a:r>
              <a:rPr lang="en-US" dirty="0">
                <a:hlinkClick r:id="rId3"/>
              </a:rPr>
              <a:t>http://sourceforge.net/projects/liteide/</a:t>
            </a:r>
            <a:r>
              <a:rPr lang="en-US" dirty="0"/>
              <a:t> </a:t>
            </a:r>
          </a:p>
          <a:p>
            <a:endParaRPr lang="en-US" dirty="0"/>
          </a:p>
        </p:txBody>
      </p:sp>
      <p:sp>
        <p:nvSpPr>
          <p:cNvPr id="8" name="object 3"/>
          <p:cNvSpPr/>
          <p:nvPr/>
        </p:nvSpPr>
        <p:spPr>
          <a:xfrm>
            <a:off x="7784598" y="858723"/>
            <a:ext cx="1048117" cy="167156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354262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normAutofit lnSpcReduction="10000"/>
          </a:bodyPr>
          <a:lstStyle/>
          <a:p>
            <a:r>
              <a:rPr lang="en-US" dirty="0"/>
              <a:t>Go does not have </a:t>
            </a:r>
            <a:r>
              <a:rPr lang="en-US" dirty="0" smtClean="0"/>
              <a:t>classes</a:t>
            </a:r>
          </a:p>
          <a:p>
            <a:r>
              <a:rPr lang="en-US" dirty="0" smtClean="0"/>
              <a:t>OOP can be achieved by defining </a:t>
            </a:r>
            <a:r>
              <a:rPr lang="en-US" dirty="0"/>
              <a:t>methods on </a:t>
            </a:r>
            <a:r>
              <a:rPr lang="en-US" dirty="0" smtClean="0"/>
              <a:t>types</a:t>
            </a:r>
            <a:endParaRPr lang="en-US" dirty="0"/>
          </a:p>
          <a:p>
            <a:r>
              <a:rPr lang="en-US" dirty="0" smtClean="0"/>
              <a:t>Method are functions </a:t>
            </a:r>
            <a:r>
              <a:rPr lang="en-US" dirty="0"/>
              <a:t>with </a:t>
            </a:r>
            <a:r>
              <a:rPr lang="en-US" dirty="0" smtClean="0"/>
              <a:t>special </a:t>
            </a:r>
            <a:r>
              <a:rPr lang="en-US" dirty="0"/>
              <a:t>receiver </a:t>
            </a:r>
            <a:r>
              <a:rPr lang="en-US" dirty="0" smtClean="0"/>
              <a:t>argument</a:t>
            </a:r>
            <a:endParaRPr lang="en-US" dirty="0"/>
          </a:p>
          <a:p>
            <a:r>
              <a:rPr lang="en-US" dirty="0" smtClean="0"/>
              <a:t>Receiver </a:t>
            </a:r>
            <a:r>
              <a:rPr lang="en-US" dirty="0"/>
              <a:t>appears in its own argument list between the </a:t>
            </a:r>
            <a:r>
              <a:rPr lang="en-US" dirty="0" err="1"/>
              <a:t>func</a:t>
            </a:r>
            <a:r>
              <a:rPr lang="en-US" dirty="0"/>
              <a:t> keyword and </a:t>
            </a:r>
            <a:r>
              <a:rPr lang="en-US" dirty="0" smtClean="0"/>
              <a:t>method name</a:t>
            </a:r>
          </a:p>
          <a:p>
            <a:r>
              <a:rPr lang="en-US" dirty="0" smtClean="0"/>
              <a:t>Declare </a:t>
            </a:r>
            <a:r>
              <a:rPr lang="en-US" dirty="0"/>
              <a:t>a method with a receiver whose type is defined in the same package as the </a:t>
            </a:r>
            <a:r>
              <a:rPr lang="en-US" dirty="0" smtClean="0"/>
              <a:t>method</a:t>
            </a:r>
          </a:p>
          <a:p>
            <a:r>
              <a:rPr lang="en-US" dirty="0" smtClean="0"/>
              <a:t>Method cannot be declared with </a:t>
            </a:r>
            <a:r>
              <a:rPr lang="en-US" dirty="0"/>
              <a:t>a receiver whose type is defined in another </a:t>
            </a:r>
            <a:r>
              <a:rPr lang="en-US" dirty="0" smtClean="0"/>
              <a:t>package. This </a:t>
            </a:r>
            <a:r>
              <a:rPr lang="en-US" dirty="0"/>
              <a:t>includes the built-in types such as </a:t>
            </a:r>
            <a:r>
              <a:rPr lang="en-US" dirty="0" err="1" smtClean="0"/>
              <a:t>int</a:t>
            </a:r>
            <a:endParaRPr lang="en-US" dirty="0"/>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10761450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Slices, Maps, Range</a:t>
            </a:r>
            <a:endParaRPr lang="en-US" dirty="0"/>
          </a:p>
        </p:txBody>
      </p:sp>
      <p:sp>
        <p:nvSpPr>
          <p:cNvPr id="3" name="Content Placeholder 2"/>
          <p:cNvSpPr>
            <a:spLocks noGrp="1"/>
          </p:cNvSpPr>
          <p:nvPr>
            <p:ph idx="1"/>
          </p:nvPr>
        </p:nvSpPr>
        <p:spPr/>
        <p:txBody>
          <a:bodyPr/>
          <a:lstStyle/>
          <a:p>
            <a:r>
              <a:rPr lang="en-US" dirty="0" smtClean="0"/>
              <a:t>Slice </a:t>
            </a:r>
            <a:r>
              <a:rPr lang="en-US" dirty="0"/>
              <a:t>is a segment of an </a:t>
            </a:r>
            <a:r>
              <a:rPr lang="en-US" dirty="0" smtClean="0"/>
              <a:t>array</a:t>
            </a:r>
          </a:p>
          <a:p>
            <a:pPr lvl="1"/>
            <a:r>
              <a:rPr lang="en-US" dirty="0" smtClean="0"/>
              <a:t>Like arrays, </a:t>
            </a:r>
            <a:r>
              <a:rPr lang="en-US" dirty="0"/>
              <a:t>slices are </a:t>
            </a:r>
            <a:r>
              <a:rPr lang="en-US" dirty="0" err="1"/>
              <a:t>indexable</a:t>
            </a:r>
            <a:r>
              <a:rPr lang="en-US" dirty="0"/>
              <a:t> and have a </a:t>
            </a:r>
            <a:r>
              <a:rPr lang="en-US" dirty="0" smtClean="0"/>
              <a:t>length </a:t>
            </a:r>
          </a:p>
          <a:p>
            <a:pPr lvl="1"/>
            <a:r>
              <a:rPr lang="en-US" dirty="0" smtClean="0"/>
              <a:t>Unlike arrays, length of slices is </a:t>
            </a:r>
            <a:r>
              <a:rPr lang="en-US" dirty="0"/>
              <a:t>allowed to </a:t>
            </a:r>
            <a:r>
              <a:rPr lang="en-US" dirty="0" smtClean="0"/>
              <a:t>change</a:t>
            </a:r>
          </a:p>
          <a:p>
            <a:r>
              <a:rPr lang="en-US" dirty="0" smtClean="0"/>
              <a:t>Maps</a:t>
            </a:r>
          </a:p>
          <a:p>
            <a:pPr lvl="1"/>
            <a:r>
              <a:rPr lang="en-US" dirty="0" smtClean="0"/>
              <a:t>Known as hash or dictionary in other languages</a:t>
            </a:r>
          </a:p>
          <a:p>
            <a:pPr lvl="1"/>
            <a:r>
              <a:rPr lang="en-US" dirty="0" smtClean="0"/>
              <a:t>Stores key value pairs </a:t>
            </a:r>
          </a:p>
          <a:p>
            <a:pPr lvl="1"/>
            <a:r>
              <a:rPr lang="en-US" dirty="0" smtClean="0"/>
              <a:t>A key appears only once in a map </a:t>
            </a:r>
            <a:endParaRPr lang="en-US" dirty="0"/>
          </a:p>
          <a:p>
            <a:r>
              <a:rPr lang="en-US" dirty="0" smtClean="0"/>
              <a:t>Range</a:t>
            </a:r>
          </a:p>
          <a:p>
            <a:pPr lvl="1"/>
            <a:r>
              <a:rPr lang="en-US" dirty="0" smtClean="0"/>
              <a:t>Can be used to iterate over arrays, slices &amp; maps </a:t>
            </a:r>
            <a:endParaRPr lang="en-US" dirty="0"/>
          </a:p>
        </p:txBody>
      </p:sp>
    </p:spTree>
    <p:extLst>
      <p:ext uri="{BB962C8B-B14F-4D97-AF65-F5344CB8AC3E}">
        <p14:creationId xmlns:p14="http://schemas.microsoft.com/office/powerpoint/2010/main" val="13142644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3" name="Content Placeholder 2"/>
          <p:cNvSpPr>
            <a:spLocks noGrp="1"/>
          </p:cNvSpPr>
          <p:nvPr>
            <p:ph idx="1"/>
          </p:nvPr>
        </p:nvSpPr>
        <p:spPr/>
        <p:txBody>
          <a:bodyPr/>
          <a:lstStyle/>
          <a:p>
            <a:r>
              <a:rPr lang="en-US" dirty="0" smtClean="0"/>
              <a:t>Interfaces in Go are:</a:t>
            </a:r>
          </a:p>
          <a:p>
            <a:pPr lvl="1"/>
            <a:r>
              <a:rPr lang="en-US" dirty="0" smtClean="0"/>
              <a:t>A set of methods </a:t>
            </a:r>
          </a:p>
          <a:p>
            <a:pPr lvl="1"/>
            <a:r>
              <a:rPr lang="en-US" dirty="0" smtClean="0"/>
              <a:t>A type </a:t>
            </a:r>
            <a:endParaRPr lang="en-US" dirty="0"/>
          </a:p>
        </p:txBody>
      </p:sp>
    </p:spTree>
    <p:extLst>
      <p:ext uri="{BB962C8B-B14F-4D97-AF65-F5344CB8AC3E}">
        <p14:creationId xmlns:p14="http://schemas.microsoft.com/office/powerpoint/2010/main" val="13466350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p:txBody>
          <a:bodyPr>
            <a:normAutofit/>
          </a:bodyPr>
          <a:lstStyle/>
          <a:p>
            <a:r>
              <a:rPr lang="en-US" dirty="0" smtClean="0"/>
              <a:t>Go </a:t>
            </a:r>
            <a:r>
              <a:rPr lang="en-US" dirty="0"/>
              <a:t>does not have an exception </a:t>
            </a:r>
            <a:r>
              <a:rPr lang="en-US" dirty="0" smtClean="0"/>
              <a:t>handling facility </a:t>
            </a:r>
          </a:p>
          <a:p>
            <a:r>
              <a:rPr lang="en-US" dirty="0" smtClean="0"/>
              <a:t>For </a:t>
            </a:r>
            <a:r>
              <a:rPr lang="en-US" dirty="0"/>
              <a:t>error </a:t>
            </a:r>
            <a:r>
              <a:rPr lang="en-US" dirty="0" smtClean="0"/>
              <a:t>handling, Go uses a </a:t>
            </a:r>
            <a:r>
              <a:rPr lang="en-US" dirty="0"/>
              <a:t>pre-defined interface type called </a:t>
            </a:r>
            <a:r>
              <a:rPr lang="en-US" dirty="0" smtClean="0"/>
              <a:t>error</a:t>
            </a:r>
            <a:endParaRPr lang="en-US" dirty="0"/>
          </a:p>
          <a:p>
            <a:pPr lvl="1"/>
            <a:endParaRPr lang="en-US" dirty="0"/>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pic>
        <p:nvPicPr>
          <p:cNvPr id="5" name="Picture 4"/>
          <p:cNvPicPr>
            <a:picLocks noChangeAspect="1"/>
          </p:cNvPicPr>
          <p:nvPr/>
        </p:nvPicPr>
        <p:blipFill>
          <a:blip r:embed="rId3"/>
          <a:stretch>
            <a:fillRect/>
          </a:stretch>
        </p:blipFill>
        <p:spPr>
          <a:xfrm>
            <a:off x="987878" y="2301292"/>
            <a:ext cx="2517866" cy="1298561"/>
          </a:xfrm>
          <a:prstGeom prst="rect">
            <a:avLst/>
          </a:prstGeom>
        </p:spPr>
      </p:pic>
    </p:spTree>
    <p:extLst>
      <p:ext uri="{BB962C8B-B14F-4D97-AF65-F5344CB8AC3E}">
        <p14:creationId xmlns:p14="http://schemas.microsoft.com/office/powerpoint/2010/main" val="507021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Implemented using</a:t>
            </a:r>
          </a:p>
          <a:p>
            <a:pPr lvl="1"/>
            <a:r>
              <a:rPr lang="en-US" dirty="0" err="1" smtClean="0"/>
              <a:t>goroutines</a:t>
            </a:r>
            <a:endParaRPr lang="en-US" dirty="0" smtClean="0"/>
          </a:p>
          <a:p>
            <a:pPr lvl="1"/>
            <a:r>
              <a:rPr lang="en-US" dirty="0" smtClean="0"/>
              <a:t>channels </a:t>
            </a:r>
          </a:p>
          <a:p>
            <a:pPr lvl="1"/>
            <a:r>
              <a:rPr lang="en-US" dirty="0" smtClean="0"/>
              <a:t>select</a:t>
            </a:r>
          </a:p>
          <a:p>
            <a:r>
              <a:rPr lang="en-US" dirty="0" err="1" smtClean="0"/>
              <a:t>goroutine</a:t>
            </a:r>
            <a:r>
              <a:rPr lang="en-US" dirty="0" smtClean="0"/>
              <a:t> is an independently executing function executed by the “go” statement</a:t>
            </a:r>
          </a:p>
          <a:p>
            <a:pPr lvl="1"/>
            <a:r>
              <a:rPr lang="en-US" dirty="0" err="1"/>
              <a:t>Goroutines</a:t>
            </a:r>
            <a:r>
              <a:rPr lang="en-US" dirty="0"/>
              <a:t> are multiplexed </a:t>
            </a:r>
            <a:r>
              <a:rPr lang="en-US" dirty="0" smtClean="0"/>
              <a:t>into a </a:t>
            </a:r>
            <a:r>
              <a:rPr lang="en-US" dirty="0"/>
              <a:t>small number of OS </a:t>
            </a:r>
            <a:r>
              <a:rPr lang="en-US" dirty="0" smtClean="0"/>
              <a:t>threads</a:t>
            </a:r>
          </a:p>
          <a:p>
            <a:pPr lvl="1"/>
            <a:r>
              <a:rPr lang="en-US" dirty="0" smtClean="0"/>
              <a:t>They don’t map 1:1 with OS threads</a:t>
            </a:r>
          </a:p>
          <a:p>
            <a:pPr lvl="1"/>
            <a:r>
              <a:rPr lang="en-US" dirty="0" err="1" smtClean="0"/>
              <a:t>Growable</a:t>
            </a:r>
            <a:r>
              <a:rPr lang="en-US" dirty="0" smtClean="0"/>
              <a:t>, segmented stacks which startup faster than threads</a:t>
            </a:r>
          </a:p>
          <a:p>
            <a:pPr lvl="1"/>
            <a:r>
              <a:rPr lang="en-US" dirty="0" smtClean="0"/>
              <a:t>Go routines communicate via channels </a:t>
            </a:r>
          </a:p>
          <a:p>
            <a:r>
              <a:rPr lang="en-US" dirty="0" smtClean="0"/>
              <a:t>Channel provides a connection between two </a:t>
            </a:r>
            <a:r>
              <a:rPr lang="en-US" dirty="0" err="1" smtClean="0"/>
              <a:t>goroutines</a:t>
            </a:r>
            <a:r>
              <a:rPr lang="en-US" dirty="0" smtClean="0"/>
              <a:t> allowing them to communicate</a:t>
            </a:r>
          </a:p>
          <a:p>
            <a:r>
              <a:rPr lang="en-US" dirty="0"/>
              <a:t>See </a:t>
            </a:r>
            <a:r>
              <a:rPr lang="en-US" dirty="0">
                <a:hlinkClick r:id="rId2"/>
              </a:rPr>
              <a:t>http://tleyden.github.io/blog/2014/10/30/goroutines-vs-threads</a:t>
            </a:r>
            <a:r>
              <a:rPr lang="en-US" dirty="0" smtClean="0">
                <a:hlinkClick r:id="rId2"/>
              </a:rPr>
              <a:t>/</a:t>
            </a:r>
            <a:r>
              <a:rPr lang="en-US" dirty="0" smtClean="0"/>
              <a:t> for more info </a:t>
            </a:r>
          </a:p>
          <a:p>
            <a:endParaRPr lang="en-US" dirty="0"/>
          </a:p>
        </p:txBody>
      </p:sp>
    </p:spTree>
    <p:extLst>
      <p:ext uri="{BB962C8B-B14F-4D97-AF65-F5344CB8AC3E}">
        <p14:creationId xmlns:p14="http://schemas.microsoft.com/office/powerpoint/2010/main" val="19771537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concurrency</a:t>
            </a:r>
            <a:endParaRPr lang="en-US" dirty="0"/>
          </a:p>
        </p:txBody>
      </p:sp>
      <p:pic>
        <p:nvPicPr>
          <p:cNvPr id="4" name="Content Placeholder 3"/>
          <p:cNvPicPr>
            <a:picLocks noGrp="1" noChangeAspect="1"/>
          </p:cNvPicPr>
          <p:nvPr>
            <p:ph idx="1"/>
          </p:nvPr>
        </p:nvPicPr>
        <p:blipFill>
          <a:blip r:embed="rId2"/>
          <a:stretch>
            <a:fillRect/>
          </a:stretch>
        </p:blipFill>
        <p:spPr>
          <a:xfrm>
            <a:off x="714375" y="1169988"/>
            <a:ext cx="7715250" cy="3238500"/>
          </a:xfrm>
          <a:prstGeom prst="rect">
            <a:avLst/>
          </a:prstGeom>
        </p:spPr>
      </p:pic>
    </p:spTree>
    <p:extLst>
      <p:ext uri="{BB962C8B-B14F-4D97-AF65-F5344CB8AC3E}">
        <p14:creationId xmlns:p14="http://schemas.microsoft.com/office/powerpoint/2010/main" val="15688073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500062" y="818365"/>
            <a:ext cx="8143875" cy="1743075"/>
          </a:xfrm>
          <a:prstGeom prst="rect">
            <a:avLst/>
          </a:prstGeom>
        </p:spPr>
      </p:pic>
      <p:sp>
        <p:nvSpPr>
          <p:cNvPr id="5" name="Rectangle 4"/>
          <p:cNvSpPr/>
          <p:nvPr/>
        </p:nvSpPr>
        <p:spPr>
          <a:xfrm>
            <a:off x="500061" y="2748882"/>
            <a:ext cx="7647345" cy="923330"/>
          </a:xfrm>
          <a:prstGeom prst="rect">
            <a:avLst/>
          </a:prstGeom>
        </p:spPr>
        <p:txBody>
          <a:bodyPr wrap="square">
            <a:spAutoFit/>
          </a:bodyPr>
          <a:lstStyle/>
          <a:p>
            <a:r>
              <a:rPr lang="en-US" dirty="0">
                <a:latin typeface="Calibri" panose="020F0502020204030204" pitchFamily="34" charset="0"/>
              </a:rPr>
              <a:t>Program execution begins by initializing the main package and then invoking the function main. When that function invocation returns, the program exits. It does not wait for other (non-main) </a:t>
            </a:r>
            <a:r>
              <a:rPr lang="en-US" dirty="0" err="1">
                <a:latin typeface="Calibri" panose="020F0502020204030204" pitchFamily="34" charset="0"/>
              </a:rPr>
              <a:t>goroutines</a:t>
            </a:r>
            <a:r>
              <a:rPr lang="en-US" dirty="0">
                <a:latin typeface="Calibri" panose="020F0502020204030204" pitchFamily="34" charset="0"/>
              </a:rPr>
              <a:t> to complete.</a:t>
            </a:r>
          </a:p>
        </p:txBody>
      </p:sp>
    </p:spTree>
    <p:extLst>
      <p:ext uri="{BB962C8B-B14F-4D97-AF65-F5344CB8AC3E}">
        <p14:creationId xmlns:p14="http://schemas.microsoft.com/office/powerpoint/2010/main" val="34694789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Channels</a:t>
            </a:r>
            <a:endParaRPr lang="en-US" dirty="0"/>
          </a:p>
        </p:txBody>
      </p:sp>
      <p:sp>
        <p:nvSpPr>
          <p:cNvPr id="3" name="Content Placeholder 2"/>
          <p:cNvSpPr>
            <a:spLocks noGrp="1"/>
          </p:cNvSpPr>
          <p:nvPr>
            <p:ph idx="1"/>
          </p:nvPr>
        </p:nvSpPr>
        <p:spPr/>
        <p:txBody>
          <a:bodyPr/>
          <a:lstStyle/>
          <a:p>
            <a:r>
              <a:rPr lang="en-US" dirty="0" smtClean="0"/>
              <a:t>Use </a:t>
            </a:r>
            <a:r>
              <a:rPr lang="en-US" dirty="0"/>
              <a:t>make(</a:t>
            </a:r>
            <a:r>
              <a:rPr lang="en-US" dirty="0" err="1"/>
              <a:t>chan</a:t>
            </a:r>
            <a:r>
              <a:rPr lang="en-US" dirty="0"/>
              <a:t> </a:t>
            </a:r>
            <a:r>
              <a:rPr lang="en-US" dirty="0" err="1"/>
              <a:t>val</a:t>
            </a:r>
            <a:r>
              <a:rPr lang="en-US" dirty="0"/>
              <a:t>-type</a:t>
            </a:r>
            <a:r>
              <a:rPr lang="en-US" dirty="0" smtClean="0"/>
              <a:t>) to create a new channel </a:t>
            </a:r>
          </a:p>
          <a:p>
            <a:r>
              <a:rPr lang="en-US" dirty="0" smtClean="0"/>
              <a:t>Channels </a:t>
            </a:r>
            <a:r>
              <a:rPr lang="en-US" dirty="0"/>
              <a:t>are typed by the values they </a:t>
            </a:r>
            <a:r>
              <a:rPr lang="en-US" dirty="0" smtClean="0"/>
              <a:t>convey</a:t>
            </a:r>
            <a:endParaRPr lang="en-US" dirty="0"/>
          </a:p>
        </p:txBody>
      </p:sp>
    </p:spTree>
    <p:extLst>
      <p:ext uri="{BB962C8B-B14F-4D97-AF65-F5344CB8AC3E}">
        <p14:creationId xmlns:p14="http://schemas.microsoft.com/office/powerpoint/2010/main" val="2483793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lstStyle/>
          <a:p>
            <a:r>
              <a:rPr lang="en-US" dirty="0" err="1" smtClean="0"/>
              <a:t>gofmt</a:t>
            </a:r>
            <a:endParaRPr lang="en-US" dirty="0" smtClean="0"/>
          </a:p>
          <a:p>
            <a:pPr lvl="1"/>
            <a:r>
              <a:rPr lang="en-US" dirty="0" smtClean="0"/>
              <a:t>A formatter for Go code</a:t>
            </a:r>
          </a:p>
          <a:p>
            <a:r>
              <a:rPr lang="en-US" dirty="0" err="1" smtClean="0"/>
              <a:t>gofix</a:t>
            </a:r>
            <a:endParaRPr lang="en-US" dirty="0" smtClean="0"/>
          </a:p>
          <a:p>
            <a:pPr lvl="1"/>
            <a:r>
              <a:rPr lang="en-US" dirty="0" smtClean="0"/>
              <a:t>Helps in code updates/refactoring (e.g. update of APIs)</a:t>
            </a:r>
            <a:endParaRPr lang="en-US" dirty="0"/>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16725762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normAutofit fontScale="90000"/>
          </a:bodyPr>
          <a:lstStyle/>
          <a:p>
            <a:endParaRPr lang="en-US" dirty="0"/>
          </a:p>
        </p:txBody>
      </p:sp>
      <p:sp>
        <p:nvSpPr>
          <p:cNvPr id="14" name="Text Placeholder 13"/>
          <p:cNvSpPr>
            <a:spLocks noGrp="1"/>
          </p:cNvSpPr>
          <p:nvPr>
            <p:ph type="body" sz="quarter" idx="19"/>
          </p:nvPr>
        </p:nvSpPr>
        <p:spPr/>
        <p:txBody>
          <a:bodyPr/>
          <a:lstStyle/>
          <a:p>
            <a:r>
              <a:rPr lang="en-US" dirty="0" smtClean="0"/>
              <a:t>Anand Hariharan</a:t>
            </a:r>
            <a:endParaRPr lang="en-US" dirty="0"/>
          </a:p>
        </p:txBody>
      </p:sp>
      <p:sp>
        <p:nvSpPr>
          <p:cNvPr id="15" name="Text Placeholder 14"/>
          <p:cNvSpPr>
            <a:spLocks noGrp="1"/>
          </p:cNvSpPr>
          <p:nvPr>
            <p:ph type="body" sz="quarter" idx="20"/>
          </p:nvPr>
        </p:nvSpPr>
        <p:spPr/>
        <p:txBody>
          <a:bodyPr/>
          <a:lstStyle/>
          <a:p>
            <a:r>
              <a:rPr lang="en-US" dirty="0" smtClean="0"/>
              <a:t>anand.hariharan@wipro.com</a:t>
            </a:r>
            <a:endParaRPr lang="en-US" dirty="0"/>
          </a:p>
        </p:txBody>
      </p:sp>
      <p:sp>
        <p:nvSpPr>
          <p:cNvPr id="16" name="Text Placeholder 15"/>
          <p:cNvSpPr>
            <a:spLocks noGrp="1"/>
          </p:cNvSpPr>
          <p:nvPr>
            <p:ph type="body" sz="quarter" idx="21"/>
          </p:nvPr>
        </p:nvSpPr>
        <p:spPr/>
        <p:txBody>
          <a:bodyPr/>
          <a:lstStyle/>
          <a:p>
            <a:r>
              <a:rPr lang="en-US" dirty="0" smtClean="0"/>
              <a:t>Practice Head </a:t>
            </a:r>
            <a:endParaRPr lang="en-US" dirty="0"/>
          </a:p>
        </p:txBody>
      </p:sp>
    </p:spTree>
    <p:extLst>
      <p:ext uri="{BB962C8B-B14F-4D97-AF65-F5344CB8AC3E}">
        <p14:creationId xmlns:p14="http://schemas.microsoft.com/office/powerpoint/2010/main" val="3733348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numCol="1" rtlCol="0" anchor="ctr" anchorCtr="0" compatLnSpc="1">
            <a:prstTxWarp prst="textNoShape">
              <a:avLst/>
            </a:prstTxWarp>
            <a:spAutoFit/>
          </a:bodyPr>
          <a:lstStyle/>
          <a:p>
            <a:pPr marL="9525"/>
            <a:r>
              <a:rPr spc="-4" dirty="0"/>
              <a:t>Who use</a:t>
            </a:r>
            <a:r>
              <a:rPr lang="en-US" spc="-4" dirty="0"/>
              <a:t>s</a:t>
            </a:r>
            <a:r>
              <a:rPr spc="-4" dirty="0"/>
              <a:t> Go?</a:t>
            </a:r>
          </a:p>
        </p:txBody>
      </p:sp>
      <p:sp>
        <p:nvSpPr>
          <p:cNvPr id="4" name="Content Placeholder 3"/>
          <p:cNvSpPr>
            <a:spLocks noGrp="1"/>
          </p:cNvSpPr>
          <p:nvPr>
            <p:ph idx="1"/>
          </p:nvPr>
        </p:nvSpPr>
        <p:spPr/>
        <p:txBody>
          <a:bodyPr>
            <a:normAutofit/>
          </a:bodyPr>
          <a:lstStyle/>
          <a:p>
            <a:r>
              <a:rPr lang="en-US" dirty="0"/>
              <a:t>Google, of course</a:t>
            </a:r>
          </a:p>
          <a:p>
            <a:r>
              <a:rPr lang="en-US" dirty="0" smtClean="0"/>
              <a:t>Dropbox</a:t>
            </a:r>
            <a:endParaRPr lang="en-US" dirty="0"/>
          </a:p>
          <a:p>
            <a:r>
              <a:rPr lang="en-US" dirty="0" smtClean="0"/>
              <a:t>Tumblr</a:t>
            </a:r>
            <a:endParaRPr lang="en-US" dirty="0"/>
          </a:p>
          <a:p>
            <a:r>
              <a:rPr lang="en-US" dirty="0" smtClean="0"/>
              <a:t>Docker</a:t>
            </a:r>
            <a:endParaRPr lang="en-US" dirty="0"/>
          </a:p>
          <a:p>
            <a:r>
              <a:rPr lang="en-US" dirty="0"/>
              <a:t>Check below link for comprehensive list for all companies who uses Go</a:t>
            </a:r>
            <a:r>
              <a:rPr lang="en-US" dirty="0" smtClean="0"/>
              <a:t>! https</a:t>
            </a:r>
            <a:r>
              <a:rPr lang="en-US" dirty="0"/>
              <a:t>://</a:t>
            </a:r>
            <a:r>
              <a:rPr lang="en-US" dirty="0" smtClean="0"/>
              <a:t>github.com/golang/go/wiki/GoUsers</a:t>
            </a:r>
            <a:endParaRPr lang="en-US" dirty="0"/>
          </a:p>
        </p:txBody>
      </p:sp>
    </p:spTree>
    <p:extLst>
      <p:ext uri="{BB962C8B-B14F-4D97-AF65-F5344CB8AC3E}">
        <p14:creationId xmlns:p14="http://schemas.microsoft.com/office/powerpoint/2010/main" val="2416215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fontScale="92500" lnSpcReduction="20000"/>
          </a:bodyPr>
          <a:lstStyle/>
          <a:p>
            <a:r>
              <a:rPr lang="en-US" dirty="0" smtClean="0"/>
              <a:t>Key concepts</a:t>
            </a:r>
            <a:endParaRPr lang="en-US" dirty="0"/>
          </a:p>
        </p:txBody>
      </p:sp>
      <p:sp>
        <p:nvSpPr>
          <p:cNvPr id="5" name="Text Placeholder 4"/>
          <p:cNvSpPr>
            <a:spLocks noGrp="1"/>
          </p:cNvSpPr>
          <p:nvPr>
            <p:ph type="body" sz="quarter" idx="12"/>
          </p:nvPr>
        </p:nvSpPr>
        <p:spPr/>
        <p:txBody>
          <a:bodyPr>
            <a:normAutofit lnSpcReduction="10000"/>
          </a:bodyPr>
          <a:lstStyle/>
          <a:p>
            <a:endParaRPr lang="en-US"/>
          </a:p>
        </p:txBody>
      </p:sp>
    </p:spTree>
    <p:extLst>
      <p:ext uri="{BB962C8B-B14F-4D97-AF65-F5344CB8AC3E}">
        <p14:creationId xmlns:p14="http://schemas.microsoft.com/office/powerpoint/2010/main" val="19916047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a:t>
            </a:r>
            <a:endParaRPr lang="en-US" dirty="0"/>
          </a:p>
        </p:txBody>
      </p:sp>
      <p:sp>
        <p:nvSpPr>
          <p:cNvPr id="3" name="Content Placeholder 2"/>
          <p:cNvSpPr>
            <a:spLocks noGrp="1"/>
          </p:cNvSpPr>
          <p:nvPr>
            <p:ph idx="1"/>
          </p:nvPr>
        </p:nvSpPr>
        <p:spPr/>
        <p:txBody>
          <a:bodyPr/>
          <a:lstStyle/>
          <a:p>
            <a:r>
              <a:rPr lang="en-US" dirty="0" smtClean="0"/>
              <a:t>Program structuring </a:t>
            </a:r>
            <a:r>
              <a:rPr lang="en-US" dirty="0"/>
              <a:t>technique </a:t>
            </a:r>
            <a:r>
              <a:rPr lang="en-US" dirty="0" smtClean="0"/>
              <a:t>with </a:t>
            </a:r>
            <a:r>
              <a:rPr lang="en-US" dirty="0"/>
              <a:t>multiple threads of </a:t>
            </a:r>
            <a:r>
              <a:rPr lang="en-US" dirty="0" smtClean="0"/>
              <a:t>control</a:t>
            </a:r>
          </a:p>
          <a:p>
            <a:r>
              <a:rPr lang="en-US" dirty="0"/>
              <a:t>Concurrency allows </a:t>
            </a:r>
            <a:r>
              <a:rPr lang="en-US" dirty="0" smtClean="0"/>
              <a:t>programs </a:t>
            </a:r>
            <a:r>
              <a:rPr lang="en-US" dirty="0"/>
              <a:t>to be </a:t>
            </a:r>
            <a:r>
              <a:rPr lang="en-US" dirty="0" smtClean="0"/>
              <a:t>modular</a:t>
            </a:r>
          </a:p>
          <a:p>
            <a:r>
              <a:rPr lang="en-US" dirty="0" smtClean="0"/>
              <a:t>Example: Threads </a:t>
            </a:r>
            <a:r>
              <a:rPr lang="en-US" dirty="0"/>
              <a:t>that interacts with </a:t>
            </a:r>
            <a:r>
              <a:rPr lang="en-US" dirty="0" smtClean="0"/>
              <a:t>users could be </a:t>
            </a:r>
            <a:r>
              <a:rPr lang="en-US" dirty="0"/>
              <a:t>distinct from </a:t>
            </a:r>
            <a:r>
              <a:rPr lang="en-US" dirty="0" smtClean="0"/>
              <a:t>threads </a:t>
            </a:r>
            <a:r>
              <a:rPr lang="en-US" dirty="0"/>
              <a:t>that talks to the database.</a:t>
            </a:r>
          </a:p>
          <a:p>
            <a:r>
              <a:rPr lang="en-US" dirty="0" smtClean="0"/>
              <a:t>Difference with parallelism : Parallel programs use multiplicity </a:t>
            </a:r>
            <a:r>
              <a:rPr lang="en-US" dirty="0"/>
              <a:t>of computational hardware (e.g. multiple processor cores) in order to perform computation </a:t>
            </a:r>
            <a:r>
              <a:rPr lang="en-US" dirty="0" smtClean="0"/>
              <a:t>faster </a:t>
            </a:r>
          </a:p>
          <a:p>
            <a:endParaRPr lang="en-US" dirty="0"/>
          </a:p>
        </p:txBody>
      </p:sp>
      <p:sp>
        <p:nvSpPr>
          <p:cNvPr id="4" name="Rectangle 3"/>
          <p:cNvSpPr/>
          <p:nvPr/>
        </p:nvSpPr>
        <p:spPr>
          <a:xfrm>
            <a:off x="603115" y="4519863"/>
            <a:ext cx="5243208" cy="200055"/>
          </a:xfrm>
          <a:prstGeom prst="rect">
            <a:avLst/>
          </a:prstGeom>
        </p:spPr>
        <p:txBody>
          <a:bodyPr wrap="square">
            <a:spAutoFit/>
          </a:bodyPr>
          <a:lstStyle/>
          <a:p>
            <a:r>
              <a:rPr lang="en-US" sz="700" dirty="0" smtClean="0">
                <a:latin typeface="Calibri" panose="020F0502020204030204" pitchFamily="34" charset="0"/>
              </a:rPr>
              <a:t>Source: http</a:t>
            </a:r>
            <a:r>
              <a:rPr lang="en-US" sz="700" dirty="0">
                <a:latin typeface="Calibri" panose="020F0502020204030204" pitchFamily="34" charset="0"/>
              </a:rPr>
              <a:t>://cs.stackexchange.com/questions/19987/difference-between-parallel-and-concurrent-programming</a:t>
            </a:r>
          </a:p>
        </p:txBody>
      </p:sp>
    </p:spTree>
    <p:extLst>
      <p:ext uri="{BB962C8B-B14F-4D97-AF65-F5344CB8AC3E}">
        <p14:creationId xmlns:p14="http://schemas.microsoft.com/office/powerpoint/2010/main" val="1304896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collection</a:t>
            </a:r>
            <a:endParaRPr lang="en-US" dirty="0"/>
          </a:p>
        </p:txBody>
      </p:sp>
      <p:sp>
        <p:nvSpPr>
          <p:cNvPr id="3" name="Content Placeholder 2"/>
          <p:cNvSpPr>
            <a:spLocks noGrp="1"/>
          </p:cNvSpPr>
          <p:nvPr>
            <p:ph idx="1"/>
          </p:nvPr>
        </p:nvSpPr>
        <p:spPr/>
        <p:txBody>
          <a:bodyPr/>
          <a:lstStyle/>
          <a:p>
            <a:r>
              <a:rPr lang="en-US" dirty="0" smtClean="0"/>
              <a:t>Systematic </a:t>
            </a:r>
            <a:r>
              <a:rPr lang="en-US" dirty="0"/>
              <a:t>recovery of pooled </a:t>
            </a:r>
            <a:r>
              <a:rPr lang="en-US" dirty="0" smtClean="0"/>
              <a:t>computer storage resources</a:t>
            </a:r>
            <a:r>
              <a:rPr lang="en-US" dirty="0"/>
              <a:t> </a:t>
            </a:r>
            <a:r>
              <a:rPr lang="en-US" dirty="0" smtClean="0"/>
              <a:t>that </a:t>
            </a:r>
            <a:r>
              <a:rPr lang="en-US" dirty="0"/>
              <a:t>is being used by a program </a:t>
            </a:r>
            <a:r>
              <a:rPr lang="en-US" dirty="0" smtClean="0"/>
              <a:t>when it is no longer needed</a:t>
            </a:r>
          </a:p>
          <a:p>
            <a:endParaRPr lang="en-US" dirty="0"/>
          </a:p>
          <a:p>
            <a:r>
              <a:rPr lang="en-US" dirty="0" smtClean="0"/>
              <a:t>Key principles of garbage collection </a:t>
            </a:r>
          </a:p>
          <a:p>
            <a:pPr lvl="1"/>
            <a:r>
              <a:rPr lang="en-US" dirty="0" smtClean="0"/>
              <a:t>Unused </a:t>
            </a:r>
            <a:r>
              <a:rPr lang="en-US" dirty="0"/>
              <a:t>memory should be </a:t>
            </a:r>
            <a:r>
              <a:rPr lang="en-US" dirty="0" smtClean="0"/>
              <a:t>freed </a:t>
            </a:r>
          </a:p>
          <a:p>
            <a:pPr lvl="1"/>
            <a:r>
              <a:rPr lang="en-US" dirty="0" smtClean="0"/>
              <a:t>No </a:t>
            </a:r>
            <a:r>
              <a:rPr lang="en-US" dirty="0"/>
              <a:t>memory should be freed unless the program will not use it </a:t>
            </a:r>
            <a:r>
              <a:rPr lang="en-US" dirty="0" smtClean="0"/>
              <a:t>anymore</a:t>
            </a:r>
            <a:endParaRPr lang="en-US" dirty="0"/>
          </a:p>
        </p:txBody>
      </p:sp>
      <p:sp>
        <p:nvSpPr>
          <p:cNvPr id="4" name="TextBox 3"/>
          <p:cNvSpPr txBox="1"/>
          <p:nvPr/>
        </p:nvSpPr>
        <p:spPr>
          <a:xfrm>
            <a:off x="573932" y="4719918"/>
            <a:ext cx="2227634" cy="230832"/>
          </a:xfrm>
          <a:prstGeom prst="rect">
            <a:avLst/>
          </a:prstGeom>
          <a:noFill/>
        </p:spPr>
        <p:txBody>
          <a:bodyPr wrap="square" rtlCol="0">
            <a:spAutoFit/>
          </a:bodyPr>
          <a:lstStyle/>
          <a:p>
            <a:r>
              <a:rPr lang="en-US" sz="900" dirty="0" smtClean="0">
                <a:solidFill>
                  <a:schemeClr val="tx1">
                    <a:lumMod val="50000"/>
                    <a:lumOff val="50000"/>
                  </a:schemeClr>
                </a:solidFill>
              </a:rPr>
              <a:t>Source: </a:t>
            </a:r>
            <a:r>
              <a:rPr lang="en-US" sz="900" dirty="0" err="1" smtClean="0">
                <a:solidFill>
                  <a:schemeClr val="tx1">
                    <a:lumMod val="50000"/>
                    <a:lumOff val="50000"/>
                  </a:schemeClr>
                </a:solidFill>
              </a:rPr>
              <a:t>TechTarget</a:t>
            </a:r>
            <a:endParaRPr lang="en-US" sz="900" dirty="0" smtClean="0">
              <a:solidFill>
                <a:schemeClr val="tx1">
                  <a:lumMod val="50000"/>
                  <a:lumOff val="50000"/>
                </a:schemeClr>
              </a:solidFill>
            </a:endParaRPr>
          </a:p>
        </p:txBody>
      </p:sp>
    </p:spTree>
    <p:extLst>
      <p:ext uri="{BB962C8B-B14F-4D97-AF65-F5344CB8AC3E}">
        <p14:creationId xmlns:p14="http://schemas.microsoft.com/office/powerpoint/2010/main" val="13780491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Statically typed</a:t>
            </a:r>
            <a:endParaRPr lang="en-US" dirty="0"/>
          </a:p>
        </p:txBody>
      </p:sp>
      <p:sp>
        <p:nvSpPr>
          <p:cNvPr id="3" name="Content Placeholder 2"/>
          <p:cNvSpPr>
            <a:spLocks noGrp="1"/>
          </p:cNvSpPr>
          <p:nvPr>
            <p:ph idx="1"/>
          </p:nvPr>
        </p:nvSpPr>
        <p:spPr/>
        <p:txBody>
          <a:bodyPr/>
          <a:lstStyle/>
          <a:p>
            <a:r>
              <a:rPr lang="en-US" dirty="0"/>
              <a:t>Statically typed programming languages do type </a:t>
            </a:r>
            <a:r>
              <a:rPr lang="en-US" dirty="0" smtClean="0"/>
              <a:t>checking, i.e., verification </a:t>
            </a:r>
            <a:r>
              <a:rPr lang="en-US" dirty="0"/>
              <a:t>and </a:t>
            </a:r>
            <a:r>
              <a:rPr lang="en-US" dirty="0" smtClean="0"/>
              <a:t>enforcement of type constraints, at </a:t>
            </a:r>
            <a:r>
              <a:rPr lang="en-US" dirty="0"/>
              <a:t>compile-time as opposed to run-time. </a:t>
            </a:r>
            <a:endParaRPr lang="en-US" dirty="0" smtClean="0"/>
          </a:p>
          <a:p>
            <a:pPr lvl="1"/>
            <a:r>
              <a:rPr lang="en-US" dirty="0" smtClean="0"/>
              <a:t>E.g. C/C++, Java</a:t>
            </a:r>
          </a:p>
          <a:p>
            <a:r>
              <a:rPr lang="en-US" dirty="0" smtClean="0"/>
              <a:t>Dynamically </a:t>
            </a:r>
            <a:r>
              <a:rPr lang="en-US" dirty="0"/>
              <a:t>typed programming languages </a:t>
            </a:r>
            <a:r>
              <a:rPr lang="en-US" dirty="0" smtClean="0"/>
              <a:t>perform </a:t>
            </a:r>
            <a:r>
              <a:rPr lang="en-US" dirty="0"/>
              <a:t>type checking at </a:t>
            </a:r>
            <a:r>
              <a:rPr lang="en-US" dirty="0" smtClean="0"/>
              <a:t>run time instead of compile time </a:t>
            </a:r>
          </a:p>
          <a:p>
            <a:pPr lvl="1"/>
            <a:r>
              <a:rPr lang="en-US" dirty="0" smtClean="0"/>
              <a:t>E.g. Perl, Ruby, Python</a:t>
            </a:r>
            <a:endParaRPr lang="en-US" dirty="0"/>
          </a:p>
        </p:txBody>
      </p:sp>
      <p:sp>
        <p:nvSpPr>
          <p:cNvPr id="4" name="TextBox 3"/>
          <p:cNvSpPr txBox="1"/>
          <p:nvPr/>
        </p:nvSpPr>
        <p:spPr>
          <a:xfrm>
            <a:off x="573932" y="4719918"/>
            <a:ext cx="2227634" cy="230832"/>
          </a:xfrm>
          <a:prstGeom prst="rect">
            <a:avLst/>
          </a:prstGeom>
          <a:noFill/>
        </p:spPr>
        <p:txBody>
          <a:bodyPr wrap="square" rtlCol="0">
            <a:spAutoFit/>
          </a:bodyPr>
          <a:lstStyle/>
          <a:p>
            <a:r>
              <a:rPr lang="en-US" sz="900" dirty="0" smtClean="0">
                <a:solidFill>
                  <a:schemeClr val="tx1">
                    <a:lumMod val="50000"/>
                    <a:lumOff val="50000"/>
                  </a:schemeClr>
                </a:solidFill>
              </a:rPr>
              <a:t>Source: </a:t>
            </a:r>
            <a:r>
              <a:rPr lang="en-US" sz="900" dirty="0" err="1" smtClean="0">
                <a:solidFill>
                  <a:schemeClr val="tx1">
                    <a:lumMod val="50000"/>
                    <a:lumOff val="50000"/>
                  </a:schemeClr>
                </a:solidFill>
              </a:rPr>
              <a:t>StackOverflow</a:t>
            </a:r>
            <a:endParaRPr lang="en-US" sz="900" dirty="0" smtClean="0">
              <a:solidFill>
                <a:schemeClr val="tx1">
                  <a:lumMod val="50000"/>
                  <a:lumOff val="50000"/>
                </a:schemeClr>
              </a:solidFill>
            </a:endParaRPr>
          </a:p>
        </p:txBody>
      </p:sp>
    </p:spTree>
    <p:extLst>
      <p:ext uri="{BB962C8B-B14F-4D97-AF65-F5344CB8AC3E}">
        <p14:creationId xmlns:p14="http://schemas.microsoft.com/office/powerpoint/2010/main" val="1578336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Dependencies in Go</a:t>
            </a:r>
            <a:endParaRPr lang="en-US" dirty="0"/>
          </a:p>
        </p:txBody>
      </p:sp>
      <p:sp>
        <p:nvSpPr>
          <p:cNvPr id="3" name="Content Placeholder 2"/>
          <p:cNvSpPr>
            <a:spLocks noGrp="1"/>
          </p:cNvSpPr>
          <p:nvPr>
            <p:ph idx="1"/>
          </p:nvPr>
        </p:nvSpPr>
        <p:spPr/>
        <p:txBody>
          <a:bodyPr/>
          <a:lstStyle/>
          <a:p>
            <a:r>
              <a:rPr lang="en-US" dirty="0" smtClean="0"/>
              <a:t>Go defines unused </a:t>
            </a:r>
            <a:r>
              <a:rPr lang="en-US" dirty="0"/>
              <a:t>dependencies </a:t>
            </a:r>
            <a:r>
              <a:rPr lang="en-US" dirty="0" smtClean="0"/>
              <a:t>as </a:t>
            </a:r>
            <a:r>
              <a:rPr lang="en-US" dirty="0"/>
              <a:t>compile-time </a:t>
            </a:r>
            <a:r>
              <a:rPr lang="en-US" dirty="0" smtClean="0"/>
              <a:t>errors</a:t>
            </a:r>
          </a:p>
          <a:p>
            <a:r>
              <a:rPr lang="en-US" dirty="0" smtClean="0"/>
              <a:t>If a package is imported and not used, </a:t>
            </a:r>
            <a:r>
              <a:rPr lang="en-US" dirty="0"/>
              <a:t>the program </a:t>
            </a:r>
            <a:r>
              <a:rPr lang="en-US" dirty="0" smtClean="0"/>
              <a:t>does not compile</a:t>
            </a:r>
          </a:p>
          <a:p>
            <a:r>
              <a:rPr lang="en-US" dirty="0" smtClean="0"/>
              <a:t>This guarantees </a:t>
            </a:r>
            <a:r>
              <a:rPr lang="en-US" dirty="0"/>
              <a:t>by construction that the dependency tree for any Go program is </a:t>
            </a:r>
            <a:r>
              <a:rPr lang="en-US" dirty="0" smtClean="0"/>
              <a:t>precise. No </a:t>
            </a:r>
            <a:r>
              <a:rPr lang="en-US" dirty="0"/>
              <a:t>extra code </a:t>
            </a:r>
            <a:r>
              <a:rPr lang="en-US" dirty="0" smtClean="0"/>
              <a:t>is </a:t>
            </a:r>
            <a:r>
              <a:rPr lang="en-US" dirty="0"/>
              <a:t>compiled when building the </a:t>
            </a:r>
            <a:r>
              <a:rPr lang="en-US" dirty="0" smtClean="0"/>
              <a:t>program and this minimizes </a:t>
            </a:r>
            <a:r>
              <a:rPr lang="en-US" dirty="0"/>
              <a:t>compilation </a:t>
            </a:r>
            <a:r>
              <a:rPr lang="en-US" dirty="0" smtClean="0"/>
              <a:t>time</a:t>
            </a:r>
            <a:endParaRPr lang="en-US" dirty="0"/>
          </a:p>
        </p:txBody>
      </p:sp>
      <p:sp>
        <p:nvSpPr>
          <p:cNvPr id="4" name="Rectangle 3"/>
          <p:cNvSpPr/>
          <p:nvPr/>
        </p:nvSpPr>
        <p:spPr>
          <a:xfrm>
            <a:off x="457200" y="4429892"/>
            <a:ext cx="2876108" cy="246221"/>
          </a:xfrm>
          <a:prstGeom prst="rect">
            <a:avLst/>
          </a:prstGeom>
        </p:spPr>
        <p:txBody>
          <a:bodyPr wrap="none">
            <a:spAutoFit/>
          </a:bodyPr>
          <a:lstStyle/>
          <a:p>
            <a:r>
              <a:rPr lang="en-US" sz="1000" dirty="0" smtClean="0">
                <a:latin typeface="Calibri" panose="020F0502020204030204" pitchFamily="34" charset="0"/>
              </a:rPr>
              <a:t>Source: https</a:t>
            </a:r>
            <a:r>
              <a:rPr lang="en-US" sz="1000" dirty="0">
                <a:latin typeface="Calibri" panose="020F0502020204030204" pitchFamily="34" charset="0"/>
              </a:rPr>
              <a:t>://talks.golang.org/2012/splash.article</a:t>
            </a:r>
          </a:p>
        </p:txBody>
      </p:sp>
    </p:spTree>
    <p:extLst>
      <p:ext uri="{BB962C8B-B14F-4D97-AF65-F5344CB8AC3E}">
        <p14:creationId xmlns:p14="http://schemas.microsoft.com/office/powerpoint/2010/main" val="2250959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and visibility</a:t>
            </a:r>
            <a:endParaRPr lang="en-US" dirty="0"/>
          </a:p>
        </p:txBody>
      </p:sp>
      <p:sp>
        <p:nvSpPr>
          <p:cNvPr id="3" name="Content Placeholder 2"/>
          <p:cNvSpPr>
            <a:spLocks noGrp="1"/>
          </p:cNvSpPr>
          <p:nvPr>
            <p:ph idx="1"/>
          </p:nvPr>
        </p:nvSpPr>
        <p:spPr/>
        <p:txBody>
          <a:bodyPr/>
          <a:lstStyle/>
          <a:p>
            <a:r>
              <a:rPr lang="en-US" dirty="0" smtClean="0"/>
              <a:t>The variable name </a:t>
            </a:r>
            <a:r>
              <a:rPr lang="en-US" dirty="0"/>
              <a:t>itself carries </a:t>
            </a:r>
            <a:r>
              <a:rPr lang="en-US" dirty="0" smtClean="0"/>
              <a:t>information on whether a variable in Public or Private. This is determined by the case </a:t>
            </a:r>
            <a:r>
              <a:rPr lang="en-US" dirty="0"/>
              <a:t>of the initial letter of the </a:t>
            </a:r>
            <a:r>
              <a:rPr lang="en-US" dirty="0" smtClean="0"/>
              <a:t>identifier </a:t>
            </a:r>
          </a:p>
          <a:p>
            <a:r>
              <a:rPr lang="en-US" dirty="0" smtClean="0"/>
              <a:t>If </a:t>
            </a:r>
            <a:r>
              <a:rPr lang="en-US" dirty="0"/>
              <a:t>the initial character is </a:t>
            </a:r>
            <a:r>
              <a:rPr lang="en-US" dirty="0" smtClean="0"/>
              <a:t>in upper case, </a:t>
            </a:r>
            <a:r>
              <a:rPr lang="en-US" dirty="0"/>
              <a:t>the identifier is exported </a:t>
            </a:r>
            <a:r>
              <a:rPr lang="en-US" dirty="0" smtClean="0"/>
              <a:t> as Public, </a:t>
            </a:r>
            <a:r>
              <a:rPr lang="en-US" dirty="0"/>
              <a:t>otherwise it is </a:t>
            </a:r>
            <a:r>
              <a:rPr lang="en-US" dirty="0" smtClean="0"/>
              <a:t>treated as Private:</a:t>
            </a:r>
            <a:endParaRPr lang="en-US" dirty="0"/>
          </a:p>
          <a:p>
            <a:pPr lvl="1"/>
            <a:r>
              <a:rPr lang="en-US" dirty="0" smtClean="0"/>
              <a:t>&lt;</a:t>
            </a:r>
            <a:r>
              <a:rPr lang="en-US" u="sng" dirty="0" smtClean="0"/>
              <a:t>N</a:t>
            </a:r>
            <a:r>
              <a:rPr lang="en-US" dirty="0" smtClean="0"/>
              <a:t>ame&gt; </a:t>
            </a:r>
            <a:r>
              <a:rPr lang="en-US" dirty="0"/>
              <a:t>is visible to clients of package</a:t>
            </a:r>
          </a:p>
          <a:p>
            <a:pPr lvl="1"/>
            <a:r>
              <a:rPr lang="en-US" dirty="0" smtClean="0"/>
              <a:t>&lt;name&gt; </a:t>
            </a:r>
            <a:r>
              <a:rPr lang="en-US" dirty="0"/>
              <a:t>(or </a:t>
            </a:r>
            <a:r>
              <a:rPr lang="en-US" dirty="0" smtClean="0"/>
              <a:t>&lt;_Name&gt;) - this </a:t>
            </a:r>
            <a:r>
              <a:rPr lang="en-US" dirty="0"/>
              <a:t>is not visible to clients of </a:t>
            </a:r>
            <a:r>
              <a:rPr lang="en-US" dirty="0" smtClean="0"/>
              <a:t>the package</a:t>
            </a:r>
            <a:endParaRPr lang="en-US" dirty="0"/>
          </a:p>
        </p:txBody>
      </p:sp>
      <p:sp>
        <p:nvSpPr>
          <p:cNvPr id="5" name="Rectangle 4"/>
          <p:cNvSpPr/>
          <p:nvPr/>
        </p:nvSpPr>
        <p:spPr>
          <a:xfrm>
            <a:off x="457200" y="4429892"/>
            <a:ext cx="2876108" cy="246221"/>
          </a:xfrm>
          <a:prstGeom prst="rect">
            <a:avLst/>
          </a:prstGeom>
        </p:spPr>
        <p:txBody>
          <a:bodyPr wrap="none">
            <a:spAutoFit/>
          </a:bodyPr>
          <a:lstStyle/>
          <a:p>
            <a:r>
              <a:rPr lang="en-US" sz="1000" dirty="0" smtClean="0">
                <a:latin typeface="Calibri" panose="020F0502020204030204" pitchFamily="34" charset="0"/>
              </a:rPr>
              <a:t>Source: https</a:t>
            </a:r>
            <a:r>
              <a:rPr lang="en-US" sz="1000" dirty="0">
                <a:latin typeface="Calibri" panose="020F0502020204030204" pitchFamily="34" charset="0"/>
              </a:rPr>
              <a:t>://talks.golang.org/2012/splash.article</a:t>
            </a:r>
          </a:p>
        </p:txBody>
      </p:sp>
    </p:spTree>
    <p:extLst>
      <p:ext uri="{BB962C8B-B14F-4D97-AF65-F5344CB8AC3E}">
        <p14:creationId xmlns:p14="http://schemas.microsoft.com/office/powerpoint/2010/main" val="67627733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pro 2014 PPT Theme">
  <a:themeElements>
    <a:clrScheme name="Wipro Template 2014">
      <a:dk1>
        <a:sysClr val="windowText" lastClr="000000"/>
      </a:dk1>
      <a:lt1>
        <a:srgbClr val="FFFFFF"/>
      </a:lt1>
      <a:dk2>
        <a:srgbClr val="00B0F0"/>
      </a:dk2>
      <a:lt2>
        <a:srgbClr val="0070C0"/>
      </a:lt2>
      <a:accent1>
        <a:srgbClr val="AAABB8"/>
      </a:accent1>
      <a:accent2>
        <a:srgbClr val="4D4E5C"/>
      </a:accent2>
      <a:accent3>
        <a:srgbClr val="FFC000"/>
      </a:accent3>
      <a:accent4>
        <a:srgbClr val="F37441"/>
      </a:accent4>
      <a:accent5>
        <a:srgbClr val="00B050"/>
      </a:accent5>
      <a:accent6>
        <a:srgbClr val="CBD42D"/>
      </a:accent6>
      <a:hlink>
        <a:srgbClr val="1E1E24"/>
      </a:hlink>
      <a:folHlink>
        <a:srgbClr val="131317"/>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8575">
          <a:solidFill>
            <a:srgbClr val="93E2FF"/>
          </a:solidFill>
          <a:headEnd type="oval" w="med" len="med"/>
          <a:tailEnd type="oval"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 2014 PPT Theme" id="{D47BB75D-F7AB-409B-9BD9-5C24DE1B9928}" vid="{A9D112A1-4866-47ED-B931-DF069521F4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45942E58BAAE443A917BD23F90BB461" ma:contentTypeVersion="0" ma:contentTypeDescription="Create a new document." ma:contentTypeScope="" ma:versionID="4ccd8ca7c382e5aa3edc5420ff5317fb">
  <xsd:schema xmlns:xsd="http://www.w3.org/2001/XMLSchema" xmlns:xs="http://www.w3.org/2001/XMLSchema" xmlns:p="http://schemas.microsoft.com/office/2006/metadata/properties" targetNamespace="http://schemas.microsoft.com/office/2006/metadata/properties" ma:root="true" ma:fieldsID="06e0e3112098b4d1518554ee266199a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8B79823-585F-4DAE-9341-8D446E410456}">
  <ds:schemaRefs>
    <ds:schemaRef ds:uri="http://schemas.microsoft.com/office/2006/metadata/properties"/>
    <ds:schemaRef ds:uri="http://www.w3.org/XML/1998/namespace"/>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D7900DE2-572D-4B07-A4D8-5AF0F1C66077}">
  <ds:schemaRefs>
    <ds:schemaRef ds:uri="http://schemas.microsoft.com/sharepoint/v3/contenttype/forms"/>
  </ds:schemaRefs>
</ds:datastoreItem>
</file>

<file path=customXml/itemProps3.xml><?xml version="1.0" encoding="utf-8"?>
<ds:datastoreItem xmlns:ds="http://schemas.openxmlformats.org/officeDocument/2006/customXml" ds:itemID="{B7014F99-208B-45EA-9A90-8426599A52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Wipro 2014 PPT Theme</Template>
  <TotalTime>9863</TotalTime>
  <Words>1048</Words>
  <Application>Microsoft Office PowerPoint</Application>
  <PresentationFormat>On-screen Show (16:9)</PresentationFormat>
  <Paragraphs>161</Paragraphs>
  <Slides>29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Gill Sans MT</vt:lpstr>
      <vt:lpstr>Webdings</vt:lpstr>
      <vt:lpstr>Wingdings</vt:lpstr>
      <vt:lpstr>Wipro 2014 PPT Theme</vt:lpstr>
      <vt:lpstr>Go language</vt:lpstr>
      <vt:lpstr>About Go</vt:lpstr>
      <vt:lpstr>Who uses Go?</vt:lpstr>
      <vt:lpstr>PowerPoint Presentation</vt:lpstr>
      <vt:lpstr>Concurrency</vt:lpstr>
      <vt:lpstr>Garbage collection</vt:lpstr>
      <vt:lpstr>Statically typed</vt:lpstr>
      <vt:lpstr>Dependencies in Go</vt:lpstr>
      <vt:lpstr>Naming and visibility</vt:lpstr>
      <vt:lpstr>PowerPoint Presentation</vt:lpstr>
      <vt:lpstr>Packages</vt:lpstr>
      <vt:lpstr>Variables</vt:lpstr>
      <vt:lpstr>Short variable declaration</vt:lpstr>
      <vt:lpstr>Basic data types</vt:lpstr>
      <vt:lpstr>Constants</vt:lpstr>
      <vt:lpstr>PowerPoint Presentation</vt:lpstr>
      <vt:lpstr>For</vt:lpstr>
      <vt:lpstr>Switch…case…default</vt:lpstr>
      <vt:lpstr>Defer</vt:lpstr>
      <vt:lpstr>Methods</vt:lpstr>
      <vt:lpstr>Arrays, Slices, Maps, Range</vt:lpstr>
      <vt:lpstr>Interfaces</vt:lpstr>
      <vt:lpstr>Error handling</vt:lpstr>
      <vt:lpstr>Concurrency</vt:lpstr>
      <vt:lpstr>Visualizing concurrency</vt:lpstr>
      <vt:lpstr>Example</vt:lpstr>
      <vt:lpstr>Channels</vt:lpstr>
      <vt:lpstr>Tools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Hariharan</dc:creator>
  <cp:lastModifiedBy>EY</cp:lastModifiedBy>
  <cp:revision>487</cp:revision>
  <dcterms:created xsi:type="dcterms:W3CDTF">2013-12-31T05:54:35Z</dcterms:created>
  <dcterms:modified xsi:type="dcterms:W3CDTF">2016-03-02T03:14:48Z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0x010100045942E58BAAE443A917BD23F90BB461</vt:lpwstr>
  </property>
</Properties>
</file>