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58" r:id="rId5"/>
    <p:sldId id="270" r:id="rId6"/>
    <p:sldId id="275" r:id="rId7"/>
    <p:sldId id="272" r:id="rId8"/>
    <p:sldId id="271" r:id="rId9"/>
    <p:sldId id="259" r:id="rId10"/>
    <p:sldId id="262" r:id="rId11"/>
    <p:sldId id="276" r:id="rId12"/>
    <p:sldId id="261" r:id="rId13"/>
    <p:sldId id="263" r:id="rId14"/>
    <p:sldId id="264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9" autoAdjust="0"/>
    <p:restoredTop sz="68299" autoAdjust="0"/>
  </p:normalViewPr>
  <p:slideViewPr>
    <p:cSldViewPr snapToGrid="0">
      <p:cViewPr varScale="1">
        <p:scale>
          <a:sx n="57" d="100"/>
          <a:sy n="57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E847-9C83-4804-8966-7483553C7226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E734F-E196-4F31-AFED-17688B895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도입부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모델링을 통해 개인 금융고객의 신용등급을 정확하게 산정하였습니다</a:t>
            </a:r>
            <a:r>
              <a:rPr lang="en-US" altLang="ko-KR" dirty="0"/>
              <a:t>. </a:t>
            </a:r>
            <a:r>
              <a:rPr lang="ko-KR" altLang="en-US" dirty="0"/>
              <a:t>또한 이에 더 나아가서 중신용자의 대출승인을 위한 잠재적 기준을 추가적으로 제안합니다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62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처리는 수치형 변수와 범주형 변수로 나누어서 진행하였습니다</a:t>
            </a:r>
            <a:r>
              <a:rPr lang="en-US" altLang="ko-KR" dirty="0"/>
              <a:t>. Payment </a:t>
            </a:r>
            <a:r>
              <a:rPr lang="en-US" altLang="ko-KR" dirty="0" err="1"/>
              <a:t>Behaviour</a:t>
            </a:r>
            <a:r>
              <a:rPr lang="en-US" altLang="ko-KR" dirty="0"/>
              <a:t> </a:t>
            </a:r>
            <a:r>
              <a:rPr lang="ko-KR" altLang="en-US" dirty="0"/>
              <a:t>같은 수치형 변수는 </a:t>
            </a:r>
            <a:r>
              <a:rPr lang="en-US" altLang="ko-KR" dirty="0" err="1"/>
              <a:t>customer_ID</a:t>
            </a:r>
            <a:r>
              <a:rPr lang="en-US" altLang="ko-KR" dirty="0"/>
              <a:t> </a:t>
            </a:r>
            <a:r>
              <a:rPr lang="ko-KR" altLang="en-US" dirty="0"/>
              <a:t>로 그룹화한 후에 그룹별 중앙값으로 대체했습니다</a:t>
            </a:r>
            <a:r>
              <a:rPr lang="en-US" altLang="ko-KR" dirty="0"/>
              <a:t>. Monthly </a:t>
            </a:r>
            <a:r>
              <a:rPr lang="en-US" altLang="ko-KR" dirty="0" err="1"/>
              <a:t>inhand</a:t>
            </a:r>
            <a:r>
              <a:rPr lang="en-US" altLang="ko-KR" dirty="0"/>
              <a:t> salary </a:t>
            </a:r>
            <a:r>
              <a:rPr lang="ko-KR" altLang="en-US" dirty="0"/>
              <a:t>와 같은 범주형 변수는 </a:t>
            </a:r>
            <a:r>
              <a:rPr lang="en-US" altLang="ko-KR" dirty="0" err="1"/>
              <a:t>customer_ID</a:t>
            </a:r>
            <a:r>
              <a:rPr lang="ko-KR" altLang="en-US" dirty="0"/>
              <a:t> 로 그룹화한 후에 그룹별 </a:t>
            </a:r>
            <a:r>
              <a:rPr lang="ko-KR" altLang="en-US" dirty="0" err="1"/>
              <a:t>최빈값이</a:t>
            </a:r>
            <a:r>
              <a:rPr lang="ko-KR" altLang="en-US" dirty="0"/>
              <a:t> 있으면 바로 대체하고</a:t>
            </a:r>
            <a:r>
              <a:rPr lang="en-US" altLang="ko-KR" dirty="0"/>
              <a:t>, </a:t>
            </a:r>
            <a:r>
              <a:rPr lang="ko-KR" altLang="en-US" dirty="0" err="1"/>
              <a:t>최빈값이</a:t>
            </a:r>
            <a:r>
              <a:rPr lang="ko-KR" altLang="en-US" dirty="0"/>
              <a:t> 없는 경우에는 중앙값으로 대체하였습니다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의미없는</a:t>
            </a:r>
            <a:r>
              <a:rPr lang="ko-KR" altLang="en-US" dirty="0"/>
              <a:t> 데이터는 모두 </a:t>
            </a:r>
            <a:r>
              <a:rPr lang="en-US" altLang="ko-KR" dirty="0" err="1"/>
              <a:t>NaN</a:t>
            </a:r>
            <a:r>
              <a:rPr lang="ko-KR" altLang="en-US" dirty="0"/>
              <a:t>값으로 대체한 후에 미리 </a:t>
            </a:r>
            <a:r>
              <a:rPr lang="ko-KR" altLang="en-US" dirty="0" err="1"/>
              <a:t>정해둔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처리 방법을 적용했습니다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은행의 주요 수익원인 예대마진율이 연속 감소 추이를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이는 특히 대출 규모의 연속 감소세 때문입니다</a:t>
            </a:r>
            <a:r>
              <a:rPr lang="en-US" altLang="ko-KR" dirty="0"/>
              <a:t>. 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시중은행 전체적으로 대출 규모가 감소하고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  <a:r>
              <a:rPr lang="ko-KR" altLang="en-US" dirty="0"/>
              <a:t>구체적으로 하나은행의 예대마진율도 연속 감소 추세를 보이고 있습니다</a:t>
            </a:r>
            <a:r>
              <a:rPr lang="en-US" altLang="ko-KR" dirty="0"/>
              <a:t>. </a:t>
            </a:r>
            <a:r>
              <a:rPr lang="ko-KR" altLang="en-US" dirty="0"/>
              <a:t>이러한 가운데 인터넷 뱅크는 전통 금융권에서 등한시한 </a:t>
            </a:r>
            <a:r>
              <a:rPr lang="ko-KR" altLang="en-US" dirty="0" err="1"/>
              <a:t>중저신용자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공격적으로 대출 마케팅을 선보이며 파이를 가져가고 있습니다</a:t>
            </a:r>
            <a:r>
              <a:rPr lang="en-US" altLang="ko-KR" dirty="0"/>
              <a:t>. </a:t>
            </a:r>
            <a:r>
              <a:rPr lang="ko-KR" altLang="en-US" dirty="0"/>
              <a:t>이에 전통 금융권에서도 보다 더 정확한 신용등급 조회로 </a:t>
            </a:r>
            <a:r>
              <a:rPr lang="ko-KR" altLang="en-US" dirty="0" err="1"/>
              <a:t>대출디폴트</a:t>
            </a:r>
            <a:r>
              <a:rPr lang="ko-KR" altLang="en-US" dirty="0"/>
              <a:t> 리스크를 </a:t>
            </a:r>
            <a:r>
              <a:rPr lang="ko-KR" altLang="en-US" dirty="0" err="1"/>
              <a:t>줄여야할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고객들 중에서도 신용위험이 적은 고객을 골라내어 적극적으로 대출 마케팅을 펼쳐야 할 필요성이 생겼습니다</a:t>
            </a:r>
            <a:r>
              <a:rPr lang="en-US" altLang="ko-KR" dirty="0"/>
              <a:t>. </a:t>
            </a:r>
            <a:r>
              <a:rPr lang="ko-KR" altLang="en-US" dirty="0"/>
              <a:t>따라서 본 프로젝트에서 정확한 대출 등급 산정하는 모델링과 </a:t>
            </a:r>
            <a:r>
              <a:rPr lang="ko-KR" altLang="en-US" dirty="0" err="1"/>
              <a:t>중저신용자인</a:t>
            </a:r>
            <a:r>
              <a:rPr lang="ko-KR" altLang="en-US" dirty="0"/>
              <a:t> </a:t>
            </a:r>
            <a:r>
              <a:rPr lang="ko-KR" altLang="en-US" dirty="0" err="1"/>
              <a:t>그레이존</a:t>
            </a:r>
            <a:r>
              <a:rPr lang="ko-KR" altLang="en-US" dirty="0"/>
              <a:t> 고객에게 기존신용등급 이외에 기준을 제안하고자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6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앞서 말씀드린 더 정확한 개인 신용등급의 산정과 더 나아가서 </a:t>
            </a:r>
            <a:r>
              <a:rPr lang="en-US" altLang="ko-KR" dirty="0"/>
              <a:t>(</a:t>
            </a:r>
            <a:r>
              <a:rPr lang="ko-KR" altLang="en-US" dirty="0"/>
              <a:t>중신용자의 새로운 대출 기준</a:t>
            </a:r>
            <a:r>
              <a:rPr lang="en-US" altLang="ko-KR" dirty="0"/>
              <a:t>? </a:t>
            </a:r>
            <a:r>
              <a:rPr lang="ko-KR" altLang="en-US" dirty="0"/>
              <a:t>세부적 신용등급</a:t>
            </a:r>
            <a:r>
              <a:rPr lang="en-US" altLang="ko-KR" dirty="0"/>
              <a:t>?)</a:t>
            </a:r>
            <a:r>
              <a:rPr lang="ko-KR" altLang="en-US" dirty="0"/>
              <a:t> 전략을 제공하기 위해서 다음과 같이 프로젝트를 진행하였습니다</a:t>
            </a:r>
            <a:r>
              <a:rPr lang="en-US" altLang="ko-KR" dirty="0"/>
              <a:t>. </a:t>
            </a:r>
            <a:r>
              <a:rPr lang="ko-KR" altLang="en-US" dirty="0"/>
              <a:t>데이터 탐색 </a:t>
            </a:r>
            <a:r>
              <a:rPr lang="en-US" altLang="ko-KR" dirty="0"/>
              <a:t>=&gt;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모델링 </a:t>
            </a:r>
            <a:r>
              <a:rPr lang="en-US" altLang="ko-KR" dirty="0"/>
              <a:t>=&gt; 3</a:t>
            </a:r>
            <a:r>
              <a:rPr lang="ko-KR" altLang="en-US" dirty="0"/>
              <a:t>가지 </a:t>
            </a:r>
            <a:r>
              <a:rPr lang="en-US" altLang="ko-KR" dirty="0"/>
              <a:t>class </a:t>
            </a:r>
            <a:r>
              <a:rPr lang="ko-KR" altLang="en-US" dirty="0"/>
              <a:t>등급 산정 </a:t>
            </a:r>
            <a:r>
              <a:rPr lang="en-US" altLang="ko-KR" dirty="0"/>
              <a:t>=&gt; </a:t>
            </a:r>
            <a:r>
              <a:rPr lang="ko-KR" altLang="en-US" dirty="0"/>
              <a:t>클러스터링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중신용자를 위한 새로운 대출 잠재기준 제안 단계까지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5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대출 심사에 영향을 미치는 요인들을 </a:t>
            </a:r>
            <a:r>
              <a:rPr lang="en-US" altLang="ko-KR" dirty="0"/>
              <a:t>3</a:t>
            </a:r>
            <a:r>
              <a:rPr lang="ko-KR" altLang="en-US" dirty="0"/>
              <a:t>가지로 나눠서 </a:t>
            </a:r>
            <a:r>
              <a:rPr lang="en-US" altLang="ko-KR" dirty="0"/>
              <a:t>EDA</a:t>
            </a:r>
            <a:r>
              <a:rPr lang="ko-KR" altLang="en-US" dirty="0"/>
              <a:t>를 진행하였습니다</a:t>
            </a:r>
            <a:r>
              <a:rPr lang="en-US" altLang="ko-KR" dirty="0"/>
              <a:t>. </a:t>
            </a:r>
            <a:r>
              <a:rPr lang="ko-KR" altLang="en-US" dirty="0"/>
              <a:t>현재 고객이 부담하는 채무 부담</a:t>
            </a:r>
            <a:r>
              <a:rPr lang="en-US" altLang="ko-KR" dirty="0"/>
              <a:t>, </a:t>
            </a:r>
            <a:r>
              <a:rPr lang="ko-KR" altLang="en-US" dirty="0"/>
              <a:t>현재 고객의 직업 안정성과 연령</a:t>
            </a:r>
            <a:r>
              <a:rPr lang="en-US" altLang="ko-KR" dirty="0"/>
              <a:t>,</a:t>
            </a:r>
            <a:r>
              <a:rPr lang="ko-KR" altLang="en-US" dirty="0" err="1"/>
              <a:t>연수입</a:t>
            </a:r>
            <a:r>
              <a:rPr lang="ko-KR" altLang="en-US" dirty="0"/>
              <a:t> 등 고객의 성향까지 나타내는 고객 상황</a:t>
            </a:r>
            <a:r>
              <a:rPr lang="en-US" altLang="ko-KR" dirty="0"/>
              <a:t>, </a:t>
            </a:r>
            <a:r>
              <a:rPr lang="ko-KR" altLang="en-US" dirty="0"/>
              <a:t>과거 고객의 신용등급을 반영한 이자율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3</a:t>
            </a:r>
            <a:r>
              <a:rPr lang="ko-KR" altLang="en-US" dirty="0"/>
              <a:t>가지로 나눴습니다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92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먼저 </a:t>
            </a:r>
            <a:r>
              <a:rPr lang="en-US" altLang="ko-KR" dirty="0"/>
              <a:t>target </a:t>
            </a:r>
            <a:r>
              <a:rPr lang="ko-KR" altLang="en-US" dirty="0"/>
              <a:t>값인 신용등급부터 살펴봤을 때</a:t>
            </a:r>
            <a:r>
              <a:rPr lang="en-US" altLang="ko-KR" dirty="0"/>
              <a:t>, </a:t>
            </a:r>
            <a:r>
              <a:rPr lang="ko-KR" altLang="en-US" dirty="0"/>
              <a:t>각 등급별 비율이 </a:t>
            </a:r>
            <a:r>
              <a:rPr lang="en-US" altLang="ko-KR" dirty="0"/>
              <a:t>2:5:3 </a:t>
            </a:r>
            <a:r>
              <a:rPr lang="ko-KR" altLang="en-US" dirty="0"/>
              <a:t>으로 불균형 데이터임을 파악했습니다</a:t>
            </a:r>
            <a:r>
              <a:rPr lang="en-US" altLang="ko-KR" dirty="0"/>
              <a:t>. </a:t>
            </a:r>
            <a:r>
              <a:rPr lang="ko-KR" altLang="en-US" dirty="0"/>
              <a:t>이 중에서도 </a:t>
            </a:r>
            <a:r>
              <a:rPr lang="en-US" altLang="ko-KR" dirty="0"/>
              <a:t>standard </a:t>
            </a:r>
            <a:r>
              <a:rPr lang="ko-KR" altLang="en-US" dirty="0"/>
              <a:t>등급이 절반 가까이 차지하고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이자율과 신용등급을 살펴보자면</a:t>
            </a:r>
            <a:r>
              <a:rPr lang="en-US" altLang="ko-KR" dirty="0"/>
              <a:t>, </a:t>
            </a:r>
            <a:r>
              <a:rPr lang="ko-KR" altLang="en-US" dirty="0"/>
              <a:t>이자율이 클수록 </a:t>
            </a:r>
            <a:r>
              <a:rPr lang="ko-KR" altLang="en-US" dirty="0" err="1"/>
              <a:t>저신용자</a:t>
            </a:r>
            <a:r>
              <a:rPr lang="ko-KR" altLang="en-US" dirty="0"/>
              <a:t> 비율이 감소하고 있습니다</a:t>
            </a:r>
            <a:r>
              <a:rPr lang="en-US" altLang="ko-KR" dirty="0"/>
              <a:t>. </a:t>
            </a:r>
            <a:r>
              <a:rPr lang="ko-KR" altLang="en-US" dirty="0"/>
              <a:t>전체적으로 봤을 때 이자율별 신용등급 분포는 균일한 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2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다음으로 개인 신상 정보를 나타내는 개인 상황을 살펴보겠습니다</a:t>
            </a:r>
            <a:r>
              <a:rPr lang="en-US" altLang="ko-KR" dirty="0"/>
              <a:t>. </a:t>
            </a:r>
            <a:r>
              <a:rPr lang="ko-KR" altLang="en-US" dirty="0"/>
              <a:t>개인 상황을 나타내는 지표로 연령</a:t>
            </a:r>
            <a:r>
              <a:rPr lang="en-US" altLang="ko-KR" dirty="0"/>
              <a:t>, </a:t>
            </a:r>
            <a:r>
              <a:rPr lang="ko-KR" altLang="en-US" dirty="0"/>
              <a:t>연 수입</a:t>
            </a:r>
            <a:r>
              <a:rPr lang="en-US" altLang="ko-KR" dirty="0"/>
              <a:t>, </a:t>
            </a:r>
            <a:r>
              <a:rPr lang="ko-KR" altLang="en-US" dirty="0"/>
              <a:t>직업 등을 살펴보았는데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지표별</a:t>
            </a:r>
            <a:r>
              <a:rPr lang="ko-KR" altLang="en-US" dirty="0"/>
              <a:t> 신용등급 분포는 대부분 균일하게 나타났습니다</a:t>
            </a:r>
            <a:r>
              <a:rPr lang="en-US" altLang="ko-KR" dirty="0"/>
              <a:t>. </a:t>
            </a:r>
            <a:r>
              <a:rPr lang="ko-KR" altLang="en-US" dirty="0"/>
              <a:t>추가적으로 </a:t>
            </a:r>
            <a:r>
              <a:rPr lang="ko-KR" altLang="en-US" dirty="0" err="1"/>
              <a:t>변수별</a:t>
            </a:r>
            <a:r>
              <a:rPr lang="ko-KR" altLang="en-US" dirty="0"/>
              <a:t> 특징만 짚어보자면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현재 연령은 나이대별로 신용등급 분포는 비슷하나</a:t>
            </a:r>
            <a:r>
              <a:rPr lang="en-US" altLang="ko-KR" dirty="0"/>
              <a:t>, </a:t>
            </a:r>
            <a:r>
              <a:rPr lang="ko-KR" altLang="en-US" dirty="0"/>
              <a:t>나이가 들수록 </a:t>
            </a:r>
            <a:r>
              <a:rPr lang="en-US" altLang="ko-KR" dirty="0"/>
              <a:t>good</a:t>
            </a:r>
            <a:r>
              <a:rPr lang="ko-KR" altLang="en-US" dirty="0"/>
              <a:t>과 </a:t>
            </a:r>
            <a:r>
              <a:rPr lang="en-US" altLang="ko-KR" dirty="0"/>
              <a:t>poor </a:t>
            </a:r>
            <a:r>
              <a:rPr lang="ko-KR" altLang="en-US" dirty="0"/>
              <a:t>등급의 비율이 늘어나는 경향을 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연 수입은 이 데이터에서는 대다수가 낮은 수입을 받고 있으며 이는 특히 대출 절벽에 몰릴 가능성이 높은 </a:t>
            </a:r>
            <a:r>
              <a:rPr lang="ko-KR" altLang="en-US" dirty="0" err="1"/>
              <a:t>그레이존</a:t>
            </a:r>
            <a:r>
              <a:rPr lang="ko-KR" altLang="en-US" dirty="0"/>
              <a:t> 고객이 많다는 것을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채무 부담 측면에서 데이터 탐색을 진행했습니다</a:t>
            </a:r>
            <a:r>
              <a:rPr lang="en-US" altLang="ko-KR" dirty="0"/>
              <a:t>. </a:t>
            </a:r>
            <a:r>
              <a:rPr lang="ko-KR" altLang="en-US" dirty="0"/>
              <a:t>개인 고객의 채무 상환 의지를 보기 위해서</a:t>
            </a:r>
            <a:r>
              <a:rPr lang="en-US" altLang="ko-KR" dirty="0"/>
              <a:t>, </a:t>
            </a:r>
            <a:r>
              <a:rPr lang="ko-KR" altLang="en-US" dirty="0"/>
              <a:t>월별 상환금액</a:t>
            </a:r>
            <a:r>
              <a:rPr lang="en-US" altLang="ko-KR" dirty="0"/>
              <a:t>, </a:t>
            </a:r>
            <a:r>
              <a:rPr lang="ko-KR" altLang="en-US" dirty="0" err="1"/>
              <a:t>리볼빙</a:t>
            </a:r>
            <a:r>
              <a:rPr lang="ko-KR" altLang="en-US" dirty="0"/>
              <a:t> 여부를 살펴보았습니다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먼저 월별 상환금액과 신용등급 분포는 거의 균일한 분포를 보입니다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다음으로 </a:t>
            </a:r>
            <a:r>
              <a:rPr lang="ko-KR" altLang="en-US" dirty="0" err="1"/>
              <a:t>리볼빙을</a:t>
            </a:r>
            <a:r>
              <a:rPr lang="ko-KR" altLang="en-US" dirty="0"/>
              <a:t> 한 경우에 상대적으로 </a:t>
            </a:r>
            <a:r>
              <a:rPr lang="en-US" altLang="ko-KR" dirty="0"/>
              <a:t>good </a:t>
            </a:r>
            <a:r>
              <a:rPr lang="ko-KR" altLang="en-US" dirty="0"/>
              <a:t>등급 비율이 적습니다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리볼빙은</a:t>
            </a:r>
            <a:r>
              <a:rPr lang="ko-KR" altLang="en-US" dirty="0"/>
              <a:t> 신용등급 관리가 어려운 사람들이 주로 사용한다는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8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앞서 말씀드린 </a:t>
            </a:r>
            <a:r>
              <a:rPr lang="en-US" altLang="ko-KR" dirty="0"/>
              <a:t>EDA </a:t>
            </a:r>
            <a:r>
              <a:rPr lang="ko-KR" altLang="en-US" dirty="0"/>
              <a:t>내용을 요약하자면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이자율은 개인고객의 과거 신용등급이 반영된 지표입니다</a:t>
            </a:r>
            <a:r>
              <a:rPr lang="en-US" altLang="ko-KR" dirty="0"/>
              <a:t>. </a:t>
            </a:r>
            <a:r>
              <a:rPr lang="ko-KR" altLang="en-US" dirty="0"/>
              <a:t>이자율이 높을수록 </a:t>
            </a:r>
            <a:r>
              <a:rPr lang="ko-KR" altLang="en-US" dirty="0" err="1"/>
              <a:t>중저신용자가</a:t>
            </a:r>
            <a:r>
              <a:rPr lang="ko-KR" altLang="en-US" dirty="0"/>
              <a:t> 다수 분포하고 있음을 확인했습니다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고객 상황의 경우 현재 고객의 경제 지표를 나타내는데</a:t>
            </a:r>
            <a:r>
              <a:rPr lang="en-US" altLang="ko-KR" dirty="0"/>
              <a:t>, </a:t>
            </a:r>
            <a:r>
              <a:rPr lang="ko-KR" altLang="en-US" dirty="0"/>
              <a:t>대부분 저소득자이고 각 연령</a:t>
            </a:r>
            <a:r>
              <a:rPr lang="en-US" altLang="ko-KR" dirty="0"/>
              <a:t>,</a:t>
            </a:r>
            <a:r>
              <a:rPr lang="ko-KR" altLang="en-US" dirty="0"/>
              <a:t>직업 별로 신용등급 분포는 균일했습니다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채무 부담은 채무 상환 의지를 나타내는데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ko-KR" altLang="en-US" dirty="0" err="1"/>
              <a:t>리볼빙을</a:t>
            </a:r>
            <a:r>
              <a:rPr lang="ko-KR" altLang="en-US" dirty="0"/>
              <a:t> 사용할 시에 </a:t>
            </a:r>
            <a:r>
              <a:rPr lang="ko-KR" altLang="en-US" dirty="0" err="1"/>
              <a:t>저신용자가</a:t>
            </a:r>
            <a:r>
              <a:rPr lang="ko-KR" altLang="en-US" dirty="0"/>
              <a:t> 다수 분포한다는 특징이 두드러졌습니다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전반적인 </a:t>
            </a:r>
            <a:r>
              <a:rPr lang="en-US" altLang="ko-KR" dirty="0"/>
              <a:t>EDA </a:t>
            </a:r>
            <a:r>
              <a:rPr lang="ko-KR" altLang="en-US" dirty="0"/>
              <a:t>작업을 통해서</a:t>
            </a:r>
            <a:r>
              <a:rPr lang="en-US" altLang="ko-KR" dirty="0"/>
              <a:t>,</a:t>
            </a:r>
            <a:r>
              <a:rPr lang="ko-KR" altLang="en-US" dirty="0"/>
              <a:t> 과거 신용등급이 반영된 이자율 뿐만이 아니라 채무 상환 의지도 신용등급 산정에 큰 영향을 미친다는 것을 알아냈습니다</a:t>
            </a:r>
            <a:r>
              <a:rPr lang="en-US" altLang="ko-KR" dirty="0"/>
              <a:t>. </a:t>
            </a:r>
            <a:r>
              <a:rPr lang="ko-KR" altLang="en-US" dirty="0"/>
              <a:t>따라서 정확한 등급 산정 모델링 뿐만이 아니라 다양한 관점에서 상관관계</a:t>
            </a:r>
            <a:r>
              <a:rPr lang="en-US" altLang="ko-KR" dirty="0"/>
              <a:t>,</a:t>
            </a:r>
            <a:r>
              <a:rPr lang="ko-KR" altLang="en-US" dirty="0"/>
              <a:t>통계 분석이 필요합니다</a:t>
            </a:r>
            <a:r>
              <a:rPr lang="en-US" altLang="ko-KR" dirty="0"/>
              <a:t>. </a:t>
            </a:r>
            <a:r>
              <a:rPr lang="ko-KR" altLang="en-US" dirty="0"/>
              <a:t>이때 더 나아가서 지불행동</a:t>
            </a:r>
            <a:r>
              <a:rPr lang="en-US" altLang="ko-KR" dirty="0"/>
              <a:t>,</a:t>
            </a:r>
            <a:r>
              <a:rPr lang="ko-KR" altLang="en-US" dirty="0"/>
              <a:t>신용등급 등으로 </a:t>
            </a:r>
            <a:r>
              <a:rPr lang="ko-KR" altLang="en-US" dirty="0" err="1"/>
              <a:t>클러스터링한</a:t>
            </a:r>
            <a:r>
              <a:rPr lang="ko-KR" altLang="en-US" dirty="0"/>
              <a:t> 고객 그룹과 미상환잔액과의 관계 또한 통계 분석으로 확인하고자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88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 앞선 </a:t>
            </a:r>
            <a:r>
              <a:rPr lang="en-US" altLang="ko-KR" dirty="0"/>
              <a:t>EDA </a:t>
            </a:r>
            <a:r>
              <a:rPr lang="ko-KR" altLang="en-US" dirty="0"/>
              <a:t>작업을 통해서 이상치가 의심되는 데이터 칼럼들 </a:t>
            </a:r>
            <a:r>
              <a:rPr lang="en-US" altLang="ko-KR" dirty="0"/>
              <a:t>age, annual income, outstanding debt </a:t>
            </a:r>
            <a:r>
              <a:rPr lang="ko-KR" altLang="en-US" dirty="0"/>
              <a:t>등을 확인했습니다</a:t>
            </a:r>
            <a:r>
              <a:rPr lang="en-US" altLang="ko-KR" dirty="0"/>
              <a:t>. </a:t>
            </a:r>
            <a:r>
              <a:rPr lang="ko-KR" altLang="en-US" dirty="0"/>
              <a:t>이러한 이상치를 자세히 확인하기 위해서 </a:t>
            </a:r>
            <a:r>
              <a:rPr lang="en-US" altLang="ko-KR" dirty="0"/>
              <a:t>Boxplot EDA</a:t>
            </a:r>
            <a:r>
              <a:rPr lang="ko-KR" altLang="en-US" dirty="0"/>
              <a:t>를 진행하고 </a:t>
            </a:r>
            <a:r>
              <a:rPr lang="en-US" altLang="ko-KR" dirty="0"/>
              <a:t>IQR </a:t>
            </a:r>
            <a:r>
              <a:rPr lang="ko-KR" altLang="en-US" dirty="0"/>
              <a:t>방식으로 이상치 처리를 진행했습니다</a:t>
            </a:r>
            <a:r>
              <a:rPr lang="en-US" altLang="ko-KR" dirty="0"/>
              <a:t>. </a:t>
            </a:r>
            <a:r>
              <a:rPr lang="ko-KR" altLang="en-US" dirty="0"/>
              <a:t>전체 데이터의 </a:t>
            </a:r>
            <a:r>
              <a:rPr lang="en-US" altLang="ko-KR" dirty="0"/>
              <a:t>75% </a:t>
            </a:r>
            <a:r>
              <a:rPr lang="ko-KR" altLang="en-US" dirty="0"/>
              <a:t>지점 </a:t>
            </a:r>
            <a:r>
              <a:rPr lang="en-US" altLang="ko-KR" dirty="0"/>
              <a:t>+ 1.5IQR </a:t>
            </a:r>
            <a:r>
              <a:rPr lang="ko-KR" altLang="en-US" dirty="0"/>
              <a:t>을 최댓값</a:t>
            </a:r>
            <a:r>
              <a:rPr lang="en-US" altLang="ko-KR" dirty="0"/>
              <a:t>, - 1.5IQR </a:t>
            </a:r>
            <a:r>
              <a:rPr lang="ko-KR" altLang="en-US" dirty="0"/>
              <a:t>을 최솟값으로 지정하고</a:t>
            </a:r>
            <a:r>
              <a:rPr lang="en-US" altLang="ko-KR" dirty="0"/>
              <a:t>, </a:t>
            </a:r>
            <a:r>
              <a:rPr lang="ko-KR" altLang="en-US" dirty="0"/>
              <a:t>이 범위를 벗어나는 데이터들은 이상치로 간주하여 모두 삭제하였습니다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E734F-E196-4F31-AFED-17688B895D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D0CF9-DBFE-5C87-F3D1-2D5E915C4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7FBBF-8B55-42C1-AC8E-04D6C2C4B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2A21F-2E6B-5D0A-8221-10918ADF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9E583-456E-CFFC-E24A-4CE80518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5DC6D-AE03-3D70-A615-C17440CB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7188-A959-7777-A62C-7740B02F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736111-44CE-1254-6A99-8039A9BF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AD24-C684-2CB4-6719-54BB333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6308C-8E90-3D93-4201-599A430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065B6-C251-6682-3452-E8E114F1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DE5AA5-17AB-F477-E68C-176EA34D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BC480-4458-18BD-4B78-0B8A53BE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F1041-1CBC-6274-EA38-A726E73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5FC24-BA37-1F15-E4E1-C415037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A44B-D6BF-5729-9E8D-F21A600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10BE-09F4-AE2D-DB7E-A74EB1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3938-0F8E-338A-950F-DE6E038D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9672A-4EF7-2ED3-09FD-22A0C670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B8872-0BEC-B2C0-C01A-E607CDA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737AA-D153-AFFA-3C6E-AE9D36FE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8B63-627A-75D1-2253-2CBD59A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5A3D-AA27-CA7B-0C9C-B50CAFAE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37B13-19AB-512F-CFE8-8EEF479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FF2FE-BE50-6C74-8952-7C24F9E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04284-5F5C-DBB2-6E92-E06D3C3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BA73-B3BA-C470-5B5B-7DF24ED2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78508-2E4C-FC97-DC35-FE039178D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5C1DFB-2CD7-5F80-6749-5308D49B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5ECFA-8BDD-BB83-FA97-48344FAB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93952-91C2-6ACC-1720-C40F92A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259C4-3AD0-0C29-2D82-620E593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3A39-E947-934E-0AC2-35AF28B1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2D5B8-82AC-4F8A-F41C-F0D06D52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36CFF-A96E-260C-16B8-D98EC16A1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DA1DA-85A6-C717-582D-4A0F00B55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87048-D0BB-F400-5F98-7C8C556F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191A9-8BD3-A362-C3A1-866E15B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A3A7C7-AAC9-C679-C4E9-6D40CD8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12817-B691-F3ED-B112-7F44409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6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A6EB-C97F-05BA-0F62-5B9DA6B9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A7E2B8-9690-EC7C-41D4-42DC68C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B96831-1F1C-BC48-73E6-0BB19CD4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B4CC6-76A2-0920-EF16-A26F7A9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8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39E2E-FF3C-2D58-3199-F0DB8B42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F9F9D5-7A2D-0422-C595-2F4C1D9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8E219-2808-54AF-FA9C-5D2F3CF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3211-8797-AB05-B3A0-9195090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57650-9C42-8BE0-57F5-7EA4BB45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D9FAB-35DE-0863-47D8-126CA35E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A5054-586E-4DB8-A140-C5AA6545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2D06B-A9CB-78D7-3D50-5ED4B33E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D9F83-D84A-5DF9-E017-6AC86557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892F-414A-64E1-7610-951E3381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27B09-D633-4DBA-C633-4893C439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8E6CD-5308-1D8D-9B40-F3106E46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4807F-A412-E8A0-2B05-ECF31C57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A62F6E-9F45-7E77-9A32-6FE5B6C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CBAC0-1DD9-1CFD-DF1F-9DBA98E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B1F30-0E29-37A9-5417-0FBF7EA9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AA139-C8AA-2DB9-0A51-040DCA4E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77FFB-7EE3-E4B6-C70A-2EACFA0CB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22DD-0D18-494C-AE6A-96A70D642A5C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4344A-E247-4820-76B0-5C1A5F8D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D4B2B-9EF3-4713-F0E4-6A6671D90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7384-9747-466C-8BF1-18CC21A8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F332-6067-8D20-9B36-092BD849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개인고객 신용등급 산정 모델링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20040-DC11-48AC-EE63-A31458E9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066"/>
            <a:ext cx="9144000" cy="1087734"/>
          </a:xfrm>
        </p:spPr>
        <p:txBody>
          <a:bodyPr/>
          <a:lstStyle/>
          <a:p>
            <a:r>
              <a:rPr lang="ko-KR" altLang="en-US" dirty="0"/>
              <a:t>중신용자 대출승인을 위한 잠재기준 제안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그레이존</a:t>
            </a:r>
            <a:r>
              <a:rPr lang="ko-KR" altLang="en-US" dirty="0"/>
              <a:t> 공략 전략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2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4187D-E143-E4A4-3ADB-C14B978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이상치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1417-B337-AB01-4884-6C222B68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92" y="2038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원본 데이터 </a:t>
            </a:r>
            <a:r>
              <a:rPr lang="en-US" altLang="ko-KR" dirty="0"/>
              <a:t>: age,</a:t>
            </a:r>
            <a:r>
              <a:rPr lang="ko-KR" altLang="en-US" dirty="0"/>
              <a:t> </a:t>
            </a:r>
            <a:r>
              <a:rPr lang="en-US" altLang="ko-KR" dirty="0"/>
              <a:t>annual income, outstanding debt, interest rate…]</a:t>
            </a:r>
          </a:p>
          <a:p>
            <a:pPr>
              <a:buFontTx/>
              <a:buChar char="-"/>
            </a:pPr>
            <a:r>
              <a:rPr lang="ko-KR" altLang="en-US" dirty="0"/>
              <a:t>앞선 </a:t>
            </a:r>
            <a:r>
              <a:rPr lang="en-US" altLang="ko-KR" dirty="0"/>
              <a:t>EDA</a:t>
            </a:r>
            <a:r>
              <a:rPr lang="ko-KR" altLang="en-US" dirty="0"/>
              <a:t>를 통해 이상치가 의심되는 데이터</a:t>
            </a:r>
            <a:r>
              <a:rPr lang="en-US" altLang="ko-KR" dirty="0"/>
              <a:t>(numerical values)</a:t>
            </a:r>
            <a:r>
              <a:rPr lang="ko-KR" altLang="en-US" dirty="0"/>
              <a:t>를 확인함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데이터에 대한 이상치를 자세히 확인하기 위해 </a:t>
            </a:r>
            <a:r>
              <a:rPr lang="en-US" altLang="ko-KR" dirty="0"/>
              <a:t>Boxplot EDA</a:t>
            </a:r>
            <a:r>
              <a:rPr lang="ko-KR" altLang="en-US" dirty="0"/>
              <a:t>를 진행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 descr="도표, 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BB635378-9DD9-0642-C745-B9F8B9EB2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52" y="4964490"/>
            <a:ext cx="1721746" cy="1242299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5FD390A4-933F-E11B-D019-71AEF6BB4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80" y="4706335"/>
            <a:ext cx="2035244" cy="1500454"/>
          </a:xfrm>
          <a:prstGeom prst="rect">
            <a:avLst/>
          </a:prstGeom>
        </p:spPr>
      </p:pic>
      <p:pic>
        <p:nvPicPr>
          <p:cNvPr id="9" name="그림 8" descr="도표, 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AEFCD1B-F075-89D2-3333-196ACDB67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64" y="4571005"/>
            <a:ext cx="2302004" cy="163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5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20C1-3F89-4F75-E3B1-9BF806AC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41CB0-73BB-D8A6-16EA-E1D6031C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결측치</a:t>
            </a:r>
            <a:r>
              <a:rPr lang="ko-KR" altLang="en-US" dirty="0"/>
              <a:t> 처리는 범주형 변수와 수치형 변수에 대한 처리 방법을 다르게 하였으며</a:t>
            </a:r>
            <a:r>
              <a:rPr lang="en-US" altLang="ko-KR" dirty="0"/>
              <a:t>, </a:t>
            </a:r>
            <a:r>
              <a:rPr lang="ko-KR" altLang="en-US" dirty="0"/>
              <a:t>각 데이터 타입 내에서는 처리 방법을 통일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원본 데이터 </a:t>
            </a:r>
            <a:r>
              <a:rPr lang="en-US" altLang="ko-KR" dirty="0"/>
              <a:t>: </a:t>
            </a:r>
            <a:r>
              <a:rPr lang="ko-KR" altLang="en-US" dirty="0"/>
              <a:t>수치형 변수</a:t>
            </a:r>
            <a:r>
              <a:rPr lang="en-US" altLang="ko-KR" dirty="0"/>
              <a:t> : monthly </a:t>
            </a:r>
            <a:r>
              <a:rPr lang="en-US" altLang="ko-KR" dirty="0" err="1"/>
              <a:t>inhand</a:t>
            </a:r>
            <a:r>
              <a:rPr lang="en-US" altLang="ko-KR" dirty="0"/>
              <a:t> salary]</a:t>
            </a:r>
          </a:p>
          <a:p>
            <a:pPr marL="0" indent="0">
              <a:buNone/>
            </a:pPr>
            <a:r>
              <a:rPr lang="en-US" altLang="ko-KR" dirty="0"/>
              <a:t>- 11303</a:t>
            </a:r>
            <a:r>
              <a:rPr lang="ko-KR" altLang="en-US" dirty="0"/>
              <a:t>개의 </a:t>
            </a:r>
            <a:r>
              <a:rPr lang="ko-KR" altLang="en-US" dirty="0" err="1"/>
              <a:t>결측치</a:t>
            </a:r>
            <a:r>
              <a:rPr lang="ko-KR" altLang="en-US" dirty="0"/>
              <a:t>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 err="1"/>
              <a:t>customer_id</a:t>
            </a:r>
            <a:r>
              <a:rPr lang="ko-KR" altLang="en-US" dirty="0"/>
              <a:t>로 그룹화 후에 중앙값으로 대체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원본 데이터 </a:t>
            </a:r>
            <a:r>
              <a:rPr lang="en-US" altLang="ko-KR" dirty="0"/>
              <a:t>: </a:t>
            </a:r>
            <a:r>
              <a:rPr lang="ko-KR" altLang="en-US" dirty="0"/>
              <a:t>범주형 변수 </a:t>
            </a:r>
            <a:r>
              <a:rPr lang="en-US" altLang="ko-KR" dirty="0"/>
              <a:t>: payment </a:t>
            </a:r>
            <a:r>
              <a:rPr lang="en-US" altLang="ko-KR" dirty="0" err="1"/>
              <a:t>behaviour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en-US" altLang="ko-KR" dirty="0"/>
              <a:t>Garbage value “!@9#%8” </a:t>
            </a:r>
            <a:r>
              <a:rPr lang="ko-KR" altLang="en-US" dirty="0"/>
              <a:t>를 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값으로 변환 후</a:t>
            </a:r>
            <a:r>
              <a:rPr lang="en-US" altLang="ko-KR" dirty="0"/>
              <a:t>, </a:t>
            </a:r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 err="1"/>
              <a:t>customer_id</a:t>
            </a:r>
            <a:r>
              <a:rPr lang="ko-KR" altLang="en-US" dirty="0"/>
              <a:t> 로 그룹화 후에 </a:t>
            </a:r>
            <a:r>
              <a:rPr lang="ko-KR" altLang="en-US" dirty="0" err="1"/>
              <a:t>최빈값으로</a:t>
            </a:r>
            <a:r>
              <a:rPr lang="ko-KR" altLang="en-US" dirty="0"/>
              <a:t> 대체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5C9E0-4226-E92E-3C26-5B4AC58E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023" y="2172336"/>
            <a:ext cx="3696020" cy="1828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9519BA-0AD0-F2B9-C65B-D30302EF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02" y="4482942"/>
            <a:ext cx="3696020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46868-6F4F-B19C-79E6-E2D43235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수행 과정</a:t>
            </a:r>
            <a:r>
              <a:rPr lang="en-US" altLang="ko-KR" dirty="0"/>
              <a:t>2 = </a:t>
            </a:r>
            <a:r>
              <a:rPr lang="ko-KR" altLang="en-US" dirty="0"/>
              <a:t>분류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69FBD-231D-3670-C081-D9D32E5E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4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3E75-39FB-5D73-2CB2-E5EB31D2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클러스터링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8F5B8-D7CA-7666-D123-6C7266F6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1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8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87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중신용자 대출 승인을 위한 잠재적 기준 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20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63EC-9A9E-C471-DBBA-C880F8C3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6-4. </a:t>
            </a:r>
            <a:r>
              <a:rPr lang="ko-KR" altLang="en-US" dirty="0"/>
              <a:t>시사점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367A-CDB0-E500-C70D-4943F11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정교한 신용등급분류 모델링으로 개인고객 디폴트 리스크 최소화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시사 기준을 재정립함으로써 디폴트 리스트를 최소화하면서 대출 규모 확대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대출 규모는 </a:t>
            </a:r>
            <a:r>
              <a:rPr lang="ko-KR" altLang="en-US" dirty="0" err="1"/>
              <a:t>증대시키면서</a:t>
            </a:r>
            <a:r>
              <a:rPr lang="ko-KR" altLang="en-US" dirty="0"/>
              <a:t> </a:t>
            </a:r>
            <a:r>
              <a:rPr lang="ko-KR" altLang="en-US" dirty="0" err="1"/>
              <a:t>디폴트리스크는</a:t>
            </a:r>
            <a:r>
              <a:rPr lang="ko-KR" altLang="en-US" dirty="0"/>
              <a:t> 낮춰 주요 </a:t>
            </a:r>
            <a:r>
              <a:rPr lang="ko-KR" altLang="en-US" dirty="0" err="1"/>
              <a:t>수익원</a:t>
            </a:r>
            <a:r>
              <a:rPr lang="ko-KR" altLang="en-US" dirty="0"/>
              <a:t> 개선 효과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향후 비재무적 정보와 결합하여 </a:t>
            </a:r>
          </a:p>
        </p:txBody>
      </p:sp>
    </p:spTree>
    <p:extLst>
      <p:ext uri="{BB962C8B-B14F-4D97-AF65-F5344CB8AC3E}">
        <p14:creationId xmlns:p14="http://schemas.microsoft.com/office/powerpoint/2010/main" val="2099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C3994D3-B8C6-59C5-4273-D1645765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59882-A033-F2A6-42C7-8CD5E343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그레이존</a:t>
            </a:r>
            <a:r>
              <a:rPr lang="ko-KR" altLang="en-US" sz="1600" dirty="0"/>
              <a:t> 고객은</a:t>
            </a:r>
            <a:r>
              <a:rPr lang="en-US" altLang="ko-KR" sz="1600" dirty="0"/>
              <a:t> </a:t>
            </a:r>
            <a:r>
              <a:rPr lang="ko-KR" altLang="en-US" sz="1600" dirty="0"/>
              <a:t>개인고객 대출 심사 시에 신용등급이 중간 혹은 낮은 등급인 </a:t>
            </a:r>
            <a:r>
              <a:rPr lang="ko-KR" altLang="en-US" sz="1600" dirty="0" err="1"/>
              <a:t>중저신용자를</a:t>
            </a:r>
            <a:r>
              <a:rPr lang="ko-KR" altLang="en-US" sz="1600" dirty="0"/>
              <a:t> 이르는 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최근 시중은행의 주요 수익원인 예대마진율이 연속 감소세 추이를 보이고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그 원인은 대출 규모의 연속 감소</a:t>
            </a:r>
            <a:endParaRPr lang="en-US" altLang="ko-KR" sz="1600" dirty="0"/>
          </a:p>
          <a:p>
            <a:r>
              <a:rPr lang="ko-KR" altLang="en-US" sz="1600" dirty="0"/>
              <a:t>시중은행 최대 경쟁자인 인터넷 뱅크는 최근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고객을 공격적으로 </a:t>
            </a:r>
            <a:r>
              <a:rPr lang="ko-KR" altLang="en-US" sz="1600" dirty="0" err="1"/>
              <a:t>중저신용대출에</a:t>
            </a:r>
            <a:r>
              <a:rPr lang="ko-KR" altLang="en-US" sz="1600" dirty="0"/>
              <a:t> 끌어들이며</a:t>
            </a:r>
            <a:r>
              <a:rPr lang="en-US" altLang="ko-KR" sz="1600" dirty="0"/>
              <a:t>,</a:t>
            </a:r>
            <a:r>
              <a:rPr lang="ko-KR" altLang="en-US" sz="1600" dirty="0"/>
              <a:t> 고객 재원 확보와 수익성 개선을 동시에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시중은행의 새로운 돌파구는 정확한 등급 산정으로 채무불이행 리스크 최소화와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그레이존</a:t>
            </a:r>
            <a:r>
              <a:rPr lang="ko-KR" altLang="en-US" sz="1600" dirty="0"/>
              <a:t> 고객에게 대출상품 수익을 확대하는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881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E0E4C-8D61-C29A-CB61-856D8CE2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0932-6064-032A-07D9-FB6C8883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844"/>
            <a:ext cx="10515600" cy="349503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EDA : </a:t>
            </a:r>
            <a:r>
              <a:rPr lang="ko-KR" altLang="en-US" dirty="0"/>
              <a:t>탐색적 데이터 분석 실행</a:t>
            </a:r>
            <a:endParaRPr lang="en-US" altLang="ko-KR" dirty="0"/>
          </a:p>
          <a:p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오류값과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및 이상치에 대해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모델링 </a:t>
            </a:r>
            <a:r>
              <a:rPr lang="en-US" altLang="ko-KR" dirty="0"/>
              <a:t>: </a:t>
            </a:r>
            <a:r>
              <a:rPr lang="ko-KR" altLang="en-US" dirty="0"/>
              <a:t>신용등급 분류 모델</a:t>
            </a:r>
            <a:r>
              <a:rPr lang="en-US" altLang="ko-KR" dirty="0"/>
              <a:t>, </a:t>
            </a:r>
            <a:r>
              <a:rPr lang="ko-KR" altLang="en-US" dirty="0"/>
              <a:t>불균형 데이터를 해소하기 위한 </a:t>
            </a:r>
            <a:r>
              <a:rPr lang="en-US" altLang="ko-KR" dirty="0"/>
              <a:t>SMOTE</a:t>
            </a:r>
            <a:r>
              <a:rPr lang="ko-KR" altLang="en-US" dirty="0"/>
              <a:t> 등의 모델링 진행</a:t>
            </a:r>
            <a:endParaRPr lang="en-US" altLang="ko-KR" dirty="0"/>
          </a:p>
          <a:p>
            <a:r>
              <a:rPr lang="ko-KR" altLang="en-US" dirty="0"/>
              <a:t>클러스터링 및 통계분석 </a:t>
            </a:r>
            <a:r>
              <a:rPr lang="en-US" altLang="ko-KR" dirty="0"/>
              <a:t>: </a:t>
            </a:r>
            <a:r>
              <a:rPr lang="ko-KR" altLang="en-US" dirty="0"/>
              <a:t>다양한 클러스터링 알고리즘</a:t>
            </a:r>
            <a:r>
              <a:rPr lang="en-US" altLang="ko-KR" dirty="0"/>
              <a:t>, </a:t>
            </a:r>
            <a:r>
              <a:rPr lang="ko-KR" altLang="en-US" dirty="0" err="1"/>
              <a:t>카이제곱</a:t>
            </a:r>
            <a:r>
              <a:rPr lang="ko-KR" altLang="en-US" dirty="0"/>
              <a:t> 검정</a:t>
            </a:r>
            <a:r>
              <a:rPr lang="en-US" altLang="ko-KR" dirty="0"/>
              <a:t>, ANOVA</a:t>
            </a:r>
            <a:r>
              <a:rPr lang="ko-KR" altLang="en-US" dirty="0"/>
              <a:t> 분석 등을 사용해 고객그룹별 상관관계</a:t>
            </a:r>
            <a:r>
              <a:rPr lang="en-US" altLang="ko-KR" dirty="0"/>
              <a:t>, </a:t>
            </a:r>
            <a:r>
              <a:rPr lang="ko-KR" altLang="en-US" dirty="0"/>
              <a:t>패턴 파악</a:t>
            </a:r>
            <a:endParaRPr lang="en-US" altLang="ko-KR" dirty="0"/>
          </a:p>
          <a:p>
            <a:r>
              <a:rPr lang="ko-KR" altLang="en-US" dirty="0"/>
              <a:t>새로운 대출 기준 제안 </a:t>
            </a:r>
            <a:r>
              <a:rPr lang="en-US" altLang="ko-KR" dirty="0"/>
              <a:t>: </a:t>
            </a:r>
            <a:r>
              <a:rPr lang="ko-KR" altLang="en-US" dirty="0"/>
              <a:t>클러스터링 정보를 바탕으로 </a:t>
            </a:r>
            <a:r>
              <a:rPr lang="ko-KR" altLang="en-US" dirty="0" err="1"/>
              <a:t>그레이존</a:t>
            </a:r>
            <a:r>
              <a:rPr lang="ko-KR" altLang="en-US" dirty="0"/>
              <a:t> 고객 대출 심사 잠재기준 제안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DDAA0-80BF-843C-1C8C-AE6DF5C3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0621"/>
            <a:ext cx="5069712" cy="23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채무 부담</a:t>
            </a:r>
            <a:r>
              <a:rPr lang="en-US" altLang="ko-KR" dirty="0"/>
              <a:t>, </a:t>
            </a:r>
            <a:r>
              <a:rPr lang="ko-KR" altLang="en-US" dirty="0"/>
              <a:t>고객 상황</a:t>
            </a:r>
            <a:r>
              <a:rPr lang="en-US" altLang="ko-KR" dirty="0"/>
              <a:t>, </a:t>
            </a:r>
            <a:r>
              <a:rPr lang="ko-KR" altLang="en-US" dirty="0"/>
              <a:t>이자율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대출심사에 영향을 미치는 요인들을 기준으로 </a:t>
            </a:r>
            <a:r>
              <a:rPr lang="en-US" altLang="ko-KR" dirty="0"/>
              <a:t>EDA</a:t>
            </a:r>
            <a:r>
              <a:rPr lang="ko-KR" altLang="en-US" dirty="0"/>
              <a:t>를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0EC70-E31B-40CB-15BB-1A89AD4E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16" y="3140485"/>
            <a:ext cx="4365439" cy="33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[target </a:t>
            </a:r>
            <a:r>
              <a:rPr lang="ko-KR" altLang="en-US" dirty="0"/>
              <a:t>값 분석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신용등급</a:t>
            </a:r>
            <a:r>
              <a:rPr lang="en-US" altLang="ko-KR" dirty="0"/>
              <a:t> </a:t>
            </a:r>
            <a:r>
              <a:rPr lang="ko-KR" altLang="en-US" dirty="0"/>
              <a:t>비율</a:t>
            </a:r>
            <a:r>
              <a:rPr lang="en-US" altLang="ko-KR" dirty="0"/>
              <a:t>] </a:t>
            </a:r>
            <a:r>
              <a:rPr lang="ko-KR" altLang="en-US" dirty="0"/>
              <a:t>왼쪽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Target </a:t>
            </a:r>
            <a:r>
              <a:rPr lang="ko-KR" altLang="en-US" dirty="0"/>
              <a:t>값인 </a:t>
            </a:r>
            <a:r>
              <a:rPr lang="en-US" altLang="ko-KR" dirty="0"/>
              <a:t>Credit Score</a:t>
            </a:r>
            <a:r>
              <a:rPr lang="ko-KR" altLang="en-US" dirty="0"/>
              <a:t>의 비율을 확인한 결과 </a:t>
            </a:r>
            <a:r>
              <a:rPr lang="en-US" altLang="ko-KR" dirty="0"/>
              <a:t>2:5:3 </a:t>
            </a:r>
            <a:r>
              <a:rPr lang="ko-KR" altLang="en-US" dirty="0"/>
              <a:t>으로</a:t>
            </a:r>
            <a:r>
              <a:rPr lang="en-US" altLang="ko-KR" dirty="0"/>
              <a:t> imbalanced data</a:t>
            </a:r>
            <a:r>
              <a:rPr lang="ko-KR" altLang="en-US" dirty="0"/>
              <a:t>임을 파악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이자율과 신용등급</a:t>
            </a:r>
            <a:r>
              <a:rPr lang="en-US" altLang="ko-KR" dirty="0"/>
              <a:t>] </a:t>
            </a:r>
            <a:r>
              <a:rPr lang="ko-KR" altLang="en-US" dirty="0"/>
              <a:t>오른쪽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이자율이 클수록 </a:t>
            </a:r>
            <a:r>
              <a:rPr lang="ko-KR" altLang="en-US" dirty="0" err="1"/>
              <a:t>저신용자</a:t>
            </a:r>
            <a:r>
              <a:rPr lang="ko-KR" altLang="en-US" dirty="0"/>
              <a:t> 비율이 줄어들고 있음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이자율별 신용등급 분포는 전체적으로 균일</a:t>
            </a:r>
          </a:p>
        </p:txBody>
      </p:sp>
      <p:pic>
        <p:nvPicPr>
          <p:cNvPr id="5" name="그림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72C1460C-FEF1-E5E7-BA9D-AEF8AD072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2181225"/>
            <a:ext cx="2319866" cy="1790608"/>
          </a:xfrm>
          <a:prstGeom prst="rect">
            <a:avLst/>
          </a:prstGeom>
        </p:spPr>
      </p:pic>
      <p:pic>
        <p:nvPicPr>
          <p:cNvPr id="8" name="그림 7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5902CE0-E272-F83B-3B69-4FDE7FB67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62" y="773371"/>
            <a:ext cx="4430943" cy="34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1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개인 상황 </a:t>
            </a:r>
            <a:r>
              <a:rPr lang="en-US" altLang="ko-KR" dirty="0"/>
              <a:t>: </a:t>
            </a:r>
            <a:r>
              <a:rPr lang="ko-KR" altLang="en-US" dirty="0"/>
              <a:t>개인 신상 정보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연령과 신용등급</a:t>
            </a:r>
            <a:r>
              <a:rPr lang="en-US" altLang="ko-KR" dirty="0"/>
              <a:t>] </a:t>
            </a:r>
            <a:r>
              <a:rPr lang="ko-KR" altLang="en-US" dirty="0"/>
              <a:t>왼쪽</a:t>
            </a:r>
            <a:r>
              <a:rPr lang="en-US" altLang="ko-KR" dirty="0"/>
              <a:t>? </a:t>
            </a:r>
            <a:r>
              <a:rPr lang="ko-KR" altLang="en-US" dirty="0"/>
              <a:t>아래 </a:t>
            </a:r>
            <a:r>
              <a:rPr lang="en-US" altLang="ko-KR" dirty="0"/>
              <a:t>?!</a:t>
            </a:r>
          </a:p>
          <a:p>
            <a:pPr>
              <a:buFontTx/>
              <a:buChar char="-"/>
            </a:pPr>
            <a:r>
              <a:rPr lang="ko-KR" altLang="en-US" dirty="0"/>
              <a:t>개인의 신상정보인 연령을 기준으로 시각화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나이대별 신용등급 분포는 비슷하나</a:t>
            </a:r>
            <a:r>
              <a:rPr lang="en-US" altLang="ko-KR" dirty="0"/>
              <a:t>, </a:t>
            </a:r>
            <a:r>
              <a:rPr lang="ko-KR" altLang="en-US" dirty="0"/>
              <a:t>나이가 들수록 </a:t>
            </a:r>
            <a:r>
              <a:rPr lang="en-US" altLang="ko-KR" dirty="0"/>
              <a:t>good</a:t>
            </a:r>
            <a:r>
              <a:rPr lang="ko-KR" altLang="en-US" dirty="0"/>
              <a:t>과 </a:t>
            </a:r>
            <a:r>
              <a:rPr lang="en-US" altLang="ko-KR" dirty="0"/>
              <a:t>poor </a:t>
            </a:r>
            <a:r>
              <a:rPr lang="ko-KR" altLang="en-US" dirty="0"/>
              <a:t>등급의 비율이 늘어난다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연 수입과 신용등급</a:t>
            </a:r>
            <a:r>
              <a:rPr lang="en-US" altLang="ko-KR" dirty="0"/>
              <a:t>] </a:t>
            </a:r>
            <a:r>
              <a:rPr lang="ko-KR" altLang="en-US" dirty="0"/>
              <a:t>오른쪽 잘 나눠서 </a:t>
            </a:r>
            <a:r>
              <a:rPr lang="en-US" altLang="ko-KR" dirty="0"/>
              <a:t>?! </a:t>
            </a:r>
            <a:r>
              <a:rPr lang="ko-KR" altLang="en-US" dirty="0"/>
              <a:t>아래  위 잘 나눠서 </a:t>
            </a:r>
            <a:r>
              <a:rPr lang="en-US" altLang="ko-KR" dirty="0"/>
              <a:t>?!</a:t>
            </a:r>
          </a:p>
          <a:p>
            <a:pPr>
              <a:buFontTx/>
              <a:buChar char="-"/>
            </a:pPr>
            <a:r>
              <a:rPr lang="ko-KR" altLang="en-US" dirty="0"/>
              <a:t>데이터 대다수가 낮은 수입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대출 절벽에 몰릴 가능성이 높은 </a:t>
            </a:r>
            <a:r>
              <a:rPr lang="ko-KR" altLang="en-US" dirty="0" err="1"/>
              <a:t>그레이존</a:t>
            </a:r>
            <a:r>
              <a:rPr lang="ko-KR" altLang="en-US" dirty="0"/>
              <a:t> 고객이 많음</a:t>
            </a:r>
            <a:endParaRPr lang="en-US" altLang="ko-KR" dirty="0"/>
          </a:p>
        </p:txBody>
      </p:sp>
      <p:pic>
        <p:nvPicPr>
          <p:cNvPr id="5" name="그림 4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D4354490-50E4-EA3A-42FA-687ABEFB6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3" y="365125"/>
            <a:ext cx="3072157" cy="2338388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7715A79B-4612-51AC-596A-D9F42EEA5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3" y="237767"/>
            <a:ext cx="3767644" cy="28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채무 부담 </a:t>
            </a:r>
            <a:r>
              <a:rPr lang="en-US" altLang="ko-KR" dirty="0"/>
              <a:t>: </a:t>
            </a:r>
            <a:r>
              <a:rPr lang="ko-KR" altLang="en-US" dirty="0"/>
              <a:t>채무 상환 의지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월별 상환금액과 신용등급</a:t>
            </a:r>
            <a:r>
              <a:rPr lang="en-US" altLang="ko-KR" dirty="0"/>
              <a:t>] </a:t>
            </a:r>
            <a:r>
              <a:rPr lang="ko-KR" altLang="en-US" dirty="0"/>
              <a:t>왼쪽</a:t>
            </a:r>
            <a:r>
              <a:rPr lang="en-US" altLang="ko-KR" dirty="0"/>
              <a:t>? </a:t>
            </a:r>
            <a:r>
              <a:rPr lang="ko-KR" altLang="en-US" dirty="0"/>
              <a:t>위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월별 상환금액별 신용등급 분포는 거의 균일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리볼빙</a:t>
            </a:r>
            <a:r>
              <a:rPr lang="ko-KR" altLang="en-US" dirty="0"/>
              <a:t> 여부와 신용등급</a:t>
            </a:r>
            <a:r>
              <a:rPr lang="en-US" altLang="ko-KR" dirty="0"/>
              <a:t>] </a:t>
            </a:r>
            <a:r>
              <a:rPr lang="ko-KR" altLang="en-US" dirty="0"/>
              <a:t>오른쪽</a:t>
            </a:r>
            <a:r>
              <a:rPr lang="en-US" altLang="ko-KR" dirty="0"/>
              <a:t>? </a:t>
            </a:r>
            <a:r>
              <a:rPr lang="ko-KR" altLang="en-US" dirty="0"/>
              <a:t>아래</a:t>
            </a:r>
            <a:r>
              <a:rPr lang="en-US" altLang="ko-KR" dirty="0"/>
              <a:t>?</a:t>
            </a:r>
            <a:r>
              <a:rPr lang="ko-KR" altLang="en-US" dirty="0"/>
              <a:t> 적당히 나눠서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리볼빙을</a:t>
            </a:r>
            <a:r>
              <a:rPr lang="ko-KR" altLang="en-US" dirty="0"/>
              <a:t> 했다면 </a:t>
            </a:r>
            <a:r>
              <a:rPr lang="en-US" altLang="ko-KR" dirty="0"/>
              <a:t>poor </a:t>
            </a:r>
            <a:r>
              <a:rPr lang="ko-KR" altLang="en-US" dirty="0"/>
              <a:t>등급 비율이 높고</a:t>
            </a:r>
            <a:r>
              <a:rPr lang="en-US" altLang="ko-KR" dirty="0"/>
              <a:t>, good </a:t>
            </a:r>
            <a:r>
              <a:rPr lang="ko-KR" altLang="en-US" dirty="0"/>
              <a:t>등급 비율이 낮음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리볼빙은</a:t>
            </a:r>
            <a:r>
              <a:rPr lang="ko-KR" altLang="en-US" dirty="0"/>
              <a:t> 신용등급 관리가 어려운 사람들이 주로 사용함을 의미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 descr="텍스트, 스크린샷, 평행, 라인이(가) 표시된 사진&#10;&#10;자동 생성된 설명">
            <a:extLst>
              <a:ext uri="{FF2B5EF4-FFF2-40B4-BE49-F238E27FC236}">
                <a16:creationId xmlns:a16="http://schemas.microsoft.com/office/drawing/2014/main" id="{3AAD40BE-B767-B257-378F-29C89AFCA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28" y="1150583"/>
            <a:ext cx="3458670" cy="2629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92E0A4-364E-C6AE-D85C-89AB3F6F2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797" y="189053"/>
            <a:ext cx="6478361" cy="48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74A68-158C-BDF6-2AD3-665166A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탐색적 데이터 분석 </a:t>
            </a:r>
            <a:r>
              <a:rPr lang="en-US" altLang="ko-KR" dirty="0"/>
              <a:t>(EDA)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A7F1-DDE6-D8E9-75F1-370F7D05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요약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이자율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개인고객의 과거 신용등급이 반영된 지표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이자율이 높을수록 </a:t>
            </a:r>
            <a:r>
              <a:rPr lang="ko-KR" altLang="en-US" dirty="0" err="1"/>
              <a:t>중저신용자</a:t>
            </a:r>
            <a:r>
              <a:rPr lang="ko-KR" altLang="en-US" dirty="0"/>
              <a:t> 다수 분포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 상황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직업</a:t>
            </a:r>
            <a:r>
              <a:rPr lang="en-US" altLang="ko-KR" dirty="0"/>
              <a:t>, </a:t>
            </a:r>
            <a:r>
              <a:rPr lang="ko-KR" altLang="en-US" dirty="0"/>
              <a:t>연 수입 등 고객의 현재 경제적 지표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대다수가 저소득자이며 각 분포는 균일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채무 부담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월별 상환금 액수 자체는 신용등급이 균일하게 분포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리볼빙을</a:t>
            </a:r>
            <a:r>
              <a:rPr lang="ko-KR" altLang="en-US" dirty="0"/>
              <a:t> 사용 시에 </a:t>
            </a:r>
            <a:r>
              <a:rPr lang="ko-KR" altLang="en-US" dirty="0" err="1"/>
              <a:t>저신용자</a:t>
            </a:r>
            <a:r>
              <a:rPr lang="ko-KR" altLang="en-US" dirty="0"/>
              <a:t> 다수 분포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전반적으로 과거 신용등급이 반영된 이자율 뿐만 아니라 채무 상환 의지도 신용등급 산정에 큰 영향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다양한 관점에서의 상관관계 분석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통계 분석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ko-KR" altLang="en-US" dirty="0"/>
              <a:t>지불행동과 신용등급 등으로 </a:t>
            </a:r>
            <a:r>
              <a:rPr lang="ko-KR" altLang="en-US" dirty="0" err="1"/>
              <a:t>클러스터링한</a:t>
            </a:r>
            <a:r>
              <a:rPr lang="ko-KR" altLang="en-US" dirty="0"/>
              <a:t> 고객 그룹과 미상환잔액과의 관계를 통계분석으로 확인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6C8A-7118-78F2-E4ED-BE381842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수행 과정</a:t>
            </a:r>
            <a:r>
              <a:rPr lang="en-US" altLang="ko-KR" dirty="0"/>
              <a:t>1 =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859C1-8AB7-2B4D-36AE-56FC27F7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134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1323</Words>
  <Application>Microsoft Office PowerPoint</Application>
  <PresentationFormat>와이드스크린</PresentationFormat>
  <Paragraphs>133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개인고객 신용등급 산정 모델링</vt:lpstr>
      <vt:lpstr>프로젝트 선정 배경</vt:lpstr>
      <vt:lpstr>프로젝트 구조</vt:lpstr>
      <vt:lpstr>2. 탐색적 데이터 분석 (EDA)</vt:lpstr>
      <vt:lpstr>2. 탐색적 데이터 분석 (EDA)</vt:lpstr>
      <vt:lpstr>2. 탐색적 데이터 분석 (EDA)</vt:lpstr>
      <vt:lpstr>2. 탐색적 데이터 분석 (EDA)</vt:lpstr>
      <vt:lpstr>2. 탐색적 데이터 분석 (EDA)</vt:lpstr>
      <vt:lpstr>3. 프로젝트 수행 과정1 = 데이터 전처리</vt:lpstr>
      <vt:lpstr>3.1 이상치 처리</vt:lpstr>
      <vt:lpstr>3.2 결측치 처리</vt:lpstr>
      <vt:lpstr>4. 프로젝트 수행 과정2 = 분류 모델링</vt:lpstr>
      <vt:lpstr>5. 클러스터링</vt:lpstr>
      <vt:lpstr>6. 중신용자 대출 승인을 위한 잠재적 기준 제안</vt:lpstr>
      <vt:lpstr>6. 중신용자 대출 승인을 위한 잠재적 기준 제안</vt:lpstr>
      <vt:lpstr>6. 중신용자 대출 승인을 위한 잠재적 기준 제안</vt:lpstr>
      <vt:lpstr>6-4. 시사점 및 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개인고객 신용등급 산정 모델링</dc:title>
  <dc:creator>하나로 H048</dc:creator>
  <cp:lastModifiedBy>하나로 H019</cp:lastModifiedBy>
  <cp:revision>36</cp:revision>
  <dcterms:created xsi:type="dcterms:W3CDTF">2023-08-03T04:59:24Z</dcterms:created>
  <dcterms:modified xsi:type="dcterms:W3CDTF">2023-08-04T10:54:50Z</dcterms:modified>
</cp:coreProperties>
</file>