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58" r:id="rId5"/>
    <p:sldId id="271" r:id="rId6"/>
    <p:sldId id="272" r:id="rId7"/>
    <p:sldId id="270" r:id="rId8"/>
    <p:sldId id="259" r:id="rId9"/>
    <p:sldId id="262" r:id="rId10"/>
    <p:sldId id="261" r:id="rId11"/>
    <p:sldId id="263" r:id="rId12"/>
    <p:sldId id="264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1" autoAdjust="0"/>
    <p:restoredTop sz="78989" autoAdjust="0"/>
  </p:normalViewPr>
  <p:slideViewPr>
    <p:cSldViewPr snapToGrid="0">
      <p:cViewPr varScale="1">
        <p:scale>
          <a:sx n="56" d="100"/>
          <a:sy n="56" d="100"/>
        </p:scale>
        <p:origin x="67" y="221"/>
      </p:cViewPr>
      <p:guideLst/>
    </p:cSldViewPr>
  </p:slideViewPr>
  <p:notesTextViewPr>
    <p:cViewPr>
      <p:scale>
        <a:sx n="1" d="1"/>
        <a:sy n="1" d="1"/>
      </p:scale>
      <p:origin x="0" y="-6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EE847-9C83-4804-8966-7483553C722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E734F-E196-4F31-AFED-17688B895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00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도입부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ML </a:t>
            </a:r>
            <a:r>
              <a:rPr lang="ko-KR" altLang="en-US" dirty="0"/>
              <a:t>모델링을 통해 개인 금융고객의 신용등급을 정확하게 산정하였습니다</a:t>
            </a:r>
            <a:r>
              <a:rPr lang="en-US" altLang="ko-KR" dirty="0"/>
              <a:t>. </a:t>
            </a:r>
            <a:r>
              <a:rPr lang="ko-KR" altLang="en-US" dirty="0"/>
              <a:t>또한 이에 더 나아가서 중신용자의 대출승인을 위한 잠재적 기준을 추가적으로 제안합니다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E734F-E196-4F31-AFED-17688B895D3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762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은행의 주요 수익원인 예대마진율이 연속 감소 추이를 보이고 있습니다</a:t>
            </a:r>
            <a:r>
              <a:rPr lang="en-US" altLang="ko-KR" dirty="0"/>
              <a:t>. </a:t>
            </a:r>
            <a:r>
              <a:rPr lang="ko-KR" altLang="en-US" dirty="0"/>
              <a:t>이는 특히 대출 규모의 연속 감소세 때문입니다</a:t>
            </a:r>
            <a:r>
              <a:rPr lang="en-US" altLang="ko-KR" dirty="0"/>
              <a:t>. (</a:t>
            </a:r>
            <a:r>
              <a:rPr lang="ko-KR" altLang="en-US" dirty="0"/>
              <a:t>그래프</a:t>
            </a:r>
            <a:r>
              <a:rPr lang="en-US" altLang="ko-KR" dirty="0"/>
              <a:t>)</a:t>
            </a:r>
            <a:r>
              <a:rPr lang="ko-KR" altLang="en-US" dirty="0"/>
              <a:t>시중은행 전체적으로 대출 규모가 감소하고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)</a:t>
            </a:r>
            <a:r>
              <a:rPr lang="ko-KR" altLang="en-US" dirty="0"/>
              <a:t>구체적으로 하나은행의 예대마진율도 연속 감소 추세를 보이고 있습니다</a:t>
            </a:r>
            <a:r>
              <a:rPr lang="en-US" altLang="ko-KR" dirty="0"/>
              <a:t>. </a:t>
            </a:r>
            <a:r>
              <a:rPr lang="ko-KR" altLang="en-US" dirty="0"/>
              <a:t>이러한 가운데 인터넷 뱅크는 전통 금융권에서 등한시한 </a:t>
            </a:r>
            <a:r>
              <a:rPr lang="ko-KR" altLang="en-US" dirty="0" err="1"/>
              <a:t>중저신용자</a:t>
            </a:r>
            <a:r>
              <a:rPr lang="ko-KR" altLang="en-US" dirty="0"/>
              <a:t> 즉</a:t>
            </a:r>
            <a:r>
              <a:rPr lang="en-US" altLang="ko-KR" dirty="0"/>
              <a:t>, </a:t>
            </a:r>
            <a:r>
              <a:rPr lang="ko-KR" altLang="en-US" dirty="0" err="1"/>
              <a:t>그레이존</a:t>
            </a:r>
            <a:r>
              <a:rPr lang="ko-KR" altLang="en-US" dirty="0"/>
              <a:t> 고객에게 공격적으로 대출 마케팅을 선보이며 파이를 가져가고 있습니다</a:t>
            </a:r>
            <a:r>
              <a:rPr lang="en-US" altLang="ko-KR" dirty="0"/>
              <a:t>. </a:t>
            </a:r>
            <a:r>
              <a:rPr lang="ko-KR" altLang="en-US" dirty="0"/>
              <a:t>이에 전통 금융권에서도 보다 더 정확한 신용등급 조회로 </a:t>
            </a:r>
            <a:r>
              <a:rPr lang="ko-KR" altLang="en-US" dirty="0" err="1"/>
              <a:t>대출디폴트</a:t>
            </a:r>
            <a:r>
              <a:rPr lang="ko-KR" altLang="en-US" dirty="0"/>
              <a:t> 리스크를 </a:t>
            </a:r>
            <a:r>
              <a:rPr lang="ko-KR" altLang="en-US" dirty="0" err="1"/>
              <a:t>줄여야할</a:t>
            </a:r>
            <a:r>
              <a:rPr lang="ko-KR" altLang="en-US" dirty="0"/>
              <a:t> 뿐만 아니라</a:t>
            </a:r>
            <a:r>
              <a:rPr lang="en-US" altLang="ko-KR" dirty="0"/>
              <a:t>, </a:t>
            </a:r>
            <a:r>
              <a:rPr lang="ko-KR" altLang="en-US" dirty="0"/>
              <a:t>이러한 </a:t>
            </a:r>
            <a:r>
              <a:rPr lang="ko-KR" altLang="en-US" dirty="0" err="1"/>
              <a:t>중저신용자인</a:t>
            </a:r>
            <a:r>
              <a:rPr lang="ko-KR" altLang="en-US" dirty="0"/>
              <a:t> </a:t>
            </a:r>
            <a:r>
              <a:rPr lang="ko-KR" altLang="en-US" dirty="0" err="1"/>
              <a:t>그레이존</a:t>
            </a:r>
            <a:r>
              <a:rPr lang="ko-KR" altLang="en-US" dirty="0"/>
              <a:t> 고객들 중에서도 신용위험이 적은 고객을 골라내어 적극적으로 대출 마케팅을 펼쳐야 할 필요성이 생겼습니다</a:t>
            </a:r>
            <a:r>
              <a:rPr lang="en-US" altLang="ko-KR" dirty="0"/>
              <a:t>. </a:t>
            </a:r>
            <a:r>
              <a:rPr lang="ko-KR" altLang="en-US" dirty="0"/>
              <a:t>따라서 본 프로젝트에서 정확한 대출 등급 산정하는 모델링과 </a:t>
            </a:r>
            <a:r>
              <a:rPr lang="ko-KR" altLang="en-US" dirty="0" err="1"/>
              <a:t>중저신용자인</a:t>
            </a:r>
            <a:r>
              <a:rPr lang="ko-KR" altLang="en-US" dirty="0"/>
              <a:t> </a:t>
            </a:r>
            <a:r>
              <a:rPr lang="ko-KR" altLang="en-US" dirty="0" err="1"/>
              <a:t>그레이존</a:t>
            </a:r>
            <a:r>
              <a:rPr lang="ko-KR" altLang="en-US" dirty="0"/>
              <a:t> 고객에게 기존신용등급 이외에 기준을 제안하고자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E734F-E196-4F31-AFED-17688B895D3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60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앞서 말씀드린 더 정확한 개인 신용등급의 산정과 더 나아가서 </a:t>
            </a:r>
            <a:r>
              <a:rPr lang="en-US" altLang="ko-KR" dirty="0"/>
              <a:t>(</a:t>
            </a:r>
            <a:r>
              <a:rPr lang="ko-KR" altLang="en-US" dirty="0"/>
              <a:t>중신용자의 새로운 대출 기준</a:t>
            </a:r>
            <a:r>
              <a:rPr lang="en-US" altLang="ko-KR" dirty="0"/>
              <a:t>? </a:t>
            </a:r>
            <a:r>
              <a:rPr lang="ko-KR" altLang="en-US" dirty="0"/>
              <a:t>세부적 신용등급</a:t>
            </a:r>
            <a:r>
              <a:rPr lang="en-US" altLang="ko-KR" dirty="0"/>
              <a:t>?)</a:t>
            </a:r>
            <a:r>
              <a:rPr lang="ko-KR" altLang="en-US" dirty="0"/>
              <a:t> 전략을 제공하기 위해서 다음과 같이 프로젝트를 진행하였습니다</a:t>
            </a:r>
            <a:r>
              <a:rPr lang="en-US" altLang="ko-KR" dirty="0"/>
              <a:t>. </a:t>
            </a:r>
            <a:r>
              <a:rPr lang="ko-KR" altLang="en-US" dirty="0"/>
              <a:t>데이터 탐색 </a:t>
            </a:r>
            <a:r>
              <a:rPr lang="en-US" altLang="ko-KR" dirty="0"/>
              <a:t>=&gt;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모델링 </a:t>
            </a:r>
            <a:r>
              <a:rPr lang="en-US" altLang="ko-KR" dirty="0"/>
              <a:t>=&gt; 3</a:t>
            </a:r>
            <a:r>
              <a:rPr lang="ko-KR" altLang="en-US" dirty="0"/>
              <a:t>가지 </a:t>
            </a:r>
            <a:r>
              <a:rPr lang="en-US" altLang="ko-KR" dirty="0"/>
              <a:t>class </a:t>
            </a:r>
            <a:r>
              <a:rPr lang="ko-KR" altLang="en-US" dirty="0"/>
              <a:t>등급 산정 </a:t>
            </a:r>
            <a:r>
              <a:rPr lang="en-US" altLang="ko-KR" dirty="0"/>
              <a:t>=&gt; </a:t>
            </a:r>
            <a:r>
              <a:rPr lang="ko-KR" altLang="en-US" dirty="0"/>
              <a:t>클러스터링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중신용자를 위한 새로운 대출 잠재기준 제안 단계까지 진행하였습니다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E734F-E196-4F31-AFED-17688B895D3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352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시사점 및 기대효과</a:t>
            </a:r>
            <a:endParaRPr lang="en-US" altLang="ko-KR" dirty="0"/>
          </a:p>
          <a:p>
            <a:r>
              <a:rPr lang="ko-KR" altLang="en-US" dirty="0"/>
              <a:t>먼저 신용등급 산출을 정교하게 하고</a:t>
            </a:r>
            <a:r>
              <a:rPr lang="en-US" altLang="ko-KR" dirty="0"/>
              <a:t>, </a:t>
            </a:r>
            <a:r>
              <a:rPr lang="ko-KR" altLang="en-US" dirty="0"/>
              <a:t>이에 더해 </a:t>
            </a:r>
            <a:r>
              <a:rPr lang="ko-KR" altLang="en-US" dirty="0" err="1"/>
              <a:t>그레이존</a:t>
            </a:r>
            <a:r>
              <a:rPr lang="ko-KR" altLang="en-US" dirty="0"/>
              <a:t> 고객의 대출 심사 기준까지 재정립해줍니다</a:t>
            </a:r>
            <a:r>
              <a:rPr lang="en-US" altLang="ko-KR" dirty="0"/>
              <a:t>. </a:t>
            </a:r>
            <a:r>
              <a:rPr lang="ko-KR" altLang="en-US" dirty="0"/>
              <a:t>이로써 개인고객 디폴트 리스크를 최소화할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저희 데이터분석 결과를 활용하면 디폴트 리스크를 최소화하기 때문에 자산 건전성을 확보할 수 있습니다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ko-KR" altLang="en-US" dirty="0" err="1"/>
              <a:t>그레이존</a:t>
            </a:r>
            <a:r>
              <a:rPr lang="ko-KR" altLang="en-US" dirty="0"/>
              <a:t> 고객이라는 신규 대출 규모를 확대할 수 있어</a:t>
            </a:r>
            <a:r>
              <a:rPr lang="en-US" altLang="ko-KR" dirty="0"/>
              <a:t>, </a:t>
            </a:r>
            <a:r>
              <a:rPr lang="ko-KR" altLang="en-US" dirty="0"/>
              <a:t>수익 개선 효과까지 누릴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셋째</a:t>
            </a:r>
            <a:r>
              <a:rPr lang="en-US" altLang="ko-KR" dirty="0"/>
              <a:t>, </a:t>
            </a:r>
            <a:r>
              <a:rPr lang="ko-KR" altLang="en-US" dirty="0"/>
              <a:t>저희의 </a:t>
            </a:r>
            <a:r>
              <a:rPr lang="ko-KR" altLang="en-US" dirty="0" err="1"/>
              <a:t>그레이존</a:t>
            </a:r>
            <a:r>
              <a:rPr lang="ko-KR" altLang="en-US" dirty="0"/>
              <a:t> 고객은 중신용자 고객입니다</a:t>
            </a:r>
            <a:r>
              <a:rPr lang="en-US" altLang="ko-KR" dirty="0"/>
              <a:t>. </a:t>
            </a:r>
            <a:r>
              <a:rPr lang="ko-KR" altLang="en-US" dirty="0"/>
              <a:t>이들에 대한 대출을 확대시키면서 포용금융 효과를 실천할 수 있습니다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E734F-E196-4F31-AFED-17688B895D3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36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D0CF9-DBFE-5C87-F3D1-2D5E915C4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47FBBF-8B55-42C1-AC8E-04D6C2C4B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2A21F-2E6B-5D0A-8221-10918ADF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9E583-456E-CFFC-E24A-4CE80518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5DC6D-AE03-3D70-A615-C17440CB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1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97188-A959-7777-A62C-7740B02F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736111-44CE-1254-6A99-8039A9BFC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AAD24-C684-2CB4-6719-54BB333D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6308C-8E90-3D93-4201-599A4303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065B6-C251-6682-3452-E8E114F1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31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DE5AA5-17AB-F477-E68C-176EA34D4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DBC480-4458-18BD-4B78-0B8A53BE7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F1041-1CBC-6274-EA38-A726E737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5FC24-BA37-1F15-E4E1-C4150370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CA44B-D6BF-5729-9E8D-F21A600F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93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C10BE-09F4-AE2D-DB7E-A74EB18B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33938-0F8E-338A-950F-DE6E038D2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9672A-4EF7-2ED3-09FD-22A0C670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4B8872-0BEC-B2C0-C01A-E607CDA5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737AA-D153-AFFA-3C6E-AE9D36FE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51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28B63-627A-75D1-2253-2CBD59A7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F05A3D-AA27-CA7B-0C9C-B50CAFAEC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37B13-19AB-512F-CFE8-8EEF479C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FF2FE-BE50-6C74-8952-7C24F9E4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04284-5F5C-DBB2-6E92-E06D3C36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8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7BA73-B3BA-C470-5B5B-7DF24ED2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78508-2E4C-FC97-DC35-FE039178D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5C1DFB-2CD7-5F80-6749-5308D49B5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15ECFA-8BDD-BB83-FA97-48344FAB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293952-91C2-6ACC-1720-C40F92AF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6259C4-3AD0-0C29-2D82-620E593C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11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33A39-E947-934E-0AC2-35AF28B1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F2D5B8-82AC-4F8A-F41C-F0D06D52F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E36CFF-A96E-260C-16B8-D98EC16A1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8DA1DA-85A6-C717-582D-4A0F00B55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487048-D0BB-F400-5F98-7C8C556F6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3191A9-8BD3-A362-C3A1-866E15BD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A3A7C7-AAC9-C679-C4E9-6D40CD8F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12817-B691-F3ED-B112-7F444090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6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8A6EB-C97F-05BA-0F62-5B9DA6B9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A7E2B8-9690-EC7C-41D4-42DC68C9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B96831-1F1C-BC48-73E6-0BB19CD4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B4CC6-76A2-0920-EF16-A26F7A91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78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C39E2E-FF3C-2D58-3199-F0DB8B42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F9F9D5-7A2D-0422-C595-2F4C1D93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08E219-2808-54AF-FA9C-5D2F3CF7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3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83211-8797-AB05-B3A0-91950904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57650-9C42-8BE0-57F5-7EA4BB45A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CD9FAB-35DE-0863-47D8-126CA35E2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A5054-586E-4DB8-A140-C5AA6545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2D06B-A9CB-78D7-3D50-5ED4B33E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0D9F83-D84A-5DF9-E017-6AC86557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C892F-414A-64E1-7610-951E3381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F27B09-D633-4DBA-C633-4893C4394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F8E6CD-5308-1D8D-9B40-F3106E463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24807F-A412-E8A0-2B05-ECF31C57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A62F6E-9F45-7E77-9A32-6FE5B6CC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8CBAC0-1DD9-1CFD-DF1F-9DBA98ED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3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AB1F30-0E29-37A9-5417-0FBF7EA9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5AA139-C8AA-2DB9-0A51-040DCA4E8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77FFB-7EE3-E4B6-C70A-2EACFA0CB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522DD-0D18-494C-AE6A-96A70D642A5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4344A-E247-4820-76B0-5C1A5F8DD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D4B2B-9EF3-4713-F0E4-6A6671D90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39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8F332-6067-8D20-9B36-092BD8493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개인고객 신용등급 산정 모델링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720040-DC11-48AC-EE63-A31458E9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0066"/>
            <a:ext cx="9144000" cy="1087734"/>
          </a:xfrm>
        </p:spPr>
        <p:txBody>
          <a:bodyPr/>
          <a:lstStyle/>
          <a:p>
            <a:r>
              <a:rPr lang="ko-KR" altLang="en-US" dirty="0"/>
              <a:t>중신용자 대출승인을 위한 잠재기준 제안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그레이존</a:t>
            </a:r>
            <a:r>
              <a:rPr lang="ko-KR" altLang="en-US" dirty="0"/>
              <a:t> 공략 전략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02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46868-6F4F-B19C-79E6-E2D43235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프로젝트 수행 과정</a:t>
            </a:r>
            <a:r>
              <a:rPr lang="en-US" altLang="ko-KR" dirty="0"/>
              <a:t>2 = </a:t>
            </a:r>
            <a:r>
              <a:rPr lang="ko-KR" altLang="en-US" dirty="0"/>
              <a:t>분류 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69FBD-231D-3670-C081-D9D32E5EC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4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93E75-39FB-5D73-2CB2-E5EB31D2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클러스터링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8F5B8-D7CA-7666-D123-6C7266F6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310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A63EC-9A9E-C471-DBBA-C880F8C3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중신용자 대출 승인을 위한 잠재적 기준 제안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8367A-CDB0-E500-C70D-4943F111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789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A63EC-9A9E-C471-DBBA-C880F8C3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중신용자 대출 승인을 위한 잠재적 기준 제안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8367A-CDB0-E500-C70D-4943F111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87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A63EC-9A9E-C471-DBBA-C880F8C3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중신용자 대출 승인을 위한 잠재적 기준 제안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8367A-CDB0-E500-C70D-4943F111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208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A63EC-9A9E-C471-DBBA-C880F8C3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6-4. </a:t>
            </a:r>
            <a:r>
              <a:rPr lang="ko-KR" altLang="en-US" dirty="0"/>
              <a:t>시사점 및 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8367A-CDB0-E500-C70D-4943F111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정교한 신용등급분류 모델링 및 </a:t>
            </a:r>
            <a:r>
              <a:rPr lang="ko-KR" altLang="en-US" dirty="0" err="1"/>
              <a:t>그레이존</a:t>
            </a:r>
            <a:r>
              <a:rPr lang="ko-KR" altLang="en-US" dirty="0"/>
              <a:t> 고객 대출 심사 기준 재정립으로 개인고객 디폴트 리스크 최소화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디폴트 리스트를 최소화하면서 신규 대출 규모를 확대해 자산 건전성 확보 및 수익 개선 효과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중신용자 고객에 대한 대출 확대로 포용금융 실천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결과 나오는 것 보고 </a:t>
            </a:r>
            <a:r>
              <a:rPr lang="en-US" altLang="ko-KR" dirty="0"/>
              <a:t>4</a:t>
            </a:r>
            <a:r>
              <a:rPr lang="ko-KR" altLang="en-US" dirty="0"/>
              <a:t>번 추가 가능성이 있습니다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85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C3994D3-B8C6-59C5-4273-D1645765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선정 배경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959882-A033-F2A6-42C7-8CD5E343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err="1"/>
              <a:t>그레이존</a:t>
            </a:r>
            <a:r>
              <a:rPr lang="ko-KR" altLang="en-US" sz="1600" dirty="0"/>
              <a:t> 고객은</a:t>
            </a:r>
            <a:r>
              <a:rPr lang="en-US" altLang="ko-KR" sz="1600" dirty="0"/>
              <a:t> </a:t>
            </a:r>
            <a:r>
              <a:rPr lang="ko-KR" altLang="en-US" sz="1600" dirty="0"/>
              <a:t>개인고객 대출 심사 시에 신용등급이 중간 혹은 낮은 등급인 </a:t>
            </a:r>
            <a:r>
              <a:rPr lang="ko-KR" altLang="en-US" sz="1600" dirty="0" err="1"/>
              <a:t>중저신용자를</a:t>
            </a:r>
            <a:r>
              <a:rPr lang="ko-KR" altLang="en-US" sz="1600" dirty="0"/>
              <a:t> 이르는 말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최근 시중은행의 주요 수익원인 예대마진율이 연속 감소세 추이를 보이고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그 원인은 대출 규모의 연속 감소</a:t>
            </a:r>
            <a:endParaRPr lang="en-US" altLang="ko-KR" sz="1600" dirty="0"/>
          </a:p>
          <a:p>
            <a:r>
              <a:rPr lang="ko-KR" altLang="en-US" sz="1600" dirty="0"/>
              <a:t>시중은행 최대 경쟁자인 인터넷 뱅크는 최근 </a:t>
            </a:r>
            <a:r>
              <a:rPr lang="ko-KR" altLang="en-US" sz="1600" dirty="0" err="1"/>
              <a:t>그레이존</a:t>
            </a:r>
            <a:r>
              <a:rPr lang="ko-KR" altLang="en-US" sz="1600" dirty="0"/>
              <a:t> 고객을 공격적으로 </a:t>
            </a:r>
            <a:r>
              <a:rPr lang="ko-KR" altLang="en-US" sz="1600" dirty="0" err="1"/>
              <a:t>중저신용대출에</a:t>
            </a:r>
            <a:r>
              <a:rPr lang="ko-KR" altLang="en-US" sz="1600" dirty="0"/>
              <a:t> 끌어들이며</a:t>
            </a:r>
            <a:r>
              <a:rPr lang="en-US" altLang="ko-KR" sz="1600" dirty="0"/>
              <a:t>,</a:t>
            </a:r>
            <a:r>
              <a:rPr lang="ko-KR" altLang="en-US" sz="1600" dirty="0"/>
              <a:t> 고객 재원 확보와 수익성 개선을 동시에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시중은행의 새로운 돌파구는 정확한 등급 산정으로 채무불이행 리스크 최소화와</a:t>
            </a:r>
            <a:r>
              <a:rPr lang="en-US" altLang="ko-KR" sz="1600" dirty="0"/>
              <a:t> </a:t>
            </a:r>
            <a:r>
              <a:rPr lang="ko-KR" altLang="en-US" sz="1600" dirty="0" err="1"/>
              <a:t>그레이존</a:t>
            </a:r>
            <a:r>
              <a:rPr lang="ko-KR" altLang="en-US" sz="1600" dirty="0"/>
              <a:t> 고객에게 대출상품 수익을 확대하는 것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4881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E0E4C-8D61-C29A-CB61-856D8CE2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F0932-6064-032A-07D9-FB6C8883E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7844"/>
            <a:ext cx="10515600" cy="3495032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EDA : </a:t>
            </a:r>
            <a:r>
              <a:rPr lang="ko-KR" altLang="en-US" dirty="0"/>
              <a:t>탐색적 데이터 분석 실행</a:t>
            </a:r>
            <a:endParaRPr lang="en-US" altLang="ko-KR" dirty="0"/>
          </a:p>
          <a:p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오류값과</a:t>
            </a:r>
            <a:r>
              <a:rPr lang="ko-KR" altLang="en-US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및 이상치에 대해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r>
              <a:rPr lang="ko-KR" altLang="en-US" dirty="0"/>
              <a:t>모델링 </a:t>
            </a:r>
            <a:r>
              <a:rPr lang="en-US" altLang="ko-KR" dirty="0"/>
              <a:t>: </a:t>
            </a:r>
            <a:r>
              <a:rPr lang="ko-KR" altLang="en-US" dirty="0"/>
              <a:t>신용등급 분류 모델</a:t>
            </a:r>
            <a:r>
              <a:rPr lang="en-US" altLang="ko-KR" dirty="0"/>
              <a:t>, </a:t>
            </a:r>
            <a:r>
              <a:rPr lang="ko-KR" altLang="en-US" dirty="0"/>
              <a:t>불균형 데이터를 해소하기 위한 </a:t>
            </a:r>
            <a:r>
              <a:rPr lang="en-US" altLang="ko-KR" dirty="0"/>
              <a:t>SMOTE</a:t>
            </a:r>
            <a:r>
              <a:rPr lang="ko-KR" altLang="en-US" dirty="0"/>
              <a:t> 등의 모델링 진행</a:t>
            </a:r>
            <a:endParaRPr lang="en-US" altLang="ko-KR" dirty="0"/>
          </a:p>
          <a:p>
            <a:r>
              <a:rPr lang="ko-KR" altLang="en-US" dirty="0"/>
              <a:t>클러스터링 및 통계분석 </a:t>
            </a:r>
            <a:r>
              <a:rPr lang="en-US" altLang="ko-KR" dirty="0"/>
              <a:t>: </a:t>
            </a:r>
            <a:r>
              <a:rPr lang="ko-KR" altLang="en-US" dirty="0"/>
              <a:t>다양한 클러스터링 알고리즘</a:t>
            </a:r>
            <a:r>
              <a:rPr lang="en-US" altLang="ko-KR" dirty="0"/>
              <a:t>, </a:t>
            </a:r>
            <a:r>
              <a:rPr lang="ko-KR" altLang="en-US" dirty="0" err="1"/>
              <a:t>카이제곱</a:t>
            </a:r>
            <a:r>
              <a:rPr lang="ko-KR" altLang="en-US" dirty="0"/>
              <a:t> 검정</a:t>
            </a:r>
            <a:r>
              <a:rPr lang="en-US" altLang="ko-KR" dirty="0"/>
              <a:t>, ANOVA</a:t>
            </a:r>
            <a:r>
              <a:rPr lang="ko-KR" altLang="en-US" dirty="0"/>
              <a:t> 분석 등을 사용해 고객그룹별 상관관계</a:t>
            </a:r>
            <a:r>
              <a:rPr lang="en-US" altLang="ko-KR" dirty="0"/>
              <a:t>, </a:t>
            </a:r>
            <a:r>
              <a:rPr lang="ko-KR" altLang="en-US" dirty="0"/>
              <a:t>패턴 파악</a:t>
            </a:r>
            <a:endParaRPr lang="en-US" altLang="ko-KR" dirty="0"/>
          </a:p>
          <a:p>
            <a:r>
              <a:rPr lang="ko-KR" altLang="en-US" dirty="0"/>
              <a:t>새로운 대출 기준 제안 </a:t>
            </a:r>
            <a:r>
              <a:rPr lang="en-US" altLang="ko-KR" dirty="0"/>
              <a:t>: </a:t>
            </a:r>
            <a:r>
              <a:rPr lang="ko-KR" altLang="en-US" dirty="0"/>
              <a:t>클러스터링 정보를 바탕으로 </a:t>
            </a:r>
            <a:r>
              <a:rPr lang="ko-KR" altLang="en-US" dirty="0" err="1"/>
              <a:t>그레이존</a:t>
            </a:r>
            <a:r>
              <a:rPr lang="ko-KR" altLang="en-US" dirty="0"/>
              <a:t> 고객 대출 심사 잠재기준 제안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8DDAA0-80BF-843C-1C8C-AE6DF5C34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70621"/>
            <a:ext cx="5069712" cy="232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3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74A68-158C-BDF6-2AD3-665166A0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탐색적 데이터 분석 </a:t>
            </a:r>
            <a:r>
              <a:rPr lang="en-US" altLang="ko-KR" dirty="0"/>
              <a:t>(EDA)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BA7F1-DDE6-D8E9-75F1-370F7D05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74A68-158C-BDF6-2AD3-665166A0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탐색적 데이터 분석 </a:t>
            </a:r>
            <a:r>
              <a:rPr lang="en-US" altLang="ko-KR" dirty="0"/>
              <a:t>(EDA)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BA7F1-DDE6-D8E9-75F1-370F7D05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11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74A68-158C-BDF6-2AD3-665166A0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탐색적 데이터 분석 </a:t>
            </a:r>
            <a:r>
              <a:rPr lang="en-US" altLang="ko-KR" dirty="0"/>
              <a:t>(EDA)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BA7F1-DDE6-D8E9-75F1-370F7D05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37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74A68-158C-BDF6-2AD3-665166A0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탐색적 데이터 분석 </a:t>
            </a:r>
            <a:r>
              <a:rPr lang="en-US" altLang="ko-KR" dirty="0"/>
              <a:t>(EDA)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BA7F1-DDE6-D8E9-75F1-370F7D05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17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F6C8A-7118-78F2-E4ED-BE381842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프로젝트 수행 과정</a:t>
            </a:r>
            <a:r>
              <a:rPr lang="en-US" altLang="ko-KR" dirty="0"/>
              <a:t>1 =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859C1-8AB7-2B4D-36AE-56FC27F72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44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4187D-E143-E4A4-3ADB-C14B9782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C1417-B337-AB01-4884-6C222B68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25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551</Words>
  <Application>Microsoft Office PowerPoint</Application>
  <PresentationFormat>와이드스크린</PresentationFormat>
  <Paragraphs>43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개인고객 신용등급 산정 모델링</vt:lpstr>
      <vt:lpstr>프로젝트 선정 배경</vt:lpstr>
      <vt:lpstr>프로젝트 구조</vt:lpstr>
      <vt:lpstr>2. 탐색적 데이터 분석 (EDA)</vt:lpstr>
      <vt:lpstr>2. 탐색적 데이터 분석 (EDA)</vt:lpstr>
      <vt:lpstr>2. 탐색적 데이터 분석 (EDA)</vt:lpstr>
      <vt:lpstr>2. 탐색적 데이터 분석 (EDA)</vt:lpstr>
      <vt:lpstr>3. 프로젝트 수행 과정1 = 데이터 전처리</vt:lpstr>
      <vt:lpstr>PowerPoint 프레젠테이션</vt:lpstr>
      <vt:lpstr>4. 프로젝트 수행 과정2 = 분류 모델링</vt:lpstr>
      <vt:lpstr>5. 클러스터링</vt:lpstr>
      <vt:lpstr>6. 중신용자 대출 승인을 위한 잠재적 기준 제안</vt:lpstr>
      <vt:lpstr>6. 중신용자 대출 승인을 위한 잠재적 기준 제안</vt:lpstr>
      <vt:lpstr>6. 중신용자 대출 승인을 위한 잠재적 기준 제안</vt:lpstr>
      <vt:lpstr>6-4. 시사점 및 기대효과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개인고객 신용등급 산정 모델링</dc:title>
  <dc:creator>하나로 H048</dc:creator>
  <cp:lastModifiedBy>하나로 H048</cp:lastModifiedBy>
  <cp:revision>18</cp:revision>
  <dcterms:created xsi:type="dcterms:W3CDTF">2023-08-03T04:59:24Z</dcterms:created>
  <dcterms:modified xsi:type="dcterms:W3CDTF">2023-08-03T12:09:12Z</dcterms:modified>
</cp:coreProperties>
</file>