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73138" autoAdjust="0"/>
  </p:normalViewPr>
  <p:slideViewPr>
    <p:cSldViewPr snapToGrid="0">
      <p:cViewPr varScale="1">
        <p:scale>
          <a:sx n="59" d="100"/>
          <a:sy n="59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E847-9C83-4804-8966-7483553C722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734F-E196-4F31-AFED-17688B89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도입부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모델링을 통해 개인 금융고객의 신용등급을 정확하게 산정하였습니다</a:t>
            </a:r>
            <a:r>
              <a:rPr lang="en-US" altLang="ko-KR" dirty="0"/>
              <a:t>. </a:t>
            </a:r>
            <a:r>
              <a:rPr lang="ko-KR" altLang="en-US" dirty="0"/>
              <a:t>또한 이에 더 나아가서 중신용자의 대출승인을 위한 잠재적 기준을 추가적으로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6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은행의 주요 수익원인 예대마진율이 연속 감소 추이를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이는 특히 대출 규모의 연속 감소세 때문입니다</a:t>
            </a:r>
            <a:r>
              <a:rPr lang="en-US" altLang="ko-KR" dirty="0"/>
              <a:t>. 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시중은행 전체적으로 대출 규모가 감소하고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구체적으로 하나은행의 예대마진율도 연속 감소 추세를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이러한 가운데 인터넷 뱅크는 전통 금융권에서 등한시한 </a:t>
            </a:r>
            <a:r>
              <a:rPr lang="ko-KR" altLang="en-US" dirty="0" err="1"/>
              <a:t>중저신용자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공격적으로 대출 마케팅을 선보이며 파이를 가져가고 있습니다</a:t>
            </a:r>
            <a:r>
              <a:rPr lang="en-US" altLang="ko-KR" dirty="0"/>
              <a:t>. </a:t>
            </a:r>
            <a:r>
              <a:rPr lang="ko-KR" altLang="en-US" dirty="0"/>
              <a:t>이에 전통 금융권에서도 보다 더 정확한 신용등급 조회로 </a:t>
            </a:r>
            <a:r>
              <a:rPr lang="ko-KR" altLang="en-US" dirty="0" err="1"/>
              <a:t>대출디폴트</a:t>
            </a:r>
            <a:r>
              <a:rPr lang="ko-KR" altLang="en-US" dirty="0"/>
              <a:t> 리스크를 </a:t>
            </a:r>
            <a:r>
              <a:rPr lang="ko-KR" altLang="en-US" dirty="0" err="1"/>
              <a:t>줄여야할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고객들 중에서도 신용위험이 적은 고객을 골라내어 적극적으로 대출 마케팅을 펼쳐야 할 필요성이 생겼습니다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3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앞서 말씀드린 더 정확한 개인 신용등급의 산정과 더 나아가서 </a:t>
            </a:r>
            <a:r>
              <a:rPr lang="en-US" altLang="ko-KR"/>
              <a:t>(</a:t>
            </a:r>
            <a:r>
              <a:rPr lang="ko-KR" altLang="en-US"/>
              <a:t>중신용자의 </a:t>
            </a:r>
            <a:r>
              <a:rPr lang="ko-KR" altLang="en-US" dirty="0"/>
              <a:t>새로운 대출 기준</a:t>
            </a:r>
            <a:r>
              <a:rPr lang="en-US" altLang="ko-KR" dirty="0"/>
              <a:t>? </a:t>
            </a:r>
            <a:r>
              <a:rPr lang="ko-KR" altLang="en-US" dirty="0"/>
              <a:t>세부적 신용등급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0CF9-DBFE-5C87-F3D1-2D5E915C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7FBBF-8B55-42C1-AC8E-04D6C2C4B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2A21F-2E6B-5D0A-8221-10918ADF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E583-456E-CFFC-E24A-4CE80518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5DC6D-AE03-3D70-A615-C17440CB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7188-A959-7777-A62C-7740B02F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36111-44CE-1254-6A99-8039A9BF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AD24-C684-2CB4-6719-54BB333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6308C-8E90-3D93-4201-599A430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065B6-C251-6682-3452-E8E114F1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DE5AA5-17AB-F477-E68C-176EA34D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BC480-4458-18BD-4B78-0B8A53B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F1041-1CBC-6274-EA38-A726E73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FC24-BA37-1F15-E4E1-C415037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A44B-D6BF-5729-9E8D-F21A600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10BE-09F4-AE2D-DB7E-A74EB1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3938-0F8E-338A-950F-DE6E038D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9672A-4EF7-2ED3-09FD-22A0C67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B8872-0BEC-B2C0-C01A-E607CDA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737AA-D153-AFFA-3C6E-AE9D36FE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8B63-627A-75D1-2253-2CBD59A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05A3D-AA27-CA7B-0C9C-B50CAFAE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37B13-19AB-512F-CFE8-8EEF479C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FF2FE-BE50-6C74-8952-7C24F9E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04284-5F5C-DBB2-6E92-E06D3C3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BA73-B3BA-C470-5B5B-7DF24ED2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78508-2E4C-FC97-DC35-FE039178D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C1DFB-2CD7-5F80-6749-5308D49B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5ECFA-8BDD-BB83-FA97-48344FA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93952-91C2-6ACC-1720-C40F92A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59C4-3AD0-0C29-2D82-620E593C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3A39-E947-934E-0AC2-35AF28B1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2D5B8-82AC-4F8A-F41C-F0D06D52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36CFF-A96E-260C-16B8-D98EC16A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DA1DA-85A6-C717-582D-4A0F00B55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87048-D0BB-F400-5F98-7C8C556F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191A9-8BD3-A362-C3A1-866E15B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A3A7C7-AAC9-C679-C4E9-6D40CD8F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12817-B691-F3ED-B112-7F44409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A6EB-C97F-05BA-0F62-5B9DA6B9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7E2B8-9690-EC7C-41D4-42DC68C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96831-1F1C-BC48-73E6-0BB19CD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B4CC6-76A2-0920-EF16-A26F7A9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39E2E-FF3C-2D58-3199-F0DB8B42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9F9D5-7A2D-0422-C595-2F4C1D9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8E219-2808-54AF-FA9C-5D2F3CF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83211-8797-AB05-B3A0-91950904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7650-9C42-8BE0-57F5-7EA4BB45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D9FAB-35DE-0863-47D8-126CA35E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A5054-586E-4DB8-A140-C5AA654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2D06B-A9CB-78D7-3D50-5ED4B33E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D9F83-D84A-5DF9-E017-6AC8655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892F-414A-64E1-7610-951E3381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27B09-D633-4DBA-C633-4893C439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8E6CD-5308-1D8D-9B40-F3106E46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4807F-A412-E8A0-2B05-ECF31C57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62F6E-9F45-7E77-9A32-6FE5B6C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CBAC0-1DD9-1CFD-DF1F-9DBA98E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B1F30-0E29-37A9-5417-0FBF7EA9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AA139-C8AA-2DB9-0A51-040DCA4E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77FFB-7EE3-E4B6-C70A-2EACFA0CB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4344A-E247-4820-76B0-5C1A5F8D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D4B2B-9EF3-4713-F0E4-6A6671D90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F332-6067-8D20-9B36-092BD849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개인고객 신용등급 산정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20040-DC11-48AC-EE63-A31458E9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066"/>
            <a:ext cx="9144000" cy="1087734"/>
          </a:xfrm>
        </p:spPr>
        <p:txBody>
          <a:bodyPr/>
          <a:lstStyle/>
          <a:p>
            <a:r>
              <a:rPr lang="ko-KR" altLang="en-US" dirty="0"/>
              <a:t>중신용자 대출승인을 위한 잠재기준 제안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그레이존</a:t>
            </a:r>
            <a:r>
              <a:rPr lang="ko-KR" altLang="en-US" dirty="0"/>
              <a:t> 공략 전략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2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2A1A5-0CD5-EB1C-D9E5-24606A36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77AA2-5C8D-0285-FB5A-75B279C0D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은행 대출 규모 연속 감소 추이</a:t>
            </a:r>
            <a:endParaRPr lang="en-US" altLang="ko-KR" dirty="0"/>
          </a:p>
          <a:p>
            <a:r>
              <a:rPr lang="ko-KR" altLang="en-US" dirty="0"/>
              <a:t>그래프</a:t>
            </a:r>
            <a:r>
              <a:rPr lang="en-US" altLang="ko-KR" dirty="0"/>
              <a:t>(</a:t>
            </a:r>
            <a:r>
              <a:rPr lang="ko-KR" altLang="en-US" dirty="0"/>
              <a:t>하나은행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그래프</a:t>
            </a:r>
            <a:r>
              <a:rPr lang="en-US" altLang="ko-KR" dirty="0"/>
              <a:t>(</a:t>
            </a:r>
            <a:r>
              <a:rPr lang="ko-KR" altLang="en-US" dirty="0"/>
              <a:t>대출 감소 추이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4AFEC-D85B-9F25-817D-79E01450B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정확도 높은 신용등급 산정과 중신용자 공략 통해 </a:t>
            </a:r>
            <a:r>
              <a:rPr lang="en-US" altLang="ko-KR" dirty="0"/>
              <a:t>=&gt; </a:t>
            </a:r>
            <a:r>
              <a:rPr lang="ko-KR" altLang="en-US" dirty="0"/>
              <a:t>은행 주요 </a:t>
            </a:r>
            <a:r>
              <a:rPr lang="en-US" altLang="ko-KR" dirty="0"/>
              <a:t>BM (</a:t>
            </a:r>
            <a:r>
              <a:rPr lang="ko-KR" altLang="en-US" dirty="0"/>
              <a:t>예대마진율</a:t>
            </a:r>
            <a:r>
              <a:rPr lang="en-US" altLang="ko-KR" dirty="0"/>
              <a:t>) </a:t>
            </a:r>
            <a:r>
              <a:rPr lang="ko-KR" altLang="en-US" dirty="0"/>
              <a:t>개선 </a:t>
            </a:r>
            <a:r>
              <a:rPr lang="en-US" altLang="ko-KR" dirty="0"/>
              <a:t>&amp; </a:t>
            </a:r>
            <a:r>
              <a:rPr lang="ko-KR" altLang="en-US" dirty="0"/>
              <a:t>개인 채무 불이행 리스크 최소화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인터넷 뱅크의 </a:t>
            </a:r>
            <a:r>
              <a:rPr lang="ko-KR" altLang="en-US" dirty="0" err="1"/>
              <a:t>그레이존</a:t>
            </a:r>
            <a:r>
              <a:rPr lang="ko-KR" altLang="en-US" dirty="0"/>
              <a:t> 해소</a:t>
            </a:r>
          </a:p>
        </p:txBody>
      </p:sp>
    </p:spTree>
    <p:extLst>
      <p:ext uri="{BB962C8B-B14F-4D97-AF65-F5344CB8AC3E}">
        <p14:creationId xmlns:p14="http://schemas.microsoft.com/office/powerpoint/2010/main" val="173670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E0E4C-8D61-C29A-CB61-856D8CE2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 </a:t>
            </a:r>
            <a:r>
              <a:rPr lang="en-US" altLang="ko-KR" dirty="0"/>
              <a:t>? </a:t>
            </a:r>
            <a:r>
              <a:rPr lang="ko-KR" altLang="en-US" dirty="0"/>
              <a:t>프로젝트 구조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F0932-6064-032A-07D9-FB6C8883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DDAA0-80BF-843C-1C8C-AE6DF5C3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93141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6C8A-7118-78F2-E4ED-BE381842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수행 과정</a:t>
            </a:r>
            <a:r>
              <a:rPr lang="en-US" altLang="ko-KR" dirty="0"/>
              <a:t>1 =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859C1-8AB7-2B4D-36AE-56FC27F7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4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4187D-E143-E4A4-3ADB-C14B978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1417-B337-AB01-4884-6C222B68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5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46868-6F4F-B19C-79E6-E2D43235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과정</a:t>
            </a:r>
            <a:r>
              <a:rPr lang="en-US" altLang="ko-KR" dirty="0"/>
              <a:t>2 = </a:t>
            </a:r>
            <a:r>
              <a:rPr lang="ko-KR" altLang="en-US" dirty="0"/>
              <a:t>분류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69FBD-231D-3670-C081-D9D32E5E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3E75-39FB-5D73-2CB2-E5EB31D2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클러스터링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8F5B8-D7CA-7666-D123-6C7266F6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235</Words>
  <Application>Microsoft Office PowerPoint</Application>
  <PresentationFormat>와이드스크린</PresentationFormat>
  <Paragraphs>22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개인고객 신용등급 산정 모델링</vt:lpstr>
      <vt:lpstr>프로젝트 선정 배경</vt:lpstr>
      <vt:lpstr>스토리보드 ? 프로젝트 구조 ?</vt:lpstr>
      <vt:lpstr>2. 탐색적 데이터 분석</vt:lpstr>
      <vt:lpstr>3. 프로젝트 수행 과정1 = 데이터 전처리</vt:lpstr>
      <vt:lpstr>PowerPoint 프레젠테이션</vt:lpstr>
      <vt:lpstr>4. 프로젝트 수행 과정2 = 분류 모델링</vt:lpstr>
      <vt:lpstr>5. 클러스터링</vt:lpstr>
      <vt:lpstr>6. 중신용자 대출 승인을 위한 잠재적 기준 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개인고객 신용등급 산정 모델링</dc:title>
  <dc:creator>하나로 H048</dc:creator>
  <cp:lastModifiedBy>하나로 H048</cp:lastModifiedBy>
  <cp:revision>6</cp:revision>
  <dcterms:created xsi:type="dcterms:W3CDTF">2023-08-03T04:59:24Z</dcterms:created>
  <dcterms:modified xsi:type="dcterms:W3CDTF">2023-08-03T07:23:43Z</dcterms:modified>
</cp:coreProperties>
</file>