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2" name="Shape 9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맑은 고딕"/>
      </a:defRPr>
    </a:lvl1pPr>
    <a:lvl2pPr indent="228600" latinLnBrk="0">
      <a:defRPr sz="1200">
        <a:latin typeface="+mj-lt"/>
        <a:ea typeface="+mj-ea"/>
        <a:cs typeface="+mj-cs"/>
        <a:sym typeface="맑은 고딕"/>
      </a:defRPr>
    </a:lvl2pPr>
    <a:lvl3pPr indent="457200" latinLnBrk="0">
      <a:defRPr sz="1200">
        <a:latin typeface="+mj-lt"/>
        <a:ea typeface="+mj-ea"/>
        <a:cs typeface="+mj-cs"/>
        <a:sym typeface="맑은 고딕"/>
      </a:defRPr>
    </a:lvl3pPr>
    <a:lvl4pPr indent="685800" latinLnBrk="0">
      <a:defRPr sz="1200">
        <a:latin typeface="+mj-lt"/>
        <a:ea typeface="+mj-ea"/>
        <a:cs typeface="+mj-cs"/>
        <a:sym typeface="맑은 고딕"/>
      </a:defRPr>
    </a:lvl4pPr>
    <a:lvl5pPr indent="914400" latinLnBrk="0">
      <a:defRPr sz="1200">
        <a:latin typeface="+mj-lt"/>
        <a:ea typeface="+mj-ea"/>
        <a:cs typeface="+mj-cs"/>
        <a:sym typeface="맑은 고딕"/>
      </a:defRPr>
    </a:lvl5pPr>
    <a:lvl6pPr indent="1143000" latinLnBrk="0">
      <a:defRPr sz="1200">
        <a:latin typeface="+mj-lt"/>
        <a:ea typeface="+mj-ea"/>
        <a:cs typeface="+mj-cs"/>
        <a:sym typeface="맑은 고딕"/>
      </a:defRPr>
    </a:lvl6pPr>
    <a:lvl7pPr indent="1371600" latinLnBrk="0">
      <a:defRPr sz="1200">
        <a:latin typeface="+mj-lt"/>
        <a:ea typeface="+mj-ea"/>
        <a:cs typeface="+mj-cs"/>
        <a:sym typeface="맑은 고딕"/>
      </a:defRPr>
    </a:lvl7pPr>
    <a:lvl8pPr indent="1600200" latinLnBrk="0">
      <a:defRPr sz="1200">
        <a:latin typeface="+mj-lt"/>
        <a:ea typeface="+mj-ea"/>
        <a:cs typeface="+mj-cs"/>
        <a:sym typeface="맑은 고딕"/>
      </a:defRPr>
    </a:lvl8pPr>
    <a:lvl9pPr indent="1828800" latinLnBrk="0">
      <a:defRPr sz="1200">
        <a:latin typeface="+mj-lt"/>
        <a:ea typeface="+mj-ea"/>
        <a:cs typeface="+mj-cs"/>
        <a:sym typeface="맑은 고딕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8" name="Shape 9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[</a:t>
            </a:r>
            <a:r>
              <a:t>도입부</a:t>
            </a:r>
            <a:r>
              <a:t>]</a:t>
            </a:r>
          </a:p>
          <a:p>
            <a:pPr/>
            <a:r>
              <a:t>ML </a:t>
            </a:r>
            <a:r>
              <a:t>모델링을 통해 개인 금융고객의 신용등급을 정확하게 산정하였습니다</a:t>
            </a:r>
            <a:r>
              <a:t>. </a:t>
            </a:r>
            <a:r>
              <a:t>또한 이에 더 나아가서 중신용자의 대출승인을 위한 잠재적 기준을 추가적으로 제안합니다</a:t>
            </a:r>
            <a:r>
              <a:t>.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9" name="Shape 15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결측치 처리는 수치형 변수와 범주형 변수로 나누어서 진행하였습니다</a:t>
            </a:r>
            <a:r>
              <a:t>. Payment Behaviour </a:t>
            </a:r>
            <a:r>
              <a:t>같은 수치형 변수는 </a:t>
            </a:r>
            <a:r>
              <a:t>customer_ID </a:t>
            </a:r>
            <a:r>
              <a:t>로 그룹화한 후에 그룹별 중앙값으로 대체했습니다</a:t>
            </a:r>
            <a:r>
              <a:t>. Monthly inhand salary </a:t>
            </a:r>
            <a:r>
              <a:t>와 같은 범주형 변수는 </a:t>
            </a:r>
            <a:r>
              <a:t>customer_ID</a:t>
            </a:r>
            <a:r>
              <a:t> 로 그룹화한 후에 그룹별 최빈값이 있으면 바로 대체하고</a:t>
            </a:r>
            <a:r>
              <a:t>, </a:t>
            </a:r>
            <a:r>
              <a:t>최빈값이 없는 경우에는 중앙값으로 대체하였습니다</a:t>
            </a:r>
            <a:r>
              <a:t>. </a:t>
            </a:r>
            <a:r>
              <a:t>이때 의미없는 데이터는 모두 </a:t>
            </a:r>
            <a:r>
              <a:t>NaN</a:t>
            </a:r>
            <a:r>
              <a:t>값으로 대체한 후에 미리 정해둔 결측치 처리 방법을 적용했습니다</a:t>
            </a:r>
            <a:r>
              <a:t>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03" name="Shape 10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은행의 주요 수익원인 예대마진율이 연속 감소 추이를 보이고 있습니다</a:t>
            </a:r>
            <a:r>
              <a:t>. </a:t>
            </a:r>
            <a:r>
              <a:t>이는 특히 대출 규모의 연속 감소세 때문입니다</a:t>
            </a:r>
            <a:r>
              <a:t>. (</a:t>
            </a:r>
            <a:r>
              <a:t>그래프</a:t>
            </a:r>
            <a:r>
              <a:t>)</a:t>
            </a:r>
            <a:r>
              <a:t>시중은행 전체적으로 대출 규모가 감소하고 있습니다</a:t>
            </a:r>
            <a:r>
              <a:t>.</a:t>
            </a:r>
            <a:r>
              <a:t> </a:t>
            </a:r>
            <a:r>
              <a:t>(</a:t>
            </a:r>
            <a:r>
              <a:t>그래프</a:t>
            </a:r>
            <a:r>
              <a:t>)</a:t>
            </a:r>
            <a:r>
              <a:t>구체적으로 하나은행의 예대마진율도 연속 감소 추세를 보이고 있습니다</a:t>
            </a:r>
            <a:r>
              <a:t>. </a:t>
            </a:r>
            <a:r>
              <a:t>이러한 가운데 인터넷 뱅크는 전통 금융권에서 등한시한 중저신용자 즉</a:t>
            </a:r>
            <a:r>
              <a:t>, </a:t>
            </a:r>
            <a:r>
              <a:t>그레이존 고객에게 공격적으로 대출 마케팅을 선보이며 파이를 가져가고 있습니다</a:t>
            </a:r>
            <a:r>
              <a:t>. </a:t>
            </a:r>
            <a:r>
              <a:t>이에 전통 금융권에서도 보다 더 정확한 신용등급 조회로 대출디폴트 리스크를 줄여야할 뿐만 아니라</a:t>
            </a:r>
            <a:r>
              <a:t>, </a:t>
            </a:r>
            <a:r>
              <a:t>이러한 중저신용자인 그레이존 고객들 중에서도 신용위험이 적은 고객을 골라내어 적극적으로 대출 마케팅을 펼쳐야 할 필요성이 생겼습니다</a:t>
            </a:r>
            <a:r>
              <a:t>. </a:t>
            </a:r>
            <a:r>
              <a:t>따라서 본 프로젝트에서 정확한 대출 등급 산정하는 모델링과 중저신용자인 그레이존 고객에게 기존신용등급 이외에 기준을 제안하고자 합니다</a:t>
            </a:r>
            <a:r>
              <a:t>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09" name="Shape 10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 </a:t>
            </a:r>
            <a:r>
              <a:t>앞서 말씀드린 더 정확한 개인 신용등급의 산정과 더 나아가서 </a:t>
            </a:r>
            <a:r>
              <a:t>(</a:t>
            </a:r>
            <a:r>
              <a:t>중신용자의 새로운 대출 기준</a:t>
            </a:r>
            <a:r>
              <a:t>? </a:t>
            </a:r>
            <a:r>
              <a:t>세부적 신용등급</a:t>
            </a:r>
            <a:r>
              <a:t>?)</a:t>
            </a:r>
            <a:r>
              <a:t> 전략을 제공하기 위해서 다음과 같이 프로젝트를 진행하였습니다</a:t>
            </a:r>
            <a:r>
              <a:t>. </a:t>
            </a:r>
            <a:r>
              <a:t>데이터 탐색 </a:t>
            </a:r>
            <a:r>
              <a:t>=&gt; </a:t>
            </a:r>
            <a:r>
              <a:t>데이터 전처리 </a:t>
            </a:r>
            <a:r>
              <a:t>=&gt; </a:t>
            </a:r>
            <a:r>
              <a:t>모델링 </a:t>
            </a:r>
            <a:r>
              <a:t>=&gt; 3</a:t>
            </a:r>
            <a:r>
              <a:t>가지 </a:t>
            </a:r>
            <a:r>
              <a:t>class </a:t>
            </a:r>
            <a:r>
              <a:t>등급 산정 </a:t>
            </a:r>
            <a:r>
              <a:t>=&gt; </a:t>
            </a:r>
            <a:r>
              <a:t>클러스터링</a:t>
            </a:r>
            <a:r>
              <a:t>()</a:t>
            </a:r>
            <a:r>
              <a:t> </a:t>
            </a:r>
            <a:r>
              <a:t>=&gt; </a:t>
            </a:r>
            <a:r>
              <a:t>중신용자를 위한 새로운 대출 잠재기준 제안 단계까지 진행하였습니다</a:t>
            </a:r>
            <a:r>
              <a:t>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5" name="Shape 11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 </a:t>
            </a:r>
            <a:r>
              <a:t>대출 심사에 영향을 미치는 요인들을 </a:t>
            </a:r>
            <a:r>
              <a:t>3</a:t>
            </a:r>
            <a:r>
              <a:t>가지로 나눠서 </a:t>
            </a:r>
            <a:r>
              <a:t>EDA</a:t>
            </a:r>
            <a:r>
              <a:t>를 진행하였습니다</a:t>
            </a:r>
            <a:r>
              <a:t>. </a:t>
            </a:r>
            <a:r>
              <a:t>현재 고객이 부담하는 채무 부담</a:t>
            </a:r>
            <a:r>
              <a:t>, </a:t>
            </a:r>
            <a:r>
              <a:t>현재 고객의 직업 안정성과 연령</a:t>
            </a:r>
            <a:r>
              <a:t>,</a:t>
            </a:r>
            <a:r>
              <a:t>연수입 등 고객의 성향까지 나타내는 고객 상황</a:t>
            </a:r>
            <a:r>
              <a:t>, </a:t>
            </a:r>
            <a:r>
              <a:t>과거 고객의 신용등급을 반영한 이자율</a:t>
            </a:r>
            <a:r>
              <a:t>, </a:t>
            </a:r>
            <a:r>
              <a:t>이렇게 </a:t>
            </a:r>
            <a:r>
              <a:t>3</a:t>
            </a:r>
            <a:r>
              <a:t>가지로 나눴습니다</a:t>
            </a:r>
            <a:r>
              <a:t>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2" name="Shape 12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 먼저 </a:t>
            </a:r>
            <a:r>
              <a:t>target </a:t>
            </a:r>
            <a:r>
              <a:t>값인 신용등급부터 살펴봤을 때</a:t>
            </a:r>
            <a:r>
              <a:t>, </a:t>
            </a:r>
            <a:r>
              <a:t>각 등급별 비율이 </a:t>
            </a:r>
            <a:r>
              <a:t>2:5:3 </a:t>
            </a:r>
            <a:r>
              <a:t>으로 불균형 데이터임을 파악했습니다</a:t>
            </a:r>
            <a:r>
              <a:t>. </a:t>
            </a:r>
            <a:r>
              <a:t>이 중에서도 </a:t>
            </a:r>
            <a:r>
              <a:t>standard </a:t>
            </a:r>
            <a:r>
              <a:t>등급이 절반 가까이 차지하고 있습니다</a:t>
            </a:r>
            <a:r>
              <a:t>.</a:t>
            </a:r>
          </a:p>
          <a:p>
            <a:pPr/>
            <a:r>
              <a:t> </a:t>
            </a:r>
            <a:r>
              <a:t>다음으로</a:t>
            </a:r>
            <a:r>
              <a:t>, </a:t>
            </a:r>
            <a:r>
              <a:t>이자율과 신용등급을 살펴보자면</a:t>
            </a:r>
            <a:r>
              <a:t>, </a:t>
            </a:r>
            <a:r>
              <a:t>이자율이 클수록 저신용자 비율이 감소하고 있습니다</a:t>
            </a:r>
            <a:r>
              <a:t>. </a:t>
            </a:r>
            <a:r>
              <a:t>전체적으로 봤을 때 이자율별 신용등급 분포는 균일한 편입니다</a:t>
            </a:r>
            <a:r>
              <a:t>.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9" name="Shape 12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 다음으로 개인 신상 정보를 나타내는 개인 상황을 살펴보겠습니다</a:t>
            </a:r>
            <a:r>
              <a:t>. </a:t>
            </a:r>
            <a:r>
              <a:t>개인 상황을 나타내는 지표로 연령</a:t>
            </a:r>
            <a:r>
              <a:t>, </a:t>
            </a:r>
            <a:r>
              <a:t>연 수입</a:t>
            </a:r>
            <a:r>
              <a:t>, </a:t>
            </a:r>
            <a:r>
              <a:t>직업 등을 살펴보았는데</a:t>
            </a:r>
            <a:r>
              <a:t>, </a:t>
            </a:r>
            <a:r>
              <a:t>각 지표별 신용등급 분포는 대부분 균일하게 나타났습니다</a:t>
            </a:r>
            <a:r>
              <a:t>. </a:t>
            </a:r>
            <a:r>
              <a:t>추가적으로 변수별 특징만 짚어보자면</a:t>
            </a:r>
          </a:p>
          <a:p>
            <a:pPr/>
            <a:r>
              <a:t> </a:t>
            </a:r>
            <a:r>
              <a:t>현재 연령은 나이대별로 신용등급 분포는 비슷하나</a:t>
            </a:r>
            <a:r>
              <a:t>, </a:t>
            </a:r>
            <a:r>
              <a:t>나이가 들수록 </a:t>
            </a:r>
            <a:r>
              <a:t>good</a:t>
            </a:r>
            <a:r>
              <a:t>과 </a:t>
            </a:r>
            <a:r>
              <a:t>poor </a:t>
            </a:r>
            <a:r>
              <a:t>등급의 비율이 늘어나는 경향을 보입니다</a:t>
            </a:r>
            <a:r>
              <a:t>.</a:t>
            </a:r>
          </a:p>
          <a:p>
            <a:pPr/>
            <a:r>
              <a:t> </a:t>
            </a:r>
            <a:r>
              <a:t>연 수입은 이 데이터에서는 대다수가 낮은 수입을 받고 있으며 이는 특히 대출 절벽에 몰릴 가능성이 높은 그레이존 고객이 많다는 것을 의미합니다</a:t>
            </a:r>
            <a:r>
              <a:t>.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6" name="Shape 13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 </a:t>
            </a:r>
            <a:r>
              <a:t>채무 부담 측면에서 데이터 탐색을 진행했습니다</a:t>
            </a:r>
            <a:r>
              <a:t>. </a:t>
            </a:r>
            <a:r>
              <a:t>개인 고객의 채무 상환 의지를 보기 위해서</a:t>
            </a:r>
            <a:r>
              <a:t>, </a:t>
            </a:r>
            <a:r>
              <a:t>월별 상환금액</a:t>
            </a:r>
            <a:r>
              <a:t>, </a:t>
            </a:r>
            <a:r>
              <a:t>리볼빙 여부를 살펴보았습니다</a:t>
            </a:r>
            <a:r>
              <a:t>.</a:t>
            </a:r>
          </a:p>
          <a:p>
            <a:pPr/>
            <a:r>
              <a:t> </a:t>
            </a:r>
            <a:r>
              <a:t>먼저 월별 상환금액과 신용등급 분포는 거의 균일한 분포를 보입니다</a:t>
            </a:r>
            <a:r>
              <a:t>.</a:t>
            </a:r>
          </a:p>
          <a:p>
            <a:pPr/>
            <a:r>
              <a:t> </a:t>
            </a:r>
            <a:r>
              <a:t>다음으로 리볼빙을 한 경우에 상대적으로 </a:t>
            </a:r>
            <a:r>
              <a:t>good </a:t>
            </a:r>
            <a:r>
              <a:t>등급 비율이 적습니다</a:t>
            </a:r>
            <a:r>
              <a:t>. </a:t>
            </a:r>
            <a:r>
              <a:t>즉 리볼빙은 신용등급 관리가 어려운 사람들이 주로 사용한다는 의미입니다</a:t>
            </a:r>
            <a:r>
              <a:t>.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1" name="Shape 14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 </a:t>
            </a:r>
            <a:r>
              <a:t>앞서 말씀드린 </a:t>
            </a:r>
            <a:r>
              <a:t>EDA </a:t>
            </a:r>
            <a:r>
              <a:t>내용을 요약하자면</a:t>
            </a:r>
            <a:r>
              <a:t>,</a:t>
            </a:r>
          </a:p>
          <a:p>
            <a:pPr/>
            <a:r>
              <a:t> </a:t>
            </a:r>
            <a:r>
              <a:t>이자율은 개인고객의 과거 신용등급이 반영된 지표입니다</a:t>
            </a:r>
            <a:r>
              <a:t>. </a:t>
            </a:r>
            <a:r>
              <a:t>이자율이 높을수록 중저신용자가 다수 분포하고 있음을 확인했습니다</a:t>
            </a:r>
            <a:r>
              <a:t>.</a:t>
            </a:r>
          </a:p>
          <a:p>
            <a:pPr/>
            <a:r>
              <a:t> </a:t>
            </a:r>
            <a:r>
              <a:t>고객 상황의 경우 현재 고객의 경제 지표를 나타내는데</a:t>
            </a:r>
            <a:r>
              <a:t>, </a:t>
            </a:r>
            <a:r>
              <a:t>대부분 저소득자이고 각 연령</a:t>
            </a:r>
            <a:r>
              <a:t>,</a:t>
            </a:r>
            <a:r>
              <a:t>직업 별로 신용등급 분포는 균일했습니다</a:t>
            </a:r>
            <a:r>
              <a:t>. </a:t>
            </a:r>
          </a:p>
          <a:p>
            <a:pPr/>
            <a:r>
              <a:t> </a:t>
            </a:r>
            <a:r>
              <a:t>채무 부담은 채무 상환 의지를 나타내는데</a:t>
            </a:r>
            <a:r>
              <a:t>, </a:t>
            </a:r>
            <a:r>
              <a:t>특히 리볼빙을 사용할 시에 저신용자가 다수 분포한다는 특징이 두드러졌습니다</a:t>
            </a:r>
            <a:r>
              <a:t>. </a:t>
            </a:r>
          </a:p>
          <a:p>
            <a:pPr/>
            <a:r>
              <a:t> </a:t>
            </a:r>
            <a:r>
              <a:t>전반적인 </a:t>
            </a:r>
            <a:r>
              <a:t>EDA </a:t>
            </a:r>
            <a:r>
              <a:t>작업을 통해서</a:t>
            </a:r>
            <a:r>
              <a:t>,</a:t>
            </a:r>
            <a:r>
              <a:t> 과거 신용등급이 반영된 이자율 뿐만이 아니라 채무 상환 의지도 신용등급 산정에 큰 영향을 미친다는 것을 알아냈습니다</a:t>
            </a:r>
            <a:r>
              <a:t>. </a:t>
            </a:r>
            <a:r>
              <a:t>따라서 정확한 등급 산정 모델링 뿐만이 아니라 다양한 관점에서 상관관계</a:t>
            </a:r>
            <a:r>
              <a:t>,</a:t>
            </a:r>
            <a:r>
              <a:t>통계 분석이 필요합니다</a:t>
            </a:r>
            <a:r>
              <a:t>. </a:t>
            </a:r>
            <a:r>
              <a:t>이때 더 나아가서 지불행동</a:t>
            </a:r>
            <a:r>
              <a:t>,</a:t>
            </a:r>
            <a:r>
              <a:t>신용등급 등으로 클러스터링한 고객 그룹과 미상환잔액과의 관계 또한 통계 분석으로 확인하고자 합니다</a:t>
            </a:r>
            <a:r>
              <a:t>.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2" name="Shape 15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 </a:t>
            </a:r>
            <a:r>
              <a:t> 앞선 </a:t>
            </a:r>
            <a:r>
              <a:t>EDA </a:t>
            </a:r>
            <a:r>
              <a:t>작업을 통해서 이상치가 의심되는 데이터 칼럼들 </a:t>
            </a:r>
            <a:r>
              <a:t>age, annual income, outstanding debt </a:t>
            </a:r>
            <a:r>
              <a:t>등을 확인했습니다</a:t>
            </a:r>
            <a:r>
              <a:t>. </a:t>
            </a:r>
            <a:r>
              <a:t>이러한 이상치를 자세히 확인하기 위해서 </a:t>
            </a:r>
            <a:r>
              <a:t>Boxplot EDA</a:t>
            </a:r>
            <a:r>
              <a:t>를 진행하고 </a:t>
            </a:r>
            <a:r>
              <a:t>IQR </a:t>
            </a:r>
            <a:r>
              <a:t>방식으로 이상치 처리를 진행했습니다</a:t>
            </a:r>
            <a:r>
              <a:t>. </a:t>
            </a:r>
            <a:r>
              <a:t>전체 데이터의 </a:t>
            </a:r>
            <a:r>
              <a:t>75% </a:t>
            </a:r>
            <a:r>
              <a:t>지점 </a:t>
            </a:r>
            <a:r>
              <a:t>+ 1.5IQR </a:t>
            </a:r>
            <a:r>
              <a:t>을 최댓값</a:t>
            </a:r>
            <a:r>
              <a:t>, - 1.5IQR </a:t>
            </a:r>
            <a:r>
              <a:t>을 최솟값으로 지정하고</a:t>
            </a:r>
            <a:r>
              <a:t>, </a:t>
            </a:r>
            <a:r>
              <a:t>이 범위를 벗어나는 데이터들은 이상치로 간주하여 모두 삭제하였습니다</a:t>
            </a:r>
            <a:r>
              <a:t>.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텍스트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제목 텍스트</a:t>
            </a:r>
          </a:p>
        </p:txBody>
      </p:sp>
      <p:sp>
        <p:nvSpPr>
          <p:cNvPr id="12" name="본문 첫 번째 줄…"/>
          <p:cNvSpPr txBox="1"/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3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21" name="본문 첫 번째 줄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2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제목 텍스트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제목 텍스트</a:t>
            </a:r>
          </a:p>
        </p:txBody>
      </p:sp>
      <p:sp>
        <p:nvSpPr>
          <p:cNvPr id="30" name="본문 첫 번째 줄…"/>
          <p:cNvSpPr txBox="1"/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31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39" name="본문 첫 번째 줄…"/>
          <p:cNvSpPr txBox="1"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0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제목 텍스트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48" name="본문 첫 번째 줄…"/>
          <p:cNvSpPr txBox="1"/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/>
            </a:lvl1pPr>
            <a:lvl2pPr marL="0" indent="457200">
              <a:buSzTx/>
              <a:buFontTx/>
              <a:buNone/>
              <a:defRPr b="1" sz="2400"/>
            </a:lvl2pPr>
            <a:lvl3pPr marL="0" indent="914400">
              <a:buSzTx/>
              <a:buFontTx/>
              <a:buNone/>
              <a:defRPr b="1" sz="2400"/>
            </a:lvl3pPr>
            <a:lvl4pPr marL="0" indent="1371600">
              <a:buSzTx/>
              <a:buFontTx/>
              <a:buNone/>
              <a:defRPr b="1" sz="2400"/>
            </a:lvl4pPr>
            <a:lvl5pPr marL="0" indent="1828800">
              <a:buSzTx/>
              <a:buFontTx/>
              <a:buNone/>
              <a:defRPr b="1" sz="24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9" name="텍스트 개체 틀 4"/>
          <p:cNvSpPr/>
          <p:nvPr>
            <p:ph type="body" sz="quarter" idx="21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b="1" sz="2400"/>
            </a:pPr>
          </a:p>
        </p:txBody>
      </p:sp>
      <p:sp>
        <p:nvSpPr>
          <p:cNvPr id="50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58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제목 텍스트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제목 텍스트</a:t>
            </a:r>
          </a:p>
        </p:txBody>
      </p:sp>
      <p:sp>
        <p:nvSpPr>
          <p:cNvPr id="73" name="본문 첫 번째 줄…"/>
          <p:cNvSpPr txBox="1"/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4" name="텍스트 개체 틀 3"/>
          <p:cNvSpPr/>
          <p:nvPr>
            <p:ph type="body" sz="quarter" idx="2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</a:p>
        </p:txBody>
      </p:sp>
      <p:sp>
        <p:nvSpPr>
          <p:cNvPr id="7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제목 텍스트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제목 텍스트</a:t>
            </a:r>
          </a:p>
        </p:txBody>
      </p:sp>
      <p:sp>
        <p:nvSpPr>
          <p:cNvPr id="83" name="그림 개체 틀 2"/>
          <p:cNvSpPr/>
          <p:nvPr>
            <p:ph type="pic" sz="half" idx="2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본문 첫 번째 줄…"/>
          <p:cNvSpPr txBox="1"/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8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텍스트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제목 텍스트</a:t>
            </a:r>
          </a:p>
        </p:txBody>
      </p:sp>
      <p:sp>
        <p:nvSpPr>
          <p:cNvPr id="3" name="본문 첫 번째 줄…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슬라이드 번호"/>
          <p:cNvSpPr txBox="1"/>
          <p:nvPr>
            <p:ph type="sldNum" sz="quarter" idx="2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제목 1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개인고객 신용등급 산정 모델링</a:t>
            </a:r>
          </a:p>
        </p:txBody>
      </p:sp>
      <p:sp>
        <p:nvSpPr>
          <p:cNvPr id="95" name="부제목 2"/>
          <p:cNvSpPr txBox="1"/>
          <p:nvPr>
            <p:ph type="subTitle" sz="quarter" idx="1"/>
          </p:nvPr>
        </p:nvSpPr>
        <p:spPr>
          <a:xfrm>
            <a:off x="1524000" y="4170066"/>
            <a:ext cx="9144000" cy="1087735"/>
          </a:xfrm>
          <a:prstGeom prst="rect">
            <a:avLst/>
          </a:prstGeom>
        </p:spPr>
        <p:txBody>
          <a:bodyPr/>
          <a:lstStyle/>
          <a:p>
            <a:pPr/>
            <a:r>
              <a:t>중신용자 대출승인을 위한 잠재기준 제안</a:t>
            </a:r>
          </a:p>
          <a:p>
            <a:pPr/>
            <a:r>
              <a:t>(</a:t>
            </a:r>
            <a:r>
              <a:t>그레이존 공략 전략</a:t>
            </a:r>
            <a:r>
              <a:t>)</a:t>
            </a:r>
          </a:p>
        </p:txBody>
      </p:sp>
      <p:sp>
        <p:nvSpPr>
          <p:cNvPr id="96" name="슬라이드 번호"/>
          <p:cNvSpPr txBox="1"/>
          <p:nvPr>
            <p:ph type="sldNum" sz="quarter" idx="4294967295"/>
          </p:nvPr>
        </p:nvSpPr>
        <p:spPr>
          <a:xfrm>
            <a:off x="11164902" y="6404292"/>
            <a:ext cx="188898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제목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3.1 </a:t>
            </a:r>
            <a:r>
              <a:t>이상치 처리</a:t>
            </a:r>
          </a:p>
        </p:txBody>
      </p:sp>
      <p:sp>
        <p:nvSpPr>
          <p:cNvPr id="147" name="내용 개체 틀 2"/>
          <p:cNvSpPr txBox="1"/>
          <p:nvPr>
            <p:ph type="body" idx="1"/>
          </p:nvPr>
        </p:nvSpPr>
        <p:spPr>
          <a:xfrm>
            <a:off x="830792" y="2038594"/>
            <a:ext cx="10515601" cy="435133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[</a:t>
            </a:r>
            <a:r>
              <a:t>원본 데이터 </a:t>
            </a:r>
            <a:r>
              <a:t>: age,</a:t>
            </a:r>
            <a:r>
              <a:t> </a:t>
            </a:r>
            <a:r>
              <a:t>annual income, outstanding debt, interest rate…]</a:t>
            </a:r>
          </a:p>
          <a:p>
            <a:pPr>
              <a:buFontTx/>
              <a:buChar char="-"/>
            </a:pPr>
            <a:r>
              <a:t>앞선 </a:t>
            </a:r>
            <a:r>
              <a:t>EDA</a:t>
            </a:r>
            <a:r>
              <a:t>를 통해 이상치가 의심되는 데이터</a:t>
            </a:r>
            <a:r>
              <a:t>(numerical values)</a:t>
            </a:r>
            <a:r>
              <a:t>를 확인함</a:t>
            </a:r>
          </a:p>
          <a:p>
            <a:pPr>
              <a:buFontTx/>
              <a:buChar char="-"/>
            </a:pPr>
            <a:r>
              <a:t>데이터에 대한 이상치를 자세히 확인하기 위해 </a:t>
            </a:r>
            <a:r>
              <a:t>Boxplot EDA</a:t>
            </a:r>
            <a:r>
              <a:t>를 진행</a:t>
            </a:r>
          </a:p>
        </p:txBody>
      </p:sp>
      <p:pic>
        <p:nvPicPr>
          <p:cNvPr id="148" name="그림 4" descr="그림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97552" y="4964489"/>
            <a:ext cx="1721747" cy="12423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49" name="그림 6" descr="그림 6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174580" y="4706334"/>
            <a:ext cx="2035245" cy="1500455"/>
          </a:xfrm>
          <a:prstGeom prst="rect">
            <a:avLst/>
          </a:prstGeom>
          <a:ln w="12700">
            <a:miter lim="400000"/>
          </a:ln>
        </p:spPr>
      </p:pic>
      <p:pic>
        <p:nvPicPr>
          <p:cNvPr id="150" name="그림 8" descr="그림 8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979363" y="4571005"/>
            <a:ext cx="2302005" cy="163578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제목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3.2 </a:t>
            </a:r>
            <a:r>
              <a:t>결측치 처리</a:t>
            </a:r>
          </a:p>
        </p:txBody>
      </p:sp>
      <p:sp>
        <p:nvSpPr>
          <p:cNvPr id="155" name="내용 개체 틀 2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marL="0" indent="0" defTabSz="877823">
              <a:lnSpc>
                <a:spcPct val="81000"/>
              </a:lnSpc>
              <a:spcBef>
                <a:spcPts val="900"/>
              </a:spcBef>
              <a:buSzTx/>
              <a:buNone/>
              <a:defRPr sz="2400"/>
            </a:pPr>
            <a:r>
              <a:t>*</a:t>
            </a:r>
            <a:r>
              <a:t>결측치 처리는 범주형 변수와 수치형 변수에 대한 처리 방법을 다르게 하였으며</a:t>
            </a:r>
            <a:r>
              <a:t>, </a:t>
            </a:r>
            <a:r>
              <a:t>각 데이터 타입 내에서는 처리 방법을 통일 </a:t>
            </a:r>
          </a:p>
          <a:p>
            <a:pPr marL="0" indent="0" defTabSz="877823">
              <a:lnSpc>
                <a:spcPct val="81000"/>
              </a:lnSpc>
              <a:spcBef>
                <a:spcPts val="900"/>
              </a:spcBef>
              <a:buSzTx/>
              <a:buNone/>
              <a:defRPr sz="2400"/>
            </a:pPr>
          </a:p>
          <a:p>
            <a:pPr marL="0" indent="0" defTabSz="877823">
              <a:lnSpc>
                <a:spcPct val="81000"/>
              </a:lnSpc>
              <a:spcBef>
                <a:spcPts val="900"/>
              </a:spcBef>
              <a:buSzTx/>
              <a:buNone/>
              <a:defRPr sz="2400"/>
            </a:pPr>
            <a:r>
              <a:t>[</a:t>
            </a:r>
            <a:r>
              <a:t>원본 데이터 </a:t>
            </a:r>
            <a:r>
              <a:t>: </a:t>
            </a:r>
            <a:r>
              <a:t>수치형 변수</a:t>
            </a:r>
            <a:r>
              <a:t> : monthly inhand salary]</a:t>
            </a:r>
          </a:p>
          <a:p>
            <a:pPr marL="0" indent="0" defTabSz="877823">
              <a:lnSpc>
                <a:spcPct val="81000"/>
              </a:lnSpc>
              <a:spcBef>
                <a:spcPts val="900"/>
              </a:spcBef>
              <a:buSzTx/>
              <a:buNone/>
              <a:defRPr sz="2400"/>
            </a:pPr>
            <a:r>
              <a:t>- 11303</a:t>
            </a:r>
            <a:r>
              <a:t>개의 결측치 존재</a:t>
            </a:r>
          </a:p>
          <a:p>
            <a:pPr marL="0" indent="0" defTabSz="877823">
              <a:lnSpc>
                <a:spcPct val="81000"/>
              </a:lnSpc>
              <a:spcBef>
                <a:spcPts val="900"/>
              </a:spcBef>
              <a:buSzTx/>
              <a:buNone/>
              <a:defRPr sz="2400"/>
            </a:pPr>
            <a:r>
              <a:t>- </a:t>
            </a:r>
            <a:r>
              <a:t>결측치는 </a:t>
            </a:r>
            <a:r>
              <a:t>customer_id</a:t>
            </a:r>
            <a:r>
              <a:t>로 그룹화 후에 중앙값으로 대체</a:t>
            </a:r>
          </a:p>
          <a:p>
            <a:pPr marL="0" indent="0" defTabSz="877823">
              <a:lnSpc>
                <a:spcPct val="81000"/>
              </a:lnSpc>
              <a:spcBef>
                <a:spcPts val="900"/>
              </a:spcBef>
              <a:buSzTx/>
              <a:buNone/>
              <a:defRPr sz="2400"/>
            </a:pPr>
          </a:p>
          <a:p>
            <a:pPr marL="0" indent="0" defTabSz="877823">
              <a:lnSpc>
                <a:spcPct val="81000"/>
              </a:lnSpc>
              <a:spcBef>
                <a:spcPts val="900"/>
              </a:spcBef>
              <a:buSzTx/>
              <a:buNone/>
              <a:defRPr sz="2400"/>
            </a:pPr>
            <a:r>
              <a:t>[</a:t>
            </a:r>
            <a:r>
              <a:t>원본 데이터 </a:t>
            </a:r>
            <a:r>
              <a:t>: </a:t>
            </a:r>
            <a:r>
              <a:t>범주형 변수 </a:t>
            </a:r>
            <a:r>
              <a:t>: payment behaviour]</a:t>
            </a:r>
          </a:p>
          <a:p>
            <a:pPr marL="219455" indent="-219455" defTabSz="877823">
              <a:lnSpc>
                <a:spcPct val="81000"/>
              </a:lnSpc>
              <a:spcBef>
                <a:spcPts val="900"/>
              </a:spcBef>
              <a:buFontTx/>
              <a:buChar char="-"/>
              <a:defRPr sz="2400"/>
            </a:pPr>
            <a:r>
              <a:t>Garbage value “!@9#%8” </a:t>
            </a:r>
            <a:r>
              <a:t>를  </a:t>
            </a:r>
            <a:r>
              <a:t>NaN </a:t>
            </a:r>
            <a:r>
              <a:t>값으로 변환 후</a:t>
            </a:r>
            <a:r>
              <a:t>, </a:t>
            </a:r>
            <a:r>
              <a:t>결측치 제거</a:t>
            </a:r>
          </a:p>
          <a:p>
            <a:pPr marL="219455" indent="-219455" defTabSz="877823">
              <a:lnSpc>
                <a:spcPct val="81000"/>
              </a:lnSpc>
              <a:spcBef>
                <a:spcPts val="900"/>
              </a:spcBef>
              <a:buFontTx/>
              <a:buChar char="-"/>
              <a:defRPr sz="2400"/>
            </a:pPr>
            <a:r>
              <a:t>결측치는 </a:t>
            </a:r>
            <a:r>
              <a:t>customer_id</a:t>
            </a:r>
            <a:r>
              <a:t> 로 그룹화 후에 최빈값으로 대체</a:t>
            </a:r>
          </a:p>
        </p:txBody>
      </p:sp>
      <p:pic>
        <p:nvPicPr>
          <p:cNvPr id="156" name="그림 4" descr="그림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315022" y="2172336"/>
            <a:ext cx="3696021" cy="1828958"/>
          </a:xfrm>
          <a:prstGeom prst="rect">
            <a:avLst/>
          </a:prstGeom>
          <a:ln w="12700">
            <a:miter lim="400000"/>
          </a:ln>
        </p:spPr>
      </p:pic>
      <p:pic>
        <p:nvPicPr>
          <p:cNvPr id="157" name="그림 6" descr="그림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986401" y="4482941"/>
            <a:ext cx="3696021" cy="182895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제목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3.3 그 외</a:t>
            </a:r>
          </a:p>
        </p:txBody>
      </p:sp>
      <p:sp>
        <p:nvSpPr>
          <p:cNvPr id="162" name="내용 개체 틀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[인코딩 : occupaton, payment behavior, credit_score]</a:t>
            </a:r>
          </a:p>
          <a:p>
            <a:pPr/>
            <a:r>
              <a:t>- 범주형 변수에만 해당</a:t>
            </a:r>
          </a:p>
          <a:p>
            <a:pPr/>
          </a:p>
          <a:p>
            <a:pPr/>
          </a:p>
          <a:p>
            <a:pPr/>
            <a:r>
              <a:t>[불균형 데이터 샘플링 : SMOTE 기법]</a:t>
            </a:r>
          </a:p>
          <a:p>
            <a:pPr/>
            <a:r>
              <a:t>- target 데이터 비율이 불균형일 때, 오버샘플링을 수행하여 불균형 해소</a:t>
            </a:r>
          </a:p>
          <a:p>
            <a:pPr/>
            <a:r>
              <a:t>- SMOTE 기법 사용하여 총 데이터의 수 증가</a:t>
            </a:r>
          </a:p>
          <a:p>
            <a:pPr/>
            <a:r>
              <a:t>- 오버샘플링 적용 전 후 성능에 차이가 없어 적용시키지 않고 모델 학습</a:t>
            </a:r>
          </a:p>
        </p:txBody>
      </p:sp>
      <p:pic>
        <p:nvPicPr>
          <p:cNvPr id="163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342506" y="1411866"/>
            <a:ext cx="2647563" cy="195152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4" name="이미지" descr="이미지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193368" y="4005023"/>
            <a:ext cx="4002561" cy="235805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제목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4. </a:t>
            </a:r>
            <a:r>
              <a:t>프로젝트 수행 과정</a:t>
            </a:r>
            <a:r>
              <a:t>2 = </a:t>
            </a:r>
            <a:r>
              <a:t>분류 모델링</a:t>
            </a:r>
          </a:p>
        </p:txBody>
      </p:sp>
      <p:sp>
        <p:nvSpPr>
          <p:cNvPr id="167" name="내용 개체 틀 2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제목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4.2 머신러닝 모델링</a:t>
            </a:r>
          </a:p>
        </p:txBody>
      </p:sp>
      <p:sp>
        <p:nvSpPr>
          <p:cNvPr id="170" name="내용 개체 틀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제목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4.3 모델 시각화</a:t>
            </a:r>
          </a:p>
        </p:txBody>
      </p:sp>
      <p:sp>
        <p:nvSpPr>
          <p:cNvPr id="173" name="내용 개체 틀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제목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5. 클러스터링</a:t>
            </a:r>
          </a:p>
        </p:txBody>
      </p:sp>
      <p:sp>
        <p:nvSpPr>
          <p:cNvPr id="176" name="내용 개체 틀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제목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5.1 데이터 인사이트 도입부</a:t>
            </a:r>
          </a:p>
        </p:txBody>
      </p:sp>
      <p:sp>
        <p:nvSpPr>
          <p:cNvPr id="179" name="내용 개체 틀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제목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5.2 고객 클러스터링</a:t>
            </a:r>
          </a:p>
        </p:txBody>
      </p:sp>
      <p:sp>
        <p:nvSpPr>
          <p:cNvPr id="182" name="내용 개체 틀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제목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5. </a:t>
            </a:r>
            <a:r>
              <a:t>클러스터링</a:t>
            </a:r>
          </a:p>
        </p:txBody>
      </p:sp>
      <p:sp>
        <p:nvSpPr>
          <p:cNvPr id="185" name="내용 개체 틀 2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제목 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프로젝트 선정 배경</a:t>
            </a:r>
          </a:p>
        </p:txBody>
      </p:sp>
      <p:sp>
        <p:nvSpPr>
          <p:cNvPr id="101" name="내용 개체 틀 5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>
              <a:defRPr sz="1600"/>
            </a:pPr>
            <a:r>
              <a:t>그레이존 고객은</a:t>
            </a:r>
            <a:r>
              <a:t> </a:t>
            </a:r>
            <a:r>
              <a:t>개인고객 대출 심사 시에 신용등급이 중간 혹은 낮은 등급인 중저신용자를 이르는 말 </a:t>
            </a:r>
          </a:p>
          <a:p>
            <a:pPr>
              <a:defRPr sz="1600"/>
            </a:pPr>
          </a:p>
          <a:p>
            <a:pPr>
              <a:defRPr sz="1600"/>
            </a:pPr>
            <a:r>
              <a:t>최근 시중은행의 주요 수익원인 예대마진율이 연속 감소세 추이를 보이고 있으며</a:t>
            </a:r>
            <a:r>
              <a:t>, </a:t>
            </a:r>
            <a:r>
              <a:t>그 원인은 대출 규모의 연속 감소</a:t>
            </a:r>
          </a:p>
          <a:p>
            <a:pPr>
              <a:defRPr sz="1600"/>
            </a:pPr>
            <a:r>
              <a:t>시중은행 최대 경쟁자인 인터넷 뱅크는 최근 그레이존 고객을 공격적으로 중저신용대출에 끌어들이며</a:t>
            </a:r>
            <a:r>
              <a:t>,</a:t>
            </a:r>
            <a:r>
              <a:t> 고객 재원 확보와 수익성 개선을 동시에 </a:t>
            </a:r>
          </a:p>
          <a:p>
            <a:pPr>
              <a:defRPr sz="1600"/>
            </a:pPr>
          </a:p>
          <a:p>
            <a:pPr>
              <a:defRPr sz="1600"/>
            </a:pPr>
            <a:r>
              <a:t>시중은행의 새로운 돌파구는 정확한 등급 산정으로 채무불이행 리스크 최소화와</a:t>
            </a:r>
            <a:r>
              <a:t> </a:t>
            </a:r>
            <a:r>
              <a:t>그레이존 고객에게 대출상품 수익을 확대하는 것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제목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6. </a:t>
            </a:r>
            <a:r>
              <a:t>중신용자 대출 승인을 위한 잠재적 기준 제안</a:t>
            </a:r>
          </a:p>
        </p:txBody>
      </p:sp>
      <p:sp>
        <p:nvSpPr>
          <p:cNvPr id="188" name="내용 개체 틀 2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제목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6. </a:t>
            </a:r>
            <a:r>
              <a:t>중신용자 대출 승인을 위한 잠재적 기준 제안</a:t>
            </a:r>
          </a:p>
        </p:txBody>
      </p:sp>
      <p:sp>
        <p:nvSpPr>
          <p:cNvPr id="191" name="내용 개체 틀 2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제목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6. </a:t>
            </a:r>
            <a:r>
              <a:t>중신용자 대출 승인을 위한 잠재적 기준 제안</a:t>
            </a:r>
          </a:p>
        </p:txBody>
      </p:sp>
      <p:sp>
        <p:nvSpPr>
          <p:cNvPr id="194" name="내용 개체 틀 2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제목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6-4. </a:t>
            </a:r>
            <a:r>
              <a:t>시사점 및 기대효과</a:t>
            </a:r>
          </a:p>
        </p:txBody>
      </p:sp>
      <p:sp>
        <p:nvSpPr>
          <p:cNvPr id="197" name="내용 개체 틀 2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/>
            <a:r>
              <a:t>1. </a:t>
            </a:r>
            <a:r>
              <a:t>정교한 신용등급분류 모델링으로 개인고객 디폴트 리스크 최소화</a:t>
            </a:r>
          </a:p>
          <a:p>
            <a:pPr/>
            <a:r>
              <a:t>2. </a:t>
            </a:r>
            <a:r>
              <a:t>그레이존 고객 대출 시사 기준을 재정립함으로써 디폴트 리스트를 최소화하면서 대출 규모 확대</a:t>
            </a:r>
          </a:p>
          <a:p>
            <a:pPr/>
            <a:r>
              <a:t>3. </a:t>
            </a:r>
            <a:r>
              <a:t>대출 규모는 증대시키면서 디폴트리스크는 낮춰 주요 수익원 개선 효과</a:t>
            </a:r>
          </a:p>
          <a:p>
            <a:pPr/>
            <a:r>
              <a:t>4. </a:t>
            </a:r>
            <a:r>
              <a:t>향후 비재무적 정보와 결합하여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제목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프로젝트 구조</a:t>
            </a:r>
          </a:p>
        </p:txBody>
      </p:sp>
      <p:sp>
        <p:nvSpPr>
          <p:cNvPr id="106" name="내용 개체 틀 2"/>
          <p:cNvSpPr txBox="1"/>
          <p:nvPr>
            <p:ph type="body" idx="1"/>
          </p:nvPr>
        </p:nvSpPr>
        <p:spPr>
          <a:xfrm>
            <a:off x="838200" y="2997843"/>
            <a:ext cx="10515600" cy="3495033"/>
          </a:xfrm>
          <a:prstGeom prst="rect">
            <a:avLst/>
          </a:prstGeom>
        </p:spPr>
        <p:txBody>
          <a:bodyPr/>
          <a:lstStyle/>
          <a:p>
            <a:pPr marL="224027" indent="-224027" defTabSz="896111">
              <a:spcBef>
                <a:spcPts val="900"/>
              </a:spcBef>
              <a:defRPr sz="2450"/>
            </a:pPr>
            <a:r>
              <a:t>EDA : </a:t>
            </a:r>
            <a:r>
              <a:t>탐색적 데이터 분석 실행</a:t>
            </a:r>
          </a:p>
          <a:p>
            <a:pPr marL="224027" indent="-224027" defTabSz="896111">
              <a:spcBef>
                <a:spcPts val="900"/>
              </a:spcBef>
              <a:defRPr sz="2450"/>
            </a:pPr>
            <a:r>
              <a:t>데이터</a:t>
            </a:r>
            <a:r>
              <a:t> </a:t>
            </a:r>
            <a:r>
              <a:t>전처리 </a:t>
            </a:r>
            <a:r>
              <a:t>: </a:t>
            </a:r>
            <a:r>
              <a:t>오류값과 결측치 및 이상치에 대해 전처리</a:t>
            </a:r>
          </a:p>
          <a:p>
            <a:pPr marL="224027" indent="-224027" defTabSz="896111">
              <a:spcBef>
                <a:spcPts val="900"/>
              </a:spcBef>
              <a:defRPr sz="2450"/>
            </a:pPr>
            <a:r>
              <a:t>모델링 </a:t>
            </a:r>
            <a:r>
              <a:t>: </a:t>
            </a:r>
            <a:r>
              <a:t>신용등급 분류 모델</a:t>
            </a:r>
            <a:r>
              <a:t>, </a:t>
            </a:r>
            <a:r>
              <a:t>불균형 데이터를 해소하기 위한 </a:t>
            </a:r>
            <a:r>
              <a:t>SMOTE</a:t>
            </a:r>
            <a:r>
              <a:t> 등의 모델링 진행</a:t>
            </a:r>
          </a:p>
          <a:p>
            <a:pPr marL="224027" indent="-224027" defTabSz="896111">
              <a:spcBef>
                <a:spcPts val="900"/>
              </a:spcBef>
              <a:defRPr sz="2450"/>
            </a:pPr>
            <a:r>
              <a:t>클러스터링 및 통계분석 </a:t>
            </a:r>
            <a:r>
              <a:t>: </a:t>
            </a:r>
            <a:r>
              <a:t>다양한 클러스터링 알고리즘</a:t>
            </a:r>
            <a:r>
              <a:t>, </a:t>
            </a:r>
            <a:r>
              <a:t>카이제곱 검정</a:t>
            </a:r>
            <a:r>
              <a:t>, ANOVA</a:t>
            </a:r>
            <a:r>
              <a:t> 분석 등을 사용해 고객그룹별 상관관계</a:t>
            </a:r>
            <a:r>
              <a:t>, </a:t>
            </a:r>
            <a:r>
              <a:t>패턴 파악</a:t>
            </a:r>
          </a:p>
          <a:p>
            <a:pPr marL="224027" indent="-224027" defTabSz="896111">
              <a:spcBef>
                <a:spcPts val="900"/>
              </a:spcBef>
              <a:defRPr sz="2450"/>
            </a:pPr>
            <a:r>
              <a:t>새로운 대출 기준 제안 </a:t>
            </a:r>
            <a:r>
              <a:t>: </a:t>
            </a:r>
            <a:r>
              <a:t>클러스터링 정보를 바탕으로 그레이존 고객 대출 심사 잠재기준 제안</a:t>
            </a:r>
          </a:p>
        </p:txBody>
      </p:sp>
      <p:pic>
        <p:nvPicPr>
          <p:cNvPr id="107" name="그림 4" descr="그림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096000" y="670620"/>
            <a:ext cx="5069712" cy="232722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제목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2. </a:t>
            </a:r>
            <a:r>
              <a:t>탐색적 데이터 분석 </a:t>
            </a:r>
            <a:r>
              <a:t>(EDA)</a:t>
            </a:r>
          </a:p>
        </p:txBody>
      </p:sp>
      <p:sp>
        <p:nvSpPr>
          <p:cNvPr id="112" name="내용 개체 틀 2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/>
            <a:r>
              <a:t>채무 부담</a:t>
            </a:r>
            <a:r>
              <a:t>, </a:t>
            </a:r>
            <a:r>
              <a:t>고객 상황</a:t>
            </a:r>
            <a:r>
              <a:t>, </a:t>
            </a:r>
            <a:r>
              <a:t>이자율</a:t>
            </a:r>
          </a:p>
          <a:p>
            <a:pPr marL="0" indent="0">
              <a:buSzTx/>
              <a:buNone/>
            </a:pPr>
            <a:r>
              <a:t>* </a:t>
            </a:r>
            <a:r>
              <a:t>대출심사에 영향을 미치는 요인들을 기준으로 </a:t>
            </a:r>
            <a:r>
              <a:t>EDA</a:t>
            </a:r>
            <a:r>
              <a:t>를 진행</a:t>
            </a:r>
          </a:p>
        </p:txBody>
      </p:sp>
      <p:pic>
        <p:nvPicPr>
          <p:cNvPr id="113" name="그림 4" descr="그림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869416" y="3140485"/>
            <a:ext cx="4365440" cy="335239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제목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2. </a:t>
            </a:r>
            <a:r>
              <a:t>탐색적 데이터 분석 </a:t>
            </a:r>
            <a:r>
              <a:t>(EDA)</a:t>
            </a:r>
          </a:p>
        </p:txBody>
      </p:sp>
      <p:sp>
        <p:nvSpPr>
          <p:cNvPr id="118" name="내용 개체 틀 2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72000"/>
              </a:lnSpc>
              <a:buSzTx/>
              <a:buNone/>
              <a:defRPr sz="1500"/>
            </a:pPr>
            <a:r>
              <a:t>[target </a:t>
            </a:r>
            <a:r>
              <a:t>값 분석</a:t>
            </a:r>
            <a:r>
              <a:t>]</a:t>
            </a:r>
          </a:p>
          <a:p>
            <a:pPr marL="0" indent="0">
              <a:lnSpc>
                <a:spcPct val="72000"/>
              </a:lnSpc>
              <a:buSzTx/>
              <a:buNone/>
              <a:defRPr sz="1500"/>
            </a:pPr>
          </a:p>
          <a:p>
            <a:pPr marL="0" indent="0">
              <a:lnSpc>
                <a:spcPct val="72000"/>
              </a:lnSpc>
              <a:buSzTx/>
              <a:buNone/>
              <a:defRPr sz="1500"/>
            </a:pPr>
          </a:p>
          <a:p>
            <a:pPr marL="0" indent="0">
              <a:lnSpc>
                <a:spcPct val="72000"/>
              </a:lnSpc>
              <a:buSzTx/>
              <a:buNone/>
              <a:defRPr sz="1500"/>
            </a:pPr>
          </a:p>
          <a:p>
            <a:pPr marL="0" indent="0">
              <a:lnSpc>
                <a:spcPct val="72000"/>
              </a:lnSpc>
              <a:buSzTx/>
              <a:buNone/>
              <a:defRPr sz="1500"/>
            </a:pPr>
          </a:p>
          <a:p>
            <a:pPr marL="0" indent="0">
              <a:lnSpc>
                <a:spcPct val="72000"/>
              </a:lnSpc>
              <a:buSzTx/>
              <a:buNone/>
              <a:defRPr sz="1500"/>
            </a:pPr>
          </a:p>
          <a:p>
            <a:pPr marL="0" indent="0">
              <a:lnSpc>
                <a:spcPct val="72000"/>
              </a:lnSpc>
              <a:buSzTx/>
              <a:buNone/>
              <a:defRPr sz="1500"/>
            </a:pPr>
          </a:p>
          <a:p>
            <a:pPr marL="0" indent="0">
              <a:lnSpc>
                <a:spcPct val="72000"/>
              </a:lnSpc>
              <a:buSzTx/>
              <a:buNone/>
              <a:defRPr sz="1500"/>
            </a:pPr>
          </a:p>
          <a:p>
            <a:pPr marL="0" indent="0">
              <a:lnSpc>
                <a:spcPct val="72000"/>
              </a:lnSpc>
              <a:buSzTx/>
              <a:buNone/>
              <a:defRPr sz="1500"/>
            </a:pPr>
            <a:r>
              <a:t>[</a:t>
            </a:r>
            <a:r>
              <a:t>신용등급</a:t>
            </a:r>
            <a:r>
              <a:t> </a:t>
            </a:r>
            <a:r>
              <a:t>비율</a:t>
            </a:r>
            <a:r>
              <a:t>] </a:t>
            </a:r>
            <a:r>
              <a:t>왼쪽</a:t>
            </a:r>
          </a:p>
          <a:p>
            <a:pPr marL="0" indent="0">
              <a:lnSpc>
                <a:spcPct val="72000"/>
              </a:lnSpc>
              <a:buSzTx/>
              <a:buNone/>
              <a:defRPr sz="1500"/>
            </a:pPr>
            <a:r>
              <a:t>- Target </a:t>
            </a:r>
            <a:r>
              <a:t>값인 </a:t>
            </a:r>
            <a:r>
              <a:t>Credit Score</a:t>
            </a:r>
            <a:r>
              <a:t>의 비율을 확인한 결과 </a:t>
            </a:r>
            <a:r>
              <a:t>2:5:3 </a:t>
            </a:r>
            <a:r>
              <a:t>으로</a:t>
            </a:r>
            <a:r>
              <a:t> imbalanced data</a:t>
            </a:r>
            <a:r>
              <a:t>임을 파악</a:t>
            </a:r>
          </a:p>
          <a:p>
            <a:pPr>
              <a:lnSpc>
                <a:spcPct val="72000"/>
              </a:lnSpc>
              <a:buFontTx/>
              <a:buChar char="-"/>
              <a:defRPr sz="1500"/>
            </a:pPr>
          </a:p>
          <a:p>
            <a:pPr marL="0" indent="0">
              <a:lnSpc>
                <a:spcPct val="72000"/>
              </a:lnSpc>
              <a:buSzTx/>
              <a:buNone/>
              <a:defRPr sz="1500"/>
            </a:pPr>
            <a:r>
              <a:t>[</a:t>
            </a:r>
            <a:r>
              <a:t>이자율과 신용등급</a:t>
            </a:r>
            <a:r>
              <a:t>] </a:t>
            </a:r>
            <a:r>
              <a:t>오른쪽</a:t>
            </a:r>
          </a:p>
          <a:p>
            <a:pPr>
              <a:lnSpc>
                <a:spcPct val="72000"/>
              </a:lnSpc>
              <a:buFontTx/>
              <a:buChar char="-"/>
              <a:defRPr sz="1500"/>
            </a:pPr>
            <a:r>
              <a:t>이자율이 클수록 저신용자 비율이 줄어들고 있음</a:t>
            </a:r>
          </a:p>
          <a:p>
            <a:pPr>
              <a:lnSpc>
                <a:spcPct val="72000"/>
              </a:lnSpc>
              <a:buFontTx/>
              <a:buChar char="-"/>
              <a:defRPr sz="1500"/>
            </a:pPr>
            <a:r>
              <a:t>이자율별 신용등급 분포는 전체적으로 균일</a:t>
            </a:r>
          </a:p>
        </p:txBody>
      </p:sp>
      <p:pic>
        <p:nvPicPr>
          <p:cNvPr id="119" name="그림 4" descr="그림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71602" y="2181225"/>
            <a:ext cx="2319866" cy="1790608"/>
          </a:xfrm>
          <a:prstGeom prst="rect">
            <a:avLst/>
          </a:prstGeom>
          <a:ln w="12700">
            <a:miter lim="400000"/>
          </a:ln>
        </p:spPr>
      </p:pic>
      <p:pic>
        <p:nvPicPr>
          <p:cNvPr id="120" name="그림 7" descr="그림 7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285062" y="773371"/>
            <a:ext cx="4430944" cy="347594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제목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2. </a:t>
            </a:r>
            <a:r>
              <a:t>탐색적 데이터 분석 </a:t>
            </a:r>
            <a:r>
              <a:t>(EDA)</a:t>
            </a:r>
          </a:p>
        </p:txBody>
      </p:sp>
      <p:sp>
        <p:nvSpPr>
          <p:cNvPr id="125" name="내용 개체 틀 2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marL="0" indent="0" defTabSz="877823">
              <a:lnSpc>
                <a:spcPct val="81000"/>
              </a:lnSpc>
              <a:spcBef>
                <a:spcPts val="900"/>
              </a:spcBef>
              <a:buSzTx/>
              <a:buNone/>
              <a:defRPr sz="2400"/>
            </a:pPr>
            <a:r>
              <a:t>[</a:t>
            </a:r>
            <a:r>
              <a:t>개인 상황 </a:t>
            </a:r>
            <a:r>
              <a:t>: </a:t>
            </a:r>
            <a:r>
              <a:t>개인 신상 정보</a:t>
            </a:r>
            <a:r>
              <a:t>]</a:t>
            </a:r>
          </a:p>
          <a:p>
            <a:pPr marL="0" indent="0" defTabSz="877823">
              <a:lnSpc>
                <a:spcPct val="81000"/>
              </a:lnSpc>
              <a:spcBef>
                <a:spcPts val="900"/>
              </a:spcBef>
              <a:buSzTx/>
              <a:buNone/>
              <a:defRPr sz="2400"/>
            </a:pPr>
          </a:p>
          <a:p>
            <a:pPr marL="0" indent="0" defTabSz="877823">
              <a:lnSpc>
                <a:spcPct val="81000"/>
              </a:lnSpc>
              <a:spcBef>
                <a:spcPts val="900"/>
              </a:spcBef>
              <a:buSzTx/>
              <a:buNone/>
              <a:defRPr sz="2400"/>
            </a:pPr>
            <a:r>
              <a:t>[</a:t>
            </a:r>
            <a:r>
              <a:t>연령과 신용등급</a:t>
            </a:r>
            <a:r>
              <a:t>] </a:t>
            </a:r>
            <a:r>
              <a:t>왼쪽</a:t>
            </a:r>
            <a:r>
              <a:t>? </a:t>
            </a:r>
            <a:r>
              <a:t>아래 </a:t>
            </a:r>
            <a:r>
              <a:t>?!</a:t>
            </a:r>
          </a:p>
          <a:p>
            <a:pPr marL="219455" indent="-219455" defTabSz="877823">
              <a:lnSpc>
                <a:spcPct val="81000"/>
              </a:lnSpc>
              <a:spcBef>
                <a:spcPts val="900"/>
              </a:spcBef>
              <a:buFontTx/>
              <a:buChar char="-"/>
              <a:defRPr sz="2400"/>
            </a:pPr>
            <a:r>
              <a:t>개인의 신상정보인 연령을 기준으로 시각화</a:t>
            </a:r>
          </a:p>
          <a:p>
            <a:pPr marL="219455" indent="-219455" defTabSz="877823">
              <a:lnSpc>
                <a:spcPct val="81000"/>
              </a:lnSpc>
              <a:spcBef>
                <a:spcPts val="900"/>
              </a:spcBef>
              <a:buFontTx/>
              <a:buChar char="-"/>
              <a:defRPr sz="2400"/>
            </a:pPr>
            <a:r>
              <a:t>나이대별 신용등급 분포는 비슷하나</a:t>
            </a:r>
            <a:r>
              <a:t>, </a:t>
            </a:r>
            <a:r>
              <a:t>나이가 들수록 </a:t>
            </a:r>
            <a:r>
              <a:t>good</a:t>
            </a:r>
            <a:r>
              <a:t>과 </a:t>
            </a:r>
            <a:r>
              <a:t>poor </a:t>
            </a:r>
            <a:r>
              <a:t>등급의 비율이 늘어난다</a:t>
            </a:r>
            <a:r>
              <a:t>.</a:t>
            </a:r>
            <a:r>
              <a:t> </a:t>
            </a:r>
          </a:p>
          <a:p>
            <a:pPr marL="219455" indent="-219455" defTabSz="877823">
              <a:lnSpc>
                <a:spcPct val="81000"/>
              </a:lnSpc>
              <a:spcBef>
                <a:spcPts val="900"/>
              </a:spcBef>
              <a:buFontTx/>
              <a:buChar char="-"/>
              <a:defRPr sz="2400"/>
            </a:pPr>
          </a:p>
          <a:p>
            <a:pPr marL="0" indent="0" defTabSz="877823">
              <a:lnSpc>
                <a:spcPct val="81000"/>
              </a:lnSpc>
              <a:spcBef>
                <a:spcPts val="900"/>
              </a:spcBef>
              <a:buSzTx/>
              <a:buNone/>
              <a:defRPr sz="2400"/>
            </a:pPr>
            <a:r>
              <a:t>[</a:t>
            </a:r>
            <a:r>
              <a:t>연 수입과 신용등급</a:t>
            </a:r>
            <a:r>
              <a:t>] </a:t>
            </a:r>
            <a:r>
              <a:t>오른쪽 잘 나눠서 </a:t>
            </a:r>
            <a:r>
              <a:t>?! </a:t>
            </a:r>
            <a:r>
              <a:t>아래  위 잘 나눠서 </a:t>
            </a:r>
            <a:r>
              <a:t>?!</a:t>
            </a:r>
          </a:p>
          <a:p>
            <a:pPr marL="219455" indent="-219455" defTabSz="877823">
              <a:lnSpc>
                <a:spcPct val="81000"/>
              </a:lnSpc>
              <a:spcBef>
                <a:spcPts val="900"/>
              </a:spcBef>
              <a:buFontTx/>
              <a:buChar char="-"/>
              <a:defRPr sz="2400"/>
            </a:pPr>
            <a:r>
              <a:t>데이터 대다수가 낮은 수입</a:t>
            </a:r>
          </a:p>
          <a:p>
            <a:pPr marL="219455" indent="-219455" defTabSz="877823">
              <a:lnSpc>
                <a:spcPct val="81000"/>
              </a:lnSpc>
              <a:spcBef>
                <a:spcPts val="900"/>
              </a:spcBef>
              <a:buFontTx/>
              <a:buChar char="-"/>
              <a:defRPr sz="2400"/>
            </a:pPr>
            <a:r>
              <a:t>대출 절벽에 몰릴 가능성이 높은 그레이존 고객이 많음</a:t>
            </a:r>
          </a:p>
        </p:txBody>
      </p:sp>
      <p:pic>
        <p:nvPicPr>
          <p:cNvPr id="126" name="그림 4" descr="그림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668203" y="365125"/>
            <a:ext cx="3072158" cy="2338389"/>
          </a:xfrm>
          <a:prstGeom prst="rect">
            <a:avLst/>
          </a:prstGeom>
          <a:ln w="12700">
            <a:miter lim="400000"/>
          </a:ln>
        </p:spPr>
      </p:pic>
      <p:pic>
        <p:nvPicPr>
          <p:cNvPr id="127" name="그림 6" descr="그림 6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986713" y="237767"/>
            <a:ext cx="3767645" cy="281724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제목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2. </a:t>
            </a:r>
            <a:r>
              <a:t>탐색적 데이터 분석 </a:t>
            </a:r>
            <a:r>
              <a:t>(EDA)</a:t>
            </a:r>
          </a:p>
        </p:txBody>
      </p:sp>
      <p:sp>
        <p:nvSpPr>
          <p:cNvPr id="132" name="내용 개체 틀 2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72000"/>
              </a:lnSpc>
              <a:buSzTx/>
              <a:buNone/>
              <a:defRPr sz="1500"/>
            </a:pPr>
            <a:r>
              <a:t>[</a:t>
            </a:r>
            <a:r>
              <a:t>채무 부담 </a:t>
            </a:r>
            <a:r>
              <a:t>: </a:t>
            </a:r>
            <a:r>
              <a:t>채무 상환 의지</a:t>
            </a:r>
            <a:r>
              <a:t>]</a:t>
            </a:r>
          </a:p>
          <a:p>
            <a:pPr marL="0" indent="0">
              <a:lnSpc>
                <a:spcPct val="72000"/>
              </a:lnSpc>
              <a:buSzTx/>
              <a:buNone/>
              <a:defRPr sz="1500"/>
            </a:pPr>
          </a:p>
          <a:p>
            <a:pPr marL="0" indent="0">
              <a:lnSpc>
                <a:spcPct val="72000"/>
              </a:lnSpc>
              <a:buSzTx/>
              <a:buNone/>
              <a:defRPr sz="1500"/>
            </a:pPr>
          </a:p>
          <a:p>
            <a:pPr marL="0" indent="0">
              <a:lnSpc>
                <a:spcPct val="72000"/>
              </a:lnSpc>
              <a:buSzTx/>
              <a:buNone/>
              <a:defRPr sz="1500"/>
            </a:pPr>
          </a:p>
          <a:p>
            <a:pPr marL="0" indent="0">
              <a:lnSpc>
                <a:spcPct val="72000"/>
              </a:lnSpc>
              <a:buSzTx/>
              <a:buNone/>
              <a:defRPr sz="1500"/>
            </a:pPr>
          </a:p>
          <a:p>
            <a:pPr marL="0" indent="0">
              <a:lnSpc>
                <a:spcPct val="72000"/>
              </a:lnSpc>
              <a:buSzTx/>
              <a:buNone/>
              <a:defRPr sz="1500"/>
            </a:pPr>
          </a:p>
          <a:p>
            <a:pPr marL="0" indent="0">
              <a:lnSpc>
                <a:spcPct val="72000"/>
              </a:lnSpc>
              <a:buSzTx/>
              <a:buNone/>
              <a:defRPr sz="1500"/>
            </a:pPr>
          </a:p>
          <a:p>
            <a:pPr marL="0" indent="0">
              <a:lnSpc>
                <a:spcPct val="72000"/>
              </a:lnSpc>
              <a:buSzTx/>
              <a:buNone/>
              <a:defRPr sz="1500"/>
            </a:pPr>
          </a:p>
          <a:p>
            <a:pPr marL="0" indent="0">
              <a:lnSpc>
                <a:spcPct val="72000"/>
              </a:lnSpc>
              <a:buSzTx/>
              <a:buNone/>
              <a:defRPr sz="1500"/>
            </a:pPr>
            <a:r>
              <a:t>[</a:t>
            </a:r>
            <a:r>
              <a:t>월별 상환금액과 신용등급</a:t>
            </a:r>
            <a:r>
              <a:t>] </a:t>
            </a:r>
            <a:r>
              <a:t>왼쪽</a:t>
            </a:r>
            <a:r>
              <a:t>? </a:t>
            </a:r>
            <a:r>
              <a:t>위</a:t>
            </a:r>
            <a:r>
              <a:t>?</a:t>
            </a:r>
          </a:p>
          <a:p>
            <a:pPr>
              <a:lnSpc>
                <a:spcPct val="72000"/>
              </a:lnSpc>
              <a:buFontTx/>
              <a:buChar char="-"/>
              <a:defRPr sz="1500"/>
            </a:pPr>
            <a:r>
              <a:t>월별 상환금액별 신용등급 분포는 거의 균일 </a:t>
            </a:r>
          </a:p>
          <a:p>
            <a:pPr marL="0" indent="0">
              <a:lnSpc>
                <a:spcPct val="72000"/>
              </a:lnSpc>
              <a:buSzTx/>
              <a:buNone/>
              <a:defRPr sz="1500"/>
            </a:pPr>
          </a:p>
          <a:p>
            <a:pPr marL="0" indent="0">
              <a:lnSpc>
                <a:spcPct val="72000"/>
              </a:lnSpc>
              <a:buSzTx/>
              <a:buNone/>
              <a:defRPr sz="1500"/>
            </a:pPr>
            <a:r>
              <a:t>[</a:t>
            </a:r>
            <a:r>
              <a:t>리볼빙 여부와 신용등급</a:t>
            </a:r>
            <a:r>
              <a:t>] </a:t>
            </a:r>
            <a:r>
              <a:t>오른쪽</a:t>
            </a:r>
            <a:r>
              <a:t>? </a:t>
            </a:r>
            <a:r>
              <a:t>아래</a:t>
            </a:r>
            <a:r>
              <a:t>?</a:t>
            </a:r>
            <a:r>
              <a:t> 적당히 나눠서</a:t>
            </a:r>
          </a:p>
          <a:p>
            <a:pPr>
              <a:lnSpc>
                <a:spcPct val="72000"/>
              </a:lnSpc>
              <a:buFontTx/>
              <a:buChar char="-"/>
              <a:defRPr sz="1500"/>
            </a:pPr>
            <a:r>
              <a:t>리볼빙을 했다면 </a:t>
            </a:r>
            <a:r>
              <a:t>poor </a:t>
            </a:r>
            <a:r>
              <a:t>등급 비율이 높고</a:t>
            </a:r>
            <a:r>
              <a:t>, good </a:t>
            </a:r>
            <a:r>
              <a:t>등급 비율이 낮음</a:t>
            </a:r>
          </a:p>
          <a:p>
            <a:pPr>
              <a:lnSpc>
                <a:spcPct val="72000"/>
              </a:lnSpc>
              <a:buFontTx/>
              <a:buChar char="-"/>
              <a:defRPr sz="1500"/>
            </a:pPr>
            <a:r>
              <a:t>리볼빙은 신용등급 관리가 어려운 사람들이 주로 사용함을 의미</a:t>
            </a:r>
          </a:p>
        </p:txBody>
      </p:sp>
      <p:pic>
        <p:nvPicPr>
          <p:cNvPr id="133" name="그림 4" descr="그림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47827" y="1150582"/>
            <a:ext cx="3458671" cy="2629695"/>
          </a:xfrm>
          <a:prstGeom prst="rect">
            <a:avLst/>
          </a:prstGeom>
          <a:ln w="12700">
            <a:miter lim="400000"/>
          </a:ln>
        </p:spPr>
      </p:pic>
      <p:pic>
        <p:nvPicPr>
          <p:cNvPr id="134" name="그림 6" descr="그림 6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110796" y="189052"/>
            <a:ext cx="6478363" cy="485452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제목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2. </a:t>
            </a:r>
            <a:r>
              <a:t>탐색적 데이터 분석 </a:t>
            </a:r>
            <a:r>
              <a:t>(EDA)</a:t>
            </a:r>
          </a:p>
        </p:txBody>
      </p:sp>
      <p:sp>
        <p:nvSpPr>
          <p:cNvPr id="139" name="내용 개체 틀 2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72000"/>
              </a:lnSpc>
              <a:buSzTx/>
              <a:buNone/>
              <a:defRPr sz="1500"/>
            </a:pPr>
            <a:r>
              <a:t>[</a:t>
            </a:r>
            <a:r>
              <a:t>요약</a:t>
            </a:r>
            <a:r>
              <a:t>]</a:t>
            </a:r>
          </a:p>
          <a:p>
            <a:pPr marL="0" indent="0">
              <a:lnSpc>
                <a:spcPct val="72000"/>
              </a:lnSpc>
              <a:buSzTx/>
              <a:buNone/>
              <a:defRPr sz="1500"/>
            </a:pPr>
            <a:r>
              <a:t>이자율</a:t>
            </a:r>
          </a:p>
          <a:p>
            <a:pPr marL="0" indent="0">
              <a:lnSpc>
                <a:spcPct val="72000"/>
              </a:lnSpc>
              <a:buSzTx/>
              <a:buNone/>
              <a:defRPr sz="1500"/>
            </a:pPr>
            <a:r>
              <a:t>- </a:t>
            </a:r>
            <a:r>
              <a:t>개인고객의 과거 신용등급이 반영된 지표</a:t>
            </a:r>
          </a:p>
          <a:p>
            <a:pPr>
              <a:lnSpc>
                <a:spcPct val="72000"/>
              </a:lnSpc>
              <a:buFontTx/>
              <a:buChar char="-"/>
              <a:defRPr sz="1500"/>
            </a:pPr>
            <a:r>
              <a:t>이자율이 높을수록 중저신용자 다수 분포</a:t>
            </a:r>
          </a:p>
          <a:p>
            <a:pPr marL="0" indent="0">
              <a:lnSpc>
                <a:spcPct val="72000"/>
              </a:lnSpc>
              <a:buSzTx/>
              <a:buNone/>
              <a:defRPr sz="1500"/>
            </a:pPr>
            <a:r>
              <a:t>고객 상황</a:t>
            </a:r>
          </a:p>
          <a:p>
            <a:pPr>
              <a:lnSpc>
                <a:spcPct val="72000"/>
              </a:lnSpc>
              <a:buFontTx/>
              <a:buChar char="-"/>
              <a:defRPr sz="1500"/>
            </a:pPr>
            <a:r>
              <a:t>연령</a:t>
            </a:r>
            <a:r>
              <a:t>, </a:t>
            </a:r>
            <a:r>
              <a:t>직업</a:t>
            </a:r>
            <a:r>
              <a:t>, </a:t>
            </a:r>
            <a:r>
              <a:t>연 수입 등 고객의 현재 경제적 지표</a:t>
            </a:r>
          </a:p>
          <a:p>
            <a:pPr>
              <a:lnSpc>
                <a:spcPct val="72000"/>
              </a:lnSpc>
              <a:buFontTx/>
              <a:buChar char="-"/>
              <a:defRPr sz="1500"/>
            </a:pPr>
            <a:r>
              <a:t>대다수가 저소득자이며 각 분포는 균일</a:t>
            </a:r>
          </a:p>
          <a:p>
            <a:pPr marL="0" indent="0">
              <a:lnSpc>
                <a:spcPct val="72000"/>
              </a:lnSpc>
              <a:buSzTx/>
              <a:buNone/>
              <a:defRPr sz="1500"/>
            </a:pPr>
            <a:r>
              <a:t>채무 부담</a:t>
            </a:r>
          </a:p>
          <a:p>
            <a:pPr marL="0" indent="0">
              <a:lnSpc>
                <a:spcPct val="72000"/>
              </a:lnSpc>
              <a:buSzTx/>
              <a:buNone/>
              <a:defRPr sz="1500"/>
            </a:pPr>
            <a:r>
              <a:t>- </a:t>
            </a:r>
            <a:r>
              <a:t>월별 상환금 액수 자체는 신용등급이 균일하게 분포</a:t>
            </a:r>
          </a:p>
          <a:p>
            <a:pPr marL="0" indent="0">
              <a:lnSpc>
                <a:spcPct val="72000"/>
              </a:lnSpc>
              <a:buSzTx/>
              <a:buNone/>
              <a:defRPr sz="1500"/>
            </a:pPr>
            <a:r>
              <a:t>- </a:t>
            </a:r>
            <a:r>
              <a:t>리볼빙을 사용 시에 저신용자 다수 분포</a:t>
            </a:r>
          </a:p>
          <a:p>
            <a:pPr marL="0" indent="0">
              <a:lnSpc>
                <a:spcPct val="72000"/>
              </a:lnSpc>
              <a:buSzTx/>
              <a:buNone/>
              <a:defRPr sz="1500"/>
            </a:pPr>
          </a:p>
          <a:p>
            <a:pPr>
              <a:lnSpc>
                <a:spcPct val="72000"/>
              </a:lnSpc>
              <a:buFontTx/>
              <a:buChar char="-"/>
              <a:defRPr sz="1500"/>
            </a:pPr>
            <a:r>
              <a:t>전반적으로 과거 신용등급이 반영된 이자율 뿐만 아니라 채무 상환 의지도 신용등급 산정에 큰 영향</a:t>
            </a:r>
          </a:p>
          <a:p>
            <a:pPr marL="0" indent="0">
              <a:lnSpc>
                <a:spcPct val="72000"/>
              </a:lnSpc>
              <a:buSzTx/>
              <a:buNone/>
              <a:defRPr sz="1500"/>
            </a:pPr>
            <a:r>
              <a:t>  -&gt; </a:t>
            </a:r>
            <a:r>
              <a:t>다양한 관점에서의 상관관계 분석</a:t>
            </a:r>
            <a:r>
              <a:t>, </a:t>
            </a:r>
            <a:r>
              <a:t>클러스터링</a:t>
            </a:r>
            <a:r>
              <a:t>, </a:t>
            </a:r>
            <a:r>
              <a:t>통계 분석 필요</a:t>
            </a:r>
          </a:p>
          <a:p>
            <a:pPr marL="0" indent="0">
              <a:lnSpc>
                <a:spcPct val="72000"/>
              </a:lnSpc>
              <a:buSzTx/>
              <a:buNone/>
              <a:defRPr sz="1500"/>
            </a:pPr>
            <a:r>
              <a:t>  -&gt; </a:t>
            </a:r>
            <a:r>
              <a:t>지불행동과 신용등급 등으로 클러스터링한 고객 그룹과 미상환잔액과의 관계를 통계분석으로 확인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제목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3. </a:t>
            </a:r>
            <a:r>
              <a:t>프로젝트 수행 과정</a:t>
            </a:r>
            <a:r>
              <a:t>1 = </a:t>
            </a:r>
            <a:r>
              <a:t>데이터 전처리</a:t>
            </a:r>
          </a:p>
        </p:txBody>
      </p:sp>
      <p:sp>
        <p:nvSpPr>
          <p:cNvPr id="144" name="내용 개체 틀 2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테마">
      <a:majorFont>
        <a:latin typeface="맑은 고딕"/>
        <a:ea typeface="맑은 고딕"/>
        <a:cs typeface="맑은 고딕"/>
      </a:majorFont>
      <a:minorFont>
        <a:latin typeface="Helvetica"/>
        <a:ea typeface="Helvetica"/>
        <a:cs typeface="Helvetic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테마">
      <a:majorFont>
        <a:latin typeface="맑은 고딕"/>
        <a:ea typeface="맑은 고딕"/>
        <a:cs typeface="맑은 고딕"/>
      </a:majorFont>
      <a:minorFont>
        <a:latin typeface="Helvetica"/>
        <a:ea typeface="Helvetica"/>
        <a:cs typeface="Helvetic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