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70" r:id="rId5"/>
    <p:sldId id="259" r:id="rId6"/>
    <p:sldId id="269" r:id="rId7"/>
    <p:sldId id="264" r:id="rId8"/>
    <p:sldId id="265" r:id="rId9"/>
    <p:sldId id="267" r:id="rId10"/>
    <p:sldId id="266" r:id="rId11"/>
    <p:sldId id="268" r:id="rId12"/>
    <p:sldId id="260" r:id="rId13"/>
    <p:sldId id="261" r:id="rId14"/>
    <p:sldId id="262" r:id="rId15"/>
    <p:sldId id="263" r:id="rId16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620"/>
    <p:restoredTop sz="94660"/>
  </p:normalViewPr>
  <p:slideViewPr>
    <p:cSldViewPr>
      <p:cViewPr>
        <p:scale>
          <a:sx n="80" d="100"/>
          <a:sy n="80" d="100"/>
        </p:scale>
        <p:origin x="-864" y="4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>
            <a:spLocks noGrp="1"/>
          </p:cNvSpPr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Title Text</a:t>
            </a:r>
          </a:p>
        </p:txBody>
      </p:sp>
      <p:sp>
        <p:nvSpPr>
          <p:cNvPr id="92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23"/>
          <p:cNvSpPr>
            <a:spLocks noGrp="1"/>
          </p:cNvSpPr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4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36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3" name="Title Text"/>
          <p:cNvSpPr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39"/>
          <p:cNvSpPr>
            <a:spLocks noGrp="1"/>
          </p:cNvSpPr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7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rPr/>
              <a:pPr/>
              <a:t>‹N°›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0" name="Shape 55"/>
          <p:cNvSpPr/>
          <p:nvPr/>
        </p:nvSpPr>
        <p:spPr>
          <a:xfrm>
            <a:off x="537899" y="1895175"/>
            <a:ext cx="3953102" cy="1376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Sprocket Central Pty Ltd</a:t>
            </a:r>
          </a:p>
        </p:txBody>
      </p:sp>
      <p:sp>
        <p:nvSpPr>
          <p:cNvPr id="111" name="Shape 56"/>
          <p:cNvSpPr/>
          <p:nvPr/>
        </p:nvSpPr>
        <p:spPr>
          <a:xfrm>
            <a:off x="537900" y="3315475"/>
            <a:ext cx="5550600" cy="525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Data analytics approach</a:t>
            </a:r>
          </a:p>
        </p:txBody>
      </p:sp>
      <p:pic>
        <p:nvPicPr>
          <p:cNvPr id="112" name="Shape 57" descr="Shape 5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14100" y="1275524"/>
            <a:ext cx="1982300" cy="238701"/>
          </a:xfrm>
          <a:prstGeom prst="rect">
            <a:avLst/>
          </a:prstGeom>
          <a:ln w="12700">
            <a:miter lim="400000"/>
          </a:ln>
        </p:spPr>
      </p:pic>
      <p:sp>
        <p:nvSpPr>
          <p:cNvPr id="11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pPr marL="342900" indent="-342900"/>
            <a:r>
              <a:rPr lang="en-US" dirty="0" smtClean="0"/>
              <a:t>2.  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08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endParaRPr/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142844" y="928676"/>
            <a:ext cx="8072494" cy="23083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342900" lvl="6" indent="-342900"/>
            <a:r>
              <a:rPr lang="en-US" sz="1800" b="1" dirty="0" smtClean="0"/>
              <a:t>Job industry </a:t>
            </a:r>
            <a:r>
              <a:rPr lang="en-US" sz="1800" b="1" dirty="0" smtClean="0"/>
              <a:t>distributions:</a:t>
            </a:r>
            <a:endParaRPr lang="en-US" sz="1800" b="1" dirty="0" smtClean="0"/>
          </a:p>
          <a:p>
            <a:pPr lvl="6"/>
            <a:endParaRPr lang="en" dirty="0" smtClean="0">
              <a:solidFill>
                <a:schemeClr val="tx1"/>
              </a:solidFill>
            </a:endParaRPr>
          </a:p>
          <a:p>
            <a:pPr lvl="6"/>
            <a:endParaRPr lang="en" dirty="0" smtClean="0">
              <a:solidFill>
                <a:schemeClr val="tx1"/>
              </a:solidFill>
            </a:endParaRPr>
          </a:p>
          <a:p>
            <a:r>
              <a:rPr lang="en-US" dirty="0" smtClean="0"/>
              <a:t>For both New and old customers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Financial </a:t>
            </a:r>
            <a:r>
              <a:rPr lang="en-US" dirty="0" smtClean="0"/>
              <a:t>Services, Manufacturing, and Health are the top three profit-generating </a:t>
            </a:r>
            <a:r>
              <a:rPr lang="en-US" dirty="0" err="1" smtClean="0"/>
              <a:t>industries,followed</a:t>
            </a:r>
            <a:r>
              <a:rPr lang="en-US" dirty="0" smtClean="0"/>
              <a:t> </a:t>
            </a:r>
            <a:r>
              <a:rPr lang="en-US" dirty="0" smtClean="0"/>
              <a:t>             by </a:t>
            </a:r>
            <a:r>
              <a:rPr lang="en-US" dirty="0" smtClean="0"/>
              <a:t>retail and property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The smallest number of customers are in Agriculture and Telecommunications</a:t>
            </a:r>
          </a:p>
          <a:p>
            <a:pPr lvl="6"/>
            <a:endParaRPr lang="en" dirty="0" smtClean="0">
              <a:solidFill>
                <a:schemeClr val="tx1"/>
              </a:solidFill>
            </a:endParaRPr>
          </a:p>
        </p:txBody>
      </p:sp>
      <p:pic>
        <p:nvPicPr>
          <p:cNvPr id="23553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72066" y="3143254"/>
            <a:ext cx="2903506" cy="17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71538" y="3214692"/>
            <a:ext cx="3017790" cy="17811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pPr marL="342900" indent="-342900"/>
            <a:r>
              <a:rPr lang="en-US" dirty="0" smtClean="0"/>
              <a:t>2.  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08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endParaRPr/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142844" y="928676"/>
            <a:ext cx="8072494" cy="19389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342900" lvl="6" indent="-342900"/>
            <a:r>
              <a:rPr lang="en-US" sz="1800" b="1" dirty="0" smtClean="0"/>
              <a:t>Wealth </a:t>
            </a:r>
            <a:r>
              <a:rPr lang="en-US" sz="1800" b="1" dirty="0" smtClean="0"/>
              <a:t>segmentation:</a:t>
            </a:r>
          </a:p>
          <a:p>
            <a:pPr marL="342900" lvl="6" indent="-342900"/>
            <a:endParaRPr lang="en-US" sz="1800" b="1" dirty="0" smtClean="0">
              <a:solidFill>
                <a:schemeClr val="tx1"/>
              </a:solidFill>
            </a:endParaRPr>
          </a:p>
          <a:p>
            <a:pPr marL="342900" lvl="6" indent="-342900"/>
            <a:endParaRPr lang="en" b="1" dirty="0" smtClean="0">
              <a:solidFill>
                <a:schemeClr val="tx1"/>
              </a:solidFill>
            </a:endParaRPr>
          </a:p>
          <a:p>
            <a:pPr lvl="6"/>
            <a:endParaRPr lang="en" dirty="0" smtClean="0">
              <a:solidFill>
                <a:schemeClr val="tx1"/>
              </a:solidFill>
            </a:endParaRPr>
          </a:p>
          <a:p>
            <a:pPr lvl="6"/>
            <a:r>
              <a:rPr lang="en-US" dirty="0" smtClean="0"/>
              <a:t>F</a:t>
            </a:r>
            <a:r>
              <a:rPr lang="en-US" dirty="0" smtClean="0"/>
              <a:t>or </a:t>
            </a:r>
            <a:r>
              <a:rPr lang="en-US" dirty="0" smtClean="0"/>
              <a:t>the social </a:t>
            </a:r>
            <a:r>
              <a:rPr lang="en-US" dirty="0" smtClean="0"/>
              <a:t>class in both datasets(old </a:t>
            </a:r>
            <a:r>
              <a:rPr lang="en-US" dirty="0" err="1" smtClean="0"/>
              <a:t>nd</a:t>
            </a:r>
            <a:r>
              <a:rPr lang="en-US" dirty="0" smtClean="0"/>
              <a:t> new customers):</a:t>
            </a:r>
          </a:p>
          <a:p>
            <a:pPr lvl="7">
              <a:buFont typeface="Arial" pitchFamily="34" charset="0"/>
              <a:buChar char="•"/>
            </a:pPr>
            <a:endParaRPr lang="en-US" dirty="0" smtClean="0"/>
          </a:p>
          <a:p>
            <a:pPr lvl="7">
              <a:buFont typeface="Arial" pitchFamily="34" charset="0"/>
              <a:buChar char="•"/>
            </a:pPr>
            <a:r>
              <a:rPr lang="en-US" dirty="0" smtClean="0"/>
              <a:t>T</a:t>
            </a:r>
            <a:r>
              <a:rPr lang="en-US" dirty="0" smtClean="0"/>
              <a:t>he </a:t>
            </a:r>
            <a:r>
              <a:rPr lang="en-US" dirty="0" smtClean="0"/>
              <a:t>number of Mass Customers is the </a:t>
            </a:r>
            <a:r>
              <a:rPr lang="en-US" dirty="0" smtClean="0"/>
              <a:t>highest(we </a:t>
            </a:r>
            <a:r>
              <a:rPr lang="en-US" dirty="0" smtClean="0"/>
              <a:t>should focus on this class </a:t>
            </a:r>
            <a:endParaRPr lang="en-US" dirty="0" smtClean="0"/>
          </a:p>
          <a:p>
            <a:pPr lvl="7"/>
            <a:r>
              <a:rPr lang="en-US" dirty="0" err="1" smtClean="0"/>
              <a:t>fellowed</a:t>
            </a:r>
            <a:r>
              <a:rPr lang="en-US" dirty="0" smtClean="0"/>
              <a:t> </a:t>
            </a:r>
            <a:r>
              <a:rPr lang="en-US" dirty="0" smtClean="0"/>
              <a:t>by </a:t>
            </a:r>
            <a:r>
              <a:rPr lang="en-US" dirty="0" smtClean="0"/>
              <a:t>High </a:t>
            </a:r>
            <a:r>
              <a:rPr lang="en-US" dirty="0" smtClean="0"/>
              <a:t>net customers and then the affluent </a:t>
            </a:r>
            <a:r>
              <a:rPr lang="en-US" dirty="0" err="1" smtClean="0"/>
              <a:t>cutomers</a:t>
            </a:r>
            <a:r>
              <a:rPr lang="en-US" dirty="0" smtClean="0"/>
              <a:t>)</a:t>
            </a:r>
            <a:endParaRPr lang="en" dirty="0" smtClean="0">
              <a:solidFill>
                <a:schemeClr val="tx1"/>
              </a:solidFill>
            </a:endParaRPr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87174" y="1142990"/>
            <a:ext cx="2556826" cy="31432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pPr marL="342900" indent="-342900"/>
            <a:r>
              <a:rPr lang="en-US" dirty="0" smtClean="0"/>
              <a:t>2.  Data Exploration</a:t>
            </a:r>
          </a:p>
        </p:txBody>
      </p:sp>
      <p:sp>
        <p:nvSpPr>
          <p:cNvPr id="142" name="Shape 91"/>
          <p:cNvSpPr/>
          <p:nvPr/>
        </p:nvSpPr>
        <p:spPr>
          <a:xfrm>
            <a:off x="142844" y="857238"/>
            <a:ext cx="3929090" cy="44319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 algn="just">
              <a:lnSpc>
                <a:spcPct val="150000"/>
              </a:lnSpc>
            </a:pPr>
            <a:r>
              <a:rPr lang="en-US" b="1" dirty="0" smtClean="0"/>
              <a:t>Number of cars owned and not </a:t>
            </a:r>
            <a:r>
              <a:rPr lang="en-US" b="1" dirty="0" smtClean="0"/>
              <a:t>owned by state:</a:t>
            </a:r>
          </a:p>
          <a:p>
            <a:pPr marL="285750" indent="-285750" algn="just">
              <a:lnSpc>
                <a:spcPct val="150000"/>
              </a:lnSpc>
            </a:pPr>
            <a:r>
              <a:rPr lang="en-US" sz="1400" dirty="0" smtClean="0"/>
              <a:t>For the new customers: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 smtClean="0"/>
              <a:t>NSW </a:t>
            </a:r>
            <a:r>
              <a:rPr lang="en-US" sz="1400" dirty="0" smtClean="0"/>
              <a:t>has the largest amount of people that do not own a car.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 smtClean="0"/>
              <a:t>Victoria is also split quite </a:t>
            </a:r>
            <a:r>
              <a:rPr lang="en-US" sz="1400" dirty="0" smtClean="0"/>
              <a:t>evenly.</a:t>
            </a:r>
            <a:endParaRPr lang="en-US" sz="1400" dirty="0" smtClean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 smtClean="0"/>
              <a:t>QLD has a relatively high number of customers that own a car</a:t>
            </a:r>
            <a:r>
              <a:rPr lang="en-US" sz="1400" dirty="0" smtClean="0"/>
              <a:t>.</a:t>
            </a:r>
          </a:p>
          <a:p>
            <a:pPr marL="285750" indent="-285750" algn="just">
              <a:lnSpc>
                <a:spcPct val="150000"/>
              </a:lnSpc>
            </a:pPr>
            <a:r>
              <a:rPr lang="en-US" sz="1400" dirty="0" smtClean="0"/>
              <a:t>For old </a:t>
            </a:r>
            <a:r>
              <a:rPr lang="en-US" sz="1400" dirty="0" err="1" smtClean="0"/>
              <a:t>cutomers</a:t>
            </a:r>
            <a:r>
              <a:rPr lang="en-US" sz="1400" dirty="0" smtClean="0"/>
              <a:t> dataset: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 smtClean="0"/>
              <a:t>NSW has the largest amount of people that do not own a car.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 smtClean="0"/>
              <a:t>Victoria and QLD </a:t>
            </a:r>
            <a:r>
              <a:rPr lang="en-US" sz="1400" dirty="0" smtClean="0"/>
              <a:t>is also split quite evenly.</a:t>
            </a:r>
          </a:p>
          <a:p>
            <a:pPr marL="285750" indent="-285750" algn="just">
              <a:lnSpc>
                <a:spcPct val="150000"/>
              </a:lnSpc>
            </a:pPr>
            <a:endParaRPr lang="en-IN" sz="1400" dirty="0"/>
          </a:p>
        </p:txBody>
      </p: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5121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57818" y="1000114"/>
            <a:ext cx="3601031" cy="3643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8001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pPr marL="342900" indent="-342900"/>
            <a:r>
              <a:rPr lang="en-US" dirty="0" smtClean="0"/>
              <a:t>2.  Data Exploration</a:t>
            </a:r>
          </a:p>
          <a:p>
            <a:endParaRPr/>
          </a:p>
        </p:txBody>
      </p:sp>
      <p:sp>
        <p:nvSpPr>
          <p:cNvPr id="151" name="Shape 100"/>
          <p:cNvSpPr/>
          <p:nvPr/>
        </p:nvSpPr>
        <p:spPr>
          <a:xfrm>
            <a:off x="142844" y="1285866"/>
            <a:ext cx="4134600" cy="33701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b="1" dirty="0" smtClean="0"/>
              <a:t>Number of cars owned and not </a:t>
            </a:r>
            <a:r>
              <a:rPr lang="en-US" b="1" dirty="0" smtClean="0"/>
              <a:t>owned by job category:</a:t>
            </a:r>
          </a:p>
          <a:p>
            <a:endParaRPr lang="en-US" b="1" dirty="0" smtClean="0"/>
          </a:p>
          <a:p>
            <a:endParaRPr lang="en-US" b="1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Customers </a:t>
            </a:r>
            <a:r>
              <a:rPr lang="en-US" dirty="0" smtClean="0"/>
              <a:t>who worked in financial services are most likely to own a car(old </a:t>
            </a:r>
            <a:r>
              <a:rPr lang="en-US" dirty="0" err="1" smtClean="0"/>
              <a:t>cutomers</a:t>
            </a:r>
            <a:r>
              <a:rPr lang="en-US" dirty="0" smtClean="0"/>
              <a:t>)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Customers who worked in </a:t>
            </a:r>
            <a:r>
              <a:rPr lang="en-US" dirty="0" smtClean="0"/>
              <a:t>health and </a:t>
            </a:r>
            <a:r>
              <a:rPr lang="en-US" dirty="0" err="1" smtClean="0"/>
              <a:t>entertainmet</a:t>
            </a:r>
            <a:r>
              <a:rPr lang="en-US" dirty="0" smtClean="0"/>
              <a:t> are </a:t>
            </a:r>
            <a:r>
              <a:rPr lang="en-US" dirty="0" smtClean="0"/>
              <a:t>most likely to own a </a:t>
            </a:r>
            <a:r>
              <a:rPr lang="en-US" dirty="0" smtClean="0"/>
              <a:t>car.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/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4098" name="AutoShape 2" descr="data:image/png;base64,iVBORw0KGgoAAAANSUhEUgAAAYUAAAEGCAYAAACKB4k+AAAAOXRFWHRTb2Z0d2FyZQBNYXRwbG90bGliIHZlcnNpb24zLjMuMiwgaHR0cHM6Ly9tYXRwbG90bGliLm9yZy8vihELAAAACXBIWXMAAAsTAAALEwEAmpwYAAASkElEQVR4nO3de7Ccd33f8ffHVowxxsGujz1Cl8qeqoDjCZeeOMbOpARBcVoGkYuDmEJF6tRkasIlaRI7+YNexh1mymTItIWiGoLaOAZh7NghCVgRmDShGI5tArZlxx4MkizFOgkN0NCBCH/7xz76sZGPrMORdp9d7fs1s7P7/J5ndz+6HH303FNVSJIEcErfASRJk8NSkCQ1loIkqbEUJEmNpSBJalb1HeB4nHvuubVhw4a+Y0jSVLn77rv/sqrmlpo31aWwYcMGFhYW+o4hSVMlyVeONs/NR5KkxlKQJDWWgiSpsRQkSY2lIElqLAVJUmMpSJIaS0GS1FgKkqTGUtBJZc269SQZyWPNuvV9//KkkZvqy1xIR9q/by+vee+nR/LZH3rjZSP5XGmSuKYgSWosBUlSYylIkhpLQZLUWAqSpMZSkCQ1IyuFJO9PcjDJfUNj/ynJg0m+kOTWJM8amnddkkeSPJTkFaPKJUk6ulGuKXwAuOKIsZ3AxVX1g8CfA9cBJLkI2AL8QPeedyc5dYTZJElLGFkpVNUfA189YuyOqjrUTX4GWNu93gx8sKq+VVWPAo8Al4wqmyRpaX3uU/iXwB92r9cAe4fm7evGniTJ1UkWkiwsLi6OOKIkzZZeSiHJrwOHgBsPDy2xWC313qraVlXzVTU/Nzc3qoiSNJPGfu2jJFuBVwKbqurwP/z7gHVDi60F9o87myTNurGuKSS5AvhV4FVV9c2hWbcDW5I8LckFwEbgs+PMJkka4ZpCkpuAlwDnJtkHvJ3B0UZPA3YmAfhMVf18Vd2fZAfwAIPNStdU1XdGlU2StLSRlUJVvXaJ4fc9xfLXA9ePKo8k6dg8o1mS1FgKkqTGUpAkNZaCJKmxFCRJjaUgSWosBUlSYylIkhpLQZLUWAqSpMZSkCQ1loIkqbEUJEmNpSBJaiwFSVJjKUiSGktBktRYCpKkxlKQJDWWgiSpsRQkSY2lIElqLAVJUmMpSJKakZVCkvcnOZjkvqGxc5LsTPJw93z20LzrkjyS5KEkrxhVLknS0Y1yTeEDwBVHjF0L7KqqjcCubpokFwFbgB/o3vPuJKeOMJskaQkjK4Wq+mPgq0cMbwa2d6+3A68eGv9gVX2rqh4FHgEuGVU2SdLSxr1P4fyqOgDQPZ/Xja8B9g4tt68be5IkVydZSLKwuLg40rCSNGsmZUdzlhirpRasqm1VNV9V83NzcyOOJUmzZdyl8HiS1QDd88FufB+wbmi5tcD+MWeTpJk37lK4Hdjavd4K3DY0viXJ05JcAGwEPjvmbJI081aN6oOT3AS8BDg3yT7g7cA7gB1JrgL2AFcCVNX9SXYADwCHgGuq6jujyiZJWtrISqGqXnuUWZuOsvz1wPWjyqPJsGbdevbv23vsBSX1YmSlIC1l/769vOa9nx7Z53/ojZeN7LOlWTApRx9JkiaApSBJaiwFSVJjKUgTYM269SQZ2WPNuvV9/xI1JdzRPCKjPMrm2WvX8djePSP5bPXDHfCaFJbCiIzyh9wfcEmj4uYjSVJjKUiSGktBktRYCpKkxlKQJDWWgiSpsRQkSY2lIElqLAVJx8VLdJxcPKNZ0nHxEh0nF9cUJEmNpSBJaiwFSVJjKUiSGnc0S7PglFUk6TuFpoClIM2CJw55fw8tSy+bj5K8Lcn9Se5LclOS05Ock2Rnkoe757P7yCZJs2zspZBkDfBmYL6qLgZOBbYA1wK7qmojsKubliSNUV87mlcBT0+yCjgD2A9sBrZ387cDr+4nmiTNrrGXQlU9BrwT2AMcAL5WVXcA51fVgW6ZA8B5S70/ydVJFpIsLC4ujiu21HbWjuIhTYqx72ju9hVsBi4A/hr4cJLXLff9VbUN2AYwPz9fo8goLcmdtZoBfWw+ehnwaFUtVtXfArcAlwGPJ1kN0D0f7CGbJM20PkphD3BpkjMyWG/eBOwGbge2dstsBW7rIZskzbSxbz6qqruS3AzcAxwC7mWwOehMYEeSqxgUx5XjziZJs66Xk9eq6u3A248Y/haDtQZJUk+89pEkqbEUJEmNpSBJaiwFSVKzrFJIcvlyxiRJ0225awr/eZljkqQp9pSHpCZ5MYOzjeeS/OLQrLMYXN1UknQSOdZ5CqcxOKlsFfDMofGvAz89qlCSpH48ZSlU1aeATyX5QFV9ZUyZJEk9We4ZzU9Lsg3YMPyeqnrpKEJJkvqx3FL4MPDfgBuA74wujiSpT8sthUNV9Z6RJpEk9W65h6T+XpJ/nWR1knMOP0aaTJI0dstdUzh8n4NfHhor4MITG0eS1KdllUJVXTDqIJKk/i2rFJL8i6XGq+p/nNg4kqQ+LXfz0Q8NvT6dwc1w7gEsBUk6iSx389EvDE8n+X7gf44kkSQNO2UVg9u5n3jPXruOx/buGclnT6uV3o7zm8DGExlEkpb0xCFe895Pj+SjP/TGy0byudNsufsUfo/B0UYwuBDe84AdowolSerHctcU3jn0+hDwlaraN4I8kqQeLevkte7CeA8yuFLq2cC3RxlKktSP5d557WeAzwJXAj8D3JXES2dL0klmuZuPfh34oao6CJBkDvgj4OZRBZMkjd9yr310yuFC6PzV9/DeJ0nyrCQ3J3kwye4kL+6up7QzycPd89kr/XxJ0sos9x/2jyX5eJI3JHkD8PvAHxzH9/4m8LGqei7wfGA3cC2wq6o2Aru6aS2lO257VI8169b3/SuU1JNj3aP5HwDnV9UvJ/lJ4EeAAP8buHElX5jkLOBHgTcAVNW3gW8n2Qy8pFtsO3An8Ksr+Y6T3giP2waP3ZZm2bHWFN4FfAOgqm6pql+sqrcxWEt41wq/80JgEfitJPcmuSHJMxiUz4Huuw4A5y315iRXJ1lIsrC4uLjCCJKkpRyrFDZU1ReOHKyqBQa35lyJVcCLgPdU1QuBv+F72FRUVduqar6q5ufm5lYYQZK0lGOVwulPMe/pK/zOfcC+qrqrm76ZQUk8nmQ1QPd88CjvlySNyLFK4XNJ/tWRg0muAu5eyRdW1V8Ae5M8pxvaBDwA3M53b+azFbhtJZ8vSVq5Y52n8Fbg1iT/nO+WwDxwGvATx/G9vwDcmOQ04EvAzzIoqB1d4exhcKKcJGmMnrIUqupx4LIkPwZc3A3/flV94ni+tKo+z6BcjrTpeD5XknR8lns/hU8CnxxxlrFbs249+/ft7TuGJE2Mld5P4aSwf99er9MuSUNWfKkKSdLJx1KQJDWWgiSNwJp166fyGmUzvU9BkkZllPssYXT7LV1TkCQ1loIkqbEUJEmNpSBJaiwFSVJjKUiSGktBktRYCpKkxlKQJDWWgiSpsRQkSY2lIElqvCCepNl1yiqS9J1iolgKkmbXE4e8++IR3HwkSWosBUlSYylIkpreSiHJqUnuTfLRbvqcJDuTPNw9n91XNkmaVX2uKbwF2D00fS2wq6o2Aru6aUnSGPVSCknWAv8MuGFoeDOwvXu9HXj1mGNJ0szra03hXcCvAE8MjZ1fVQcAuufzesglSTNt7KWQ5JXAwaq6e4XvvzrJQpKFxcXFE5xOQDuhZxQPSZOtj5PXLgdeleSfAqcDZyX5beDxJKur6kCS1cDBpd5cVduAbQDz8/M1rtAzxRN6pJk19jWFqrquqtZW1QZgC/CJqnodcDuwtVtsK3DbuLNJ0qybpPMU3gG8PMnDwMu7aUnSGPV67aOquhO4s3v9V8CmPvNI0qybpDUFSVLPLAVJUmMpSJIaS0GS1FgKkqTGUpAkNZaCJKmxFCRJjaUgSWosBUlSYylIkhpLQZLUWAqSpMZSkCQ1loIkqbEUJEmNpSBJaiwFSVJjKUiSGktBktRYCpKkxlKQJDWWgiSpsRQkSc3YSyHJuiSfTLI7yf1J3tKNn5NkZ5KHu+ezx51NkmZdH2sKh4BfqqrnAZcC1yS5CLgW2FVVG4Fd3bQkaYzGXgpVdaCq7ulefwPYDawBNgPbu8W2A68edzZJmnW97lNIsgF4IXAXcH5VHYBBcQDnHeU9VydZSLKwuLg4tqySNAt6K4UkZwIfAd5aVV9f7vuqaltVzVfV/Nzc3OgCStIM6qUUknwfg0K4sapu6YYfT7K6m78aONhHNkmaZX0cfRTgfcDuqvqNoVm3A1u711uB28adTZJm3aoevvNy4PXAF5N8vhv7NeAdwI4kVwF7gCt7yCZJM23spVBVfwLkKLM3jTOLJOnv8oxmSVJjKUiSGktBktRYCpKkxlKQJDWWgiSpsRQkSY2lIElqLAVJUmMpSJIaS0GS1FgKkqTGUpAkNZaCJKmxFCRJjaUgSWosBUlSYylIkhpLQZLUWAqSpMZSkCQ1loIkqbEUJEmNpSBJaiauFJJckeShJI8kubbvPJI0SyaqFJKcCvxX4MeBi4DXJrmo31SSNDsmqhSAS4BHqupLVfVt4IPA5p4zSdLMSFX1naFJ8tPAFVX1c93064Efrqo3DS1zNXB1N/kc4KETGOFc4C9P4OeN2zTnn+bsYP4+TXN26Cf/36+quaVmrBpzkGPJEmN/p7WqahuwbSRfnixU1fwoPnscpjn/NGcH8/dpmrPD5OWftM1H+4B1Q9Nrgf09ZZGkmTNppfA5YGOSC5KcBmwBbu85kyTNjInafFRVh5K8Cfg4cCrw/qq6f4wRRrJZaoymOf80Zwfz92mas8OE5Z+oHc2SpH5N2uYjSVKPLAVJUjOzpZBkXZJPJtmd5P4kb+nGz0myM8nD3fPZfWc9UpLTk3w2yZ912f9dNz7x2Q9LcmqSe5N8tJuepuxfTvLFJJ9PstCNTVP+ZyW5OcmD3d//F09L/iTP6X7fDz++nuStU5T/bd3P7H1Jbup+licq+8yWAnAI+KWqeh5wKXBNd0mNa4FdVbUR2NVNT5pvAS+tqucDLwCuSHIp05H9sLcAu4empyk7wI9V1QuGji+fpvy/CXysqp4LPJ/Bn8NU5K+qh7rf9xcA/wj4JnArU5A/yRrgzcB8VV3M4GCaLUxa9qryMdjZfhvwcgZnSK/uxlYDD/Wd7Ri5zwDuAX54WrIzOP9kF/BS4KPd2FRk7/J9GTj3iLGpyA+cBTxKd5DJtOU/IvM/Af50WvIDa4C9wDkMjvz8aPdrmKjss7ym0CTZALwQuAs4v6oOAHTP5/UY7ai6zS+fBw4CO6tqarID7wJ+BXhiaGxassPgLPs7ktzdXXYFpif/hcAi8Fvd5rsbkjyD6ck/bAtwU/d64vNX1WPAO4E9wAHga1V1BxOWfeZLIcmZwEeAt1bV1/vOs1xV9Z0arEKvBS5JcnHPkZYlySuBg1V1d99ZjsPlVfUiBlfzvSbJj/Yd6HuwCngR8J6qeiHwN/S9uWIFupNbXwV8uO8sy9XtK9gMXAA8G3hGktf1m+rJZroUknwfg0K4sapu6YYfT7K6m7+awf/EJ1ZV/TVwJ3AF05H9cuBVSb7M4Cq4L03y20xHdgCqan/3fJDB9uxLmJ78+4B93ZolwM0MSmJa8h/248A9VfV4Nz0N+V8GPFpVi1X1t8AtwGVMWPaZLYUkAd4H7K6q3xiadTuwtXu9lcG+homSZC7Js7rXT2fwl+1BpiB7VV1XVWuragOD1f9PVNXrmILsAEmekeSZh18z2CZ8H1OSv6r+Atib5Dnd0CbgAaYk/5DX8t1NRzAd+fcAlyY5o/v3ZxODnfwTlX1mz2hO8iPA/wK+yHe3bf8ag/0KO4D1DP4Qr6yqr/YS8iiS/CCwncHRC6cAO6rq3yf5e0x49mFJXgL8m6p65bRkT3Ihg7UDGGyK+Z2qun5a8gMkeQFwA3Aa8CXgZ+n+HjEd+c9gsMP2wqr6Wjc2Fb//3eHjr2Fw9OO9wM8BZzJB2We2FCRJTzazm48kSU9mKUiSGktBktRYCpKkxlKQJDWWgiSpsRQkSY2lIK1Qkt/tLop3/+EL4yW5KsmfJ7kzyX9P8l+68bkkH0nyue5xeb/ppaV58pq0QknOqaqvdpca+RzwCuBPGVxL6BvAJ4A/q6o3Jfkd4N1V9SdJ1gMfr8G9PKSJsqrvANIUe3OSn+herwNeD3zq8CUKknwY+Ifd/JcBFw0ueQPAWUmeWVXfGGdg6VgsBWkFuus2vQx4cVV9M8mdDG6WcrT//Z/SLfv/xhJQWiH3KUgr8/3A/+kK4bkMbul6BvCPk5ydZBXwU0PL3wG86fBEd1E6aeJYCtLKfAxYleQLwH8APgM8BvxHBlfa/SMGl6T+Wrf8m4H5JF9I8gDw8+OPLB2bO5qlEyjJmVX1f7s1hVuB91fVrcd6nzQpXFOQTqx/2907+z7gUeB3e00jfY9cU5AkNa4pSJIaS0GS1FgKkqTGUpAkNZaCJKn5/y+yPF27IwSfAAAAAElFTkSuQmCC"/>
          <p:cNvSpPr>
            <a:spLocks noChangeAspect="1" noChangeArrowheads="1"/>
          </p:cNvSpPr>
          <p:nvPr/>
        </p:nvSpPr>
        <p:spPr bwMode="auto">
          <a:xfrm>
            <a:off x="63500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06927" y="1071552"/>
            <a:ext cx="3537073" cy="37496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06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58" name="Shape 107"/>
          <p:cNvSpPr/>
          <p:nvPr/>
        </p:nvSpPr>
        <p:spPr>
          <a:xfrm>
            <a:off x="537899" y="1895175"/>
            <a:ext cx="3953102" cy="1261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rPr lang="fr-FR" dirty="0" smtClean="0"/>
              <a:t>Model </a:t>
            </a:r>
            <a:r>
              <a:rPr lang="fr-FR" dirty="0" err="1" smtClean="0"/>
              <a:t>Developement</a:t>
            </a:r>
            <a:endParaRPr/>
          </a:p>
        </p:txBody>
      </p:sp>
      <p:sp>
        <p:nvSpPr>
          <p:cNvPr id="15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1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62" name="Shape 114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fr-FR" dirty="0" smtClean="0"/>
              <a:t>Model </a:t>
            </a:r>
            <a:r>
              <a:rPr lang="fr-FR" dirty="0" err="1" smtClean="0"/>
              <a:t>Developement</a:t>
            </a:r>
            <a:endParaRPr lang="fr-FR" dirty="0"/>
          </a:p>
        </p:txBody>
      </p:sp>
      <p:sp>
        <p:nvSpPr>
          <p:cNvPr id="163" name="Shape 115"/>
          <p:cNvSpPr/>
          <p:nvPr/>
        </p:nvSpPr>
        <p:spPr>
          <a:xfrm>
            <a:off x="205025" y="1083299"/>
            <a:ext cx="8565600" cy="25929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lvl="0"/>
            <a:r>
              <a:rPr lang="en-US" dirty="0" smtClean="0">
                <a:solidFill>
                  <a:srgbClr val="073763"/>
                </a:solidFill>
              </a:rPr>
              <a:t>The following are the high-value clients to target from the new list :</a:t>
            </a:r>
          </a:p>
          <a:p>
            <a:pPr marL="139700" lvl="0">
              <a:buSzPts val="1400"/>
            </a:pPr>
            <a:endParaRPr lang="en-US" sz="1500" u="sng" dirty="0" smtClean="0">
              <a:solidFill>
                <a:schemeClr val="dk1"/>
              </a:solidFill>
            </a:endParaRPr>
          </a:p>
          <a:p>
            <a:pPr marL="965200" lvl="1" indent="-361950">
              <a:lnSpc>
                <a:spcPct val="115000"/>
              </a:lnSpc>
              <a:buClr>
                <a:schemeClr val="dk1"/>
              </a:buClr>
              <a:buSzPts val="1500"/>
              <a:buFont typeface="Open Sans"/>
              <a:buChar char="❑"/>
            </a:pPr>
            <a:r>
              <a:rPr lang="en-US" sz="1500" dirty="0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Aged between 40 – 50.</a:t>
            </a:r>
          </a:p>
          <a:p>
            <a:pPr marL="965200" lvl="0"/>
            <a:endParaRPr lang="en-US" sz="1500" dirty="0" smtClean="0">
              <a:solidFill>
                <a:schemeClr val="dk1"/>
              </a:solidFill>
            </a:endParaRPr>
          </a:p>
          <a:p>
            <a:pPr marL="965200" lvl="1" indent="-361950">
              <a:buClr>
                <a:schemeClr val="dk1"/>
              </a:buClr>
              <a:buSzPts val="1500"/>
              <a:buFont typeface="Open Sans"/>
              <a:buChar char="❑"/>
            </a:pPr>
            <a:r>
              <a:rPr lang="en-US" sz="1500" dirty="0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Most of the high value customers are female compared to male</a:t>
            </a:r>
          </a:p>
          <a:p>
            <a:pPr marL="965200" lvl="0"/>
            <a:endParaRPr lang="en-US" sz="1500" dirty="0" smtClean="0">
              <a:solidFill>
                <a:schemeClr val="dk1"/>
              </a:solidFill>
            </a:endParaRPr>
          </a:p>
          <a:p>
            <a:pPr marL="965200" lvl="1" indent="-361950">
              <a:lnSpc>
                <a:spcPct val="115000"/>
              </a:lnSpc>
              <a:buClr>
                <a:schemeClr val="dk1"/>
              </a:buClr>
              <a:buSzPts val="1500"/>
              <a:buFont typeface="Open Sans"/>
              <a:buChar char="❑"/>
            </a:pPr>
            <a:r>
              <a:rPr lang="en-US" sz="1500" dirty="0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Working in Financial Service, Manufacturing and Health.</a:t>
            </a:r>
          </a:p>
          <a:p>
            <a:pPr marL="965200" lvl="0"/>
            <a:endParaRPr lang="en-US" sz="1500" dirty="0" smtClean="0">
              <a:solidFill>
                <a:schemeClr val="dk1"/>
              </a:solidFill>
            </a:endParaRPr>
          </a:p>
          <a:p>
            <a:pPr marL="965200" lvl="1" indent="-361950">
              <a:buClr>
                <a:schemeClr val="dk1"/>
              </a:buClr>
              <a:buSzPts val="1500"/>
              <a:buFont typeface="Open Sans"/>
              <a:buChar char="❑"/>
            </a:pPr>
            <a:r>
              <a:rPr lang="en-US" sz="1500" dirty="0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Who are currently living in New South Wales and Victoria.</a:t>
            </a:r>
            <a:endParaRPr lang="en-US" sz="15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Agenda</a:t>
            </a:r>
          </a:p>
        </p:txBody>
      </p:sp>
      <p:sp>
        <p:nvSpPr>
          <p:cNvPr id="118" name="Shape 65"/>
          <p:cNvSpPr/>
          <p:nvPr/>
        </p:nvSpPr>
        <p:spPr>
          <a:xfrm>
            <a:off x="343874" y="1211200"/>
            <a:ext cx="5459402" cy="17087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Introduction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Data Exploration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Model Development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Interpretation</a:t>
            </a:r>
          </a:p>
        </p:txBody>
      </p:sp>
      <p:sp>
        <p:nvSpPr>
          <p:cNvPr id="11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Introduction</a:t>
            </a:r>
          </a:p>
        </p:txBody>
      </p:sp>
      <p:sp>
        <p:nvSpPr>
          <p:cNvPr id="124" name="Shape 73"/>
          <p:cNvSpPr/>
          <p:nvPr/>
        </p:nvSpPr>
        <p:spPr>
          <a:xfrm>
            <a:off x="0" y="911605"/>
            <a:ext cx="9144000" cy="25237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 smtClean="0"/>
              <a:t>Sprocket Central concentrates on high-quality bikes and cycling accessories.</a:t>
            </a:r>
          </a:p>
          <a:p>
            <a:r>
              <a:rPr lang="en-US" dirty="0" smtClean="0"/>
              <a:t>The marketing team intends to lift business sales by examining provided datasets to recommend which of these 1000 new customers should be targeted to drive the most value for the </a:t>
            </a:r>
            <a:r>
              <a:rPr lang="en-US" dirty="0" err="1" smtClean="0"/>
              <a:t>organisation</a:t>
            </a:r>
            <a:r>
              <a:rPr lang="en-US" dirty="0" smtClean="0"/>
              <a:t>. </a:t>
            </a:r>
            <a:endParaRPr lang="en-US" dirty="0" smtClean="0"/>
          </a:p>
          <a:p>
            <a:endParaRPr lang="en-US" dirty="0" smtClean="0"/>
          </a:p>
          <a:p>
            <a:r>
              <a:rPr lang="en-US" u="sng" dirty="0" smtClean="0"/>
              <a:t>Objective</a:t>
            </a:r>
            <a:r>
              <a:rPr lang="en-US" u="sng" dirty="0" smtClean="0"/>
              <a:t>: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Identify </a:t>
            </a:r>
            <a:r>
              <a:rPr lang="en-US" dirty="0" smtClean="0"/>
              <a:t>and Recommend </a:t>
            </a:r>
            <a:endParaRPr lang="en-US" dirty="0" smtClean="0"/>
          </a:p>
          <a:p>
            <a:r>
              <a:rPr lang="en-US" dirty="0" smtClean="0"/>
              <a:t>Top </a:t>
            </a:r>
            <a:r>
              <a:rPr lang="en-US" dirty="0" smtClean="0"/>
              <a:t>1000 Customer to Target from </a:t>
            </a:r>
            <a:r>
              <a:rPr lang="en-US" dirty="0" smtClean="0"/>
              <a:t>Datasets</a:t>
            </a:r>
          </a:p>
          <a:p>
            <a:endParaRPr lang="en-US" dirty="0" smtClean="0"/>
          </a:p>
          <a:p>
            <a:pPr marL="342900" lvl="6" indent="-342900"/>
            <a:endParaRPr/>
          </a:p>
        </p:txBody>
      </p:sp>
      <p:sp>
        <p:nvSpPr>
          <p:cNvPr id="128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4643438" y="2143122"/>
            <a:ext cx="4214842" cy="247759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en-US" u="sng" dirty="0" smtClean="0"/>
              <a:t>Data Analysis’s Content: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Data Preparation (Quality assessment 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Data Exploration</a:t>
            </a:r>
          </a:p>
          <a:p>
            <a:pPr marL="342900" lvl="6" indent="-342900">
              <a:buFont typeface="Arial" pitchFamily="34" charset="0"/>
              <a:buChar char="•"/>
            </a:pPr>
            <a:r>
              <a:rPr lang="en-US" dirty="0" smtClean="0"/>
              <a:t>Customer Age </a:t>
            </a:r>
            <a:r>
              <a:rPr lang="en-US" dirty="0" smtClean="0"/>
              <a:t>Distribution</a:t>
            </a:r>
          </a:p>
          <a:p>
            <a:pPr marL="342900" lvl="6" indent="-342900">
              <a:buFont typeface="Arial" pitchFamily="34" charset="0"/>
              <a:buChar char="•"/>
            </a:pPr>
            <a:r>
              <a:rPr lang="en-US" dirty="0" smtClean="0"/>
              <a:t>Customer Gander </a:t>
            </a:r>
            <a:r>
              <a:rPr lang="en-US" dirty="0" smtClean="0"/>
              <a:t>Distribution</a:t>
            </a:r>
          </a:p>
          <a:p>
            <a:pPr marL="342900" lvl="6" indent="-342900">
              <a:buFont typeface="Arial" pitchFamily="34" charset="0"/>
              <a:buChar char="•"/>
            </a:pPr>
            <a:r>
              <a:rPr lang="en-US" dirty="0" smtClean="0"/>
              <a:t>Bike related purchases over the last 3 </a:t>
            </a:r>
            <a:r>
              <a:rPr lang="en-US" dirty="0" smtClean="0"/>
              <a:t>years</a:t>
            </a:r>
            <a:endParaRPr lang="en-US" dirty="0" smtClean="0"/>
          </a:p>
          <a:p>
            <a:pPr marL="342900" lvl="6" indent="-342900">
              <a:buFont typeface="Arial" pitchFamily="34" charset="0"/>
              <a:buChar char="•"/>
            </a:pPr>
            <a:r>
              <a:rPr lang="en-US" dirty="0" smtClean="0"/>
              <a:t>Job industry distributions</a:t>
            </a:r>
          </a:p>
          <a:p>
            <a:pPr marL="342900" lvl="6" indent="-342900">
              <a:buFont typeface="Arial" pitchFamily="34" charset="0"/>
              <a:buChar char="•"/>
            </a:pPr>
            <a:r>
              <a:rPr lang="en-US" dirty="0" smtClean="0"/>
              <a:t>Wealth segmentation </a:t>
            </a:r>
          </a:p>
          <a:p>
            <a:pPr marL="342900" lvl="6" indent="-342900">
              <a:buFont typeface="Arial" pitchFamily="34" charset="0"/>
              <a:buChar char="•"/>
            </a:pPr>
            <a:r>
              <a:rPr lang="en-US" dirty="0" smtClean="0"/>
              <a:t>Number of cars owned and not owned</a:t>
            </a:r>
          </a:p>
          <a:p>
            <a:pPr marL="342900" lvl="6" indent="-342900"/>
            <a:r>
              <a:rPr lang="en-US" sz="1500" dirty="0" smtClean="0"/>
              <a:t>3.    </a:t>
            </a:r>
            <a:r>
              <a:rPr lang="fr-FR" sz="1500" dirty="0" smtClean="0"/>
              <a:t>Model </a:t>
            </a:r>
            <a:r>
              <a:rPr lang="fr-FR" sz="1500" dirty="0" err="1" smtClean="0"/>
              <a:t>Development</a:t>
            </a:r>
            <a:r>
              <a:rPr lang="fr-FR" sz="1500" dirty="0" smtClean="0"/>
              <a:t> &amp;</a:t>
            </a:r>
            <a:r>
              <a:rPr lang="fr-FR" sz="1500" dirty="0" err="1" smtClean="0"/>
              <a:t>Interpretation</a:t>
            </a:r>
            <a:endParaRPr lang="fr-FR" sz="1500" dirty="0" smtClean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06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58" name="Shape 107"/>
          <p:cNvSpPr/>
          <p:nvPr/>
        </p:nvSpPr>
        <p:spPr>
          <a:xfrm>
            <a:off x="537898" y="1895175"/>
            <a:ext cx="4962795" cy="1261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pPr marL="342900" indent="-342900"/>
            <a:r>
              <a:rPr lang="en-US" dirty="0" smtClean="0"/>
              <a:t>Data Preparation (Quality assessment )</a:t>
            </a:r>
          </a:p>
        </p:txBody>
      </p:sp>
      <p:sp>
        <p:nvSpPr>
          <p:cNvPr id="15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pPr marL="342900" indent="-342900">
              <a:buFont typeface="+mj-lt"/>
              <a:buAutoNum type="arabicPeriod"/>
            </a:pPr>
            <a:r>
              <a:rPr lang="en-US" dirty="0" smtClean="0"/>
              <a:t>Data Preparation (Quality assessment )</a:t>
            </a:r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6146" name="Picture 2" descr="https://cdn-assets.theforage.com/vinternship_modules/kpmg_data_analytics/Screen+Shot+2018-03-20+at+2.50.59+pm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29454" y="2177375"/>
            <a:ext cx="2214546" cy="2966125"/>
          </a:xfrm>
          <a:prstGeom prst="rect">
            <a:avLst/>
          </a:prstGeom>
          <a:noFill/>
        </p:spPr>
      </p:pic>
      <p:graphicFrame>
        <p:nvGraphicFramePr>
          <p:cNvPr id="11" name="Tableau 10"/>
          <p:cNvGraphicFramePr>
            <a:graphicFrameLocks noGrp="1"/>
          </p:cNvGraphicFramePr>
          <p:nvPr/>
        </p:nvGraphicFramePr>
        <p:xfrm>
          <a:off x="142844" y="1214428"/>
          <a:ext cx="6000792" cy="3469645"/>
        </p:xfrm>
        <a:graphic>
          <a:graphicData uri="http://schemas.openxmlformats.org/drawingml/2006/table">
            <a:tbl>
              <a:tblPr/>
              <a:tblGrid>
                <a:gridCol w="592245"/>
                <a:gridCol w="474731"/>
                <a:gridCol w="1563338"/>
                <a:gridCol w="601015"/>
                <a:gridCol w="496949"/>
                <a:gridCol w="579968"/>
                <a:gridCol w="1160519"/>
                <a:gridCol w="532027"/>
              </a:tblGrid>
              <a:tr h="18908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7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4168" marR="6416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latin typeface="Calibri"/>
                          <a:ea typeface="Calibri"/>
                          <a:cs typeface="Arial"/>
                        </a:rPr>
                        <a:t>Accuracy</a:t>
                      </a:r>
                      <a:endParaRPr lang="fr-FR" sz="1000">
                        <a:latin typeface="Calibri"/>
                        <a:ea typeface="MS Mincho"/>
                        <a:cs typeface="Arial"/>
                      </a:endParaRPr>
                    </a:p>
                  </a:txBody>
                  <a:tcPr marL="64168" marR="6416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latin typeface="Calibri"/>
                          <a:ea typeface="Calibri"/>
                          <a:cs typeface="Arial"/>
                        </a:rPr>
                        <a:t>Completeness</a:t>
                      </a:r>
                      <a:endParaRPr lang="fr-FR" sz="1000">
                        <a:latin typeface="Calibri"/>
                        <a:ea typeface="MS Mincho"/>
                        <a:cs typeface="Arial"/>
                      </a:endParaRPr>
                    </a:p>
                  </a:txBody>
                  <a:tcPr marL="64168" marR="6416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latin typeface="Calibri"/>
                          <a:ea typeface="Calibri"/>
                          <a:cs typeface="Arial"/>
                        </a:rPr>
                        <a:t>Consistency</a:t>
                      </a:r>
                      <a:endParaRPr lang="fr-FR" sz="1000">
                        <a:latin typeface="Calibri"/>
                        <a:ea typeface="MS Mincho"/>
                        <a:cs typeface="Arial"/>
                      </a:endParaRPr>
                    </a:p>
                  </a:txBody>
                  <a:tcPr marL="64168" marR="6416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latin typeface="Calibri"/>
                          <a:ea typeface="Calibri"/>
                          <a:cs typeface="Arial"/>
                        </a:rPr>
                        <a:t>Currency</a:t>
                      </a:r>
                      <a:endParaRPr lang="fr-FR" sz="1000">
                        <a:latin typeface="Calibri"/>
                        <a:ea typeface="MS Mincho"/>
                        <a:cs typeface="Arial"/>
                      </a:endParaRPr>
                    </a:p>
                  </a:txBody>
                  <a:tcPr marL="64168" marR="6416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latin typeface="Calibri"/>
                          <a:ea typeface="Calibri"/>
                          <a:cs typeface="Arial"/>
                        </a:rPr>
                        <a:t>Relevancy</a:t>
                      </a:r>
                      <a:endParaRPr lang="fr-FR" sz="1000">
                        <a:latin typeface="Calibri"/>
                        <a:ea typeface="MS Mincho"/>
                        <a:cs typeface="Arial"/>
                      </a:endParaRPr>
                    </a:p>
                  </a:txBody>
                  <a:tcPr marL="64168" marR="6416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700" dirty="0">
                          <a:latin typeface="Calibri"/>
                          <a:ea typeface="Calibri"/>
                          <a:cs typeface="Arial"/>
                        </a:rPr>
                        <a:t>Validity</a:t>
                      </a:r>
                      <a:endParaRPr lang="fr-FR" sz="1000" dirty="0">
                        <a:latin typeface="Calibri"/>
                        <a:ea typeface="MS Mincho"/>
                        <a:cs typeface="Arial"/>
                      </a:endParaRPr>
                    </a:p>
                  </a:txBody>
                  <a:tcPr marL="64168" marR="6416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700">
                          <a:solidFill>
                            <a:srgbClr val="11111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Uniqueness</a:t>
                      </a:r>
                      <a:endParaRPr lang="fr-FR" sz="1000">
                        <a:latin typeface="Calibri"/>
                        <a:ea typeface="MS Mincho"/>
                        <a:cs typeface="Arial"/>
                      </a:endParaRPr>
                    </a:p>
                  </a:txBody>
                  <a:tcPr marL="64168" marR="6416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75631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700">
                        <a:latin typeface="Calibri"/>
                        <a:ea typeface="Calibri"/>
                        <a:cs typeface="Arial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latin typeface="Calibri"/>
                          <a:ea typeface="Calibri"/>
                          <a:cs typeface="Arial"/>
                        </a:rPr>
                        <a:t>Customer Demographic</a:t>
                      </a:r>
                      <a:endParaRPr lang="fr-FR" sz="1000">
                        <a:latin typeface="Calibri"/>
                        <a:ea typeface="MS Mincho"/>
                        <a:cs typeface="Arial"/>
                      </a:endParaRPr>
                    </a:p>
                  </a:txBody>
                  <a:tcPr marL="64168" marR="6416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700">
                        <a:solidFill>
                          <a:srgbClr val="000000"/>
                        </a:solidFill>
                        <a:latin typeface="Calibri"/>
                        <a:ea typeface="Calibri"/>
                        <a:cs typeface="Helvetica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7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Helvetica"/>
                        </a:rPr>
                        <a:t>“Default”: values are not correct</a:t>
                      </a:r>
                      <a:endParaRPr lang="fr-FR" sz="1000">
                        <a:latin typeface="Calibri"/>
                        <a:ea typeface="MS Mincho"/>
                        <a:cs typeface="Arial"/>
                      </a:endParaRPr>
                    </a:p>
                  </a:txBody>
                  <a:tcPr marL="64168" marR="6416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700">
                        <a:latin typeface="Calibri"/>
                        <a:ea typeface="Calibri"/>
                        <a:cs typeface="Arial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700" u="sng">
                          <a:latin typeface="Calibri"/>
                          <a:ea typeface="Calibri"/>
                          <a:cs typeface="Arial"/>
                        </a:rPr>
                        <a:t>Missing data:</a:t>
                      </a:r>
                      <a:endParaRPr lang="fr-FR" sz="1000">
                        <a:latin typeface="Calibri"/>
                        <a:ea typeface="MS Mincho"/>
                        <a:cs typeface="Arial"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700">
                          <a:latin typeface="Calibri"/>
                          <a:ea typeface="Calibri"/>
                          <a:cs typeface="Arial"/>
                        </a:rPr>
                        <a:t>last_name</a:t>
                      </a:r>
                      <a:endParaRPr lang="fr-FR" sz="1000">
                        <a:latin typeface="Calibri"/>
                        <a:ea typeface="MS Mincho"/>
                        <a:cs typeface="Arial"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700">
                          <a:latin typeface="Calibri"/>
                          <a:ea typeface="Calibri"/>
                          <a:cs typeface="Arial"/>
                        </a:rPr>
                        <a:t>DOB   </a:t>
                      </a:r>
                      <a:endParaRPr lang="fr-FR" sz="1000">
                        <a:latin typeface="Calibri"/>
                        <a:ea typeface="MS Mincho"/>
                        <a:cs typeface="Arial"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700">
                          <a:latin typeface="Calibri"/>
                          <a:ea typeface="Calibri"/>
                          <a:cs typeface="Arial"/>
                        </a:rPr>
                        <a:t>job_title       </a:t>
                      </a:r>
                      <a:endParaRPr lang="fr-FR" sz="1000">
                        <a:latin typeface="Calibri"/>
                        <a:ea typeface="MS Mincho"/>
                        <a:cs typeface="Arial"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700">
                          <a:latin typeface="Calibri"/>
                          <a:ea typeface="Calibri"/>
                          <a:cs typeface="Arial"/>
                        </a:rPr>
                        <a:t>job_industry_category     </a:t>
                      </a:r>
                      <a:endParaRPr lang="fr-FR" sz="1000">
                        <a:latin typeface="Calibri"/>
                        <a:ea typeface="MS Mincho"/>
                        <a:cs typeface="Arial"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700">
                          <a:latin typeface="Calibri"/>
                          <a:ea typeface="Calibri"/>
                          <a:cs typeface="Arial"/>
                        </a:rPr>
                        <a:t>tenure       </a:t>
                      </a:r>
                      <a:endParaRPr lang="fr-FR" sz="1000">
                        <a:latin typeface="Calibri"/>
                        <a:ea typeface="MS Mincho"/>
                        <a:cs typeface="Arial"/>
                      </a:endParaRPr>
                    </a:p>
                  </a:txBody>
                  <a:tcPr marL="64168" marR="6416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700">
                        <a:latin typeface="Calibri"/>
                        <a:ea typeface="Calibri"/>
                        <a:cs typeface="Arial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700" u="sng">
                          <a:latin typeface="Calibri"/>
                          <a:ea typeface="Calibri"/>
                          <a:cs typeface="Arial"/>
                        </a:rPr>
                        <a:t>Inconsistence Data:</a:t>
                      </a:r>
                      <a:endParaRPr lang="fr-FR" sz="1000">
                        <a:latin typeface="Calibri"/>
                        <a:ea typeface="MS Mincho"/>
                        <a:cs typeface="Arial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latin typeface="Calibri"/>
                          <a:ea typeface="Calibri"/>
                          <a:cs typeface="Arial"/>
                        </a:rPr>
                        <a:t>Gender</a:t>
                      </a:r>
                      <a:endParaRPr lang="fr-FR" sz="1000">
                        <a:latin typeface="Calibri"/>
                        <a:ea typeface="MS Mincho"/>
                        <a:cs typeface="Arial"/>
                      </a:endParaRPr>
                    </a:p>
                  </a:txBody>
                  <a:tcPr marL="64168" marR="6416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700">
                        <a:latin typeface="Calibri"/>
                        <a:ea typeface="Calibri"/>
                        <a:cs typeface="Arial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latin typeface="Calibri"/>
                          <a:ea typeface="Calibri"/>
                          <a:cs typeface="Arial"/>
                        </a:rPr>
                        <a:t>Archive or filter out </a:t>
                      </a:r>
                      <a:r>
                        <a:rPr lang="en-US" sz="700" i="1">
                          <a:latin typeface="Calibri"/>
                          <a:ea typeface="Calibri"/>
                          <a:cs typeface="Arial"/>
                        </a:rPr>
                        <a:t>deceased</a:t>
                      </a:r>
                      <a:r>
                        <a:rPr lang="en-US" sz="700">
                          <a:latin typeface="Calibri"/>
                          <a:ea typeface="Calibri"/>
                          <a:cs typeface="Arial"/>
                        </a:rPr>
                        <a:t> Customers</a:t>
                      </a:r>
                      <a:endParaRPr lang="fr-FR" sz="1000">
                        <a:latin typeface="Calibri"/>
                        <a:ea typeface="MS Mincho"/>
                        <a:cs typeface="Arial"/>
                      </a:endParaRPr>
                    </a:p>
                  </a:txBody>
                  <a:tcPr marL="64168" marR="6416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700" dirty="0">
                        <a:latin typeface="Calibri"/>
                        <a:ea typeface="Calibri"/>
                        <a:cs typeface="Arial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700" dirty="0">
                          <a:latin typeface="Calibri"/>
                          <a:ea typeface="Calibri"/>
                          <a:cs typeface="Arial"/>
                        </a:rPr>
                        <a:t>incomprehensible information</a:t>
                      </a:r>
                      <a:r>
                        <a:rPr lang="en-US" sz="700" dirty="0">
                          <a:latin typeface="Arial"/>
                          <a:ea typeface="Calibri"/>
                          <a:cs typeface="Arial"/>
                        </a:rPr>
                        <a:t> </a:t>
                      </a:r>
                      <a:r>
                        <a:rPr lang="en-US" sz="700" dirty="0">
                          <a:latin typeface="Calibri"/>
                          <a:ea typeface="MS Mincho"/>
                          <a:cs typeface="Arial"/>
                        </a:rPr>
                        <a:t>in the </a:t>
                      </a:r>
                      <a:r>
                        <a:rPr lang="fr-FR" sz="700" dirty="0">
                          <a:latin typeface="Calibri"/>
                          <a:ea typeface="MS Mincho"/>
                          <a:cs typeface="Arial"/>
                        </a:rPr>
                        <a:t>« default »</a:t>
                      </a:r>
                      <a:endParaRPr lang="fr-FR" sz="1000" dirty="0">
                        <a:latin typeface="Calibri"/>
                        <a:ea typeface="MS Mincho"/>
                        <a:cs typeface="Arial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700" dirty="0" err="1">
                          <a:latin typeface="Calibri"/>
                          <a:ea typeface="MS Mincho"/>
                          <a:cs typeface="Arial"/>
                        </a:rPr>
                        <a:t>column</a:t>
                      </a:r>
                      <a:endParaRPr lang="fr-FR" sz="1000" dirty="0">
                        <a:latin typeface="Calibri"/>
                        <a:ea typeface="MS Mincho"/>
                        <a:cs typeface="Arial"/>
                      </a:endParaRPr>
                    </a:p>
                  </a:txBody>
                  <a:tcPr marL="64168" marR="6416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latin typeface="Calibri"/>
                          <a:ea typeface="Calibri"/>
                          <a:cs typeface="Arial"/>
                        </a:rPr>
                        <a:t>/</a:t>
                      </a:r>
                      <a:endParaRPr lang="fr-FR" sz="1000">
                        <a:latin typeface="Calibri"/>
                        <a:ea typeface="MS Mincho"/>
                        <a:cs typeface="Arial"/>
                      </a:endParaRPr>
                    </a:p>
                  </a:txBody>
                  <a:tcPr marL="64168" marR="6416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latin typeface="Calibri"/>
                          <a:ea typeface="Calibri"/>
                          <a:cs typeface="Arial"/>
                        </a:rPr>
                        <a:t>No duplicated values</a:t>
                      </a:r>
                      <a:endParaRPr lang="fr-FR" sz="1000">
                        <a:latin typeface="Calibri"/>
                        <a:ea typeface="MS Mincho"/>
                        <a:cs typeface="Arial"/>
                      </a:endParaRPr>
                    </a:p>
                  </a:txBody>
                  <a:tcPr marL="64168" marR="6416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815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latin typeface="Calibri"/>
                          <a:ea typeface="Calibri"/>
                          <a:cs typeface="Arial"/>
                        </a:rPr>
                        <a:t>Customer Address</a:t>
                      </a:r>
                      <a:endParaRPr lang="fr-FR" sz="1000">
                        <a:latin typeface="Calibri"/>
                        <a:ea typeface="MS Mincho"/>
                        <a:cs typeface="Arial"/>
                      </a:endParaRPr>
                    </a:p>
                  </a:txBody>
                  <a:tcPr marL="64168" marR="6416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latin typeface="Calibri"/>
                          <a:ea typeface="Calibri"/>
                          <a:cs typeface="Arial"/>
                        </a:rPr>
                        <a:t>/</a:t>
                      </a:r>
                      <a:endParaRPr lang="fr-FR" sz="1000">
                        <a:latin typeface="Calibri"/>
                        <a:ea typeface="MS Mincho"/>
                        <a:cs typeface="Arial"/>
                      </a:endParaRPr>
                    </a:p>
                  </a:txBody>
                  <a:tcPr marL="64168" marR="6416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latin typeface="Calibri"/>
                          <a:ea typeface="Calibri"/>
                          <a:cs typeface="Arial"/>
                        </a:rPr>
                        <a:t>No missing data</a:t>
                      </a:r>
                      <a:endParaRPr lang="fr-FR" sz="1000">
                        <a:latin typeface="Calibri"/>
                        <a:ea typeface="MS Mincho"/>
                        <a:cs typeface="Arial"/>
                      </a:endParaRPr>
                    </a:p>
                  </a:txBody>
                  <a:tcPr marL="64168" marR="6416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700" u="sng">
                          <a:latin typeface="Calibri"/>
                          <a:ea typeface="Calibri"/>
                          <a:cs typeface="Arial"/>
                        </a:rPr>
                        <a:t>Inconsistence Data</a:t>
                      </a:r>
                      <a:r>
                        <a:rPr lang="en-IN" sz="1000" u="sng">
                          <a:latin typeface="Calibri"/>
                          <a:ea typeface="Calibri"/>
                          <a:cs typeface="Arial"/>
                        </a:rPr>
                        <a:t>:</a:t>
                      </a:r>
                      <a:endParaRPr lang="fr-FR" sz="1000">
                        <a:latin typeface="Calibri"/>
                        <a:ea typeface="MS Mincho"/>
                        <a:cs typeface="Arial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latin typeface="Calibri"/>
                          <a:ea typeface="Calibri"/>
                          <a:cs typeface="Arial"/>
                        </a:rPr>
                        <a:t>States</a:t>
                      </a:r>
                      <a:endParaRPr lang="fr-FR" sz="1000">
                        <a:latin typeface="Calibri"/>
                        <a:ea typeface="MS Mincho"/>
                        <a:cs typeface="Arial"/>
                      </a:endParaRPr>
                    </a:p>
                  </a:txBody>
                  <a:tcPr marL="64168" marR="6416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latin typeface="Calibri"/>
                          <a:ea typeface="Calibri"/>
                          <a:cs typeface="Arial"/>
                        </a:rPr>
                        <a:t>/</a:t>
                      </a:r>
                      <a:endParaRPr lang="fr-FR" sz="1000">
                        <a:latin typeface="Calibri"/>
                        <a:ea typeface="MS Mincho"/>
                        <a:cs typeface="Arial"/>
                      </a:endParaRPr>
                    </a:p>
                  </a:txBody>
                  <a:tcPr marL="64168" marR="6416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latin typeface="Calibri"/>
                          <a:ea typeface="Calibri"/>
                          <a:cs typeface="Arial"/>
                        </a:rPr>
                        <a:t>/</a:t>
                      </a:r>
                      <a:endParaRPr lang="fr-FR" sz="1000">
                        <a:latin typeface="Calibri"/>
                        <a:ea typeface="MS Mincho"/>
                        <a:cs typeface="Arial"/>
                      </a:endParaRPr>
                    </a:p>
                  </a:txBody>
                  <a:tcPr marL="64168" marR="6416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latin typeface="Calibri"/>
                          <a:ea typeface="Calibri"/>
                          <a:cs typeface="Arial"/>
                        </a:rPr>
                        <a:t>/</a:t>
                      </a:r>
                      <a:endParaRPr lang="fr-FR" sz="1000">
                        <a:latin typeface="Calibri"/>
                        <a:ea typeface="MS Mincho"/>
                        <a:cs typeface="Arial"/>
                      </a:endParaRPr>
                    </a:p>
                  </a:txBody>
                  <a:tcPr marL="64168" marR="6416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latin typeface="Calibri"/>
                          <a:ea typeface="Calibri"/>
                          <a:cs typeface="Arial"/>
                        </a:rPr>
                        <a:t>No duplicated values</a:t>
                      </a:r>
                      <a:endParaRPr lang="fr-FR" sz="1000">
                        <a:latin typeface="Calibri"/>
                        <a:ea typeface="MS Mincho"/>
                        <a:cs typeface="Arial"/>
                      </a:endParaRPr>
                    </a:p>
                  </a:txBody>
                  <a:tcPr marL="64168" marR="6416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2355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latin typeface="Calibri"/>
                          <a:ea typeface="Calibri"/>
                          <a:cs typeface="Arial"/>
                        </a:rPr>
                        <a:t>Transactions</a:t>
                      </a:r>
                      <a:endParaRPr lang="fr-FR" sz="1000">
                        <a:latin typeface="Calibri"/>
                        <a:ea typeface="MS Mincho"/>
                        <a:cs typeface="Arial"/>
                      </a:endParaRPr>
                    </a:p>
                  </a:txBody>
                  <a:tcPr marL="64168" marR="6416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latin typeface="Calibri"/>
                          <a:ea typeface="Calibri"/>
                          <a:cs typeface="Arial"/>
                        </a:rPr>
                        <a:t>/</a:t>
                      </a:r>
                      <a:endParaRPr lang="fr-FR" sz="1000">
                        <a:latin typeface="Calibri"/>
                        <a:ea typeface="MS Mincho"/>
                        <a:cs typeface="Arial"/>
                      </a:endParaRPr>
                    </a:p>
                  </a:txBody>
                  <a:tcPr marL="64168" marR="6416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latin typeface="Calibri"/>
                          <a:ea typeface="Calibri"/>
                          <a:cs typeface="Arial"/>
                        </a:rPr>
                        <a:t> </a:t>
                      </a:r>
                      <a:r>
                        <a:rPr lang="en-US" sz="700" u="sng">
                          <a:latin typeface="Calibri"/>
                          <a:ea typeface="Calibri"/>
                          <a:cs typeface="Arial"/>
                        </a:rPr>
                        <a:t>Missing Data:  </a:t>
                      </a:r>
                      <a:endParaRPr lang="fr-FR" sz="1000">
                        <a:latin typeface="Calibri"/>
                        <a:ea typeface="MS Mincho"/>
                        <a:cs typeface="Arial"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700">
                          <a:latin typeface="Calibri"/>
                          <a:ea typeface="Calibri"/>
                          <a:cs typeface="Arial"/>
                        </a:rPr>
                        <a:t>online_order</a:t>
                      </a:r>
                      <a:endParaRPr lang="fr-FR" sz="1000">
                        <a:latin typeface="Calibri"/>
                        <a:ea typeface="MS Mincho"/>
                        <a:cs typeface="Arial"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700">
                          <a:latin typeface="Calibri"/>
                          <a:ea typeface="Calibri"/>
                          <a:cs typeface="Arial"/>
                        </a:rPr>
                        <a:t>brand</a:t>
                      </a:r>
                      <a:endParaRPr lang="fr-FR" sz="1000">
                        <a:latin typeface="Calibri"/>
                        <a:ea typeface="MS Mincho"/>
                        <a:cs typeface="Arial"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700">
                          <a:latin typeface="Calibri"/>
                          <a:ea typeface="Calibri"/>
                          <a:cs typeface="Arial"/>
                        </a:rPr>
                        <a:t>product_line</a:t>
                      </a:r>
                      <a:endParaRPr lang="fr-FR" sz="1000">
                        <a:latin typeface="Calibri"/>
                        <a:ea typeface="MS Mincho"/>
                        <a:cs typeface="Arial"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700">
                          <a:latin typeface="Calibri"/>
                          <a:ea typeface="Calibri"/>
                          <a:cs typeface="Arial"/>
                        </a:rPr>
                        <a:t>product_class</a:t>
                      </a:r>
                      <a:endParaRPr lang="fr-FR" sz="1000">
                        <a:latin typeface="Calibri"/>
                        <a:ea typeface="MS Mincho"/>
                        <a:cs typeface="Arial"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700">
                          <a:latin typeface="Calibri"/>
                          <a:ea typeface="Calibri"/>
                          <a:cs typeface="Arial"/>
                        </a:rPr>
                        <a:t>product_size</a:t>
                      </a:r>
                      <a:endParaRPr lang="fr-FR" sz="1000">
                        <a:latin typeface="Calibri"/>
                        <a:ea typeface="MS Mincho"/>
                        <a:cs typeface="Arial"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700">
                          <a:latin typeface="Calibri"/>
                          <a:ea typeface="Calibri"/>
                          <a:cs typeface="Arial"/>
                        </a:rPr>
                        <a:t>standard_cost</a:t>
                      </a:r>
                      <a:endParaRPr lang="fr-FR" sz="1000">
                        <a:latin typeface="Calibri"/>
                        <a:ea typeface="MS Mincho"/>
                        <a:cs typeface="Arial"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700">
                          <a:latin typeface="Calibri"/>
                          <a:ea typeface="Calibri"/>
                          <a:cs typeface="Arial"/>
                        </a:rPr>
                        <a:t>product_first_sold_date</a:t>
                      </a:r>
                      <a:endParaRPr lang="fr-FR" sz="1000">
                        <a:latin typeface="Calibri"/>
                        <a:ea typeface="MS Mincho"/>
                        <a:cs typeface="Arial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700" u="sng">
                          <a:latin typeface="Calibri"/>
                          <a:ea typeface="Calibri"/>
                          <a:cs typeface="Arial"/>
                        </a:rPr>
                        <a:t>Incomplete Data:</a:t>
                      </a:r>
                      <a:endParaRPr lang="fr-FR" sz="1000">
                        <a:latin typeface="Calibri"/>
                        <a:ea typeface="MS Mincho"/>
                        <a:cs typeface="Arial"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700">
                          <a:latin typeface="Calibri"/>
                          <a:ea typeface="Calibri"/>
                          <a:cs typeface="Arial"/>
                        </a:rPr>
                        <a:t>Customer id(no transaction for customers between 3501-5033)</a:t>
                      </a:r>
                      <a:endParaRPr lang="fr-FR" sz="1000">
                        <a:latin typeface="Calibri"/>
                        <a:ea typeface="MS Mincho"/>
                        <a:cs typeface="Arial"/>
                      </a:endParaRPr>
                    </a:p>
                  </a:txBody>
                  <a:tcPr marL="64168" marR="6416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7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4168" marR="6416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latin typeface="Calibri"/>
                          <a:ea typeface="Calibri"/>
                          <a:cs typeface="Arial"/>
                        </a:rPr>
                        <a:t>/</a:t>
                      </a:r>
                      <a:endParaRPr lang="fr-FR" sz="1000">
                        <a:latin typeface="Calibri"/>
                        <a:ea typeface="MS Mincho"/>
                        <a:cs typeface="Arial"/>
                      </a:endParaRPr>
                    </a:p>
                  </a:txBody>
                  <a:tcPr marL="64168" marR="6416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latin typeface="Calibri"/>
                          <a:ea typeface="Calibri"/>
                          <a:cs typeface="Arial"/>
                        </a:rPr>
                        <a:t>“order_status” is irrelevant for analysis.</a:t>
                      </a:r>
                      <a:endParaRPr lang="fr-FR" sz="1000">
                        <a:latin typeface="Calibri"/>
                        <a:ea typeface="MS Mincho"/>
                        <a:cs typeface="Arial"/>
                      </a:endParaRPr>
                    </a:p>
                  </a:txBody>
                  <a:tcPr marL="64168" marR="6416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700" u="sng">
                          <a:latin typeface="Calibri"/>
                          <a:ea typeface="Calibri"/>
                          <a:cs typeface="Arial"/>
                        </a:rPr>
                        <a:t>Data Type:</a:t>
                      </a:r>
                      <a:endParaRPr lang="fr-FR" sz="1000">
                        <a:latin typeface="Calibri"/>
                        <a:ea typeface="MS Mincho"/>
                        <a:cs typeface="Arial"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700">
                          <a:latin typeface="Calibri"/>
                          <a:ea typeface="Calibri"/>
                          <a:cs typeface="Arial"/>
                        </a:rPr>
                        <a:t>Product Sold Date: </a:t>
                      </a:r>
                      <a:endParaRPr lang="fr-FR" sz="1000">
                        <a:latin typeface="Calibri"/>
                        <a:ea typeface="MS Mincho"/>
                        <a:cs typeface="Arial"/>
                      </a:endParaRPr>
                    </a:p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latin typeface="Calibri"/>
                          <a:ea typeface="Calibri"/>
                          <a:cs typeface="Arial"/>
                        </a:rPr>
                        <a:t>Float&gt;Date</a:t>
                      </a:r>
                      <a:endParaRPr lang="fr-FR" sz="1000">
                        <a:latin typeface="Calibri"/>
                        <a:ea typeface="MS Mincho"/>
                        <a:cs typeface="Arial"/>
                      </a:endParaRPr>
                    </a:p>
                  </a:txBody>
                  <a:tcPr marL="64168" marR="6416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latin typeface="Calibri"/>
                          <a:ea typeface="Calibri"/>
                          <a:cs typeface="Arial"/>
                        </a:rPr>
                        <a:t>No duplicated values</a:t>
                      </a:r>
                      <a:endParaRPr lang="fr-FR" sz="1000">
                        <a:latin typeface="Calibri"/>
                        <a:ea typeface="MS Mincho"/>
                        <a:cs typeface="Arial"/>
                      </a:endParaRPr>
                    </a:p>
                  </a:txBody>
                  <a:tcPr marL="64168" marR="6416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269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latin typeface="Calibri"/>
                          <a:ea typeface="Calibri"/>
                          <a:cs typeface="Arial"/>
                        </a:rPr>
                        <a:t>New Customer List</a:t>
                      </a:r>
                      <a:endParaRPr lang="fr-FR" sz="1000">
                        <a:latin typeface="Calibri"/>
                        <a:ea typeface="MS Mincho"/>
                        <a:cs typeface="Arial"/>
                      </a:endParaRPr>
                    </a:p>
                  </a:txBody>
                  <a:tcPr marL="64168" marR="6416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latin typeface="Calibri"/>
                          <a:ea typeface="Calibri"/>
                          <a:cs typeface="Arial"/>
                        </a:rPr>
                        <a:t>5 unamed Columns</a:t>
                      </a:r>
                      <a:endParaRPr lang="fr-FR" sz="1000">
                        <a:latin typeface="Calibri"/>
                        <a:ea typeface="MS Mincho"/>
                        <a:cs typeface="Arial"/>
                      </a:endParaRPr>
                    </a:p>
                  </a:txBody>
                  <a:tcPr marL="64168" marR="6416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700" u="sng">
                          <a:latin typeface="Calibri"/>
                          <a:ea typeface="Calibri"/>
                          <a:cs typeface="Arial"/>
                        </a:rPr>
                        <a:t>Mssing/incomplete Data:</a:t>
                      </a:r>
                      <a:endParaRPr lang="fr-FR" sz="1000">
                        <a:latin typeface="Calibri"/>
                        <a:ea typeface="MS Mincho"/>
                        <a:cs typeface="Arial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latin typeface="Calibri"/>
                          <a:ea typeface="Calibri"/>
                          <a:cs typeface="Arial"/>
                        </a:rPr>
                        <a:t>Customer id is missing</a:t>
                      </a:r>
                      <a:endParaRPr lang="fr-FR" sz="1000">
                        <a:latin typeface="Calibri"/>
                        <a:ea typeface="MS Mincho"/>
                        <a:cs typeface="Arial"/>
                      </a:endParaRPr>
                    </a:p>
                  </a:txBody>
                  <a:tcPr marL="64168" marR="6416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7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4168" marR="6416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latin typeface="Calibri"/>
                          <a:ea typeface="Calibri"/>
                          <a:cs typeface="Arial"/>
                        </a:rPr>
                        <a:t>/</a:t>
                      </a:r>
                      <a:endParaRPr lang="fr-FR" sz="1000">
                        <a:latin typeface="Calibri"/>
                        <a:ea typeface="MS Mincho"/>
                        <a:cs typeface="Arial"/>
                      </a:endParaRPr>
                    </a:p>
                  </a:txBody>
                  <a:tcPr marL="64168" marR="6416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latin typeface="Calibri"/>
                          <a:ea typeface="Calibri"/>
                          <a:cs typeface="Arial"/>
                        </a:rPr>
                        <a:t>/</a:t>
                      </a:r>
                      <a:endParaRPr lang="fr-FR" sz="1000">
                        <a:latin typeface="Calibri"/>
                        <a:ea typeface="MS Mincho"/>
                        <a:cs typeface="Arial"/>
                      </a:endParaRPr>
                    </a:p>
                  </a:txBody>
                  <a:tcPr marL="64168" marR="6416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latin typeface="Calibri"/>
                          <a:ea typeface="Calibri"/>
                          <a:cs typeface="Arial"/>
                        </a:rPr>
                        <a:t>/</a:t>
                      </a:r>
                      <a:endParaRPr lang="fr-FR" sz="1000">
                        <a:latin typeface="Calibri"/>
                        <a:ea typeface="MS Mincho"/>
                        <a:cs typeface="Arial"/>
                      </a:endParaRPr>
                    </a:p>
                  </a:txBody>
                  <a:tcPr marL="64168" marR="6416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700" dirty="0">
                          <a:latin typeface="Calibri"/>
                          <a:ea typeface="Calibri"/>
                          <a:cs typeface="Arial"/>
                        </a:rPr>
                        <a:t>No duplicated values</a:t>
                      </a:r>
                      <a:endParaRPr lang="fr-FR" sz="1000" dirty="0">
                        <a:latin typeface="Calibri"/>
                        <a:ea typeface="MS Mincho"/>
                        <a:cs typeface="Arial"/>
                      </a:endParaRPr>
                    </a:p>
                  </a:txBody>
                  <a:tcPr marL="64168" marR="6416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" name="ZoneTexte 12"/>
          <p:cNvSpPr txBox="1"/>
          <p:nvPr/>
        </p:nvSpPr>
        <p:spPr>
          <a:xfrm>
            <a:off x="0" y="857238"/>
            <a:ext cx="5857916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en-US" dirty="0" smtClean="0"/>
              <a:t>The </a:t>
            </a:r>
            <a:r>
              <a:rPr lang="en-US" dirty="0" smtClean="0"/>
              <a:t>summary table below </a:t>
            </a:r>
            <a:r>
              <a:rPr lang="en-US" dirty="0" smtClean="0"/>
              <a:t>highlights the </a:t>
            </a:r>
            <a:r>
              <a:rPr lang="en-US" dirty="0" smtClean="0"/>
              <a:t>key </a:t>
            </a:r>
            <a:r>
              <a:rPr lang="en-US" dirty="0" smtClean="0"/>
              <a:t>data quality </a:t>
            </a:r>
            <a:r>
              <a:rPr lang="en-US" dirty="0" smtClean="0"/>
              <a:t>issues :</a:t>
            </a:r>
            <a:r>
              <a:rPr lang="en-US" b="1" dirty="0" smtClean="0"/>
              <a:t> </a:t>
            </a:r>
            <a:endParaRPr lang="fr-FR" dirty="0" smtClean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06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58" name="Shape 107"/>
          <p:cNvSpPr/>
          <p:nvPr/>
        </p:nvSpPr>
        <p:spPr>
          <a:xfrm>
            <a:off x="537899" y="1895175"/>
            <a:ext cx="3953102" cy="7232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pPr marL="342900" indent="-342900"/>
            <a:r>
              <a:rPr lang="en-US" dirty="0" smtClean="0"/>
              <a:t>Data </a:t>
            </a:r>
            <a:r>
              <a:rPr lang="en-US" dirty="0" smtClean="0"/>
              <a:t>Exploration</a:t>
            </a:r>
          </a:p>
        </p:txBody>
      </p:sp>
      <p:sp>
        <p:nvSpPr>
          <p:cNvPr id="15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pPr marL="342900" indent="-342900"/>
            <a:r>
              <a:rPr lang="en-US" dirty="0" smtClean="0"/>
              <a:t>2.  Data </a:t>
            </a:r>
            <a:r>
              <a:rPr lang="en-US" dirty="0" smtClean="0"/>
              <a:t>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08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endParaRPr/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285720" y="1214428"/>
            <a:ext cx="8072494" cy="329320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en" sz="1800" b="1" dirty="0" smtClean="0">
                <a:solidFill>
                  <a:schemeClr val="tx1"/>
                </a:solidFill>
              </a:rPr>
              <a:t>Customer Age Distribution:</a:t>
            </a:r>
          </a:p>
          <a:p>
            <a:endParaRPr lang="en" sz="1800" b="1" dirty="0" smtClean="0">
              <a:solidFill>
                <a:schemeClr val="tx1"/>
              </a:solidFill>
            </a:endParaRPr>
          </a:p>
          <a:p>
            <a:endParaRPr kumimoji="0" lang="en" sz="1800" b="1" i="0" u="none" strike="noStrike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Most customer are aged between 40-50 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(</a:t>
            </a:r>
            <a:r>
              <a:rPr lang="en-US" dirty="0" smtClean="0"/>
              <a:t>both new customer and the old customers) 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For </a:t>
            </a:r>
            <a:r>
              <a:rPr lang="en-US" dirty="0" smtClean="0"/>
              <a:t>the new customers the lowest age groups are under 20 and </a:t>
            </a:r>
            <a:r>
              <a:rPr lang="en-US" dirty="0" err="1" smtClean="0"/>
              <a:t>uper</a:t>
            </a:r>
            <a:r>
              <a:rPr lang="en-US" dirty="0" smtClean="0"/>
              <a:t> </a:t>
            </a:r>
            <a:r>
              <a:rPr lang="en-US" dirty="0" smtClean="0"/>
              <a:t>80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 smtClean="0"/>
              <a:t>For the old customers the lowest age groups are under 20 and </a:t>
            </a:r>
            <a:r>
              <a:rPr lang="en-US" dirty="0" err="1" smtClean="0"/>
              <a:t>uper</a:t>
            </a:r>
            <a:r>
              <a:rPr lang="en-US" dirty="0" smtClean="0"/>
              <a:t> </a:t>
            </a:r>
            <a:r>
              <a:rPr lang="en-US" dirty="0" smtClean="0"/>
              <a:t>69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 smtClean="0"/>
              <a:t>The new customers: age groups 39-49 </a:t>
            </a:r>
            <a:endParaRPr lang="en-US" dirty="0" smtClean="0"/>
          </a:p>
          <a:p>
            <a:r>
              <a:rPr lang="en-US" dirty="0" smtClean="0"/>
              <a:t>are </a:t>
            </a:r>
            <a:r>
              <a:rPr lang="en-US" dirty="0" smtClean="0"/>
              <a:t>most populated(also 50-69). 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The </a:t>
            </a:r>
            <a:r>
              <a:rPr lang="en-US" dirty="0" smtClean="0"/>
              <a:t>old </a:t>
            </a:r>
            <a:r>
              <a:rPr lang="en-US" dirty="0" err="1" smtClean="0"/>
              <a:t>customers:age</a:t>
            </a:r>
            <a:r>
              <a:rPr lang="en-US" dirty="0" smtClean="0"/>
              <a:t> groups 39-49 are </a:t>
            </a:r>
            <a:r>
              <a:rPr lang="en-US" dirty="0" smtClean="0"/>
              <a:t>most</a:t>
            </a:r>
          </a:p>
          <a:p>
            <a:r>
              <a:rPr lang="en-US" dirty="0" smtClean="0"/>
              <a:t> </a:t>
            </a:r>
            <a:r>
              <a:rPr lang="en-US" dirty="0" smtClean="0"/>
              <a:t>populated. </a:t>
            </a:r>
            <a:endParaRPr kumimoji="0" lang="fr-FR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1026" name="AutoShape 2" descr="data:image/png;base64,iVBORw0KGgoAAAANSUhEUgAAAYUAAAEGCAYAAACKB4k+AAAAOXRFWHRTb2Z0d2FyZQBNYXRwbG90bGliIHZlcnNpb24zLjMuMiwgaHR0cHM6Ly9tYXRwbG90bGliLm9yZy8vihELAAAACXBIWXMAAAsTAAALEwEAmpwYAAASkElEQVR4nO3de7Ccd33f8ffHVowxxsGujz1Cl8qeqoDjCZeeOMbOpARBcVoGkYuDmEJF6tRkasIlaRI7+YNexh1mymTItIWiGoLaOAZh7NghCVgRmDShGI5tArZlxx4MkizFOgkN0NCBCH/7xz76sZGPrMORdp9d7fs1s7P7/J5ndz+6HH303FNVSJIEcErfASRJk8NSkCQ1loIkqbEUJEmNpSBJalb1HeB4nHvuubVhw4a+Y0jSVLn77rv/sqrmlpo31aWwYcMGFhYW+o4hSVMlyVeONs/NR5KkxlKQJDWWgiSpsRQkSY2lIElqLAVJUmMpSJIaS0GS1FgKkqTGUtBJZc269SQZyWPNuvV9//KkkZvqy1xIR9q/by+vee+nR/LZH3rjZSP5XGmSuKYgSWosBUlSYylIkhpLQZLUWAqSpMZSkCQ1IyuFJO9PcjDJfUNj/ynJg0m+kOTWJM8amnddkkeSPJTkFaPKJUk6ulGuKXwAuOKIsZ3AxVX1g8CfA9cBJLkI2AL8QPeedyc5dYTZJElLGFkpVNUfA189YuyOqjrUTX4GWNu93gx8sKq+VVWPAo8Al4wqmyRpaX3uU/iXwB92r9cAe4fm7evGniTJ1UkWkiwsLi6OOKIkzZZeSiHJrwOHgBsPDy2xWC313qraVlXzVTU/Nzc3qoiSNJPGfu2jJFuBVwKbqurwP/z7gHVDi60F9o87myTNurGuKSS5AvhV4FVV9c2hWbcDW5I8LckFwEbgs+PMJkka4ZpCkpuAlwDnJtkHvJ3B0UZPA3YmAfhMVf18Vd2fZAfwAIPNStdU1XdGlU2StLSRlUJVvXaJ4fc9xfLXA9ePKo8k6dg8o1mS1FgKkqTGUpAkNZaCJKmxFCRJjaUgSWosBUlSYylIkhpLQZLUWAqSpMZSkCQ1loIkqbEUJEmNpSBJaiwFSVJjKUiSGktBktRYCpKkxlKQJDWWgiSpsRQkSY2lIElqLAVJUmMpSJKakZVCkvcnOZjkvqGxc5LsTPJw93z20LzrkjyS5KEkrxhVLknS0Y1yTeEDwBVHjF0L7KqqjcCubpokFwFbgB/o3vPuJKeOMJskaQkjK4Wq+mPgq0cMbwa2d6+3A68eGv9gVX2rqh4FHgEuGVU2SdLSxr1P4fyqOgDQPZ/Xja8B9g4tt68be5IkVydZSLKwuLg40rCSNGsmZUdzlhirpRasqm1VNV9V83NzcyOOJUmzZdyl8HiS1QDd88FufB+wbmi5tcD+MWeTpJk37lK4Hdjavd4K3DY0viXJ05JcAGwEPjvmbJI081aN6oOT3AS8BDg3yT7g7cA7gB1JrgL2AFcCVNX9SXYADwCHgGuq6jujyiZJWtrISqGqXnuUWZuOsvz1wPWjyqPJsGbdevbv23vsBSX1YmSlIC1l/769vOa9nx7Z53/ojZeN7LOlWTApRx9JkiaApSBJaiwFSVJjKUgTYM269SQZ2WPNuvV9/xI1JdzRPCKjPMrm2WvX8djePSP5bPXDHfCaFJbCiIzyh9wfcEmj4uYjSVJjKUiSGktBktRYCpKkxlKQJDWWgiSpsRQkSY2lIElqLAVJx8VLdJxcPKNZ0nHxEh0nF9cUJEmNpSBJaiwFSVJjKUiSGnc0S7PglFUk6TuFpoClIM2CJw55fw8tSy+bj5K8Lcn9Se5LclOS05Ock2Rnkoe757P7yCZJs2zspZBkDfBmYL6qLgZOBbYA1wK7qmojsKubliSNUV87mlcBT0+yCjgD2A9sBrZ387cDr+4nmiTNrrGXQlU9BrwT2AMcAL5WVXcA51fVgW6ZA8B5S70/ydVJFpIsLC4ujiu21HbWjuIhTYqx72ju9hVsBi4A/hr4cJLXLff9VbUN2AYwPz9fo8goLcmdtZoBfWw+ehnwaFUtVtXfArcAlwGPJ1kN0D0f7CGbJM20PkphD3BpkjMyWG/eBOwGbge2dstsBW7rIZskzbSxbz6qqruS3AzcAxwC7mWwOehMYEeSqxgUx5XjziZJs66Xk9eq6u3A248Y/haDtQZJUk+89pEkqbEUJEmNpSBJaiwFSVKzrFJIcvlyxiRJ0225awr/eZljkqQp9pSHpCZ5MYOzjeeS/OLQrLMYXN1UknQSOdZ5CqcxOKlsFfDMofGvAz89qlCSpH48ZSlU1aeATyX5QFV9ZUyZJEk9We4ZzU9Lsg3YMPyeqnrpKEJJkvqx3FL4MPDfgBuA74wujiSpT8sthUNV9Z6RJpEk9W65h6T+XpJ/nWR1knMOP0aaTJI0dstdUzh8n4NfHhor4MITG0eS1KdllUJVXTDqIJKk/i2rFJL8i6XGq+p/nNg4kqQ+LXfz0Q8NvT6dwc1w7gEsBUk6iSx389EvDE8n+X7gf44kkSQNO2UVg9u5n3jPXruOx/buGclnT6uV3o7zm8DGExlEkpb0xCFe895Pj+SjP/TGy0byudNsufsUfo/B0UYwuBDe84AdowolSerHctcU3jn0+hDwlaraN4I8kqQeLevkte7CeA8yuFLq2cC3RxlKktSP5d557WeAzwJXAj8D3JXES2dL0klmuZuPfh34oao6CJBkDvgj4OZRBZMkjd9yr310yuFC6PzV9/DeJ0nyrCQ3J3kwye4kL+6up7QzycPd89kr/XxJ0sos9x/2jyX5eJI3JHkD8PvAHxzH9/4m8LGqei7wfGA3cC2wq6o2Aru6aS2lO257VI8169b3/SuU1JNj3aP5HwDnV9UvJ/lJ4EeAAP8buHElX5jkLOBHgTcAVNW3gW8n2Qy8pFtsO3An8Ksr+Y6T3giP2waP3ZZm2bHWFN4FfAOgqm6pql+sqrcxWEt41wq/80JgEfitJPcmuSHJMxiUz4Huuw4A5y315iRXJ1lIsrC4uLjCCJKkpRyrFDZU1ReOHKyqBQa35lyJVcCLgPdU1QuBv+F72FRUVduqar6q5ufm5lYYQZK0lGOVwulPMe/pK/zOfcC+qrqrm76ZQUk8nmQ1QPd88CjvlySNyLFK4XNJ/tWRg0muAu5eyRdW1V8Ae5M8pxvaBDwA3M53b+azFbhtJZ8vSVq5Y52n8Fbg1iT/nO+WwDxwGvATx/G9vwDcmOQ04EvAzzIoqB1d4exhcKKcJGmMnrIUqupx4LIkPwZc3A3/flV94ni+tKo+z6BcjrTpeD5XknR8lns/hU8CnxxxlrFbs249+/ft7TuGJE2Mld5P4aSwf99er9MuSUNWfKkKSdLJx1KQJDWWgiSNwJp166fyGmUzvU9BkkZllPssYXT7LV1TkCQ1loIkqbEUJEmNpSBJaiwFSVJjKUiSGktBktRYCpKkxlKQJDWWgiSpsRQkSY2lIElqvCCepNl1yiqS9J1iolgKkmbXE4e8++IR3HwkSWosBUlSYylIkpreSiHJqUnuTfLRbvqcJDuTPNw9n91XNkmaVX2uKbwF2D00fS2wq6o2Aru6aUnSGPVSCknWAv8MuGFoeDOwvXu9HXj1mGNJ0szra03hXcCvAE8MjZ1fVQcAuufzesglSTNt7KWQ5JXAwaq6e4XvvzrJQpKFxcXFE5xOQDuhZxQPSZOtj5PXLgdeleSfAqcDZyX5beDxJKur6kCS1cDBpd5cVduAbQDz8/M1rtAzxRN6pJk19jWFqrquqtZW1QZgC/CJqnodcDuwtVtsK3DbuLNJ0qybpPMU3gG8PMnDwMu7aUnSGPV67aOquhO4s3v9V8CmPvNI0qybpDUFSVLPLAVJUmMpSJIaS0GS1FgKkqTGUpAkNZaCJKmxFCRJjaUgSWosBUlSYylIkhpLQZLUWAqSpMZSkCQ1loIkqbEUJEmNpSBJaiwFSVJjKUiSGktBktRYCpKkxlKQJDWWgiSpsRQkSc3YSyHJuiSfTLI7yf1J3tKNn5NkZ5KHu+ezx51NkmZdH2sKh4BfqqrnAZcC1yS5CLgW2FVVG4Fd3bQkaYzGXgpVdaCq7ulefwPYDawBNgPbu8W2A68edzZJmnW97lNIsgF4IXAXcH5VHYBBcQDnHeU9VydZSLKwuLg4tqySNAt6K4UkZwIfAd5aVV9f7vuqaltVzVfV/Nzc3OgCStIM6qUUknwfg0K4sapu6YYfT7K6m78aONhHNkmaZX0cfRTgfcDuqvqNoVm3A1u711uB28adTZJm3aoevvNy4PXAF5N8vhv7NeAdwI4kVwF7gCt7yCZJM23spVBVfwLkKLM3jTOLJOnv8oxmSVJjKUiSGktBktRYCpKkxlKQJDWWgiSpsRQkSY2lIElqLAVJUmMpSJIaS0GS1FgKkqTGUpAkNZaCJKmxFCRJjaUgSWosBUlSYylIkhpLQZLUWAqSpMZSkCQ1loIkqbEUJEmNpSBJaiauFJJckeShJI8kubbvPJI0SyaqFJKcCvxX4MeBi4DXJrmo31SSNDsmqhSAS4BHqupLVfVt4IPA5p4zSdLMSFX1naFJ8tPAFVX1c93064Efrqo3DS1zNXB1N/kc4KETGOFc4C9P4OeN2zTnn+bsYP4+TXN26Cf/36+quaVmrBpzkGPJEmN/p7WqahuwbSRfnixU1fwoPnscpjn/NGcH8/dpmrPD5OWftM1H+4B1Q9Nrgf09ZZGkmTNppfA5YGOSC5KcBmwBbu85kyTNjInafFRVh5K8Cfg4cCrw/qq6f4wRRrJZaoymOf80Zwfz92mas8OE5Z+oHc2SpH5N2uYjSVKPLAVJUjOzpZBkXZJPJtmd5P4kb+nGz0myM8nD3fPZfWc9UpLTk3w2yZ912f9dNz7x2Q9LcmqSe5N8tJuepuxfTvLFJJ9PstCNTVP+ZyW5OcmD3d//F09L/iTP6X7fDz++nuStU5T/bd3P7H1Jbup+licq+8yWAnAI+KWqeh5wKXBNd0mNa4FdVbUR2NVNT5pvAS+tqucDLwCuSHIp05H9sLcAu4empyk7wI9V1QuGji+fpvy/CXysqp4LPJ/Bn8NU5K+qh7rf9xcA/wj4JnArU5A/yRrgzcB8VV3M4GCaLUxa9qryMdjZfhvwcgZnSK/uxlYDD/Wd7Ri5zwDuAX54WrIzOP9kF/BS4KPd2FRk7/J9GTj3iLGpyA+cBTxKd5DJtOU/IvM/Af50WvIDa4C9wDkMjvz8aPdrmKjss7ym0CTZALwQuAs4v6oOAHTP5/UY7ai6zS+fBw4CO6tqarID7wJ+BXhiaGxassPgLPs7ktzdXXYFpif/hcAi8Fvd5rsbkjyD6ck/bAtwU/d64vNX1WPAO4E9wAHga1V1BxOWfeZLIcmZwEeAt1bV1/vOs1xV9Z0arEKvBS5JcnHPkZYlySuBg1V1d99ZjsPlVfUiBlfzvSbJj/Yd6HuwCngR8J6qeiHwN/S9uWIFupNbXwV8uO8sy9XtK9gMXAA8G3hGktf1m+rJZroUknwfg0K4sapu6YYfT7K6m7+awf/EJ1ZV/TVwJ3AF05H9cuBVSb7M4Cq4L03y20xHdgCqan/3fJDB9uxLmJ78+4B93ZolwM0MSmJa8h/248A9VfV4Nz0N+V8GPFpVi1X1t8AtwGVMWPaZLYUkAd4H7K6q3xiadTuwtXu9lcG+homSZC7Js7rXT2fwl+1BpiB7VV1XVWuragOD1f9PVNXrmILsAEmekeSZh18z2CZ8H1OSv6r+Atib5Dnd0CbgAaYk/5DX8t1NRzAd+fcAlyY5o/v3ZxODnfwTlX1mz2hO8iPA/wK+yHe3bf8ag/0KO4D1DP4Qr6yqr/YS8iiS/CCwncHRC6cAO6rq3yf5e0x49mFJXgL8m6p65bRkT3Ihg7UDGGyK+Z2qun5a8gMkeQFwA3Aa8CXgZ+n+HjEd+c9gsMP2wqr6Wjc2Fb//3eHjr2Fw9OO9wM8BZzJB2We2FCRJTzazm48kSU9mKUiSGktBktRYCpKkxlKQJDWWgiSpsRQkSY2lIK1Qkt/tLop3/+EL4yW5KsmfJ7kzyX9P8l+68bkkH0nyue5xeb/ppaV58pq0QknOqaqvdpca+RzwCuBPGVxL6BvAJ4A/q6o3Jfkd4N1V9SdJ1gMfr8G9PKSJsqrvANIUe3OSn+herwNeD3zq8CUKknwY+Ifd/JcBFw0ueQPAWUmeWVXfGGdg6VgsBWkFuus2vQx4cVV9M8mdDG6WcrT//Z/SLfv/xhJQWiH3KUgr8/3A/+kK4bkMbul6BvCPk5ydZBXwU0PL3wG86fBEd1E6aeJYCtLKfAxYleQLwH8APgM8BvxHBlfa/SMGl6T+Wrf8m4H5JF9I8gDw8+OPLB2bO5qlEyjJmVX1f7s1hVuB91fVrcd6nzQpXFOQTqx/2907+z7gUeB3e00jfY9cU5AkNa4pSJIaS0GS1FgKkqTGUpAkNZaCJKn5/y+yPF27IwSfAAAAAElFTkSuQmCC"/>
          <p:cNvSpPr>
            <a:spLocks noChangeAspect="1" noChangeArrowheads="1"/>
          </p:cNvSpPr>
          <p:nvPr/>
        </p:nvSpPr>
        <p:spPr bwMode="auto">
          <a:xfrm>
            <a:off x="63500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028" name="AutoShape 4" descr="data:image/png;base64,iVBORw0KGgoAAAANSUhEUgAAAYUAAAEGCAYAAACKB4k+AAAAOXRFWHRTb2Z0d2FyZQBNYXRwbG90bGliIHZlcnNpb24zLjMuMiwgaHR0cHM6Ly9tYXRwbG90bGliLm9yZy8vihELAAAACXBIWXMAAAsTAAALEwEAmpwYAAASkElEQVR4nO3de7Ccd33f8ffHVowxxsGujz1Cl8qeqoDjCZeeOMbOpARBcVoGkYuDmEJF6tRkasIlaRI7+YNexh1mymTItIWiGoLaOAZh7NghCVgRmDShGI5tArZlxx4MkizFOgkN0NCBCH/7xz76sZGPrMORdp9d7fs1s7P7/J5ndz+6HH303FNVSJIEcErfASRJk8NSkCQ1loIkqbEUJEmNpSBJalb1HeB4nHvuubVhw4a+Y0jSVLn77rv/sqrmlpo31aWwYcMGFhYW+o4hSVMlyVeONs/NR5KkxlKQJDWWgiSpsRQkSY2lIElqLAVJUmMpSJIaS0GS1FgKkqTGUtBJZc269SQZyWPNuvV9//KkkZvqy1xIR9q/by+vee+nR/LZH3rjZSP5XGmSuKYgSWosBUlSYylIkhpLQZLUWAqSpMZSkCQ1IyuFJO9PcjDJfUNj/ynJg0m+kOTWJM8amnddkkeSPJTkFaPKJUk6ulGuKXwAuOKIsZ3AxVX1g8CfA9cBJLkI2AL8QPeedyc5dYTZJElLGFkpVNUfA189YuyOqjrUTX4GWNu93gx8sKq+VVWPAo8Al4wqmyRpaX3uU/iXwB92r9cAe4fm7evGniTJ1UkWkiwsLi6OOKIkzZZeSiHJrwOHgBsPDy2xWC313qraVlXzVTU/Nzc3qoiSNJPGfu2jJFuBVwKbqurwP/z7gHVDi60F9o87myTNurGuKSS5AvhV4FVV9c2hWbcDW5I8LckFwEbgs+PMJkka4ZpCkpuAlwDnJtkHvJ3B0UZPA3YmAfhMVf18Vd2fZAfwAIPNStdU1XdGlU2StLSRlUJVvXaJ4fc9xfLXA9ePKo8k6dg8o1mS1FgKkqTGUpAkNZaCJKmxFCRJjaUgSWosBUlSYylIkhpLQZLUWAqSpMZSkCQ1loIkqbEUJEmNpSBJaiwFSVJjKUiSGktBktRYCpKkxlKQJDWWgiSpsRQkSY2lIElqLAVJUmMpSJKakZVCkvcnOZjkvqGxc5LsTPJw93z20LzrkjyS5KEkrxhVLknS0Y1yTeEDwBVHjF0L7KqqjcCubpokFwFbgB/o3vPuJKeOMJskaQkjK4Wq+mPgq0cMbwa2d6+3A68eGv9gVX2rqh4FHgEuGVU2SdLSxr1P4fyqOgDQPZ/Xja8B9g4tt68be5IkVydZSLKwuLg40rCSNGsmZUdzlhirpRasqm1VNV9V83NzcyOOJUmzZdyl8HiS1QDd88FufB+wbmi5tcD+MWeTpJk37lK4Hdjavd4K3DY0viXJ05JcAGwEPjvmbJI081aN6oOT3AS8BDg3yT7g7cA7gB1JrgL2AFcCVNX9SXYADwCHgGuq6jujyiZJWtrISqGqXnuUWZuOsvz1wPWjyqPJsGbdevbv23vsBSX1YmSlIC1l/769vOa9nx7Z53/ojZeN7LOlWTApRx9JkiaApSBJaiwFSVJjKUgTYM269SQZ2WPNuvV9/xI1JdzRPCKjPMrm2WvX8djePSP5bPXDHfCaFJbCiIzyh9wfcEmj4uYjSVJjKUiSGktBktRYCpKkxlKQJDWWgiSpsRQkSY2lIElqLAVJx8VLdJxcPKNZ0nHxEh0nF9cUJEmNpSBJaiwFSVJjKUiSGnc0S7PglFUk6TuFpoClIM2CJw55fw8tSy+bj5K8Lcn9Se5LclOS05Ock2Rnkoe757P7yCZJs2zspZBkDfBmYL6qLgZOBbYA1wK7qmojsKubliSNUV87mlcBT0+yCjgD2A9sBrZ387cDr+4nmiTNrrGXQlU9BrwT2AMcAL5WVXcA51fVgW6ZA8B5S70/ydVJFpIsLC4ujiu21HbWjuIhTYqx72ju9hVsBi4A/hr4cJLXLff9VbUN2AYwPz9fo8goLcmdtZoBfWw+ehnwaFUtVtXfArcAlwGPJ1kN0D0f7CGbJM20PkphD3BpkjMyWG/eBOwGbge2dstsBW7rIZskzbSxbz6qqruS3AzcAxwC7mWwOehMYEeSqxgUx5XjziZJs66Xk9eq6u3A248Y/haDtQZJUk+89pEkqbEUJEmNpSBJaiwFSVKzrFJIcvlyxiRJ0225awr/eZljkqQp9pSHpCZ5MYOzjeeS/OLQrLMYXN1UknQSOdZ5CqcxOKlsFfDMofGvAz89qlCSpH48ZSlU1aeATyX5QFV9ZUyZJEk9We4ZzU9Lsg3YMPyeqnrpKEJJkvqx3FL4MPDfgBuA74wujiSpT8sthUNV9Z6RJpEk9W65h6T+XpJ/nWR1knMOP0aaTJI0dstdUzh8n4NfHhor4MITG0eS1KdllUJVXTDqIJKk/i2rFJL8i6XGq+p/nNg4kqQ+LXfz0Q8NvT6dwc1w7gEsBUk6iSx389EvDE8n+X7gf44kkSQNO2UVg9u5n3jPXruOx/buGclnT6uV3o7zm8DGExlEkpb0xCFe895Pj+SjP/TGy0byudNsufsUfo/B0UYwuBDe84AdowolSerHctcU3jn0+hDwlaraN4I8kqQeLevkte7CeA8yuFLq2cC3RxlKktSP5d557WeAzwJXAj8D3JXES2dL0klmuZuPfh34oao6CJBkDvgj4OZRBZMkjd9yr310yuFC6PzV9/DeJ0nyrCQ3J3kwye4kL+6up7QzycPd89kr/XxJ0sos9x/2jyX5eJI3JHkD8PvAHxzH9/4m8LGqei7wfGA3cC2wq6o2Aru6aS2lO257VI8169b3/SuU1JNj3aP5HwDnV9UvJ/lJ4EeAAP8buHElX5jkLOBHgTcAVNW3gW8n2Qy8pFtsO3An8Ksr+Y6T3giP2waP3ZZm2bHWFN4FfAOgqm6pql+sqrcxWEt41wq/80JgEfitJPcmuSHJMxiUz4Huuw4A5y315iRXJ1lIsrC4uLjCCJKkpRyrFDZU1ReOHKyqBQa35lyJVcCLgPdU1QuBv+F72FRUVduqar6q5ufm5lYYQZK0lGOVwulPMe/pK/zOfcC+qrqrm76ZQUk8nmQ1QPd88CjvlySNyLFK4XNJ/tWRg0muAu5eyRdW1V8Ae5M8pxvaBDwA3M53b+azFbhtJZ8vSVq5Y52n8Fbg1iT/nO+WwDxwGvATx/G9vwDcmOQ04EvAzzIoqB1d4exhcKKcJGmMnrIUqupx4LIkPwZc3A3/flV94ni+tKo+z6BcjrTpeD5XknR8lns/hU8CnxxxlrFbs249+/ft7TuGJE2Mld5P4aSwf99er9MuSUNWfKkKSdLJx1KQJDWWgiSNwJp166fyGmUzvU9BkkZllPssYXT7LV1TkCQ1loIkqbEUJEmNpSBJaiwFSVJjKUiSGktBktRYCpKkxlKQJDWWgiSpsRQkSY2lIElqvCCepNl1yiqS9J1iolgKkmbXE4e8++IR3HwkSWosBUlSYylIkpreSiHJqUnuTfLRbvqcJDuTPNw9n91XNkmaVX2uKbwF2D00fS2wq6o2Aru6aUnSGPVSCknWAv8MuGFoeDOwvXu9HXj1mGNJ0szra03hXcCvAE8MjZ1fVQcAuufzesglSTNt7KWQ5JXAwaq6e4XvvzrJQpKFxcXFE5xOQDuhZxQPSZOtj5PXLgdeleSfAqcDZyX5beDxJKur6kCS1cDBpd5cVduAbQDz8/M1rtAzxRN6pJk19jWFqrquqtZW1QZgC/CJqnodcDuwtVtsK3DbuLNJ0qybpPMU3gG8PMnDwMu7aUnSGPV67aOquhO4s3v9V8CmPvNI0qybpDUFSVLPLAVJUmMpSJIaS0GS1FgKkqTGUpAkNZaCJKmxFCRJjaUgSWosBUlSYylIkhpLQZLUWAqSpMZSkCQ1loIkqbEUJEmNpSBJaiwFSVJjKUiSGktBktRYCpKkxlKQJDWWgiSpsRQkSc3YSyHJuiSfTLI7yf1J3tKNn5NkZ5KHu+ezx51NkmZdH2sKh4BfqqrnAZcC1yS5CLgW2FVVG4Fd3bQkaYzGXgpVdaCq7ulefwPYDawBNgPbu8W2A68edzZJmnW97lNIsgF4IXAXcH5VHYBBcQDnHeU9VydZSLKwuLg4tqySNAt6K4UkZwIfAd5aVV9f7vuqaltVzVfV/Nzc3OgCStIM6qUUknwfg0K4sapu6YYfT7K6m78aONhHNkmaZX0cfRTgfcDuqvqNoVm3A1u711uB28adTZJm3aoevvNy4PXAF5N8vhv7NeAdwI4kVwF7gCt7yCZJM23spVBVfwLkKLM3jTOLJOnv8oxmSVJjKUiSGktBktRYCpKkxlKQJDWWgiSpsRQkSY2lIElqLAVJUmMpSJIaS0GS1FgKkqTGUpAkNZaCJKmxFCRJjaUgSWosBUlSYylIkhpLQZLUWAqSpMZSkCQ1loIkqbEUJEmNpSBJaiauFJJckeShJI8kubbvPJI0SyaqFJKcCvxX4MeBi4DXJrmo31SSNDsmqhSAS4BHqupLVfVt4IPA5p4zSdLMSFX1naFJ8tPAFVX1c93064Efrqo3DS1zNXB1N/kc4KETGOFc4C9P4OeN2zTnn+bsYP4+TXN26Cf/36+quaVmrBpzkGPJEmN/p7WqahuwbSRfnixU1fwoPnscpjn/NGcH8/dpmrPD5OWftM1H+4B1Q9Nrgf09ZZGkmTNppfA5YGOSC5KcBmwBbu85kyTNjInafFRVh5K8Cfg4cCrw/qq6f4wRRrJZaoymOf80Zwfz92mas8OE5Z+oHc2SpH5N2uYjSVKPLAVJUjOzpZBkXZJPJtmd5P4kb+nGz0myM8nD3fPZfWc9UpLTk3w2yZ912f9dNz7x2Q9LcmqSe5N8tJuepuxfTvLFJJ9PstCNTVP+ZyW5OcmD3d//F09L/iTP6X7fDz++nuStU5T/bd3P7H1Jbup+licq+8yWAnAI+KWqeh5wKXBNd0mNa4FdVbUR2NVNT5pvAS+tqucDLwCuSHIp05H9sLcAu4empyk7wI9V1QuGji+fpvy/CXysqp4LPJ/Bn8NU5K+qh7rf9xcA/wj4JnArU5A/yRrgzcB8VV3M4GCaLUxa9qryMdjZfhvwcgZnSK/uxlYDD/Wd7Ri5zwDuAX54WrIzOP9kF/BS4KPd2FRk7/J9GTj3iLGpyA+cBTxKd5DJtOU/IvM/Af50WvIDa4C9wDkMjvz8aPdrmKjss7ym0CTZALwQuAs4v6oOAHTP5/UY7ai6zS+fBw4CO6tqarID7wJ+BXhiaGxassPgLPs7ktzdXXYFpif/hcAi8Fvd5rsbkjyD6ck/bAtwU/d64vNX1WPAO4E9wAHga1V1BxOWfeZLIcmZwEeAt1bV1/vOs1xV9Z0arEKvBS5JcnHPkZYlySuBg1V1d99ZjsPlVfUiBlfzvSbJj/Yd6HuwCngR8J6qeiHwN/S9uWIFupNbXwV8uO8sy9XtK9gMXAA8G3hGktf1m+rJZroUknwfg0K4sapu6YYfT7K6m7+awf/EJ1ZV/TVwJ3AF05H9cuBVSb7M4Cq4L03y20xHdgCqan/3fJDB9uxLmJ78+4B93ZolwM0MSmJa8h/248A9VfV4Nz0N+V8GPFpVi1X1t8AtwGVMWPaZLYUkAd4H7K6q3xiadTuwtXu9lcG+homSZC7Js7rXT2fwl+1BpiB7VV1XVWuragOD1f9PVNXrmILsAEmekeSZh18z2CZ8H1OSv6r+Atib5Dnd0CbgAaYk/5DX8t1NRzAd+fcAlyY5o/v3ZxODnfwTlX1mz2hO8iPA/wK+yHe3bf8ag/0KO4D1DP4Qr6yqr/YS8iiS/CCwncHRC6cAO6rq3yf5e0x49mFJXgL8m6p65bRkT3Ihg7UDGGyK+Z2qun5a8gMkeQFwA3Aa8CXgZ+n+HjEd+c9gsMP2wqr6Wjc2Fb//3eHjr2Fw9OO9wM8BZzJB2We2FCRJTzazm48kSU9mKUiSGktBktRYCpKkxlKQJDWWgiSpsRQkSY2lIK1Qkt/tLop3/+EL4yW5KsmfJ7kzyX9P8l+68bkkH0nyue5xeb/ppaV58pq0QknOqaqvdpca+RzwCuBPGVxL6BvAJ4A/q6o3Jfkd4N1V9SdJ1gMfr8G9PKSJsqrvANIUe3OSn+herwNeD3zq8CUKknwY+Ifd/JcBFw0ueQPAWUmeWVXfGGdg6VgsBWkFuus2vQx4cVV9M8mdDG6WcrT//Z/SLfv/xhJQWiH3KUgr8/3A/+kK4bkMbul6BvCPk5ydZBXwU0PL3wG86fBEd1E6aeJYCtLKfAxYleQLwH8APgM8BvxHBlfa/SMGl6T+Wrf8m4H5JF9I8gDw8+OPLB2bO5qlEyjJmVX1f7s1hVuB91fVrcd6nzQpXFOQTqx/2907+z7gUeB3e00jfY9cU5AkNa4pSJIaS0GS1FgKkqTGUpAkNZaCJKn5/y+yPF27IwSfAAAAAElFTkSuQmCC"/>
          <p:cNvSpPr>
            <a:spLocks noChangeAspect="1" noChangeArrowheads="1"/>
          </p:cNvSpPr>
          <p:nvPr/>
        </p:nvSpPr>
        <p:spPr bwMode="auto">
          <a:xfrm>
            <a:off x="63500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030" name="AutoShape 6" descr="data:image/png;base64,iVBORw0KGgoAAAANSUhEUgAAAYUAAAEGCAYAAACKB4k+AAAAOXRFWHRTb2Z0d2FyZQBNYXRwbG90bGliIHZlcnNpb24zLjMuMiwgaHR0cHM6Ly9tYXRwbG90bGliLm9yZy8vihELAAAACXBIWXMAAAsTAAALEwEAmpwYAAASkElEQVR4nO3de7Ccd33f8ffHVowxxsGujz1Cl8qeqoDjCZeeOMbOpARBcVoGkYuDmEJF6tRkasIlaRI7+YNexh1mymTItIWiGoLaOAZh7NghCVgRmDShGI5tArZlxx4MkizFOgkN0NCBCH/7xz76sZGPrMORdp9d7fs1s7P7/J5ndz+6HH303FNVSJIEcErfASRJk8NSkCQ1loIkqbEUJEmNpSBJalb1HeB4nHvuubVhw4a+Y0jSVLn77rv/sqrmlpo31aWwYcMGFhYW+o4hSVMlyVeONs/NR5KkxlKQJDWWgiSpsRQkSY2lIElqLAVJUmMpSJIaS0GS1FgKkqTGUtBJZc269SQZyWPNuvV9//KkkZvqy1xIR9q/by+vee+nR/LZH3rjZSP5XGmSuKYgSWosBUlSYylIkhpLQZLUWAqSpMZSkCQ1IyuFJO9PcjDJfUNj/ynJg0m+kOTWJM8amnddkkeSPJTkFaPKJUk6ulGuKXwAuOKIsZ3AxVX1g8CfA9cBJLkI2AL8QPeedyc5dYTZJElLGFkpVNUfA189YuyOqjrUTX4GWNu93gx8sKq+VVWPAo8Al4wqmyRpaX3uU/iXwB92r9cAe4fm7evGniTJ1UkWkiwsLi6OOKIkzZZeSiHJrwOHgBsPDy2xWC313qraVlXzVTU/Nzc3qoiSNJPGfu2jJFuBVwKbqurwP/z7gHVDi60F9o87myTNurGuKSS5AvhV4FVV9c2hWbcDW5I8LckFwEbgs+PMJkka4ZpCkpuAlwDnJtkHvJ3B0UZPA3YmAfhMVf18Vd2fZAfwAIPNStdU1XdGlU2StLSRlUJVvXaJ4fc9xfLXA9ePKo8k6dg8o1mS1FgKkqTGUpAkNZaCJKmxFCRJjaUgSWosBUlSYylIkhpLQZLUWAqSpMZSkCQ1loIkqbEUJEmNpSBJaiwFSVJjKUiSGktBktRYCpKkxlKQJDWWgiSpsRQkSY2lIElqLAVJUmMpSJKakZVCkvcnOZjkvqGxc5LsTPJw93z20LzrkjyS5KEkrxhVLknS0Y1yTeEDwBVHjF0L7KqqjcCubpokFwFbgB/o3vPuJKeOMJskaQkjK4Wq+mPgq0cMbwa2d6+3A68eGv9gVX2rqh4FHgEuGVU2SdLSxr1P4fyqOgDQPZ/Xja8B9g4tt68be5IkVydZSLKwuLg40rCSNGsmZUdzlhirpRasqm1VNV9V83NzcyOOJUmzZdyl8HiS1QDd88FufB+wbmi5tcD+MWeTpJk37lK4Hdjavd4K3DY0viXJ05JcAGwEPjvmbJI081aN6oOT3AS8BDg3yT7g7cA7gB1JrgL2AFcCVNX9SXYADwCHgGuq6jujyiZJWtrISqGqXnuUWZuOsvz1wPWjyqPJsGbdevbv23vsBSX1YmSlIC1l/769vOa9nx7Z53/ojZeN7LOlWTApRx9JkiaApSBJaiwFSVJjKUgTYM269SQZ2WPNuvV9/xI1JdzRPCKjPMrm2WvX8djePSP5bPXDHfCaFJbCiIzyh9wfcEmj4uYjSVJjKUiSGktBktRYCpKkxlKQJDWWgiSpsRQkSY2lIElqLAVJx8VLdJxcPKNZ0nHxEh0nF9cUJEmNpSBJaiwFSVJjKUiSGnc0S7PglFUk6TuFpoClIM2CJw55fw8tSy+bj5K8Lcn9Se5LclOS05Ock2Rnkoe757P7yCZJs2zspZBkDfBmYL6qLgZOBbYA1wK7qmojsKubliSNUV87mlcBT0+yCjgD2A9sBrZ387cDr+4nmiTNrrGXQlU9BrwT2AMcAL5WVXcA51fVgW6ZA8B5S70/ydVJFpIsLC4ujiu21HbWjuIhTYqx72ju9hVsBi4A/hr4cJLXLff9VbUN2AYwPz9fo8goLcmdtZoBfWw+ehnwaFUtVtXfArcAlwGPJ1kN0D0f7CGbJM20PkphD3BpkjMyWG/eBOwGbge2dstsBW7rIZskzbSxbz6qqruS3AzcAxwC7mWwOehMYEeSqxgUx5XjziZJs66Xk9eq6u3A248Y/haDtQZJUk+89pEkqbEUJEmNpSBJaiwFSVKzrFJIcvlyxiRJ0225awr/eZljkqQp9pSHpCZ5MYOzjeeS/OLQrLMYXN1UknQSOdZ5CqcxOKlsFfDMofGvAz89qlCSpH48ZSlU1aeATyX5QFV9ZUyZJEk9We4ZzU9Lsg3YMPyeqnrpKEJJkvqx3FL4MPDfgBuA74wujiSpT8sthUNV9Z6RJpEk9W65h6T+XpJ/nWR1knMOP0aaTJI0dstdUzh8n4NfHhor4MITG0eS1KdllUJVXTDqIJKk/i2rFJL8i6XGq+p/nNg4kqQ+LXfz0Q8NvT6dwc1w7gEsBUk6iSx389EvDE8n+X7gf44kkSQNO2UVg9u5n3jPXruOx/buGclnT6uV3o7zm8DGExlEkpb0xCFe895Pj+SjP/TGy0byudNsufsUfo/B0UYwuBDe84AdowolSerHctcU3jn0+hDwlaraN4I8kqQeLevkte7CeA8yuFLq2cC3RxlKktSP5d557WeAzwJXAj8D3JXES2dL0klmuZuPfh34oao6CJBkDvgj4OZRBZMkjd9yr310yuFC6PzV9/DeJ0nyrCQ3J3kwye4kL+6up7QzycPd89kr/XxJ0sos9x/2jyX5eJI3JHkD8PvAHxzH9/4m8LGqei7wfGA3cC2wq6o2Aru6aS2lO257VI8169b3/SuU1JNj3aP5HwDnV9UvJ/lJ4EeAAP8buHElX5jkLOBHgTcAVNW3gW8n2Qy8pFtsO3An8Ksr+Y6T3giP2waP3ZZm2bHWFN4FfAOgqm6pql+sqrcxWEt41wq/80JgEfitJPcmuSHJMxiUz4Huuw4A5y315iRXJ1lIsrC4uLjCCJKkpRyrFDZU1ReOHKyqBQa35lyJVcCLgPdU1QuBv+F72FRUVduqar6q5ufm5lYYQZK0lGOVwulPMe/pK/zOfcC+qrqrm76ZQUk8nmQ1QPd88CjvlySNyLFK4XNJ/tWRg0muAu5eyRdW1V8Ae5M8pxvaBDwA3M53b+azFbhtJZ8vSVq5Y52n8Fbg1iT/nO+WwDxwGvATx/G9vwDcmOQ04EvAzzIoqB1d4exhcKKcJGmMnrIUqupx4LIkPwZc3A3/flV94ni+tKo+z6BcjrTpeD5XknR8lns/hU8CnxxxlrFbs249+/ft7TuGJE2Mld5P4aSwf99er9MuSUNWfKkKSdLJx1KQJDWWgiSNwJp166fyGmUzvU9BkkZllPssYXT7LV1TkCQ1loIkqbEUJEmNpSBJaiwFSVJjKUiSGktBktRYCpKkxlKQJDWWgiSpsRQkSY2lIElqvCCepNl1yiqS9J1iolgKkmbXE4e8++IR3HwkSWosBUlSYylIkpreSiHJqUnuTfLRbvqcJDuTPNw9n91XNkmaVX2uKbwF2D00fS2wq6o2Aru6aUnSGPVSCknWAv8MuGFoeDOwvXu9HXj1mGNJ0szra03hXcCvAE8MjZ1fVQcAuufzesglSTNt7KWQ5JXAwaq6e4XvvzrJQpKFxcXFE5xOQDuhZxQPSZOtj5PXLgdeleSfAqcDZyX5beDxJKur6kCS1cDBpd5cVduAbQDz8/M1rtAzxRN6pJk19jWFqrquqtZW1QZgC/CJqnodcDuwtVtsK3DbuLNJ0qybpPMU3gG8PMnDwMu7aUnSGPV67aOquhO4s3v9V8CmPvNI0qybpDUFSVLPLAVJUmMpSJIaS0GS1FgKkqTGUpAkNZaCJKmxFCRJjaUgSWosBUlSYylIkhpLQZLUWAqSpMZSkCQ1loIkqbEUJEmNpSBJaiwFSVJjKUiSGktBktRYCpKkxlKQJDWWgiSpsRQkSc3YSyHJuiSfTLI7yf1J3tKNn5NkZ5KHu+ezx51NkmZdH2sKh4BfqqrnAZcC1yS5CLgW2FVVG4Fd3bQkaYzGXgpVdaCq7ulefwPYDawBNgPbu8W2A68edzZJmnW97lNIsgF4IXAXcH5VHYBBcQDnHeU9VydZSLKwuLg4tqySNAt6K4UkZwIfAd5aVV9f7vuqaltVzVfV/Nzc3OgCStIM6qUUknwfg0K4sapu6YYfT7K6m78aONhHNkmaZX0cfRTgfcDuqvqNoVm3A1u711uB28adTZJm3aoevvNy4PXAF5N8vhv7NeAdwI4kVwF7gCt7yCZJM23spVBVfwLkKLM3jTOLJOnv8oxmSVJjKUiSGktBktRYCpKkxlKQJDWWgiSpsRQkSY2lIElqLAVJUmMpSJIaS0GS1FgKkqTGUpAkNZaCJKmxFCRJjaUgSWosBUlSYylIkhpLQZLUWAqSpMZSkCQ1loIkqbEUJEmNpSBJaiauFJJckeShJI8kubbvPJI0SyaqFJKcCvxX4MeBi4DXJrmo31SSNDsmqhSAS4BHqupLVfVt4IPA5p4zSdLMSFX1naFJ8tPAFVX1c93064Efrqo3DS1zNXB1N/kc4KETGOFc4C9P4OeN2zTnn+bsYP4+TXN26Cf/36+quaVmrBpzkGPJEmN/p7WqahuwbSRfnixU1fwoPnscpjn/NGcH8/dpmrPD5OWftM1H+4B1Q9Nrgf09ZZGkmTNppfA5YGOSC5KcBmwBbu85kyTNjInafFRVh5K8Cfg4cCrw/qq6f4wRRrJZaoymOf80Zwfz92mas8OE5Z+oHc2SpH5N2uYjSVKPLAVJUjOzpZBkXZJPJtmd5P4kb+nGz0myM8nD3fPZfWc9UpLTk3w2yZ912f9dNz7x2Q9LcmqSe5N8tJuepuxfTvLFJJ9PstCNTVP+ZyW5OcmD3d//F09L/iTP6X7fDz++nuStU5T/bd3P7H1Jbup+licq+8yWAnAI+KWqeh5wKXBNd0mNa4FdVbUR2NVNT5pvAS+tqucDLwCuSHIp05H9sLcAu4empyk7wI9V1QuGji+fpvy/CXysqp4LPJ/Bn8NU5K+qh7rf9xcA/wj4JnArU5A/yRrgzcB8VV3M4GCaLUxa9qryMdjZfhvwcgZnSK/uxlYDD/Wd7Ri5zwDuAX54WrIzOP9kF/BS4KPd2FRk7/J9GTj3iLGpyA+cBTxKd5DJtOU/IvM/Af50WvIDa4C9wDkMjvz8aPdrmKjss7ym0CTZALwQuAs4v6oOAHTP5/UY7ai6zS+fBw4CO6tqarID7wJ+BXhiaGxassPgLPs7ktzdXXYFpif/hcAi8Fvd5rsbkjyD6ck/bAtwU/d64vNX1WPAO4E9wAHga1V1BxOWfeZLIcmZwEeAt1bV1/vOs1xV9Z0arEKvBS5JcnHPkZYlySuBg1V1d99ZjsPlVfUiBlfzvSbJj/Yd6HuwCngR8J6qeiHwN/S9uWIFupNbXwV8uO8sy9XtK9gMXAA8G3hGktf1m+rJZroUknwfg0K4sapu6YYfT7K6m7+awf/EJ1ZV/TVwJ3AF05H9cuBVSb7M4Cq4L03y20xHdgCqan/3fJDB9uxLmJ78+4B93ZolwM0MSmJa8h/248A9VfV4Nz0N+V8GPFpVi1X1t8AtwGVMWPaZLYUkAd4H7K6q3xiadTuwtXu9lcG+homSZC7Js7rXT2fwl+1BpiB7VV1XVWuragOD1f9PVNXrmILsAEmekeSZh18z2CZ8H1OSv6r+Atib5Dnd0CbgAaYk/5DX8t1NRzAd+fcAlyY5o/v3ZxODnfwTlX1mz2hO8iPA/wK+yHe3bf8ag/0KO4D1DP4Qr6yqr/YS8iiS/CCwncHRC6cAO6rq3yf5e0x49mFJXgL8m6p65bRkT3Ihg7UDGGyK+Z2qun5a8gMkeQFwA3Aa8CXgZ+n+HjEd+c9gsMP2wqr6Wjc2Fb//3eHjr2Fw9OO9wM8BZzJB2We2FCRJTzazm48kSU9mKUiSGktBktRYCpKkxlKQJDWWgiSpsRQkSY2lIK1Qkt/tLop3/+EL4yW5KsmfJ7kzyX9P8l+68bkkH0nyue5xeb/ppaV58pq0QknOqaqvdpca+RzwCuBPGVxL6BvAJ4A/q6o3Jfkd4N1V9SdJ1gMfr8G9PKSJsqrvANIUe3OSn+herwNeD3zq8CUKknwY+Ifd/JcBFw0ueQPAWUmeWVXfGGdg6VgsBWkFuus2vQx4cVV9M8mdDG6WcrT//Z/SLfv/xhJQWiH3KUgr8/3A/+kK4bkMbul6BvCPk5ydZBXwU0PL3wG86fBEd1E6aeJYCtLKfAxYleQLwH8APgM8BvxHBlfa/SMGl6T+Wrf8m4H5JF9I8gDw8+OPLB2bO5qlEyjJmVX1f7s1hVuB91fVrcd6nzQpXFOQTqx/2907+z7gUeB3e00jfY9cU5AkNa4pSJIaS0GS1FgKkqTGUpAkNZaCJKn5/y+yPF27IwSfAAAAAElFTkSuQmCC"/>
          <p:cNvSpPr>
            <a:spLocks noChangeAspect="1" noChangeArrowheads="1"/>
          </p:cNvSpPr>
          <p:nvPr/>
        </p:nvSpPr>
        <p:spPr bwMode="auto">
          <a:xfrm>
            <a:off x="63500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032" name="AutoShape 8" descr="data:image/png;base64,iVBORw0KGgoAAAANSUhEUgAAAYUAAAEGCAYAAACKB4k+AAAAOXRFWHRTb2Z0d2FyZQBNYXRwbG90bGliIHZlcnNpb24zLjMuMiwgaHR0cHM6Ly9tYXRwbG90bGliLm9yZy8vihELAAAACXBIWXMAAAsTAAALEwEAmpwYAAASkElEQVR4nO3de7Ccd33f8ffHVowxxsGujz1Cl8qeqoDjCZeeOMbOpARBcVoGkYuDmEJF6tRkasIlaRI7+YNexh1mymTItIWiGoLaOAZh7NghCVgRmDShGI5tArZlxx4MkizFOgkN0NCBCH/7xz76sZGPrMORdp9d7fs1s7P7/J5ndz+6HH303FNVSJIEcErfASRJk8NSkCQ1loIkqbEUJEmNpSBJalb1HeB4nHvuubVhw4a+Y0jSVLn77rv/sqrmlpo31aWwYcMGFhYW+o4hSVMlyVeONs/NR5KkxlKQJDWWgiSpsRQkSY2lIElqLAVJUmMpSJIaS0GS1FgKkqTGUtBJZc269SQZyWPNuvV9//KkkZvqy1xIR9q/by+vee+nR/LZH3rjZSP5XGmSuKYgSWosBUlSYylIkhpLQZLUWAqSpMZSkCQ1IyuFJO9PcjDJfUNj/ynJg0m+kOTWJM8amnddkkeSPJTkFaPKJUk6ulGuKXwAuOKIsZ3AxVX1g8CfA9cBJLkI2AL8QPeedyc5dYTZJElLGFkpVNUfA189YuyOqjrUTX4GWNu93gx8sKq+VVWPAo8Al4wqmyRpaX3uU/iXwB92r9cAe4fm7evGniTJ1UkWkiwsLi6OOKIkzZZeSiHJrwOHgBsPDy2xWC313qraVlXzVTU/Nzc3qoiSNJPGfu2jJFuBVwKbqurwP/z7gHVDi60F9o87myTNurGuKSS5AvhV4FVV9c2hWbcDW5I8LckFwEbgs+PMJkka4ZpCkpuAlwDnJtkHvJ3B0UZPA3YmAfhMVf18Vd2fZAfwAIPNStdU1XdGlU2StLSRlUJVvXaJ4fc9xfLXA9ePKo8k6dg8o1mS1FgKkqTGUpAkNZaCJKmxFCRJjaUgSWosBUlSYylIkhpLQZLUWAqSpMZSkCQ1loIkqbEUJEmNpSBJaiwFSVJjKUiSGktBktRYCpKkxlKQJDWWgiSpsRQkSY2lIElqLAVJUmMpSJKakZVCkvcnOZjkvqGxc5LsTPJw93z20LzrkjyS5KEkrxhVLknS0Y1yTeEDwBVHjF0L7KqqjcCubpokFwFbgB/o3vPuJKeOMJskaQkjK4Wq+mPgq0cMbwa2d6+3A68eGv9gVX2rqh4FHgEuGVU2SdLSxr1P4fyqOgDQPZ/Xja8B9g4tt68be5IkVydZSLKwuLg40rCSNGsmZUdzlhirpRasqm1VNV9V83NzcyOOJUmzZdyl8HiS1QDd88FufB+wbmi5tcD+MWeTpJk37lK4Hdjavd4K3DY0viXJ05JcAGwEPjvmbJI081aN6oOT3AS8BDg3yT7g7cA7gB1JrgL2AFcCVNX9SXYADwCHgGuq6jujyiZJWtrISqGqXnuUWZuOsvz1wPWjyqPJsGbdevbv23vsBSX1YmSlIC1l/769vOa9nx7Z53/ojZeN7LOlWTApRx9JkiaApSBJaiwFSVJjKUgTYM269SQZ2WPNuvV9/xI1JdzRPCKjPMrm2WvX8djePSP5bPXDHfCaFJbCiIzyh9wfcEmj4uYjSVJjKUiSGktBktRYCpKkxlKQJDWWgiSpsRQkSY2lIElqLAVJx8VLdJxcPKNZ0nHxEh0nF9cUJEmNpSBJaiwFSVJjKUiSGnc0S7PglFUk6TuFpoClIM2CJw55fw8tSy+bj5K8Lcn9Se5LclOS05Ock2Rnkoe757P7yCZJs2zspZBkDfBmYL6qLgZOBbYA1wK7qmojsKubliSNUV87mlcBT0+yCjgD2A9sBrZ387cDr+4nmiTNrrGXQlU9BrwT2AMcAL5WVXcA51fVgW6ZA8B5S70/ydVJFpIsLC4ujiu21HbWjuIhTYqx72ju9hVsBi4A/hr4cJLXLff9VbUN2AYwPz9fo8goLcmdtZoBfWw+ehnwaFUtVtXfArcAlwGPJ1kN0D0f7CGbJM20PkphD3BpkjMyWG/eBOwGbge2dstsBW7rIZskzbSxbz6qqruS3AzcAxwC7mWwOehMYEeSqxgUx5XjziZJs66Xk9eq6u3A248Y/haDtQZJUk+89pEkqbEUJEmNpSBJaiwFSVKzrFJIcvlyxiRJ0225awr/eZljkqQp9pSHpCZ5MYOzjeeS/OLQrLMYXN1UknQSOdZ5CqcxOKlsFfDMofGvAz89qlCSpH48ZSlU1aeATyX5QFV9ZUyZJEk9We4ZzU9Lsg3YMPyeqnrpKEJJkvqx3FL4MPDfgBuA74wujiSpT8sthUNV9Z6RJpEk9W65h6T+XpJ/nWR1knMOP0aaTJI0dstdUzh8n4NfHhor4MITG0eS1KdllUJVXTDqIJKk/i2rFJL8i6XGq+p/nNg4kqQ+LXfz0Q8NvT6dwc1w7gEsBUk6iSx389EvDE8n+X7gf44kkSQNO2UVg9u5n3jPXruOx/buGclnT6uV3o7zm8DGExlEkpb0xCFe895Pj+SjP/TGy0byudNsufsUfo/B0UYwuBDe84AdowolSerHctcU3jn0+hDwlaraN4I8kqQeLevkte7CeA8yuFLq2cC3RxlKktSP5d557WeAzwJXAj8D3JXES2dL0klmuZuPfh34oao6CJBkDvgj4OZRBZMkjd9yr310yuFC6PzV9/DeJ0nyrCQ3J3kwye4kL+6up7QzycPd89kr/XxJ0sos9x/2jyX5eJI3JHkD8PvAHxzH9/4m8LGqei7wfGA3cC2wq6o2Aru6aS2lO257VI8169b3/SuU1JNj3aP5HwDnV9UvJ/lJ4EeAAP8buHElX5jkLOBHgTcAVNW3gW8n2Qy8pFtsO3An8Ksr+Y6T3giP2waP3ZZm2bHWFN4FfAOgqm6pql+sqrcxWEt41wq/80JgEfitJPcmuSHJMxiUz4Huuw4A5y315iRXJ1lIsrC4uLjCCJKkpRyrFDZU1ReOHKyqBQa35lyJVcCLgPdU1QuBv+F72FRUVduqar6q5ufm5lYYQZK0lGOVwulPMe/pK/zOfcC+qrqrm76ZQUk8nmQ1QPd88CjvlySNyLFK4XNJ/tWRg0muAu5eyRdW1V8Ae5M8pxvaBDwA3M53b+azFbhtJZ8vSVq5Y52n8Fbg1iT/nO+WwDxwGvATx/G9vwDcmOQ04EvAzzIoqB1d4exhcKKcJGmMnrIUqupx4LIkPwZc3A3/flV94ni+tKo+z6BcjrTpeD5XknR8lns/hU8CnxxxlrFbs249+/ft7TuGJE2Mld5P4aSwf99er9MuSUNWfKkKSdLJx1KQJDWWgiSNwJp166fyGmUzvU9BkkZllPssYXT7LV1TkCQ1loIkqbEUJEmNpSBJaiwFSVJjKUiSGktBktRYCpKkxlKQJDWWgiSpsRQkSY2lIElqvCCepNl1yiqS9J1iolgKkmbXE4e8++IR3HwkSWosBUlSYylIkpreSiHJqUnuTfLRbvqcJDuTPNw9n91XNkmaVX2uKbwF2D00fS2wq6o2Aru6aUnSGPVSCknWAv8MuGFoeDOwvXu9HXj1mGNJ0szra03hXcCvAE8MjZ1fVQcAuufzesglSTNt7KWQ5JXAwaq6e4XvvzrJQpKFxcXFE5xOQDuhZxQPSZOtj5PXLgdeleSfAqcDZyX5beDxJKur6kCS1cDBpd5cVduAbQDz8/M1rtAzxRN6pJk19jWFqrquqtZW1QZgC/CJqnodcDuwtVtsK3DbuLNJ0qybpPMU3gG8PMnDwMu7aUnSGPV67aOquhO4s3v9V8CmPvNI0qybpDUFSVLPLAVJUmMpSJIaS0GS1FgKkqTGUpAkNZaCJKmxFCRJjaUgSWosBUlSYylIkhpLQZLUWAqSpMZSkCQ1loIkqbEUJEmNpSBJaiwFSVJjKUiSGktBktRYCpKkxlKQJDWWgiSpsRQkSc3YSyHJuiSfTLI7yf1J3tKNn5NkZ5KHu+ezx51NkmZdH2sKh4BfqqrnAZcC1yS5CLgW2FVVG4Fd3bQkaYzGXgpVdaCq7ulefwPYDawBNgPbu8W2A68edzZJmnW97lNIsgF4IXAXcH5VHYBBcQDnHeU9VydZSLKwuLg4tqySNAt6K4UkZwIfAd5aVV9f7vuqaltVzVfV/Nzc3OgCStIM6qUUknwfg0K4sapu6YYfT7K6m78aONhHNkmaZX0cfRTgfcDuqvqNoVm3A1u711uB28adTZJm3aoevvNy4PXAF5N8vhv7NeAdwI4kVwF7gCt7yCZJM23spVBVfwLkKLM3jTOLJOnv8oxmSVJjKUiSGktBktRYCpKkxlKQJDWWgiSpsRQkSY2lIElqLAVJUmMpSJIaS0GS1FgKkqTGUpAkNZaCJKmxFCRJjaUgSWosBUlSYylIkhpLQZLUWAqSpMZSkCQ1loIkqbEUJEmNpSBJaiauFJJckeShJI8kubbvPJI0SyaqFJKcCvxX4MeBi4DXJrmo31SSNDsmqhSAS4BHqupLVfVt4IPA5p4zSdLMSFX1naFJ8tPAFVX1c93064Efrqo3DS1zNXB1N/kc4KETGOFc4C9P4OeN2zTnn+bsYP4+TXN26Cf/36+quaVmrBpzkGPJEmN/p7WqahuwbSRfnixU1fwoPnscpjn/NGcH8/dpmrPD5OWftM1H+4B1Q9Nrgf09ZZGkmTNppfA5YGOSC5KcBmwBbu85kyTNjInafFRVh5K8Cfg4cCrw/qq6f4wRRrJZaoymOf80Zwfz92mas8OE5Z+oHc2SpH5N2uYjSVKPLAVJUjOzpZBkXZJPJtmd5P4kb+nGz0myM8nD3fPZfWc9UpLTk3w2yZ912f9dNz7x2Q9LcmqSe5N8tJuepuxfTvLFJJ9PstCNTVP+ZyW5OcmD3d//F09L/iTP6X7fDz++nuStU5T/bd3P7H1Jbup+licq+8yWAnAI+KWqeh5wKXBNd0mNa4FdVbUR2NVNT5pvAS+tqucDLwCuSHIp05H9sLcAu4empyk7wI9V1QuGji+fpvy/CXysqp4LPJ/Bn8NU5K+qh7rf9xcA/wj4JnArU5A/yRrgzcB8VV3M4GCaLUxa9qryMdjZfhvwcgZnSK/uxlYDD/Wd7Ri5zwDuAX54WrIzOP9kF/BS4KPd2FRk7/J9GTj3iLGpyA+cBTxKd5DJtOU/IvM/Af50WvIDa4C9wDkMjvz8aPdrmKjss7ym0CTZALwQuAs4v6oOAHTP5/UY7ai6zS+fBw4CO6tqarID7wJ+BXhiaGxassPgLPs7ktzdXXYFpif/hcAi8Fvd5rsbkjyD6ck/bAtwU/d64vNX1WPAO4E9wAHga1V1BxOWfeZLIcmZwEeAt1bV1/vOs1xV9Z0arEKvBS5JcnHPkZYlySuBg1V1d99ZjsPlVfUiBlfzvSbJj/Yd6HuwCngR8J6qeiHwN/S9uWIFupNbXwV8uO8sy9XtK9gMXAA8G3hGktf1m+rJZroUknwfg0K4sapu6YYfT7K6m7+awf/EJ1ZV/TVwJ3AF05H9cuBVSb7M4Cq4L03y20xHdgCqan/3fJDB9uxLmJ78+4B93ZolwM0MSmJa8h/248A9VfV4Nz0N+V8GPFpVi1X1t8AtwGVMWPaZLYUkAd4H7K6q3xiadTuwtXu9lcG+homSZC7Js7rXT2fwl+1BpiB7VV1XVWuragOD1f9PVNXrmILsAEmekeSZh18z2CZ8H1OSv6r+Atib5Dnd0CbgAaYk/5DX8t1NRzAd+fcAlyY5o/v3ZxODnfwTlX1mz2hO8iPA/wK+yHe3bf8ag/0KO4D1DP4Qr6yqr/YS8iiS/CCwncHRC6cAO6rq3yf5e0x49mFJXgL8m6p65bRkT3Ihg7UDGGyK+Z2qun5a8gMkeQFwA3Aa8CXgZ+n+HjEd+c9gsMP2wqr6Wjc2Fb//3eHjr2Fw9OO9wM8BZzJB2We2FCRJTzazm48kSU9mKUiSGktBktRYCpKkxlKQJDWWgiSpsRQkSY2lIK1Qkt/tLop3/+EL4yW5KsmfJ7kzyX9P8l+68bkkH0nyue5xeb/ppaV58pq0QknOqaqvdpca+RzwCuBPGVxL6BvAJ4A/q6o3Jfkd4N1V9SdJ1gMfr8G9PKSJsqrvANIUe3OSn+herwNeD3zq8CUKknwY+Ifd/JcBFw0ueQPAWUmeWVXfGGdg6VgsBWkFuus2vQx4cVV9M8mdDG6WcrT//Z/SLfv/xhJQWiH3KUgr8/3A/+kK4bkMbul6BvCPk5ydZBXwU0PL3wG86fBEd1E6aeJYCtLKfAxYleQLwH8APgM8BvxHBlfa/SMGl6T+Wrf8m4H5JF9I8gDw8+OPLB2bO5qlEyjJmVX1f7s1hVuB91fVrcd6nzQpXFOQTqx/2907+z7gUeB3e00jfY9cU5AkNa4pSJIaS0GS1FgKkqTGUpAkNZaCJKn5/y+yPF27IwSfAAAAAElFTkSuQmCC"/>
          <p:cNvSpPr>
            <a:spLocks noChangeAspect="1" noChangeArrowheads="1"/>
          </p:cNvSpPr>
          <p:nvPr/>
        </p:nvSpPr>
        <p:spPr bwMode="auto">
          <a:xfrm>
            <a:off x="63500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86162" y="3000378"/>
            <a:ext cx="2557838" cy="1571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365437" y="1285866"/>
            <a:ext cx="2778563" cy="1500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8001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pPr marL="342900" indent="-342900"/>
            <a:r>
              <a:rPr lang="en-US" dirty="0" smtClean="0"/>
              <a:t>2.  Data Exploration</a:t>
            </a:r>
          </a:p>
          <a:p>
            <a:pPr marL="342900" indent="-342900"/>
            <a:endParaRPr lang="en-US" dirty="0" smtClean="0"/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214282" y="1142990"/>
            <a:ext cx="8072494" cy="178510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en" sz="1800" b="1" dirty="0" smtClean="0">
                <a:solidFill>
                  <a:schemeClr val="tx1"/>
                </a:solidFill>
              </a:rPr>
              <a:t>Customer Gender Distribution:</a:t>
            </a:r>
          </a:p>
          <a:p>
            <a:endParaRPr lang="en" sz="1800" b="1" dirty="0" smtClean="0">
              <a:solidFill>
                <a:schemeClr val="tx1"/>
              </a:solidFill>
            </a:endParaRPr>
          </a:p>
          <a:p>
            <a:endParaRPr kumimoji="0" lang="en" sz="1800" b="1" i="0" u="none" strike="noStrike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For both datasets (old and new customers) most </a:t>
            </a:r>
            <a:r>
              <a:rPr lang="en-US" dirty="0" smtClean="0"/>
              <a:t>of customer are </a:t>
            </a:r>
            <a:r>
              <a:rPr lang="en-US" dirty="0" smtClean="0"/>
              <a:t>female</a:t>
            </a:r>
          </a:p>
          <a:p>
            <a:pPr>
              <a:buFont typeface="Arial" pitchFamily="34" charset="0"/>
              <a:buChar char="•"/>
            </a:pPr>
            <a:endParaRPr lang="en-US" dirty="0" smtClean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The </a:t>
            </a:r>
            <a:r>
              <a:rPr lang="en-US" dirty="0" smtClean="0">
                <a:solidFill>
                  <a:schemeClr val="tx1"/>
                </a:solidFill>
              </a:rPr>
              <a:t>target audience should be inclined to provide focus on 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females more than males </a:t>
            </a:r>
            <a:r>
              <a:rPr lang="en-US" dirty="0" err="1" smtClean="0">
                <a:solidFill>
                  <a:schemeClr val="tx1"/>
                </a:solidFill>
              </a:rPr>
              <a:t>cutomers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  <a:endParaRPr kumimoji="0" lang="fr-FR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pic>
        <p:nvPicPr>
          <p:cNvPr id="24577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15837" y="1071552"/>
            <a:ext cx="3028163" cy="1804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357950" y="3071816"/>
            <a:ext cx="2557459" cy="1631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pPr marL="342900" indent="-342900"/>
            <a:r>
              <a:rPr lang="en-US" dirty="0" smtClean="0"/>
              <a:t>2.  Data Exploration</a:t>
            </a:r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214282" y="1142990"/>
            <a:ext cx="8072494" cy="19389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lvl="6"/>
            <a:r>
              <a:rPr lang="en-US" sz="1800" b="1" dirty="0" smtClean="0"/>
              <a:t>Bike related purchases over the last 3 </a:t>
            </a:r>
            <a:r>
              <a:rPr lang="en-US" sz="1800" b="1" dirty="0" smtClean="0"/>
              <a:t>years</a:t>
            </a:r>
            <a:r>
              <a:rPr lang="en" sz="1800" b="1" dirty="0" smtClean="0">
                <a:solidFill>
                  <a:schemeClr val="tx1"/>
                </a:solidFill>
              </a:rPr>
              <a:t>:</a:t>
            </a:r>
          </a:p>
          <a:p>
            <a:pPr lvl="6"/>
            <a:endParaRPr lang="en" dirty="0" smtClean="0">
              <a:solidFill>
                <a:schemeClr val="tx1"/>
              </a:solidFill>
            </a:endParaRPr>
          </a:p>
          <a:p>
            <a:endParaRPr kumimoji="0" lang="en" sz="1800" b="1" i="0" u="none" strike="noStrike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  <a:p>
            <a:r>
              <a:rPr lang="en-US" dirty="0" smtClean="0"/>
              <a:t>For both </a:t>
            </a:r>
            <a:r>
              <a:rPr lang="en-US" dirty="0" smtClean="0"/>
              <a:t>old and new customers 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Females make up majority of bike related </a:t>
            </a:r>
            <a:r>
              <a:rPr lang="en-IN" dirty="0" smtClean="0"/>
              <a:t>sales</a:t>
            </a:r>
            <a:endParaRPr lang="en-US" dirty="0" smtClean="0"/>
          </a:p>
          <a:p>
            <a:r>
              <a:rPr lang="en-US" dirty="0" smtClean="0"/>
              <a:t>   (25212 </a:t>
            </a:r>
            <a:r>
              <a:rPr lang="en-US" dirty="0" smtClean="0"/>
              <a:t>bikes for new and 98303bikes purchases ) 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F</a:t>
            </a:r>
            <a:r>
              <a:rPr lang="en-US" dirty="0" smtClean="0"/>
              <a:t>or Males </a:t>
            </a:r>
            <a:r>
              <a:rPr lang="en-US" dirty="0" smtClean="0"/>
              <a:t>:23765 bikes for new customers and 93415bikes for old </a:t>
            </a:r>
            <a:r>
              <a:rPr lang="en-US" dirty="0" err="1" smtClean="0"/>
              <a:t>cutomes</a:t>
            </a:r>
            <a:endParaRPr lang="en-IN" dirty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43636" y="1000114"/>
            <a:ext cx="2714644" cy="17847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357950" y="3000378"/>
            <a:ext cx="2590912" cy="171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1168</Words>
  <PresentationFormat>Affichage à l'écran (16:9)</PresentationFormat>
  <Paragraphs>184</Paragraphs>
  <Slides>15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16" baseType="lpstr">
      <vt:lpstr>Simple Light</vt:lpstr>
      <vt:lpstr>Diapositive 1</vt:lpstr>
      <vt:lpstr>Diapositive 2</vt:lpstr>
      <vt:lpstr>Diapositive 3</vt:lpstr>
      <vt:lpstr>Diapositive 4</vt:lpstr>
      <vt:lpstr>Diapositive 5</vt:lpstr>
      <vt:lpstr>Diapositive 6</vt:lpstr>
      <vt:lpstr>Diapositive 7</vt:lpstr>
      <vt:lpstr>Diapositive 8</vt:lpstr>
      <vt:lpstr>Diapositive 9</vt:lpstr>
      <vt:lpstr>Diapositive 10</vt:lpstr>
      <vt:lpstr>Diapositive 11</vt:lpstr>
      <vt:lpstr>Diapositive 12</vt:lpstr>
      <vt:lpstr>Diapositive 13</vt:lpstr>
      <vt:lpstr>Diapositive 14</vt:lpstr>
      <vt:lpstr>Diapositive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cp:lastModifiedBy>RIRI.SARAH92@outlook.fr</cp:lastModifiedBy>
  <cp:revision>4</cp:revision>
  <dcterms:modified xsi:type="dcterms:W3CDTF">2021-10-31T15:40:32Z</dcterms:modified>
</cp:coreProperties>
</file>