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5" r:id="rId6"/>
    <p:sldId id="258" r:id="rId7"/>
    <p:sldId id="266" r:id="rId8"/>
    <p:sldId id="267" r:id="rId9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나눔고딕 ExtraBold" panose="020D0904000000000000" pitchFamily="50" charset="-127"/>
      <p:bold r:id="rId12"/>
    </p:embeddedFont>
    <p:embeddedFont>
      <p:font typeface="나눔고딕" panose="020D0604000000000000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A42E"/>
    <a:srgbClr val="B0C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78" y="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3A46-BBFE-4DA5-84A3-E37C2B8C9887}" type="datetimeFigureOut">
              <a:rPr lang="ko-KR" altLang="en-US" smtClean="0"/>
              <a:t>2013-09-24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C7A6-2995-4FFB-8B45-C23E3ACD0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49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3A46-BBFE-4DA5-84A3-E37C2B8C9887}" type="datetimeFigureOut">
              <a:rPr lang="ko-KR" altLang="en-US" smtClean="0"/>
              <a:t>2013-09-24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C7A6-2995-4FFB-8B45-C23E3ACD0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96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3A46-BBFE-4DA5-84A3-E37C2B8C9887}" type="datetimeFigureOut">
              <a:rPr lang="ko-KR" altLang="en-US" smtClean="0"/>
              <a:t>2013-09-24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C7A6-2995-4FFB-8B45-C23E3ACD0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15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3A46-BBFE-4DA5-84A3-E37C2B8C9887}" type="datetimeFigureOut">
              <a:rPr lang="ko-KR" altLang="en-US" smtClean="0"/>
              <a:t>2013-09-24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C7A6-2995-4FFB-8B45-C23E3ACD0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58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3A46-BBFE-4DA5-84A3-E37C2B8C9887}" type="datetimeFigureOut">
              <a:rPr lang="ko-KR" altLang="en-US" smtClean="0"/>
              <a:t>2013-09-24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C7A6-2995-4FFB-8B45-C23E3ACD0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45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3A46-BBFE-4DA5-84A3-E37C2B8C9887}" type="datetimeFigureOut">
              <a:rPr lang="ko-KR" altLang="en-US" smtClean="0"/>
              <a:t>2013-09-24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C7A6-2995-4FFB-8B45-C23E3ACD0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26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3A46-BBFE-4DA5-84A3-E37C2B8C9887}" type="datetimeFigureOut">
              <a:rPr lang="ko-KR" altLang="en-US" smtClean="0"/>
              <a:t>2013-09-24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C7A6-2995-4FFB-8B45-C23E3ACD0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02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3A46-BBFE-4DA5-84A3-E37C2B8C9887}" type="datetimeFigureOut">
              <a:rPr lang="ko-KR" altLang="en-US" smtClean="0"/>
              <a:t>2013-09-24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C7A6-2995-4FFB-8B45-C23E3ACD0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04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3A46-BBFE-4DA5-84A3-E37C2B8C9887}" type="datetimeFigureOut">
              <a:rPr lang="ko-KR" altLang="en-US" smtClean="0"/>
              <a:t>2013-09-24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C7A6-2995-4FFB-8B45-C23E3ACD0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04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3A46-BBFE-4DA5-84A3-E37C2B8C9887}" type="datetimeFigureOut">
              <a:rPr lang="ko-KR" altLang="en-US" smtClean="0"/>
              <a:t>2013-09-24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C7A6-2995-4FFB-8B45-C23E3ACD0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55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3A46-BBFE-4DA5-84A3-E37C2B8C9887}" type="datetimeFigureOut">
              <a:rPr lang="ko-KR" altLang="en-US" smtClean="0"/>
              <a:t>2013-09-24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C7A6-2995-4FFB-8B45-C23E3ACD0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04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3A46-BBFE-4DA5-84A3-E37C2B8C9887}" type="datetimeFigureOut">
              <a:rPr lang="ko-KR" altLang="en-US" smtClean="0"/>
              <a:t>2013-09-24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6C7A6-2995-4FFB-8B45-C23E3ACD0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67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6.wdp"/><Relationship Id="rId1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microsoft.com/office/2007/relationships/hdphoto" Target="../media/hdphoto3.wdp"/><Relationship Id="rId12" Type="http://schemas.openxmlformats.org/officeDocument/2006/relationships/image" Target="../media/image11.png"/><Relationship Id="rId17" Type="http://schemas.microsoft.com/office/2007/relationships/hdphoto" Target="../media/hdphoto8.wdp"/><Relationship Id="rId2" Type="http://schemas.openxmlformats.org/officeDocument/2006/relationships/image" Target="../media/image5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microsoft.com/office/2007/relationships/hdphoto" Target="../media/hdphoto5.wdp"/><Relationship Id="rId5" Type="http://schemas.openxmlformats.org/officeDocument/2006/relationships/image" Target="../media/image7.png"/><Relationship Id="rId15" Type="http://schemas.microsoft.com/office/2007/relationships/hdphoto" Target="../media/hdphoto7.wdp"/><Relationship Id="rId10" Type="http://schemas.openxmlformats.org/officeDocument/2006/relationships/image" Target="../media/image10.png"/><Relationship Id="rId19" Type="http://schemas.microsoft.com/office/2007/relationships/hdphoto" Target="../media/hdphoto9.wdp"/><Relationship Id="rId4" Type="http://schemas.openxmlformats.org/officeDocument/2006/relationships/hyperlink" Target="http://www.google.co.kr/url?sa=i&amp;rct=j&amp;q=&amp;esrc=s&amp;frm=1&amp;source=images&amp;cd=&amp;cad=rja&amp;docid=T7Z50v9yZ6yvuM&amp;tbnid=YjPDT0wg96ob9M:&amp;ved=0CAUQjRw&amp;url=http://agilepainrelief.com/notesfromatooluser/2013/01/blind-estimation-planning-poker.html&amp;ei=1U5AUvDOCqvuiAeKnYGAAw&amp;bvm=bv.52434380,d.aGc&amp;psig=AFQjCNH_8SBuPj2f275K2PGUSAK0R0Yqnw&amp;ust=1380032504848039" TargetMode="External"/><Relationship Id="rId9" Type="http://schemas.microsoft.com/office/2007/relationships/hdphoto" Target="../media/hdphoto4.wdp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0" y="0"/>
            <a:ext cx="9144000" cy="6858000"/>
          </a:xfrm>
          <a:prstGeom prst="round2Same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96494" y="2564904"/>
            <a:ext cx="64799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rPr>
              <a:t>시각장애인을 위한 </a:t>
            </a:r>
            <a:endParaRPr lang="en-US" altLang="ko-KR" sz="4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2D05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sz="4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rPr>
              <a:t>웨어러블</a:t>
            </a:r>
            <a:r>
              <a:rPr lang="en-US" altLang="ko-KR" sz="4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4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rPr>
              <a:t>입는</a:t>
            </a:r>
            <a:r>
              <a:rPr lang="en-US" altLang="ko-KR" sz="4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lang="ko-KR" altLang="en-US" sz="4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rPr>
              <a:t> 컴퓨터</a:t>
            </a:r>
            <a:endParaRPr lang="ko-KR" altLang="en-US" sz="4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2D05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16300"/>
            <a:ext cx="1625397" cy="16253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72061" y="5003884"/>
            <a:ext cx="17556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2D05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rPr>
              <a:t>2009011088</a:t>
            </a:r>
          </a:p>
          <a:p>
            <a:pPr algn="r"/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rPr>
              <a:t>정보과학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rPr>
              <a:t>과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2D05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r"/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rPr>
              <a:t>한정우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2D05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1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0" y="0"/>
            <a:ext cx="9144000" cy="6858000"/>
          </a:xfrm>
          <a:prstGeom prst="round2Same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242" y="1461034"/>
            <a:ext cx="1842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rPr>
              <a:t>INDEX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2D05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19552" y="2432005"/>
            <a:ext cx="1746064" cy="583018"/>
            <a:chOff x="5254181" y="2498136"/>
            <a:chExt cx="1746064" cy="58301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4181" y="2498136"/>
              <a:ext cx="519707" cy="51970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815305" y="2557934"/>
              <a:ext cx="11849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92D050"/>
                  </a:solidFill>
                  <a:latin typeface="나눔고딕 ExtraBold" pitchFamily="50" charset="-127"/>
                  <a:ea typeface="나눔고딕 ExtraBold" pitchFamily="50" charset="-127"/>
                </a:rPr>
                <a:t>Thesis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74984"/>
            <a:ext cx="956715" cy="95671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916222" y="3149825"/>
            <a:ext cx="2116358" cy="583018"/>
            <a:chOff x="5254181" y="2498136"/>
            <a:chExt cx="2116358" cy="583018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4181" y="2498136"/>
              <a:ext cx="519707" cy="51970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815305" y="2557934"/>
              <a:ext cx="15552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92D050"/>
                  </a:solidFill>
                  <a:latin typeface="나눔고딕 ExtraBold" pitchFamily="50" charset="-127"/>
                  <a:ea typeface="나눔고딕 ExtraBold" pitchFamily="50" charset="-127"/>
                </a:rPr>
                <a:t>Solution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912892" y="3867645"/>
            <a:ext cx="2065062" cy="583018"/>
            <a:chOff x="5254181" y="2498136"/>
            <a:chExt cx="2065062" cy="58301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4181" y="2498136"/>
              <a:ext cx="519707" cy="51970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5815305" y="2557934"/>
              <a:ext cx="15039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92D050"/>
                  </a:solidFill>
                  <a:latin typeface="나눔고딕 ExtraBold" pitchFamily="50" charset="-127"/>
                  <a:ea typeface="나눔고딕 ExtraBold" pitchFamily="50" charset="-127"/>
                </a:rPr>
                <a:t>Analysis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909562" y="4585465"/>
            <a:ext cx="1452715" cy="583018"/>
            <a:chOff x="5254181" y="2498136"/>
            <a:chExt cx="1452715" cy="583018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4181" y="2498136"/>
              <a:ext cx="519707" cy="51970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815305" y="2557934"/>
              <a:ext cx="8915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92D050"/>
                  </a:solidFill>
                  <a:latin typeface="나눔고딕 ExtraBold" pitchFamily="50" charset="-127"/>
                  <a:ea typeface="나눔고딕 ExtraBold" pitchFamily="50" charset="-127"/>
                </a:rPr>
                <a:t>Plan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995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341784" y="256338"/>
            <a:ext cx="8460432" cy="6345324"/>
          </a:xfrm>
          <a:prstGeom prst="round2Same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시각장애인들의 일상생활에서 발생하는 </a:t>
            </a:r>
            <a:r>
              <a:rPr lang="ko-KR" altLang="en-US" sz="2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여러가지</a:t>
            </a:r>
            <a:r>
              <a:rPr lang="ko-KR" altLang="en-US" sz="2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어려움</a:t>
            </a:r>
            <a:endParaRPr lang="en-US" altLang="ko-KR" sz="2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들을 해결하기 위하여 다양한 기능을 갖춘 </a:t>
            </a:r>
            <a:r>
              <a:rPr lang="ko-KR" altLang="en-US" sz="2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웨어러블</a:t>
            </a:r>
            <a:r>
              <a:rPr lang="ko-KR" altLang="en-US" sz="2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컴퓨터</a:t>
            </a:r>
            <a:endParaRPr lang="en-US" altLang="ko-KR" sz="2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2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개발하여 이러한 문제점들을 해결함으로써 시각장애인이 </a:t>
            </a:r>
            <a:endParaRPr lang="en-US" altLang="ko-KR" sz="2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편리한 생활을 할 수 있도록 한다</a:t>
            </a:r>
            <a:r>
              <a:rPr lang="en-US" altLang="ko-KR" sz="2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56338"/>
            <a:ext cx="1080120" cy="10801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6679" y="620688"/>
            <a:ext cx="2021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rPr>
              <a:t>1. Thesis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2D05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789" y="5949280"/>
            <a:ext cx="1121211" cy="112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7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341784" y="256338"/>
            <a:ext cx="8460432" cy="6345324"/>
          </a:xfrm>
          <a:prstGeom prst="round2Same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56338"/>
            <a:ext cx="1080120" cy="10801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6679" y="620688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rPr>
              <a:t>2. Solution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2D05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789" y="5949280"/>
            <a:ext cx="1121211" cy="1121211"/>
          </a:xfrm>
          <a:prstGeom prst="rect">
            <a:avLst/>
          </a:prstGeom>
        </p:spPr>
      </p:pic>
      <p:pic>
        <p:nvPicPr>
          <p:cNvPr id="1026" name="Picture 2" descr="http://apr.wpengine.com/wp-content/uploads/2013/01/blind-symbol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36458"/>
            <a:ext cx="3312368" cy="456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/>
          <p:cNvCxnSpPr/>
          <p:nvPr/>
        </p:nvCxnSpPr>
        <p:spPr>
          <a:xfrm flipH="1">
            <a:off x="3080742" y="-1139926"/>
            <a:ext cx="665622" cy="909044"/>
          </a:xfrm>
          <a:prstGeom prst="line">
            <a:avLst/>
          </a:prstGeom>
          <a:ln>
            <a:solidFill>
              <a:srgbClr val="69A42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3572272" y="-2115616"/>
            <a:ext cx="1040663" cy="11447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 rot="717049">
            <a:off x="3147364" y="2631524"/>
            <a:ext cx="2110896" cy="1243082"/>
            <a:chOff x="3054808" y="2448376"/>
            <a:chExt cx="2110896" cy="1243082"/>
          </a:xfrm>
        </p:grpSpPr>
        <p:cxnSp>
          <p:nvCxnSpPr>
            <p:cNvPr id="22" name="직선 연결선 21"/>
            <p:cNvCxnSpPr/>
            <p:nvPr/>
          </p:nvCxnSpPr>
          <p:spPr>
            <a:xfrm flipH="1">
              <a:off x="3156892" y="3140968"/>
              <a:ext cx="1119614" cy="459483"/>
            </a:xfrm>
            <a:prstGeom prst="line">
              <a:avLst/>
            </a:prstGeom>
            <a:ln>
              <a:solidFill>
                <a:srgbClr val="69A42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4251454" y="2448376"/>
              <a:ext cx="914250" cy="100567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85" b="9823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3291" y="2554840"/>
              <a:ext cx="885949" cy="899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타원 29"/>
            <p:cNvSpPr/>
            <p:nvPr/>
          </p:nvSpPr>
          <p:spPr>
            <a:xfrm>
              <a:off x="3054808" y="3547442"/>
              <a:ext cx="144016" cy="14401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930717" y="1759165"/>
            <a:ext cx="2066931" cy="1635049"/>
            <a:chOff x="5430158" y="1759165"/>
            <a:chExt cx="2066931" cy="1635049"/>
          </a:xfrm>
        </p:grpSpPr>
        <p:cxnSp>
          <p:nvCxnSpPr>
            <p:cNvPr id="5" name="직선 연결선 4"/>
            <p:cNvCxnSpPr>
              <a:stCxn id="13" idx="3"/>
              <a:endCxn id="35" idx="7"/>
            </p:cNvCxnSpPr>
            <p:nvPr/>
          </p:nvCxnSpPr>
          <p:spPr>
            <a:xfrm flipH="1">
              <a:off x="5563020" y="2537920"/>
              <a:ext cx="1083530" cy="745790"/>
            </a:xfrm>
            <a:prstGeom prst="line">
              <a:avLst/>
            </a:prstGeom>
            <a:ln>
              <a:solidFill>
                <a:srgbClr val="69A42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 rot="760967">
              <a:off x="6582839" y="1759165"/>
              <a:ext cx="914250" cy="100567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60967">
              <a:off x="6662038" y="1838533"/>
              <a:ext cx="784626" cy="784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타원 34"/>
            <p:cNvSpPr/>
            <p:nvPr/>
          </p:nvSpPr>
          <p:spPr>
            <a:xfrm rot="760967">
              <a:off x="5430158" y="3250198"/>
              <a:ext cx="144016" cy="14401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타원 39"/>
          <p:cNvSpPr/>
          <p:nvPr/>
        </p:nvSpPr>
        <p:spPr>
          <a:xfrm>
            <a:off x="2987824" y="-266558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3115479" y="3806526"/>
            <a:ext cx="2121540" cy="1005676"/>
            <a:chOff x="3115479" y="3806526"/>
            <a:chExt cx="2121540" cy="1005676"/>
          </a:xfrm>
        </p:grpSpPr>
        <p:sp>
          <p:nvSpPr>
            <p:cNvPr id="47" name="타원 46"/>
            <p:cNvSpPr/>
            <p:nvPr/>
          </p:nvSpPr>
          <p:spPr>
            <a:xfrm>
              <a:off x="4322769" y="3806526"/>
              <a:ext cx="914250" cy="100567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3115479" y="3810313"/>
              <a:ext cx="2015280" cy="951113"/>
              <a:chOff x="3115479" y="3810313"/>
              <a:chExt cx="2015280" cy="951113"/>
            </a:xfrm>
          </p:grpSpPr>
          <p:cxnSp>
            <p:nvCxnSpPr>
              <p:cNvPr id="46" name="직선 연결선 45"/>
              <p:cNvCxnSpPr/>
              <p:nvPr/>
            </p:nvCxnSpPr>
            <p:spPr>
              <a:xfrm flipH="1" flipV="1">
                <a:off x="3238404" y="3910088"/>
                <a:ext cx="1084365" cy="376126"/>
              </a:xfrm>
              <a:prstGeom prst="line">
                <a:avLst/>
              </a:prstGeom>
              <a:ln>
                <a:solidFill>
                  <a:srgbClr val="69A42E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타원 47"/>
              <p:cNvSpPr/>
              <p:nvPr/>
            </p:nvSpPr>
            <p:spPr>
              <a:xfrm>
                <a:off x="3115479" y="3810313"/>
                <a:ext cx="144016" cy="144016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68380" y="3926752"/>
                <a:ext cx="762379" cy="8346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58" name="Picture 2" descr="http://apr.wpengine.com/wp-content/uploads/2013/01/blind-symbol.png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5" r="42686" b="40936"/>
          <a:stretch/>
        </p:blipFill>
        <p:spPr bwMode="auto">
          <a:xfrm>
            <a:off x="6356566" y="4675279"/>
            <a:ext cx="1311778" cy="192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그룹 71"/>
          <p:cNvGrpSpPr/>
          <p:nvPr/>
        </p:nvGrpSpPr>
        <p:grpSpPr>
          <a:xfrm>
            <a:off x="3617090" y="4258588"/>
            <a:ext cx="2648294" cy="2343074"/>
            <a:chOff x="3617090" y="4258588"/>
            <a:chExt cx="2648294" cy="2343074"/>
          </a:xfrm>
        </p:grpSpPr>
        <p:sp>
          <p:nvSpPr>
            <p:cNvPr id="60" name="타원 59"/>
            <p:cNvSpPr/>
            <p:nvPr/>
          </p:nvSpPr>
          <p:spPr>
            <a:xfrm>
              <a:off x="3617090" y="4258588"/>
              <a:ext cx="914250" cy="100567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5351134" y="5595986"/>
              <a:ext cx="914250" cy="100567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0" b="100000" l="0" r="100000">
                          <a14:foregroundMark x1="58736" y1="11054" x2="58736" y2="11054"/>
                          <a14:foregroundMark x1="21933" y1="12339" x2="21933" y2="12339"/>
                          <a14:foregroundMark x1="66543" y1="93830" x2="66543" y2="93830"/>
                          <a14:foregroundMark x1="62454" y1="76607" x2="62454" y2="76607"/>
                          <a14:foregroundMark x1="43123" y1="77892" x2="43123" y2="77892"/>
                          <a14:foregroundMark x1="26022" y1="77892" x2="26022" y2="77892"/>
                          <a14:foregroundMark x1="72119" y1="81748" x2="72119" y2="81748"/>
                          <a14:foregroundMark x1="79926" y1="81748" x2="79926" y2="81748"/>
                          <a14:foregroundMark x1="81784" y1="76607" x2="81784" y2="76607"/>
                          <a14:foregroundMark x1="72119" y1="13882" x2="72119" y2="13882"/>
                          <a14:foregroundMark x1="37546" y1="12339" x2="37546" y2="12339"/>
                          <a14:foregroundMark x1="37546" y1="26992" x2="37546" y2="26992"/>
                          <a14:foregroundMark x1="41264" y1="60411" x2="41264" y2="60411"/>
                          <a14:foregroundMark x1="29740" y1="73779" x2="29740" y2="7377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0021" y="4336745"/>
              <a:ext cx="599934" cy="867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10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0" b="100000" l="0" r="100000">
                          <a14:foregroundMark x1="58736" y1="11054" x2="58736" y2="11054"/>
                          <a14:foregroundMark x1="21933" y1="12339" x2="21933" y2="12339"/>
                          <a14:foregroundMark x1="66543" y1="93830" x2="66543" y2="93830"/>
                          <a14:foregroundMark x1="62454" y1="76607" x2="62454" y2="76607"/>
                          <a14:foregroundMark x1="43123" y1="77892" x2="43123" y2="77892"/>
                          <a14:foregroundMark x1="26022" y1="77892" x2="26022" y2="77892"/>
                          <a14:foregroundMark x1="72119" y1="81748" x2="72119" y2="81748"/>
                          <a14:foregroundMark x1="79926" y1="81748" x2="79926" y2="81748"/>
                          <a14:foregroundMark x1="81784" y1="76607" x2="81784" y2="76607"/>
                          <a14:foregroundMark x1="72119" y1="13882" x2="72119" y2="13882"/>
                          <a14:foregroundMark x1="37546" y1="12339" x2="37546" y2="12339"/>
                          <a14:foregroundMark x1="37546" y1="26992" x2="37546" y2="26992"/>
                          <a14:foregroundMark x1="41264" y1="60411" x2="41264" y2="60411"/>
                          <a14:foregroundMark x1="29740" y1="73779" x2="29740" y2="7377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292" y="5665043"/>
              <a:ext cx="599934" cy="867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6" name="직선 연결선 65"/>
            <p:cNvCxnSpPr>
              <a:stCxn id="61" idx="1"/>
              <a:endCxn id="60" idx="5"/>
            </p:cNvCxnSpPr>
            <p:nvPr/>
          </p:nvCxnSpPr>
          <p:spPr>
            <a:xfrm flipH="1" flipV="1">
              <a:off x="4397451" y="5116986"/>
              <a:ext cx="1087572" cy="626278"/>
            </a:xfrm>
            <a:prstGeom prst="line">
              <a:avLst/>
            </a:prstGeom>
            <a:ln>
              <a:solidFill>
                <a:srgbClr val="69A42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68" y="2264440"/>
            <a:ext cx="658520" cy="87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5436096" y="2238272"/>
            <a:ext cx="3240358" cy="758680"/>
            <a:chOff x="5436096" y="2238272"/>
            <a:chExt cx="3240358" cy="758680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5436096" y="2250408"/>
              <a:ext cx="3240358" cy="746544"/>
            </a:xfrm>
            <a:prstGeom prst="roundRect">
              <a:avLst/>
            </a:prstGeom>
            <a:noFill/>
            <a:ln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r>
                <a:rPr lang="en-US" altLang="ko-KR" sz="1100" dirty="0" smtClean="0">
                  <a:solidFill>
                    <a:schemeClr val="tx1"/>
                  </a:solidFill>
                </a:rPr>
                <a:t>*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적외선 </a:t>
              </a:r>
              <a:r>
                <a:rPr lang="ko-KR" altLang="en-US" sz="1100" dirty="0">
                  <a:solidFill>
                    <a:schemeClr val="tx1"/>
                  </a:solidFill>
                </a:rPr>
                <a:t>센서를 이용하여 물체를 감지한 후 </a:t>
              </a:r>
              <a:r>
                <a:rPr lang="en-US" altLang="ko-KR" sz="1100" dirty="0">
                  <a:solidFill>
                    <a:schemeClr val="tx1"/>
                  </a:solidFill>
                </a:rPr>
                <a:t/>
              </a:r>
              <a:br>
                <a:rPr lang="en-US" altLang="ko-KR" sz="1100" dirty="0">
                  <a:solidFill>
                    <a:schemeClr val="tx1"/>
                  </a:solidFill>
                </a:rPr>
              </a:br>
              <a:r>
                <a:rPr lang="en-US" altLang="ko-KR" sz="1100" dirty="0" smtClean="0">
                  <a:solidFill>
                    <a:schemeClr val="tx1"/>
                  </a:solidFill>
                </a:rPr>
                <a:t> 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진동센서를 </a:t>
              </a:r>
              <a:r>
                <a:rPr lang="ko-KR" altLang="en-US" sz="1100" dirty="0">
                  <a:solidFill>
                    <a:schemeClr val="tx1"/>
                  </a:solidFill>
                </a:rPr>
                <a:t>이용하여 진동발생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596582" y="2238272"/>
              <a:ext cx="185820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ko-KR" sz="1400" b="1" cap="all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1. </a:t>
              </a:r>
              <a:r>
                <a:rPr lang="ko-KR" altLang="en-US" sz="1400" b="1" cap="all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적외선 </a:t>
              </a:r>
              <a:r>
                <a:rPr lang="en-US" altLang="ko-KR" sz="1400" b="1" cap="all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/ </a:t>
              </a:r>
              <a:r>
                <a:rPr lang="ko-KR" altLang="en-US" sz="1400" b="1" cap="all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진동센서</a:t>
              </a:r>
              <a:endParaRPr lang="en-US" altLang="ko-KR" sz="1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</p:grpSp>
      <p:sp>
        <p:nvSpPr>
          <p:cNvPr id="75" name="모서리가 둥근 직사각형 74"/>
          <p:cNvSpPr/>
          <p:nvPr/>
        </p:nvSpPr>
        <p:spPr>
          <a:xfrm>
            <a:off x="4824029" y="-935903"/>
            <a:ext cx="3240358" cy="813361"/>
          </a:xfrm>
          <a:prstGeom prst="round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* </a:t>
            </a:r>
            <a:r>
              <a:rPr lang="ko-KR" altLang="en-US" sz="1100" dirty="0" smtClean="0">
                <a:solidFill>
                  <a:schemeClr val="tx1"/>
                </a:solidFill>
              </a:rPr>
              <a:t>적외선 </a:t>
            </a:r>
            <a:r>
              <a:rPr lang="ko-KR" altLang="en-US" sz="1100" dirty="0">
                <a:solidFill>
                  <a:schemeClr val="tx1"/>
                </a:solidFill>
              </a:rPr>
              <a:t>센서를 이용하여 물체를 감지한 후 </a:t>
            </a:r>
            <a:r>
              <a:rPr lang="en-US" altLang="ko-KR" sz="1100" dirty="0">
                <a:solidFill>
                  <a:schemeClr val="tx1"/>
                </a:solidFill>
              </a:rPr>
              <a:t/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  </a:t>
            </a:r>
            <a:r>
              <a:rPr lang="ko-KR" altLang="en-US" sz="1100" dirty="0" smtClean="0">
                <a:solidFill>
                  <a:schemeClr val="tx1"/>
                </a:solidFill>
              </a:rPr>
              <a:t>진동센서를 </a:t>
            </a:r>
            <a:r>
              <a:rPr lang="ko-KR" altLang="en-US" sz="1100" dirty="0">
                <a:solidFill>
                  <a:schemeClr val="tx1"/>
                </a:solidFill>
              </a:rPr>
              <a:t>이용하여 진동발생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961270" y="-948038"/>
            <a:ext cx="1904689" cy="30777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1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&lt;</a:t>
            </a:r>
            <a:r>
              <a:rPr lang="ko-KR" altLang="en-US" sz="1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적외선 </a:t>
            </a:r>
            <a:r>
              <a:rPr lang="en-US" altLang="ko-KR" sz="1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/ </a:t>
            </a:r>
            <a:r>
              <a:rPr lang="ko-KR" altLang="en-US" sz="1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진동센서</a:t>
            </a:r>
            <a:r>
              <a:rPr lang="en-US" altLang="ko-KR" sz="1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&gt;</a:t>
            </a:r>
            <a:endParaRPr lang="en-US" altLang="ko-KR" sz="1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5436098" y="1349229"/>
            <a:ext cx="3240358" cy="812991"/>
            <a:chOff x="5436098" y="1349229"/>
            <a:chExt cx="3240358" cy="812991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5436098" y="1352904"/>
              <a:ext cx="3240358" cy="809316"/>
            </a:xfrm>
            <a:prstGeom prst="roundRect">
              <a:avLst/>
            </a:prstGeom>
            <a:noFill/>
            <a:ln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r>
                <a:rPr lang="en-US" altLang="ko-KR" sz="1100" dirty="0" smtClean="0">
                  <a:solidFill>
                    <a:schemeClr val="tx1"/>
                  </a:solidFill>
                </a:rPr>
                <a:t>*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스마트폰의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GPS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를 이용하여 현재 위치정보를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1100" dirty="0" smtClean="0">
                  <a:solidFill>
                    <a:schemeClr val="tx1"/>
                  </a:solidFill>
                </a:rPr>
              </a:br>
              <a:r>
                <a:rPr lang="en-US" altLang="ko-KR" sz="1100" dirty="0" smtClean="0">
                  <a:solidFill>
                    <a:schemeClr val="tx1"/>
                  </a:solidFill>
                </a:rPr>
                <a:t> 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이어폰으로 알려줌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596582" y="1349229"/>
              <a:ext cx="151996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ko-KR" sz="1400" b="1" cap="all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2. </a:t>
              </a:r>
              <a:r>
                <a:rPr lang="ko-KR" altLang="en-US" sz="1400" b="1" cap="all" dirty="0" err="1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스마트폰</a:t>
              </a:r>
              <a:r>
                <a:rPr lang="ko-KR" altLang="en-US" sz="1400" b="1" cap="all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 </a:t>
              </a:r>
              <a:r>
                <a:rPr lang="en-US" altLang="ko-KR" sz="1400" b="1" cap="all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GPS</a:t>
              </a:r>
              <a:endParaRPr lang="en-US" altLang="ko-KR" sz="1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436096" y="3995925"/>
            <a:ext cx="3240358" cy="729219"/>
            <a:chOff x="5436096" y="3153103"/>
            <a:chExt cx="3240358" cy="729219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5436096" y="3153104"/>
              <a:ext cx="3240358" cy="729218"/>
            </a:xfrm>
            <a:prstGeom prst="roundRect">
              <a:avLst/>
            </a:prstGeom>
            <a:noFill/>
            <a:ln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r>
                <a:rPr lang="en-US" altLang="ko-KR" sz="1100" dirty="0" smtClean="0">
                  <a:solidFill>
                    <a:schemeClr val="tx1"/>
                  </a:solidFill>
                </a:rPr>
                <a:t>*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카메라모듈을 이용하여 보호자에게 사진전송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r>
                <a:rPr lang="en-US" altLang="ko-KR" sz="1100" dirty="0">
                  <a:solidFill>
                    <a:schemeClr val="tx1"/>
                  </a:solidFill>
                </a:rPr>
                <a:t>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및 영상처리를 통한 지폐인식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596582" y="3153103"/>
              <a:ext cx="135806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ko-KR" sz="1400" b="1" cap="all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3. </a:t>
              </a:r>
              <a:r>
                <a:rPr lang="ko-KR" altLang="en-US" sz="1400" b="1" cap="all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카메라 모듈</a:t>
              </a:r>
              <a:endParaRPr lang="en-US" altLang="ko-KR" sz="1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436096" y="3970339"/>
            <a:ext cx="3240358" cy="735129"/>
            <a:chOff x="5436096" y="3970339"/>
            <a:chExt cx="3240358" cy="735129"/>
          </a:xfrm>
        </p:grpSpPr>
        <p:sp>
          <p:nvSpPr>
            <p:cNvPr id="81" name="모서리가 둥근 직사각형 80"/>
            <p:cNvSpPr/>
            <p:nvPr/>
          </p:nvSpPr>
          <p:spPr>
            <a:xfrm>
              <a:off x="5436096" y="3970339"/>
              <a:ext cx="3240358" cy="735129"/>
            </a:xfrm>
            <a:prstGeom prst="roundRect">
              <a:avLst/>
            </a:prstGeom>
            <a:noFill/>
            <a:ln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r>
                <a:rPr lang="en-US" altLang="ko-KR" sz="1100" dirty="0" smtClean="0">
                  <a:solidFill>
                    <a:schemeClr val="tx1"/>
                  </a:solidFill>
                </a:rPr>
                <a:t>*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위급상황에 대비하여 버튼을 누를 시 보호자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r>
                <a:rPr lang="en-US" altLang="ko-KR" sz="1100" dirty="0" smtClean="0">
                  <a:solidFill>
                    <a:schemeClr val="tx1"/>
                  </a:solidFill>
                </a:rPr>
                <a:t> 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에게 위급상황 알림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596582" y="3970339"/>
              <a:ext cx="15376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ko-KR" sz="1400" b="1" cap="all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4. </a:t>
              </a:r>
              <a:r>
                <a:rPr lang="ko-KR" altLang="en-US" sz="1400" b="1" cap="all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위급상황 알림</a:t>
              </a:r>
              <a:endParaRPr lang="en-US" altLang="ko-KR" sz="1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411762" y="2267733"/>
            <a:ext cx="3184820" cy="643082"/>
            <a:chOff x="2411762" y="2267733"/>
            <a:chExt cx="3184820" cy="643082"/>
          </a:xfrm>
        </p:grpSpPr>
        <p:sp>
          <p:nvSpPr>
            <p:cNvPr id="83" name="모서리가 둥근 직사각형 82"/>
            <p:cNvSpPr/>
            <p:nvPr/>
          </p:nvSpPr>
          <p:spPr>
            <a:xfrm>
              <a:off x="2411762" y="2267734"/>
              <a:ext cx="3184820" cy="643081"/>
            </a:xfrm>
            <a:prstGeom prst="roundRect">
              <a:avLst/>
            </a:prstGeom>
            <a:noFill/>
            <a:ln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r>
                <a:rPr lang="en-US" altLang="ko-KR" sz="1100" dirty="0" smtClean="0">
                  <a:solidFill>
                    <a:schemeClr val="tx1"/>
                  </a:solidFill>
                </a:rPr>
                <a:t>*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깜깜한 곳에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있을때를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대비한 가슴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LED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장착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494237" y="2267733"/>
              <a:ext cx="114165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ko-KR" sz="1400" b="1" cap="all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5. </a:t>
              </a:r>
              <a:r>
                <a:rPr lang="ko-KR" altLang="en-US" sz="1400" b="1" cap="all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가슴 </a:t>
              </a:r>
              <a:r>
                <a:rPr lang="en-US" altLang="ko-KR" sz="1400" b="1" cap="all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LED</a:t>
              </a:r>
              <a:endParaRPr lang="en-US" altLang="ko-KR" sz="1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907704" y="1271196"/>
            <a:ext cx="2104593" cy="1005676"/>
            <a:chOff x="1907704" y="1271196"/>
            <a:chExt cx="2104593" cy="1005676"/>
          </a:xfrm>
        </p:grpSpPr>
        <p:cxnSp>
          <p:nvCxnSpPr>
            <p:cNvPr id="28" name="직선 연결선 27"/>
            <p:cNvCxnSpPr/>
            <p:nvPr/>
          </p:nvCxnSpPr>
          <p:spPr>
            <a:xfrm flipH="1">
              <a:off x="2051720" y="1774601"/>
              <a:ext cx="1024806" cy="0"/>
            </a:xfrm>
            <a:prstGeom prst="line">
              <a:avLst/>
            </a:prstGeom>
            <a:ln>
              <a:solidFill>
                <a:srgbClr val="69A42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3098047" y="1271196"/>
              <a:ext cx="914250" cy="100567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1907704" y="1722081"/>
              <a:ext cx="144016" cy="14401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0" b="100000" l="0" r="100000">
                          <a14:foregroundMark x1="63578" y1="17628" x2="63578" y2="176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1147" y="1385848"/>
              <a:ext cx="778861" cy="776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858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341784" y="256338"/>
            <a:ext cx="8460432" cy="6345324"/>
          </a:xfrm>
          <a:prstGeom prst="round2Same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56338"/>
            <a:ext cx="1080120" cy="10801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6679" y="622429"/>
            <a:ext cx="2432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rPr>
              <a:t>3. Analysis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2D05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789" y="5949280"/>
            <a:ext cx="1121211" cy="1121211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628800"/>
            <a:ext cx="2254164" cy="212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4077072"/>
            <a:ext cx="2239050" cy="2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087569" y="1625570"/>
            <a:ext cx="24449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2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1. Wonder stick</a:t>
            </a:r>
            <a:endParaRPr lang="en-US" altLang="ko-KR" sz="2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87569" y="4034439"/>
            <a:ext cx="21815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2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2. Point </a:t>
            </a:r>
            <a:r>
              <a:rPr lang="en-US" altLang="ko-KR" sz="20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lucus</a:t>
            </a:r>
            <a:endParaRPr lang="en-US" altLang="ko-KR" sz="2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87569" y="4453133"/>
            <a:ext cx="45560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/>
              <a:t>미국 </a:t>
            </a:r>
            <a:r>
              <a:rPr lang="en-US" altLang="ko-KR" sz="1400" dirty="0" smtClean="0"/>
              <a:t>Simon Fraser University</a:t>
            </a:r>
            <a:r>
              <a:rPr lang="ko-KR" altLang="en-US" sz="1400" dirty="0" smtClean="0"/>
              <a:t>에서 개발</a:t>
            </a:r>
            <a:endParaRPr lang="en-US" altLang="ko-KR" sz="1400" dirty="0" smtClean="0"/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/>
              <a:t>시각장애인용 입는 컴퓨터로 조끼형태로 되어 있음</a:t>
            </a:r>
            <a:endParaRPr lang="en-US" altLang="ko-KR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/>
              <a:t>GPS</a:t>
            </a:r>
            <a:r>
              <a:rPr lang="ko-KR" altLang="en-US" sz="1400" dirty="0" smtClean="0"/>
              <a:t>와 통신하여 진동 모터들이 방향을 알려줌</a:t>
            </a:r>
            <a:endParaRPr lang="en-US" altLang="ko-KR" sz="1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087568" y="2034135"/>
            <a:ext cx="46810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/>
              <a:t>일본에서 개발</a:t>
            </a:r>
            <a:endParaRPr lang="en-US" altLang="ko-KR" sz="1400" dirty="0" smtClean="0"/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err="1" smtClean="0"/>
              <a:t>블루투스</a:t>
            </a:r>
            <a:r>
              <a:rPr lang="ko-KR" altLang="en-US" sz="1400" dirty="0" smtClean="0"/>
              <a:t> 이어폰</a:t>
            </a:r>
            <a:endParaRPr lang="en-US" altLang="ko-KR" sz="1400" dirty="0" smtClean="0"/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/>
              <a:t>지팡이 끝의 센서가 장애물의 위치를 파악한 후 진동</a:t>
            </a:r>
            <a:endParaRPr lang="en-US" altLang="ko-KR" sz="1400" dirty="0" smtClean="0"/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/>
              <a:t>손잡이 부분의 카메라로 사물의 정보를 알려줌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81542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341784" y="256338"/>
            <a:ext cx="8460432" cy="6345324"/>
          </a:xfrm>
          <a:prstGeom prst="round2Same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56338"/>
            <a:ext cx="1080120" cy="10801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6679" y="620688"/>
            <a:ext cx="16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rPr>
              <a:t>4. Plan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2D05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789" y="5949280"/>
            <a:ext cx="1121211" cy="1121211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959632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27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0" y="0"/>
            <a:ext cx="9144000" cy="6858000"/>
          </a:xfrm>
          <a:prstGeom prst="round2Same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90065" y="2876743"/>
            <a:ext cx="22541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rPr>
              <a:t>Q&amp;A</a:t>
            </a:r>
            <a:endParaRPr lang="ko-KR" altLang="en-US" sz="7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2D05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99" y="2616300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1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0" y="0"/>
            <a:ext cx="9144000" cy="6858000"/>
          </a:xfrm>
          <a:prstGeom prst="round2Same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772558" y="2996952"/>
            <a:ext cx="5505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rPr>
              <a:t>THANK YOU</a:t>
            </a:r>
            <a:endParaRPr lang="ko-KR" altLang="en-US" sz="7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2D05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616300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6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178</Words>
  <Application>Microsoft Office PowerPoint</Application>
  <PresentationFormat>화면 슬라이드 쇼(4:3)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Arial</vt:lpstr>
      <vt:lpstr>맑은 고딕</vt:lpstr>
      <vt:lpstr>나눔고딕 ExtraBold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띵동</cp:lastModifiedBy>
  <cp:revision>19</cp:revision>
  <dcterms:created xsi:type="dcterms:W3CDTF">2011-11-01T14:44:47Z</dcterms:created>
  <dcterms:modified xsi:type="dcterms:W3CDTF">2013-09-24T02:07:34Z</dcterms:modified>
</cp:coreProperties>
</file>