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8" r:id="rId4"/>
    <p:sldId id="279" r:id="rId5"/>
    <p:sldId id="278" r:id="rId6"/>
    <p:sldId id="269" r:id="rId7"/>
    <p:sldId id="270" r:id="rId8"/>
    <p:sldId id="271" r:id="rId9"/>
    <p:sldId id="272" r:id="rId10"/>
    <p:sldId id="273" r:id="rId11"/>
    <p:sldId id="280" r:id="rId12"/>
    <p:sldId id="275" r:id="rId13"/>
    <p:sldId id="276" r:id="rId14"/>
    <p:sldId id="266" r:id="rId15"/>
    <p:sldId id="281" r:id="rId16"/>
    <p:sldId id="267" r:id="rId1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나눔고딕 ExtraBold" panose="020D0904000000000000" pitchFamily="50" charset="-127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737"/>
    <a:srgbClr val="FF2525"/>
    <a:srgbClr val="FFAD5B"/>
    <a:srgbClr val="CC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88" autoAdjust="0"/>
  </p:normalViewPr>
  <p:slideViewPr>
    <p:cSldViewPr>
      <p:cViewPr>
        <p:scale>
          <a:sx n="75" d="100"/>
          <a:sy n="75" d="100"/>
        </p:scale>
        <p:origin x="-115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195E9-F4C4-4D24-8252-C201F543DDDD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42BD3-0840-4DA0-ACD9-D71265CF0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30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C0F67-4725-4995-BBAE-276EDADF12A7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DA5CF-D44F-492B-A4C7-164008888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33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 저는 경상대학교 정보과학과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학년에 재학중인 </a:t>
            </a:r>
            <a:r>
              <a:rPr lang="ko-KR" altLang="en-US" dirty="0" err="1" smtClean="0"/>
              <a:t>한정우라고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 프로젝트의 주제는 시각장애인을 위한 </a:t>
            </a:r>
            <a:r>
              <a:rPr lang="ko-KR" altLang="en-US" dirty="0" err="1" smtClean="0"/>
              <a:t>웨어러블</a:t>
            </a:r>
            <a:r>
              <a:rPr lang="ko-KR" altLang="en-US" dirty="0" smtClean="0"/>
              <a:t> 컴퓨터 </a:t>
            </a:r>
            <a:r>
              <a:rPr lang="en-US" altLang="ko-KR" dirty="0" smtClean="0"/>
              <a:t>S-Coat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//1.2</a:t>
            </a:r>
            <a:r>
              <a:rPr lang="ko-KR" altLang="en-US" baseline="0" dirty="0" smtClean="0"/>
              <a:t>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피드백 </a:t>
            </a:r>
            <a:r>
              <a:rPr lang="en-US" altLang="ko-KR" baseline="0" dirty="0" smtClean="0"/>
              <a:t>– Motive</a:t>
            </a:r>
            <a:r>
              <a:rPr lang="ko-KR" altLang="en-US" baseline="0" dirty="0" smtClean="0"/>
              <a:t>에서 지팡이와 </a:t>
            </a:r>
            <a:r>
              <a:rPr lang="ko-KR" altLang="en-US" baseline="0" dirty="0" err="1" smtClean="0"/>
              <a:t>안내견의</a:t>
            </a:r>
            <a:r>
              <a:rPr lang="ko-KR" altLang="en-US" baseline="0" dirty="0" smtClean="0"/>
              <a:t> 단점만을 얘기하지 말고 비교하는 표를 </a:t>
            </a:r>
            <a:r>
              <a:rPr lang="ko-KR" altLang="en-US" baseline="0" dirty="0" err="1" smtClean="0"/>
              <a:t>넣는게</a:t>
            </a:r>
            <a:r>
              <a:rPr lang="ko-KR" altLang="en-US" baseline="0" dirty="0" smtClean="0"/>
              <a:t> 좋을 것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                   </a:t>
            </a:r>
            <a:r>
              <a:rPr lang="ko-KR" altLang="en-US" baseline="0" dirty="0" smtClean="0"/>
              <a:t>비판을 제기하더라도 정면으로 맞서는 의견을 내지 말 것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그런 점이 단점이 될 수 있지만 이런 점이 있기 때문에 좋다는 형식으로 </a:t>
            </a:r>
            <a:r>
              <a:rPr lang="ko-KR" altLang="en-US" baseline="0" dirty="0" err="1" smtClean="0"/>
              <a:t>나갈것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                   </a:t>
            </a:r>
            <a:r>
              <a:rPr lang="ko-KR" altLang="en-US" baseline="0" dirty="0" err="1" smtClean="0"/>
              <a:t>어플</a:t>
            </a:r>
            <a:r>
              <a:rPr lang="ko-KR" altLang="en-US" baseline="0" dirty="0" smtClean="0"/>
              <a:t> 죽는 거 철저히 분석해서 절대 죽지 않게 할 것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이번에 죽은 걸 감사하게 여기고 다음에 죽지 않도록 할 것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                   </a:t>
            </a:r>
            <a:r>
              <a:rPr lang="ko-KR" altLang="en-US" baseline="0" dirty="0" smtClean="0"/>
              <a:t>발표 순서 다시 꼼꼼히 분석해서 자연스럽게 할 것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특히 </a:t>
            </a:r>
            <a:r>
              <a:rPr lang="ko-KR" altLang="en-US" baseline="0" dirty="0" err="1" smtClean="0"/>
              <a:t>시연때</a:t>
            </a:r>
            <a:r>
              <a:rPr lang="ko-KR" altLang="en-US" baseline="0" dirty="0" smtClean="0"/>
              <a:t> 잘 </a:t>
            </a:r>
            <a:r>
              <a:rPr lang="ko-KR" altLang="en-US" baseline="0" dirty="0" err="1" smtClean="0"/>
              <a:t>할것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DA5CF-D44F-492B-A4C7-16400888869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93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네번째로</a:t>
            </a:r>
            <a:r>
              <a:rPr lang="ko-KR" altLang="en-US" dirty="0" smtClean="0"/>
              <a:t> 메시지 설정에 대해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메인엑티비티에서</a:t>
            </a:r>
            <a:r>
              <a:rPr lang="ko-KR" altLang="en-US" dirty="0" smtClean="0"/>
              <a:t> 시각장애인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보호자 이름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보호자 전화번호 </a:t>
            </a:r>
            <a:r>
              <a:rPr lang="ko-KR" altLang="en-US" dirty="0" smtClean="0"/>
              <a:t>정보를 서브 </a:t>
            </a:r>
            <a:r>
              <a:rPr lang="ko-KR" altLang="en-US" dirty="0" err="1" smtClean="0"/>
              <a:t>엑티비티에</a:t>
            </a:r>
            <a:r>
              <a:rPr lang="ko-KR" altLang="en-US" dirty="0" smtClean="0"/>
              <a:t> 요청하게 되며 서브 </a:t>
            </a:r>
            <a:r>
              <a:rPr lang="ko-KR" altLang="en-US" dirty="0" err="1" smtClean="0"/>
              <a:t>액티비티에서는</a:t>
            </a:r>
            <a:r>
              <a:rPr lang="ko-KR" altLang="en-US" baseline="0" dirty="0" smtClean="0"/>
              <a:t> 요청된 데이터 설정 및 </a:t>
            </a:r>
            <a:r>
              <a:rPr lang="en-US" altLang="ko-KR" baseline="0" dirty="0" smtClean="0"/>
              <a:t>txt</a:t>
            </a:r>
            <a:r>
              <a:rPr lang="ko-KR" altLang="en-US" baseline="0" dirty="0" smtClean="0"/>
              <a:t>파일로 저장하여 어플리케이션이 종료되어 다시 실행하더라도 정보를 설정할 수 있도록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그렇게 받은 </a:t>
            </a:r>
            <a:r>
              <a:rPr lang="ko-KR" altLang="en-US" baseline="0" dirty="0" err="1" smtClean="0"/>
              <a:t>설정값을</a:t>
            </a:r>
            <a:r>
              <a:rPr lang="ko-KR" altLang="en-US" baseline="0" dirty="0" smtClean="0"/>
              <a:t> 통하여 위급 문자메시지를 보내게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DA5CF-D44F-492B-A4C7-16400888869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83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설정에 대해 설명 드리겠습니다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MCU</a:t>
            </a:r>
            <a:r>
              <a:rPr lang="ko-KR" altLang="en-US" dirty="0" smtClean="0"/>
              <a:t>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블루투스</a:t>
            </a:r>
            <a:r>
              <a:rPr lang="ko-KR" altLang="en-US" baseline="0" dirty="0" smtClean="0"/>
              <a:t> 연결을 하기 위하여 </a:t>
            </a:r>
            <a:r>
              <a:rPr lang="en-US" altLang="ko-KR" baseline="0" dirty="0" err="1" smtClean="0"/>
              <a:t>BluetoothChatService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안에서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스레드를</a:t>
            </a:r>
            <a:r>
              <a:rPr lang="ko-KR" altLang="en-US" baseline="0" dirty="0" smtClean="0"/>
              <a:t> 사용하게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첫번째로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AcceptThread</a:t>
            </a:r>
            <a:r>
              <a:rPr lang="en-US" altLang="ko-KR" baseline="0" dirty="0" smtClean="0"/>
              <a:t>()</a:t>
            </a:r>
            <a:r>
              <a:rPr lang="ko-KR" altLang="en-US" baseline="0" dirty="0" smtClean="0"/>
              <a:t>는 다른 장치와의 연결을 기다리는 </a:t>
            </a:r>
            <a:r>
              <a:rPr lang="ko-KR" altLang="en-US" baseline="0" dirty="0" err="1" smtClean="0"/>
              <a:t>스레드입니다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두번째로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ConnectThread</a:t>
            </a:r>
            <a:r>
              <a:rPr lang="en-US" altLang="ko-KR" baseline="0" dirty="0" smtClean="0"/>
              <a:t>()</a:t>
            </a:r>
            <a:r>
              <a:rPr lang="ko-KR" altLang="en-US" baseline="0" dirty="0" smtClean="0"/>
              <a:t>는 장치와 연결작업을 위한 </a:t>
            </a:r>
            <a:r>
              <a:rPr lang="ko-KR" altLang="en-US" baseline="0" dirty="0" err="1" smtClean="0"/>
              <a:t>스레드로</a:t>
            </a:r>
            <a:r>
              <a:rPr lang="ko-KR" altLang="en-US" baseline="0" dirty="0" smtClean="0"/>
              <a:t> 소켓을 생성하며 연결하게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마지막으로 </a:t>
            </a:r>
            <a:r>
              <a:rPr lang="en-US" altLang="ko-KR" baseline="0" dirty="0" err="1" smtClean="0"/>
              <a:t>ConnectedThread</a:t>
            </a:r>
            <a:r>
              <a:rPr lang="en-US" altLang="ko-KR" baseline="0" dirty="0" smtClean="0"/>
              <a:t>()</a:t>
            </a:r>
            <a:r>
              <a:rPr lang="ko-KR" altLang="en-US" baseline="0" dirty="0" smtClean="0"/>
              <a:t>는 사진 버튼을 누를 시 사진을 바이트 형태로 저장하게 되며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위급 버튼을 누를 시 설정된 정보로 문자메시지를 보내게 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DA5CF-D44F-492B-A4C7-16400888869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138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시각장애인 </a:t>
            </a:r>
            <a:r>
              <a:rPr lang="ko-KR" altLang="en-US" dirty="0" err="1" smtClean="0"/>
              <a:t>어플은</a:t>
            </a:r>
            <a:r>
              <a:rPr lang="ko-KR" altLang="en-US" dirty="0" smtClean="0"/>
              <a:t> 크게 </a:t>
            </a:r>
            <a:r>
              <a:rPr lang="ko-KR" altLang="en-US" dirty="0" err="1" smtClean="0"/>
              <a:t>네가지</a:t>
            </a:r>
            <a:r>
              <a:rPr lang="ko-KR" altLang="en-US" dirty="0" smtClean="0"/>
              <a:t> 페이지가 있으며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지도를 클릭할 시 현재 위치를 화면 및 음성으로 알려주고 있으며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사진을 클릭하면 찍었던 사진들을 보여주고 있으며 차후 영상처리를 통하여 글자를 인식하도록 할 계획입니다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문자를 클릭할 시 설정정보를 보여주며 초록색 버튼을 눌러 문자메시지를 전송할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DA5CF-D44F-492B-A4C7-16400888869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89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보호자 어플리케이션은 위급상황 메시지를 받고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메시지안에</a:t>
            </a:r>
            <a:r>
              <a:rPr lang="ko-KR" altLang="en-US" baseline="0" dirty="0" smtClean="0"/>
              <a:t> 들어 있는 위도 경도를 </a:t>
            </a:r>
            <a:r>
              <a:rPr lang="ko-KR" altLang="en-US" baseline="0" dirty="0" err="1" smtClean="0"/>
              <a:t>파싱하여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맵에</a:t>
            </a:r>
            <a:r>
              <a:rPr lang="ko-KR" altLang="en-US" baseline="0" dirty="0" smtClean="0"/>
              <a:t> 나타내는 것을 보실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DA5CF-D44F-492B-A4C7-16400888869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007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  아침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점심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저녁 각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번씩 연습하기</a:t>
            </a:r>
            <a:r>
              <a:rPr lang="en-US" altLang="ko-KR" baseline="0" dirty="0" smtClean="0"/>
              <a:t>!!!</a:t>
            </a:r>
          </a:p>
          <a:p>
            <a:pPr marL="228600" indent="-228600">
              <a:buAutoNum type="arabicPlain" startAt="6"/>
            </a:pPr>
            <a:r>
              <a:rPr lang="en-US" altLang="ko-KR" baseline="0" dirty="0" smtClean="0"/>
              <a:t>O </a:t>
            </a:r>
            <a:r>
              <a:rPr lang="en-US" altLang="ko-KR" baseline="0" dirty="0" err="1" smtClean="0"/>
              <a:t>O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O</a:t>
            </a:r>
            <a:endParaRPr lang="en-US" altLang="ko-KR" baseline="0" dirty="0" smtClean="0"/>
          </a:p>
          <a:p>
            <a:pPr marL="228600" indent="-228600">
              <a:buAutoNum type="arabicPlain" startAt="6"/>
            </a:pPr>
            <a:r>
              <a:rPr lang="en-US" altLang="ko-KR" baseline="0" dirty="0" smtClean="0"/>
              <a:t>X O </a:t>
            </a:r>
            <a:r>
              <a:rPr lang="en-US" altLang="ko-KR" baseline="0" dirty="0" err="1" smtClean="0"/>
              <a:t>O</a:t>
            </a:r>
            <a:endParaRPr lang="en-US" altLang="ko-KR" baseline="0" dirty="0" smtClean="0"/>
          </a:p>
          <a:p>
            <a:pPr marL="228600" indent="-228600">
              <a:buAutoNum type="arabicPlain" startAt="6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DA5CF-D44F-492B-A4C7-16400888869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75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목차로는 모티브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아키텍쳐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익스플레인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데모</a:t>
            </a:r>
            <a:r>
              <a:rPr lang="en-US" altLang="ko-KR" baseline="0" dirty="0" smtClean="0"/>
              <a:t>, Q &amp; A </a:t>
            </a:r>
            <a:r>
              <a:rPr lang="ko-KR" altLang="en-US" baseline="0" dirty="0" smtClean="0"/>
              <a:t>순서로 진행하겠습니다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DA5CF-D44F-492B-A4C7-1640088886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8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첫번째로</a:t>
            </a:r>
            <a:r>
              <a:rPr lang="ko-KR" altLang="en-US" dirty="0" smtClean="0"/>
              <a:t> 모티브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제가 시각장애인을 도와야겠다고 생각한 것은 우연히 인터넷 기사를 보다가 장애인은</a:t>
            </a:r>
            <a:r>
              <a:rPr lang="ko-KR" altLang="en-US" baseline="0" dirty="0" smtClean="0"/>
              <a:t> 점점 늘어나지만 장애인 지원확대를 거부한다는 기사를 보고 제가 도울 수 있는 일이 무엇이 있을까 생각하다가 도움을 주는 작품을 만들어보면 좋겠다는 생각이 들어 시작하게 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DA5CF-D44F-492B-A4C7-1640088886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93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시각장애인의 일상생활을 도와주는 보조기구는 크게 </a:t>
            </a:r>
            <a:r>
              <a:rPr lang="ko-KR" altLang="en-US" dirty="0" err="1" smtClean="0"/>
              <a:t>두가지가</a:t>
            </a:r>
            <a:r>
              <a:rPr lang="ko-KR" altLang="en-US" dirty="0" smtClean="0"/>
              <a:t> 있는데 </a:t>
            </a:r>
            <a:endParaRPr lang="en-US" altLang="ko-KR" dirty="0" smtClean="0"/>
          </a:p>
          <a:p>
            <a:r>
              <a:rPr lang="ko-KR" altLang="en-US" dirty="0" smtClean="0"/>
              <a:t>그것은 지팡이와 </a:t>
            </a:r>
            <a:r>
              <a:rPr lang="ko-KR" altLang="en-US" dirty="0" err="1" smtClean="0"/>
              <a:t>안내견입니다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DA5CF-D44F-492B-A4C7-1640088886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0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두가지</a:t>
            </a:r>
            <a:r>
              <a:rPr lang="ko-KR" altLang="en-US" baseline="0" dirty="0" smtClean="0"/>
              <a:t> 보조기구에 대해서 살펴보면 지팡이는 장애물 감지 기능이 있으며 </a:t>
            </a:r>
            <a:r>
              <a:rPr lang="ko-KR" altLang="en-US" baseline="0" dirty="0" err="1" smtClean="0"/>
              <a:t>안내견은</a:t>
            </a:r>
            <a:r>
              <a:rPr lang="ko-KR" altLang="en-US" baseline="0" dirty="0" smtClean="0"/>
              <a:t> 장애물 감지 기능과 위험 알림 기능이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2.</a:t>
            </a:r>
            <a:r>
              <a:rPr lang="ko-KR" altLang="en-US" baseline="0" dirty="0" smtClean="0"/>
              <a:t>하지만 시각장애인이 다치거나 괴한으로부터 습격을 당했을 때 지팡이는 위험을 알릴 수 없으며 </a:t>
            </a:r>
            <a:r>
              <a:rPr lang="ko-KR" altLang="en-US" baseline="0" dirty="0" err="1" smtClean="0"/>
              <a:t>안내견은</a:t>
            </a:r>
            <a:r>
              <a:rPr lang="ko-KR" altLang="en-US" baseline="0" dirty="0" smtClean="0"/>
              <a:t> 제한적으로 짖음으로써 위험을 알리게 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3.</a:t>
            </a:r>
            <a:r>
              <a:rPr lang="ko-KR" altLang="en-US" baseline="0" dirty="0" smtClean="0"/>
              <a:t>그리고 우리 주변에는 시각장애인을 위한 점자보다 일반인들을 위한 글자들이 주로 있는데 지팡이와 </a:t>
            </a:r>
            <a:r>
              <a:rPr lang="ko-KR" altLang="en-US" baseline="0" dirty="0" err="1" smtClean="0"/>
              <a:t>안내견은</a:t>
            </a:r>
            <a:r>
              <a:rPr lang="ko-KR" altLang="en-US" baseline="0" dirty="0" smtClean="0"/>
              <a:t> 이러한 글자를 인식할 수 없습니다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4.</a:t>
            </a:r>
            <a:r>
              <a:rPr lang="ko-KR" altLang="en-US" baseline="0" dirty="0" smtClean="0"/>
              <a:t>마지막으로 야간에는 어두워져 사람이나 차량이 시각장애인을 알아보지 못해 충돌할 수 있는 위험이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저는 이러한 점을 보완하는 시각장애인을 위한 </a:t>
            </a:r>
            <a:r>
              <a:rPr lang="ko-KR" altLang="en-US" baseline="0" dirty="0" err="1" smtClean="0"/>
              <a:t>웨어러블</a:t>
            </a:r>
            <a:r>
              <a:rPr lang="ko-KR" altLang="en-US" baseline="0" dirty="0" smtClean="0"/>
              <a:t> 컴퓨터를 제작하게 되었습니다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DA5CF-D44F-492B-A4C7-1640088886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00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 구성은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시각장애인은 </a:t>
            </a:r>
            <a:r>
              <a:rPr lang="en-US" altLang="ko-KR" dirty="0" smtClean="0"/>
              <a:t>S-Coat</a:t>
            </a:r>
            <a:r>
              <a:rPr lang="ko-KR" altLang="en-US" dirty="0" smtClean="0"/>
              <a:t>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어플이</a:t>
            </a:r>
            <a:r>
              <a:rPr lang="ko-KR" altLang="en-US" baseline="0" dirty="0" smtClean="0"/>
              <a:t> 설치된 </a:t>
            </a:r>
            <a:r>
              <a:rPr lang="ko-KR" altLang="en-US" baseline="0" dirty="0" err="1" smtClean="0"/>
              <a:t>스마트폰을</a:t>
            </a:r>
            <a:r>
              <a:rPr lang="ko-KR" altLang="en-US" baseline="0" dirty="0" smtClean="0"/>
              <a:t> 장착하게 되며 보호자는 </a:t>
            </a:r>
            <a:r>
              <a:rPr lang="ko-KR" altLang="en-US" baseline="0" dirty="0" err="1" smtClean="0"/>
              <a:t>어플이</a:t>
            </a:r>
            <a:r>
              <a:rPr lang="ko-KR" altLang="en-US" baseline="0" dirty="0" smtClean="0"/>
              <a:t> 설치된 </a:t>
            </a:r>
            <a:r>
              <a:rPr lang="ko-KR" altLang="en-US" baseline="0" dirty="0" err="1" smtClean="0"/>
              <a:t>스마트폰을</a:t>
            </a:r>
            <a:r>
              <a:rPr lang="ko-KR" altLang="en-US" baseline="0" dirty="0" smtClean="0"/>
              <a:t> 가지게 됩니다</a:t>
            </a:r>
            <a:r>
              <a:rPr lang="en-US" altLang="ko-KR" baseline="0" dirty="0" smtClean="0"/>
              <a:t>. S-Coat</a:t>
            </a:r>
            <a:r>
              <a:rPr lang="ko-KR" altLang="en-US" baseline="0" dirty="0" smtClean="0"/>
              <a:t>와 시각장애인용 </a:t>
            </a:r>
            <a:r>
              <a:rPr lang="ko-KR" altLang="en-US" baseline="0" dirty="0" err="1" smtClean="0"/>
              <a:t>어플은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블루투스</a:t>
            </a:r>
            <a:r>
              <a:rPr lang="ko-KR" altLang="en-US" baseline="0" dirty="0" smtClean="0"/>
              <a:t> 통신을 하며 </a:t>
            </a:r>
            <a:r>
              <a:rPr lang="ko-KR" altLang="en-US" baseline="0" dirty="0" err="1" smtClean="0"/>
              <a:t>어플간의</a:t>
            </a:r>
            <a:r>
              <a:rPr lang="ko-KR" altLang="en-US" baseline="0" dirty="0" smtClean="0"/>
              <a:t> 통신은 </a:t>
            </a:r>
            <a:r>
              <a:rPr lang="en-US" altLang="ko-KR" baseline="0" dirty="0" smtClean="0"/>
              <a:t>SMS</a:t>
            </a:r>
            <a:r>
              <a:rPr lang="ko-KR" altLang="en-US" baseline="0" dirty="0" smtClean="0"/>
              <a:t>를 통하여 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에스코트의 기능은 크게 </a:t>
            </a:r>
            <a:r>
              <a:rPr lang="ko-KR" altLang="en-US" baseline="0" dirty="0" err="1" smtClean="0"/>
              <a:t>네가지로</a:t>
            </a:r>
            <a:r>
              <a:rPr lang="ko-KR" altLang="en-US" baseline="0" dirty="0" smtClean="0"/>
              <a:t> 장애물 감지 및 인식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위급상황 알림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사진 전송 및 영상처리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가슴 </a:t>
            </a:r>
            <a:r>
              <a:rPr lang="en-US" altLang="ko-KR" baseline="0" dirty="0" smtClean="0"/>
              <a:t>LED </a:t>
            </a:r>
            <a:r>
              <a:rPr lang="ko-KR" altLang="en-US" baseline="0" dirty="0" smtClean="0"/>
              <a:t>기능이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DA5CF-D44F-492B-A4C7-16400888869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전반적인 시스템 구조를 살펴보겠습니다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시스템은 크게 </a:t>
            </a:r>
            <a:r>
              <a:rPr lang="en-US" altLang="ko-KR" dirty="0" smtClean="0"/>
              <a:t>S-Coat, </a:t>
            </a:r>
            <a:r>
              <a:rPr lang="ko-KR" altLang="en-US" dirty="0" smtClean="0"/>
              <a:t>시각장애인용 </a:t>
            </a:r>
            <a:r>
              <a:rPr lang="ko-KR" altLang="en-US" dirty="0" err="1" smtClean="0"/>
              <a:t>어플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보호자용 </a:t>
            </a:r>
            <a:r>
              <a:rPr lang="ko-KR" altLang="en-US" dirty="0" err="1" smtClean="0"/>
              <a:t>어플로</a:t>
            </a:r>
            <a:r>
              <a:rPr lang="ko-KR" altLang="en-US" dirty="0" smtClean="0"/>
              <a:t> 나누어집니다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S-Coat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ATmega128</a:t>
            </a:r>
            <a:r>
              <a:rPr lang="ko-KR" altLang="en-US" dirty="0" smtClean="0"/>
              <a:t>로 제작하였으며 적외선 센서를 이용하여 거리를 측정한 뒤 장애물과의 거리가 가까워지면 진동모터를 이용해 알려주게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카메라와 버튼은 각각 사진데이터와 위급메시지를 </a:t>
            </a:r>
            <a:r>
              <a:rPr lang="ko-KR" altLang="en-US" dirty="0" err="1" smtClean="0"/>
              <a:t>블루투스에게</a:t>
            </a:r>
            <a:r>
              <a:rPr lang="ko-KR" altLang="en-US" dirty="0" smtClean="0"/>
              <a:t> 전달하게 됩니다</a:t>
            </a:r>
            <a:r>
              <a:rPr lang="en-US" altLang="ko-KR" dirty="0" smtClean="0"/>
              <a:t>. </a:t>
            </a:r>
          </a:p>
          <a:p>
            <a:pPr algn="l"/>
            <a:r>
              <a:rPr lang="ko-KR" altLang="en-US" dirty="0" smtClean="0"/>
              <a:t>시각장애인용 </a:t>
            </a:r>
            <a:r>
              <a:rPr lang="ko-KR" altLang="en-US" dirty="0" err="1" smtClean="0"/>
              <a:t>어플은</a:t>
            </a:r>
            <a:r>
              <a:rPr lang="ko-KR" altLang="en-US" dirty="0" smtClean="0"/>
              <a:t> 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문자메시지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기능을 가지고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지도는 현재 위치를 화면과 음성으로 알려주게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사진은 </a:t>
            </a:r>
            <a:r>
              <a:rPr lang="en-US" altLang="ko-KR" dirty="0" smtClean="0"/>
              <a:t>S-Coat</a:t>
            </a:r>
            <a:r>
              <a:rPr lang="ko-KR" altLang="en-US" dirty="0" smtClean="0"/>
              <a:t>로 부터 받은 바이트형태의 사진데이터를 비트맵 형식으로 저장하며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보여주게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차후 사진을 이용하여 영상처리를 하여 글자를 인식하도록 할 계획입니다</a:t>
            </a:r>
            <a:r>
              <a:rPr lang="en-US" altLang="ko-KR" dirty="0" smtClean="0"/>
              <a:t>.</a:t>
            </a:r>
          </a:p>
          <a:p>
            <a:pPr algn="l"/>
            <a:r>
              <a:rPr lang="ko-KR" altLang="en-US" dirty="0" smtClean="0"/>
              <a:t>문자메시지는 보호자의 정보를 설정할 수 있으며 위급버튼을 누르면 설정된 보호자의 전화번호로 문자메시지를 보내게 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블루투스는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S-Coat</a:t>
            </a:r>
            <a:r>
              <a:rPr lang="ko-KR" altLang="en-US" dirty="0" smtClean="0"/>
              <a:t>로부터 받은 통신로그를 나타내</a:t>
            </a:r>
            <a:r>
              <a:rPr lang="ko-KR" altLang="en-US" baseline="0" dirty="0" smtClean="0"/>
              <a:t> 줍니다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마지막으로 보호자용 </a:t>
            </a:r>
            <a:r>
              <a:rPr lang="ko-KR" altLang="en-US" dirty="0" err="1" smtClean="0"/>
              <a:t>어플은</a:t>
            </a:r>
            <a:r>
              <a:rPr lang="ko-KR" altLang="en-US" baseline="0" dirty="0" smtClean="0"/>
              <a:t> 위급문자메시지를 받았을 때 </a:t>
            </a:r>
            <a:r>
              <a:rPr lang="ko-KR" altLang="en-US" baseline="0" dirty="0" err="1" smtClean="0"/>
              <a:t>브로드캐스트리시버를</a:t>
            </a:r>
            <a:r>
              <a:rPr lang="ko-KR" altLang="en-US" baseline="0" dirty="0" smtClean="0"/>
              <a:t> 통하여 알아낸 뒤 위도 경도를 </a:t>
            </a:r>
            <a:r>
              <a:rPr lang="ko-KR" altLang="en-US" baseline="0" dirty="0" err="1" smtClean="0"/>
              <a:t>파싱하여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장애인의 위치를 지도에 나타내주게 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DA5CF-D44F-492B-A4C7-1640088886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51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두번째로</a:t>
            </a:r>
            <a:r>
              <a:rPr lang="ko-KR" altLang="en-US" dirty="0" smtClean="0"/>
              <a:t> 하드웨어 구성을 간단히 살펴보면 장애물과의 거리를 적외선 센서가 아날로그 값으로 받아온 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MCU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ADC</a:t>
            </a:r>
            <a:r>
              <a:rPr lang="ko-KR" altLang="en-US" baseline="0" dirty="0" smtClean="0"/>
              <a:t>컨버터를 이용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디지털 값으로 변환시킨 뒤 진동모터에게 신호를 주게 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버튼과 카메라는 </a:t>
            </a:r>
            <a:r>
              <a:rPr lang="ko-KR" altLang="en-US" baseline="0" dirty="0" err="1" smtClean="0"/>
              <a:t>블루투스를</a:t>
            </a:r>
            <a:r>
              <a:rPr lang="ko-KR" altLang="en-US" baseline="0" dirty="0" smtClean="0"/>
              <a:t> 이용하여 어플리케이션에 데이터를 넘겨주게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카메라와 </a:t>
            </a:r>
            <a:r>
              <a:rPr lang="ko-KR" altLang="en-US" baseline="0" dirty="0" err="1" smtClean="0"/>
              <a:t>블루투스는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MCU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UART </a:t>
            </a:r>
            <a:r>
              <a:rPr lang="ko-KR" altLang="en-US" baseline="0" dirty="0" smtClean="0"/>
              <a:t>통신을 하게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DA5CF-D44F-492B-A4C7-1640088886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33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dirty="0" err="1" smtClean="0"/>
              <a:t>세번째로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AVR </a:t>
            </a:r>
            <a:r>
              <a:rPr lang="ko-KR" altLang="en-US" b="0" baseline="0" dirty="0" smtClean="0"/>
              <a:t>프로그램의 구성에 대해 살펴보겠습니다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프로그램이 시작되면 기본적인 포트설정을 하고 난 뒤 루프로 </a:t>
            </a:r>
            <a:r>
              <a:rPr lang="ko-KR" altLang="en-US" b="0" baseline="0" dirty="0" err="1" smtClean="0"/>
              <a:t>들어가게되며</a:t>
            </a:r>
            <a:r>
              <a:rPr lang="ko-KR" altLang="en-US" b="0" baseline="0" dirty="0" smtClean="0"/>
              <a:t> </a:t>
            </a:r>
            <a:endParaRPr lang="en-US" altLang="ko-KR" b="0" baseline="0" dirty="0" smtClean="0"/>
          </a:p>
          <a:p>
            <a:r>
              <a:rPr lang="ko-KR" altLang="en-US" b="0" baseline="0" dirty="0" smtClean="0"/>
              <a:t>카메라 부분에서 촬영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사이즈측정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이미지 불러내기 등을 수행하게 되며</a:t>
            </a:r>
            <a:endParaRPr lang="en-US" altLang="ko-KR" b="0" baseline="0" dirty="0" smtClean="0"/>
          </a:p>
          <a:p>
            <a:r>
              <a:rPr lang="ko-KR" altLang="en-US" b="0" baseline="0" dirty="0" smtClean="0"/>
              <a:t>센서부분에서는 적외선 센서 값을 측정하여 일정 값 이상이면 진동모터에 진동을 주게 하였으며</a:t>
            </a:r>
            <a:endParaRPr lang="en-US" altLang="ko-KR" b="0" baseline="0" dirty="0" smtClean="0"/>
          </a:p>
          <a:p>
            <a:r>
              <a:rPr lang="ko-KR" altLang="en-US" b="0" baseline="0" dirty="0" smtClean="0"/>
              <a:t>버튼 부분에서는 버튼이 눌러졌을 때 사진촬영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위급메시지를 보내게 됩니다</a:t>
            </a:r>
            <a:r>
              <a:rPr lang="en-US" altLang="ko-KR" b="0" baseline="0" dirty="0" smtClean="0"/>
              <a:t>.</a:t>
            </a:r>
          </a:p>
          <a:p>
            <a:r>
              <a:rPr lang="ko-KR" altLang="en-US" b="0" baseline="0" dirty="0" smtClean="0"/>
              <a:t>인터럽트는 카메라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err="1" smtClean="0"/>
              <a:t>블루투스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센서 인터럽트가 있겠습니다</a:t>
            </a:r>
            <a:r>
              <a:rPr lang="en-US" altLang="ko-KR" b="0" baseline="0" dirty="0" smtClean="0"/>
              <a:t>.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DA5CF-D44F-492B-A4C7-1640088886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24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39C8-4F56-4192-AD64-A02E693E3575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2200" y="6520259"/>
            <a:ext cx="2133600" cy="365125"/>
          </a:xfrm>
        </p:spPr>
        <p:txBody>
          <a:bodyPr/>
          <a:lstStyle/>
          <a:p>
            <a:fld id="{0D9F8732-113F-46AF-83CB-958AD95E9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93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72CF-B471-4CAA-8EE7-228722A956A1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8732-113F-46AF-83CB-958AD95E9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29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34A3-D66E-4440-A664-26BC11E0CD74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8732-113F-46AF-83CB-958AD95E9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183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F196-5AF3-4AA1-BEF4-1FD45AF76B42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8732-113F-46AF-83CB-958AD95E9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593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98EF-CCB5-4D85-8A14-12E0E7BEF605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8732-113F-46AF-83CB-958AD95E9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7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5936-4D09-454F-A487-840BCD750BA9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8732-113F-46AF-83CB-958AD95E9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87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FE3A-20A0-4949-A0E2-012CC18D4401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8732-113F-46AF-83CB-958AD95E9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44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02A7-830A-4168-9BDD-20D7B3B04911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8732-113F-46AF-83CB-958AD95E9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9995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C6DA-AA38-407A-A389-EB5198C1B7CE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8732-113F-46AF-83CB-958AD95E9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8883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E912-2695-4810-804E-083273158F71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8732-113F-46AF-83CB-958AD95E9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2949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A49A-F908-4AF5-921D-D7AB8F1E4609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8732-113F-46AF-83CB-958AD95E9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81884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AFD7-745A-4F99-BE27-018F30835513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232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0D9F8732-113F-46AF-83CB-958AD95E96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81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microsoft.com/office/2007/relationships/hdphoto" Target="../media/hdphoto2.wdp"/><Relationship Id="rId10" Type="http://schemas.openxmlformats.org/officeDocument/2006/relationships/hyperlink" Target="http://www.google.co.kr/url?sa=i&amp;rct=j&amp;q=&amp;esrc=s&amp;frm=1&amp;source=images&amp;cd=&amp;cad=rja&amp;docid=rXCuIYmyICKrwM&amp;tbnid=ILjxEkYsagb8gM:&amp;ved=0CAUQjRw&amp;url=http://www.bubblews.com/news/view/1665205&amp;ei=MOyhUujHAY-HkgWwu4CgDA&amp;bvm=bv.57155469,d.dGI&amp;psig=AFQjCNGbe5YHYWJIDlSSYk9OGWZp19uomQ&amp;ust=1386429737374522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1956" y="4293096"/>
            <a:ext cx="40078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25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시각장애인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위한 </a:t>
            </a:r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웨어러블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컴퓨터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8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S-Coat</a:t>
            </a:r>
            <a:endParaRPr lang="ko-KR" altLang="en-US" sz="8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11553" y="6307554"/>
            <a:ext cx="3368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경상대학교 정보과학과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학년 한정우</a:t>
            </a:r>
            <a:endParaRPr lang="ko-KR" altLang="en-US" sz="1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10762" y="6520259"/>
            <a:ext cx="2133600" cy="365125"/>
          </a:xfrm>
        </p:spPr>
        <p:txBody>
          <a:bodyPr/>
          <a:lstStyle/>
          <a:p>
            <a:fld id="{0D9F8732-113F-46AF-83CB-958AD95E967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012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대각선 방향의 모서리가 둥근 사각형 17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107503" y="116632"/>
            <a:ext cx="8894127" cy="6624736"/>
          </a:xfrm>
          <a:prstGeom prst="round2Diag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" y="188640"/>
            <a:ext cx="661815" cy="6618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7584" y="134826"/>
            <a:ext cx="40671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Architecture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92944" y="1846709"/>
            <a:ext cx="3794412" cy="4678635"/>
            <a:chOff x="492944" y="1846709"/>
            <a:chExt cx="3794412" cy="467863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92944" y="1846709"/>
              <a:ext cx="3794412" cy="2158355"/>
            </a:xfrm>
            <a:prstGeom prst="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807210" y="4547317"/>
              <a:ext cx="1282610" cy="1736603"/>
              <a:chOff x="3275856" y="6165304"/>
              <a:chExt cx="1152128" cy="1559937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3275856" y="6573115"/>
                <a:ext cx="1152128" cy="1152126"/>
                <a:chOff x="3275856" y="6573114"/>
                <a:chExt cx="1496342" cy="1496339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3275856" y="6573114"/>
                  <a:ext cx="1496342" cy="1496339"/>
                </a:xfrm>
                <a:prstGeom prst="rect">
                  <a:avLst/>
                </a:prstGeom>
                <a:solidFill>
                  <a:srgbClr val="DA9C9A"/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 smtClean="0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pic>
              <p:nvPicPr>
                <p:cNvPr id="14" name="Picture 3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88750" y="6686007"/>
                  <a:ext cx="1270547" cy="12705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2" name="직사각형 11"/>
              <p:cNvSpPr/>
              <p:nvPr/>
            </p:nvSpPr>
            <p:spPr>
              <a:xfrm>
                <a:off x="3275857" y="6165304"/>
                <a:ext cx="1152127" cy="393405"/>
              </a:xfrm>
              <a:prstGeom prst="rect">
                <a:avLst/>
              </a:prstGeom>
              <a:solidFill>
                <a:srgbClr val="BD4A47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Info.txt</a:t>
                </a:r>
                <a:endParaRPr lang="ko-KR" altLang="en-US" sz="12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615862" y="1848252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MainActivity</a:t>
              </a:r>
              <a:endParaRPr lang="ko-KR" altLang="en-US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589399" y="2341702"/>
              <a:ext cx="1372828" cy="1540352"/>
              <a:chOff x="4990526" y="1045558"/>
              <a:chExt cx="1372828" cy="1540352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5004048" y="1045558"/>
                <a:ext cx="1359306" cy="1540352"/>
              </a:xfrm>
              <a:prstGeom prst="roundRect">
                <a:avLst/>
              </a:prstGeom>
              <a:solidFill>
                <a:srgbClr val="BD4A47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28626" y="1052736"/>
                <a:ext cx="7672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Intent</a:t>
                </a:r>
                <a:endParaRPr lang="ko-KR" altLang="en-US" sz="16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990526" y="1846565"/>
                <a:ext cx="13687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err="1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blinder_name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;</a:t>
                </a:r>
              </a:p>
              <a:p>
                <a:r>
                  <a:rPr lang="en-US" altLang="ko-KR" sz="1200" b="1" dirty="0" err="1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</a:t>
                </a:r>
                <a:r>
                  <a:rPr lang="en-US" altLang="ko-KR" sz="1200" b="1" dirty="0" err="1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rotecter_name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;</a:t>
                </a:r>
              </a:p>
              <a:p>
                <a:r>
                  <a:rPr lang="en-US" altLang="ko-KR" sz="1200" b="1" dirty="0" err="1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Protecter_pn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;</a:t>
                </a:r>
                <a:endParaRPr lang="ko-KR" altLang="en-US" sz="12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24" name="왼쪽/오른쪽 화살표 23"/>
            <p:cNvSpPr/>
            <p:nvPr/>
          </p:nvSpPr>
          <p:spPr>
            <a:xfrm rot="16200000">
              <a:off x="3250649" y="4074174"/>
              <a:ext cx="288636" cy="242423"/>
            </a:xfrm>
            <a:prstGeom prst="left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802721" y="2341702"/>
              <a:ext cx="1378886" cy="1540352"/>
              <a:chOff x="2627784" y="1045558"/>
              <a:chExt cx="1378886" cy="1540352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2627784" y="1045558"/>
                <a:ext cx="1378886" cy="1540352"/>
              </a:xfrm>
              <a:prstGeom prst="roundRect">
                <a:avLst/>
              </a:prstGeom>
              <a:solidFill>
                <a:srgbClr val="989E34"/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644535" y="1125495"/>
                <a:ext cx="12512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Emergency</a:t>
                </a:r>
              </a:p>
              <a:p>
                <a:r>
                  <a:rPr lang="en-US" altLang="ko-KR" sz="1600" b="1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Button</a:t>
                </a:r>
                <a:endParaRPr lang="ko-KR" altLang="en-US" sz="16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655661" y="2031230"/>
                <a:ext cx="11665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err="1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TextMessage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;</a:t>
                </a: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2511814" y="4371526"/>
              <a:ext cx="1762088" cy="2153818"/>
              <a:chOff x="4826136" y="3717033"/>
              <a:chExt cx="1762088" cy="1800199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4826136" y="3717033"/>
                <a:ext cx="1762088" cy="1800199"/>
                <a:chOff x="4826136" y="3717033"/>
                <a:chExt cx="1762088" cy="1800199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4826136" y="3717033"/>
                  <a:ext cx="1762088" cy="1800199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022355" y="3779748"/>
                  <a:ext cx="1367682" cy="3086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 err="1" smtClean="0">
                      <a:solidFill>
                        <a:schemeClr val="bg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SubActivity</a:t>
                  </a:r>
                  <a:endParaRPr lang="ko-KR" altLang="en-US" b="1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5008804" y="4178698"/>
                  <a:ext cx="1383689" cy="1175223"/>
                </a:xfrm>
                <a:prstGeom prst="roundRect">
                  <a:avLst/>
                </a:prstGeom>
                <a:solidFill>
                  <a:srgbClr val="BD4A47"/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022355" y="4189895"/>
                  <a:ext cx="950451" cy="28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 smtClean="0">
                      <a:solidFill>
                        <a:schemeClr val="bg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Intent</a:t>
                  </a:r>
                  <a:endParaRPr lang="ko-KR" altLang="en-US" sz="1600" b="1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4990384" y="4707590"/>
                <a:ext cx="1372492" cy="540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err="1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blinder_name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;</a:t>
                </a:r>
              </a:p>
              <a:p>
                <a:r>
                  <a:rPr lang="en-US" altLang="ko-KR" sz="1200" b="1" dirty="0" err="1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</a:t>
                </a:r>
                <a:r>
                  <a:rPr lang="en-US" altLang="ko-KR" sz="1200" b="1" dirty="0" err="1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rotecter_name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;</a:t>
                </a:r>
              </a:p>
              <a:p>
                <a:r>
                  <a:rPr lang="en-US" altLang="ko-KR" sz="1200" b="1" dirty="0" err="1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Protecter_pn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;</a:t>
                </a:r>
                <a:endParaRPr lang="ko-KR" altLang="en-US" sz="12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29" name="왼쪽 화살표 28"/>
            <p:cNvSpPr/>
            <p:nvPr/>
          </p:nvSpPr>
          <p:spPr>
            <a:xfrm>
              <a:off x="2196274" y="2889223"/>
              <a:ext cx="360040" cy="445309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4" name="왼쪽/오른쪽 화살표 33"/>
            <p:cNvSpPr/>
            <p:nvPr/>
          </p:nvSpPr>
          <p:spPr>
            <a:xfrm rot="10800000">
              <a:off x="2159376" y="5275827"/>
              <a:ext cx="277784" cy="233309"/>
            </a:xfrm>
            <a:prstGeom prst="left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264219" y="1196752"/>
            <a:ext cx="21729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4) </a:t>
            </a:r>
            <a:r>
              <a:rPr lang="ko-KR" alt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메시지 설정</a:t>
            </a:r>
            <a:endParaRPr lang="en-US" altLang="ko-KR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505103" y="2089656"/>
            <a:ext cx="6161609" cy="1856100"/>
            <a:chOff x="7402883" y="1644908"/>
            <a:chExt cx="6161609" cy="1856100"/>
          </a:xfrm>
        </p:grpSpPr>
        <p:sp>
          <p:nvSpPr>
            <p:cNvPr id="4" name="직사각형 3"/>
            <p:cNvSpPr/>
            <p:nvPr/>
          </p:nvSpPr>
          <p:spPr>
            <a:xfrm>
              <a:off x="9437406" y="1644908"/>
              <a:ext cx="4127086" cy="369332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7402883" y="1646905"/>
              <a:ext cx="6098109" cy="1854103"/>
              <a:chOff x="2500501" y="1619508"/>
              <a:chExt cx="6098109" cy="1854103"/>
            </a:xfrm>
          </p:grpSpPr>
          <p:cxnSp>
            <p:nvCxnSpPr>
              <p:cNvPr id="37" name="직선 연결선 36"/>
              <p:cNvCxnSpPr/>
              <p:nvPr/>
            </p:nvCxnSpPr>
            <p:spPr>
              <a:xfrm>
                <a:off x="4004482" y="1787330"/>
                <a:ext cx="577298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모서리가 둥근 직사각형 44"/>
              <p:cNvSpPr/>
              <p:nvPr/>
            </p:nvSpPr>
            <p:spPr>
              <a:xfrm>
                <a:off x="2500501" y="1772816"/>
                <a:ext cx="1638705" cy="1700795"/>
              </a:xfrm>
              <a:prstGeom prst="roundRect">
                <a:avLst/>
              </a:prstGeom>
              <a:noFill/>
              <a:ln>
                <a:solidFill>
                  <a:srgbClr val="FF3737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471526" y="1619508"/>
                <a:ext cx="4127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Intent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를 이용하여 </a:t>
                </a:r>
                <a:r>
                  <a:rPr lang="en-US" altLang="ko-KR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SubActivity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호출</a:t>
                </a: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618420" y="4243579"/>
            <a:ext cx="8146460" cy="2229792"/>
            <a:chOff x="618420" y="4243579"/>
            <a:chExt cx="8146460" cy="2229792"/>
          </a:xfrm>
        </p:grpSpPr>
        <p:sp>
          <p:nvSpPr>
            <p:cNvPr id="54" name="직사각형 53"/>
            <p:cNvSpPr/>
            <p:nvPr/>
          </p:nvSpPr>
          <p:spPr>
            <a:xfrm>
              <a:off x="4527738" y="4244916"/>
              <a:ext cx="4127086" cy="369332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618420" y="4243579"/>
              <a:ext cx="8146460" cy="2229792"/>
              <a:chOff x="618420" y="4243579"/>
              <a:chExt cx="8146460" cy="2229792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18420" y="4429582"/>
                <a:ext cx="3580656" cy="2043789"/>
              </a:xfrm>
              <a:prstGeom prst="roundRect">
                <a:avLst/>
              </a:prstGeom>
              <a:noFill/>
              <a:ln>
                <a:solidFill>
                  <a:srgbClr val="FF3737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998707" y="4429582"/>
                <a:ext cx="577298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4473428" y="4243579"/>
                <a:ext cx="4291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SubActivity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에서 설정 및 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txt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파일 생성</a:t>
                </a: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658033" y="2059485"/>
            <a:ext cx="8343597" cy="1873571"/>
            <a:chOff x="658033" y="2059485"/>
            <a:chExt cx="8343597" cy="1873571"/>
          </a:xfrm>
        </p:grpSpPr>
        <p:sp>
          <p:nvSpPr>
            <p:cNvPr id="57" name="직사각형 56"/>
            <p:cNvSpPr/>
            <p:nvPr/>
          </p:nvSpPr>
          <p:spPr>
            <a:xfrm>
              <a:off x="4527738" y="2059485"/>
              <a:ext cx="4127086" cy="369332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658033" y="2076460"/>
              <a:ext cx="8343597" cy="1856596"/>
              <a:chOff x="658033" y="2105488"/>
              <a:chExt cx="8343597" cy="1856596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658033" y="2261289"/>
                <a:ext cx="3870425" cy="1700795"/>
                <a:chOff x="701575" y="2267904"/>
                <a:chExt cx="3870425" cy="1700795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701575" y="2267904"/>
                  <a:ext cx="1638705" cy="1700795"/>
                </a:xfrm>
                <a:prstGeom prst="roundRect">
                  <a:avLst/>
                </a:prstGeom>
                <a:noFill/>
                <a:ln>
                  <a:solidFill>
                    <a:srgbClr val="FF3737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cxnSp>
              <p:nvCxnSpPr>
                <p:cNvPr id="53" name="직선 연결선 52"/>
                <p:cNvCxnSpPr/>
                <p:nvPr/>
              </p:nvCxnSpPr>
              <p:spPr>
                <a:xfrm>
                  <a:off x="2205126" y="2279794"/>
                  <a:ext cx="2366874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4470402" y="2105488"/>
                <a:ext cx="4531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받아온 정보를 통하여 문자메시지 발송</a:t>
                </a: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sp>
        <p:nvSpPr>
          <p:cNvPr id="32" name="슬라이드 번호 개체 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8732-113F-46AF-83CB-958AD95E96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98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대각선 방향의 모서리가 둥근 사각형 17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107503" y="116632"/>
            <a:ext cx="8894127" cy="6624736"/>
          </a:xfrm>
          <a:prstGeom prst="round2Diag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" y="188640"/>
            <a:ext cx="661815" cy="6618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7584" y="134826"/>
            <a:ext cx="40671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Architecture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606546" y="1520642"/>
            <a:ext cx="2853886" cy="4882899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81366" y="1590900"/>
            <a:ext cx="254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BluetoothChatService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483768" y="4522472"/>
            <a:ext cx="2409926" cy="1042373"/>
            <a:chOff x="-3060848" y="5276511"/>
            <a:chExt cx="2409926" cy="104237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-3060848" y="5276511"/>
              <a:ext cx="2409926" cy="1042373"/>
            </a:xfrm>
            <a:prstGeom prst="roundRect">
              <a:avLst/>
            </a:prstGeom>
            <a:solidFill>
              <a:srgbClr val="989E34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2541011" y="5318878"/>
              <a:ext cx="1370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bg1"/>
                  </a:solidFill>
                </a:rPr>
                <a:t>Blinder_val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2977522" y="5661248"/>
              <a:ext cx="2220000" cy="584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  Double latitude;</a:t>
              </a:r>
            </a:p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  Double longitude;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483768" y="5658200"/>
            <a:ext cx="2409926" cy="745341"/>
            <a:chOff x="-3060848" y="4307413"/>
            <a:chExt cx="2409926" cy="745341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-3060848" y="4307413"/>
              <a:ext cx="2409926" cy="745341"/>
            </a:xfrm>
            <a:prstGeom prst="roundRect">
              <a:avLst/>
            </a:prstGeom>
            <a:solidFill>
              <a:srgbClr val="989E34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2957342" y="4670658"/>
              <a:ext cx="2202911" cy="33855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Byte[] </a:t>
              </a:r>
              <a:r>
                <a:rPr lang="en-US" altLang="ko-KR" sz="1600" b="1" dirty="0" err="1" smtClean="0">
                  <a:solidFill>
                    <a:schemeClr val="bg1"/>
                  </a:solidFill>
                </a:rPr>
                <a:t>picture_buffer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2534020" y="4344868"/>
              <a:ext cx="1356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bg1"/>
                  </a:solidFill>
                </a:rPr>
                <a:t>Picture_val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606536" y="1651013"/>
            <a:ext cx="1598300" cy="158664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S-Coat</a:t>
            </a:r>
          </a:p>
          <a:p>
            <a:pPr algn="ctr"/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(MCU)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왼쪽/오른쪽 화살표 20"/>
          <p:cNvSpPr/>
          <p:nvPr/>
        </p:nvSpPr>
        <p:spPr>
          <a:xfrm>
            <a:off x="2411760" y="1923656"/>
            <a:ext cx="2983738" cy="897443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707124" y="4742915"/>
            <a:ext cx="2655324" cy="1516610"/>
          </a:xfrm>
          <a:prstGeom prst="roundRect">
            <a:avLst/>
          </a:prstGeom>
          <a:solidFill>
            <a:srgbClr val="989E34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976436" y="4818293"/>
            <a:ext cx="211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ConnectedThread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788870" y="5231168"/>
            <a:ext cx="2428932" cy="41672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937344" y="5245565"/>
            <a:ext cx="2120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SendTextMessage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788870" y="5717895"/>
            <a:ext cx="2428932" cy="41672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976436" y="5736785"/>
            <a:ext cx="208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SendPicturebuffer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51520" y="1184052"/>
            <a:ext cx="252796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5) </a:t>
            </a:r>
            <a:r>
              <a:rPr lang="ko-KR" alt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블루투스</a:t>
            </a:r>
            <a:r>
              <a:rPr lang="ko-KR" alt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설정</a:t>
            </a:r>
            <a:endParaRPr lang="en-US" altLang="ko-KR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715871" y="2002827"/>
            <a:ext cx="2655324" cy="944330"/>
            <a:chOff x="5571855" y="2128414"/>
            <a:chExt cx="2655324" cy="94433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571855" y="2128414"/>
              <a:ext cx="2655324" cy="944330"/>
            </a:xfrm>
            <a:prstGeom prst="roundRect">
              <a:avLst/>
            </a:prstGeom>
            <a:solidFill>
              <a:srgbClr val="989E34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08194" y="2161884"/>
              <a:ext cx="1690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bg1"/>
                  </a:solidFill>
                </a:rPr>
                <a:t>AcceptThread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5653601" y="2521924"/>
              <a:ext cx="2428932" cy="416721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83876" y="2561007"/>
              <a:ext cx="2011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chemeClr val="bg1"/>
                  </a:solidFill>
                </a:rPr>
                <a:t>ListenConnecting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()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707309" y="3086731"/>
            <a:ext cx="2655324" cy="1516610"/>
            <a:chOff x="5563293" y="3159572"/>
            <a:chExt cx="2655324" cy="1516610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5563293" y="3159572"/>
              <a:ext cx="2655324" cy="1516610"/>
            </a:xfrm>
            <a:prstGeom prst="roundRect">
              <a:avLst/>
            </a:prstGeom>
            <a:solidFill>
              <a:srgbClr val="989E34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89433" y="3244334"/>
              <a:ext cx="1844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bg1"/>
                  </a:solidFill>
                </a:rPr>
                <a:t>ConnectThread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5645039" y="3647825"/>
              <a:ext cx="2428932" cy="416721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40917" y="3690416"/>
              <a:ext cx="16542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chemeClr val="bg1"/>
                  </a:solidFill>
                </a:rPr>
                <a:t>CreateSocket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5645039" y="4134552"/>
              <a:ext cx="2428932" cy="416721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88142" y="4172644"/>
              <a:ext cx="1130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Connect()</a:t>
              </a:r>
            </a:p>
          </p:txBody>
        </p:sp>
      </p:grpSp>
      <p:sp>
        <p:nvSpPr>
          <p:cNvPr id="51" name="오른쪽 화살표 50"/>
          <p:cNvSpPr/>
          <p:nvPr/>
        </p:nvSpPr>
        <p:spPr>
          <a:xfrm>
            <a:off x="4990020" y="5140601"/>
            <a:ext cx="454337" cy="450091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 rot="10800000">
            <a:off x="4990021" y="5805824"/>
            <a:ext cx="454337" cy="450091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164" y="1546713"/>
            <a:ext cx="562930" cy="56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" name="그룹 88"/>
          <p:cNvGrpSpPr/>
          <p:nvPr/>
        </p:nvGrpSpPr>
        <p:grpSpPr>
          <a:xfrm>
            <a:off x="500930" y="1933271"/>
            <a:ext cx="7898932" cy="2238022"/>
            <a:chOff x="500930" y="2127082"/>
            <a:chExt cx="7898932" cy="2238022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5688408" y="2127082"/>
              <a:ext cx="2711454" cy="1088416"/>
            </a:xfrm>
            <a:prstGeom prst="roundRect">
              <a:avLst/>
            </a:prstGeom>
            <a:noFill/>
            <a:ln>
              <a:solidFill>
                <a:srgbClr val="FF373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00930" y="3721242"/>
              <a:ext cx="3308728" cy="643862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3809658" y="4051672"/>
              <a:ext cx="1585840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53733" y="3684209"/>
              <a:ext cx="32031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 smtClean="0"/>
                <a:t>연결대기 </a:t>
              </a:r>
              <a:r>
                <a:rPr lang="en-US" altLang="ko-KR" b="1" dirty="0" smtClean="0"/>
                <a:t>Thread</a:t>
              </a:r>
              <a:r>
                <a:rPr lang="en-US" altLang="ko-KR" b="1" dirty="0"/>
                <a:t/>
              </a:r>
              <a:br>
                <a:rPr lang="en-US" altLang="ko-KR" b="1" dirty="0"/>
              </a:br>
              <a:r>
                <a:rPr lang="en-US" altLang="ko-KR" b="1" dirty="0" smtClean="0"/>
                <a:t>- </a:t>
              </a:r>
              <a:r>
                <a:rPr lang="ko-KR" altLang="en-US" b="1" dirty="0" smtClean="0"/>
                <a:t>다른 장치와의 연결 대기</a:t>
              </a:r>
              <a:endParaRPr lang="ko-KR" altLang="en-US" b="1" dirty="0"/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395498" y="2671290"/>
              <a:ext cx="0" cy="1383336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4" idx="1"/>
            </p:cNvCxnSpPr>
            <p:nvPr/>
          </p:nvCxnSpPr>
          <p:spPr>
            <a:xfrm flipH="1">
              <a:off x="5395498" y="2671290"/>
              <a:ext cx="292910" cy="1334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500929" y="3006465"/>
            <a:ext cx="7898077" cy="1693182"/>
            <a:chOff x="500929" y="3200276"/>
            <a:chExt cx="7898077" cy="1693182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5687552" y="3200276"/>
              <a:ext cx="2711454" cy="1693182"/>
            </a:xfrm>
            <a:prstGeom prst="roundRect">
              <a:avLst/>
            </a:prstGeom>
            <a:noFill/>
            <a:ln>
              <a:solidFill>
                <a:srgbClr val="FF373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00929" y="3754275"/>
              <a:ext cx="3349273" cy="581482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74570" y="3704332"/>
              <a:ext cx="25122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 smtClean="0"/>
                <a:t>연결 </a:t>
              </a:r>
              <a:r>
                <a:rPr lang="en-US" altLang="ko-KR" b="1" dirty="0" smtClean="0"/>
                <a:t>Thread</a:t>
              </a:r>
              <a:r>
                <a:rPr lang="en-US" altLang="ko-KR" b="1" dirty="0"/>
                <a:t/>
              </a:r>
              <a:br>
                <a:rPr lang="en-US" altLang="ko-KR" b="1" dirty="0"/>
              </a:br>
              <a:r>
                <a:rPr lang="en-US" altLang="ko-KR" b="1" dirty="0" smtClean="0"/>
                <a:t>- </a:t>
              </a:r>
              <a:r>
                <a:rPr lang="ko-KR" altLang="en-US" b="1" dirty="0" smtClean="0"/>
                <a:t>소켓 생성 및 연결</a:t>
              </a:r>
              <a:endParaRPr lang="ko-KR" altLang="en-US" b="1" dirty="0"/>
            </a:p>
          </p:txBody>
        </p:sp>
        <p:cxnSp>
          <p:nvCxnSpPr>
            <p:cNvPr id="84" name="직선 연결선 83"/>
            <p:cNvCxnSpPr/>
            <p:nvPr/>
          </p:nvCxnSpPr>
          <p:spPr>
            <a:xfrm flipV="1">
              <a:off x="3850202" y="4045016"/>
              <a:ext cx="1838206" cy="1851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/>
          <p:cNvGrpSpPr/>
          <p:nvPr/>
        </p:nvGrpSpPr>
        <p:grpSpPr>
          <a:xfrm>
            <a:off x="480244" y="3379205"/>
            <a:ext cx="7912416" cy="2987978"/>
            <a:chOff x="486590" y="9802062"/>
            <a:chExt cx="7912416" cy="2987978"/>
          </a:xfrm>
        </p:grpSpPr>
        <p:cxnSp>
          <p:nvCxnSpPr>
            <p:cNvPr id="93" name="직선 연결선 92"/>
            <p:cNvCxnSpPr/>
            <p:nvPr/>
          </p:nvCxnSpPr>
          <p:spPr>
            <a:xfrm>
              <a:off x="5395498" y="10286652"/>
              <a:ext cx="0" cy="172625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5395498" y="12011060"/>
              <a:ext cx="308450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그룹 104"/>
            <p:cNvGrpSpPr/>
            <p:nvPr/>
          </p:nvGrpSpPr>
          <p:grpSpPr>
            <a:xfrm>
              <a:off x="486590" y="9802062"/>
              <a:ext cx="7912416" cy="2987978"/>
              <a:chOff x="486590" y="9802062"/>
              <a:chExt cx="7912416" cy="2987978"/>
            </a:xfrm>
          </p:grpSpPr>
          <p:grpSp>
            <p:nvGrpSpPr>
              <p:cNvPr id="95" name="그룹 94"/>
              <p:cNvGrpSpPr/>
              <p:nvPr/>
            </p:nvGrpSpPr>
            <p:grpSpPr>
              <a:xfrm>
                <a:off x="486590" y="9802062"/>
                <a:ext cx="7912416" cy="2987978"/>
                <a:chOff x="486590" y="3565832"/>
                <a:chExt cx="7912416" cy="2987978"/>
              </a:xfrm>
            </p:grpSpPr>
            <p:sp>
              <p:nvSpPr>
                <p:cNvPr id="61" name="모서리가 둥근 직사각형 60"/>
                <p:cNvSpPr/>
                <p:nvPr/>
              </p:nvSpPr>
              <p:spPr>
                <a:xfrm>
                  <a:off x="5687552" y="4842576"/>
                  <a:ext cx="2711454" cy="1711234"/>
                </a:xfrm>
                <a:prstGeom prst="roundRect">
                  <a:avLst/>
                </a:prstGeom>
                <a:noFill/>
                <a:ln>
                  <a:solidFill>
                    <a:srgbClr val="FF3737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486590" y="3569702"/>
                  <a:ext cx="3977940" cy="919460"/>
                </a:xfrm>
                <a:prstGeom prst="rect">
                  <a:avLst/>
                </a:prstGeom>
                <a:solidFill>
                  <a:srgbClr val="0070C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500930" y="3565832"/>
                  <a:ext cx="3978974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b="1" dirty="0" smtClean="0"/>
                    <a:t>데이터 전송 </a:t>
                  </a:r>
                  <a:r>
                    <a:rPr lang="en-US" altLang="ko-KR" b="1" dirty="0" smtClean="0"/>
                    <a:t>Thread</a:t>
                  </a:r>
                  <a:r>
                    <a:rPr lang="en-US" altLang="ko-KR" b="1" dirty="0"/>
                    <a:t/>
                  </a:r>
                  <a:br>
                    <a:rPr lang="en-US" altLang="ko-KR" b="1" dirty="0"/>
                  </a:br>
                  <a:r>
                    <a:rPr lang="en-US" altLang="ko-KR" b="1" dirty="0" smtClean="0"/>
                    <a:t>- </a:t>
                  </a:r>
                  <a:r>
                    <a:rPr lang="ko-KR" altLang="en-US" b="1" dirty="0" smtClean="0"/>
                    <a:t>사진버튼을 누를 시 사진저장</a:t>
                  </a:r>
                  <a:r>
                    <a:rPr lang="en-US" altLang="ko-KR" b="1" dirty="0" smtClean="0"/>
                    <a:t/>
                  </a:r>
                  <a:br>
                    <a:rPr lang="en-US" altLang="ko-KR" b="1" dirty="0" smtClean="0"/>
                  </a:br>
                  <a:r>
                    <a:rPr lang="en-US" altLang="ko-KR" b="1" dirty="0" smtClean="0"/>
                    <a:t>- </a:t>
                  </a:r>
                  <a:r>
                    <a:rPr lang="ko-KR" altLang="en-US" b="1" dirty="0" smtClean="0"/>
                    <a:t>위급버튼을 누를 시 메시지 전송</a:t>
                  </a:r>
                  <a:endParaRPr lang="en-US" altLang="ko-KR" b="1" dirty="0" smtClean="0"/>
                </a:p>
              </p:txBody>
            </p:sp>
          </p:grpSp>
          <p:cxnSp>
            <p:nvCxnSpPr>
              <p:cNvPr id="101" name="직선 연결선 100"/>
              <p:cNvCxnSpPr>
                <a:stCxn id="91" idx="3"/>
              </p:cNvCxnSpPr>
              <p:nvPr/>
            </p:nvCxnSpPr>
            <p:spPr>
              <a:xfrm>
                <a:off x="4464530" y="10265662"/>
                <a:ext cx="930968" cy="2513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8732-113F-46AF-83CB-958AD95E96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66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대각선 방향의 모서리가 둥근 사각형 17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107503" y="116632"/>
            <a:ext cx="8894127" cy="6624736"/>
          </a:xfrm>
          <a:prstGeom prst="round2Diag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" y="188640"/>
            <a:ext cx="661815" cy="6618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7584" y="134826"/>
            <a:ext cx="27334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Explain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171" name="Picture 3" descr="N:\자동 올리기\Screenshot_2013-12-30-18-33-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23" y="1829184"/>
            <a:ext cx="2279477" cy="4052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N:\자동 올리기\Screenshot_2013-12-30-18-34-5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975" y="1829184"/>
            <a:ext cx="2287465" cy="4066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9277" y="6021288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ko-KR" altLang="en-US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</a:t>
            </a:r>
            <a:endParaRPr lang="ko-KR" alt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75603" y="6021288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ko-KR" altLang="en-US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사진</a:t>
            </a:r>
            <a:endParaRPr lang="ko-KR" alt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95248" y="6021288"/>
            <a:ext cx="138691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ko-KR" altLang="en-US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문자메시지</a:t>
            </a:r>
            <a:endParaRPr lang="ko-KR" alt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0547" y="1168286"/>
            <a:ext cx="38950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</a:t>
            </a:r>
            <a:r>
              <a:rPr lang="ko-KR" alt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시각장애인 어플리케이션</a:t>
            </a:r>
            <a:endParaRPr lang="en-US" altLang="ko-KR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8732-113F-46AF-83CB-958AD95E9678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026" name="Picture 2" descr="N:\자동 올리기\Screenshot_2014-01-09-03-30-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47" y="1843384"/>
            <a:ext cx="2279477" cy="4052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219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대각선 방향의 모서리가 둥근 사각형 17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107503" y="116632"/>
            <a:ext cx="8894127" cy="6624736"/>
          </a:xfrm>
          <a:prstGeom prst="round2Diag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" y="188640"/>
            <a:ext cx="661815" cy="6618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7584" y="134826"/>
            <a:ext cx="27334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Explain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Picture 6" descr="N:\자동 올리기\Screenshot_2013-12-30-18-35-5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20416"/>
            <a:ext cx="2280397" cy="4054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270703" y="6027371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ko-KR" altLang="en-US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보호자 알림</a:t>
            </a:r>
            <a:endParaRPr lang="ko-KR" alt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0548" y="1168286"/>
            <a:ext cx="33201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2)  </a:t>
            </a:r>
            <a:r>
              <a:rPr lang="ko-KR" alt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보호자 어플리케이션</a:t>
            </a:r>
            <a:endParaRPr lang="en-US" altLang="ko-KR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194" name="Picture 2" descr="N:\자동 올리기\Screenshot_2013-11-19-17-31-0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483" y="1820359"/>
            <a:ext cx="2280461" cy="4054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57735" y="6025023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ko-KR" altLang="en-US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위급상황 메시지</a:t>
            </a:r>
            <a:endParaRPr lang="ko-KR" alt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8732-113F-46AF-83CB-958AD95E96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560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9632" y="2705725"/>
            <a:ext cx="6558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Demonstration</a:t>
            </a:r>
            <a:endParaRPr lang="ko-KR" altLang="en-US" sz="7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8732-113F-46AF-83CB-958AD95E967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46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4897" y="2705725"/>
            <a:ext cx="27142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Q&amp;A</a:t>
            </a:r>
            <a:endParaRPr lang="ko-KR" altLang="en-US" sz="8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8732-113F-46AF-83CB-958AD95E967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24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0569" y="2875002"/>
            <a:ext cx="50628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6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8732-113F-46AF-83CB-958AD95E967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16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75" y="284296"/>
            <a:ext cx="1100731" cy="11007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1045" y="884212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71600" y="1916832"/>
            <a:ext cx="1892196" cy="661815"/>
            <a:chOff x="971600" y="1988840"/>
            <a:chExt cx="1892196" cy="66181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988840"/>
              <a:ext cx="661815" cy="66181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691680" y="2155350"/>
              <a:ext cx="11721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Motive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71600" y="2903506"/>
            <a:ext cx="2658431" cy="661815"/>
            <a:chOff x="971600" y="1988840"/>
            <a:chExt cx="2658431" cy="66181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988840"/>
              <a:ext cx="661815" cy="66181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691680" y="2155350"/>
              <a:ext cx="1938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Architecture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71600" y="3890180"/>
            <a:ext cx="1927462" cy="661815"/>
            <a:chOff x="971600" y="1988840"/>
            <a:chExt cx="1927462" cy="66181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988840"/>
              <a:ext cx="661815" cy="66181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691680" y="2155350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Explain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71600" y="4876854"/>
            <a:ext cx="1762353" cy="661815"/>
            <a:chOff x="971600" y="1988840"/>
            <a:chExt cx="1762353" cy="66181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988840"/>
              <a:ext cx="661815" cy="66181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691680" y="2155350"/>
              <a:ext cx="10422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Demo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71600" y="5863529"/>
            <a:ext cx="1768765" cy="661815"/>
            <a:chOff x="971600" y="1988840"/>
            <a:chExt cx="1768765" cy="66181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988840"/>
              <a:ext cx="661815" cy="66181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691680" y="2155350"/>
              <a:ext cx="10486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Q &amp; A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8732-113F-46AF-83CB-958AD95E967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126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대각선 방향의 모서리가 둥근 사각형 17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107503" y="116632"/>
            <a:ext cx="8894127" cy="6624736"/>
          </a:xfrm>
          <a:prstGeom prst="round2Diag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" y="188640"/>
            <a:ext cx="661815" cy="6618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7584" y="134826"/>
            <a:ext cx="2666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Motive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5774216" descr="DRW00001b5c136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92" y="1772816"/>
            <a:ext cx="7755235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45775736" descr="EMB00001b5c136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92" y="3618468"/>
            <a:ext cx="7773157" cy="1898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23528" y="1198739"/>
            <a:ext cx="39934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 </a:t>
            </a:r>
            <a:r>
              <a:rPr lang="ko-KR" alt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장애인을 위한 서비스 부족</a:t>
            </a:r>
            <a:endParaRPr lang="en-US" altLang="ko-KR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8732-113F-46AF-83CB-958AD95E967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688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대각선 방향의 모서리가 둥근 사각형 17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107503" y="116632"/>
            <a:ext cx="8894127" cy="6624736"/>
          </a:xfrm>
          <a:prstGeom prst="round2Diag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" y="188640"/>
            <a:ext cx="661815" cy="6618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7584" y="134826"/>
            <a:ext cx="2666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Motive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4691856" descr="EMB00000a90807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530" y="1988840"/>
            <a:ext cx="4126942" cy="30963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44879640" descr="EMB00000a90807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42" y="1988840"/>
            <a:ext cx="4126942" cy="30963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386803" y="1198739"/>
            <a:ext cx="34451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</a:t>
            </a:r>
            <a:r>
              <a:rPr lang="ko-KR" alt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시각장애인의 보조기구</a:t>
            </a:r>
            <a:endParaRPr lang="en-US" altLang="ko-KR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8732-113F-46AF-83CB-958AD95E96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33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대각선 방향의 모서리가 둥근 사각형 17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107503" y="116632"/>
            <a:ext cx="8894127" cy="6624736"/>
          </a:xfrm>
          <a:prstGeom prst="round2Diag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" y="188640"/>
            <a:ext cx="661815" cy="6618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7584" y="134826"/>
            <a:ext cx="2666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Motive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86803" y="1198739"/>
            <a:ext cx="34451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</a:t>
            </a:r>
            <a:r>
              <a:rPr lang="ko-KR" alt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시각장애인의 보조기구</a:t>
            </a:r>
            <a:endParaRPr lang="en-US" altLang="ko-KR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042076"/>
              </p:ext>
            </p:extLst>
          </p:nvPr>
        </p:nvGraphicFramePr>
        <p:xfrm>
          <a:off x="323528" y="1844824"/>
          <a:ext cx="8328291" cy="44464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76097"/>
                <a:gridCol w="2776097"/>
                <a:gridCol w="2776097"/>
              </a:tblGrid>
              <a:tr h="413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특성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지팡이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안내견</a:t>
                      </a:r>
                      <a:endParaRPr lang="ko-KR" altLang="en-US" sz="1600" dirty="0"/>
                    </a:p>
                  </a:txBody>
                  <a:tcPr/>
                </a:tc>
              </a:tr>
              <a:tr h="1008192"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지팡이</a:t>
                      </a:r>
                      <a:r>
                        <a:rPr lang="ko-KR" altLang="en-US" sz="1600" baseline="0" dirty="0" smtClean="0"/>
                        <a:t> 끝으로 감지가능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 smtClean="0"/>
                        <a:t>안내견이</a:t>
                      </a:r>
                      <a:r>
                        <a:rPr lang="ko-KR" altLang="en-US" sz="1600" dirty="0" smtClean="0"/>
                        <a:t> 장애물 감지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1008192"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없음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짖어서 위험 알림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1008192"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없음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없음</a:t>
                      </a:r>
                      <a:endParaRPr lang="ko-KR" altLang="en-US" sz="1600" dirty="0"/>
                    </a:p>
                  </a:txBody>
                  <a:tcPr/>
                </a:tc>
              </a:tr>
              <a:tr h="10081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없음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없음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77588" y="2566738"/>
            <a:ext cx="223971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1. </a:t>
            </a:r>
            <a:r>
              <a:rPr lang="ko-KR" alt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장애물 감지 기능</a:t>
            </a:r>
            <a:endParaRPr lang="en-US" altLang="ko-KR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7588" y="3563724"/>
            <a:ext cx="20088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2. </a:t>
            </a:r>
            <a:r>
              <a:rPr lang="ko-KR" alt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위험 알림 기능</a:t>
            </a:r>
            <a:endParaRPr lang="en-US" altLang="ko-KR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7590" y="4510954"/>
            <a:ext cx="20088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3. </a:t>
            </a:r>
            <a:r>
              <a:rPr lang="ko-KR" alt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글자 인식 기능</a:t>
            </a:r>
            <a:endParaRPr lang="en-US" altLang="ko-KR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0835" y="5507940"/>
            <a:ext cx="19623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4. </a:t>
            </a:r>
            <a:r>
              <a:rPr lang="ko-KR" alt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야간 </a:t>
            </a:r>
            <a:r>
              <a:rPr lang="en-US" altLang="ko-KR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LED </a:t>
            </a:r>
            <a:r>
              <a:rPr lang="ko-KR" alt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기능</a:t>
            </a:r>
            <a:endParaRPr lang="en-US" altLang="ko-KR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87824" y="3271032"/>
            <a:ext cx="2808312" cy="300982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796136" y="4278582"/>
            <a:ext cx="2880320" cy="200227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8732-113F-46AF-83CB-958AD95E96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81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대각선 방향의 모서리가 둥근 사각형 17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107503" y="116632"/>
            <a:ext cx="8894127" cy="6624736"/>
          </a:xfrm>
          <a:prstGeom prst="round2Diag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" y="188640"/>
            <a:ext cx="661815" cy="6618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7584" y="134826"/>
            <a:ext cx="2666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Motive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Picture 2" descr="C:\Users\띵동\Desktop\20131008_12425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88" b="100000" l="9967" r="89992">
                        <a14:foregroundMark x1="22059" y1="15564" x2="22059" y2="15564"/>
                        <a14:foregroundMark x1="27328" y1="13848" x2="27328" y2="13848"/>
                        <a14:foregroundMark x1="17729" y1="19179" x2="17729" y2="19179"/>
                        <a14:foregroundMark x1="41503" y1="47672" x2="41503" y2="47672"/>
                        <a14:foregroundMark x1="52982" y1="63297" x2="52982" y2="63297"/>
                        <a14:backgroundMark x1="15441" y1="69975" x2="15441" y2="69975"/>
                        <a14:backgroundMark x1="14297" y1="81311" x2="14297" y2="81311"/>
                        <a14:backgroundMark x1="14297" y1="79259" x2="14297" y2="79259"/>
                        <a14:backgroundMark x1="15891" y1="82169" x2="15891" y2="82169"/>
                        <a14:backgroundMark x1="12010" y1="78554" x2="12010" y2="78554"/>
                        <a14:backgroundMark x1="11315" y1="79259" x2="11315" y2="79259"/>
                        <a14:backgroundMark x1="14407" y1="89835" x2="14407" y2="89835"/>
                        <a14:backgroundMark x1="18305" y1="97332" x2="18305" y2="97332"/>
                        <a14:backgroundMark x1="20169" y1="96696" x2="20169" y2="96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026" r="27398"/>
          <a:stretch/>
        </p:blipFill>
        <p:spPr bwMode="auto">
          <a:xfrm>
            <a:off x="1979712" y="1803873"/>
            <a:ext cx="1274572" cy="2199717"/>
          </a:xfrm>
          <a:prstGeom prst="rect">
            <a:avLst/>
          </a:prstGeom>
          <a:noFill/>
          <a:ln w="0" cap="rnd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901130" y="1826046"/>
            <a:ext cx="1206865" cy="2164693"/>
            <a:chOff x="2951820" y="904267"/>
            <a:chExt cx="2531686" cy="4540957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1820" y="904267"/>
              <a:ext cx="2531686" cy="4540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 descr="C:\Users\띵동\Desktop\Blinder_어플이미지\opening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1348599"/>
              <a:ext cx="2232248" cy="3708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5961833" y="1842476"/>
            <a:ext cx="1202455" cy="2164694"/>
            <a:chOff x="6083091" y="904266"/>
            <a:chExt cx="2522434" cy="4540957"/>
          </a:xfrm>
        </p:grpSpPr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3091" y="904266"/>
              <a:ext cx="2522434" cy="4540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 descr="C:\Users\띵동\Desktop\Blinder_어플이미지\opening3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900" y="1348600"/>
              <a:ext cx="2247616" cy="3708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오른쪽 화살표 3"/>
          <p:cNvSpPr/>
          <p:nvPr/>
        </p:nvSpPr>
        <p:spPr>
          <a:xfrm>
            <a:off x="3233283" y="2901988"/>
            <a:ext cx="516521" cy="51652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5299162" y="2901989"/>
            <a:ext cx="516521" cy="51652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78" y="2334555"/>
            <a:ext cx="562930" cy="56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 descr="http://www.bubblews.com/assets/images/news/849160577_1385473265.png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67" y="2334555"/>
            <a:ext cx="602310" cy="56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342718" y="1196752"/>
            <a:ext cx="227428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  </a:t>
            </a:r>
            <a:r>
              <a:rPr lang="ko-KR" alt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</a:t>
            </a:r>
            <a:endParaRPr lang="en-US" altLang="ko-KR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79713" y="4062747"/>
            <a:ext cx="3289570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961114" y="4062747"/>
            <a:ext cx="1203174" cy="457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91151" y="414215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시각장애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58227" y="413475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보호자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718" y="4647186"/>
            <a:ext cx="4232249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*S-Coat</a:t>
            </a:r>
            <a:r>
              <a:rPr lang="ko-KR" altLang="en-US" sz="2400" b="1" dirty="0" smtClean="0"/>
              <a:t>의 기능</a:t>
            </a:r>
            <a:endParaRPr lang="en-US" altLang="ko-KR" sz="2400" b="1" dirty="0" smtClean="0"/>
          </a:p>
          <a:p>
            <a:endParaRPr lang="en-US" altLang="ko-KR" sz="1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장애물 </a:t>
            </a:r>
            <a:r>
              <a:rPr lang="ko-KR" altLang="en-US" dirty="0" smtClean="0">
                <a:solidFill>
                  <a:srgbClr val="FF2525"/>
                </a:solidFill>
              </a:rPr>
              <a:t>감지</a:t>
            </a:r>
            <a:r>
              <a:rPr lang="ko-KR" altLang="en-US" dirty="0" smtClean="0"/>
              <a:t> 및 </a:t>
            </a:r>
            <a:r>
              <a:rPr lang="ko-KR" altLang="en-US" dirty="0" smtClean="0">
                <a:solidFill>
                  <a:srgbClr val="FF2525"/>
                </a:solidFill>
              </a:rPr>
              <a:t>인식</a:t>
            </a:r>
            <a:endParaRPr lang="en-US" altLang="ko-KR" dirty="0" smtClean="0">
              <a:solidFill>
                <a:srgbClr val="FF252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2525"/>
                </a:solidFill>
              </a:rPr>
              <a:t>위급상황</a:t>
            </a:r>
            <a:r>
              <a:rPr lang="ko-KR" altLang="en-US" dirty="0" smtClean="0"/>
              <a:t> 알림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사진 </a:t>
            </a:r>
            <a:r>
              <a:rPr lang="ko-KR" altLang="en-US" dirty="0" smtClean="0">
                <a:solidFill>
                  <a:srgbClr val="FF0000"/>
                </a:solidFill>
              </a:rPr>
              <a:t>전송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및 영상처리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구현중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원활한 통행을 위한 </a:t>
            </a:r>
            <a:r>
              <a:rPr lang="en-US" altLang="ko-KR" dirty="0" smtClean="0"/>
              <a:t>LED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8732-113F-46AF-83CB-958AD95E96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285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대각선 방향의 모서리가 둥근 사각형 17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107503" y="116632"/>
            <a:ext cx="8894127" cy="6624736"/>
          </a:xfrm>
          <a:prstGeom prst="round2Diag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" y="188640"/>
            <a:ext cx="661815" cy="6618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7584" y="134826"/>
            <a:ext cx="40671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Architecture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5010" y="1196752"/>
            <a:ext cx="303997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ko-KR" alt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전체 구성도</a:t>
            </a:r>
            <a:endParaRPr lang="en-US" altLang="ko-KR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81730" y="1981670"/>
            <a:ext cx="2526254" cy="3960437"/>
            <a:chOff x="-331716" y="1340768"/>
            <a:chExt cx="3031508" cy="4752528"/>
          </a:xfrm>
        </p:grpSpPr>
        <p:sp>
          <p:nvSpPr>
            <p:cNvPr id="10" name="직사각형 9"/>
            <p:cNvSpPr/>
            <p:nvPr/>
          </p:nvSpPr>
          <p:spPr>
            <a:xfrm>
              <a:off x="-331716" y="1340768"/>
              <a:ext cx="3024336" cy="5040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S-Coat</a:t>
              </a:r>
              <a:endPara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-324544" y="5589240"/>
              <a:ext cx="3024336" cy="5040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WinAVR</a:t>
              </a:r>
              <a:endPara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-331716" y="1860848"/>
              <a:ext cx="3024336" cy="32243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-324544" y="5085184"/>
              <a:ext cx="3024336" cy="5040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ATmega128</a:t>
              </a:r>
              <a:endPara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-115692" y="2012911"/>
              <a:ext cx="1080120" cy="792088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Infrared</a:t>
              </a:r>
            </a:p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Sensor</a:t>
              </a:r>
              <a:endPara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396476" y="2012911"/>
              <a:ext cx="1080120" cy="792088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Vibration</a:t>
              </a:r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motor</a:t>
              </a:r>
              <a:endPara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-115692" y="3068960"/>
              <a:ext cx="1080120" cy="792088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Button</a:t>
              </a:r>
              <a:endPara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396476" y="4143171"/>
              <a:ext cx="1080120" cy="792088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LED</a:t>
              </a:r>
              <a:endPara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115692" y="4149080"/>
              <a:ext cx="1080120" cy="792088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Camera</a:t>
              </a:r>
              <a:endPara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396476" y="3076972"/>
              <a:ext cx="1080120" cy="792088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Blue</a:t>
              </a:r>
            </a:p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tooth</a:t>
              </a:r>
              <a:endPara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오른쪽 화살표 22"/>
            <p:cNvSpPr/>
            <p:nvPr/>
          </p:nvSpPr>
          <p:spPr>
            <a:xfrm rot="16200000">
              <a:off x="287313" y="3838030"/>
              <a:ext cx="274109" cy="288031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1043397" y="3329000"/>
              <a:ext cx="274109" cy="288031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5" name="오른쪽 화살표 24"/>
          <p:cNvSpPr/>
          <p:nvPr/>
        </p:nvSpPr>
        <p:spPr>
          <a:xfrm>
            <a:off x="2870373" y="3409167"/>
            <a:ext cx="367384" cy="75388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275857" y="1981670"/>
            <a:ext cx="2520279" cy="3960437"/>
            <a:chOff x="3851920" y="1340768"/>
            <a:chExt cx="3024336" cy="4752528"/>
          </a:xfrm>
        </p:grpSpPr>
        <p:sp>
          <p:nvSpPr>
            <p:cNvPr id="27" name="직사각형 26"/>
            <p:cNvSpPr/>
            <p:nvPr/>
          </p:nvSpPr>
          <p:spPr>
            <a:xfrm>
              <a:off x="3851920" y="5589240"/>
              <a:ext cx="3024336" cy="504056"/>
            </a:xfrm>
            <a:prstGeom prst="rect">
              <a:avLst/>
            </a:prstGeom>
            <a:solidFill>
              <a:srgbClr val="CC66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Android</a:t>
              </a:r>
              <a:endPara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851920" y="1340768"/>
              <a:ext cx="3024336" cy="504056"/>
            </a:xfrm>
            <a:prstGeom prst="rect">
              <a:avLst/>
            </a:prstGeom>
            <a:solidFill>
              <a:srgbClr val="CC66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Blinder App</a:t>
              </a:r>
              <a:endPara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52472" y="5085184"/>
              <a:ext cx="1511616" cy="496355"/>
            </a:xfrm>
            <a:prstGeom prst="rect">
              <a:avLst/>
            </a:prstGeom>
            <a:solidFill>
              <a:srgbClr val="CC66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Bluetooth</a:t>
              </a:r>
            </a:p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Service</a:t>
              </a:r>
              <a:endPara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364640" y="5092885"/>
              <a:ext cx="1511616" cy="496355"/>
            </a:xfrm>
            <a:prstGeom prst="rect">
              <a:avLst/>
            </a:prstGeom>
            <a:solidFill>
              <a:srgbClr val="CC66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Google Map API v2</a:t>
              </a:r>
              <a:endPara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851920" y="1844824"/>
              <a:ext cx="3024336" cy="2231679"/>
            </a:xfrm>
            <a:prstGeom prst="rect">
              <a:avLst/>
            </a:prstGeom>
            <a:solidFill>
              <a:srgbClr val="FFAD5B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52472" y="4581128"/>
              <a:ext cx="1511616" cy="496355"/>
            </a:xfrm>
            <a:prstGeom prst="rect">
              <a:avLst/>
            </a:prstGeom>
            <a:solidFill>
              <a:srgbClr val="CC66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TextToSpeech</a:t>
              </a:r>
              <a:endPara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364640" y="4582242"/>
              <a:ext cx="1511616" cy="496355"/>
            </a:xfrm>
            <a:prstGeom prst="rect">
              <a:avLst/>
            </a:prstGeom>
            <a:solidFill>
              <a:srgbClr val="CC66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Send</a:t>
              </a:r>
            </a:p>
            <a:p>
              <a:pPr algn="ctr"/>
              <a:r>
                <a:rPr lang="en-US" altLang="ko-KR" sz="1100" b="1" dirty="0" err="1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TextMessage</a:t>
              </a:r>
              <a:endPara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4069482" y="2045992"/>
              <a:ext cx="1080120" cy="792088"/>
            </a:xfrm>
            <a:prstGeom prst="roundRect">
              <a:avLst/>
            </a:prstGeom>
            <a:solidFill>
              <a:srgbClr val="CC66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Map</a:t>
              </a:r>
              <a:endPara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581650" y="2045992"/>
              <a:ext cx="1080120" cy="792088"/>
            </a:xfrm>
            <a:prstGeom prst="roundRect">
              <a:avLst/>
            </a:prstGeom>
            <a:solidFill>
              <a:srgbClr val="CC66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Picture</a:t>
              </a:r>
              <a:endPara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069482" y="3102041"/>
              <a:ext cx="1080120" cy="792088"/>
            </a:xfrm>
            <a:prstGeom prst="roundRect">
              <a:avLst/>
            </a:prstGeom>
            <a:solidFill>
              <a:srgbClr val="CC66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Comm.</a:t>
              </a:r>
              <a:endPara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581650" y="3110053"/>
              <a:ext cx="1080120" cy="792088"/>
            </a:xfrm>
            <a:prstGeom prst="roundRect">
              <a:avLst/>
            </a:prstGeom>
            <a:solidFill>
              <a:srgbClr val="CC66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SMS</a:t>
              </a:r>
              <a:endPara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853734" y="4076504"/>
              <a:ext cx="3022522" cy="496355"/>
            </a:xfrm>
            <a:prstGeom prst="rect">
              <a:avLst/>
            </a:prstGeom>
            <a:solidFill>
              <a:srgbClr val="CC66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FILE</a:t>
              </a:r>
              <a:endPara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274793" y="1995960"/>
            <a:ext cx="2520279" cy="3954536"/>
            <a:chOff x="7956376" y="1355056"/>
            <a:chExt cx="3024336" cy="4745445"/>
          </a:xfrm>
        </p:grpSpPr>
        <p:sp>
          <p:nvSpPr>
            <p:cNvPr id="47" name="직사각형 46"/>
            <p:cNvSpPr/>
            <p:nvPr/>
          </p:nvSpPr>
          <p:spPr>
            <a:xfrm>
              <a:off x="7956376" y="1355056"/>
              <a:ext cx="3024336" cy="504056"/>
            </a:xfrm>
            <a:prstGeom prst="rect">
              <a:avLst/>
            </a:prstGeom>
            <a:solidFill>
              <a:srgbClr val="989E34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Protecter</a:t>
              </a:r>
              <a:r>
                <a:rPr lang="en-US" altLang="ko-KR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App</a:t>
              </a:r>
              <a:endPara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956376" y="1860849"/>
              <a:ext cx="3024336" cy="2721393"/>
            </a:xfrm>
            <a:prstGeom prst="rect">
              <a:avLst/>
            </a:prstGeom>
            <a:solidFill>
              <a:srgbClr val="C0C652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956376" y="5596445"/>
              <a:ext cx="3024336" cy="504056"/>
            </a:xfrm>
            <a:prstGeom prst="rect">
              <a:avLst/>
            </a:prstGeom>
            <a:solidFill>
              <a:srgbClr val="989E34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Android</a:t>
              </a:r>
              <a:endPara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956928" y="5100090"/>
              <a:ext cx="3023784" cy="496355"/>
            </a:xfrm>
            <a:prstGeom prst="rect">
              <a:avLst/>
            </a:prstGeom>
            <a:solidFill>
              <a:srgbClr val="989E34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Google Map API v2</a:t>
              </a:r>
              <a:endPara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956928" y="4581127"/>
              <a:ext cx="3023784" cy="496355"/>
            </a:xfrm>
            <a:prstGeom prst="rect">
              <a:avLst/>
            </a:prstGeom>
            <a:solidFill>
              <a:srgbClr val="989E34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SMS Broadcast receiver</a:t>
              </a:r>
              <a:endPara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8928760" y="2824943"/>
              <a:ext cx="1080120" cy="792088"/>
            </a:xfrm>
            <a:prstGeom prst="roundRect">
              <a:avLst/>
            </a:prstGeom>
            <a:solidFill>
              <a:srgbClr val="989E34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Map</a:t>
              </a:r>
              <a:endPara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56" name="오른쪽 화살표 55"/>
          <p:cNvSpPr/>
          <p:nvPr/>
        </p:nvSpPr>
        <p:spPr>
          <a:xfrm>
            <a:off x="5860800" y="3403600"/>
            <a:ext cx="367384" cy="75388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61628" y="2465588"/>
            <a:ext cx="2379163" cy="853293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solidFill>
              <a:srgbClr val="FF373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오른쪽 화살표 56"/>
          <p:cNvSpPr/>
          <p:nvPr/>
        </p:nvSpPr>
        <p:spPr>
          <a:xfrm>
            <a:off x="1429048" y="2756926"/>
            <a:ext cx="228424" cy="24002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61628" y="3369070"/>
            <a:ext cx="2379163" cy="1690714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solidFill>
              <a:srgbClr val="FF373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364984" y="2502746"/>
            <a:ext cx="2379163" cy="1690714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solidFill>
              <a:srgbClr val="FF373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345350" y="2706010"/>
            <a:ext cx="2379163" cy="1690714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solidFill>
              <a:srgbClr val="FF373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8732-113F-46AF-83CB-958AD95E96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129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대각선 방향의 모서리가 둥근 사각형 17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107503" y="116632"/>
            <a:ext cx="8894127" cy="6624736"/>
          </a:xfrm>
          <a:prstGeom prst="round2Diag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" y="188640"/>
            <a:ext cx="661815" cy="6618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7584" y="134826"/>
            <a:ext cx="40671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Architecture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5948" y="1196752"/>
            <a:ext cx="27526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2)  </a:t>
            </a:r>
            <a:r>
              <a:rPr lang="ko-KR" alt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하드웨어 구성도</a:t>
            </a:r>
            <a:endParaRPr lang="en-US" altLang="ko-KR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58988" y="1844824"/>
            <a:ext cx="4645260" cy="4459274"/>
            <a:chOff x="1979712" y="1744332"/>
            <a:chExt cx="5003812" cy="485302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979712" y="1744332"/>
              <a:ext cx="5003812" cy="48530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69066" y="3350271"/>
              <a:ext cx="1512168" cy="15121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MCU</a:t>
              </a:r>
            </a:p>
            <a:p>
              <a:pPr algn="ctr"/>
              <a:r>
                <a:rPr lang="en-US" altLang="ko-KR" sz="16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ATmega128</a:t>
              </a:r>
              <a:endPara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69066" y="5366437"/>
              <a:ext cx="1034042" cy="1034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Camera</a:t>
              </a:r>
            </a:p>
            <a:p>
              <a:pPr algn="ctr"/>
              <a:r>
                <a:rPr lang="en-US" altLang="ko-KR" sz="16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(UART0)</a:t>
              </a:r>
              <a:endPara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05883" y="3352202"/>
              <a:ext cx="1034042" cy="10340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Blue</a:t>
              </a:r>
            </a:p>
            <a:p>
              <a:pPr algn="ctr"/>
              <a:r>
                <a:rPr lang="en-US" altLang="ko-KR" sz="16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Tooth</a:t>
              </a:r>
            </a:p>
            <a:p>
              <a:pPr algn="ctr"/>
              <a:r>
                <a:rPr lang="en-US" altLang="ko-KR" sz="16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(UART1)</a:t>
              </a:r>
              <a:endPara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왼쪽 화살표 12"/>
            <p:cNvSpPr/>
            <p:nvPr/>
          </p:nvSpPr>
          <p:spPr>
            <a:xfrm rot="16200000">
              <a:off x="5833691" y="2960311"/>
              <a:ext cx="396044" cy="266269"/>
            </a:xfrm>
            <a:prstGeom prst="lef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왼쪽 화살표 13"/>
            <p:cNvSpPr/>
            <p:nvPr/>
          </p:nvSpPr>
          <p:spPr>
            <a:xfrm rot="16200000">
              <a:off x="6099961" y="2960311"/>
              <a:ext cx="396044" cy="266269"/>
            </a:xfrm>
            <a:prstGeom prst="lef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5" name="왼쪽 화살표 14"/>
            <p:cNvSpPr/>
            <p:nvPr/>
          </p:nvSpPr>
          <p:spPr>
            <a:xfrm rot="16200000">
              <a:off x="6374138" y="2956436"/>
              <a:ext cx="396044" cy="266269"/>
            </a:xfrm>
            <a:prstGeom prst="lef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98578" y="3352202"/>
              <a:ext cx="797109" cy="7971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Infrared</a:t>
              </a:r>
            </a:p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Sensor</a:t>
              </a:r>
            </a:p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(F0~F2)</a:t>
              </a:r>
              <a:endPara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90677" y="3350271"/>
              <a:ext cx="288032" cy="151216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</a:p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</a:t>
              </a:r>
            </a:p>
            <a:p>
              <a:pPr algn="ctr"/>
              <a:r>
                <a:rPr lang="en-US" altLang="ko-KR" sz="11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17999" y="2028493"/>
              <a:ext cx="797109" cy="7971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Vib</a:t>
              </a:r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</a:t>
              </a:r>
            </a:p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Motor</a:t>
              </a:r>
            </a:p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(A0:A1)</a:t>
              </a:r>
              <a:endPara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841198" y="2001891"/>
              <a:ext cx="864096" cy="8237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Analog</a:t>
              </a:r>
            </a:p>
            <a:p>
              <a:pPr algn="ctr"/>
              <a:r>
                <a:rPr lang="en-US" altLang="ko-KR" sz="12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Signal</a:t>
              </a:r>
              <a:endParaRPr lang="ko-KR" altLang="en-US" sz="1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왼쪽 화살표 22"/>
            <p:cNvSpPr/>
            <p:nvPr/>
          </p:nvSpPr>
          <p:spPr>
            <a:xfrm>
              <a:off x="5546923" y="3352202"/>
              <a:ext cx="312468" cy="266270"/>
            </a:xfrm>
            <a:prstGeom prst="lef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왼쪽 화살표 23"/>
            <p:cNvSpPr/>
            <p:nvPr/>
          </p:nvSpPr>
          <p:spPr>
            <a:xfrm>
              <a:off x="5555309" y="3624447"/>
              <a:ext cx="312468" cy="266270"/>
            </a:xfrm>
            <a:prstGeom prst="lef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왼쪽 화살표 24"/>
            <p:cNvSpPr/>
            <p:nvPr/>
          </p:nvSpPr>
          <p:spPr>
            <a:xfrm>
              <a:off x="5549302" y="3904572"/>
              <a:ext cx="312468" cy="266270"/>
            </a:xfrm>
            <a:prstGeom prst="lef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위쪽/아래쪽 화살표 25"/>
            <p:cNvSpPr/>
            <p:nvPr/>
          </p:nvSpPr>
          <p:spPr>
            <a:xfrm>
              <a:off x="4050753" y="4908245"/>
              <a:ext cx="270668" cy="416914"/>
            </a:xfrm>
            <a:prstGeom prst="up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35396" y="2028492"/>
              <a:ext cx="797109" cy="7971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Buzzer</a:t>
              </a:r>
            </a:p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(A2)</a:t>
              </a:r>
              <a:endPara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왼쪽 화살표 27"/>
            <p:cNvSpPr/>
            <p:nvPr/>
          </p:nvSpPr>
          <p:spPr>
            <a:xfrm rot="5400000">
              <a:off x="3835929" y="2960311"/>
              <a:ext cx="396043" cy="266269"/>
            </a:xfrm>
            <a:prstGeom prst="lef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왼쪽 화살표 28"/>
            <p:cNvSpPr/>
            <p:nvPr/>
          </p:nvSpPr>
          <p:spPr>
            <a:xfrm rot="5400000">
              <a:off x="4719381" y="2956437"/>
              <a:ext cx="396043" cy="266269"/>
            </a:xfrm>
            <a:prstGeom prst="lef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79040" y="5366437"/>
              <a:ext cx="797109" cy="7971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Button</a:t>
              </a:r>
            </a:p>
            <a:p>
              <a:pPr algn="ctr"/>
              <a:r>
                <a:rPr lang="en-US" altLang="ko-KR" sz="11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(B0~B7)</a:t>
              </a:r>
              <a:endPara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1" name="왼쪽 화살표 30"/>
            <p:cNvSpPr/>
            <p:nvPr/>
          </p:nvSpPr>
          <p:spPr>
            <a:xfrm rot="5400000">
              <a:off x="4979572" y="4970868"/>
              <a:ext cx="396043" cy="266269"/>
            </a:xfrm>
            <a:prstGeom prst="lef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2" name="왼쪽 화살표 31"/>
            <p:cNvSpPr/>
            <p:nvPr/>
          </p:nvSpPr>
          <p:spPr>
            <a:xfrm>
              <a:off x="3184945" y="3653654"/>
              <a:ext cx="396044" cy="343946"/>
            </a:xfrm>
            <a:prstGeom prst="lef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8732-113F-46AF-83CB-958AD95E9678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338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대각선 방향의 모서리가 둥근 사각형 17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107503" y="116632"/>
            <a:ext cx="8894127" cy="6624736"/>
          </a:xfrm>
          <a:prstGeom prst="round2Diag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" y="188640"/>
            <a:ext cx="661815" cy="6618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7584" y="134826"/>
            <a:ext cx="40671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Architecture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6790" y="1196163"/>
            <a:ext cx="364593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3)  S-coat </a:t>
            </a:r>
            <a:r>
              <a:rPr lang="ko-KR" alt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구성</a:t>
            </a:r>
            <a:endParaRPr lang="en-US" altLang="ko-KR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71518" y="1844824"/>
            <a:ext cx="3312368" cy="3074538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73969" y="2509190"/>
            <a:ext cx="3140963" cy="2304256"/>
          </a:xfrm>
          <a:prstGeom prst="roundRect">
            <a:avLst/>
          </a:prstGeom>
          <a:solidFill>
            <a:srgbClr val="989E34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3189993" y="2492896"/>
            <a:ext cx="891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while(1)</a:t>
            </a:r>
            <a:endParaRPr lang="ko-KR" altLang="en-US" sz="1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46970" y="2737914"/>
            <a:ext cx="3013156" cy="426803"/>
            <a:chOff x="550633" y="3009652"/>
            <a:chExt cx="3013156" cy="542899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550633" y="3014190"/>
              <a:ext cx="3013156" cy="538361"/>
            </a:xfrm>
            <a:prstGeom prst="roundRect">
              <a:avLst/>
            </a:prstGeom>
            <a:solidFill>
              <a:srgbClr val="BD4A47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7664" y="3009652"/>
              <a:ext cx="29450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//Camera part</a:t>
              </a:r>
            </a:p>
            <a:p>
              <a:r>
                <a:rPr lang="en-US" altLang="ko-KR" sz="11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hot,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call_size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call_img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;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046970" y="3229270"/>
            <a:ext cx="3013156" cy="619739"/>
            <a:chOff x="550633" y="3645024"/>
            <a:chExt cx="3013156" cy="788316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550633" y="3645024"/>
              <a:ext cx="3013156" cy="788316"/>
            </a:xfrm>
            <a:prstGeom prst="roundRect">
              <a:avLst/>
            </a:prstGeom>
            <a:solidFill>
              <a:srgbClr val="BD4A47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0633" y="3661463"/>
              <a:ext cx="299211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//Sensor part</a:t>
              </a:r>
            </a:p>
            <a:p>
              <a:r>
                <a:rPr lang="en-US" altLang="ko-KR" sz="11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if(sensor &gt; value)</a:t>
              </a:r>
            </a:p>
            <a:p>
              <a:r>
                <a:rPr lang="en-US" altLang="ko-KR" sz="11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motor = 1;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25924" y="3890042"/>
            <a:ext cx="3013156" cy="625811"/>
            <a:chOff x="529587" y="4534520"/>
            <a:chExt cx="3013156" cy="79604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529587" y="4534520"/>
              <a:ext cx="3013156" cy="796040"/>
            </a:xfrm>
            <a:prstGeom prst="roundRect">
              <a:avLst/>
            </a:prstGeom>
            <a:solidFill>
              <a:srgbClr val="BD4A47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1507" y="4560167"/>
              <a:ext cx="291123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//Button part</a:t>
              </a:r>
            </a:p>
            <a:p>
              <a:r>
                <a:rPr lang="en-US" altLang="ko-KR" sz="11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if(PINB)</a:t>
              </a:r>
            </a:p>
            <a:p>
              <a:r>
                <a:rPr lang="en-US" altLang="ko-KR" sz="11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printf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(“message”);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189993" y="1844824"/>
            <a:ext cx="758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</a:t>
            </a:r>
            <a:endParaRPr lang="ko-KR" altLang="en-US" sz="1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973969" y="2124110"/>
            <a:ext cx="3148199" cy="337211"/>
            <a:chOff x="453689" y="2155022"/>
            <a:chExt cx="3148199" cy="337211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453689" y="2155022"/>
              <a:ext cx="3140965" cy="337211"/>
            </a:xfrm>
            <a:prstGeom prst="roundRect">
              <a:avLst/>
            </a:prstGeom>
            <a:solidFill>
              <a:srgbClr val="989E34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7691" y="2159256"/>
              <a:ext cx="3064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Init_port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();</a:t>
              </a:r>
              <a:endParaRPr lang="ko-KR" altLang="en-US" sz="1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845530" y="4991370"/>
            <a:ext cx="3312368" cy="387263"/>
            <a:chOff x="325250" y="6610048"/>
            <a:chExt cx="3312368" cy="38726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25250" y="6610048"/>
              <a:ext cx="3312368" cy="387263"/>
            </a:xfrm>
            <a:prstGeom prst="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7992" y="6635448"/>
              <a:ext cx="2906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ISR(UART0) //Camera</a:t>
              </a:r>
              <a:endParaRPr lang="ko-KR" altLang="en-US" sz="1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843808" y="5421595"/>
            <a:ext cx="3312368" cy="387263"/>
            <a:chOff x="323528" y="7129944"/>
            <a:chExt cx="3312368" cy="387263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23528" y="7129944"/>
              <a:ext cx="3312368" cy="387263"/>
            </a:xfrm>
            <a:prstGeom prst="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7992" y="7155344"/>
              <a:ext cx="29138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ISR(UART1) //Bluetooth</a:t>
              </a:r>
              <a:endParaRPr lang="ko-KR" altLang="en-US" sz="1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843808" y="5846958"/>
            <a:ext cx="3312368" cy="387263"/>
            <a:chOff x="323528" y="7647855"/>
            <a:chExt cx="3312368" cy="387263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23528" y="7647855"/>
              <a:ext cx="3312368" cy="387263"/>
            </a:xfrm>
            <a:prstGeom prst="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7991" y="7691184"/>
              <a:ext cx="2906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ISR(Timer1) //Sensor</a:t>
              </a:r>
              <a:endParaRPr lang="ko-KR" altLang="en-US" sz="1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8732-113F-46AF-83CB-958AD95E9678}" type="slidenum">
              <a:rPr lang="ko-KR" altLang="en-US" sz="1800" smtClean="0"/>
              <a:t>9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010315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1143</Words>
  <Application>Microsoft Office PowerPoint</Application>
  <PresentationFormat>화면 슬라이드 쇼(4:3)</PresentationFormat>
  <Paragraphs>248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굴림</vt:lpstr>
      <vt:lpstr>Arial</vt:lpstr>
      <vt:lpstr>맑은 고딕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책쟁이</dc:creator>
  <cp:lastModifiedBy>띵동</cp:lastModifiedBy>
  <cp:revision>117</cp:revision>
  <dcterms:created xsi:type="dcterms:W3CDTF">2011-10-30T11:22:07Z</dcterms:created>
  <dcterms:modified xsi:type="dcterms:W3CDTF">2014-01-13T03:24:50Z</dcterms:modified>
</cp:coreProperties>
</file>