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415B3-E7EC-4C44-BC01-4D5EE93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B66DB3-7CB8-4916-B408-9DEF509C2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470EA-3D84-4B8D-A08B-EA89CDCF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CA70-4B89-4B6E-900A-AC4A7C04BFDD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01A65-8BB2-4A7B-BB8A-DC4BABB4B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E8C5F1-1EFF-4A43-9802-F760A766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9E49-D52C-40C4-9176-19ABF6484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12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279A8-14F8-4E0F-9FCC-39F222C7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CF53E9-AF4E-4962-B974-FD7B854EF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A5DD1E-E519-4CDA-BFF1-54C1F160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CA70-4B89-4B6E-900A-AC4A7C04BFDD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03AA59-D646-4984-9A72-E2732022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6B5F6-978F-4936-AD2E-DF1A165F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9E49-D52C-40C4-9176-19ABF6484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97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5B1E77-1593-42B4-9717-59064C7C3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99356B-CDD6-4BE2-8981-85BB8FF56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407AB3-EA9B-434F-B818-47662DA4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CA70-4B89-4B6E-900A-AC4A7C04BFDD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E478E0-1F52-4854-8304-21B27A5F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73A2CC-7183-46A2-94BA-174E4D1C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9E49-D52C-40C4-9176-19ABF6484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94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C8F8B-EA28-49C0-A63E-5FB31BE4C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1EC6E-EF1E-4310-970E-BFDF46455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7B197-EB25-4F00-901B-4919BBA4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CA70-4B89-4B6E-900A-AC4A7C04BFDD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7577ED-DEC0-41E2-950D-1F28A48A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1568B9-2E43-406B-B023-DA14F9E3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9E49-D52C-40C4-9176-19ABF6484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42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E4C70-910F-48BB-9299-9A0EFAB83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6B6EFF-AF5C-48A5-9726-E0F3B78BA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805B1B-868B-4B4E-91BD-656F013A2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CA70-4B89-4B6E-900A-AC4A7C04BFDD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3F0581-3AD9-408D-8B66-22DA8EB8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794A39-136A-444A-A86B-A7A3570A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9E49-D52C-40C4-9176-19ABF6484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53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DDB1D-F15D-4EBD-AFCD-FC089A43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A17985-937C-4742-99F3-28D14EEC0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3E1C4D-68BF-401D-8D0C-8E8689D2B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BCB0AD-6777-4918-BDAE-B9F71902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CA70-4B89-4B6E-900A-AC4A7C04BFDD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C6A52C-59FF-48D1-B537-8E67E65E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7703F3-7752-4582-BA42-AC33F538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9E49-D52C-40C4-9176-19ABF6484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38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96BB0-8DC6-4F72-9B60-ED2B5D919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F30006-F10F-4C92-9090-EF64866B0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91BCED-3B1E-4920-8F6D-0350C99BB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437C3A-5A8D-488B-A15C-5F4970A70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D1E703-3984-4E05-86ED-A56250D3B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19EFB1-8B38-4B5D-A0EE-E58F380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CA70-4B89-4B6E-900A-AC4A7C04BFDD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98E22A-046B-4C82-8AE8-9AA292F60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761580-5B6B-494E-AAB7-FA9A9D47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9E49-D52C-40C4-9176-19ABF6484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7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F1BB2-7488-4E28-95B7-F341C250A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D60DBA-E2C8-456A-96C3-1CFE7B18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CA70-4B89-4B6E-900A-AC4A7C04BFDD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F435F6-A8EF-44DB-BF8A-5879D1750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CAC39E-FB2B-4B8A-A6D5-F018A1AA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9E49-D52C-40C4-9176-19ABF6484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01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68AEF5-4F2C-4E95-BE29-C4607235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CA70-4B89-4B6E-900A-AC4A7C04BFDD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4972F0-3999-4A76-AFC1-45758D36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D8057A-1EBD-498B-BCCB-AC43A144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9E49-D52C-40C4-9176-19ABF6484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42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CE184-6D3E-401D-9047-AA46B7C60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A6AE0A-04D6-4874-928D-2070C6AA0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71631B-DAF8-4D69-B0AC-0B1583C30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46E6B7-A6AB-40E9-B2B8-2667B56B8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CA70-4B89-4B6E-900A-AC4A7C04BFDD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D140F6-DA47-46DD-B414-85F2F968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E1FDBF-4D64-4D3F-9C19-5699EFA1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9E49-D52C-40C4-9176-19ABF6484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61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B1A77-36D3-480B-8DF4-36FA717B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2D2739-7E12-41FC-8B93-EE7E671E0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79D266-9130-4762-8B7F-652404D80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5D28F-9847-4CCF-8529-DE0DFA3C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CA70-4B89-4B6E-900A-AC4A7C04BFDD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90CD28-8DA2-436B-831D-A4D0E2D8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E47223-E645-436B-BE9C-BC5471C8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9E49-D52C-40C4-9176-19ABF6484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95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E430E6-3344-4F7B-BF19-C11E7AF39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5DB489-27DF-48F1-B985-AA42CC979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C642DA-705C-42A5-BD17-1E6F6ECC8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0CA70-4B89-4B6E-900A-AC4A7C04BFDD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DE12D-B9F7-4585-A094-57EBEB8E3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F963D-36A5-4148-864F-8D591B1DF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B9E49-D52C-40C4-9176-19ABF6484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6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7F5426-4225-4984-B049-4CAEC32D61B1}"/>
              </a:ext>
            </a:extLst>
          </p:cNvPr>
          <p:cNvSpPr txBox="1"/>
          <p:nvPr/>
        </p:nvSpPr>
        <p:spPr>
          <a:xfrm>
            <a:off x="3845858" y="2575873"/>
            <a:ext cx="45002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농업 환경 변화에 따른 </a:t>
            </a:r>
            <a:endParaRPr lang="en-US" altLang="ko-KR" sz="2500" dirty="0"/>
          </a:p>
          <a:p>
            <a:r>
              <a:rPr lang="ko-KR" altLang="en-US" sz="2500" dirty="0"/>
              <a:t>작물 병해 진단 </a:t>
            </a:r>
            <a:r>
              <a:rPr lang="en-US" altLang="ko-KR" sz="2500" dirty="0"/>
              <a:t>AI </a:t>
            </a:r>
            <a:r>
              <a:rPr lang="ko-KR" altLang="en-US" sz="2500" dirty="0"/>
              <a:t>경진대회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29E6E2-E58F-44FB-99CE-355D9B7527EA}"/>
              </a:ext>
            </a:extLst>
          </p:cNvPr>
          <p:cNvSpPr/>
          <p:nvPr/>
        </p:nvSpPr>
        <p:spPr>
          <a:xfrm>
            <a:off x="3648635" y="2492188"/>
            <a:ext cx="4894729" cy="93681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69F3B3-31B2-42BB-B5D7-5A8926FAEDC7}"/>
              </a:ext>
            </a:extLst>
          </p:cNvPr>
          <p:cNvSpPr/>
          <p:nvPr/>
        </p:nvSpPr>
        <p:spPr>
          <a:xfrm>
            <a:off x="654422" y="959882"/>
            <a:ext cx="5400000" cy="497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C05E61-7ADF-4FEF-B3D1-2688F3B67C19}"/>
              </a:ext>
            </a:extLst>
          </p:cNvPr>
          <p:cNvSpPr/>
          <p:nvPr/>
        </p:nvSpPr>
        <p:spPr>
          <a:xfrm>
            <a:off x="6054422" y="5265182"/>
            <a:ext cx="5400000" cy="497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794FF4-C804-4EB1-A5E4-062A18166D7B}"/>
              </a:ext>
            </a:extLst>
          </p:cNvPr>
          <p:cNvSpPr txBox="1"/>
          <p:nvPr/>
        </p:nvSpPr>
        <p:spPr>
          <a:xfrm>
            <a:off x="8246377" y="4588372"/>
            <a:ext cx="320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팀명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코딩시국코시국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팀원 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신유승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한지용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박성욱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6800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0C414C-7BE1-4D83-895C-8C8F933A3D18}"/>
              </a:ext>
            </a:extLst>
          </p:cNvPr>
          <p:cNvSpPr/>
          <p:nvPr/>
        </p:nvSpPr>
        <p:spPr>
          <a:xfrm>
            <a:off x="654423" y="959882"/>
            <a:ext cx="1707777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A0DFCE-BE1A-4E2C-BDA7-20D65D28ADD8}"/>
              </a:ext>
            </a:extLst>
          </p:cNvPr>
          <p:cNvSpPr txBox="1"/>
          <p:nvPr/>
        </p:nvSpPr>
        <p:spPr>
          <a:xfrm>
            <a:off x="654423" y="1021437"/>
            <a:ext cx="13924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Ensemble</a:t>
            </a:r>
            <a:endParaRPr lang="ko-KR" altLang="en-US" sz="13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DD4668-9398-4810-9A06-556ABA53F99E}"/>
              </a:ext>
            </a:extLst>
          </p:cNvPr>
          <p:cNvSpPr txBox="1"/>
          <p:nvPr/>
        </p:nvSpPr>
        <p:spPr>
          <a:xfrm>
            <a:off x="654423" y="498217"/>
            <a:ext cx="2203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Experiments</a:t>
            </a:r>
            <a:endParaRPr lang="ko-KR" altLang="en-US" sz="23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2954902-7984-48DE-9708-D62C26804119}"/>
              </a:ext>
            </a:extLst>
          </p:cNvPr>
          <p:cNvSpPr/>
          <p:nvPr/>
        </p:nvSpPr>
        <p:spPr>
          <a:xfrm>
            <a:off x="3148709" y="1955732"/>
            <a:ext cx="1174786" cy="813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Model_1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7BA5CDD-B70C-44E9-8029-AC23678E229D}"/>
              </a:ext>
            </a:extLst>
          </p:cNvPr>
          <p:cNvSpPr/>
          <p:nvPr/>
        </p:nvSpPr>
        <p:spPr>
          <a:xfrm>
            <a:off x="3148709" y="3364572"/>
            <a:ext cx="1174786" cy="813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Model_2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BF53A53-C220-416F-995F-59CDC3B78CB1}"/>
              </a:ext>
            </a:extLst>
          </p:cNvPr>
          <p:cNvCxnSpPr>
            <a:cxnSpLocks/>
          </p:cNvCxnSpPr>
          <p:nvPr/>
        </p:nvCxnSpPr>
        <p:spPr>
          <a:xfrm>
            <a:off x="4531902" y="2327172"/>
            <a:ext cx="9492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3A01CA9-0704-432C-A20C-4581ED7FCFB1}"/>
              </a:ext>
            </a:extLst>
          </p:cNvPr>
          <p:cNvCxnSpPr>
            <a:cxnSpLocks/>
          </p:cNvCxnSpPr>
          <p:nvPr/>
        </p:nvCxnSpPr>
        <p:spPr>
          <a:xfrm>
            <a:off x="4531902" y="3771570"/>
            <a:ext cx="9492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DC0AEAA-070B-432D-82D5-BD14564136EA}"/>
              </a:ext>
            </a:extLst>
          </p:cNvPr>
          <p:cNvSpPr/>
          <p:nvPr/>
        </p:nvSpPr>
        <p:spPr>
          <a:xfrm>
            <a:off x="5621364" y="1955732"/>
            <a:ext cx="949272" cy="813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Predict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06A034C-1592-4321-9984-317125A17AF6}"/>
              </a:ext>
            </a:extLst>
          </p:cNvPr>
          <p:cNvSpPr/>
          <p:nvPr/>
        </p:nvSpPr>
        <p:spPr>
          <a:xfrm>
            <a:off x="5627038" y="3370904"/>
            <a:ext cx="943597" cy="813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Predict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E250092-2B4F-4E16-AB25-B09EE3F0E8DA}"/>
              </a:ext>
            </a:extLst>
          </p:cNvPr>
          <p:cNvCxnSpPr>
            <a:cxnSpLocks/>
          </p:cNvCxnSpPr>
          <p:nvPr/>
        </p:nvCxnSpPr>
        <p:spPr>
          <a:xfrm>
            <a:off x="6706049" y="2327172"/>
            <a:ext cx="870649" cy="6924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CA2219B-6305-4359-A944-8A7DF1F7B63B}"/>
              </a:ext>
            </a:extLst>
          </p:cNvPr>
          <p:cNvCxnSpPr>
            <a:cxnSpLocks/>
          </p:cNvCxnSpPr>
          <p:nvPr/>
        </p:nvCxnSpPr>
        <p:spPr>
          <a:xfrm flipV="1">
            <a:off x="6766170" y="3195726"/>
            <a:ext cx="810528" cy="692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1FDF0D9-952F-427D-AAAB-D2C090579A91}"/>
              </a:ext>
            </a:extLst>
          </p:cNvPr>
          <p:cNvSpPr/>
          <p:nvPr/>
        </p:nvSpPr>
        <p:spPr>
          <a:xfrm>
            <a:off x="7712111" y="2736764"/>
            <a:ext cx="949272" cy="813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Final  Predict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44E711E-5B23-4794-B477-4C518CCA244E}"/>
              </a:ext>
            </a:extLst>
          </p:cNvPr>
          <p:cNvSpPr txBox="1"/>
          <p:nvPr/>
        </p:nvSpPr>
        <p:spPr>
          <a:xfrm>
            <a:off x="3439109" y="4995158"/>
            <a:ext cx="531378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Train data</a:t>
            </a:r>
            <a:r>
              <a:rPr lang="ko-KR" altLang="en-US" sz="13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에서 이미지 </a:t>
            </a:r>
            <a:r>
              <a:rPr lang="en-US" altLang="ko-KR" sz="13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shape </a:t>
            </a:r>
            <a:r>
              <a:rPr lang="ko-KR" altLang="en-US" sz="13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분포를 살펴 보았을 때 </a:t>
            </a:r>
            <a:r>
              <a:rPr lang="en-US" altLang="ko-KR" sz="13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512x384, 512x682</a:t>
            </a:r>
            <a:r>
              <a:rPr lang="ko-KR" altLang="en-US" sz="13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의 </a:t>
            </a:r>
            <a:r>
              <a:rPr lang="en-US" altLang="ko-KR" sz="13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shape</a:t>
            </a:r>
            <a:r>
              <a:rPr lang="ko-KR" altLang="en-US" sz="13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을 가지는 데이터가 가장 많았다</a:t>
            </a:r>
            <a:r>
              <a:rPr lang="en-US" altLang="ko-KR" sz="13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Test data</a:t>
            </a:r>
            <a:r>
              <a:rPr lang="ko-KR" altLang="en-US" sz="13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의 경우도 그런 분포를 가질 것으로 예상하고 두 가지 경우에 대해 학습을 진행하여 앙상블 하였지만</a:t>
            </a:r>
            <a:r>
              <a:rPr lang="en-US" altLang="ko-KR" sz="13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	</a:t>
            </a:r>
            <a:r>
              <a:rPr lang="ko-KR" altLang="en-US" sz="13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성능의 변화는 거의 없었고 커진 이미지로 인해 학습</a:t>
            </a:r>
            <a:r>
              <a:rPr lang="en-US" altLang="ko-KR" sz="13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3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추론 시간의 증가로 최종 제출 모델에서 제외하였다</a:t>
            </a:r>
            <a:r>
              <a:rPr lang="en-US" altLang="ko-KR" sz="13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  <a:endParaRPr lang="ko-KR" altLang="en-US" sz="13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7464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9DDE88E-60F1-45BA-8AF2-D201EDD00329}"/>
              </a:ext>
            </a:extLst>
          </p:cNvPr>
          <p:cNvSpPr/>
          <p:nvPr/>
        </p:nvSpPr>
        <p:spPr>
          <a:xfrm>
            <a:off x="654422" y="959882"/>
            <a:ext cx="5400000" cy="497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D689E3-79E3-4B2F-8962-ED53BDBD5F94}"/>
              </a:ext>
            </a:extLst>
          </p:cNvPr>
          <p:cNvSpPr/>
          <p:nvPr/>
        </p:nvSpPr>
        <p:spPr>
          <a:xfrm>
            <a:off x="6054422" y="5265182"/>
            <a:ext cx="5400000" cy="497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9D7BA-3159-47E1-B165-08E93363B4DC}"/>
              </a:ext>
            </a:extLst>
          </p:cNvPr>
          <p:cNvSpPr txBox="1"/>
          <p:nvPr/>
        </p:nvSpPr>
        <p:spPr>
          <a:xfrm>
            <a:off x="3845858" y="2575873"/>
            <a:ext cx="45002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THANK YOU</a:t>
            </a:r>
            <a:endParaRPr lang="ko-KR" altLang="en-US" sz="4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591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9357AC-0C50-4515-837D-476E39E0038E}"/>
              </a:ext>
            </a:extLst>
          </p:cNvPr>
          <p:cNvSpPr/>
          <p:nvPr/>
        </p:nvSpPr>
        <p:spPr>
          <a:xfrm>
            <a:off x="654423" y="959882"/>
            <a:ext cx="1707777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A5ACEA-EB94-4E3D-8B65-0B78791AC6A5}"/>
              </a:ext>
            </a:extLst>
          </p:cNvPr>
          <p:cNvSpPr txBox="1"/>
          <p:nvPr/>
        </p:nvSpPr>
        <p:spPr>
          <a:xfrm>
            <a:off x="654423" y="482381"/>
            <a:ext cx="2214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CATEGORY</a:t>
            </a:r>
            <a:endParaRPr lang="ko-KR" altLang="en-US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5A39D-DD7F-4C89-8D76-9E45A748FB4F}"/>
              </a:ext>
            </a:extLst>
          </p:cNvPr>
          <p:cNvSpPr txBox="1"/>
          <p:nvPr/>
        </p:nvSpPr>
        <p:spPr>
          <a:xfrm>
            <a:off x="5600973" y="1005601"/>
            <a:ext cx="3743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1. Data Preprocessing</a:t>
            </a:r>
            <a:endParaRPr lang="ko-KR" altLang="en-US" sz="2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0D4CAA-0BF4-4428-9E4E-23AFDCBFADB1}"/>
              </a:ext>
            </a:extLst>
          </p:cNvPr>
          <p:cNvSpPr/>
          <p:nvPr/>
        </p:nvSpPr>
        <p:spPr>
          <a:xfrm>
            <a:off x="5639073" y="1416724"/>
            <a:ext cx="251460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E0025-5470-49BF-8323-A883C1ECA82C}"/>
              </a:ext>
            </a:extLst>
          </p:cNvPr>
          <p:cNvSpPr txBox="1"/>
          <p:nvPr/>
        </p:nvSpPr>
        <p:spPr>
          <a:xfrm>
            <a:off x="5639073" y="1527212"/>
            <a:ext cx="3743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1. Image Data</a:t>
            </a:r>
          </a:p>
          <a:p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2. Tabular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F59D0A-AA59-4A91-8D95-51033D3B49E9}"/>
              </a:ext>
            </a:extLst>
          </p:cNvPr>
          <p:cNvSpPr txBox="1"/>
          <p:nvPr/>
        </p:nvSpPr>
        <p:spPr>
          <a:xfrm>
            <a:off x="5562873" y="2726681"/>
            <a:ext cx="3743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2. Model</a:t>
            </a:r>
            <a:endParaRPr lang="ko-KR" altLang="en-US" sz="2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610F96-3E9F-484C-ABF8-B1B9AA425722}"/>
              </a:ext>
            </a:extLst>
          </p:cNvPr>
          <p:cNvSpPr/>
          <p:nvPr/>
        </p:nvSpPr>
        <p:spPr>
          <a:xfrm>
            <a:off x="5600973" y="3137804"/>
            <a:ext cx="251460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2FE193-7A8B-4A5C-8AB2-0A37542F0CFD}"/>
              </a:ext>
            </a:extLst>
          </p:cNvPr>
          <p:cNvSpPr txBox="1"/>
          <p:nvPr/>
        </p:nvSpPr>
        <p:spPr>
          <a:xfrm>
            <a:off x="5600973" y="3248292"/>
            <a:ext cx="3743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1. CNN Model</a:t>
            </a:r>
          </a:p>
          <a:p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2. RNN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06ADC2-F537-40A5-AA6C-C001C09EAB8D}"/>
              </a:ext>
            </a:extLst>
          </p:cNvPr>
          <p:cNvSpPr txBox="1"/>
          <p:nvPr/>
        </p:nvSpPr>
        <p:spPr>
          <a:xfrm>
            <a:off x="5524773" y="4569262"/>
            <a:ext cx="3743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3. Experiments</a:t>
            </a:r>
            <a:endParaRPr lang="ko-KR" altLang="en-US" sz="2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B23D99-1B33-48EB-89D4-97AF4F0F4916}"/>
              </a:ext>
            </a:extLst>
          </p:cNvPr>
          <p:cNvSpPr/>
          <p:nvPr/>
        </p:nvSpPr>
        <p:spPr>
          <a:xfrm>
            <a:off x="5562873" y="4980385"/>
            <a:ext cx="251460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78302B-0045-4C3D-B831-3D6EF0C1ED3F}"/>
              </a:ext>
            </a:extLst>
          </p:cNvPr>
          <p:cNvSpPr txBox="1"/>
          <p:nvPr/>
        </p:nvSpPr>
        <p:spPr>
          <a:xfrm>
            <a:off x="5562873" y="5090873"/>
            <a:ext cx="3743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1. TTA</a:t>
            </a:r>
          </a:p>
          <a:p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2. Ensemble</a:t>
            </a:r>
            <a:endParaRPr lang="ko-KR" altLang="en-US" sz="1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000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0C414C-7BE1-4D83-895C-8C8F933A3D18}"/>
              </a:ext>
            </a:extLst>
          </p:cNvPr>
          <p:cNvSpPr/>
          <p:nvPr/>
        </p:nvSpPr>
        <p:spPr>
          <a:xfrm>
            <a:off x="654423" y="959882"/>
            <a:ext cx="1707777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BCF64-3C5D-49FC-8EA9-A5946609FA92}"/>
              </a:ext>
            </a:extLst>
          </p:cNvPr>
          <p:cNvSpPr txBox="1"/>
          <p:nvPr/>
        </p:nvSpPr>
        <p:spPr>
          <a:xfrm>
            <a:off x="654423" y="128885"/>
            <a:ext cx="2203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Data Preprocessing</a:t>
            </a:r>
            <a:endParaRPr lang="ko-KR" altLang="en-US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A0DFCE-BE1A-4E2C-BDA7-20D65D28ADD8}"/>
              </a:ext>
            </a:extLst>
          </p:cNvPr>
          <p:cNvSpPr txBox="1"/>
          <p:nvPr/>
        </p:nvSpPr>
        <p:spPr>
          <a:xfrm>
            <a:off x="654423" y="1021437"/>
            <a:ext cx="1392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Image Data</a:t>
            </a:r>
            <a:endParaRPr lang="ko-KR" altLang="en-US" sz="16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45B2DBF-B455-424B-AD4D-059988DCB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23" y="1540408"/>
            <a:ext cx="5981269" cy="31691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EFE0876-B40E-4722-B6FD-DAAD8161082D}"/>
              </a:ext>
            </a:extLst>
          </p:cNvPr>
          <p:cNvSpPr txBox="1"/>
          <p:nvPr/>
        </p:nvSpPr>
        <p:spPr>
          <a:xfrm>
            <a:off x="2857932" y="5136673"/>
            <a:ext cx="64678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총 </a:t>
            </a:r>
            <a:r>
              <a:rPr lang="en-US" altLang="ko-KR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111</a:t>
            </a:r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개 </a:t>
            </a:r>
            <a:r>
              <a:rPr lang="en-US" altLang="ko-KR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Class </a:t>
            </a:r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중 학습 데이터에 분포하는 </a:t>
            </a:r>
            <a:r>
              <a:rPr lang="en-US" altLang="ko-KR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Class</a:t>
            </a:r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는 총 </a:t>
            </a:r>
            <a:r>
              <a:rPr lang="en-US" altLang="ko-KR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25</a:t>
            </a:r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개</a:t>
            </a:r>
            <a:r>
              <a:rPr lang="en-US" altLang="ko-KR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Class</a:t>
            </a:r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사이의 </a:t>
            </a:r>
            <a:r>
              <a:rPr lang="en-US" altLang="ko-KR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Imbalance </a:t>
            </a:r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문제도 존재하여 해당 문제에 대한 해법이 시급</a:t>
            </a:r>
            <a:r>
              <a:rPr lang="en-US" altLang="ko-KR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51D2A05-E678-4839-8313-595B3D0AB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806" y="1540408"/>
            <a:ext cx="4943912" cy="281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0C414C-7BE1-4D83-895C-8C8F933A3D18}"/>
              </a:ext>
            </a:extLst>
          </p:cNvPr>
          <p:cNvSpPr/>
          <p:nvPr/>
        </p:nvSpPr>
        <p:spPr>
          <a:xfrm>
            <a:off x="654423" y="959882"/>
            <a:ext cx="1707777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A0DFCE-BE1A-4E2C-BDA7-20D65D28ADD8}"/>
              </a:ext>
            </a:extLst>
          </p:cNvPr>
          <p:cNvSpPr txBox="1"/>
          <p:nvPr/>
        </p:nvSpPr>
        <p:spPr>
          <a:xfrm>
            <a:off x="654423" y="1021437"/>
            <a:ext cx="13924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Image Data</a:t>
            </a:r>
          </a:p>
          <a:p>
            <a:r>
              <a:rPr lang="en-US" altLang="ko-KR" sz="13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(Data Augmentation)</a:t>
            </a:r>
            <a:endParaRPr lang="ko-KR" altLang="en-US" sz="13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98CA6CF-9D5F-43C3-A9B6-90F244CEC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7444"/>
            <a:ext cx="2480456" cy="248045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BA872D2-B029-4D42-9F2B-9E69E658424A}"/>
              </a:ext>
            </a:extLst>
          </p:cNvPr>
          <p:cNvCxnSpPr>
            <a:cxnSpLocks/>
          </p:cNvCxnSpPr>
          <p:nvPr/>
        </p:nvCxnSpPr>
        <p:spPr>
          <a:xfrm flipV="1">
            <a:off x="2046914" y="2517699"/>
            <a:ext cx="687897" cy="11399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BCC8E34-B45B-41F6-8729-6C52D9B4E523}"/>
              </a:ext>
            </a:extLst>
          </p:cNvPr>
          <p:cNvCxnSpPr>
            <a:cxnSpLocks/>
          </p:cNvCxnSpPr>
          <p:nvPr/>
        </p:nvCxnSpPr>
        <p:spPr>
          <a:xfrm>
            <a:off x="2046914" y="3893892"/>
            <a:ext cx="687897" cy="871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9114E957-53AD-410D-99D9-8379327BE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405" y="1602802"/>
            <a:ext cx="1311682" cy="202928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F901F74-4400-446E-BF1E-4051CEFC05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405" y="4157250"/>
            <a:ext cx="1311682" cy="246839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77E0B04-4BEC-4C65-956D-2EE4FE836324}"/>
              </a:ext>
            </a:extLst>
          </p:cNvPr>
          <p:cNvSpPr txBox="1"/>
          <p:nvPr/>
        </p:nvSpPr>
        <p:spPr>
          <a:xfrm>
            <a:off x="4469694" y="4157250"/>
            <a:ext cx="17787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객체의 </a:t>
            </a:r>
            <a:r>
              <a:rPr lang="en-US" altLang="ko-KR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Bounding Box</a:t>
            </a:r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통해 이미지를 따로 저장하여 학습에 중요도가 떨어지는 손</a:t>
            </a:r>
            <a:r>
              <a:rPr lang="en-US" altLang="ko-KR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다른 줄기 등의 요인들을 제외한 이미지</a:t>
            </a:r>
            <a:r>
              <a:rPr lang="en-US" altLang="ko-KR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3EF6AE-72CC-4BF8-9BC9-4ECF772C2A38}"/>
              </a:ext>
            </a:extLst>
          </p:cNvPr>
          <p:cNvSpPr txBox="1"/>
          <p:nvPr/>
        </p:nvSpPr>
        <p:spPr>
          <a:xfrm>
            <a:off x="4469694" y="2115975"/>
            <a:ext cx="1473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이미지 데이터 원본</a:t>
            </a:r>
            <a:r>
              <a:rPr lang="en-US" altLang="ko-KR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A85652-63F5-4CB2-8A4E-FD961F4E0444}"/>
              </a:ext>
            </a:extLst>
          </p:cNvPr>
          <p:cNvSpPr txBox="1"/>
          <p:nvPr/>
        </p:nvSpPr>
        <p:spPr>
          <a:xfrm>
            <a:off x="531302" y="72295"/>
            <a:ext cx="2203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Data Preprocessing</a:t>
            </a:r>
            <a:endParaRPr lang="ko-KR" altLang="en-US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C2CFEA-F828-4714-B40B-5FEB623AB3BA}"/>
              </a:ext>
            </a:extLst>
          </p:cNvPr>
          <p:cNvSpPr/>
          <p:nvPr/>
        </p:nvSpPr>
        <p:spPr>
          <a:xfrm>
            <a:off x="7084145" y="1390767"/>
            <a:ext cx="1311681" cy="53337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Resize(512,384), Horizontal Flip, Vertical Flip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8E394F9-4F76-42E5-9E08-F6D43CCF50BF}"/>
              </a:ext>
            </a:extLst>
          </p:cNvPr>
          <p:cNvCxnSpPr>
            <a:cxnSpLocks/>
          </p:cNvCxnSpPr>
          <p:nvPr/>
        </p:nvCxnSpPr>
        <p:spPr>
          <a:xfrm flipV="1">
            <a:off x="6221804" y="2398670"/>
            <a:ext cx="63470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EBD3CC7-6A04-4394-B9E4-D0643EEC7897}"/>
              </a:ext>
            </a:extLst>
          </p:cNvPr>
          <p:cNvCxnSpPr>
            <a:cxnSpLocks/>
          </p:cNvCxnSpPr>
          <p:nvPr/>
        </p:nvCxnSpPr>
        <p:spPr>
          <a:xfrm flipV="1">
            <a:off x="6221804" y="4925155"/>
            <a:ext cx="63470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16802AC-586D-4244-8779-3DDBA4FE3F31}"/>
              </a:ext>
            </a:extLst>
          </p:cNvPr>
          <p:cNvCxnSpPr>
            <a:cxnSpLocks/>
          </p:cNvCxnSpPr>
          <p:nvPr/>
        </p:nvCxnSpPr>
        <p:spPr>
          <a:xfrm flipV="1">
            <a:off x="8603237" y="3840028"/>
            <a:ext cx="83888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31A6793-56F6-4C9A-A0F3-2FC8BD3FED67}"/>
              </a:ext>
            </a:extLst>
          </p:cNvPr>
          <p:cNvSpPr/>
          <p:nvPr/>
        </p:nvSpPr>
        <p:spPr>
          <a:xfrm>
            <a:off x="9649538" y="1390768"/>
            <a:ext cx="1392491" cy="53337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DataLoader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994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0C414C-7BE1-4D83-895C-8C8F933A3D18}"/>
              </a:ext>
            </a:extLst>
          </p:cNvPr>
          <p:cNvSpPr/>
          <p:nvPr/>
        </p:nvSpPr>
        <p:spPr>
          <a:xfrm>
            <a:off x="654423" y="959882"/>
            <a:ext cx="1707777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A0DFCE-BE1A-4E2C-BDA7-20D65D28ADD8}"/>
              </a:ext>
            </a:extLst>
          </p:cNvPr>
          <p:cNvSpPr txBox="1"/>
          <p:nvPr/>
        </p:nvSpPr>
        <p:spPr>
          <a:xfrm>
            <a:off x="654423" y="1021437"/>
            <a:ext cx="1392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Tabular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A85652-63F5-4CB2-8A4E-FD961F4E0444}"/>
              </a:ext>
            </a:extLst>
          </p:cNvPr>
          <p:cNvSpPr txBox="1"/>
          <p:nvPr/>
        </p:nvSpPr>
        <p:spPr>
          <a:xfrm>
            <a:off x="531302" y="72295"/>
            <a:ext cx="2203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Data Preprocessing</a:t>
            </a:r>
            <a:endParaRPr lang="ko-KR" altLang="en-US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596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0C414C-7BE1-4D83-895C-8C8F933A3D18}"/>
              </a:ext>
            </a:extLst>
          </p:cNvPr>
          <p:cNvSpPr/>
          <p:nvPr/>
        </p:nvSpPr>
        <p:spPr>
          <a:xfrm>
            <a:off x="654423" y="959882"/>
            <a:ext cx="1707777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A0DFCE-BE1A-4E2C-BDA7-20D65D28ADD8}"/>
              </a:ext>
            </a:extLst>
          </p:cNvPr>
          <p:cNvSpPr txBox="1"/>
          <p:nvPr/>
        </p:nvSpPr>
        <p:spPr>
          <a:xfrm>
            <a:off x="654423" y="1021437"/>
            <a:ext cx="1392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CNN Model</a:t>
            </a:r>
            <a:endParaRPr lang="ko-KR" altLang="en-US" sz="13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A85652-63F5-4CB2-8A4E-FD961F4E0444}"/>
              </a:ext>
            </a:extLst>
          </p:cNvPr>
          <p:cNvSpPr txBox="1"/>
          <p:nvPr/>
        </p:nvSpPr>
        <p:spPr>
          <a:xfrm>
            <a:off x="654423" y="482381"/>
            <a:ext cx="2203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Model</a:t>
            </a:r>
            <a:endParaRPr lang="ko-KR" altLang="en-US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B6805A-D81D-4F64-A56E-FF0407315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4" y="2488686"/>
            <a:ext cx="6203131" cy="10042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F51547-8AF3-4111-9305-A2B057FB1EFB}"/>
              </a:ext>
            </a:extLst>
          </p:cNvPr>
          <p:cNvSpPr txBox="1"/>
          <p:nvPr/>
        </p:nvSpPr>
        <p:spPr>
          <a:xfrm>
            <a:off x="2289841" y="3667601"/>
            <a:ext cx="2290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DenseNet</a:t>
            </a:r>
            <a:r>
              <a:rPr lang="en-US" altLang="ko-KR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Architecture</a:t>
            </a:r>
            <a:endParaRPr lang="ko-KR" altLang="en-US" sz="13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860305-D33D-4868-AD31-3C6237AB5506}"/>
              </a:ext>
            </a:extLst>
          </p:cNvPr>
          <p:cNvSpPr txBox="1"/>
          <p:nvPr/>
        </p:nvSpPr>
        <p:spPr>
          <a:xfrm>
            <a:off x="2362200" y="5037569"/>
            <a:ext cx="62470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ResNet</a:t>
            </a:r>
            <a:r>
              <a:rPr lang="en-US" altLang="ko-KR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(Baseline Model) </a:t>
            </a:r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보다 적은 파라미터</a:t>
            </a:r>
            <a:endParaRPr lang="en-US" altLang="ko-KR" sz="16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적은 파라미터로 높은 성능</a:t>
            </a:r>
            <a:r>
              <a:rPr lang="en-US" altLang="ko-KR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동작시간</a:t>
            </a:r>
            <a:r>
              <a:rPr lang="en-US" altLang="ko-KR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학습의 효율성 고려</a:t>
            </a:r>
            <a:r>
              <a:rPr lang="en-US" altLang="ko-KR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다른 모델들 사용 시 최적화의 어려움</a:t>
            </a:r>
            <a:endParaRPr lang="ko-KR" altLang="en-US" sz="13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44A529-F59D-49EA-97A1-9795CB788CBD}"/>
              </a:ext>
            </a:extLst>
          </p:cNvPr>
          <p:cNvSpPr txBox="1"/>
          <p:nvPr/>
        </p:nvSpPr>
        <p:spPr>
          <a:xfrm>
            <a:off x="2362200" y="4602255"/>
            <a:ext cx="2290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모델 선택 이유</a:t>
            </a:r>
            <a:endParaRPr lang="ko-KR" altLang="en-US" sz="13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E0A6C3-9EEA-413F-8030-9E238E618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033" y="1980601"/>
            <a:ext cx="3877352" cy="14483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9EDF1C-A674-420D-A55F-CA76F50DB991}"/>
              </a:ext>
            </a:extLst>
          </p:cNvPr>
          <p:cNvSpPr txBox="1"/>
          <p:nvPr/>
        </p:nvSpPr>
        <p:spPr>
          <a:xfrm>
            <a:off x="8301086" y="3673701"/>
            <a:ext cx="1855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모델 간</a:t>
            </a:r>
            <a:r>
              <a:rPr lang="en-US" altLang="ko-KR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Flops </a:t>
            </a:r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비교</a:t>
            </a:r>
            <a:endParaRPr lang="ko-KR" altLang="en-US" sz="13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1745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0C414C-7BE1-4D83-895C-8C8F933A3D18}"/>
              </a:ext>
            </a:extLst>
          </p:cNvPr>
          <p:cNvSpPr/>
          <p:nvPr/>
        </p:nvSpPr>
        <p:spPr>
          <a:xfrm>
            <a:off x="654423" y="959882"/>
            <a:ext cx="1707777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A0DFCE-BE1A-4E2C-BDA7-20D65D28ADD8}"/>
              </a:ext>
            </a:extLst>
          </p:cNvPr>
          <p:cNvSpPr txBox="1"/>
          <p:nvPr/>
        </p:nvSpPr>
        <p:spPr>
          <a:xfrm>
            <a:off x="654423" y="1021437"/>
            <a:ext cx="1392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RNN Model</a:t>
            </a:r>
            <a:endParaRPr lang="ko-KR" altLang="en-US" sz="13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DD4668-9398-4810-9A06-556ABA53F99E}"/>
              </a:ext>
            </a:extLst>
          </p:cNvPr>
          <p:cNvSpPr txBox="1"/>
          <p:nvPr/>
        </p:nvSpPr>
        <p:spPr>
          <a:xfrm>
            <a:off x="654423" y="498217"/>
            <a:ext cx="2203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Model</a:t>
            </a:r>
            <a:endParaRPr lang="ko-KR" altLang="en-US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A8F88B-3A55-4D7C-9159-812B3C47E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83" y="1305478"/>
            <a:ext cx="6934033" cy="27042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A0FA7E-023A-4804-99CA-F312B3A22256}"/>
              </a:ext>
            </a:extLst>
          </p:cNvPr>
          <p:cNvSpPr txBox="1"/>
          <p:nvPr/>
        </p:nvSpPr>
        <p:spPr>
          <a:xfrm>
            <a:off x="5217954" y="4033147"/>
            <a:ext cx="1879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LSTM Architecture</a:t>
            </a:r>
            <a:endParaRPr lang="ko-KR" altLang="en-US" sz="13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131A56-02B0-4402-9DF0-D80ECC40C1F7}"/>
              </a:ext>
            </a:extLst>
          </p:cNvPr>
          <p:cNvSpPr txBox="1"/>
          <p:nvPr/>
        </p:nvSpPr>
        <p:spPr>
          <a:xfrm>
            <a:off x="2857932" y="4473887"/>
            <a:ext cx="1879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모델 선택 이유</a:t>
            </a:r>
            <a:endParaRPr lang="ko-KR" altLang="en-US" sz="13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E01B04-ECEC-4E1E-AC3B-3541E57E67A2}"/>
              </a:ext>
            </a:extLst>
          </p:cNvPr>
          <p:cNvSpPr txBox="1"/>
          <p:nvPr/>
        </p:nvSpPr>
        <p:spPr>
          <a:xfrm>
            <a:off x="2857932" y="4914627"/>
            <a:ext cx="5254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RNN </a:t>
            </a:r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모델의 경우 장기 의존성의 문제로 채택하지 않았다</a:t>
            </a:r>
            <a:r>
              <a:rPr lang="en-US" altLang="ko-KR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GRU </a:t>
            </a:r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모델의 경우 적은 파라미터로 빠른 학습을 할 수 있었지만</a:t>
            </a:r>
            <a:r>
              <a:rPr lang="en-US" altLang="ko-KR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성능이 </a:t>
            </a:r>
            <a:r>
              <a:rPr lang="en-US" altLang="ko-KR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LSTM</a:t>
            </a:r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보다 낮았고</a:t>
            </a:r>
            <a:r>
              <a:rPr lang="en-US" altLang="ko-KR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GRU</a:t>
            </a:r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와 </a:t>
            </a:r>
            <a:r>
              <a:rPr lang="en-US" altLang="ko-KR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LSTM</a:t>
            </a:r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모두 최적화가 됐다는 가정하에 </a:t>
            </a:r>
            <a:r>
              <a:rPr lang="en-US" altLang="ko-KR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LSTM</a:t>
            </a:r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의 성능이 더 좋을 가능성이 있어 </a:t>
            </a:r>
            <a:r>
              <a:rPr lang="en-US" altLang="ko-KR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LSTM</a:t>
            </a:r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모델을 선택하였다</a:t>
            </a:r>
            <a:r>
              <a:rPr lang="en-US" altLang="ko-KR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  <a:endParaRPr lang="ko-KR" altLang="en-US" sz="13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11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0C414C-7BE1-4D83-895C-8C8F933A3D18}"/>
              </a:ext>
            </a:extLst>
          </p:cNvPr>
          <p:cNvSpPr/>
          <p:nvPr/>
        </p:nvSpPr>
        <p:spPr>
          <a:xfrm>
            <a:off x="654423" y="959882"/>
            <a:ext cx="1707777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A0DFCE-BE1A-4E2C-BDA7-20D65D28ADD8}"/>
              </a:ext>
            </a:extLst>
          </p:cNvPr>
          <p:cNvSpPr txBox="1"/>
          <p:nvPr/>
        </p:nvSpPr>
        <p:spPr>
          <a:xfrm>
            <a:off x="654423" y="1021437"/>
            <a:ext cx="1392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RNN Model</a:t>
            </a:r>
            <a:endParaRPr lang="ko-KR" altLang="en-US" sz="13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DD4668-9398-4810-9A06-556ABA53F99E}"/>
              </a:ext>
            </a:extLst>
          </p:cNvPr>
          <p:cNvSpPr txBox="1"/>
          <p:nvPr/>
        </p:nvSpPr>
        <p:spPr>
          <a:xfrm>
            <a:off x="654423" y="498217"/>
            <a:ext cx="2203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Model</a:t>
            </a:r>
            <a:endParaRPr lang="ko-KR" altLang="en-US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A8F88B-3A55-4D7C-9159-812B3C47E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177" y="3850254"/>
            <a:ext cx="4288959" cy="14472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B5D1B66-6733-42CE-BEA4-6AD94F047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178" y="2212727"/>
            <a:ext cx="4288960" cy="69435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F051851-9190-444F-BB7F-449CABEF2E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72" y="2025109"/>
            <a:ext cx="646771" cy="1000609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B5856C5-5968-4313-8A80-6695EA5DBC8B}"/>
              </a:ext>
            </a:extLst>
          </p:cNvPr>
          <p:cNvCxnSpPr>
            <a:cxnSpLocks/>
          </p:cNvCxnSpPr>
          <p:nvPr/>
        </p:nvCxnSpPr>
        <p:spPr>
          <a:xfrm flipV="1">
            <a:off x="1381530" y="2525411"/>
            <a:ext cx="317353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B27B72A-9CDE-4538-A252-9BA099ACD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04" y="4268828"/>
            <a:ext cx="1322851" cy="61015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446D7A7-E933-4CE9-AC54-97F4E811C63E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508311" y="4573904"/>
            <a:ext cx="247866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오른쪽 중괄호 20">
            <a:extLst>
              <a:ext uri="{FF2B5EF4-FFF2-40B4-BE49-F238E27FC236}">
                <a16:creationId xmlns:a16="http://schemas.microsoft.com/office/drawing/2014/main" id="{0C546482-7951-460D-A2B2-6783A990A474}"/>
              </a:ext>
            </a:extLst>
          </p:cNvPr>
          <p:cNvSpPr/>
          <p:nvPr/>
        </p:nvSpPr>
        <p:spPr>
          <a:xfrm>
            <a:off x="6144864" y="2525411"/>
            <a:ext cx="703413" cy="212209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86BA27D-1AC5-494A-956B-96B26537268C}"/>
              </a:ext>
            </a:extLst>
          </p:cNvPr>
          <p:cNvSpPr/>
          <p:nvPr/>
        </p:nvSpPr>
        <p:spPr>
          <a:xfrm>
            <a:off x="7139031" y="1887523"/>
            <a:ext cx="973123" cy="3540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FC</a:t>
            </a:r>
          </a:p>
          <a:p>
            <a:pPr algn="ctr"/>
            <a:r>
              <a:rPr lang="en-US" altLang="ko-KR" dirty="0"/>
              <a:t>layer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238ADCF-A35F-4249-BBC6-975172460C1C}"/>
              </a:ext>
            </a:extLst>
          </p:cNvPr>
          <p:cNvCxnSpPr>
            <a:cxnSpLocks/>
          </p:cNvCxnSpPr>
          <p:nvPr/>
        </p:nvCxnSpPr>
        <p:spPr>
          <a:xfrm>
            <a:off x="8244231" y="3596568"/>
            <a:ext cx="50548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FD71564-362D-4AC4-81D6-046030FA9EE3}"/>
              </a:ext>
            </a:extLst>
          </p:cNvPr>
          <p:cNvSpPr/>
          <p:nvPr/>
        </p:nvSpPr>
        <p:spPr>
          <a:xfrm>
            <a:off x="8864182" y="2978296"/>
            <a:ext cx="2669846" cy="12365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Predict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327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0C414C-7BE1-4D83-895C-8C8F933A3D18}"/>
              </a:ext>
            </a:extLst>
          </p:cNvPr>
          <p:cNvSpPr/>
          <p:nvPr/>
        </p:nvSpPr>
        <p:spPr>
          <a:xfrm>
            <a:off x="654423" y="959882"/>
            <a:ext cx="1707777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A0DFCE-BE1A-4E2C-BDA7-20D65D28ADD8}"/>
              </a:ext>
            </a:extLst>
          </p:cNvPr>
          <p:cNvSpPr txBox="1"/>
          <p:nvPr/>
        </p:nvSpPr>
        <p:spPr>
          <a:xfrm>
            <a:off x="654423" y="1021437"/>
            <a:ext cx="1392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TTA</a:t>
            </a:r>
            <a:endParaRPr lang="ko-KR" altLang="en-US" sz="13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DD4668-9398-4810-9A06-556ABA53F99E}"/>
              </a:ext>
            </a:extLst>
          </p:cNvPr>
          <p:cNvSpPr txBox="1"/>
          <p:nvPr/>
        </p:nvSpPr>
        <p:spPr>
          <a:xfrm>
            <a:off x="654423" y="498217"/>
            <a:ext cx="2203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Experiments</a:t>
            </a:r>
            <a:endParaRPr lang="ko-KR" altLang="en-US" sz="23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84C9DC-5C25-4795-B8A3-1B91AC10F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902" y="2487651"/>
            <a:ext cx="1150058" cy="11500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8B75027-9C3A-418C-ADEE-4C63FA10E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446" y="3739394"/>
            <a:ext cx="1220708" cy="122070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A02CAFA-FA57-49B4-8DEF-15FA92E9CB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546" y="1156873"/>
            <a:ext cx="646771" cy="100060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CACB834-5E69-4228-8612-F099387FDAD2}"/>
              </a:ext>
            </a:extLst>
          </p:cNvPr>
          <p:cNvSpPr txBox="1"/>
          <p:nvPr/>
        </p:nvSpPr>
        <p:spPr>
          <a:xfrm>
            <a:off x="2413697" y="2186181"/>
            <a:ext cx="968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Original</a:t>
            </a:r>
            <a:endParaRPr lang="ko-KR" altLang="en-US" sz="13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CEA441-27F4-4B9E-8A6D-4E4B551A9D2E}"/>
              </a:ext>
            </a:extLst>
          </p:cNvPr>
          <p:cNvSpPr txBox="1"/>
          <p:nvPr/>
        </p:nvSpPr>
        <p:spPr>
          <a:xfrm>
            <a:off x="2323132" y="3508574"/>
            <a:ext cx="1150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Horizontal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24D2FA-946D-42AF-AEEA-1993E5C22027}"/>
              </a:ext>
            </a:extLst>
          </p:cNvPr>
          <p:cNvSpPr txBox="1"/>
          <p:nvPr/>
        </p:nvSpPr>
        <p:spPr>
          <a:xfrm>
            <a:off x="2450431" y="4797868"/>
            <a:ext cx="968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Vertical</a:t>
            </a:r>
            <a:endParaRPr lang="ko-KR" altLang="en-US" sz="13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FB26F58-E8DE-433F-868E-8481219A4C2B}"/>
              </a:ext>
            </a:extLst>
          </p:cNvPr>
          <p:cNvCxnSpPr>
            <a:cxnSpLocks/>
          </p:cNvCxnSpPr>
          <p:nvPr/>
        </p:nvCxnSpPr>
        <p:spPr>
          <a:xfrm>
            <a:off x="3353664" y="1657177"/>
            <a:ext cx="6906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4A50736-F91F-4276-854A-212A12CFD4C5}"/>
              </a:ext>
            </a:extLst>
          </p:cNvPr>
          <p:cNvCxnSpPr>
            <a:cxnSpLocks/>
          </p:cNvCxnSpPr>
          <p:nvPr/>
        </p:nvCxnSpPr>
        <p:spPr>
          <a:xfrm>
            <a:off x="3353662" y="4349748"/>
            <a:ext cx="6906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152FB4B-6271-4CF9-9CF4-3456A43821D1}"/>
              </a:ext>
            </a:extLst>
          </p:cNvPr>
          <p:cNvCxnSpPr>
            <a:cxnSpLocks/>
          </p:cNvCxnSpPr>
          <p:nvPr/>
        </p:nvCxnSpPr>
        <p:spPr>
          <a:xfrm>
            <a:off x="3353662" y="3062680"/>
            <a:ext cx="6906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3F342CB-B08E-4C58-82D6-6DEF42F21EC4}"/>
              </a:ext>
            </a:extLst>
          </p:cNvPr>
          <p:cNvSpPr/>
          <p:nvPr/>
        </p:nvSpPr>
        <p:spPr>
          <a:xfrm>
            <a:off x="4208234" y="3983871"/>
            <a:ext cx="859500" cy="813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2954902-7984-48DE-9708-D62C26804119}"/>
              </a:ext>
            </a:extLst>
          </p:cNvPr>
          <p:cNvSpPr/>
          <p:nvPr/>
        </p:nvSpPr>
        <p:spPr>
          <a:xfrm>
            <a:off x="4208234" y="1285737"/>
            <a:ext cx="859500" cy="813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7BA5CDD-B70C-44E9-8029-AC23678E229D}"/>
              </a:ext>
            </a:extLst>
          </p:cNvPr>
          <p:cNvSpPr/>
          <p:nvPr/>
        </p:nvSpPr>
        <p:spPr>
          <a:xfrm>
            <a:off x="4208234" y="2694577"/>
            <a:ext cx="859500" cy="813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BF53A53-C220-416F-995F-59CDC3B78CB1}"/>
              </a:ext>
            </a:extLst>
          </p:cNvPr>
          <p:cNvCxnSpPr>
            <a:cxnSpLocks/>
          </p:cNvCxnSpPr>
          <p:nvPr/>
        </p:nvCxnSpPr>
        <p:spPr>
          <a:xfrm>
            <a:off x="5276141" y="1657177"/>
            <a:ext cx="9492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E86CC96-260C-4A5D-87D3-4EF5A58BC3AB}"/>
              </a:ext>
            </a:extLst>
          </p:cNvPr>
          <p:cNvCxnSpPr>
            <a:cxnSpLocks/>
          </p:cNvCxnSpPr>
          <p:nvPr/>
        </p:nvCxnSpPr>
        <p:spPr>
          <a:xfrm>
            <a:off x="5276141" y="4390869"/>
            <a:ext cx="9492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3A01CA9-0704-432C-A20C-4581ED7FCFB1}"/>
              </a:ext>
            </a:extLst>
          </p:cNvPr>
          <p:cNvCxnSpPr>
            <a:cxnSpLocks/>
          </p:cNvCxnSpPr>
          <p:nvPr/>
        </p:nvCxnSpPr>
        <p:spPr>
          <a:xfrm>
            <a:off x="5276141" y="3101575"/>
            <a:ext cx="9492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DC0AEAA-070B-432D-82D5-BD14564136EA}"/>
              </a:ext>
            </a:extLst>
          </p:cNvPr>
          <p:cNvSpPr/>
          <p:nvPr/>
        </p:nvSpPr>
        <p:spPr>
          <a:xfrm>
            <a:off x="6365603" y="1285737"/>
            <a:ext cx="949272" cy="813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Predict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BEAC9C9-F8A1-4C1C-A753-F530FCBB51B9}"/>
              </a:ext>
            </a:extLst>
          </p:cNvPr>
          <p:cNvSpPr/>
          <p:nvPr/>
        </p:nvSpPr>
        <p:spPr>
          <a:xfrm>
            <a:off x="6365603" y="3983871"/>
            <a:ext cx="943596" cy="813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Predict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06A034C-1592-4321-9984-317125A17AF6}"/>
              </a:ext>
            </a:extLst>
          </p:cNvPr>
          <p:cNvSpPr/>
          <p:nvPr/>
        </p:nvSpPr>
        <p:spPr>
          <a:xfrm>
            <a:off x="6371277" y="2700909"/>
            <a:ext cx="943597" cy="813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Predict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E250092-2B4F-4E16-AB25-B09EE3F0E8DA}"/>
              </a:ext>
            </a:extLst>
          </p:cNvPr>
          <p:cNvCxnSpPr>
            <a:cxnSpLocks/>
          </p:cNvCxnSpPr>
          <p:nvPr/>
        </p:nvCxnSpPr>
        <p:spPr>
          <a:xfrm>
            <a:off x="7450288" y="1657177"/>
            <a:ext cx="1551881" cy="14055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CA2219B-6305-4359-A944-8A7DF1F7B63B}"/>
              </a:ext>
            </a:extLst>
          </p:cNvPr>
          <p:cNvCxnSpPr>
            <a:cxnSpLocks/>
          </p:cNvCxnSpPr>
          <p:nvPr/>
        </p:nvCxnSpPr>
        <p:spPr>
          <a:xfrm>
            <a:off x="7510409" y="3218228"/>
            <a:ext cx="1491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49E2073-1284-4AFD-8F07-31DA2D0945BE}"/>
              </a:ext>
            </a:extLst>
          </p:cNvPr>
          <p:cNvCxnSpPr>
            <a:cxnSpLocks/>
          </p:cNvCxnSpPr>
          <p:nvPr/>
        </p:nvCxnSpPr>
        <p:spPr>
          <a:xfrm flipV="1">
            <a:off x="7523282" y="3373777"/>
            <a:ext cx="1478887" cy="11058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1FDF0D9-952F-427D-AAAB-D2C090579A91}"/>
              </a:ext>
            </a:extLst>
          </p:cNvPr>
          <p:cNvSpPr/>
          <p:nvPr/>
        </p:nvSpPr>
        <p:spPr>
          <a:xfrm>
            <a:off x="9143360" y="2823712"/>
            <a:ext cx="949272" cy="813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Final  Predict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44E711E-5B23-4794-B477-4C518CCA244E}"/>
              </a:ext>
            </a:extLst>
          </p:cNvPr>
          <p:cNvSpPr txBox="1"/>
          <p:nvPr/>
        </p:nvSpPr>
        <p:spPr>
          <a:xfrm>
            <a:off x="3445534" y="5385016"/>
            <a:ext cx="49469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TTA</a:t>
            </a:r>
            <a:r>
              <a:rPr lang="ko-KR" altLang="en-US" sz="13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활용함으로써 편향된 데이터의 억제로인한 성능 향상을 기대했지만</a:t>
            </a:r>
            <a:r>
              <a:rPr lang="en-US" altLang="ko-KR" sz="13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3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학습 과정에서 최적화가 잘 되어 오히려 성능 저하가 일어난 것으로 보임</a:t>
            </a:r>
            <a:r>
              <a:rPr lang="en-US" altLang="ko-KR" sz="13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  <a:endParaRPr lang="ko-KR" altLang="en-US" sz="13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022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325</Words>
  <Application>Microsoft Office PowerPoint</Application>
  <PresentationFormat>와이드스크린</PresentationFormat>
  <Paragraphs>72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배달의민족 한나체 Air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지선 백</dc:creator>
  <cp:lastModifiedBy>SeongWook_Park</cp:lastModifiedBy>
  <cp:revision>53</cp:revision>
  <dcterms:created xsi:type="dcterms:W3CDTF">2020-02-17T12:02:44Z</dcterms:created>
  <dcterms:modified xsi:type="dcterms:W3CDTF">2022-02-07T09:25:46Z</dcterms:modified>
</cp:coreProperties>
</file>