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Raleway"/>
      <p:regular r:id="rId15"/>
    </p:embeddedFont>
    <p:embeddedFont>
      <p:font typeface="Raleway"/>
      <p:regular r:id="rId16"/>
    </p:embeddedFont>
    <p:embeddedFont>
      <p:font typeface="Raleway"/>
      <p:regular r:id="rId17"/>
    </p:embeddedFont>
    <p:embeddedFont>
      <p:font typeface="Raleway"/>
      <p:regular r:id="rId18"/>
    </p:embeddedFont>
    <p:embeddedFont>
      <p:font typeface="Roboto"/>
      <p:regular r:id="rId19"/>
    </p:embeddedFont>
    <p:embeddedFont>
      <p:font typeface="Roboto"/>
      <p:regular r:id="rId20"/>
    </p:embeddedFont>
    <p:embeddedFont>
      <p:font typeface="Roboto"/>
      <p:regular r:id="rId21"/>
    </p:embeddedFont>
    <p:embeddedFont>
      <p:font typeface="Roboto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2975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Contact Management System: A Java-Based Mini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96251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will delve into the development of a Contact Management System, a comprehensive Java-based application designed to streamline the organization, storage, and management of personal and professional contact information.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60199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602753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6003012"/>
            <a:ext cx="408979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C3939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HANNAH JAMES 231801047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111875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 Powerful Solution for Managing Contacts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44451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Challenges of Traditional Methods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Managing contacts through physical address books or scattered digital files can be cumbersome, error-prone, and difficult to update.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59581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Introducing the Contact Management System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Java-based application offers a secure, efficient, and user-friendly solution for storing, retrieving, and organizing contact information.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891" y="2424232"/>
            <a:ext cx="4950500" cy="338101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0094" y="758190"/>
            <a:ext cx="5358051" cy="669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250"/>
              </a:lnSpc>
              <a:buNone/>
            </a:pPr>
            <a:r>
              <a:rPr lang="en-US" sz="4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Technical Foundation</a:t>
            </a:r>
            <a:endParaRPr lang="en-US" sz="4200" dirty="0"/>
          </a:p>
        </p:txBody>
      </p:sp>
      <p:sp>
        <p:nvSpPr>
          <p:cNvPr id="5" name="Shape 1"/>
          <p:cNvSpPr/>
          <p:nvPr/>
        </p:nvSpPr>
        <p:spPr>
          <a:xfrm>
            <a:off x="750094" y="1990487"/>
            <a:ext cx="482203" cy="482203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922377" y="2070854"/>
            <a:ext cx="137636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25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500" dirty="0"/>
          </a:p>
        </p:txBody>
      </p:sp>
      <p:sp>
        <p:nvSpPr>
          <p:cNvPr id="7" name="Text 3"/>
          <p:cNvSpPr/>
          <p:nvPr/>
        </p:nvSpPr>
        <p:spPr>
          <a:xfrm>
            <a:off x="1446609" y="1990487"/>
            <a:ext cx="3018234" cy="669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Java: The Programming Backbone</a:t>
            </a:r>
            <a:endParaRPr lang="en-US" sz="2100" dirty="0"/>
          </a:p>
        </p:txBody>
      </p:sp>
      <p:sp>
        <p:nvSpPr>
          <p:cNvPr id="8" name="Text 4"/>
          <p:cNvSpPr/>
          <p:nvPr/>
        </p:nvSpPr>
        <p:spPr>
          <a:xfrm>
            <a:off x="1446609" y="2788682"/>
            <a:ext cx="3018234" cy="1714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Java powers both the front-end and back-end functionalities, ensuring cross-platform compatibility and robust performance.</a:t>
            </a:r>
            <a:endParaRPr lang="en-US" sz="1650" dirty="0"/>
          </a:p>
        </p:txBody>
      </p:sp>
      <p:sp>
        <p:nvSpPr>
          <p:cNvPr id="9" name="Shape 5"/>
          <p:cNvSpPr/>
          <p:nvPr/>
        </p:nvSpPr>
        <p:spPr>
          <a:xfrm>
            <a:off x="4679156" y="1990487"/>
            <a:ext cx="482203" cy="482203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4836438" y="2070854"/>
            <a:ext cx="167521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25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500" dirty="0"/>
          </a:p>
        </p:txBody>
      </p:sp>
      <p:sp>
        <p:nvSpPr>
          <p:cNvPr id="11" name="Text 7"/>
          <p:cNvSpPr/>
          <p:nvPr/>
        </p:nvSpPr>
        <p:spPr>
          <a:xfrm>
            <a:off x="5375672" y="1990487"/>
            <a:ext cx="3018234" cy="669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MySQL: The Data Guardian</a:t>
            </a:r>
            <a:endParaRPr lang="en-US" sz="2100" dirty="0"/>
          </a:p>
        </p:txBody>
      </p:sp>
      <p:sp>
        <p:nvSpPr>
          <p:cNvPr id="12" name="Text 8"/>
          <p:cNvSpPr/>
          <p:nvPr/>
        </p:nvSpPr>
        <p:spPr>
          <a:xfrm>
            <a:off x="5375672" y="2788682"/>
            <a:ext cx="3018234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MySQL serves as the underlying database management system, securely storing all contact details.</a:t>
            </a:r>
            <a:endParaRPr lang="en-US" sz="1650" dirty="0"/>
          </a:p>
        </p:txBody>
      </p:sp>
      <p:sp>
        <p:nvSpPr>
          <p:cNvPr id="13" name="Shape 9"/>
          <p:cNvSpPr/>
          <p:nvPr/>
        </p:nvSpPr>
        <p:spPr>
          <a:xfrm>
            <a:off x="750094" y="4958596"/>
            <a:ext cx="482203" cy="482203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05351" y="5038963"/>
            <a:ext cx="171688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25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1"/>
          <p:cNvSpPr/>
          <p:nvPr/>
        </p:nvSpPr>
        <p:spPr>
          <a:xfrm>
            <a:off x="1446609" y="4958596"/>
            <a:ext cx="3018234" cy="669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XAMPP: Seamless Connectivity</a:t>
            </a:r>
            <a:endParaRPr lang="en-US" sz="2100" dirty="0"/>
          </a:p>
        </p:txBody>
      </p:sp>
      <p:sp>
        <p:nvSpPr>
          <p:cNvPr id="16" name="Text 12"/>
          <p:cNvSpPr/>
          <p:nvPr/>
        </p:nvSpPr>
        <p:spPr>
          <a:xfrm>
            <a:off x="1446609" y="5756791"/>
            <a:ext cx="3018234" cy="1714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XAMPP facilitates seamless communication between the Java application and MySQL, ensuring smooth data flow and reliable interaction.</a:t>
            </a:r>
            <a:endParaRPr lang="en-US" sz="1650" dirty="0"/>
          </a:p>
        </p:txBody>
      </p:sp>
      <p:sp>
        <p:nvSpPr>
          <p:cNvPr id="17" name="Shape 13"/>
          <p:cNvSpPr/>
          <p:nvPr/>
        </p:nvSpPr>
        <p:spPr>
          <a:xfrm>
            <a:off x="4679156" y="4958596"/>
            <a:ext cx="482203" cy="482203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4832390" y="5038963"/>
            <a:ext cx="175617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25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500" dirty="0"/>
          </a:p>
        </p:txBody>
      </p:sp>
      <p:sp>
        <p:nvSpPr>
          <p:cNvPr id="19" name="Text 15"/>
          <p:cNvSpPr/>
          <p:nvPr/>
        </p:nvSpPr>
        <p:spPr>
          <a:xfrm>
            <a:off x="5375672" y="4958596"/>
            <a:ext cx="3018234" cy="669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Java Swing: User-Friendly Interface</a:t>
            </a:r>
            <a:endParaRPr lang="en-US" sz="2100" dirty="0"/>
          </a:p>
        </p:txBody>
      </p:sp>
      <p:sp>
        <p:nvSpPr>
          <p:cNvPr id="20" name="Text 16"/>
          <p:cNvSpPr/>
          <p:nvPr/>
        </p:nvSpPr>
        <p:spPr>
          <a:xfrm>
            <a:off x="5375672" y="5756791"/>
            <a:ext cx="3018234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Swing provides a rich graphical interface for users to interact with the system seamlessly.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6596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Core Functionality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114907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349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Contact Entry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2839760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Input essential contact details, including name, phone number, email address, and additional information.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114907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2349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Record Management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2839760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Add, update, or delete contact records as needed. The system validates input fields to ensure data accuracy.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752618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4987052"/>
            <a:ext cx="31352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Search &amp; Filter Contacts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477470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Efficiently search for contacts by name, phone number, email address, or custom categories.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4685467" y="4752618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919901" y="49870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View Contacts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4919901" y="5477470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Display a structured list of contacts with their relevant information, providing easy navigation and access.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21430"/>
            <a:ext cx="78175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Development Process &amp; Tools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487037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Notepad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6154579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simple text editor used for writing and editing the Java source code.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704" y="487037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CMD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254704" y="6154579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Used for compiling and running the Java programs during development and testing.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738" y="487037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XAMPP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6154579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Provides a local server environment for hosting and managing the MySQL database.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221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140" y="2161580"/>
            <a:ext cx="3246120" cy="390906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76870" y="531852"/>
            <a:ext cx="4835128" cy="6043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750"/>
              </a:lnSpc>
              <a:buNone/>
            </a:pPr>
            <a:r>
              <a:rPr lang="en-US" sz="3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Benefits</a:t>
            </a:r>
            <a:endParaRPr lang="en-US" sz="3800" dirty="0"/>
          </a:p>
        </p:txBody>
      </p:sp>
      <p:sp>
        <p:nvSpPr>
          <p:cNvPr id="5" name="Shape 1"/>
          <p:cNvSpPr/>
          <p:nvPr/>
        </p:nvSpPr>
        <p:spPr>
          <a:xfrm>
            <a:off x="955477" y="1426250"/>
            <a:ext cx="22860" cy="6274118"/>
          </a:xfrm>
          <a:prstGeom prst="roundRect">
            <a:avLst>
              <a:gd name="adj" fmla="val 355340"/>
            </a:avLst>
          </a:prstGeom>
          <a:solidFill>
            <a:srgbClr val="C7C7D0"/>
          </a:solidFill>
          <a:ln/>
        </p:spPr>
      </p:sp>
      <p:sp>
        <p:nvSpPr>
          <p:cNvPr id="6" name="Shape 2"/>
          <p:cNvSpPr/>
          <p:nvPr/>
        </p:nvSpPr>
        <p:spPr>
          <a:xfrm>
            <a:off x="1161574" y="1849874"/>
            <a:ext cx="676870" cy="22860"/>
          </a:xfrm>
          <a:prstGeom prst="roundRect">
            <a:avLst>
              <a:gd name="adj" fmla="val 355340"/>
            </a:avLst>
          </a:prstGeom>
          <a:solidFill>
            <a:srgbClr val="C7C7D0"/>
          </a:solidFill>
          <a:ln/>
        </p:spPr>
      </p:sp>
      <p:sp>
        <p:nvSpPr>
          <p:cNvPr id="7" name="Shape 3"/>
          <p:cNvSpPr/>
          <p:nvPr/>
        </p:nvSpPr>
        <p:spPr>
          <a:xfrm>
            <a:off x="749379" y="1643777"/>
            <a:ext cx="435054" cy="435054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04756" y="1716167"/>
            <a:ext cx="124182" cy="290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250" dirty="0"/>
          </a:p>
        </p:txBody>
      </p:sp>
      <p:sp>
        <p:nvSpPr>
          <p:cNvPr id="9" name="Text 5"/>
          <p:cNvSpPr/>
          <p:nvPr/>
        </p:nvSpPr>
        <p:spPr>
          <a:xfrm>
            <a:off x="2030611" y="1619607"/>
            <a:ext cx="3590449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Automate Contact Management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2030611" y="2037755"/>
            <a:ext cx="6436519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Streamlines the storage, update, retrieval, and deletion of contact information efficiently and accurately.</a:t>
            </a:r>
            <a:endParaRPr lang="en-US" sz="1500" dirty="0"/>
          </a:p>
        </p:txBody>
      </p:sp>
      <p:sp>
        <p:nvSpPr>
          <p:cNvPr id="11" name="Shape 7"/>
          <p:cNvSpPr/>
          <p:nvPr/>
        </p:nvSpPr>
        <p:spPr>
          <a:xfrm>
            <a:off x="1161574" y="3466743"/>
            <a:ext cx="676870" cy="22860"/>
          </a:xfrm>
          <a:prstGeom prst="roundRect">
            <a:avLst>
              <a:gd name="adj" fmla="val 355340"/>
            </a:avLst>
          </a:prstGeom>
          <a:solidFill>
            <a:srgbClr val="C7C7D0"/>
          </a:solidFill>
          <a:ln/>
        </p:spPr>
      </p:sp>
      <p:sp>
        <p:nvSpPr>
          <p:cNvPr id="12" name="Shape 8"/>
          <p:cNvSpPr/>
          <p:nvPr/>
        </p:nvSpPr>
        <p:spPr>
          <a:xfrm>
            <a:off x="749379" y="3260646"/>
            <a:ext cx="435054" cy="435054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891302" y="3333036"/>
            <a:ext cx="151209" cy="290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250" dirty="0"/>
          </a:p>
        </p:txBody>
      </p:sp>
      <p:sp>
        <p:nvSpPr>
          <p:cNvPr id="14" name="Text 10"/>
          <p:cNvSpPr/>
          <p:nvPr/>
        </p:nvSpPr>
        <p:spPr>
          <a:xfrm>
            <a:off x="2030611" y="3236476"/>
            <a:ext cx="3587591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Simplified Data Entry &amp; Retrieval</a:t>
            </a:r>
            <a:endParaRPr lang="en-US" sz="1900" dirty="0"/>
          </a:p>
        </p:txBody>
      </p:sp>
      <p:sp>
        <p:nvSpPr>
          <p:cNvPr id="15" name="Text 11"/>
          <p:cNvSpPr/>
          <p:nvPr/>
        </p:nvSpPr>
        <p:spPr>
          <a:xfrm>
            <a:off x="2030611" y="3654623"/>
            <a:ext cx="6436519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can easily input and access contact details through a user-friendly interface.</a:t>
            </a:r>
            <a:endParaRPr lang="en-US" sz="1500" dirty="0"/>
          </a:p>
        </p:txBody>
      </p:sp>
      <p:sp>
        <p:nvSpPr>
          <p:cNvPr id="16" name="Shape 12"/>
          <p:cNvSpPr/>
          <p:nvPr/>
        </p:nvSpPr>
        <p:spPr>
          <a:xfrm>
            <a:off x="1161574" y="5083612"/>
            <a:ext cx="676870" cy="22860"/>
          </a:xfrm>
          <a:prstGeom prst="roundRect">
            <a:avLst>
              <a:gd name="adj" fmla="val 355340"/>
            </a:avLst>
          </a:prstGeom>
          <a:solidFill>
            <a:srgbClr val="C7C7D0"/>
          </a:solidFill>
          <a:ln/>
        </p:spPr>
      </p:sp>
      <p:sp>
        <p:nvSpPr>
          <p:cNvPr id="17" name="Shape 13"/>
          <p:cNvSpPr/>
          <p:nvPr/>
        </p:nvSpPr>
        <p:spPr>
          <a:xfrm>
            <a:off x="749379" y="4877514"/>
            <a:ext cx="435054" cy="435054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889397" y="4949904"/>
            <a:ext cx="154900" cy="290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250" dirty="0"/>
          </a:p>
        </p:txBody>
      </p:sp>
      <p:sp>
        <p:nvSpPr>
          <p:cNvPr id="19" name="Text 15"/>
          <p:cNvSpPr/>
          <p:nvPr/>
        </p:nvSpPr>
        <p:spPr>
          <a:xfrm>
            <a:off x="2030611" y="4853345"/>
            <a:ext cx="3168968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Secure Database Integration</a:t>
            </a:r>
            <a:endParaRPr lang="en-US" sz="1900" dirty="0"/>
          </a:p>
        </p:txBody>
      </p:sp>
      <p:sp>
        <p:nvSpPr>
          <p:cNvPr id="20" name="Text 16"/>
          <p:cNvSpPr/>
          <p:nvPr/>
        </p:nvSpPr>
        <p:spPr>
          <a:xfrm>
            <a:off x="2030611" y="5271492"/>
            <a:ext cx="6436519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Contact information is stored securely in a MySQL database, ensuring data integrity and scalability.</a:t>
            </a:r>
            <a:endParaRPr lang="en-US" sz="1500" dirty="0"/>
          </a:p>
        </p:txBody>
      </p:sp>
      <p:sp>
        <p:nvSpPr>
          <p:cNvPr id="21" name="Shape 17"/>
          <p:cNvSpPr/>
          <p:nvPr/>
        </p:nvSpPr>
        <p:spPr>
          <a:xfrm>
            <a:off x="1161574" y="6700480"/>
            <a:ext cx="676870" cy="22860"/>
          </a:xfrm>
          <a:prstGeom prst="roundRect">
            <a:avLst>
              <a:gd name="adj" fmla="val 355340"/>
            </a:avLst>
          </a:prstGeom>
          <a:solidFill>
            <a:srgbClr val="C7C7D0"/>
          </a:solidFill>
          <a:ln/>
        </p:spPr>
      </p:sp>
      <p:sp>
        <p:nvSpPr>
          <p:cNvPr id="22" name="Shape 18"/>
          <p:cNvSpPr/>
          <p:nvPr/>
        </p:nvSpPr>
        <p:spPr>
          <a:xfrm>
            <a:off x="749379" y="6494383"/>
            <a:ext cx="435054" cy="435054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3" name="Text 19"/>
          <p:cNvSpPr/>
          <p:nvPr/>
        </p:nvSpPr>
        <p:spPr>
          <a:xfrm>
            <a:off x="887611" y="6566773"/>
            <a:ext cx="158472" cy="290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250" dirty="0"/>
          </a:p>
        </p:txBody>
      </p:sp>
      <p:sp>
        <p:nvSpPr>
          <p:cNvPr id="24" name="Text 20"/>
          <p:cNvSpPr/>
          <p:nvPr/>
        </p:nvSpPr>
        <p:spPr>
          <a:xfrm>
            <a:off x="2030611" y="6470213"/>
            <a:ext cx="4250531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Enhanced Organization &amp; Accessibility</a:t>
            </a:r>
            <a:endParaRPr lang="en-US" sz="1900" dirty="0"/>
          </a:p>
        </p:txBody>
      </p:sp>
      <p:sp>
        <p:nvSpPr>
          <p:cNvPr id="25" name="Text 21"/>
          <p:cNvSpPr/>
          <p:nvPr/>
        </p:nvSpPr>
        <p:spPr>
          <a:xfrm>
            <a:off x="2030611" y="6888361"/>
            <a:ext cx="6436519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Contacts are presented in a well-structured, searchable, and sortable format for easy access.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31243" y="700802"/>
            <a:ext cx="7180183" cy="5757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500"/>
              </a:lnSpc>
              <a:buNone/>
            </a:pPr>
            <a:r>
              <a:rPr lang="en-US" sz="3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System Implementation &amp; Results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6131243" y="1644968"/>
            <a:ext cx="7854315" cy="608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750"/>
              </a:lnSpc>
              <a:buNone/>
            </a:pPr>
            <a:r>
              <a:rPr lang="en-US" sz="4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25</a:t>
            </a:r>
            <a:endParaRPr lang="en-US" sz="4750" dirty="0"/>
          </a:p>
        </p:txBody>
      </p:sp>
      <p:sp>
        <p:nvSpPr>
          <p:cNvPr id="5" name="Text 2"/>
          <p:cNvSpPr/>
          <p:nvPr/>
        </p:nvSpPr>
        <p:spPr>
          <a:xfrm>
            <a:off x="8906708" y="2483168"/>
            <a:ext cx="2303264" cy="287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Contacts Stored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6131243" y="2881551"/>
            <a:ext cx="7854315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successfully stores and manages a diverse range of contact information.</a:t>
            </a:r>
            <a:endParaRPr lang="en-US" sz="1450" dirty="0"/>
          </a:p>
        </p:txBody>
      </p:sp>
      <p:sp>
        <p:nvSpPr>
          <p:cNvPr id="7" name="Text 4"/>
          <p:cNvSpPr/>
          <p:nvPr/>
        </p:nvSpPr>
        <p:spPr>
          <a:xfrm>
            <a:off x="6131243" y="3821192"/>
            <a:ext cx="7854315" cy="608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750"/>
              </a:lnSpc>
              <a:buNone/>
            </a:pPr>
            <a:r>
              <a:rPr lang="en-US" sz="4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100%</a:t>
            </a:r>
            <a:endParaRPr lang="en-US" sz="4750" dirty="0"/>
          </a:p>
        </p:txBody>
      </p:sp>
      <p:sp>
        <p:nvSpPr>
          <p:cNvPr id="8" name="Text 5"/>
          <p:cNvSpPr/>
          <p:nvPr/>
        </p:nvSpPr>
        <p:spPr>
          <a:xfrm>
            <a:off x="8906708" y="4659392"/>
            <a:ext cx="2303264" cy="287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Accuracy &amp; Efficiency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6131243" y="5057775"/>
            <a:ext cx="7854315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validation ensures accurate entries, and the system retrieves information efficiently.</a:t>
            </a:r>
            <a:endParaRPr lang="en-US" sz="1450" dirty="0"/>
          </a:p>
        </p:txBody>
      </p:sp>
      <p:sp>
        <p:nvSpPr>
          <p:cNvPr id="10" name="Text 7"/>
          <p:cNvSpPr/>
          <p:nvPr/>
        </p:nvSpPr>
        <p:spPr>
          <a:xfrm>
            <a:off x="6131243" y="5997416"/>
            <a:ext cx="7854315" cy="608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750"/>
              </a:lnSpc>
              <a:buNone/>
            </a:pPr>
            <a:r>
              <a:rPr lang="en-US" sz="4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4750" dirty="0"/>
          </a:p>
        </p:txBody>
      </p:sp>
      <p:sp>
        <p:nvSpPr>
          <p:cNvPr id="11" name="Text 8"/>
          <p:cNvSpPr/>
          <p:nvPr/>
        </p:nvSpPr>
        <p:spPr>
          <a:xfrm>
            <a:off x="8906708" y="6835616"/>
            <a:ext cx="2303264" cy="287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Satisfaction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6131243" y="7233999"/>
            <a:ext cx="7854315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offers a smooth and intuitive experience, enhancing user satisfaction.</a:t>
            </a:r>
            <a:endParaRPr lang="en-US" sz="14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0689" y="589836"/>
            <a:ext cx="8792766" cy="670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250"/>
              </a:lnSpc>
              <a:buNone/>
            </a:pPr>
            <a:r>
              <a:rPr lang="en-US" sz="4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Next Steps &amp; Future Enhancements</a:t>
            </a:r>
            <a:endParaRPr lang="en-US" sz="4200" dirty="0"/>
          </a:p>
        </p:txBody>
      </p:sp>
      <p:sp>
        <p:nvSpPr>
          <p:cNvPr id="3" name="Shape 1"/>
          <p:cNvSpPr/>
          <p:nvPr/>
        </p:nvSpPr>
        <p:spPr>
          <a:xfrm>
            <a:off x="750689" y="1689140"/>
            <a:ext cx="1641038" cy="1235988"/>
          </a:xfrm>
          <a:prstGeom prst="roundRect">
            <a:avLst>
              <a:gd name="adj" fmla="val 728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72741" y="2092643"/>
            <a:ext cx="114776" cy="428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35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2606159" y="1903571"/>
            <a:ext cx="2681407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Password Security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2606159" y="2367439"/>
            <a:ext cx="7328059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password hashing to enhance security during user authentication.</a:t>
            </a:r>
            <a:endParaRPr lang="en-US" sz="1650" dirty="0"/>
          </a:p>
        </p:txBody>
      </p:sp>
      <p:sp>
        <p:nvSpPr>
          <p:cNvPr id="7" name="Shape 5"/>
          <p:cNvSpPr/>
          <p:nvPr/>
        </p:nvSpPr>
        <p:spPr>
          <a:xfrm>
            <a:off x="2498884" y="2909888"/>
            <a:ext cx="11273671" cy="15240"/>
          </a:xfrm>
          <a:prstGeom prst="roundRect">
            <a:avLst>
              <a:gd name="adj" fmla="val 591178"/>
            </a:avLst>
          </a:prstGeom>
          <a:solidFill>
            <a:srgbClr val="C7C7D0"/>
          </a:solidFill>
          <a:ln/>
        </p:spPr>
      </p:sp>
      <p:sp>
        <p:nvSpPr>
          <p:cNvPr id="8" name="Shape 6"/>
          <p:cNvSpPr/>
          <p:nvPr/>
        </p:nvSpPr>
        <p:spPr>
          <a:xfrm>
            <a:off x="750689" y="3032284"/>
            <a:ext cx="3282196" cy="1235988"/>
          </a:xfrm>
          <a:prstGeom prst="roundRect">
            <a:avLst>
              <a:gd name="adj" fmla="val 728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972741" y="3435787"/>
            <a:ext cx="139660" cy="428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35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4247317" y="3246715"/>
            <a:ext cx="3002637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Role-Based Permissions</a:t>
            </a:r>
            <a:endParaRPr lang="en-US" sz="2100" dirty="0"/>
          </a:p>
        </p:txBody>
      </p:sp>
      <p:sp>
        <p:nvSpPr>
          <p:cNvPr id="11" name="Text 9"/>
          <p:cNvSpPr/>
          <p:nvPr/>
        </p:nvSpPr>
        <p:spPr>
          <a:xfrm>
            <a:off x="4247317" y="3710583"/>
            <a:ext cx="8352830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 specific user roles (e.g., regular user, admin) to control access to sensitive features.</a:t>
            </a:r>
            <a:endParaRPr lang="en-US" sz="1650" dirty="0"/>
          </a:p>
        </p:txBody>
      </p:sp>
      <p:sp>
        <p:nvSpPr>
          <p:cNvPr id="12" name="Shape 10"/>
          <p:cNvSpPr/>
          <p:nvPr/>
        </p:nvSpPr>
        <p:spPr>
          <a:xfrm>
            <a:off x="4140041" y="4253032"/>
            <a:ext cx="9632513" cy="15240"/>
          </a:xfrm>
          <a:prstGeom prst="roundRect">
            <a:avLst>
              <a:gd name="adj" fmla="val 591178"/>
            </a:avLst>
          </a:prstGeom>
          <a:solidFill>
            <a:srgbClr val="C7C7D0"/>
          </a:solidFill>
          <a:ln/>
        </p:spPr>
      </p:sp>
      <p:sp>
        <p:nvSpPr>
          <p:cNvPr id="13" name="Shape 11"/>
          <p:cNvSpPr/>
          <p:nvPr/>
        </p:nvSpPr>
        <p:spPr>
          <a:xfrm>
            <a:off x="750689" y="4375428"/>
            <a:ext cx="4923353" cy="1579245"/>
          </a:xfrm>
          <a:prstGeom prst="roundRect">
            <a:avLst>
              <a:gd name="adj" fmla="val 57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72741" y="4950500"/>
            <a:ext cx="143232" cy="428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35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3"/>
          <p:cNvSpPr/>
          <p:nvPr/>
        </p:nvSpPr>
        <p:spPr>
          <a:xfrm>
            <a:off x="5888474" y="4589859"/>
            <a:ext cx="2681407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Contact Grouping</a:t>
            </a:r>
            <a:endParaRPr lang="en-US" sz="2100" dirty="0"/>
          </a:p>
        </p:txBody>
      </p:sp>
      <p:sp>
        <p:nvSpPr>
          <p:cNvPr id="16" name="Text 14"/>
          <p:cNvSpPr/>
          <p:nvPr/>
        </p:nvSpPr>
        <p:spPr>
          <a:xfrm>
            <a:off x="5888474" y="5053727"/>
            <a:ext cx="7776805" cy="686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Introduce functionality to categorize contacts into groups (e.g., family, work) for better organization.</a:t>
            </a:r>
            <a:endParaRPr lang="en-US" sz="1650" dirty="0"/>
          </a:p>
        </p:txBody>
      </p:sp>
      <p:sp>
        <p:nvSpPr>
          <p:cNvPr id="17" name="Shape 15"/>
          <p:cNvSpPr/>
          <p:nvPr/>
        </p:nvSpPr>
        <p:spPr>
          <a:xfrm>
            <a:off x="5781199" y="5939433"/>
            <a:ext cx="7991356" cy="15240"/>
          </a:xfrm>
          <a:prstGeom prst="roundRect">
            <a:avLst>
              <a:gd name="adj" fmla="val 591178"/>
            </a:avLst>
          </a:prstGeom>
          <a:solidFill>
            <a:srgbClr val="C7C7D0"/>
          </a:solidFill>
          <a:ln/>
        </p:spPr>
      </p:sp>
      <p:sp>
        <p:nvSpPr>
          <p:cNvPr id="18" name="Shape 16"/>
          <p:cNvSpPr/>
          <p:nvPr/>
        </p:nvSpPr>
        <p:spPr>
          <a:xfrm>
            <a:off x="750689" y="6061829"/>
            <a:ext cx="6564511" cy="1579245"/>
          </a:xfrm>
          <a:prstGeom prst="roundRect">
            <a:avLst>
              <a:gd name="adj" fmla="val 57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972741" y="6636901"/>
            <a:ext cx="146447" cy="428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35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100" dirty="0"/>
          </a:p>
        </p:txBody>
      </p:sp>
      <p:sp>
        <p:nvSpPr>
          <p:cNvPr id="20" name="Text 18"/>
          <p:cNvSpPr/>
          <p:nvPr/>
        </p:nvSpPr>
        <p:spPr>
          <a:xfrm>
            <a:off x="7529632" y="6276261"/>
            <a:ext cx="2681407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Export Functionality</a:t>
            </a:r>
            <a:endParaRPr lang="en-US" sz="2100" dirty="0"/>
          </a:p>
        </p:txBody>
      </p:sp>
      <p:sp>
        <p:nvSpPr>
          <p:cNvPr id="21" name="Text 19"/>
          <p:cNvSpPr/>
          <p:nvPr/>
        </p:nvSpPr>
        <p:spPr>
          <a:xfrm>
            <a:off x="7529632" y="6740128"/>
            <a:ext cx="6135648" cy="686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 an option for users to export their contacts to external formats for offline use or backup.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2024-11-21T16:03:09Z</dcterms:created>
  <dcterms:modified xsi:type="dcterms:W3CDTF">2024-11-21T16:03:09Z</dcterms:modified>
</cp:coreProperties>
</file>