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37"/>
  </p:notesMasterIdLst>
  <p:sldIdLst>
    <p:sldId id="932" r:id="rId2"/>
    <p:sldId id="930" r:id="rId3"/>
    <p:sldId id="878" r:id="rId4"/>
    <p:sldId id="886" r:id="rId5"/>
    <p:sldId id="923" r:id="rId6"/>
    <p:sldId id="884" r:id="rId7"/>
    <p:sldId id="885" r:id="rId8"/>
    <p:sldId id="890" r:id="rId9"/>
    <p:sldId id="888" r:id="rId10"/>
    <p:sldId id="889" r:id="rId11"/>
    <p:sldId id="891" r:id="rId12"/>
    <p:sldId id="892" r:id="rId13"/>
    <p:sldId id="893" r:id="rId14"/>
    <p:sldId id="894" r:id="rId15"/>
    <p:sldId id="895" r:id="rId16"/>
    <p:sldId id="896" r:id="rId17"/>
    <p:sldId id="897" r:id="rId18"/>
    <p:sldId id="898" r:id="rId19"/>
    <p:sldId id="902" r:id="rId20"/>
    <p:sldId id="922" r:id="rId21"/>
    <p:sldId id="899" r:id="rId22"/>
    <p:sldId id="904" r:id="rId23"/>
    <p:sldId id="900" r:id="rId24"/>
    <p:sldId id="905" r:id="rId25"/>
    <p:sldId id="906" r:id="rId26"/>
    <p:sldId id="907" r:id="rId27"/>
    <p:sldId id="717" r:id="rId28"/>
    <p:sldId id="901" r:id="rId29"/>
    <p:sldId id="910" r:id="rId30"/>
    <p:sldId id="916" r:id="rId31"/>
    <p:sldId id="917" r:id="rId32"/>
    <p:sldId id="918" r:id="rId33"/>
    <p:sldId id="919" r:id="rId34"/>
    <p:sldId id="924" r:id="rId35"/>
    <p:sldId id="527" r:id="rId3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46" autoAdjust="0"/>
    <p:restoredTop sz="94384" autoAdjust="0"/>
  </p:normalViewPr>
  <p:slideViewPr>
    <p:cSldViewPr snapToGrid="0" snapToObjects="1">
      <p:cViewPr varScale="1">
        <p:scale>
          <a:sx n="68" d="100"/>
          <a:sy n="68"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55221-9A96-42B1-AA9C-EC4C952ACB36}" type="datetimeFigureOut">
              <a:rPr lang="es-MX" smtClean="0"/>
              <a:t>07/11/2018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F8360-5467-4AAB-87E9-2AB1C4CF0236}" type="slidenum">
              <a:rPr lang="es-MX" smtClean="0"/>
              <a:t>‹Nº›</a:t>
            </a:fld>
            <a:endParaRPr lang="es-MX"/>
          </a:p>
        </p:txBody>
      </p:sp>
    </p:spTree>
    <p:extLst>
      <p:ext uri="{BB962C8B-B14F-4D97-AF65-F5344CB8AC3E}">
        <p14:creationId xmlns:p14="http://schemas.microsoft.com/office/powerpoint/2010/main" val="418525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366948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83022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7852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134517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1175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68646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126855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193884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1044020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927588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51881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142871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1692535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64650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783705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046754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852612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556483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151062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632474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1303539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5" name="Marcador de pie de página 4"/>
          <p:cNvSpPr>
            <a:spLocks noGrp="1"/>
          </p:cNvSpPr>
          <p:nvPr>
            <p:ph type="ftr" sz="quarter" idx="11"/>
          </p:nvPr>
        </p:nvSpPr>
        <p:spPr/>
        <p:txBody>
          <a:bodyPr/>
          <a:lstStyle/>
          <a:p>
            <a:r>
              <a:rPr lang="es-MX"/>
              <a:t>Información confidencial</a:t>
            </a:r>
          </a:p>
        </p:txBody>
      </p:sp>
    </p:spTree>
    <p:extLst>
      <p:ext uri="{BB962C8B-B14F-4D97-AF65-F5344CB8AC3E}">
        <p14:creationId xmlns:p14="http://schemas.microsoft.com/office/powerpoint/2010/main" val="149842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29171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283080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92011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310231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264685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428480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pie de página 3"/>
          <p:cNvSpPr>
            <a:spLocks noGrp="1"/>
          </p:cNvSpPr>
          <p:nvPr>
            <p:ph type="ftr" sz="quarter" idx="10"/>
          </p:nvPr>
        </p:nvSpPr>
        <p:spPr/>
        <p:txBody>
          <a:bodyPr/>
          <a:lstStyle/>
          <a:p>
            <a:r>
              <a:rPr lang="es-MX"/>
              <a:t>Información confidencial</a:t>
            </a:r>
          </a:p>
        </p:txBody>
      </p:sp>
    </p:spTree>
    <p:extLst>
      <p:ext uri="{BB962C8B-B14F-4D97-AF65-F5344CB8AC3E}">
        <p14:creationId xmlns:p14="http://schemas.microsoft.com/office/powerpoint/2010/main" val="119628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6654786-0279-1845-B759-8F5D688BCA52}" type="slidenum">
              <a:rPr lang="es-ES_tradnl" smtClean="0"/>
              <a:t>‹Nº›</a:t>
            </a:fld>
            <a:endParaRPr lang="es-ES_tradnl"/>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83135"/>
            <a:ext cx="9144000" cy="1370267"/>
          </a:xfrm>
        </p:spPr>
        <p:txBody>
          <a:bodyPr anchor="b"/>
          <a:lstStyle>
            <a:lvl1pPr algn="l">
              <a:defRPr sz="6000" b="1" i="0">
                <a:solidFill>
                  <a:schemeClr val="bg1"/>
                </a:solidFill>
                <a:latin typeface="Calibri" charset="0"/>
                <a:ea typeface="Calibri" charset="0"/>
                <a:cs typeface="Calibri" charset="0"/>
              </a:defRPr>
            </a:lvl1pPr>
          </a:lstStyle>
          <a:p>
            <a:endParaRPr lang="es-ES_tradnl" dirty="0"/>
          </a:p>
        </p:txBody>
      </p:sp>
      <p:sp>
        <p:nvSpPr>
          <p:cNvPr id="4" name="Marcador de fecha 3"/>
          <p:cNvSpPr>
            <a:spLocks noGrp="1"/>
          </p:cNvSpPr>
          <p:nvPr>
            <p:ph type="dt" sz="half" idx="10"/>
          </p:nvPr>
        </p:nvSpPr>
        <p:spPr/>
        <p:txBody>
          <a:bodyPr/>
          <a:lstStyle>
            <a:lvl1pPr algn="l">
              <a:defRPr b="1" i="0">
                <a:solidFill>
                  <a:schemeClr val="bg1"/>
                </a:solidFill>
                <a:latin typeface="Calibri" charset="0"/>
                <a:ea typeface="Calibri" charset="0"/>
                <a:cs typeface="Calibri" charset="0"/>
              </a:defRPr>
            </a:lvl1pPr>
          </a:lstStyle>
          <a:p>
            <a:fld id="{DF562849-0E8A-F64D-A9D2-9434E20CDDFF}" type="datetimeFigureOut">
              <a:rPr lang="es-ES_tradnl" smtClean="0"/>
              <a:pPr/>
              <a:t>07/11/2018</a:t>
            </a:fld>
            <a:endParaRPr lang="es-ES_tradnl" dirty="0"/>
          </a:p>
        </p:txBody>
      </p:sp>
      <p:sp>
        <p:nvSpPr>
          <p:cNvPr id="5" name="Marcador de pie de página 4"/>
          <p:cNvSpPr>
            <a:spLocks noGrp="1"/>
          </p:cNvSpPr>
          <p:nvPr>
            <p:ph type="ftr" sz="quarter" idx="11"/>
          </p:nvPr>
        </p:nvSpPr>
        <p:spPr/>
        <p:txBody>
          <a:bodyPr/>
          <a:lstStyle>
            <a:lvl1pPr algn="l">
              <a:defRPr b="1" i="0">
                <a:solidFill>
                  <a:schemeClr val="bg1"/>
                </a:solidFill>
                <a:latin typeface="Calibri" charset="0"/>
                <a:ea typeface="Calibri" charset="0"/>
                <a:cs typeface="Calibri" charset="0"/>
              </a:defRPr>
            </a:lvl1pPr>
          </a:lstStyle>
          <a:p>
            <a:endParaRPr lang="es-ES_tradnl" dirty="0"/>
          </a:p>
        </p:txBody>
      </p:sp>
      <p:sp>
        <p:nvSpPr>
          <p:cNvPr id="6" name="Marcador de número de diapositiva 5"/>
          <p:cNvSpPr>
            <a:spLocks noGrp="1"/>
          </p:cNvSpPr>
          <p:nvPr>
            <p:ph type="sldNum" sz="quarter" idx="12"/>
          </p:nvPr>
        </p:nvSpPr>
        <p:spPr/>
        <p:txBody>
          <a:bodyPr/>
          <a:lstStyle>
            <a:lvl1pPr algn="l">
              <a:defRPr b="1" i="0">
                <a:solidFill>
                  <a:schemeClr val="bg1"/>
                </a:solidFill>
                <a:latin typeface="Calibri" charset="0"/>
                <a:ea typeface="Calibri" charset="0"/>
                <a:cs typeface="Calibri" charset="0"/>
              </a:defRPr>
            </a:lvl1pPr>
          </a:lstStyle>
          <a:p>
            <a:fld id="{2556B67D-D418-B143-A9AD-EF3BA73A3F92}" type="slidenum">
              <a:rPr lang="es-ES_tradnl" smtClean="0"/>
              <a:pPr/>
              <a:t>‹Nº›</a:t>
            </a:fld>
            <a:endParaRPr lang="es-ES_tradnl" dirty="0"/>
          </a:p>
        </p:txBody>
      </p: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3730752"/>
            <a:ext cx="3352489" cy="1099095"/>
          </a:xfrm>
          <a:prstGeom prst="rect">
            <a:avLst/>
          </a:prstGeom>
        </p:spPr>
      </p:pic>
    </p:spTree>
    <p:extLst>
      <p:ext uri="{BB962C8B-B14F-4D97-AF65-F5344CB8AC3E}">
        <p14:creationId xmlns:p14="http://schemas.microsoft.com/office/powerpoint/2010/main" val="865446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grpSp>
        <p:nvGrpSpPr>
          <p:cNvPr id="3" name="Group 2"/>
          <p:cNvGrpSpPr/>
          <p:nvPr userDrawn="1"/>
        </p:nvGrpSpPr>
        <p:grpSpPr>
          <a:xfrm>
            <a:off x="5558634" y="-1269255"/>
            <a:ext cx="8305636"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11707103" y="6251108"/>
            <a:ext cx="484896" cy="393526"/>
          </a:xfrm>
          <a:prstGeom prst="homePlate">
            <a:avLst>
              <a:gd name="adj" fmla="val 29245"/>
            </a:avLst>
          </a:prstGeom>
          <a:solidFill>
            <a:srgbClr val="B9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11843899" y="6251109"/>
            <a:ext cx="184730"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11809440" y="6336465"/>
            <a:ext cx="389850" cy="230832"/>
          </a:xfrm>
          <a:prstGeom prst="rect">
            <a:avLst/>
          </a:prstGeom>
          <a:noFill/>
        </p:spPr>
        <p:txBody>
          <a:bodyPr wrap="none" rtlCol="0">
            <a:spAutoFit/>
          </a:bodyPr>
          <a:lstStyle/>
          <a:p>
            <a:fld id="{260E2A6B-A809-4840-BF14-8648BC0BDF87}" type="slidenum">
              <a:rPr lang="id-ID" sz="900" b="1" smtClean="0">
                <a:solidFill>
                  <a:schemeClr val="bg1"/>
                </a:solidFill>
              </a:rPr>
              <a:pPr/>
              <a:t>‹Nº›</a:t>
            </a:fld>
            <a:endParaRPr lang="id-ID" sz="900" dirty="0"/>
          </a:p>
        </p:txBody>
      </p:sp>
    </p:spTree>
    <p:extLst>
      <p:ext uri="{BB962C8B-B14F-4D97-AF65-F5344CB8AC3E}">
        <p14:creationId xmlns:p14="http://schemas.microsoft.com/office/powerpoint/2010/main" val="7569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l="31217"/>
          <a:stretch/>
        </p:blipFill>
        <p:spPr>
          <a:xfrm>
            <a:off x="9220782" y="6150873"/>
            <a:ext cx="2541727" cy="448203"/>
          </a:xfrm>
          <a:prstGeom prst="rect">
            <a:avLst/>
          </a:prstGeom>
        </p:spPr>
      </p:pic>
      <p:pic>
        <p:nvPicPr>
          <p:cNvPr id="9" name="Imagen 8"/>
          <p:cNvPicPr>
            <a:picLocks noChangeAspect="1"/>
          </p:cNvPicPr>
          <p:nvPr userDrawn="1"/>
        </p:nvPicPr>
        <p:blipFill rotWithShape="1">
          <a:blip r:embed="rId2">
            <a:extLst>
              <a:ext uri="{28A0092B-C50C-407E-A947-70E740481C1C}">
                <a14:useLocalDpi xmlns:a14="http://schemas.microsoft.com/office/drawing/2010/main" val="0"/>
              </a:ext>
            </a:extLst>
          </a:blip>
          <a:srcRect l="31217"/>
          <a:stretch/>
        </p:blipFill>
        <p:spPr>
          <a:xfrm>
            <a:off x="9220782" y="6150873"/>
            <a:ext cx="2541727" cy="448203"/>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Clic para editar título</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pic>
        <p:nvPicPr>
          <p:cNvPr id="11" name="Imagen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66654786-0279-1845-B759-8F5D688BCA52}" type="slidenum">
              <a:rPr lang="es-ES_tradnl" smtClean="0"/>
              <a:t>‹Nº›</a:t>
            </a:fld>
            <a:endParaRPr lang="es-ES_tradnl"/>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3E899886-C474-0946-A7C3-7B49AD79A5C8}" type="datetimeFigureOut">
              <a:rPr lang="es-ES_tradnl" smtClean="0"/>
              <a:t>07/11/2018</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66654786-0279-1845-B759-8F5D688BCA52}" type="slidenum">
              <a:rPr lang="es-ES_tradnl" smtClean="0"/>
              <a:t>‹Nº›</a:t>
            </a:fld>
            <a:endParaRPr lang="es-ES_tradnl"/>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1402" y="6149729"/>
            <a:ext cx="5170598" cy="576300"/>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99886-C474-0946-A7C3-7B49AD79A5C8}" type="datetimeFigureOut">
              <a:rPr lang="es-ES_tradnl" smtClean="0"/>
              <a:t>07/11/2018</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54786-0279-1845-B759-8F5D688BCA52}" type="slidenum">
              <a:rPr lang="es-ES_tradnl" smtClean="0"/>
              <a:t>‹Nº›</a:t>
            </a:fld>
            <a:endParaRPr lang="es-ES_tradnl"/>
          </a:p>
        </p:txBody>
      </p:sp>
      <p:sp>
        <p:nvSpPr>
          <p:cNvPr id="7" name="Marcador de número de diapositiva 5"/>
          <p:cNvSpPr txBox="1">
            <a:spLocks/>
          </p:cNvSpPr>
          <p:nvPr/>
        </p:nvSpPr>
        <p:spPr>
          <a:xfrm>
            <a:off x="8610600" y="6356350"/>
            <a:ext cx="2743200" cy="365125"/>
          </a:xfrm>
          <a:prstGeom prst="rect">
            <a:avLst/>
          </a:prstGeom>
        </p:spPr>
        <p:txBody>
          <a:bodyPr vert="horz" lIns="91440" tIns="45720" rIns="91440" bIns="45720" rtlCol="0" anchor="ctr"/>
          <a:lstStyle>
            <a:defPPr>
              <a:defRPr lang="es-ES_trad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43778-E96A-B041-A442-FE3BA166D312}" type="slidenum">
              <a:rPr lang="es-ES_tradnl" smtClean="0"/>
              <a:pPr/>
              <a:t>‹Nº›</a:t>
            </a:fld>
            <a:endParaRPr lang="es-ES_tradnl"/>
          </a:p>
        </p:txBody>
      </p:sp>
      <p:sp>
        <p:nvSpPr>
          <p:cNvPr id="8" name="Marcador de número de diapositiva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s-ES_trad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43778-E96A-B041-A442-FE3BA166D312}" type="slidenum">
              <a:rPr lang="es-ES_tradnl" smtClean="0"/>
              <a:pPr/>
              <a:t>‹Nº›</a:t>
            </a:fld>
            <a:endParaRPr lang="es-ES_tradnl"/>
          </a:p>
        </p:txBody>
      </p:sp>
    </p:spTree>
    <p:extLst>
      <p:ext uri="{BB962C8B-B14F-4D97-AF65-F5344CB8AC3E}">
        <p14:creationId xmlns:p14="http://schemas.microsoft.com/office/powerpoint/2010/main" val="115988704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791" r:id="rId13"/>
    <p:sldLayoutId id="214748380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www.clker.com/clipart-16056.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www.clker.com/clipart-16056.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4.emf"/><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7.emf"/><Relationship Id="rId4"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2.emf"/><Relationship Id="rId4" Type="http://schemas.openxmlformats.org/officeDocument/2006/relationships/image" Target="../media/image4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47.emf"/><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64C6BF7-C76E-4B9C-95F2-77515B5E991D}"/>
              </a:ext>
            </a:extLst>
          </p:cNvPr>
          <p:cNvSpPr txBox="1"/>
          <p:nvPr/>
        </p:nvSpPr>
        <p:spPr>
          <a:xfrm>
            <a:off x="0" y="2124454"/>
            <a:ext cx="12192000" cy="1754326"/>
          </a:xfrm>
          <a:prstGeom prst="rect">
            <a:avLst/>
          </a:prstGeom>
          <a:noFill/>
        </p:spPr>
        <p:txBody>
          <a:bodyPr wrap="square" rtlCol="0">
            <a:spAutoFit/>
          </a:bodyPr>
          <a:lstStyle/>
          <a:p>
            <a:pPr algn="ctr"/>
            <a:r>
              <a:rPr lang="es-ES" sz="5400" b="1" dirty="0">
                <a:solidFill>
                  <a:prstClr val="white"/>
                </a:solidFill>
                <a:latin typeface="Titillium Web" charset="0"/>
                <a:ea typeface="Titillium Web" charset="0"/>
                <a:cs typeface="Titillium Web" charset="0"/>
              </a:rPr>
              <a:t>Proceso de cancelación con autorización </a:t>
            </a:r>
            <a:br>
              <a:rPr lang="es-ES" sz="5400" b="1" dirty="0">
                <a:solidFill>
                  <a:prstClr val="white"/>
                </a:solidFill>
                <a:latin typeface="Titillium Web" charset="0"/>
                <a:ea typeface="Titillium Web" charset="0"/>
                <a:cs typeface="Titillium Web" charset="0"/>
              </a:rPr>
            </a:br>
            <a:r>
              <a:rPr lang="es-ES" sz="5400" b="1" dirty="0">
                <a:solidFill>
                  <a:prstClr val="white"/>
                </a:solidFill>
                <a:latin typeface="Titillium Web" charset="0"/>
                <a:ea typeface="Titillium Web" charset="0"/>
                <a:cs typeface="Titillium Web" charset="0"/>
              </a:rPr>
              <a:t>desde el portal del SAT</a:t>
            </a:r>
            <a:endParaRPr lang="es-MX" dirty="0"/>
          </a:p>
        </p:txBody>
      </p:sp>
    </p:spTree>
    <p:extLst>
      <p:ext uri="{BB962C8B-B14F-4D97-AF65-F5344CB8AC3E}">
        <p14:creationId xmlns:p14="http://schemas.microsoft.com/office/powerpoint/2010/main" val="153168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 con aceptación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11" name="CuadroTexto 10">
            <a:extLst>
              <a:ext uri="{FF2B5EF4-FFF2-40B4-BE49-F238E27FC236}">
                <a16:creationId xmlns:a16="http://schemas.microsoft.com/office/drawing/2014/main" id="{566E0B05-9A5F-4BC7-90DD-83BFDC437435}"/>
              </a:ext>
            </a:extLst>
          </p:cNvPr>
          <p:cNvSpPr txBox="1"/>
          <p:nvPr/>
        </p:nvSpPr>
        <p:spPr>
          <a:xfrm>
            <a:off x="4687322" y="1309999"/>
            <a:ext cx="2465611"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Con aceptación</a:t>
            </a:r>
            <a:endParaRPr lang="es-MX" b="1" dirty="0">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20E9B684-8FBC-4F9E-952E-8FD81CAAFF18}"/>
              </a:ext>
            </a:extLst>
          </p:cNvPr>
          <p:cNvPicPr>
            <a:picLocks noChangeAspect="1"/>
          </p:cNvPicPr>
          <p:nvPr/>
        </p:nvPicPr>
        <p:blipFill>
          <a:blip r:embed="rId3"/>
          <a:stretch>
            <a:fillRect/>
          </a:stretch>
        </p:blipFill>
        <p:spPr>
          <a:xfrm>
            <a:off x="707740" y="2880007"/>
            <a:ext cx="1175040" cy="2440468"/>
          </a:xfrm>
          <a:prstGeom prst="rect">
            <a:avLst/>
          </a:prstGeom>
        </p:spPr>
      </p:pic>
      <p:pic>
        <p:nvPicPr>
          <p:cNvPr id="1026" name="Picture 2" descr="Resultado de imagen para buzon tributario">
            <a:extLst>
              <a:ext uri="{FF2B5EF4-FFF2-40B4-BE49-F238E27FC236}">
                <a16:creationId xmlns:a16="http://schemas.microsoft.com/office/drawing/2014/main" id="{3DCCDAED-F986-4077-BF70-81FF4084E4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14" t="340" r="9405" b="3946"/>
          <a:stretch/>
        </p:blipFill>
        <p:spPr bwMode="auto">
          <a:xfrm>
            <a:off x="4065813" y="3464782"/>
            <a:ext cx="1397302" cy="1760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correo">
            <a:extLst>
              <a:ext uri="{FF2B5EF4-FFF2-40B4-BE49-F238E27FC236}">
                <a16:creationId xmlns:a16="http://schemas.microsoft.com/office/drawing/2014/main" id="{FD38B1F6-4936-46F4-A352-F4B83A318C5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1381"/>
          <a:stretch/>
        </p:blipFill>
        <p:spPr bwMode="auto">
          <a:xfrm>
            <a:off x="6184608" y="4345082"/>
            <a:ext cx="544279" cy="559738"/>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12EF16B0-D479-4BD9-9B0E-DA6528A01632}"/>
              </a:ext>
            </a:extLst>
          </p:cNvPr>
          <p:cNvSpPr txBox="1"/>
          <p:nvPr/>
        </p:nvSpPr>
        <p:spPr>
          <a:xfrm>
            <a:off x="436338" y="5351296"/>
            <a:ext cx="1410579" cy="584775"/>
          </a:xfrm>
          <a:prstGeom prst="rect">
            <a:avLst/>
          </a:prstGeom>
          <a:noFill/>
        </p:spPr>
        <p:txBody>
          <a:bodyPr wrap="none" rtlCol="0">
            <a:spAutoFit/>
          </a:bodyPr>
          <a:lstStyle/>
          <a:p>
            <a:r>
              <a:rPr lang="es-ES" sz="1600" b="1" dirty="0">
                <a:effectLst>
                  <a:outerShdw blurRad="38100" dist="38100" dir="2700000" algn="tl">
                    <a:srgbClr val="000000">
                      <a:alpha val="43137"/>
                    </a:srgbClr>
                  </a:outerShdw>
                </a:effectLst>
              </a:rPr>
              <a:t>Emisor solicita</a:t>
            </a:r>
          </a:p>
          <a:p>
            <a:pPr algn="ctr"/>
            <a:r>
              <a:rPr lang="es-ES" sz="1600" b="1" dirty="0">
                <a:effectLst>
                  <a:outerShdw blurRad="38100" dist="38100" dir="2700000" algn="tl">
                    <a:srgbClr val="000000">
                      <a:alpha val="43137"/>
                    </a:srgbClr>
                  </a:outerShdw>
                </a:effectLst>
              </a:rPr>
              <a:t>cancelación</a:t>
            </a:r>
            <a:endParaRPr lang="es-MX" sz="1600" b="1" dirty="0">
              <a:effectLst>
                <a:outerShdw blurRad="38100" dist="38100" dir="2700000" algn="tl">
                  <a:srgbClr val="000000">
                    <a:alpha val="43137"/>
                  </a:srgbClr>
                </a:outerShdw>
              </a:effectLst>
            </a:endParaRPr>
          </a:p>
        </p:txBody>
      </p:sp>
      <p:sp>
        <p:nvSpPr>
          <p:cNvPr id="21" name="CuadroTexto 20">
            <a:extLst>
              <a:ext uri="{FF2B5EF4-FFF2-40B4-BE49-F238E27FC236}">
                <a16:creationId xmlns:a16="http://schemas.microsoft.com/office/drawing/2014/main" id="{6995B49C-E1E6-475B-8E8E-5C059454CCA9}"/>
              </a:ext>
            </a:extLst>
          </p:cNvPr>
          <p:cNvSpPr txBox="1"/>
          <p:nvPr/>
        </p:nvSpPr>
        <p:spPr>
          <a:xfrm>
            <a:off x="4252785" y="2926344"/>
            <a:ext cx="1023357" cy="584775"/>
          </a:xfrm>
          <a:prstGeom prst="rect">
            <a:avLst/>
          </a:prstGeom>
          <a:noFill/>
        </p:spPr>
        <p:txBody>
          <a:bodyPr wrap="none" rtlCol="0">
            <a:spAutoFit/>
          </a:bodyPr>
          <a:lstStyle/>
          <a:p>
            <a:pPr algn="ctr"/>
            <a:r>
              <a:rPr lang="es-ES" sz="1600" b="1" dirty="0">
                <a:effectLst>
                  <a:outerShdw blurRad="38100" dist="38100" dir="2700000" algn="tl">
                    <a:srgbClr val="000000">
                      <a:alpha val="43137"/>
                    </a:srgbClr>
                  </a:outerShdw>
                </a:effectLst>
              </a:rPr>
              <a:t>Buzón</a:t>
            </a:r>
          </a:p>
          <a:p>
            <a:pPr algn="ctr"/>
            <a:r>
              <a:rPr lang="es-ES" sz="1600" b="1" dirty="0">
                <a:effectLst>
                  <a:outerShdw blurRad="38100" dist="38100" dir="2700000" algn="tl">
                    <a:srgbClr val="000000">
                      <a:alpha val="43137"/>
                    </a:srgbClr>
                  </a:outerShdw>
                </a:effectLst>
              </a:rPr>
              <a:t>Tributario</a:t>
            </a:r>
          </a:p>
        </p:txBody>
      </p:sp>
      <p:sp>
        <p:nvSpPr>
          <p:cNvPr id="22" name="CuadroTexto 21">
            <a:extLst>
              <a:ext uri="{FF2B5EF4-FFF2-40B4-BE49-F238E27FC236}">
                <a16:creationId xmlns:a16="http://schemas.microsoft.com/office/drawing/2014/main" id="{1FA1133B-4FBF-49B6-9CC7-021F003D8C99}"/>
              </a:ext>
            </a:extLst>
          </p:cNvPr>
          <p:cNvSpPr txBox="1"/>
          <p:nvPr/>
        </p:nvSpPr>
        <p:spPr>
          <a:xfrm>
            <a:off x="8492822" y="1713308"/>
            <a:ext cx="2465611" cy="338554"/>
          </a:xfrm>
          <a:prstGeom prst="rect">
            <a:avLst/>
          </a:prstGeom>
          <a:noFill/>
        </p:spPr>
        <p:txBody>
          <a:bodyPr wrap="square" rtlCol="0">
            <a:spAutoFit/>
          </a:bodyPr>
          <a:lstStyle/>
          <a:p>
            <a:pPr algn="ctr"/>
            <a:r>
              <a:rPr lang="es-ES" sz="1600" b="1" dirty="0">
                <a:effectLst>
                  <a:outerShdw blurRad="38100" dist="38100" dir="2700000" algn="tl">
                    <a:srgbClr val="000000">
                      <a:alpha val="43137"/>
                    </a:srgbClr>
                  </a:outerShdw>
                </a:effectLst>
              </a:rPr>
              <a:t>Receptor de la cancelación</a:t>
            </a:r>
          </a:p>
        </p:txBody>
      </p:sp>
      <p:cxnSp>
        <p:nvCxnSpPr>
          <p:cNvPr id="24" name="Conector recto de flecha 23">
            <a:extLst>
              <a:ext uri="{FF2B5EF4-FFF2-40B4-BE49-F238E27FC236}">
                <a16:creationId xmlns:a16="http://schemas.microsoft.com/office/drawing/2014/main" id="{3109BE60-FDD5-481D-BDE4-C5071105CB7F}"/>
              </a:ext>
            </a:extLst>
          </p:cNvPr>
          <p:cNvCxnSpPr>
            <a:cxnSpLocks/>
          </p:cNvCxnSpPr>
          <p:nvPr/>
        </p:nvCxnSpPr>
        <p:spPr>
          <a:xfrm>
            <a:off x="2265525" y="4302932"/>
            <a:ext cx="148188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FF77D6C-F4CD-4E86-96EB-DFC7E72C21D1}"/>
              </a:ext>
            </a:extLst>
          </p:cNvPr>
          <p:cNvSpPr txBox="1"/>
          <p:nvPr/>
        </p:nvSpPr>
        <p:spPr>
          <a:xfrm>
            <a:off x="2204040" y="3930964"/>
            <a:ext cx="1377173" cy="338554"/>
          </a:xfrm>
          <a:prstGeom prst="rect">
            <a:avLst/>
          </a:prstGeom>
          <a:noFill/>
        </p:spPr>
        <p:txBody>
          <a:bodyPr wrap="none" rtlCol="0">
            <a:spAutoFit/>
          </a:bodyPr>
          <a:lstStyle/>
          <a:p>
            <a:pPr algn="ctr"/>
            <a:r>
              <a:rPr lang="es-ES" sz="1600" b="1" dirty="0">
                <a:effectLst>
                  <a:outerShdw blurRad="38100" dist="38100" dir="2700000" algn="tl">
                    <a:srgbClr val="000000">
                      <a:alpha val="43137"/>
                    </a:srgbClr>
                  </a:outerShdw>
                </a:effectLst>
              </a:rPr>
              <a:t>Por medio de:</a:t>
            </a:r>
          </a:p>
        </p:txBody>
      </p:sp>
      <p:cxnSp>
        <p:nvCxnSpPr>
          <p:cNvPr id="26" name="Conector recto de flecha 25">
            <a:extLst>
              <a:ext uri="{FF2B5EF4-FFF2-40B4-BE49-F238E27FC236}">
                <a16:creationId xmlns:a16="http://schemas.microsoft.com/office/drawing/2014/main" id="{82F2F0B4-148D-42FC-AC48-9E1511303468}"/>
              </a:ext>
            </a:extLst>
          </p:cNvPr>
          <p:cNvCxnSpPr>
            <a:cxnSpLocks/>
          </p:cNvCxnSpPr>
          <p:nvPr/>
        </p:nvCxnSpPr>
        <p:spPr>
          <a:xfrm>
            <a:off x="5741503" y="4234493"/>
            <a:ext cx="148188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E7368A44-2452-4403-B7D1-81EC8F2D6A7F}"/>
              </a:ext>
            </a:extLst>
          </p:cNvPr>
          <p:cNvSpPr txBox="1"/>
          <p:nvPr/>
        </p:nvSpPr>
        <p:spPr>
          <a:xfrm>
            <a:off x="5947715" y="3886055"/>
            <a:ext cx="851900" cy="338554"/>
          </a:xfrm>
          <a:prstGeom prst="rect">
            <a:avLst/>
          </a:prstGeom>
          <a:noFill/>
        </p:spPr>
        <p:txBody>
          <a:bodyPr wrap="none" rtlCol="0">
            <a:spAutoFit/>
          </a:bodyPr>
          <a:lstStyle/>
          <a:p>
            <a:pPr algn="ctr"/>
            <a:r>
              <a:rPr lang="es-ES" sz="1600" b="1" dirty="0">
                <a:effectLst>
                  <a:outerShdw blurRad="38100" dist="38100" dir="2700000" algn="tl">
                    <a:srgbClr val="000000">
                      <a:alpha val="43137"/>
                    </a:srgbClr>
                  </a:outerShdw>
                </a:effectLst>
              </a:rPr>
              <a:t>Notifica</a:t>
            </a:r>
          </a:p>
        </p:txBody>
      </p:sp>
      <p:pic>
        <p:nvPicPr>
          <p:cNvPr id="8" name="Imagen 7">
            <a:extLst>
              <a:ext uri="{FF2B5EF4-FFF2-40B4-BE49-F238E27FC236}">
                <a16:creationId xmlns:a16="http://schemas.microsoft.com/office/drawing/2014/main" id="{4E8059D7-2A5A-4765-9D4F-EF6E017FADBC}"/>
              </a:ext>
            </a:extLst>
          </p:cNvPr>
          <p:cNvPicPr>
            <a:picLocks noChangeAspect="1"/>
          </p:cNvPicPr>
          <p:nvPr/>
        </p:nvPicPr>
        <p:blipFill>
          <a:blip r:embed="rId6"/>
          <a:stretch>
            <a:fillRect/>
          </a:stretch>
        </p:blipFill>
        <p:spPr>
          <a:xfrm>
            <a:off x="7450380" y="2836512"/>
            <a:ext cx="1042442" cy="2776193"/>
          </a:xfrm>
          <a:prstGeom prst="rect">
            <a:avLst/>
          </a:prstGeom>
        </p:spPr>
      </p:pic>
      <p:sp>
        <p:nvSpPr>
          <p:cNvPr id="9" name="CuadroTexto 8">
            <a:extLst>
              <a:ext uri="{FF2B5EF4-FFF2-40B4-BE49-F238E27FC236}">
                <a16:creationId xmlns:a16="http://schemas.microsoft.com/office/drawing/2014/main" id="{A0682A70-44D9-4A36-A282-2153728795CC}"/>
              </a:ext>
            </a:extLst>
          </p:cNvPr>
          <p:cNvSpPr txBox="1"/>
          <p:nvPr/>
        </p:nvSpPr>
        <p:spPr>
          <a:xfrm>
            <a:off x="8825593" y="2104053"/>
            <a:ext cx="3159578" cy="3785652"/>
          </a:xfrm>
          <a:prstGeom prst="rect">
            <a:avLst/>
          </a:prstGeom>
          <a:noFill/>
        </p:spPr>
        <p:txBody>
          <a:bodyPr wrap="square" rtlCol="0">
            <a:spAutoFit/>
          </a:bodyPr>
          <a:lstStyle/>
          <a:p>
            <a:pPr marL="285750" indent="-285750">
              <a:buFont typeface="Arial" panose="020B0604020202020204" pitchFamily="34" charset="0"/>
              <a:buChar char="•"/>
            </a:pPr>
            <a:r>
              <a:rPr lang="es-ES" sz="1600" dirty="0"/>
              <a:t>Tendrá </a:t>
            </a:r>
            <a:r>
              <a:rPr lang="es-ES" sz="1600" b="1" dirty="0"/>
              <a:t>3 días hábiles </a:t>
            </a:r>
            <a:r>
              <a:rPr lang="es-ES" sz="1600" dirty="0"/>
              <a:t>partiendo desde que se recibió la solicitud de cancelación para autorizar o rechazar la cancelación</a:t>
            </a:r>
          </a:p>
          <a:p>
            <a:endParaRPr lang="es-ES" sz="1600" dirty="0"/>
          </a:p>
          <a:p>
            <a:pPr marL="285750" indent="-285750">
              <a:buFont typeface="Arial" panose="020B0604020202020204" pitchFamily="34" charset="0"/>
              <a:buChar char="•"/>
            </a:pPr>
            <a:r>
              <a:rPr lang="es-ES" sz="1600" dirty="0"/>
              <a:t>Si el receptor no responde a esto transcurridos los 3 días hábiles, </a:t>
            </a:r>
            <a:r>
              <a:rPr lang="es-ES" sz="1600" b="1" dirty="0"/>
              <a:t>la autoridad </a:t>
            </a:r>
            <a:r>
              <a:rPr lang="es-ES" sz="1600" dirty="0"/>
              <a:t>fiscal dará por aceptada la solicitud</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Si existe una segunda solicitud de cancelación, esta ya no entra en plazo de 3 días</a:t>
            </a:r>
            <a:r>
              <a:rPr lang="es-MX" sz="1600" dirty="0"/>
              <a:t>  por omisión entra en negativa ficta</a:t>
            </a:r>
            <a:endParaRPr lang="es-ES" sz="1600" dirty="0"/>
          </a:p>
        </p:txBody>
      </p:sp>
    </p:spTree>
    <p:extLst>
      <p:ext uri="{BB962C8B-B14F-4D97-AF65-F5344CB8AC3E}">
        <p14:creationId xmlns:p14="http://schemas.microsoft.com/office/powerpoint/2010/main" val="1516618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animEffect transition="in" filter="fade">
                                      <p:cBhvr>
                                        <p:cTn id="37" dur="500"/>
                                        <p:tgtEl>
                                          <p:spTgt spid="10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fade">
                                      <p:cBhvr>
                                        <p:cTn id="50" dur="500"/>
                                        <p:tgtEl>
                                          <p:spTgt spid="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xEl>
                                              <p:pRg st="2" end="2"/>
                                            </p:txEl>
                                          </p:spTgt>
                                        </p:tgtEl>
                                        <p:attrNameLst>
                                          <p:attrName>style.visibility</p:attrName>
                                        </p:attrNameLst>
                                      </p:cBhvr>
                                      <p:to>
                                        <p:strVal val="visible"/>
                                      </p:to>
                                    </p:set>
                                    <p:animEffect transition="in" filter="fade">
                                      <p:cBhvr>
                                        <p:cTn id="55" dur="500"/>
                                        <p:tgtEl>
                                          <p:spTgt spid="9">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xEl>
                                              <p:pRg st="5" end="5"/>
                                            </p:txEl>
                                          </p:spTgt>
                                        </p:tgtEl>
                                        <p:attrNameLst>
                                          <p:attrName>style.visibility</p:attrName>
                                        </p:attrNameLst>
                                      </p:cBhvr>
                                      <p:to>
                                        <p:strVal val="visible"/>
                                      </p:to>
                                    </p:set>
                                    <p:animEffect transition="in" filter="fade">
                                      <p:cBhvr>
                                        <p:cTn id="6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5" grpId="0"/>
      <p:bldP spid="27" grpId="0"/>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 con aceptación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pic>
        <p:nvPicPr>
          <p:cNvPr id="2050" name="Picture 2" descr="Resultado de imagen para sat">
            <a:extLst>
              <a:ext uri="{FF2B5EF4-FFF2-40B4-BE49-F238E27FC236}">
                <a16:creationId xmlns:a16="http://schemas.microsoft.com/office/drawing/2014/main" id="{E327DD6C-28F6-4877-8553-66C2712AF2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024"/>
          <a:stretch/>
        </p:blipFill>
        <p:spPr bwMode="auto">
          <a:xfrm>
            <a:off x="2639874" y="2211818"/>
            <a:ext cx="6535119" cy="3535699"/>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00BA78F8-613D-4278-8B32-D27ED842D718}"/>
              </a:ext>
            </a:extLst>
          </p:cNvPr>
          <p:cNvSpPr txBox="1"/>
          <p:nvPr/>
        </p:nvSpPr>
        <p:spPr>
          <a:xfrm>
            <a:off x="4279332" y="1257711"/>
            <a:ext cx="3656578" cy="954107"/>
          </a:xfrm>
          <a:prstGeom prst="rect">
            <a:avLst/>
          </a:prstGeom>
          <a:noFill/>
        </p:spPr>
        <p:txBody>
          <a:bodyPr wrap="square" rtlCol="0">
            <a:spAutoFit/>
          </a:bodyPr>
          <a:lstStyle/>
          <a:p>
            <a:pPr algn="ctr"/>
            <a:r>
              <a:rPr lang="es-ES" sz="2800" b="1" dirty="0">
                <a:effectLst>
                  <a:outerShdw blurRad="38100" dist="38100" dir="2700000" algn="tl">
                    <a:srgbClr val="000000">
                      <a:alpha val="43137"/>
                    </a:srgbClr>
                  </a:outerShdw>
                </a:effectLst>
              </a:rPr>
              <a:t>En el portal del SAT</a:t>
            </a:r>
          </a:p>
          <a:p>
            <a:pPr algn="ctr"/>
            <a:r>
              <a:rPr lang="es-ES" sz="2800" b="1" dirty="0">
                <a:effectLst>
                  <a:outerShdw blurRad="38100" dist="38100" dir="2700000" algn="tl">
                    <a:srgbClr val="000000">
                      <a:alpha val="43137"/>
                    </a:srgbClr>
                  </a:outerShdw>
                </a:effectLst>
              </a:rPr>
              <a:t>www.sat.gob.mx</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9201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 con aceptación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12" name="CuadroTexto 11">
            <a:extLst>
              <a:ext uri="{FF2B5EF4-FFF2-40B4-BE49-F238E27FC236}">
                <a16:creationId xmlns:a16="http://schemas.microsoft.com/office/drawing/2014/main" id="{00BA78F8-613D-4278-8B32-D27ED842D718}"/>
              </a:ext>
            </a:extLst>
          </p:cNvPr>
          <p:cNvSpPr txBox="1"/>
          <p:nvPr/>
        </p:nvSpPr>
        <p:spPr>
          <a:xfrm>
            <a:off x="4279332" y="1257711"/>
            <a:ext cx="3656578" cy="523220"/>
          </a:xfrm>
          <a:prstGeom prst="rect">
            <a:avLst/>
          </a:prstGeom>
          <a:noFill/>
        </p:spPr>
        <p:txBody>
          <a:bodyPr wrap="square" rtlCol="0">
            <a:spAutoFit/>
          </a:bodyPr>
          <a:lstStyle/>
          <a:p>
            <a:pPr algn="ctr"/>
            <a:r>
              <a:rPr lang="es-ES" sz="2800" b="1" dirty="0">
                <a:effectLst>
                  <a:outerShdw blurRad="38100" dist="38100" dir="2700000" algn="tl">
                    <a:srgbClr val="000000">
                      <a:alpha val="43137"/>
                    </a:srgbClr>
                  </a:outerShdw>
                </a:effectLst>
              </a:rPr>
              <a:t>Requisitos</a:t>
            </a:r>
            <a:endParaRPr lang="es-MX"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726508" y="1654025"/>
            <a:ext cx="11520089" cy="646331"/>
          </a:xfrm>
          <a:prstGeom prst="rect">
            <a:avLst/>
          </a:prstGeom>
          <a:noFill/>
        </p:spPr>
        <p:txBody>
          <a:bodyPr wrap="square" rtlCol="0">
            <a:spAutoFit/>
          </a:bodyPr>
          <a:lstStyle/>
          <a:p>
            <a:r>
              <a:rPr lang="es-ES" dirty="0"/>
              <a:t>Archivos .CER y .KEY correspondientes, contraseña de los archivos correspondiente a la </a:t>
            </a:r>
            <a:r>
              <a:rPr lang="es-ES" dirty="0" err="1"/>
              <a:t>e.firma</a:t>
            </a:r>
            <a:r>
              <a:rPr lang="es-ES" dirty="0"/>
              <a:t> o RFC y contraseña del portal</a:t>
            </a:r>
            <a:endParaRPr lang="es-MX" dirty="0"/>
          </a:p>
        </p:txBody>
      </p:sp>
      <p:sp>
        <p:nvSpPr>
          <p:cNvPr id="7" name="CuadroTexto 6">
            <a:extLst>
              <a:ext uri="{FF2B5EF4-FFF2-40B4-BE49-F238E27FC236}">
                <a16:creationId xmlns:a16="http://schemas.microsoft.com/office/drawing/2014/main" id="{ACDA451C-1156-45D0-9AC8-875B421FFDBF}"/>
              </a:ext>
            </a:extLst>
          </p:cNvPr>
          <p:cNvSpPr txBox="1"/>
          <p:nvPr/>
        </p:nvSpPr>
        <p:spPr>
          <a:xfrm>
            <a:off x="504343" y="3670437"/>
            <a:ext cx="3656578" cy="954107"/>
          </a:xfrm>
          <a:prstGeom prst="rect">
            <a:avLst/>
          </a:prstGeom>
          <a:noFill/>
        </p:spPr>
        <p:txBody>
          <a:bodyPr wrap="square" rtlCol="0">
            <a:spAutoFit/>
          </a:bodyPr>
          <a:lstStyle/>
          <a:p>
            <a:pPr algn="ctr"/>
            <a:r>
              <a:rPr lang="es-ES" sz="2800" b="1" dirty="0">
                <a:effectLst>
                  <a:outerShdw blurRad="38100" dist="38100" dir="2700000" algn="tl">
                    <a:srgbClr val="000000">
                      <a:alpha val="43137"/>
                    </a:srgbClr>
                  </a:outerShdw>
                </a:effectLst>
              </a:rPr>
              <a:t>Ingresa al portal del SAT www.sat.gob.mx</a:t>
            </a:r>
            <a:endParaRPr lang="es-MX" b="1" dirty="0">
              <a:effectLst>
                <a:outerShdw blurRad="38100" dist="38100" dir="2700000" algn="tl">
                  <a:srgbClr val="000000">
                    <a:alpha val="43137"/>
                  </a:srgbClr>
                </a:outerShdw>
              </a:effectLst>
            </a:endParaRPr>
          </a:p>
        </p:txBody>
      </p:sp>
      <p:pic>
        <p:nvPicPr>
          <p:cNvPr id="3" name="Imagen 2">
            <a:extLst>
              <a:ext uri="{FF2B5EF4-FFF2-40B4-BE49-F238E27FC236}">
                <a16:creationId xmlns:a16="http://schemas.microsoft.com/office/drawing/2014/main" id="{DB69D2F3-5E2B-4C0A-B378-96742BAB2F4F}"/>
              </a:ext>
            </a:extLst>
          </p:cNvPr>
          <p:cNvPicPr>
            <a:picLocks noChangeAspect="1"/>
          </p:cNvPicPr>
          <p:nvPr/>
        </p:nvPicPr>
        <p:blipFill>
          <a:blip r:embed="rId3"/>
          <a:stretch>
            <a:fillRect/>
          </a:stretch>
        </p:blipFill>
        <p:spPr>
          <a:xfrm>
            <a:off x="4160921" y="2106387"/>
            <a:ext cx="5711499" cy="3603757"/>
          </a:xfrm>
          <a:prstGeom prst="rect">
            <a:avLst/>
          </a:prstGeom>
        </p:spPr>
      </p:pic>
      <p:sp>
        <p:nvSpPr>
          <p:cNvPr id="4" name="Rectángulo 3">
            <a:extLst>
              <a:ext uri="{FF2B5EF4-FFF2-40B4-BE49-F238E27FC236}">
                <a16:creationId xmlns:a16="http://schemas.microsoft.com/office/drawing/2014/main" id="{FC73D5E8-AB6E-42FE-931E-4D0AF88FE085}"/>
              </a:ext>
            </a:extLst>
          </p:cNvPr>
          <p:cNvSpPr/>
          <p:nvPr/>
        </p:nvSpPr>
        <p:spPr>
          <a:xfrm>
            <a:off x="5191934" y="3646527"/>
            <a:ext cx="1300612" cy="16328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4715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 con aceptación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439291" y="1808740"/>
            <a:ext cx="3998060" cy="369332"/>
          </a:xfrm>
          <a:prstGeom prst="rect">
            <a:avLst/>
          </a:prstGeom>
          <a:noFill/>
        </p:spPr>
        <p:txBody>
          <a:bodyPr wrap="square" rtlCol="0">
            <a:spAutoFit/>
          </a:bodyPr>
          <a:lstStyle/>
          <a:p>
            <a:r>
              <a:rPr lang="es-ES" dirty="0"/>
              <a:t>Fírmate con tu </a:t>
            </a:r>
            <a:r>
              <a:rPr lang="es-ES" dirty="0" err="1"/>
              <a:t>e.firma</a:t>
            </a:r>
            <a:endParaRPr lang="es-MX" dirty="0"/>
          </a:p>
        </p:txBody>
      </p:sp>
      <p:pic>
        <p:nvPicPr>
          <p:cNvPr id="8" name="Imagen 7">
            <a:extLst>
              <a:ext uri="{FF2B5EF4-FFF2-40B4-BE49-F238E27FC236}">
                <a16:creationId xmlns:a16="http://schemas.microsoft.com/office/drawing/2014/main" id="{289BE88E-4A01-44BB-BD10-42D0A40D84ED}"/>
              </a:ext>
            </a:extLst>
          </p:cNvPr>
          <p:cNvPicPr>
            <a:picLocks noChangeAspect="1"/>
          </p:cNvPicPr>
          <p:nvPr/>
        </p:nvPicPr>
        <p:blipFill>
          <a:blip r:embed="rId3"/>
          <a:stretch>
            <a:fillRect/>
          </a:stretch>
        </p:blipFill>
        <p:spPr>
          <a:xfrm>
            <a:off x="537263" y="2366972"/>
            <a:ext cx="5186874" cy="3515928"/>
          </a:xfrm>
          <a:prstGeom prst="rect">
            <a:avLst/>
          </a:prstGeom>
        </p:spPr>
      </p:pic>
      <p:pic>
        <p:nvPicPr>
          <p:cNvPr id="9" name="Imagen 8">
            <a:extLst>
              <a:ext uri="{FF2B5EF4-FFF2-40B4-BE49-F238E27FC236}">
                <a16:creationId xmlns:a16="http://schemas.microsoft.com/office/drawing/2014/main" id="{E9B09594-6672-4547-9F6D-31953E95978B}"/>
              </a:ext>
            </a:extLst>
          </p:cNvPr>
          <p:cNvPicPr>
            <a:picLocks noChangeAspect="1"/>
          </p:cNvPicPr>
          <p:nvPr/>
        </p:nvPicPr>
        <p:blipFill>
          <a:blip r:embed="rId4"/>
          <a:stretch>
            <a:fillRect/>
          </a:stretch>
        </p:blipFill>
        <p:spPr>
          <a:xfrm>
            <a:off x="5887895" y="2366972"/>
            <a:ext cx="5925383" cy="3515928"/>
          </a:xfrm>
          <a:prstGeom prst="rect">
            <a:avLst/>
          </a:prstGeom>
        </p:spPr>
      </p:pic>
      <p:sp>
        <p:nvSpPr>
          <p:cNvPr id="11" name="CuadroTexto 10">
            <a:extLst>
              <a:ext uri="{FF2B5EF4-FFF2-40B4-BE49-F238E27FC236}">
                <a16:creationId xmlns:a16="http://schemas.microsoft.com/office/drawing/2014/main" id="{9FC9CF0B-39F5-4BEA-8CF3-CDB1B6B76ADC}"/>
              </a:ext>
            </a:extLst>
          </p:cNvPr>
          <p:cNvSpPr txBox="1"/>
          <p:nvPr/>
        </p:nvSpPr>
        <p:spPr>
          <a:xfrm>
            <a:off x="5824999" y="1751590"/>
            <a:ext cx="3998060" cy="369332"/>
          </a:xfrm>
          <a:prstGeom prst="rect">
            <a:avLst/>
          </a:prstGeom>
          <a:noFill/>
        </p:spPr>
        <p:txBody>
          <a:bodyPr wrap="square" rtlCol="0">
            <a:spAutoFit/>
          </a:bodyPr>
          <a:lstStyle/>
          <a:p>
            <a:r>
              <a:rPr lang="es-ES" dirty="0"/>
              <a:t>RFC y contraseña</a:t>
            </a:r>
            <a:endParaRPr lang="es-MX" dirty="0"/>
          </a:p>
        </p:txBody>
      </p:sp>
      <p:sp>
        <p:nvSpPr>
          <p:cNvPr id="13" name="Rectángulo 12">
            <a:extLst>
              <a:ext uri="{FF2B5EF4-FFF2-40B4-BE49-F238E27FC236}">
                <a16:creationId xmlns:a16="http://schemas.microsoft.com/office/drawing/2014/main" id="{44B3EA18-5811-4CDB-BD0E-2FA0B7D0351A}"/>
              </a:ext>
            </a:extLst>
          </p:cNvPr>
          <p:cNvSpPr/>
          <p:nvPr/>
        </p:nvSpPr>
        <p:spPr>
          <a:xfrm>
            <a:off x="4767943" y="5541954"/>
            <a:ext cx="685800" cy="340946"/>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DFB673E8-41AF-44FC-AEBF-D0D9492E5AEE}"/>
              </a:ext>
            </a:extLst>
          </p:cNvPr>
          <p:cNvSpPr/>
          <p:nvPr/>
        </p:nvSpPr>
        <p:spPr>
          <a:xfrm>
            <a:off x="10821703" y="5457589"/>
            <a:ext cx="763418" cy="340946"/>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1865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 con aceptación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553591" y="1453702"/>
            <a:ext cx="3998060" cy="369332"/>
          </a:xfrm>
          <a:prstGeom prst="rect">
            <a:avLst/>
          </a:prstGeom>
          <a:noFill/>
        </p:spPr>
        <p:txBody>
          <a:bodyPr wrap="square" rtlCol="0">
            <a:spAutoFit/>
          </a:bodyPr>
          <a:lstStyle/>
          <a:p>
            <a:r>
              <a:rPr lang="es-ES" dirty="0"/>
              <a:t>Haz clic en Consultar Facturas Emitidas</a:t>
            </a:r>
            <a:endParaRPr lang="es-MX" dirty="0"/>
          </a:p>
        </p:txBody>
      </p:sp>
      <p:pic>
        <p:nvPicPr>
          <p:cNvPr id="3" name="Imagen 2">
            <a:extLst>
              <a:ext uri="{FF2B5EF4-FFF2-40B4-BE49-F238E27FC236}">
                <a16:creationId xmlns:a16="http://schemas.microsoft.com/office/drawing/2014/main" id="{F8E143E6-2395-43C5-9530-D0DAC1D278E3}"/>
              </a:ext>
            </a:extLst>
          </p:cNvPr>
          <p:cNvPicPr>
            <a:picLocks noChangeAspect="1"/>
          </p:cNvPicPr>
          <p:nvPr/>
        </p:nvPicPr>
        <p:blipFill>
          <a:blip r:embed="rId3"/>
          <a:stretch>
            <a:fillRect/>
          </a:stretch>
        </p:blipFill>
        <p:spPr>
          <a:xfrm>
            <a:off x="707740" y="1986555"/>
            <a:ext cx="8400458" cy="3524338"/>
          </a:xfrm>
          <a:prstGeom prst="rect">
            <a:avLst/>
          </a:prstGeom>
        </p:spPr>
      </p:pic>
      <p:sp>
        <p:nvSpPr>
          <p:cNvPr id="12" name="Rectángulo 11">
            <a:extLst>
              <a:ext uri="{FF2B5EF4-FFF2-40B4-BE49-F238E27FC236}">
                <a16:creationId xmlns:a16="http://schemas.microsoft.com/office/drawing/2014/main" id="{2DC133FB-B70E-4C0F-A697-1694536289FD}"/>
              </a:ext>
            </a:extLst>
          </p:cNvPr>
          <p:cNvSpPr/>
          <p:nvPr/>
        </p:nvSpPr>
        <p:spPr>
          <a:xfrm>
            <a:off x="1240971" y="4539344"/>
            <a:ext cx="1804307" cy="244928"/>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a:extLst>
              <a:ext uri="{FF2B5EF4-FFF2-40B4-BE49-F238E27FC236}">
                <a16:creationId xmlns:a16="http://schemas.microsoft.com/office/drawing/2014/main" id="{4CF312DD-7F5C-4484-B922-35476037C759}"/>
              </a:ext>
            </a:extLst>
          </p:cNvPr>
          <p:cNvPicPr>
            <a:picLocks noChangeAspect="1"/>
          </p:cNvPicPr>
          <p:nvPr/>
        </p:nvPicPr>
        <p:blipFill>
          <a:blip r:embed="rId4"/>
          <a:stretch>
            <a:fillRect/>
          </a:stretch>
        </p:blipFill>
        <p:spPr>
          <a:xfrm>
            <a:off x="4804837" y="1453702"/>
            <a:ext cx="6886420" cy="4447278"/>
          </a:xfrm>
          <a:prstGeom prst="rect">
            <a:avLst/>
          </a:prstGeom>
          <a:ln>
            <a:solidFill>
              <a:schemeClr val="tx1"/>
            </a:solidFill>
          </a:ln>
        </p:spPr>
      </p:pic>
      <p:sp>
        <p:nvSpPr>
          <p:cNvPr id="15" name="Rectángulo 14">
            <a:extLst>
              <a:ext uri="{FF2B5EF4-FFF2-40B4-BE49-F238E27FC236}">
                <a16:creationId xmlns:a16="http://schemas.microsoft.com/office/drawing/2014/main" id="{676F2A0A-283C-4162-AF5A-DDC1C7C15F53}"/>
              </a:ext>
            </a:extLst>
          </p:cNvPr>
          <p:cNvSpPr/>
          <p:nvPr/>
        </p:nvSpPr>
        <p:spPr>
          <a:xfrm>
            <a:off x="5091793" y="2667001"/>
            <a:ext cx="2566307" cy="623206"/>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994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 con aceptación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553590" y="1453702"/>
            <a:ext cx="6083973" cy="369332"/>
          </a:xfrm>
          <a:prstGeom prst="rect">
            <a:avLst/>
          </a:prstGeom>
          <a:noFill/>
        </p:spPr>
        <p:txBody>
          <a:bodyPr wrap="square" rtlCol="0">
            <a:spAutoFit/>
          </a:bodyPr>
          <a:lstStyle/>
          <a:p>
            <a:r>
              <a:rPr lang="es-ES" dirty="0"/>
              <a:t>Una vez localizado el CFDI valida las siguientes opciones</a:t>
            </a:r>
            <a:endParaRPr lang="es-MX" dirty="0"/>
          </a:p>
        </p:txBody>
      </p:sp>
      <p:pic>
        <p:nvPicPr>
          <p:cNvPr id="7" name="Imagen 6">
            <a:extLst>
              <a:ext uri="{FF2B5EF4-FFF2-40B4-BE49-F238E27FC236}">
                <a16:creationId xmlns:a16="http://schemas.microsoft.com/office/drawing/2014/main" id="{255068C5-E68A-4F7E-834F-738355DB6F3D}"/>
              </a:ext>
            </a:extLst>
          </p:cNvPr>
          <p:cNvPicPr>
            <a:picLocks noChangeAspect="1"/>
          </p:cNvPicPr>
          <p:nvPr/>
        </p:nvPicPr>
        <p:blipFill>
          <a:blip r:embed="rId3"/>
          <a:stretch>
            <a:fillRect/>
          </a:stretch>
        </p:blipFill>
        <p:spPr>
          <a:xfrm>
            <a:off x="553590" y="1823034"/>
            <a:ext cx="5390010" cy="4931893"/>
          </a:xfrm>
          <a:prstGeom prst="rect">
            <a:avLst/>
          </a:prstGeom>
          <a:ln>
            <a:solidFill>
              <a:schemeClr val="tx1"/>
            </a:solidFill>
          </a:ln>
        </p:spPr>
      </p:pic>
      <p:sp>
        <p:nvSpPr>
          <p:cNvPr id="13" name="Rectángulo 12">
            <a:extLst>
              <a:ext uri="{FF2B5EF4-FFF2-40B4-BE49-F238E27FC236}">
                <a16:creationId xmlns:a16="http://schemas.microsoft.com/office/drawing/2014/main" id="{4A05EDCB-1E34-4162-AAE6-6716BCC7B55F}"/>
              </a:ext>
            </a:extLst>
          </p:cNvPr>
          <p:cNvSpPr/>
          <p:nvPr/>
        </p:nvSpPr>
        <p:spPr>
          <a:xfrm>
            <a:off x="772886" y="5092695"/>
            <a:ext cx="5023757" cy="1055012"/>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a:extLst>
              <a:ext uri="{FF2B5EF4-FFF2-40B4-BE49-F238E27FC236}">
                <a16:creationId xmlns:a16="http://schemas.microsoft.com/office/drawing/2014/main" id="{DE470B61-A9E3-4C31-8C94-98CBA66C5675}"/>
              </a:ext>
            </a:extLst>
          </p:cNvPr>
          <p:cNvPicPr>
            <a:picLocks noChangeAspect="1"/>
          </p:cNvPicPr>
          <p:nvPr/>
        </p:nvPicPr>
        <p:blipFill rotWithShape="1">
          <a:blip r:embed="rId3"/>
          <a:srcRect t="59270"/>
          <a:stretch/>
        </p:blipFill>
        <p:spPr>
          <a:xfrm>
            <a:off x="3678811" y="2414544"/>
            <a:ext cx="7591927" cy="2792782"/>
          </a:xfrm>
          <a:prstGeom prst="rect">
            <a:avLst/>
          </a:prstGeom>
          <a:ln>
            <a:solidFill>
              <a:schemeClr val="tx1"/>
            </a:solidFill>
          </a:ln>
        </p:spPr>
      </p:pic>
      <p:sp>
        <p:nvSpPr>
          <p:cNvPr id="14" name="Rectángulo 13">
            <a:extLst>
              <a:ext uri="{FF2B5EF4-FFF2-40B4-BE49-F238E27FC236}">
                <a16:creationId xmlns:a16="http://schemas.microsoft.com/office/drawing/2014/main" id="{E38E932A-5775-4AAC-8BA1-653608C1A651}"/>
              </a:ext>
            </a:extLst>
          </p:cNvPr>
          <p:cNvSpPr/>
          <p:nvPr/>
        </p:nvSpPr>
        <p:spPr>
          <a:xfrm>
            <a:off x="4045064" y="3699313"/>
            <a:ext cx="339157" cy="24605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0" name="Grupo 9">
            <a:extLst>
              <a:ext uri="{FF2B5EF4-FFF2-40B4-BE49-F238E27FC236}">
                <a16:creationId xmlns:a16="http://schemas.microsoft.com/office/drawing/2014/main" id="{CEC110E3-F169-4E5E-9089-C9FB07C095F9}"/>
              </a:ext>
            </a:extLst>
          </p:cNvPr>
          <p:cNvGrpSpPr/>
          <p:nvPr/>
        </p:nvGrpSpPr>
        <p:grpSpPr>
          <a:xfrm>
            <a:off x="3678810" y="2359892"/>
            <a:ext cx="7591927" cy="2792783"/>
            <a:chOff x="2973400" y="1709913"/>
            <a:chExt cx="7591927" cy="2792783"/>
          </a:xfrm>
        </p:grpSpPr>
        <p:pic>
          <p:nvPicPr>
            <p:cNvPr id="8" name="Imagen 7">
              <a:extLst>
                <a:ext uri="{FF2B5EF4-FFF2-40B4-BE49-F238E27FC236}">
                  <a16:creationId xmlns:a16="http://schemas.microsoft.com/office/drawing/2014/main" id="{889E6A4A-4601-4B1E-8305-B974FDCFE7B3}"/>
                </a:ext>
              </a:extLst>
            </p:cNvPr>
            <p:cNvPicPr>
              <a:picLocks noChangeAspect="1"/>
            </p:cNvPicPr>
            <p:nvPr/>
          </p:nvPicPr>
          <p:blipFill rotWithShape="1">
            <a:blip r:embed="rId4"/>
            <a:srcRect t="60044"/>
            <a:stretch/>
          </p:blipFill>
          <p:spPr>
            <a:xfrm>
              <a:off x="2973400" y="1709913"/>
              <a:ext cx="7591927" cy="2792783"/>
            </a:xfrm>
            <a:prstGeom prst="rect">
              <a:avLst/>
            </a:prstGeom>
            <a:ln>
              <a:solidFill>
                <a:schemeClr val="tx1"/>
              </a:solidFill>
            </a:ln>
          </p:spPr>
        </p:pic>
        <p:pic>
          <p:nvPicPr>
            <p:cNvPr id="9" name="Imagen 8">
              <a:extLst>
                <a:ext uri="{FF2B5EF4-FFF2-40B4-BE49-F238E27FC236}">
                  <a16:creationId xmlns:a16="http://schemas.microsoft.com/office/drawing/2014/main" id="{10E1A6A1-1993-4C4F-9370-DCC596EE76AD}"/>
                </a:ext>
              </a:extLst>
            </p:cNvPr>
            <p:cNvPicPr>
              <a:picLocks noChangeAspect="1"/>
            </p:cNvPicPr>
            <p:nvPr/>
          </p:nvPicPr>
          <p:blipFill rotWithShape="1">
            <a:blip r:embed="rId5"/>
            <a:srcRect b="29306"/>
            <a:stretch/>
          </p:blipFill>
          <p:spPr>
            <a:xfrm>
              <a:off x="5829300" y="3626287"/>
              <a:ext cx="1409246" cy="123247"/>
            </a:xfrm>
            <a:prstGeom prst="rect">
              <a:avLst/>
            </a:prstGeom>
          </p:spPr>
        </p:pic>
      </p:grpSp>
      <p:sp>
        <p:nvSpPr>
          <p:cNvPr id="16" name="Rectángulo 15">
            <a:extLst>
              <a:ext uri="{FF2B5EF4-FFF2-40B4-BE49-F238E27FC236}">
                <a16:creationId xmlns:a16="http://schemas.microsoft.com/office/drawing/2014/main" id="{403271B3-0CF3-4C51-BE5E-9E3F05DC9A89}"/>
              </a:ext>
            </a:extLst>
          </p:cNvPr>
          <p:cNvSpPr/>
          <p:nvPr/>
        </p:nvSpPr>
        <p:spPr>
          <a:xfrm>
            <a:off x="5796643" y="3081363"/>
            <a:ext cx="5181600" cy="753002"/>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7678B9EF-A4F4-4A9B-BDC8-4AA3F6975303}"/>
              </a:ext>
            </a:extLst>
          </p:cNvPr>
          <p:cNvSpPr/>
          <p:nvPr/>
        </p:nvSpPr>
        <p:spPr>
          <a:xfrm>
            <a:off x="8931728" y="4604656"/>
            <a:ext cx="1406979" cy="322389"/>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59613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 con aceptación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498022" y="2433416"/>
            <a:ext cx="2865664" cy="646331"/>
          </a:xfrm>
          <a:prstGeom prst="rect">
            <a:avLst/>
          </a:prstGeom>
          <a:noFill/>
        </p:spPr>
        <p:txBody>
          <a:bodyPr wrap="square" rtlCol="0">
            <a:spAutoFit/>
          </a:bodyPr>
          <a:lstStyle/>
          <a:p>
            <a:r>
              <a:rPr lang="es-ES" dirty="0"/>
              <a:t>Para confirmar la operación captura la </a:t>
            </a:r>
            <a:r>
              <a:rPr lang="es-ES" dirty="0" err="1"/>
              <a:t>e.firma</a:t>
            </a:r>
            <a:endParaRPr lang="es-MX" dirty="0"/>
          </a:p>
        </p:txBody>
      </p:sp>
      <p:pic>
        <p:nvPicPr>
          <p:cNvPr id="7" name="Imagen 6">
            <a:extLst>
              <a:ext uri="{FF2B5EF4-FFF2-40B4-BE49-F238E27FC236}">
                <a16:creationId xmlns:a16="http://schemas.microsoft.com/office/drawing/2014/main" id="{D561CFF6-D87B-4466-9083-4C097F5179A5}"/>
              </a:ext>
            </a:extLst>
          </p:cNvPr>
          <p:cNvPicPr>
            <a:picLocks noChangeAspect="1"/>
          </p:cNvPicPr>
          <p:nvPr/>
        </p:nvPicPr>
        <p:blipFill>
          <a:blip r:embed="rId3"/>
          <a:stretch>
            <a:fillRect/>
          </a:stretch>
        </p:blipFill>
        <p:spPr>
          <a:xfrm>
            <a:off x="3454580" y="1513261"/>
            <a:ext cx="8140506" cy="4430489"/>
          </a:xfrm>
          <a:prstGeom prst="rect">
            <a:avLst/>
          </a:prstGeom>
          <a:ln>
            <a:solidFill>
              <a:schemeClr val="tx1"/>
            </a:solidFill>
          </a:ln>
        </p:spPr>
      </p:pic>
      <p:pic>
        <p:nvPicPr>
          <p:cNvPr id="8" name="Imagen 7">
            <a:extLst>
              <a:ext uri="{FF2B5EF4-FFF2-40B4-BE49-F238E27FC236}">
                <a16:creationId xmlns:a16="http://schemas.microsoft.com/office/drawing/2014/main" id="{38293221-5C1F-4C95-9479-7B8214CBDD6F}"/>
              </a:ext>
            </a:extLst>
          </p:cNvPr>
          <p:cNvPicPr>
            <a:picLocks noChangeAspect="1"/>
          </p:cNvPicPr>
          <p:nvPr/>
        </p:nvPicPr>
        <p:blipFill>
          <a:blip r:embed="rId4"/>
          <a:stretch>
            <a:fillRect/>
          </a:stretch>
        </p:blipFill>
        <p:spPr>
          <a:xfrm>
            <a:off x="3454580" y="1513261"/>
            <a:ext cx="8374775" cy="4430489"/>
          </a:xfrm>
          <a:prstGeom prst="rect">
            <a:avLst/>
          </a:prstGeom>
        </p:spPr>
      </p:pic>
    </p:spTree>
    <p:extLst>
      <p:ext uri="{BB962C8B-B14F-4D97-AF65-F5344CB8AC3E}">
        <p14:creationId xmlns:p14="http://schemas.microsoft.com/office/powerpoint/2010/main" val="242939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 con aceptación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553591" y="1453702"/>
            <a:ext cx="3998060" cy="369332"/>
          </a:xfrm>
          <a:prstGeom prst="rect">
            <a:avLst/>
          </a:prstGeom>
          <a:noFill/>
        </p:spPr>
        <p:txBody>
          <a:bodyPr wrap="square" rtlCol="0">
            <a:spAutoFit/>
          </a:bodyPr>
          <a:lstStyle/>
          <a:p>
            <a:r>
              <a:rPr lang="es-ES" dirty="0"/>
              <a:t>Descarga el Acuse de envió de solicitud</a:t>
            </a:r>
            <a:endParaRPr lang="es-MX" dirty="0"/>
          </a:p>
        </p:txBody>
      </p:sp>
      <p:pic>
        <p:nvPicPr>
          <p:cNvPr id="3" name="Imagen 2">
            <a:extLst>
              <a:ext uri="{FF2B5EF4-FFF2-40B4-BE49-F238E27FC236}">
                <a16:creationId xmlns:a16="http://schemas.microsoft.com/office/drawing/2014/main" id="{181FB8E3-9FCD-4DEF-9363-F9C440E0EE25}"/>
              </a:ext>
            </a:extLst>
          </p:cNvPr>
          <p:cNvPicPr>
            <a:picLocks noChangeAspect="1"/>
          </p:cNvPicPr>
          <p:nvPr/>
        </p:nvPicPr>
        <p:blipFill>
          <a:blip r:embed="rId3"/>
          <a:stretch>
            <a:fillRect/>
          </a:stretch>
        </p:blipFill>
        <p:spPr>
          <a:xfrm>
            <a:off x="2397755" y="1899009"/>
            <a:ext cx="8306056" cy="4126233"/>
          </a:xfrm>
          <a:prstGeom prst="rect">
            <a:avLst/>
          </a:prstGeom>
          <a:ln>
            <a:solidFill>
              <a:schemeClr val="tx1"/>
            </a:solidFill>
          </a:ln>
        </p:spPr>
      </p:pic>
      <p:pic>
        <p:nvPicPr>
          <p:cNvPr id="4" name="Imagen 3">
            <a:extLst>
              <a:ext uri="{FF2B5EF4-FFF2-40B4-BE49-F238E27FC236}">
                <a16:creationId xmlns:a16="http://schemas.microsoft.com/office/drawing/2014/main" id="{9C6620CE-DA0C-4260-A95A-E28920808589}"/>
              </a:ext>
            </a:extLst>
          </p:cNvPr>
          <p:cNvPicPr>
            <a:picLocks noChangeAspect="1"/>
          </p:cNvPicPr>
          <p:nvPr/>
        </p:nvPicPr>
        <p:blipFill>
          <a:blip r:embed="rId4"/>
          <a:stretch>
            <a:fillRect/>
          </a:stretch>
        </p:blipFill>
        <p:spPr>
          <a:xfrm>
            <a:off x="3126399" y="2117997"/>
            <a:ext cx="5508520" cy="4166906"/>
          </a:xfrm>
          <a:prstGeom prst="rect">
            <a:avLst/>
          </a:prstGeom>
          <a:ln>
            <a:solidFill>
              <a:schemeClr val="tx1"/>
            </a:solidFill>
          </a:ln>
        </p:spPr>
      </p:pic>
    </p:spTree>
    <p:extLst>
      <p:ext uri="{BB962C8B-B14F-4D97-AF65-F5344CB8AC3E}">
        <p14:creationId xmlns:p14="http://schemas.microsoft.com/office/powerpoint/2010/main" val="7193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 con aceptación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553591" y="1327273"/>
            <a:ext cx="3998060" cy="369332"/>
          </a:xfrm>
          <a:prstGeom prst="rect">
            <a:avLst/>
          </a:prstGeom>
          <a:noFill/>
        </p:spPr>
        <p:txBody>
          <a:bodyPr wrap="square" rtlCol="0">
            <a:spAutoFit/>
          </a:bodyPr>
          <a:lstStyle/>
          <a:p>
            <a:r>
              <a:rPr lang="es-ES" dirty="0"/>
              <a:t>Valida el estatus de la cancelación:</a:t>
            </a:r>
          </a:p>
        </p:txBody>
      </p:sp>
      <p:pic>
        <p:nvPicPr>
          <p:cNvPr id="3" name="Imagen 2">
            <a:extLst>
              <a:ext uri="{FF2B5EF4-FFF2-40B4-BE49-F238E27FC236}">
                <a16:creationId xmlns:a16="http://schemas.microsoft.com/office/drawing/2014/main" id="{4AFD7C66-CA5D-4DC8-8124-1C24CFB2401E}"/>
              </a:ext>
            </a:extLst>
          </p:cNvPr>
          <p:cNvPicPr>
            <a:picLocks noChangeAspect="1"/>
          </p:cNvPicPr>
          <p:nvPr/>
        </p:nvPicPr>
        <p:blipFill>
          <a:blip r:embed="rId3"/>
          <a:stretch>
            <a:fillRect/>
          </a:stretch>
        </p:blipFill>
        <p:spPr>
          <a:xfrm>
            <a:off x="336750" y="1663077"/>
            <a:ext cx="5759250" cy="5194923"/>
          </a:xfrm>
          <a:prstGeom prst="rect">
            <a:avLst/>
          </a:prstGeom>
          <a:ln>
            <a:solidFill>
              <a:schemeClr val="tx1"/>
            </a:solidFill>
          </a:ln>
        </p:spPr>
      </p:pic>
      <p:sp>
        <p:nvSpPr>
          <p:cNvPr id="7" name="Rectángulo 6">
            <a:extLst>
              <a:ext uri="{FF2B5EF4-FFF2-40B4-BE49-F238E27FC236}">
                <a16:creationId xmlns:a16="http://schemas.microsoft.com/office/drawing/2014/main" id="{FDB94ACE-A49C-4915-9812-D83AF0FFB869}"/>
              </a:ext>
            </a:extLst>
          </p:cNvPr>
          <p:cNvSpPr/>
          <p:nvPr/>
        </p:nvSpPr>
        <p:spPr>
          <a:xfrm>
            <a:off x="432707" y="5328737"/>
            <a:ext cx="5429250" cy="86795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a:extLst>
              <a:ext uri="{FF2B5EF4-FFF2-40B4-BE49-F238E27FC236}">
                <a16:creationId xmlns:a16="http://schemas.microsoft.com/office/drawing/2014/main" id="{F0AAAB52-BA2B-4164-9E51-029BE33345CA}"/>
              </a:ext>
            </a:extLst>
          </p:cNvPr>
          <p:cNvPicPr>
            <a:picLocks noChangeAspect="1"/>
          </p:cNvPicPr>
          <p:nvPr/>
        </p:nvPicPr>
        <p:blipFill rotWithShape="1">
          <a:blip r:embed="rId3"/>
          <a:srcRect t="62178" b="-1"/>
          <a:stretch/>
        </p:blipFill>
        <p:spPr>
          <a:xfrm>
            <a:off x="3306726" y="3041560"/>
            <a:ext cx="8200777" cy="2797843"/>
          </a:xfrm>
          <a:prstGeom prst="rect">
            <a:avLst/>
          </a:prstGeom>
          <a:ln>
            <a:solidFill>
              <a:schemeClr val="tx1"/>
            </a:solidFill>
          </a:ln>
        </p:spPr>
      </p:pic>
      <p:sp>
        <p:nvSpPr>
          <p:cNvPr id="9" name="Rectángulo 8">
            <a:extLst>
              <a:ext uri="{FF2B5EF4-FFF2-40B4-BE49-F238E27FC236}">
                <a16:creationId xmlns:a16="http://schemas.microsoft.com/office/drawing/2014/main" id="{A975E495-63FB-4854-B8D1-86D9D461916C}"/>
              </a:ext>
            </a:extLst>
          </p:cNvPr>
          <p:cNvSpPr/>
          <p:nvPr/>
        </p:nvSpPr>
        <p:spPr>
          <a:xfrm>
            <a:off x="8025493" y="3668666"/>
            <a:ext cx="1502228" cy="86795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1740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07573" y="3295649"/>
            <a:ext cx="10145484" cy="1038907"/>
          </a:xfrm>
        </p:spPr>
        <p:txBody>
          <a:bodyPr>
            <a:normAutofit fontScale="90000"/>
          </a:bodyPr>
          <a:lstStyle/>
          <a:p>
            <a:r>
              <a:rPr lang="es-ES_tradnl" b="1" dirty="0">
                <a:solidFill>
                  <a:schemeClr val="accent1">
                    <a:lumMod val="75000"/>
                  </a:schemeClr>
                </a:solidFill>
                <a:latin typeface="Titillium Web" charset="0"/>
                <a:ea typeface="Titillium Web" charset="0"/>
                <a:cs typeface="Titillium Web" charset="0"/>
              </a:rPr>
              <a:t>Recepción de la solicitud de </a:t>
            </a:r>
            <a:br>
              <a:rPr lang="es-ES_tradnl" b="1" dirty="0">
                <a:solidFill>
                  <a:schemeClr val="accent1">
                    <a:lumMod val="75000"/>
                  </a:schemeClr>
                </a:solidFill>
                <a:latin typeface="Titillium Web" charset="0"/>
                <a:ea typeface="Titillium Web" charset="0"/>
                <a:cs typeface="Titillium Web" charset="0"/>
              </a:rPr>
            </a:br>
            <a:r>
              <a:rPr lang="es-ES_tradnl" b="1" dirty="0">
                <a:solidFill>
                  <a:schemeClr val="accent1">
                    <a:lumMod val="75000"/>
                  </a:schemeClr>
                </a:solidFill>
                <a:latin typeface="Titillium Web" charset="0"/>
                <a:ea typeface="Titillium Web" charset="0"/>
                <a:cs typeface="Titillium Web" charset="0"/>
              </a:rPr>
              <a:t>cancelación del CFDI por parte del  receptor</a:t>
            </a:r>
          </a:p>
        </p:txBody>
      </p:sp>
    </p:spTree>
    <p:extLst>
      <p:ext uri="{BB962C8B-B14F-4D97-AF65-F5344CB8AC3E}">
        <p14:creationId xmlns:p14="http://schemas.microsoft.com/office/powerpoint/2010/main" val="155900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9233561" cy="771301"/>
          </a:xfrm>
          <a:prstGeom prst="rect">
            <a:avLst/>
          </a:prstGeom>
        </p:spPr>
        <p:txBody>
          <a:bodyPr wrap="square">
            <a:spAutoFit/>
          </a:bodyPr>
          <a:lstStyle/>
          <a:p>
            <a:r>
              <a:rPr lang="es-ES_tradnl" sz="4400" b="1" dirty="0">
                <a:solidFill>
                  <a:srgbClr val="0070C0"/>
                </a:solidFill>
                <a:latin typeface="Titillium Web" charset="0"/>
                <a:ea typeface="Titillium Web" charset="0"/>
                <a:cs typeface="Titillium Web" charset="0"/>
              </a:rPr>
              <a:t>Objetivo	</a:t>
            </a: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3" name="CuadroTexto 2">
            <a:extLst>
              <a:ext uri="{FF2B5EF4-FFF2-40B4-BE49-F238E27FC236}">
                <a16:creationId xmlns:a16="http://schemas.microsoft.com/office/drawing/2014/main" id="{7C7BFCBD-4EBA-46E8-B768-417DFEFD6CF0}"/>
              </a:ext>
            </a:extLst>
          </p:cNvPr>
          <p:cNvSpPr txBox="1"/>
          <p:nvPr/>
        </p:nvSpPr>
        <p:spPr>
          <a:xfrm>
            <a:off x="1323772" y="2219244"/>
            <a:ext cx="9275402" cy="1323439"/>
          </a:xfrm>
          <a:prstGeom prst="rect">
            <a:avLst/>
          </a:prstGeom>
          <a:noFill/>
        </p:spPr>
        <p:txBody>
          <a:bodyPr wrap="square" rtlCol="0">
            <a:spAutoFit/>
          </a:bodyPr>
          <a:lstStyle/>
          <a:p>
            <a:pPr algn="ctr"/>
            <a:r>
              <a:rPr lang="es-ES" sz="4000" dirty="0"/>
              <a:t>Conocer el nuevo proceso de cancelación en el portal del SAT</a:t>
            </a:r>
            <a:endParaRPr lang="es-MX" sz="4000" dirty="0"/>
          </a:p>
        </p:txBody>
      </p:sp>
    </p:spTree>
    <p:extLst>
      <p:ext uri="{BB962C8B-B14F-4D97-AF65-F5344CB8AC3E}">
        <p14:creationId xmlns:p14="http://schemas.microsoft.com/office/powerpoint/2010/main" val="268009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Recepción de la solicitud de cancelación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10" name="CuadroTexto 9">
            <a:extLst>
              <a:ext uri="{FF2B5EF4-FFF2-40B4-BE49-F238E27FC236}">
                <a16:creationId xmlns:a16="http://schemas.microsoft.com/office/drawing/2014/main" id="{7D748101-1AC0-462A-9133-B1FF71834EDC}"/>
              </a:ext>
            </a:extLst>
          </p:cNvPr>
          <p:cNvSpPr txBox="1"/>
          <p:nvPr/>
        </p:nvSpPr>
        <p:spPr>
          <a:xfrm>
            <a:off x="863834" y="1294817"/>
            <a:ext cx="6018659" cy="461665"/>
          </a:xfrm>
          <a:prstGeom prst="rect">
            <a:avLst/>
          </a:prstGeom>
          <a:noFill/>
        </p:spPr>
        <p:txBody>
          <a:bodyPr wrap="square" rtlCol="0">
            <a:spAutoFit/>
          </a:bodyPr>
          <a:lstStyle/>
          <a:p>
            <a:r>
              <a:rPr lang="es-MX" sz="2400" dirty="0"/>
              <a:t>Buzón tributario</a:t>
            </a:r>
          </a:p>
        </p:txBody>
      </p:sp>
      <p:pic>
        <p:nvPicPr>
          <p:cNvPr id="11" name="Imagen 10">
            <a:extLst>
              <a:ext uri="{FF2B5EF4-FFF2-40B4-BE49-F238E27FC236}">
                <a16:creationId xmlns:a16="http://schemas.microsoft.com/office/drawing/2014/main" id="{0DB0D1CC-E768-4FF4-9696-292C53D2DD3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80268" y="2027141"/>
            <a:ext cx="3204451" cy="3326843"/>
          </a:xfrm>
          <a:prstGeom prst="rect">
            <a:avLst/>
          </a:prstGeom>
        </p:spPr>
      </p:pic>
      <p:sp>
        <p:nvSpPr>
          <p:cNvPr id="13" name="CuadroTexto 12">
            <a:extLst>
              <a:ext uri="{FF2B5EF4-FFF2-40B4-BE49-F238E27FC236}">
                <a16:creationId xmlns:a16="http://schemas.microsoft.com/office/drawing/2014/main" id="{6B877C5B-F25C-45FC-898E-6A6D80229CA2}"/>
              </a:ext>
            </a:extLst>
          </p:cNvPr>
          <p:cNvSpPr txBox="1"/>
          <p:nvPr/>
        </p:nvSpPr>
        <p:spPr>
          <a:xfrm>
            <a:off x="5384703" y="1471319"/>
            <a:ext cx="2995580" cy="2308324"/>
          </a:xfrm>
          <a:prstGeom prst="rect">
            <a:avLst/>
          </a:prstGeom>
          <a:solidFill>
            <a:schemeClr val="bg1"/>
          </a:solidFill>
          <a:ln>
            <a:solidFill>
              <a:schemeClr val="tx1"/>
            </a:solidFill>
          </a:ln>
        </p:spPr>
        <p:txBody>
          <a:bodyPr wrap="square" rtlCol="0">
            <a:spAutoFit/>
          </a:bodyPr>
          <a:lstStyle/>
          <a:p>
            <a:r>
              <a:rPr lang="es-ES" dirty="0"/>
              <a:t>RFC Y NOMBRE EMISOR</a:t>
            </a:r>
            <a:endParaRPr lang="es-MX" dirty="0"/>
          </a:p>
          <a:p>
            <a:r>
              <a:rPr lang="es-ES" dirty="0"/>
              <a:t>Folios de las facturas a cancelar</a:t>
            </a:r>
          </a:p>
          <a:p>
            <a:endParaRPr lang="es-ES" dirty="0"/>
          </a:p>
          <a:p>
            <a:r>
              <a:rPr lang="es-MX" dirty="0"/>
              <a:t>&lt;Nombre emisor&gt;&gt; solicita la cancelación de la(s) factura(s) con folio(s) &lt;&lt;números de folio&gt;&gt;,</a:t>
            </a:r>
            <a:endParaRPr lang="es-ES" dirty="0"/>
          </a:p>
        </p:txBody>
      </p:sp>
      <p:sp>
        <p:nvSpPr>
          <p:cNvPr id="14" name="CuadroTexto 13">
            <a:extLst>
              <a:ext uri="{FF2B5EF4-FFF2-40B4-BE49-F238E27FC236}">
                <a16:creationId xmlns:a16="http://schemas.microsoft.com/office/drawing/2014/main" id="{021F6CB9-A3FE-45D4-A16F-02D4950A1E76}"/>
              </a:ext>
            </a:extLst>
          </p:cNvPr>
          <p:cNvSpPr txBox="1"/>
          <p:nvPr/>
        </p:nvSpPr>
        <p:spPr>
          <a:xfrm>
            <a:off x="5384703" y="3779643"/>
            <a:ext cx="2995580" cy="2308324"/>
          </a:xfrm>
          <a:prstGeom prst="rect">
            <a:avLst/>
          </a:prstGeom>
          <a:solidFill>
            <a:schemeClr val="bg1"/>
          </a:solidFill>
          <a:ln>
            <a:solidFill>
              <a:schemeClr val="tx1"/>
            </a:solidFill>
          </a:ln>
        </p:spPr>
        <p:txBody>
          <a:bodyPr wrap="square" rtlCol="0">
            <a:spAutoFit/>
          </a:bodyPr>
          <a:lstStyle/>
          <a:p>
            <a:r>
              <a:rPr lang="es-MX" dirty="0"/>
              <a:t>Cuentas con tres días hábiles a partir de la fecha de depósito de este mensaje, para aceptar o rechazar la solicitud de cancelación; </a:t>
            </a:r>
            <a:r>
              <a:rPr lang="es-MX" b="1" dirty="0"/>
              <a:t>en caso de que no envíes una respuesta, la cancelación se aceptará automáticamente</a:t>
            </a:r>
            <a:endParaRPr lang="es-ES" b="1" dirty="0"/>
          </a:p>
        </p:txBody>
      </p:sp>
      <p:sp>
        <p:nvSpPr>
          <p:cNvPr id="15" name="CuadroTexto 14">
            <a:extLst>
              <a:ext uri="{FF2B5EF4-FFF2-40B4-BE49-F238E27FC236}">
                <a16:creationId xmlns:a16="http://schemas.microsoft.com/office/drawing/2014/main" id="{B590F6D9-41B3-4A92-AF52-63F7723EB686}"/>
              </a:ext>
            </a:extLst>
          </p:cNvPr>
          <p:cNvSpPr txBox="1"/>
          <p:nvPr/>
        </p:nvSpPr>
        <p:spPr>
          <a:xfrm>
            <a:off x="650590" y="1919639"/>
            <a:ext cx="4416435" cy="1323439"/>
          </a:xfrm>
          <a:prstGeom prst="rect">
            <a:avLst/>
          </a:prstGeom>
          <a:noFill/>
        </p:spPr>
        <p:txBody>
          <a:bodyPr wrap="square" rtlCol="0">
            <a:spAutoFit/>
          </a:bodyPr>
          <a:lstStyle/>
          <a:p>
            <a:r>
              <a:rPr lang="es-ES" sz="2000" dirty="0"/>
              <a:t>Mensaje 1</a:t>
            </a:r>
            <a:endParaRPr lang="es-MX" sz="2000" dirty="0"/>
          </a:p>
          <a:p>
            <a:r>
              <a:rPr lang="es-MX" sz="2000" dirty="0"/>
              <a:t>Al ser la primera petición de cancelación llegará un mensaje con la siguiente información.</a:t>
            </a:r>
          </a:p>
        </p:txBody>
      </p:sp>
    </p:spTree>
    <p:extLst>
      <p:ext uri="{BB962C8B-B14F-4D97-AF65-F5344CB8AC3E}">
        <p14:creationId xmlns:p14="http://schemas.microsoft.com/office/powerpoint/2010/main" val="388053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Recepción de la solicitud de cancelación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10" name="CuadroTexto 9">
            <a:extLst>
              <a:ext uri="{FF2B5EF4-FFF2-40B4-BE49-F238E27FC236}">
                <a16:creationId xmlns:a16="http://schemas.microsoft.com/office/drawing/2014/main" id="{7D748101-1AC0-462A-9133-B1FF71834EDC}"/>
              </a:ext>
            </a:extLst>
          </p:cNvPr>
          <p:cNvSpPr txBox="1"/>
          <p:nvPr/>
        </p:nvSpPr>
        <p:spPr>
          <a:xfrm>
            <a:off x="863834" y="1294817"/>
            <a:ext cx="6018659" cy="461665"/>
          </a:xfrm>
          <a:prstGeom prst="rect">
            <a:avLst/>
          </a:prstGeom>
          <a:noFill/>
        </p:spPr>
        <p:txBody>
          <a:bodyPr wrap="square" rtlCol="0">
            <a:spAutoFit/>
          </a:bodyPr>
          <a:lstStyle/>
          <a:p>
            <a:r>
              <a:rPr lang="es-MX" sz="2400" dirty="0"/>
              <a:t>Buzón tributario</a:t>
            </a:r>
          </a:p>
        </p:txBody>
      </p:sp>
      <p:pic>
        <p:nvPicPr>
          <p:cNvPr id="11" name="Imagen 10">
            <a:extLst>
              <a:ext uri="{FF2B5EF4-FFF2-40B4-BE49-F238E27FC236}">
                <a16:creationId xmlns:a16="http://schemas.microsoft.com/office/drawing/2014/main" id="{0DB0D1CC-E768-4FF4-9696-292C53D2DD3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80268" y="2027141"/>
            <a:ext cx="3204451" cy="3326843"/>
          </a:xfrm>
          <a:prstGeom prst="rect">
            <a:avLst/>
          </a:prstGeom>
        </p:spPr>
      </p:pic>
      <p:sp>
        <p:nvSpPr>
          <p:cNvPr id="13" name="CuadroTexto 12">
            <a:extLst>
              <a:ext uri="{FF2B5EF4-FFF2-40B4-BE49-F238E27FC236}">
                <a16:creationId xmlns:a16="http://schemas.microsoft.com/office/drawing/2014/main" id="{6B877C5B-F25C-45FC-898E-6A6D80229CA2}"/>
              </a:ext>
            </a:extLst>
          </p:cNvPr>
          <p:cNvSpPr txBox="1"/>
          <p:nvPr/>
        </p:nvSpPr>
        <p:spPr>
          <a:xfrm>
            <a:off x="5384703" y="1471319"/>
            <a:ext cx="2995580" cy="2308324"/>
          </a:xfrm>
          <a:prstGeom prst="rect">
            <a:avLst/>
          </a:prstGeom>
          <a:solidFill>
            <a:schemeClr val="bg1"/>
          </a:solidFill>
          <a:ln>
            <a:solidFill>
              <a:schemeClr val="tx1"/>
            </a:solidFill>
          </a:ln>
        </p:spPr>
        <p:txBody>
          <a:bodyPr wrap="square" rtlCol="0">
            <a:spAutoFit/>
          </a:bodyPr>
          <a:lstStyle/>
          <a:p>
            <a:r>
              <a:rPr lang="es-ES" dirty="0"/>
              <a:t>RFC Y NOMBRE EMISOR</a:t>
            </a:r>
            <a:endParaRPr lang="es-MX" dirty="0"/>
          </a:p>
          <a:p>
            <a:r>
              <a:rPr lang="es-ES" dirty="0"/>
              <a:t>Folios de las facturas a cancelar</a:t>
            </a:r>
          </a:p>
          <a:p>
            <a:endParaRPr lang="es-ES" dirty="0"/>
          </a:p>
          <a:p>
            <a:r>
              <a:rPr lang="es-MX" dirty="0"/>
              <a:t>&lt;Nombre emisor&gt;&gt; solicita la cancelación de la(s) factura(s) con folio(s) &lt;&lt;números de folio&gt;&gt;,</a:t>
            </a:r>
            <a:endParaRPr lang="es-ES" dirty="0"/>
          </a:p>
        </p:txBody>
      </p:sp>
      <p:sp>
        <p:nvSpPr>
          <p:cNvPr id="14" name="CuadroTexto 13">
            <a:extLst>
              <a:ext uri="{FF2B5EF4-FFF2-40B4-BE49-F238E27FC236}">
                <a16:creationId xmlns:a16="http://schemas.microsoft.com/office/drawing/2014/main" id="{021F6CB9-A3FE-45D4-A16F-02D4950A1E76}"/>
              </a:ext>
            </a:extLst>
          </p:cNvPr>
          <p:cNvSpPr txBox="1"/>
          <p:nvPr/>
        </p:nvSpPr>
        <p:spPr>
          <a:xfrm>
            <a:off x="5384703" y="3779643"/>
            <a:ext cx="2995580" cy="2585323"/>
          </a:xfrm>
          <a:prstGeom prst="rect">
            <a:avLst/>
          </a:prstGeom>
          <a:solidFill>
            <a:schemeClr val="bg1"/>
          </a:solidFill>
          <a:ln>
            <a:solidFill>
              <a:schemeClr val="tx1"/>
            </a:solidFill>
          </a:ln>
        </p:spPr>
        <p:txBody>
          <a:bodyPr wrap="square" rtlCol="0">
            <a:spAutoFit/>
          </a:bodyPr>
          <a:lstStyle/>
          <a:p>
            <a:r>
              <a:rPr lang="es-MX" dirty="0"/>
              <a:t>Cuentas con tres días hábiles a partir de la fecha de depósito de este mensaje, para aceptar o rechazar la solicitud de cancelación; </a:t>
            </a:r>
            <a:r>
              <a:rPr lang="es-MX" b="1" dirty="0"/>
              <a:t>en caso de que no envíes una respuesta, la cancelación se RECHAZARA automáticamente</a:t>
            </a:r>
            <a:endParaRPr lang="es-ES" b="1" dirty="0"/>
          </a:p>
        </p:txBody>
      </p:sp>
      <p:sp>
        <p:nvSpPr>
          <p:cNvPr id="15" name="CuadroTexto 14">
            <a:extLst>
              <a:ext uri="{FF2B5EF4-FFF2-40B4-BE49-F238E27FC236}">
                <a16:creationId xmlns:a16="http://schemas.microsoft.com/office/drawing/2014/main" id="{B590F6D9-41B3-4A92-AF52-63F7723EB686}"/>
              </a:ext>
            </a:extLst>
          </p:cNvPr>
          <p:cNvSpPr txBox="1"/>
          <p:nvPr/>
        </p:nvSpPr>
        <p:spPr>
          <a:xfrm>
            <a:off x="707740" y="1825049"/>
            <a:ext cx="4416435" cy="1631216"/>
          </a:xfrm>
          <a:prstGeom prst="rect">
            <a:avLst/>
          </a:prstGeom>
          <a:noFill/>
        </p:spPr>
        <p:txBody>
          <a:bodyPr wrap="square" rtlCol="0">
            <a:spAutoFit/>
          </a:bodyPr>
          <a:lstStyle/>
          <a:p>
            <a:r>
              <a:rPr lang="es-ES" sz="2000" dirty="0"/>
              <a:t>Mensaje 2</a:t>
            </a:r>
            <a:endParaRPr lang="es-MX" sz="2000" dirty="0"/>
          </a:p>
          <a:p>
            <a:r>
              <a:rPr lang="es-MX" sz="2000" dirty="0"/>
              <a:t>Si la petición de cancelación se rechazo y el emisor vuelve a enviar la petición de cancelación, llegará el siguiente mensaje al buzón:</a:t>
            </a:r>
          </a:p>
        </p:txBody>
      </p:sp>
      <p:sp>
        <p:nvSpPr>
          <p:cNvPr id="16" name="CuadroTexto 15">
            <a:extLst>
              <a:ext uri="{FF2B5EF4-FFF2-40B4-BE49-F238E27FC236}">
                <a16:creationId xmlns:a16="http://schemas.microsoft.com/office/drawing/2014/main" id="{06431F41-3277-4BD0-8341-0F65EB2B6B32}"/>
              </a:ext>
            </a:extLst>
          </p:cNvPr>
          <p:cNvSpPr txBox="1"/>
          <p:nvPr/>
        </p:nvSpPr>
        <p:spPr>
          <a:xfrm>
            <a:off x="8640811" y="3222751"/>
            <a:ext cx="3336196" cy="2246769"/>
          </a:xfrm>
          <a:prstGeom prst="rect">
            <a:avLst/>
          </a:prstGeom>
          <a:noFill/>
        </p:spPr>
        <p:txBody>
          <a:bodyPr wrap="square" rtlCol="0">
            <a:spAutoFit/>
          </a:bodyPr>
          <a:lstStyle/>
          <a:p>
            <a:r>
              <a:rPr lang="es-ES" sz="2000" dirty="0"/>
              <a:t>Posteriormente, el receptor debe ingresar al “Servicio de cancelación de factura electrónica” que se encuentra en el portal del SAT, para aceptar o rechazar la solicitud de cancelación.</a:t>
            </a:r>
            <a:endParaRPr lang="es-MX" sz="2000" dirty="0"/>
          </a:p>
        </p:txBody>
      </p:sp>
    </p:spTree>
    <p:extLst>
      <p:ext uri="{BB962C8B-B14F-4D97-AF65-F5344CB8AC3E}">
        <p14:creationId xmlns:p14="http://schemas.microsoft.com/office/powerpoint/2010/main" val="264849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Recepción de la solicitud de cancelación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4" name="Rectángulo 3">
            <a:extLst>
              <a:ext uri="{FF2B5EF4-FFF2-40B4-BE49-F238E27FC236}">
                <a16:creationId xmlns:a16="http://schemas.microsoft.com/office/drawing/2014/main" id="{6B2A280B-3510-43F1-9C37-476F009C7352}"/>
              </a:ext>
            </a:extLst>
          </p:cNvPr>
          <p:cNvSpPr/>
          <p:nvPr/>
        </p:nvSpPr>
        <p:spPr>
          <a:xfrm>
            <a:off x="707740" y="1443841"/>
            <a:ext cx="10885546" cy="1200329"/>
          </a:xfrm>
          <a:prstGeom prst="rect">
            <a:avLst/>
          </a:prstGeom>
        </p:spPr>
        <p:txBody>
          <a:bodyPr wrap="square">
            <a:spAutoFit/>
          </a:bodyPr>
          <a:lstStyle/>
          <a:p>
            <a:r>
              <a:rPr lang="es-MX" b="1" dirty="0">
                <a:solidFill>
                  <a:srgbClr val="000000"/>
                </a:solidFill>
                <a:latin typeface="Arial" panose="020B0604020202020204" pitchFamily="34" charset="0"/>
              </a:rPr>
              <a:t>3.No respuesta a la solicitud de cancelación: </a:t>
            </a:r>
            <a:r>
              <a:rPr lang="es-MX" dirty="0">
                <a:solidFill>
                  <a:srgbClr val="000000"/>
                </a:solidFill>
                <a:latin typeface="Arial" panose="020B0604020202020204" pitchFamily="34" charset="0"/>
              </a:rPr>
              <a:t>El receptor de la solicitud de cancelación del CFDI, no ingresa al Portal del SAT para aceptar o rechazar dicha solicitud, por lo que el CFDI es cancelado automáticamente por el “</a:t>
            </a:r>
            <a:r>
              <a:rPr lang="es-MX" b="1" dirty="0">
                <a:solidFill>
                  <a:srgbClr val="000000"/>
                </a:solidFill>
                <a:latin typeface="Arial" panose="020B0604020202020204" pitchFamily="34" charset="0"/>
              </a:rPr>
              <a:t>Servicio de Cancelación de Factura Electrónica</a:t>
            </a:r>
            <a:r>
              <a:rPr lang="es-MX" dirty="0">
                <a:solidFill>
                  <a:srgbClr val="000000"/>
                </a:solidFill>
                <a:latin typeface="Arial" panose="020B0604020202020204" pitchFamily="34" charset="0"/>
              </a:rPr>
              <a:t>” por haber transcurrido el plazo de los </a:t>
            </a:r>
            <a:r>
              <a:rPr lang="es-MX" b="1" dirty="0">
                <a:solidFill>
                  <a:srgbClr val="000000"/>
                </a:solidFill>
                <a:effectLst>
                  <a:outerShdw blurRad="38100" dist="38100" dir="2700000" algn="tl">
                    <a:srgbClr val="000000">
                      <a:alpha val="43137"/>
                    </a:srgbClr>
                  </a:outerShdw>
                </a:effectLst>
                <a:latin typeface="Arial" panose="020B0604020202020204" pitchFamily="34" charset="0"/>
              </a:rPr>
              <a:t>tres días </a:t>
            </a:r>
            <a:r>
              <a:rPr lang="es-MX" dirty="0">
                <a:solidFill>
                  <a:srgbClr val="000000"/>
                </a:solidFill>
                <a:latin typeface="Arial" panose="020B0604020202020204" pitchFamily="34" charset="0"/>
              </a:rPr>
              <a:t>sin que el receptor diera una respuesta. 	</a:t>
            </a:r>
          </a:p>
        </p:txBody>
      </p:sp>
      <p:pic>
        <p:nvPicPr>
          <p:cNvPr id="3" name="Imagen 2" descr="Imagen que contiene juguete&#10;&#10;Descripción generada con confianza muy alta">
            <a:extLst>
              <a:ext uri="{FF2B5EF4-FFF2-40B4-BE49-F238E27FC236}">
                <a16:creationId xmlns:a16="http://schemas.microsoft.com/office/drawing/2014/main" id="{ED279BAF-10CE-4454-8988-204895038923}"/>
              </a:ext>
            </a:extLst>
          </p:cNvPr>
          <p:cNvPicPr>
            <a:picLocks noChangeAspect="1"/>
          </p:cNvPicPr>
          <p:nvPr/>
        </p:nvPicPr>
        <p:blipFill rotWithShape="1">
          <a:blip r:embed="rId3"/>
          <a:srcRect b="50000"/>
          <a:stretch/>
        </p:blipFill>
        <p:spPr>
          <a:xfrm>
            <a:off x="1561027" y="3265714"/>
            <a:ext cx="1998764" cy="3102430"/>
          </a:xfrm>
          <a:prstGeom prst="rect">
            <a:avLst/>
          </a:prstGeom>
        </p:spPr>
      </p:pic>
      <p:pic>
        <p:nvPicPr>
          <p:cNvPr id="8" name="Imagen 7" descr="Imagen que contiene reloj, objeto&#10;&#10;Descripción generada con confianza muy alta">
            <a:extLst>
              <a:ext uri="{FF2B5EF4-FFF2-40B4-BE49-F238E27FC236}">
                <a16:creationId xmlns:a16="http://schemas.microsoft.com/office/drawing/2014/main" id="{F9A4164F-9531-4F83-BAA9-04BCD41C5D32}"/>
              </a:ext>
            </a:extLst>
          </p:cNvPr>
          <p:cNvPicPr>
            <a:picLocks noChangeAspect="1"/>
          </p:cNvPicPr>
          <p:nvPr/>
        </p:nvPicPr>
        <p:blipFill>
          <a:blip r:embed="rId4"/>
          <a:stretch>
            <a:fillRect/>
          </a:stretch>
        </p:blipFill>
        <p:spPr>
          <a:xfrm>
            <a:off x="4490357" y="2936751"/>
            <a:ext cx="2554160" cy="2554160"/>
          </a:xfrm>
          <a:prstGeom prst="rect">
            <a:avLst/>
          </a:prstGeom>
        </p:spPr>
      </p:pic>
      <p:pic>
        <p:nvPicPr>
          <p:cNvPr id="9" name="Imagen 8" descr="Imagen que contiene captura de pantalla&#10;&#10;Descripción generada con confianza muy alta">
            <a:extLst>
              <a:ext uri="{FF2B5EF4-FFF2-40B4-BE49-F238E27FC236}">
                <a16:creationId xmlns:a16="http://schemas.microsoft.com/office/drawing/2014/main" id="{A0376F05-DA7D-4161-A1FB-89685898704F}"/>
              </a:ext>
            </a:extLst>
          </p:cNvPr>
          <p:cNvPicPr>
            <a:picLocks noChangeAspect="1"/>
          </p:cNvPicPr>
          <p:nvPr/>
        </p:nvPicPr>
        <p:blipFill rotWithShape="1">
          <a:blip r:embed="rId5"/>
          <a:srcRect l="12065" r="6666" b="6964"/>
          <a:stretch/>
        </p:blipFill>
        <p:spPr>
          <a:xfrm>
            <a:off x="8755906" y="2659028"/>
            <a:ext cx="2204357" cy="2867649"/>
          </a:xfrm>
          <a:prstGeom prst="rect">
            <a:avLst/>
          </a:prstGeom>
          <a:ln>
            <a:solidFill>
              <a:schemeClr val="tx1"/>
            </a:solidFill>
          </a:ln>
        </p:spPr>
      </p:pic>
      <p:sp>
        <p:nvSpPr>
          <p:cNvPr id="11" name="CuadroTexto 10">
            <a:extLst>
              <a:ext uri="{FF2B5EF4-FFF2-40B4-BE49-F238E27FC236}">
                <a16:creationId xmlns:a16="http://schemas.microsoft.com/office/drawing/2014/main" id="{52ABBE90-A1F3-495B-8E9B-E50C06526A46}"/>
              </a:ext>
            </a:extLst>
          </p:cNvPr>
          <p:cNvSpPr txBox="1"/>
          <p:nvPr/>
        </p:nvSpPr>
        <p:spPr>
          <a:xfrm rot="19307119">
            <a:off x="8894009" y="3982997"/>
            <a:ext cx="1928148" cy="461665"/>
          </a:xfrm>
          <a:prstGeom prst="rect">
            <a:avLst/>
          </a:prstGeom>
          <a:noFill/>
        </p:spPr>
        <p:txBody>
          <a:bodyPr wrap="square" rtlCol="0">
            <a:spAutoFit/>
          </a:bodyPr>
          <a:lstStyle/>
          <a:p>
            <a:r>
              <a:rPr lang="es-ES" sz="2400" b="1" dirty="0">
                <a:solidFill>
                  <a:srgbClr val="FF0000"/>
                </a:solidFill>
              </a:rPr>
              <a:t>CANCELADO</a:t>
            </a:r>
            <a:endParaRPr lang="es-MX" sz="2400" b="1" dirty="0">
              <a:solidFill>
                <a:srgbClr val="FF0000"/>
              </a:solidFill>
            </a:endParaRPr>
          </a:p>
        </p:txBody>
      </p:sp>
    </p:spTree>
    <p:extLst>
      <p:ext uri="{BB962C8B-B14F-4D97-AF65-F5344CB8AC3E}">
        <p14:creationId xmlns:p14="http://schemas.microsoft.com/office/powerpoint/2010/main" val="582857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Recepción de la solicitud de cancelación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7" name="CuadroTexto 6">
            <a:extLst>
              <a:ext uri="{FF2B5EF4-FFF2-40B4-BE49-F238E27FC236}">
                <a16:creationId xmlns:a16="http://schemas.microsoft.com/office/drawing/2014/main" id="{3D2A66BB-7B89-4686-ADDC-62312EDA77BA}"/>
              </a:ext>
            </a:extLst>
          </p:cNvPr>
          <p:cNvSpPr txBox="1"/>
          <p:nvPr/>
        </p:nvSpPr>
        <p:spPr>
          <a:xfrm>
            <a:off x="553590" y="1327273"/>
            <a:ext cx="7798473" cy="369332"/>
          </a:xfrm>
          <a:prstGeom prst="rect">
            <a:avLst/>
          </a:prstGeom>
          <a:noFill/>
        </p:spPr>
        <p:txBody>
          <a:bodyPr wrap="square" rtlCol="0">
            <a:spAutoFit/>
          </a:bodyPr>
          <a:lstStyle/>
          <a:p>
            <a:r>
              <a:rPr lang="es-ES" b="1" dirty="0"/>
              <a:t>Aceptación</a:t>
            </a:r>
            <a:r>
              <a:rPr lang="es-ES" dirty="0"/>
              <a:t> de la solicitud de cancelación del CFDI por parte del receptor</a:t>
            </a:r>
          </a:p>
        </p:txBody>
      </p:sp>
      <p:pic>
        <p:nvPicPr>
          <p:cNvPr id="3" name="Imagen 2">
            <a:extLst>
              <a:ext uri="{FF2B5EF4-FFF2-40B4-BE49-F238E27FC236}">
                <a16:creationId xmlns:a16="http://schemas.microsoft.com/office/drawing/2014/main" id="{BAA2B587-3631-4889-875B-CA2934E63006}"/>
              </a:ext>
            </a:extLst>
          </p:cNvPr>
          <p:cNvPicPr>
            <a:picLocks noChangeAspect="1"/>
          </p:cNvPicPr>
          <p:nvPr/>
        </p:nvPicPr>
        <p:blipFill>
          <a:blip r:embed="rId3"/>
          <a:stretch>
            <a:fillRect/>
          </a:stretch>
        </p:blipFill>
        <p:spPr>
          <a:xfrm>
            <a:off x="447213" y="2002716"/>
            <a:ext cx="7636686" cy="3818420"/>
          </a:xfrm>
          <a:prstGeom prst="rect">
            <a:avLst/>
          </a:prstGeom>
          <a:ln>
            <a:solidFill>
              <a:schemeClr val="tx1"/>
            </a:solidFill>
          </a:ln>
        </p:spPr>
      </p:pic>
      <p:sp>
        <p:nvSpPr>
          <p:cNvPr id="8" name="Rectángulo 7">
            <a:extLst>
              <a:ext uri="{FF2B5EF4-FFF2-40B4-BE49-F238E27FC236}">
                <a16:creationId xmlns:a16="http://schemas.microsoft.com/office/drawing/2014/main" id="{4A9A47C2-7B34-4ADF-9B89-F09E82EB31BC}"/>
              </a:ext>
            </a:extLst>
          </p:cNvPr>
          <p:cNvSpPr/>
          <p:nvPr/>
        </p:nvSpPr>
        <p:spPr>
          <a:xfrm>
            <a:off x="2424793" y="3668666"/>
            <a:ext cx="1257300" cy="17671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a:extLst>
              <a:ext uri="{FF2B5EF4-FFF2-40B4-BE49-F238E27FC236}">
                <a16:creationId xmlns:a16="http://schemas.microsoft.com/office/drawing/2014/main" id="{F5B7AD12-5AEE-452A-9480-8883E622DD87}"/>
              </a:ext>
            </a:extLst>
          </p:cNvPr>
          <p:cNvPicPr>
            <a:picLocks noChangeAspect="1"/>
          </p:cNvPicPr>
          <p:nvPr/>
        </p:nvPicPr>
        <p:blipFill>
          <a:blip r:embed="rId4"/>
          <a:stretch>
            <a:fillRect/>
          </a:stretch>
        </p:blipFill>
        <p:spPr>
          <a:xfrm>
            <a:off x="447212" y="2159654"/>
            <a:ext cx="5121676" cy="3194733"/>
          </a:xfrm>
          <a:prstGeom prst="rect">
            <a:avLst/>
          </a:prstGeom>
          <a:ln>
            <a:solidFill>
              <a:schemeClr val="tx1"/>
            </a:solidFill>
          </a:ln>
        </p:spPr>
      </p:pic>
      <p:pic>
        <p:nvPicPr>
          <p:cNvPr id="9" name="Imagen 8">
            <a:extLst>
              <a:ext uri="{FF2B5EF4-FFF2-40B4-BE49-F238E27FC236}">
                <a16:creationId xmlns:a16="http://schemas.microsoft.com/office/drawing/2014/main" id="{EE028018-82F2-4DB7-86FC-A75B32834CA6}"/>
              </a:ext>
            </a:extLst>
          </p:cNvPr>
          <p:cNvPicPr>
            <a:picLocks noChangeAspect="1"/>
          </p:cNvPicPr>
          <p:nvPr/>
        </p:nvPicPr>
        <p:blipFill>
          <a:blip r:embed="rId5"/>
          <a:stretch>
            <a:fillRect/>
          </a:stretch>
        </p:blipFill>
        <p:spPr>
          <a:xfrm>
            <a:off x="6623113" y="2396088"/>
            <a:ext cx="5052151" cy="2721867"/>
          </a:xfrm>
          <a:prstGeom prst="rect">
            <a:avLst/>
          </a:prstGeom>
          <a:ln>
            <a:solidFill>
              <a:schemeClr val="tx1"/>
            </a:solidFill>
          </a:ln>
        </p:spPr>
      </p:pic>
    </p:spTree>
    <p:extLst>
      <p:ext uri="{BB962C8B-B14F-4D97-AF65-F5344CB8AC3E}">
        <p14:creationId xmlns:p14="http://schemas.microsoft.com/office/powerpoint/2010/main" val="37004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Recepción de la solicitud de cancelación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pic>
        <p:nvPicPr>
          <p:cNvPr id="2" name="Imagen 1">
            <a:extLst>
              <a:ext uri="{FF2B5EF4-FFF2-40B4-BE49-F238E27FC236}">
                <a16:creationId xmlns:a16="http://schemas.microsoft.com/office/drawing/2014/main" id="{8B8D12D3-2BBA-4230-BFA6-A62C4B466113}"/>
              </a:ext>
            </a:extLst>
          </p:cNvPr>
          <p:cNvPicPr>
            <a:picLocks noChangeAspect="1"/>
          </p:cNvPicPr>
          <p:nvPr/>
        </p:nvPicPr>
        <p:blipFill>
          <a:blip r:embed="rId3"/>
          <a:stretch>
            <a:fillRect/>
          </a:stretch>
        </p:blipFill>
        <p:spPr>
          <a:xfrm>
            <a:off x="550763" y="1517359"/>
            <a:ext cx="6975676" cy="2272067"/>
          </a:xfrm>
          <a:prstGeom prst="rect">
            <a:avLst/>
          </a:prstGeom>
          <a:ln>
            <a:solidFill>
              <a:schemeClr val="tx1"/>
            </a:solidFill>
          </a:ln>
        </p:spPr>
      </p:pic>
      <p:sp>
        <p:nvSpPr>
          <p:cNvPr id="10" name="Rectángulo 9">
            <a:extLst>
              <a:ext uri="{FF2B5EF4-FFF2-40B4-BE49-F238E27FC236}">
                <a16:creationId xmlns:a16="http://schemas.microsoft.com/office/drawing/2014/main" id="{4F960876-D58C-47D6-AD6A-FB6FC6C7FADF}"/>
              </a:ext>
            </a:extLst>
          </p:cNvPr>
          <p:cNvSpPr/>
          <p:nvPr/>
        </p:nvSpPr>
        <p:spPr>
          <a:xfrm>
            <a:off x="963385" y="3560753"/>
            <a:ext cx="1804308" cy="22867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a:extLst>
              <a:ext uri="{FF2B5EF4-FFF2-40B4-BE49-F238E27FC236}">
                <a16:creationId xmlns:a16="http://schemas.microsoft.com/office/drawing/2014/main" id="{8156E87C-F9AB-43D2-9C99-7871B5F6752A}"/>
              </a:ext>
            </a:extLst>
          </p:cNvPr>
          <p:cNvPicPr>
            <a:picLocks noChangeAspect="1"/>
          </p:cNvPicPr>
          <p:nvPr/>
        </p:nvPicPr>
        <p:blipFill>
          <a:blip r:embed="rId4"/>
          <a:stretch>
            <a:fillRect/>
          </a:stretch>
        </p:blipFill>
        <p:spPr>
          <a:xfrm>
            <a:off x="3708405" y="2441272"/>
            <a:ext cx="7520191" cy="3291465"/>
          </a:xfrm>
          <a:prstGeom prst="rect">
            <a:avLst/>
          </a:prstGeom>
          <a:ln>
            <a:solidFill>
              <a:schemeClr val="tx1"/>
            </a:solidFill>
          </a:ln>
        </p:spPr>
      </p:pic>
      <p:sp>
        <p:nvSpPr>
          <p:cNvPr id="13" name="Flecha: a la derecha 12">
            <a:extLst>
              <a:ext uri="{FF2B5EF4-FFF2-40B4-BE49-F238E27FC236}">
                <a16:creationId xmlns:a16="http://schemas.microsoft.com/office/drawing/2014/main" id="{4AE20354-ECB1-4634-A21F-5D54E5052C7C}"/>
              </a:ext>
            </a:extLst>
          </p:cNvPr>
          <p:cNvSpPr/>
          <p:nvPr/>
        </p:nvSpPr>
        <p:spPr>
          <a:xfrm>
            <a:off x="10768693" y="4824693"/>
            <a:ext cx="359228"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2" name="Imagen 11">
            <a:extLst>
              <a:ext uri="{FF2B5EF4-FFF2-40B4-BE49-F238E27FC236}">
                <a16:creationId xmlns:a16="http://schemas.microsoft.com/office/drawing/2014/main" id="{25E958F2-DD58-45D8-BA6C-B7FCE5165650}"/>
              </a:ext>
            </a:extLst>
          </p:cNvPr>
          <p:cNvPicPr>
            <a:picLocks noChangeAspect="1"/>
          </p:cNvPicPr>
          <p:nvPr/>
        </p:nvPicPr>
        <p:blipFill>
          <a:blip r:embed="rId5"/>
          <a:stretch>
            <a:fillRect/>
          </a:stretch>
        </p:blipFill>
        <p:spPr>
          <a:xfrm>
            <a:off x="3708405" y="2469408"/>
            <a:ext cx="7520191" cy="3263967"/>
          </a:xfrm>
          <a:prstGeom prst="rect">
            <a:avLst/>
          </a:prstGeom>
          <a:ln>
            <a:solidFill>
              <a:schemeClr val="tx1"/>
            </a:solidFill>
          </a:ln>
        </p:spPr>
      </p:pic>
      <p:sp>
        <p:nvSpPr>
          <p:cNvPr id="14" name="Rectángulo 13">
            <a:extLst>
              <a:ext uri="{FF2B5EF4-FFF2-40B4-BE49-F238E27FC236}">
                <a16:creationId xmlns:a16="http://schemas.microsoft.com/office/drawing/2014/main" id="{4307E6D2-C5BF-4CDD-AB52-2FD9964AEE7D}"/>
              </a:ext>
            </a:extLst>
          </p:cNvPr>
          <p:cNvSpPr/>
          <p:nvPr/>
        </p:nvSpPr>
        <p:spPr>
          <a:xfrm>
            <a:off x="9607358" y="5307752"/>
            <a:ext cx="1483011" cy="34828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9335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Recepción de la solicitud de cancelación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15" name="CuadroTexto 14">
            <a:extLst>
              <a:ext uri="{FF2B5EF4-FFF2-40B4-BE49-F238E27FC236}">
                <a16:creationId xmlns:a16="http://schemas.microsoft.com/office/drawing/2014/main" id="{32AEF0F2-5CE7-4FB1-BE61-3BDF74F2C123}"/>
              </a:ext>
            </a:extLst>
          </p:cNvPr>
          <p:cNvSpPr txBox="1"/>
          <p:nvPr/>
        </p:nvSpPr>
        <p:spPr>
          <a:xfrm>
            <a:off x="553590" y="1327273"/>
            <a:ext cx="7798473" cy="369332"/>
          </a:xfrm>
          <a:prstGeom prst="rect">
            <a:avLst/>
          </a:prstGeom>
          <a:noFill/>
        </p:spPr>
        <p:txBody>
          <a:bodyPr wrap="square" rtlCol="0">
            <a:spAutoFit/>
          </a:bodyPr>
          <a:lstStyle/>
          <a:p>
            <a:r>
              <a:rPr lang="es-ES" dirty="0"/>
              <a:t>En caso de aceptar la cancelación</a:t>
            </a:r>
          </a:p>
        </p:txBody>
      </p:sp>
      <p:pic>
        <p:nvPicPr>
          <p:cNvPr id="3" name="Imagen 2">
            <a:extLst>
              <a:ext uri="{FF2B5EF4-FFF2-40B4-BE49-F238E27FC236}">
                <a16:creationId xmlns:a16="http://schemas.microsoft.com/office/drawing/2014/main" id="{80A6398D-1A56-4984-AA02-A9E4889DAFDE}"/>
              </a:ext>
            </a:extLst>
          </p:cNvPr>
          <p:cNvPicPr>
            <a:picLocks noChangeAspect="1"/>
          </p:cNvPicPr>
          <p:nvPr/>
        </p:nvPicPr>
        <p:blipFill>
          <a:blip r:embed="rId3"/>
          <a:stretch>
            <a:fillRect/>
          </a:stretch>
        </p:blipFill>
        <p:spPr>
          <a:xfrm>
            <a:off x="807809" y="1960417"/>
            <a:ext cx="7114726" cy="3125533"/>
          </a:xfrm>
          <a:prstGeom prst="rect">
            <a:avLst/>
          </a:prstGeom>
        </p:spPr>
      </p:pic>
      <p:sp>
        <p:nvSpPr>
          <p:cNvPr id="14" name="Rectángulo 13">
            <a:extLst>
              <a:ext uri="{FF2B5EF4-FFF2-40B4-BE49-F238E27FC236}">
                <a16:creationId xmlns:a16="http://schemas.microsoft.com/office/drawing/2014/main" id="{4307E6D2-C5BF-4CDD-AB52-2FD9964AEE7D}"/>
              </a:ext>
            </a:extLst>
          </p:cNvPr>
          <p:cNvSpPr/>
          <p:nvPr/>
        </p:nvSpPr>
        <p:spPr>
          <a:xfrm>
            <a:off x="5167993" y="3647767"/>
            <a:ext cx="726621" cy="295584"/>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a:extLst>
              <a:ext uri="{FF2B5EF4-FFF2-40B4-BE49-F238E27FC236}">
                <a16:creationId xmlns:a16="http://schemas.microsoft.com/office/drawing/2014/main" id="{6865C879-7BA5-4A6E-9601-EC3DEDB268A7}"/>
              </a:ext>
            </a:extLst>
          </p:cNvPr>
          <p:cNvPicPr>
            <a:picLocks noChangeAspect="1"/>
          </p:cNvPicPr>
          <p:nvPr/>
        </p:nvPicPr>
        <p:blipFill>
          <a:blip r:embed="rId4"/>
          <a:stretch>
            <a:fillRect/>
          </a:stretch>
        </p:blipFill>
        <p:spPr>
          <a:xfrm>
            <a:off x="4363367" y="2171926"/>
            <a:ext cx="6637568" cy="3541158"/>
          </a:xfrm>
          <a:prstGeom prst="rect">
            <a:avLst/>
          </a:prstGeom>
          <a:ln>
            <a:solidFill>
              <a:schemeClr val="tx1"/>
            </a:solidFill>
          </a:ln>
        </p:spPr>
      </p:pic>
      <p:sp>
        <p:nvSpPr>
          <p:cNvPr id="16" name="Rectángulo 15">
            <a:extLst>
              <a:ext uri="{FF2B5EF4-FFF2-40B4-BE49-F238E27FC236}">
                <a16:creationId xmlns:a16="http://schemas.microsoft.com/office/drawing/2014/main" id="{1500EF68-98E0-4900-9917-F8CE2CA0D7BD}"/>
              </a:ext>
            </a:extLst>
          </p:cNvPr>
          <p:cNvSpPr/>
          <p:nvPr/>
        </p:nvSpPr>
        <p:spPr>
          <a:xfrm>
            <a:off x="8960035" y="5246718"/>
            <a:ext cx="794657" cy="295584"/>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11412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Recepción de la solicitud de cancelación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15" name="CuadroTexto 14">
            <a:extLst>
              <a:ext uri="{FF2B5EF4-FFF2-40B4-BE49-F238E27FC236}">
                <a16:creationId xmlns:a16="http://schemas.microsoft.com/office/drawing/2014/main" id="{32AEF0F2-5CE7-4FB1-BE61-3BDF74F2C123}"/>
              </a:ext>
            </a:extLst>
          </p:cNvPr>
          <p:cNvSpPr txBox="1"/>
          <p:nvPr/>
        </p:nvSpPr>
        <p:spPr>
          <a:xfrm>
            <a:off x="553590" y="1327273"/>
            <a:ext cx="7798473" cy="369332"/>
          </a:xfrm>
          <a:prstGeom prst="rect">
            <a:avLst/>
          </a:prstGeom>
          <a:noFill/>
        </p:spPr>
        <p:txBody>
          <a:bodyPr wrap="square" rtlCol="0">
            <a:spAutoFit/>
          </a:bodyPr>
          <a:lstStyle/>
          <a:p>
            <a:r>
              <a:rPr lang="es-ES" dirty="0"/>
              <a:t>En caso de aceptar la cancelación</a:t>
            </a:r>
          </a:p>
        </p:txBody>
      </p:sp>
      <p:pic>
        <p:nvPicPr>
          <p:cNvPr id="2" name="Imagen 1">
            <a:extLst>
              <a:ext uri="{FF2B5EF4-FFF2-40B4-BE49-F238E27FC236}">
                <a16:creationId xmlns:a16="http://schemas.microsoft.com/office/drawing/2014/main" id="{977192E2-D0F0-4C89-9D3D-3BE9F825A204}"/>
              </a:ext>
            </a:extLst>
          </p:cNvPr>
          <p:cNvPicPr>
            <a:picLocks noChangeAspect="1"/>
          </p:cNvPicPr>
          <p:nvPr/>
        </p:nvPicPr>
        <p:blipFill>
          <a:blip r:embed="rId3"/>
          <a:stretch>
            <a:fillRect/>
          </a:stretch>
        </p:blipFill>
        <p:spPr>
          <a:xfrm>
            <a:off x="707740" y="1836004"/>
            <a:ext cx="6548481" cy="3462617"/>
          </a:xfrm>
          <a:prstGeom prst="rect">
            <a:avLst/>
          </a:prstGeom>
        </p:spPr>
      </p:pic>
      <p:pic>
        <p:nvPicPr>
          <p:cNvPr id="7" name="Imagen 6">
            <a:extLst>
              <a:ext uri="{FF2B5EF4-FFF2-40B4-BE49-F238E27FC236}">
                <a16:creationId xmlns:a16="http://schemas.microsoft.com/office/drawing/2014/main" id="{1CA03DFA-1F53-49ED-BA02-D768B098A7EE}"/>
              </a:ext>
            </a:extLst>
          </p:cNvPr>
          <p:cNvPicPr>
            <a:picLocks noChangeAspect="1"/>
          </p:cNvPicPr>
          <p:nvPr/>
        </p:nvPicPr>
        <p:blipFill>
          <a:blip r:embed="rId4"/>
          <a:stretch>
            <a:fillRect/>
          </a:stretch>
        </p:blipFill>
        <p:spPr>
          <a:xfrm>
            <a:off x="3278148" y="2137257"/>
            <a:ext cx="7114988" cy="3579212"/>
          </a:xfrm>
          <a:prstGeom prst="rect">
            <a:avLst/>
          </a:prstGeom>
          <a:ln>
            <a:solidFill>
              <a:schemeClr val="tx1"/>
            </a:solidFill>
          </a:ln>
        </p:spPr>
      </p:pic>
      <p:pic>
        <p:nvPicPr>
          <p:cNvPr id="8" name="Imagen 7">
            <a:extLst>
              <a:ext uri="{FF2B5EF4-FFF2-40B4-BE49-F238E27FC236}">
                <a16:creationId xmlns:a16="http://schemas.microsoft.com/office/drawing/2014/main" id="{DAC47D6B-3CF2-467B-BE05-F68E9F01CDF9}"/>
              </a:ext>
            </a:extLst>
          </p:cNvPr>
          <p:cNvPicPr>
            <a:picLocks noChangeAspect="1"/>
          </p:cNvPicPr>
          <p:nvPr/>
        </p:nvPicPr>
        <p:blipFill>
          <a:blip r:embed="rId5"/>
          <a:stretch>
            <a:fillRect/>
          </a:stretch>
        </p:blipFill>
        <p:spPr>
          <a:xfrm>
            <a:off x="6411884" y="2529428"/>
            <a:ext cx="4611716" cy="3171496"/>
          </a:xfrm>
          <a:prstGeom prst="rect">
            <a:avLst/>
          </a:prstGeom>
          <a:ln>
            <a:solidFill>
              <a:schemeClr val="tx1"/>
            </a:solidFill>
          </a:ln>
        </p:spPr>
      </p:pic>
    </p:spTree>
    <p:extLst>
      <p:ext uri="{BB962C8B-B14F-4D97-AF65-F5344CB8AC3E}">
        <p14:creationId xmlns:p14="http://schemas.microsoft.com/office/powerpoint/2010/main" val="1711534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0038" y="3614056"/>
            <a:ext cx="10145484" cy="1038907"/>
          </a:xfrm>
        </p:spPr>
        <p:txBody>
          <a:bodyPr>
            <a:normAutofit fontScale="90000"/>
          </a:bodyPr>
          <a:lstStyle/>
          <a:p>
            <a:r>
              <a:rPr lang="es-MX" b="1" dirty="0">
                <a:solidFill>
                  <a:schemeClr val="accent1">
                    <a:lumMod val="75000"/>
                  </a:schemeClr>
                </a:solidFill>
                <a:latin typeface="Titillium Web" charset="0"/>
                <a:ea typeface="Titillium Web" charset="0"/>
                <a:cs typeface="Titillium Web" charset="0"/>
              </a:rPr>
              <a:t>Consulta del emisor para revisar el estatus de cancelación de CFDI por parte del receptor</a:t>
            </a:r>
            <a:endParaRPr lang="es-ES_tradnl" b="1" dirty="0">
              <a:solidFill>
                <a:schemeClr val="accent1">
                  <a:lumMod val="75000"/>
                </a:schemeClr>
              </a:solidFill>
              <a:latin typeface="Titillium Web" charset="0"/>
              <a:ea typeface="Titillium Web" charset="0"/>
              <a:cs typeface="Titillium Web" charset="0"/>
            </a:endParaRPr>
          </a:p>
        </p:txBody>
      </p:sp>
    </p:spTree>
    <p:extLst>
      <p:ext uri="{BB962C8B-B14F-4D97-AF65-F5344CB8AC3E}">
        <p14:creationId xmlns:p14="http://schemas.microsoft.com/office/powerpoint/2010/main" val="3921927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ES" sz="3600" b="1" dirty="0">
                <a:solidFill>
                  <a:srgbClr val="0070C0"/>
                </a:solidFill>
                <a:latin typeface="Titillium Web" charset="0"/>
                <a:ea typeface="Titillium Web" charset="0"/>
                <a:cs typeface="Titillium Web" charset="0"/>
              </a:rPr>
              <a:t>R</a:t>
            </a:r>
            <a:r>
              <a:rPr lang="es-MX" sz="3600" b="1" dirty="0" err="1">
                <a:solidFill>
                  <a:srgbClr val="0070C0"/>
                </a:solidFill>
                <a:latin typeface="Titillium Web" charset="0"/>
                <a:ea typeface="Titillium Web" charset="0"/>
                <a:cs typeface="Titillium Web" charset="0"/>
              </a:rPr>
              <a:t>evisar</a:t>
            </a:r>
            <a:r>
              <a:rPr lang="es-MX" sz="3600" b="1" dirty="0">
                <a:solidFill>
                  <a:srgbClr val="0070C0"/>
                </a:solidFill>
                <a:latin typeface="Titillium Web" charset="0"/>
                <a:ea typeface="Titillium Web" charset="0"/>
                <a:cs typeface="Titillium Web" charset="0"/>
              </a:rPr>
              <a:t> estatus del proceso de cancelación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774027" y="2370093"/>
            <a:ext cx="1054773" cy="369332"/>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Emisor</a:t>
            </a:r>
            <a:endParaRPr lang="es-MX" b="1" dirty="0">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49790966-133C-4A24-8854-94D9662876FA}"/>
              </a:ext>
            </a:extLst>
          </p:cNvPr>
          <p:cNvPicPr>
            <a:picLocks noChangeAspect="1"/>
          </p:cNvPicPr>
          <p:nvPr/>
        </p:nvPicPr>
        <p:blipFill rotWithShape="1">
          <a:blip r:embed="rId3"/>
          <a:srcRect b="43996"/>
          <a:stretch/>
        </p:blipFill>
        <p:spPr>
          <a:xfrm>
            <a:off x="678895" y="2966085"/>
            <a:ext cx="1981651" cy="2304982"/>
          </a:xfrm>
          <a:prstGeom prst="rect">
            <a:avLst/>
          </a:prstGeom>
        </p:spPr>
      </p:pic>
      <p:sp>
        <p:nvSpPr>
          <p:cNvPr id="7" name="Abrir llave 6">
            <a:extLst>
              <a:ext uri="{FF2B5EF4-FFF2-40B4-BE49-F238E27FC236}">
                <a16:creationId xmlns:a16="http://schemas.microsoft.com/office/drawing/2014/main" id="{A69F6DE0-5C38-4B0F-9612-9F3976F503D3}"/>
              </a:ext>
            </a:extLst>
          </p:cNvPr>
          <p:cNvSpPr/>
          <p:nvPr/>
        </p:nvSpPr>
        <p:spPr>
          <a:xfrm>
            <a:off x="4690383" y="1398811"/>
            <a:ext cx="481692" cy="5084358"/>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CuadroTexto 7">
            <a:extLst>
              <a:ext uri="{FF2B5EF4-FFF2-40B4-BE49-F238E27FC236}">
                <a16:creationId xmlns:a16="http://schemas.microsoft.com/office/drawing/2014/main" id="{982858A0-A4C6-4A8C-A953-5CB75E24312D}"/>
              </a:ext>
            </a:extLst>
          </p:cNvPr>
          <p:cNvSpPr txBox="1"/>
          <p:nvPr/>
        </p:nvSpPr>
        <p:spPr>
          <a:xfrm>
            <a:off x="2708166" y="3429000"/>
            <a:ext cx="2125091" cy="646331"/>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Estatus de Proceso de Cancelación</a:t>
            </a:r>
            <a:endParaRPr lang="es-MX" b="1" dirty="0">
              <a:effectLst>
                <a:outerShdw blurRad="38100" dist="38100" dir="2700000" algn="tl">
                  <a:srgbClr val="000000">
                    <a:alpha val="43137"/>
                  </a:srgbClr>
                </a:outerShdw>
              </a:effectLst>
            </a:endParaRPr>
          </a:p>
        </p:txBody>
      </p:sp>
      <p:pic>
        <p:nvPicPr>
          <p:cNvPr id="10" name="Imagen 9">
            <a:extLst>
              <a:ext uri="{FF2B5EF4-FFF2-40B4-BE49-F238E27FC236}">
                <a16:creationId xmlns:a16="http://schemas.microsoft.com/office/drawing/2014/main" id="{847D1B9D-8A97-42A3-A26E-D3AFC0EA0DD8}"/>
              </a:ext>
            </a:extLst>
          </p:cNvPr>
          <p:cNvPicPr>
            <a:picLocks noChangeAspect="1"/>
          </p:cNvPicPr>
          <p:nvPr/>
        </p:nvPicPr>
        <p:blipFill rotWithShape="1">
          <a:blip r:embed="rId4"/>
          <a:srcRect l="47385" t="69589" r="2769" b="16846"/>
          <a:stretch/>
        </p:blipFill>
        <p:spPr>
          <a:xfrm>
            <a:off x="5396825" y="1824005"/>
            <a:ext cx="4669739" cy="1161469"/>
          </a:xfrm>
          <a:prstGeom prst="rect">
            <a:avLst/>
          </a:prstGeom>
          <a:ln>
            <a:solidFill>
              <a:schemeClr val="tx1"/>
            </a:solidFill>
          </a:ln>
        </p:spPr>
      </p:pic>
      <p:pic>
        <p:nvPicPr>
          <p:cNvPr id="11" name="Imagen 10">
            <a:extLst>
              <a:ext uri="{FF2B5EF4-FFF2-40B4-BE49-F238E27FC236}">
                <a16:creationId xmlns:a16="http://schemas.microsoft.com/office/drawing/2014/main" id="{56E06DC9-E225-49FD-8B91-DB65B9DFAFB9}"/>
              </a:ext>
            </a:extLst>
          </p:cNvPr>
          <p:cNvPicPr>
            <a:picLocks noChangeAspect="1"/>
          </p:cNvPicPr>
          <p:nvPr/>
        </p:nvPicPr>
        <p:blipFill rotWithShape="1">
          <a:blip r:embed="rId5"/>
          <a:srcRect l="47282" t="69200" r="2583" b="18013"/>
          <a:stretch/>
        </p:blipFill>
        <p:spPr>
          <a:xfrm>
            <a:off x="5403531" y="3313030"/>
            <a:ext cx="4731966" cy="1118993"/>
          </a:xfrm>
          <a:prstGeom prst="rect">
            <a:avLst/>
          </a:prstGeom>
          <a:ln>
            <a:solidFill>
              <a:schemeClr val="tx1"/>
            </a:solidFill>
          </a:ln>
        </p:spPr>
      </p:pic>
      <p:pic>
        <p:nvPicPr>
          <p:cNvPr id="12" name="Imagen 11">
            <a:extLst>
              <a:ext uri="{FF2B5EF4-FFF2-40B4-BE49-F238E27FC236}">
                <a16:creationId xmlns:a16="http://schemas.microsoft.com/office/drawing/2014/main" id="{4EFBCD5A-F617-4C03-896B-E29C87C0C062}"/>
              </a:ext>
            </a:extLst>
          </p:cNvPr>
          <p:cNvPicPr>
            <a:picLocks noChangeAspect="1"/>
          </p:cNvPicPr>
          <p:nvPr/>
        </p:nvPicPr>
        <p:blipFill rotWithShape="1">
          <a:blip r:embed="rId6"/>
          <a:srcRect l="44870" t="69569" r="5206" b="18169"/>
          <a:stretch/>
        </p:blipFill>
        <p:spPr>
          <a:xfrm>
            <a:off x="5403531" y="4905181"/>
            <a:ext cx="4731966" cy="1118993"/>
          </a:xfrm>
          <a:prstGeom prst="rect">
            <a:avLst/>
          </a:prstGeom>
          <a:ln>
            <a:solidFill>
              <a:schemeClr val="tx1"/>
            </a:solidFill>
          </a:ln>
        </p:spPr>
      </p:pic>
      <p:sp>
        <p:nvSpPr>
          <p:cNvPr id="13" name="CuadroTexto 12">
            <a:extLst>
              <a:ext uri="{FF2B5EF4-FFF2-40B4-BE49-F238E27FC236}">
                <a16:creationId xmlns:a16="http://schemas.microsoft.com/office/drawing/2014/main" id="{BEF6F316-9213-47DE-9EC9-295884F1988D}"/>
              </a:ext>
            </a:extLst>
          </p:cNvPr>
          <p:cNvSpPr txBox="1"/>
          <p:nvPr/>
        </p:nvSpPr>
        <p:spPr>
          <a:xfrm>
            <a:off x="10066564" y="5049178"/>
            <a:ext cx="2125091" cy="830997"/>
          </a:xfrm>
          <a:prstGeom prst="rect">
            <a:avLst/>
          </a:prstGeom>
          <a:noFill/>
        </p:spPr>
        <p:txBody>
          <a:bodyPr wrap="square" rtlCol="0">
            <a:spAutoFit/>
          </a:bodyPr>
          <a:lstStyle/>
          <a:p>
            <a:pPr algn="ctr"/>
            <a:r>
              <a:rPr lang="es-ES" sz="1600" b="1" dirty="0">
                <a:effectLst>
                  <a:outerShdw blurRad="38100" dist="38100" dir="2700000" algn="tl">
                    <a:srgbClr val="000000">
                      <a:alpha val="43137"/>
                    </a:srgbClr>
                  </a:outerShdw>
                </a:effectLst>
              </a:rPr>
              <a:t>El receptor no atendió la solicitud de cancelación</a:t>
            </a:r>
            <a:endParaRPr lang="es-MX"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578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90550" y="1168401"/>
            <a:ext cx="11296650" cy="3167970"/>
          </a:xfrm>
        </p:spPr>
        <p:txBody>
          <a:bodyPr>
            <a:normAutofit/>
          </a:bodyPr>
          <a:lstStyle/>
          <a:p>
            <a:r>
              <a:rPr lang="es-MX" b="1" dirty="0">
                <a:solidFill>
                  <a:schemeClr val="accent1">
                    <a:lumMod val="75000"/>
                  </a:schemeClr>
                </a:solidFill>
                <a:latin typeface="Titillium Web" charset="0"/>
                <a:ea typeface="Titillium Web" charset="0"/>
                <a:cs typeface="Titillium Web" charset="0"/>
              </a:rPr>
              <a:t>Cancelación de un CFDI origen al que se le haya relacionado al menos un CFDI</a:t>
            </a:r>
            <a:endParaRPr lang="es-ES_tradnl" b="1" dirty="0">
              <a:solidFill>
                <a:schemeClr val="accent1">
                  <a:lumMod val="75000"/>
                </a:schemeClr>
              </a:solidFill>
              <a:latin typeface="Titillium Web" charset="0"/>
              <a:ea typeface="Titillium Web" charset="0"/>
              <a:cs typeface="Titillium Web" charset="0"/>
            </a:endParaRPr>
          </a:p>
        </p:txBody>
      </p:sp>
    </p:spTree>
    <p:extLst>
      <p:ext uri="{BB962C8B-B14F-4D97-AF65-F5344CB8AC3E}">
        <p14:creationId xmlns:p14="http://schemas.microsoft.com/office/powerpoint/2010/main" val="126419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9233561" cy="771301"/>
          </a:xfrm>
          <a:prstGeom prst="rect">
            <a:avLst/>
          </a:prstGeom>
        </p:spPr>
        <p:txBody>
          <a:bodyPr wrap="square">
            <a:spAutoFit/>
          </a:bodyPr>
          <a:lstStyle/>
          <a:p>
            <a:r>
              <a:rPr lang="es-ES_tradnl" sz="4400" b="1" dirty="0">
                <a:solidFill>
                  <a:srgbClr val="0070C0"/>
                </a:solidFill>
                <a:latin typeface="Titillium Web" charset="0"/>
                <a:ea typeface="Titillium Web" charset="0"/>
                <a:cs typeface="Titillium Web" charset="0"/>
              </a:rPr>
              <a:t>¿Qué es?</a:t>
            </a: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3" name="CuadroTexto 2">
            <a:extLst>
              <a:ext uri="{FF2B5EF4-FFF2-40B4-BE49-F238E27FC236}">
                <a16:creationId xmlns:a16="http://schemas.microsoft.com/office/drawing/2014/main" id="{7C7BFCBD-4EBA-46E8-B768-417DFEFD6CF0}"/>
              </a:ext>
            </a:extLst>
          </p:cNvPr>
          <p:cNvSpPr txBox="1"/>
          <p:nvPr/>
        </p:nvSpPr>
        <p:spPr>
          <a:xfrm>
            <a:off x="943894" y="1720840"/>
            <a:ext cx="10327454" cy="3416320"/>
          </a:xfrm>
          <a:prstGeom prst="rect">
            <a:avLst/>
          </a:prstGeom>
          <a:noFill/>
        </p:spPr>
        <p:txBody>
          <a:bodyPr wrap="square" rtlCol="0">
            <a:spAutoFit/>
          </a:bodyPr>
          <a:lstStyle/>
          <a:p>
            <a:pPr algn="just"/>
            <a:r>
              <a:rPr lang="es-MX" sz="3600" dirty="0"/>
              <a:t>El  “Servicio  de  Cancelación  de  Factura  Electrónica” es  un  sistema  electrónico  integral  que  ha desarrollado el Servicio de Administración Tributaria (SAT), para que los contribuyentes emisores de comprobantes fiscales digitales por Internet (CFDI) soliciten la cancelación de los mismos.</a:t>
            </a:r>
          </a:p>
        </p:txBody>
      </p:sp>
    </p:spTree>
    <p:extLst>
      <p:ext uri="{BB962C8B-B14F-4D97-AF65-F5344CB8AC3E}">
        <p14:creationId xmlns:p14="http://schemas.microsoft.com/office/powerpoint/2010/main" val="1545825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Estatus del CFDI Vigente</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pic>
        <p:nvPicPr>
          <p:cNvPr id="3" name="Imagen 2" descr="Imagen que contiene captura de pantalla&#10;&#10;Descripción generada con confianza muy alta">
            <a:extLst>
              <a:ext uri="{FF2B5EF4-FFF2-40B4-BE49-F238E27FC236}">
                <a16:creationId xmlns:a16="http://schemas.microsoft.com/office/drawing/2014/main" id="{6A651708-210F-4F75-A28B-10460E2A90E7}"/>
              </a:ext>
            </a:extLst>
          </p:cNvPr>
          <p:cNvPicPr>
            <a:picLocks noChangeAspect="1"/>
          </p:cNvPicPr>
          <p:nvPr/>
        </p:nvPicPr>
        <p:blipFill>
          <a:blip r:embed="rId3"/>
          <a:stretch>
            <a:fillRect/>
          </a:stretch>
        </p:blipFill>
        <p:spPr>
          <a:xfrm>
            <a:off x="654755" y="2669722"/>
            <a:ext cx="1610770" cy="2254048"/>
          </a:xfrm>
          <a:prstGeom prst="rect">
            <a:avLst/>
          </a:prstGeom>
          <a:solidFill>
            <a:srgbClr val="FFFFFF">
              <a:shade val="85000"/>
            </a:srgbClr>
          </a:solidFill>
          <a:ln w="3175" cap="sq">
            <a:solidFill>
              <a:srgbClr val="00206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uadroTexto 6">
            <a:extLst>
              <a:ext uri="{FF2B5EF4-FFF2-40B4-BE49-F238E27FC236}">
                <a16:creationId xmlns:a16="http://schemas.microsoft.com/office/drawing/2014/main" id="{6B1DE379-214F-4451-B5DC-875DAC26E14D}"/>
              </a:ext>
            </a:extLst>
          </p:cNvPr>
          <p:cNvSpPr txBox="1"/>
          <p:nvPr/>
        </p:nvSpPr>
        <p:spPr>
          <a:xfrm>
            <a:off x="1632813" y="4662160"/>
            <a:ext cx="862737" cy="523220"/>
          </a:xfrm>
          <a:prstGeom prst="rect">
            <a:avLst/>
          </a:prstGeom>
          <a:solidFill>
            <a:schemeClr val="accent4">
              <a:lumMod val="60000"/>
              <a:lumOff val="40000"/>
            </a:schemeClr>
          </a:solidFill>
          <a:effectLst>
            <a:outerShdw blurRad="50800" dist="38100" dir="8100000" algn="tr" rotWithShape="0">
              <a:prstClr val="black">
                <a:alpha val="40000"/>
              </a:prstClr>
            </a:outerShdw>
          </a:effectLst>
          <a:scene3d>
            <a:camera prst="orthographicFront"/>
            <a:lightRig rig="twoPt" dir="t"/>
          </a:scene3d>
          <a:sp3d prstMaterial="translucentPowder">
            <a:bevelT w="152400" h="50800" prst="softRound"/>
            <a:bevelB prst="convex"/>
          </a:sp3d>
        </p:spPr>
        <p:txBody>
          <a:bodyPr wrap="none" rtlCol="0">
            <a:spAutoFit/>
          </a:bodyPr>
          <a:lstStyle/>
          <a:p>
            <a:r>
              <a:rPr lang="es-ES" sz="2800" b="1" dirty="0">
                <a:effectLst>
                  <a:outerShdw blurRad="38100" dist="38100" dir="2700000" algn="tl">
                    <a:srgbClr val="000000">
                      <a:alpha val="43137"/>
                    </a:srgbClr>
                  </a:outerShdw>
                </a:effectLst>
              </a:rPr>
              <a:t>CFDI</a:t>
            </a:r>
            <a:endParaRPr lang="es-MX" sz="2800" b="1" dirty="0">
              <a:effectLst>
                <a:outerShdw blurRad="38100" dist="38100" dir="2700000" algn="tl">
                  <a:srgbClr val="000000">
                    <a:alpha val="43137"/>
                  </a:srgbClr>
                </a:outerShdw>
              </a:effectLst>
            </a:endParaRPr>
          </a:p>
        </p:txBody>
      </p:sp>
      <p:cxnSp>
        <p:nvCxnSpPr>
          <p:cNvPr id="10" name="Conector recto de flecha 9">
            <a:extLst>
              <a:ext uri="{FF2B5EF4-FFF2-40B4-BE49-F238E27FC236}">
                <a16:creationId xmlns:a16="http://schemas.microsoft.com/office/drawing/2014/main" id="{D5358C6A-05D2-456A-BB99-99F34668875F}"/>
              </a:ext>
            </a:extLst>
          </p:cNvPr>
          <p:cNvCxnSpPr>
            <a:cxnSpLocks/>
            <a:stCxn id="3" idx="3"/>
          </p:cNvCxnSpPr>
          <p:nvPr/>
        </p:nvCxnSpPr>
        <p:spPr>
          <a:xfrm>
            <a:off x="2265525" y="3796746"/>
            <a:ext cx="148188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A160A2F7-8D27-401E-A96C-6DB7139D53FD}"/>
              </a:ext>
            </a:extLst>
          </p:cNvPr>
          <p:cNvSpPr txBox="1"/>
          <p:nvPr/>
        </p:nvSpPr>
        <p:spPr>
          <a:xfrm>
            <a:off x="3876295" y="3535136"/>
            <a:ext cx="1322478"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Vigente</a:t>
            </a:r>
            <a:endParaRPr lang="es-MX" b="1" dirty="0">
              <a:effectLst>
                <a:outerShdw blurRad="38100" dist="38100" dir="2700000" algn="tl">
                  <a:srgbClr val="000000">
                    <a:alpha val="43137"/>
                  </a:srgbClr>
                </a:outerShdw>
              </a:effectLst>
            </a:endParaRPr>
          </a:p>
        </p:txBody>
      </p:sp>
      <p:sp>
        <p:nvSpPr>
          <p:cNvPr id="13" name="Abrir llave 12">
            <a:extLst>
              <a:ext uri="{FF2B5EF4-FFF2-40B4-BE49-F238E27FC236}">
                <a16:creationId xmlns:a16="http://schemas.microsoft.com/office/drawing/2014/main" id="{4EEBC944-6713-49E2-8944-5AC1314C01C7}"/>
              </a:ext>
            </a:extLst>
          </p:cNvPr>
          <p:cNvSpPr/>
          <p:nvPr/>
        </p:nvSpPr>
        <p:spPr>
          <a:xfrm>
            <a:off x="5274129" y="2196193"/>
            <a:ext cx="481692" cy="3339193"/>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CuadroTexto 13">
            <a:extLst>
              <a:ext uri="{FF2B5EF4-FFF2-40B4-BE49-F238E27FC236}">
                <a16:creationId xmlns:a16="http://schemas.microsoft.com/office/drawing/2014/main" id="{8C0A4AE6-D50F-4584-9D9E-C52A9423C7AA}"/>
              </a:ext>
            </a:extLst>
          </p:cNvPr>
          <p:cNvSpPr txBox="1"/>
          <p:nvPr/>
        </p:nvSpPr>
        <p:spPr>
          <a:xfrm>
            <a:off x="5755821" y="2457803"/>
            <a:ext cx="1805302"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Cancelable</a:t>
            </a:r>
            <a:endParaRPr lang="es-MX" b="1" dirty="0">
              <a:effectLst>
                <a:outerShdw blurRad="38100" dist="38100" dir="2700000" algn="tl">
                  <a:srgbClr val="000000">
                    <a:alpha val="43137"/>
                  </a:srgbClr>
                </a:outerShdw>
              </a:effectLst>
            </a:endParaRPr>
          </a:p>
        </p:txBody>
      </p:sp>
      <p:sp>
        <p:nvSpPr>
          <p:cNvPr id="15" name="CuadroTexto 14">
            <a:extLst>
              <a:ext uri="{FF2B5EF4-FFF2-40B4-BE49-F238E27FC236}">
                <a16:creationId xmlns:a16="http://schemas.microsoft.com/office/drawing/2014/main" id="{C0B204D8-0784-434B-8328-5BC0FE67760A}"/>
              </a:ext>
            </a:extLst>
          </p:cNvPr>
          <p:cNvSpPr txBox="1"/>
          <p:nvPr/>
        </p:nvSpPr>
        <p:spPr>
          <a:xfrm>
            <a:off x="5671457" y="4765575"/>
            <a:ext cx="2274469"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No cancelable</a:t>
            </a:r>
            <a:endParaRPr lang="es-MX" b="1" dirty="0">
              <a:effectLst>
                <a:outerShdw blurRad="38100" dist="38100" dir="2700000" algn="tl">
                  <a:srgbClr val="000000">
                    <a:alpha val="43137"/>
                  </a:srgbClr>
                </a:outerShdw>
              </a:effectLst>
            </a:endParaRPr>
          </a:p>
        </p:txBody>
      </p:sp>
      <p:sp>
        <p:nvSpPr>
          <p:cNvPr id="16" name="Abrir llave 15">
            <a:extLst>
              <a:ext uri="{FF2B5EF4-FFF2-40B4-BE49-F238E27FC236}">
                <a16:creationId xmlns:a16="http://schemas.microsoft.com/office/drawing/2014/main" id="{26A612A4-FF2D-475F-BA00-0D1721DF9D78}"/>
              </a:ext>
            </a:extLst>
          </p:cNvPr>
          <p:cNvSpPr/>
          <p:nvPr/>
        </p:nvSpPr>
        <p:spPr>
          <a:xfrm>
            <a:off x="7678775" y="1533198"/>
            <a:ext cx="481692" cy="2273048"/>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7" name="CuadroTexto 16">
            <a:extLst>
              <a:ext uri="{FF2B5EF4-FFF2-40B4-BE49-F238E27FC236}">
                <a16:creationId xmlns:a16="http://schemas.microsoft.com/office/drawing/2014/main" id="{66B05D58-9749-45D4-A90C-BA48A37ABB34}"/>
              </a:ext>
            </a:extLst>
          </p:cNvPr>
          <p:cNvSpPr txBox="1"/>
          <p:nvPr/>
        </p:nvSpPr>
        <p:spPr>
          <a:xfrm>
            <a:off x="8088085" y="1600897"/>
            <a:ext cx="2340577"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Sin aceptación</a:t>
            </a:r>
            <a:endParaRPr lang="es-MX" b="1" dirty="0">
              <a:effectLst>
                <a:outerShdw blurRad="38100" dist="38100" dir="2700000" algn="tl">
                  <a:srgbClr val="000000">
                    <a:alpha val="43137"/>
                  </a:srgbClr>
                </a:outerShdw>
              </a:effectLst>
            </a:endParaRPr>
          </a:p>
        </p:txBody>
      </p:sp>
      <p:sp>
        <p:nvSpPr>
          <p:cNvPr id="18" name="CuadroTexto 17">
            <a:extLst>
              <a:ext uri="{FF2B5EF4-FFF2-40B4-BE49-F238E27FC236}">
                <a16:creationId xmlns:a16="http://schemas.microsoft.com/office/drawing/2014/main" id="{756CD481-DD54-4E52-B7E3-472684004B53}"/>
              </a:ext>
            </a:extLst>
          </p:cNvPr>
          <p:cNvSpPr txBox="1"/>
          <p:nvPr/>
        </p:nvSpPr>
        <p:spPr>
          <a:xfrm>
            <a:off x="8088085" y="3167390"/>
            <a:ext cx="2465611"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Con aceptación</a:t>
            </a:r>
            <a:endParaRPr lang="es-MX" b="1" dirty="0">
              <a:effectLst>
                <a:outerShdw blurRad="38100" dist="38100" dir="2700000" algn="tl">
                  <a:srgbClr val="000000">
                    <a:alpha val="43137"/>
                  </a:srgbClr>
                </a:outerShdw>
              </a:effectLst>
            </a:endParaRPr>
          </a:p>
        </p:txBody>
      </p:sp>
      <p:cxnSp>
        <p:nvCxnSpPr>
          <p:cNvPr id="19" name="Conector recto de flecha 18">
            <a:extLst>
              <a:ext uri="{FF2B5EF4-FFF2-40B4-BE49-F238E27FC236}">
                <a16:creationId xmlns:a16="http://schemas.microsoft.com/office/drawing/2014/main" id="{BD375059-CB59-491B-BBD2-22C96CE04B7E}"/>
              </a:ext>
            </a:extLst>
          </p:cNvPr>
          <p:cNvCxnSpPr>
            <a:cxnSpLocks/>
          </p:cNvCxnSpPr>
          <p:nvPr/>
        </p:nvCxnSpPr>
        <p:spPr>
          <a:xfrm>
            <a:off x="7945926" y="5027185"/>
            <a:ext cx="76368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5F5449D9-198A-4648-BAE6-BF4EDF47A06E}"/>
              </a:ext>
            </a:extLst>
          </p:cNvPr>
          <p:cNvSpPr txBox="1"/>
          <p:nvPr/>
        </p:nvSpPr>
        <p:spPr>
          <a:xfrm>
            <a:off x="8697108" y="4550131"/>
            <a:ext cx="2877846" cy="954107"/>
          </a:xfrm>
          <a:prstGeom prst="rect">
            <a:avLst/>
          </a:prstGeom>
          <a:noFill/>
        </p:spPr>
        <p:txBody>
          <a:bodyPr wrap="square" rtlCol="0">
            <a:spAutoFit/>
          </a:bodyPr>
          <a:lstStyle/>
          <a:p>
            <a:r>
              <a:rPr lang="es-ES" sz="2800" b="1" dirty="0">
                <a:effectLst>
                  <a:outerShdw blurRad="38100" dist="38100" dir="2700000" algn="tl">
                    <a:srgbClr val="000000">
                      <a:alpha val="43137"/>
                    </a:srgbClr>
                  </a:outerShdw>
                </a:effectLst>
              </a:rPr>
              <a:t>Otro CFDI esta relacionado</a:t>
            </a:r>
          </a:p>
        </p:txBody>
      </p:sp>
      <p:sp>
        <p:nvSpPr>
          <p:cNvPr id="22" name="Rectángulo: esquinas redondeadas 21">
            <a:extLst>
              <a:ext uri="{FF2B5EF4-FFF2-40B4-BE49-F238E27FC236}">
                <a16:creationId xmlns:a16="http://schemas.microsoft.com/office/drawing/2014/main" id="{E05BE538-D028-42FD-B2DA-0EE656682701}"/>
              </a:ext>
            </a:extLst>
          </p:cNvPr>
          <p:cNvSpPr/>
          <p:nvPr/>
        </p:nvSpPr>
        <p:spPr>
          <a:xfrm>
            <a:off x="5755821" y="4374609"/>
            <a:ext cx="5380265" cy="1216179"/>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5230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9DB1AA0-DE05-4F0A-A846-D3A75A510907}"/>
              </a:ext>
            </a:extLst>
          </p:cNvPr>
          <p:cNvPicPr>
            <a:picLocks noChangeAspect="1"/>
          </p:cNvPicPr>
          <p:nvPr/>
        </p:nvPicPr>
        <p:blipFill>
          <a:blip r:embed="rId3"/>
          <a:stretch>
            <a:fillRect/>
          </a:stretch>
        </p:blipFill>
        <p:spPr>
          <a:xfrm>
            <a:off x="4560724" y="1398811"/>
            <a:ext cx="7380735" cy="4617005"/>
          </a:xfrm>
          <a:prstGeom prst="rect">
            <a:avLst/>
          </a:prstGeom>
          <a:ln>
            <a:solidFill>
              <a:schemeClr val="tx1"/>
            </a:solidFill>
          </a:ln>
        </p:spPr>
      </p:pic>
      <p:sp>
        <p:nvSpPr>
          <p:cNvPr id="5" name="Rectángulo 4"/>
          <p:cNvSpPr/>
          <p:nvPr/>
        </p:nvSpPr>
        <p:spPr>
          <a:xfrm>
            <a:off x="707740" y="374831"/>
            <a:ext cx="10776520" cy="646331"/>
          </a:xfrm>
          <a:prstGeom prst="rect">
            <a:avLst/>
          </a:prstGeom>
        </p:spPr>
        <p:txBody>
          <a:bodyPr wrap="square">
            <a:spAutoFit/>
          </a:bodyPr>
          <a:lstStyle/>
          <a:p>
            <a:r>
              <a:rPr lang="es-ES" sz="3600" b="1" dirty="0">
                <a:solidFill>
                  <a:srgbClr val="0070C0"/>
                </a:solidFill>
                <a:latin typeface="Titillium Web" charset="0"/>
                <a:ea typeface="Titillium Web" charset="0"/>
                <a:cs typeface="Titillium Web" charset="0"/>
              </a:rPr>
              <a:t>Valida el CFDI no cancelable</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1312870" y="6108123"/>
            <a:ext cx="1054773" cy="369332"/>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Emisor</a:t>
            </a:r>
            <a:endParaRPr lang="es-MX" b="1" dirty="0">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49790966-133C-4A24-8854-94D9662876FA}"/>
              </a:ext>
            </a:extLst>
          </p:cNvPr>
          <p:cNvPicPr>
            <a:picLocks noChangeAspect="1"/>
          </p:cNvPicPr>
          <p:nvPr/>
        </p:nvPicPr>
        <p:blipFill rotWithShape="1">
          <a:blip r:embed="rId4"/>
          <a:srcRect b="43996"/>
          <a:stretch/>
        </p:blipFill>
        <p:spPr>
          <a:xfrm>
            <a:off x="1038123" y="3567525"/>
            <a:ext cx="1981651" cy="2304982"/>
          </a:xfrm>
          <a:prstGeom prst="rect">
            <a:avLst/>
          </a:prstGeom>
        </p:spPr>
      </p:pic>
      <p:sp>
        <p:nvSpPr>
          <p:cNvPr id="12" name="CuadroTexto 11">
            <a:extLst>
              <a:ext uri="{FF2B5EF4-FFF2-40B4-BE49-F238E27FC236}">
                <a16:creationId xmlns:a16="http://schemas.microsoft.com/office/drawing/2014/main" id="{3DA753BE-0997-4FF5-A724-03C4D205C53F}"/>
              </a:ext>
            </a:extLst>
          </p:cNvPr>
          <p:cNvSpPr txBox="1"/>
          <p:nvPr/>
        </p:nvSpPr>
        <p:spPr>
          <a:xfrm>
            <a:off x="410146" y="2545523"/>
            <a:ext cx="3914994" cy="646331"/>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Al revisar el estado el CFDI se mostrará de la siguiente forma </a:t>
            </a:r>
            <a:endParaRPr lang="es-MX" b="1" dirty="0">
              <a:effectLst>
                <a:outerShdw blurRad="38100" dist="38100" dir="2700000" algn="tl">
                  <a:srgbClr val="000000">
                    <a:alpha val="43137"/>
                  </a:srgbClr>
                </a:outerShdw>
              </a:effectLst>
            </a:endParaRPr>
          </a:p>
        </p:txBody>
      </p:sp>
      <p:sp>
        <p:nvSpPr>
          <p:cNvPr id="14" name="Rectángulo 13">
            <a:extLst>
              <a:ext uri="{FF2B5EF4-FFF2-40B4-BE49-F238E27FC236}">
                <a16:creationId xmlns:a16="http://schemas.microsoft.com/office/drawing/2014/main" id="{4A96F1F8-9ADA-478E-AAEB-0E78DD726144}"/>
              </a:ext>
            </a:extLst>
          </p:cNvPr>
          <p:cNvSpPr/>
          <p:nvPr/>
        </p:nvSpPr>
        <p:spPr>
          <a:xfrm>
            <a:off x="6653894" y="4139294"/>
            <a:ext cx="971550" cy="767442"/>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a:extLst>
              <a:ext uri="{FF2B5EF4-FFF2-40B4-BE49-F238E27FC236}">
                <a16:creationId xmlns:a16="http://schemas.microsoft.com/office/drawing/2014/main" id="{DCA12753-4005-4C02-BCD2-2A2733CC0796}"/>
              </a:ext>
            </a:extLst>
          </p:cNvPr>
          <p:cNvPicPr>
            <a:picLocks noChangeAspect="1"/>
          </p:cNvPicPr>
          <p:nvPr/>
        </p:nvPicPr>
        <p:blipFill>
          <a:blip r:embed="rId5"/>
          <a:stretch>
            <a:fillRect/>
          </a:stretch>
        </p:blipFill>
        <p:spPr>
          <a:xfrm>
            <a:off x="4560724" y="1381102"/>
            <a:ext cx="7380735" cy="4634714"/>
          </a:xfrm>
          <a:prstGeom prst="rect">
            <a:avLst/>
          </a:prstGeom>
          <a:ln>
            <a:solidFill>
              <a:schemeClr val="tx1"/>
            </a:solidFill>
          </a:ln>
        </p:spPr>
      </p:pic>
      <p:pic>
        <p:nvPicPr>
          <p:cNvPr id="11" name="Imagen 10">
            <a:extLst>
              <a:ext uri="{FF2B5EF4-FFF2-40B4-BE49-F238E27FC236}">
                <a16:creationId xmlns:a16="http://schemas.microsoft.com/office/drawing/2014/main" id="{A21751DA-D6C2-4009-AE6E-F21DE90903E1}"/>
              </a:ext>
            </a:extLst>
          </p:cNvPr>
          <p:cNvPicPr>
            <a:picLocks noChangeAspect="1"/>
          </p:cNvPicPr>
          <p:nvPr/>
        </p:nvPicPr>
        <p:blipFill rotWithShape="1">
          <a:blip r:embed="rId5"/>
          <a:srcRect l="18736" t="43886" r="23264" b="43777"/>
          <a:stretch/>
        </p:blipFill>
        <p:spPr>
          <a:xfrm>
            <a:off x="4821007" y="3102659"/>
            <a:ext cx="6960847" cy="929732"/>
          </a:xfrm>
          <a:prstGeom prst="rect">
            <a:avLst/>
          </a:prstGeom>
          <a:ln>
            <a:solidFill>
              <a:schemeClr val="tx1"/>
            </a:solidFill>
          </a:ln>
        </p:spPr>
      </p:pic>
    </p:spTree>
    <p:extLst>
      <p:ext uri="{BB962C8B-B14F-4D97-AF65-F5344CB8AC3E}">
        <p14:creationId xmlns:p14="http://schemas.microsoft.com/office/powerpoint/2010/main" val="3617835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9DB1AA0-DE05-4F0A-A846-D3A75A510907}"/>
              </a:ext>
            </a:extLst>
          </p:cNvPr>
          <p:cNvPicPr>
            <a:picLocks noChangeAspect="1"/>
          </p:cNvPicPr>
          <p:nvPr/>
        </p:nvPicPr>
        <p:blipFill>
          <a:blip r:embed="rId3"/>
          <a:stretch>
            <a:fillRect/>
          </a:stretch>
        </p:blipFill>
        <p:spPr>
          <a:xfrm>
            <a:off x="4560724" y="1398811"/>
            <a:ext cx="7380735" cy="4617005"/>
          </a:xfrm>
          <a:prstGeom prst="rect">
            <a:avLst/>
          </a:prstGeom>
          <a:ln>
            <a:solidFill>
              <a:schemeClr val="tx1"/>
            </a:solidFill>
          </a:ln>
        </p:spPr>
      </p:pic>
      <p:sp>
        <p:nvSpPr>
          <p:cNvPr id="5" name="Rectángulo 4"/>
          <p:cNvSpPr/>
          <p:nvPr/>
        </p:nvSpPr>
        <p:spPr>
          <a:xfrm>
            <a:off x="707740" y="374831"/>
            <a:ext cx="10776520" cy="646331"/>
          </a:xfrm>
          <a:prstGeom prst="rect">
            <a:avLst/>
          </a:prstGeom>
        </p:spPr>
        <p:txBody>
          <a:bodyPr wrap="square">
            <a:spAutoFit/>
          </a:bodyPr>
          <a:lstStyle/>
          <a:p>
            <a:r>
              <a:rPr lang="es-ES" sz="3600" b="1" dirty="0">
                <a:solidFill>
                  <a:srgbClr val="0070C0"/>
                </a:solidFill>
                <a:latin typeface="Titillium Web" charset="0"/>
                <a:ea typeface="Titillium Web" charset="0"/>
                <a:cs typeface="Titillium Web" charset="0"/>
              </a:rPr>
              <a:t>Valida el CFDI no cancelable</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1312870" y="6108123"/>
            <a:ext cx="1054773" cy="369332"/>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Emisor</a:t>
            </a:r>
            <a:endParaRPr lang="es-MX" b="1" dirty="0">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49790966-133C-4A24-8854-94D9662876FA}"/>
              </a:ext>
            </a:extLst>
          </p:cNvPr>
          <p:cNvPicPr>
            <a:picLocks noChangeAspect="1"/>
          </p:cNvPicPr>
          <p:nvPr/>
        </p:nvPicPr>
        <p:blipFill rotWithShape="1">
          <a:blip r:embed="rId4"/>
          <a:srcRect b="43996"/>
          <a:stretch/>
        </p:blipFill>
        <p:spPr>
          <a:xfrm>
            <a:off x="1038123" y="3567525"/>
            <a:ext cx="1981651" cy="2304982"/>
          </a:xfrm>
          <a:prstGeom prst="rect">
            <a:avLst/>
          </a:prstGeom>
        </p:spPr>
      </p:pic>
      <p:sp>
        <p:nvSpPr>
          <p:cNvPr id="12" name="CuadroTexto 11">
            <a:extLst>
              <a:ext uri="{FF2B5EF4-FFF2-40B4-BE49-F238E27FC236}">
                <a16:creationId xmlns:a16="http://schemas.microsoft.com/office/drawing/2014/main" id="{3DA753BE-0997-4FF5-A724-03C4D205C53F}"/>
              </a:ext>
            </a:extLst>
          </p:cNvPr>
          <p:cNvSpPr txBox="1"/>
          <p:nvPr/>
        </p:nvSpPr>
        <p:spPr>
          <a:xfrm>
            <a:off x="410146" y="2545523"/>
            <a:ext cx="3914994" cy="369332"/>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Consulta los CFDI relacionados</a:t>
            </a:r>
            <a:endParaRPr lang="es-MX" b="1" dirty="0">
              <a:effectLst>
                <a:outerShdw blurRad="38100" dist="38100" dir="2700000" algn="tl">
                  <a:srgbClr val="000000">
                    <a:alpha val="43137"/>
                  </a:srgbClr>
                </a:outerShdw>
              </a:effectLst>
            </a:endParaRPr>
          </a:p>
        </p:txBody>
      </p:sp>
      <p:sp>
        <p:nvSpPr>
          <p:cNvPr id="14" name="Rectángulo 13">
            <a:extLst>
              <a:ext uri="{FF2B5EF4-FFF2-40B4-BE49-F238E27FC236}">
                <a16:creationId xmlns:a16="http://schemas.microsoft.com/office/drawing/2014/main" id="{4A96F1F8-9ADA-478E-AAEB-0E78DD726144}"/>
              </a:ext>
            </a:extLst>
          </p:cNvPr>
          <p:cNvSpPr/>
          <p:nvPr/>
        </p:nvSpPr>
        <p:spPr>
          <a:xfrm>
            <a:off x="6653894" y="4547506"/>
            <a:ext cx="971550" cy="359229"/>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Imagen 2">
            <a:extLst>
              <a:ext uri="{FF2B5EF4-FFF2-40B4-BE49-F238E27FC236}">
                <a16:creationId xmlns:a16="http://schemas.microsoft.com/office/drawing/2014/main" id="{EDECAE91-A607-4A4D-A342-231B9C829B7D}"/>
              </a:ext>
            </a:extLst>
          </p:cNvPr>
          <p:cNvPicPr>
            <a:picLocks noChangeAspect="1"/>
          </p:cNvPicPr>
          <p:nvPr/>
        </p:nvPicPr>
        <p:blipFill>
          <a:blip r:embed="rId5"/>
          <a:stretch>
            <a:fillRect/>
          </a:stretch>
        </p:blipFill>
        <p:spPr>
          <a:xfrm>
            <a:off x="4572176" y="1398810"/>
            <a:ext cx="7334167" cy="4144739"/>
          </a:xfrm>
          <a:prstGeom prst="rect">
            <a:avLst/>
          </a:prstGeom>
        </p:spPr>
      </p:pic>
      <p:pic>
        <p:nvPicPr>
          <p:cNvPr id="9" name="Imagen 8">
            <a:extLst>
              <a:ext uri="{FF2B5EF4-FFF2-40B4-BE49-F238E27FC236}">
                <a16:creationId xmlns:a16="http://schemas.microsoft.com/office/drawing/2014/main" id="{1D2EA900-ABE0-4334-B9AB-1FDD29275B61}"/>
              </a:ext>
            </a:extLst>
          </p:cNvPr>
          <p:cNvPicPr>
            <a:picLocks noChangeAspect="1"/>
          </p:cNvPicPr>
          <p:nvPr/>
        </p:nvPicPr>
        <p:blipFill>
          <a:blip r:embed="rId6"/>
          <a:stretch>
            <a:fillRect/>
          </a:stretch>
        </p:blipFill>
        <p:spPr>
          <a:xfrm>
            <a:off x="5214921" y="2258689"/>
            <a:ext cx="6048676" cy="3200500"/>
          </a:xfrm>
          <a:prstGeom prst="rect">
            <a:avLst/>
          </a:prstGeom>
          <a:ln>
            <a:solidFill>
              <a:schemeClr val="tx1"/>
            </a:solidFill>
          </a:ln>
        </p:spPr>
      </p:pic>
    </p:spTree>
    <p:extLst>
      <p:ext uri="{BB962C8B-B14F-4D97-AF65-F5344CB8AC3E}">
        <p14:creationId xmlns:p14="http://schemas.microsoft.com/office/powerpoint/2010/main" val="418860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ES" sz="3600" b="1" dirty="0">
                <a:solidFill>
                  <a:srgbClr val="0070C0"/>
                </a:solidFill>
                <a:latin typeface="Titillium Web" charset="0"/>
                <a:ea typeface="Titillium Web" charset="0"/>
                <a:cs typeface="Titillium Web" charset="0"/>
              </a:rPr>
              <a:t>Cancela los CFDI relacionados</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2" name="CuadroTexto 1">
            <a:extLst>
              <a:ext uri="{FF2B5EF4-FFF2-40B4-BE49-F238E27FC236}">
                <a16:creationId xmlns:a16="http://schemas.microsoft.com/office/drawing/2014/main" id="{202E918B-FBD3-4AD1-BEB3-DC2AF27703BE}"/>
              </a:ext>
            </a:extLst>
          </p:cNvPr>
          <p:cNvSpPr txBox="1"/>
          <p:nvPr/>
        </p:nvSpPr>
        <p:spPr>
          <a:xfrm>
            <a:off x="1312870" y="6108123"/>
            <a:ext cx="1054773" cy="369332"/>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Emisor</a:t>
            </a:r>
            <a:endParaRPr lang="es-MX" b="1" dirty="0">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49790966-133C-4A24-8854-94D9662876FA}"/>
              </a:ext>
            </a:extLst>
          </p:cNvPr>
          <p:cNvPicPr>
            <a:picLocks noChangeAspect="1"/>
          </p:cNvPicPr>
          <p:nvPr/>
        </p:nvPicPr>
        <p:blipFill rotWithShape="1">
          <a:blip r:embed="rId3"/>
          <a:srcRect b="43996"/>
          <a:stretch/>
        </p:blipFill>
        <p:spPr>
          <a:xfrm>
            <a:off x="1038123" y="3567525"/>
            <a:ext cx="1981651" cy="2304982"/>
          </a:xfrm>
          <a:prstGeom prst="rect">
            <a:avLst/>
          </a:prstGeom>
        </p:spPr>
      </p:pic>
      <p:sp>
        <p:nvSpPr>
          <p:cNvPr id="12" name="CuadroTexto 11">
            <a:extLst>
              <a:ext uri="{FF2B5EF4-FFF2-40B4-BE49-F238E27FC236}">
                <a16:creationId xmlns:a16="http://schemas.microsoft.com/office/drawing/2014/main" id="{3DA753BE-0997-4FF5-A724-03C4D205C53F}"/>
              </a:ext>
            </a:extLst>
          </p:cNvPr>
          <p:cNvSpPr txBox="1"/>
          <p:nvPr/>
        </p:nvSpPr>
        <p:spPr>
          <a:xfrm>
            <a:off x="434300" y="1905622"/>
            <a:ext cx="3914994" cy="1200329"/>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El emisor deberá realizar la solicitud de cancelación de los CFDI relacionados, en caso de que sean cancelables sin aceptación solo deberá cancelarlos</a:t>
            </a:r>
            <a:endParaRPr lang="es-MX" b="1" dirty="0">
              <a:effectLst>
                <a:outerShdw blurRad="38100" dist="38100" dir="2700000" algn="tl">
                  <a:srgbClr val="000000">
                    <a:alpha val="43137"/>
                  </a:srgbClr>
                </a:outerShdw>
              </a:effectLst>
            </a:endParaRPr>
          </a:p>
        </p:txBody>
      </p:sp>
      <p:sp>
        <p:nvSpPr>
          <p:cNvPr id="14" name="Rectángulo 13">
            <a:extLst>
              <a:ext uri="{FF2B5EF4-FFF2-40B4-BE49-F238E27FC236}">
                <a16:creationId xmlns:a16="http://schemas.microsoft.com/office/drawing/2014/main" id="{4A96F1F8-9ADA-478E-AAEB-0E78DD726144}"/>
              </a:ext>
            </a:extLst>
          </p:cNvPr>
          <p:cNvSpPr/>
          <p:nvPr/>
        </p:nvSpPr>
        <p:spPr>
          <a:xfrm>
            <a:off x="6653894" y="4547506"/>
            <a:ext cx="971550" cy="359229"/>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a:extLst>
              <a:ext uri="{FF2B5EF4-FFF2-40B4-BE49-F238E27FC236}">
                <a16:creationId xmlns:a16="http://schemas.microsoft.com/office/drawing/2014/main" id="{1D2EA900-ABE0-4334-B9AB-1FDD29275B61}"/>
              </a:ext>
            </a:extLst>
          </p:cNvPr>
          <p:cNvPicPr>
            <a:picLocks noChangeAspect="1"/>
          </p:cNvPicPr>
          <p:nvPr/>
        </p:nvPicPr>
        <p:blipFill>
          <a:blip r:embed="rId4"/>
          <a:stretch>
            <a:fillRect/>
          </a:stretch>
        </p:blipFill>
        <p:spPr>
          <a:xfrm>
            <a:off x="4601106" y="1828750"/>
            <a:ext cx="6897222" cy="3649486"/>
          </a:xfrm>
          <a:prstGeom prst="rect">
            <a:avLst/>
          </a:prstGeom>
          <a:ln>
            <a:solidFill>
              <a:schemeClr val="tx1"/>
            </a:solidFill>
          </a:ln>
        </p:spPr>
      </p:pic>
    </p:spTree>
    <p:extLst>
      <p:ext uri="{BB962C8B-B14F-4D97-AF65-F5344CB8AC3E}">
        <p14:creationId xmlns:p14="http://schemas.microsoft.com/office/powerpoint/2010/main" val="2471057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07573" y="2471056"/>
            <a:ext cx="10145484" cy="1038907"/>
          </a:xfrm>
        </p:spPr>
        <p:txBody>
          <a:bodyPr>
            <a:normAutofit/>
          </a:bodyPr>
          <a:lstStyle/>
          <a:p>
            <a:r>
              <a:rPr lang="es-ES_tradnl" b="1" dirty="0">
                <a:solidFill>
                  <a:schemeClr val="accent1">
                    <a:lumMod val="75000"/>
                  </a:schemeClr>
                </a:solidFill>
                <a:latin typeface="Titillium Web" charset="0"/>
                <a:ea typeface="Titillium Web" charset="0"/>
                <a:cs typeface="Titillium Web" charset="0"/>
              </a:rPr>
              <a:t>¿Preguntas? </a:t>
            </a:r>
          </a:p>
        </p:txBody>
      </p:sp>
    </p:spTree>
    <p:extLst>
      <p:ext uri="{BB962C8B-B14F-4D97-AF65-F5344CB8AC3E}">
        <p14:creationId xmlns:p14="http://schemas.microsoft.com/office/powerpoint/2010/main" val="4279404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992" y="828670"/>
            <a:ext cx="9144000" cy="483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60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9233561" cy="771301"/>
          </a:xfrm>
          <a:prstGeom prst="rect">
            <a:avLst/>
          </a:prstGeom>
        </p:spPr>
        <p:txBody>
          <a:bodyPr wrap="square">
            <a:spAutoFit/>
          </a:bodyPr>
          <a:lstStyle/>
          <a:p>
            <a:r>
              <a:rPr lang="es-ES_tradnl" sz="4400" b="1" dirty="0">
                <a:solidFill>
                  <a:srgbClr val="0070C0"/>
                </a:solidFill>
                <a:latin typeface="Titillium Web" charset="0"/>
                <a:ea typeface="Titillium Web" charset="0"/>
                <a:cs typeface="Titillium Web" charset="0"/>
              </a:rPr>
              <a:t>Entrada en vigor</a:t>
            </a: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3" name="CuadroTexto 2">
            <a:extLst>
              <a:ext uri="{FF2B5EF4-FFF2-40B4-BE49-F238E27FC236}">
                <a16:creationId xmlns:a16="http://schemas.microsoft.com/office/drawing/2014/main" id="{7C7BFCBD-4EBA-46E8-B768-417DFEFD6CF0}"/>
              </a:ext>
            </a:extLst>
          </p:cNvPr>
          <p:cNvSpPr txBox="1"/>
          <p:nvPr/>
        </p:nvSpPr>
        <p:spPr>
          <a:xfrm>
            <a:off x="3383280" y="1883846"/>
            <a:ext cx="7888068" cy="1754326"/>
          </a:xfrm>
          <a:prstGeom prst="rect">
            <a:avLst/>
          </a:prstGeom>
          <a:noFill/>
        </p:spPr>
        <p:txBody>
          <a:bodyPr wrap="square" rtlCol="0">
            <a:spAutoFit/>
          </a:bodyPr>
          <a:lstStyle/>
          <a:p>
            <a:pPr algn="just"/>
            <a:r>
              <a:rPr lang="es-ES" sz="3600" dirty="0"/>
              <a:t>Inicialmente 1</a:t>
            </a:r>
            <a:r>
              <a:rPr lang="es-MX" sz="3600" dirty="0"/>
              <a:t> de septiembre 2018</a:t>
            </a:r>
          </a:p>
          <a:p>
            <a:pPr algn="just"/>
            <a:endParaRPr lang="es-ES" sz="3600" dirty="0"/>
          </a:p>
          <a:p>
            <a:pPr algn="just"/>
            <a:r>
              <a:rPr lang="es-ES" sz="3600" dirty="0"/>
              <a:t>Se prorroga al 1</a:t>
            </a:r>
            <a:r>
              <a:rPr lang="es-MX" sz="3600" dirty="0"/>
              <a:t> de noviembre 2018</a:t>
            </a:r>
            <a:endParaRPr lang="es-ES" sz="3600" dirty="0"/>
          </a:p>
        </p:txBody>
      </p:sp>
      <p:pic>
        <p:nvPicPr>
          <p:cNvPr id="4" name="Imagen 3" descr="Imagen que contiene reloj, objeto&#10;&#10;Descripción generada con confianza alta">
            <a:extLst>
              <a:ext uri="{FF2B5EF4-FFF2-40B4-BE49-F238E27FC236}">
                <a16:creationId xmlns:a16="http://schemas.microsoft.com/office/drawing/2014/main" id="{8EEF82A9-041F-4BC3-A490-ABF0A76AFDDA}"/>
              </a:ext>
            </a:extLst>
          </p:cNvPr>
          <p:cNvPicPr>
            <a:picLocks noChangeAspect="1"/>
          </p:cNvPicPr>
          <p:nvPr/>
        </p:nvPicPr>
        <p:blipFill>
          <a:blip r:embed="rId3"/>
          <a:stretch>
            <a:fillRect/>
          </a:stretch>
        </p:blipFill>
        <p:spPr>
          <a:xfrm>
            <a:off x="1129163" y="1883400"/>
            <a:ext cx="1851625" cy="4406274"/>
          </a:xfrm>
          <a:prstGeom prst="rect">
            <a:avLst/>
          </a:prstGeom>
        </p:spPr>
      </p:pic>
    </p:spTree>
    <p:extLst>
      <p:ext uri="{BB962C8B-B14F-4D97-AF65-F5344CB8AC3E}">
        <p14:creationId xmlns:p14="http://schemas.microsoft.com/office/powerpoint/2010/main" val="28005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9233561" cy="771301"/>
          </a:xfrm>
          <a:prstGeom prst="rect">
            <a:avLst/>
          </a:prstGeom>
        </p:spPr>
        <p:txBody>
          <a:bodyPr wrap="square">
            <a:spAutoFit/>
          </a:bodyPr>
          <a:lstStyle/>
          <a:p>
            <a:r>
              <a:rPr lang="es-ES_tradnl" sz="4400" b="1" dirty="0">
                <a:solidFill>
                  <a:srgbClr val="0070C0"/>
                </a:solidFill>
                <a:latin typeface="Titillium Web" charset="0"/>
                <a:ea typeface="Titillium Web" charset="0"/>
                <a:cs typeface="Titillium Web" charset="0"/>
              </a:rPr>
              <a:t>Nuevo esquema de cancelación</a:t>
            </a: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s://conocimiento.blob.core.windows.net/conocimiento/2018/General/Cancelacion_CFDI/images/captura%20de%20pantalla%202018-08-16%20a%20la(s)%20112245.jpg?crc=196553437">
            <a:extLst>
              <a:ext uri="{FF2B5EF4-FFF2-40B4-BE49-F238E27FC236}">
                <a16:creationId xmlns:a16="http://schemas.microsoft.com/office/drawing/2014/main" id="{9905A394-76E0-400C-8D8D-A2E45AB792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33"/>
          <a:stretch/>
        </p:blipFill>
        <p:spPr bwMode="auto">
          <a:xfrm>
            <a:off x="1845128" y="1397548"/>
            <a:ext cx="7730899" cy="4677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9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Motivos por los que se puede cancelar una factura</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4" name="Rectángulo 3">
            <a:extLst>
              <a:ext uri="{FF2B5EF4-FFF2-40B4-BE49-F238E27FC236}">
                <a16:creationId xmlns:a16="http://schemas.microsoft.com/office/drawing/2014/main" id="{FABA7261-A6EC-4EDD-8862-9B3B652132CE}"/>
              </a:ext>
            </a:extLst>
          </p:cNvPr>
          <p:cNvSpPr/>
          <p:nvPr/>
        </p:nvSpPr>
        <p:spPr>
          <a:xfrm>
            <a:off x="923576" y="1481900"/>
            <a:ext cx="10344847" cy="3913059"/>
          </a:xfrm>
          <a:prstGeom prst="rect">
            <a:avLst/>
          </a:prstGeom>
        </p:spPr>
        <p:txBody>
          <a:bodyPr wrap="square">
            <a:spAutoFit/>
          </a:bodyPr>
          <a:lstStyle/>
          <a:p>
            <a:pPr marL="342900" indent="-342900">
              <a:lnSpc>
                <a:spcPct val="150000"/>
              </a:lnSpc>
              <a:buAutoNum type="arabicPeriod"/>
            </a:pPr>
            <a:r>
              <a:rPr lang="es-MX" sz="2400" dirty="0"/>
              <a:t>Contiene datos incorrectos, como RFC, nombre o razón social, domicilio, entre otros. </a:t>
            </a:r>
          </a:p>
          <a:p>
            <a:pPr marL="342900" indent="-342900">
              <a:lnSpc>
                <a:spcPct val="150000"/>
              </a:lnSpc>
              <a:buAutoNum type="arabicPeriod"/>
            </a:pPr>
            <a:r>
              <a:rPr lang="es-MX" sz="2400" dirty="0"/>
              <a:t>No se realizó el pago de la factura</a:t>
            </a:r>
          </a:p>
          <a:p>
            <a:pPr marL="342900" indent="-342900">
              <a:lnSpc>
                <a:spcPct val="150000"/>
              </a:lnSpc>
              <a:buAutoNum type="arabicPeriod"/>
            </a:pPr>
            <a:r>
              <a:rPr lang="es-MX" sz="2400" dirty="0"/>
              <a:t>Hay errores en el manejo de los conceptos </a:t>
            </a:r>
          </a:p>
          <a:p>
            <a:pPr marL="342900" indent="-342900">
              <a:lnSpc>
                <a:spcPct val="150000"/>
              </a:lnSpc>
              <a:buAutoNum type="arabicPeriod"/>
            </a:pPr>
            <a:r>
              <a:rPr lang="es-MX" sz="2400" dirty="0"/>
              <a:t>Presenta inconsistencia en los importes, impuestos, entre otros</a:t>
            </a:r>
          </a:p>
          <a:p>
            <a:pPr marL="342900" indent="-342900">
              <a:lnSpc>
                <a:spcPct val="150000"/>
              </a:lnSpc>
              <a:buAutoNum type="arabicPeriod"/>
            </a:pPr>
            <a:r>
              <a:rPr lang="es-MX" sz="2400" dirty="0"/>
              <a:t>No se respetaron las condiciones comerciales pactadas entre el emisor y receptor.</a:t>
            </a:r>
          </a:p>
        </p:txBody>
      </p:sp>
    </p:spTree>
    <p:extLst>
      <p:ext uri="{BB962C8B-B14F-4D97-AF65-F5344CB8AC3E}">
        <p14:creationId xmlns:p14="http://schemas.microsoft.com/office/powerpoint/2010/main" val="191684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Estatus del CFDI Vigente</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pic>
        <p:nvPicPr>
          <p:cNvPr id="3" name="Imagen 2" descr="Imagen que contiene captura de pantalla&#10;&#10;Descripción generada con confianza muy alta">
            <a:extLst>
              <a:ext uri="{FF2B5EF4-FFF2-40B4-BE49-F238E27FC236}">
                <a16:creationId xmlns:a16="http://schemas.microsoft.com/office/drawing/2014/main" id="{6A651708-210F-4F75-A28B-10460E2A90E7}"/>
              </a:ext>
            </a:extLst>
          </p:cNvPr>
          <p:cNvPicPr>
            <a:picLocks noChangeAspect="1"/>
          </p:cNvPicPr>
          <p:nvPr/>
        </p:nvPicPr>
        <p:blipFill>
          <a:blip r:embed="rId3"/>
          <a:stretch>
            <a:fillRect/>
          </a:stretch>
        </p:blipFill>
        <p:spPr>
          <a:xfrm>
            <a:off x="654755" y="2669722"/>
            <a:ext cx="1610770" cy="2254048"/>
          </a:xfrm>
          <a:prstGeom prst="rect">
            <a:avLst/>
          </a:prstGeom>
          <a:solidFill>
            <a:srgbClr val="FFFFFF">
              <a:shade val="85000"/>
            </a:srgbClr>
          </a:solidFill>
          <a:ln w="3175" cap="sq">
            <a:solidFill>
              <a:srgbClr val="00206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uadroTexto 6">
            <a:extLst>
              <a:ext uri="{FF2B5EF4-FFF2-40B4-BE49-F238E27FC236}">
                <a16:creationId xmlns:a16="http://schemas.microsoft.com/office/drawing/2014/main" id="{6B1DE379-214F-4451-B5DC-875DAC26E14D}"/>
              </a:ext>
            </a:extLst>
          </p:cNvPr>
          <p:cNvSpPr txBox="1"/>
          <p:nvPr/>
        </p:nvSpPr>
        <p:spPr>
          <a:xfrm>
            <a:off x="1632813" y="4662160"/>
            <a:ext cx="862737" cy="523220"/>
          </a:xfrm>
          <a:prstGeom prst="rect">
            <a:avLst/>
          </a:prstGeom>
          <a:solidFill>
            <a:schemeClr val="accent4">
              <a:lumMod val="60000"/>
              <a:lumOff val="40000"/>
            </a:schemeClr>
          </a:solidFill>
          <a:effectLst>
            <a:outerShdw blurRad="50800" dist="38100" dir="8100000" algn="tr" rotWithShape="0">
              <a:prstClr val="black">
                <a:alpha val="40000"/>
              </a:prstClr>
            </a:outerShdw>
          </a:effectLst>
          <a:scene3d>
            <a:camera prst="orthographicFront"/>
            <a:lightRig rig="twoPt" dir="t"/>
          </a:scene3d>
          <a:sp3d prstMaterial="translucentPowder">
            <a:bevelT w="152400" h="50800" prst="softRound"/>
            <a:bevelB prst="convex"/>
          </a:sp3d>
        </p:spPr>
        <p:txBody>
          <a:bodyPr wrap="none" rtlCol="0">
            <a:spAutoFit/>
          </a:bodyPr>
          <a:lstStyle/>
          <a:p>
            <a:r>
              <a:rPr lang="es-ES" sz="2800" b="1" dirty="0">
                <a:effectLst>
                  <a:outerShdw blurRad="38100" dist="38100" dir="2700000" algn="tl">
                    <a:srgbClr val="000000">
                      <a:alpha val="43137"/>
                    </a:srgbClr>
                  </a:outerShdw>
                </a:effectLst>
              </a:rPr>
              <a:t>CFDI</a:t>
            </a:r>
            <a:endParaRPr lang="es-MX" sz="2800" b="1" dirty="0">
              <a:effectLst>
                <a:outerShdw blurRad="38100" dist="38100" dir="2700000" algn="tl">
                  <a:srgbClr val="000000">
                    <a:alpha val="43137"/>
                  </a:srgbClr>
                </a:outerShdw>
              </a:effectLst>
            </a:endParaRPr>
          </a:p>
        </p:txBody>
      </p:sp>
      <p:cxnSp>
        <p:nvCxnSpPr>
          <p:cNvPr id="10" name="Conector recto de flecha 9">
            <a:extLst>
              <a:ext uri="{FF2B5EF4-FFF2-40B4-BE49-F238E27FC236}">
                <a16:creationId xmlns:a16="http://schemas.microsoft.com/office/drawing/2014/main" id="{D5358C6A-05D2-456A-BB99-99F34668875F}"/>
              </a:ext>
            </a:extLst>
          </p:cNvPr>
          <p:cNvCxnSpPr>
            <a:cxnSpLocks/>
            <a:stCxn id="3" idx="3"/>
          </p:cNvCxnSpPr>
          <p:nvPr/>
        </p:nvCxnSpPr>
        <p:spPr>
          <a:xfrm>
            <a:off x="2265525" y="3796746"/>
            <a:ext cx="148188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A160A2F7-8D27-401E-A96C-6DB7139D53FD}"/>
              </a:ext>
            </a:extLst>
          </p:cNvPr>
          <p:cNvSpPr txBox="1"/>
          <p:nvPr/>
        </p:nvSpPr>
        <p:spPr>
          <a:xfrm>
            <a:off x="3876295" y="3535136"/>
            <a:ext cx="1322478"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Vigente</a:t>
            </a:r>
            <a:endParaRPr lang="es-MX" b="1" dirty="0">
              <a:effectLst>
                <a:outerShdw blurRad="38100" dist="38100" dir="2700000" algn="tl">
                  <a:srgbClr val="000000">
                    <a:alpha val="43137"/>
                  </a:srgbClr>
                </a:outerShdw>
              </a:effectLst>
            </a:endParaRPr>
          </a:p>
        </p:txBody>
      </p:sp>
      <p:sp>
        <p:nvSpPr>
          <p:cNvPr id="13" name="Abrir llave 12">
            <a:extLst>
              <a:ext uri="{FF2B5EF4-FFF2-40B4-BE49-F238E27FC236}">
                <a16:creationId xmlns:a16="http://schemas.microsoft.com/office/drawing/2014/main" id="{4EEBC944-6713-49E2-8944-5AC1314C01C7}"/>
              </a:ext>
            </a:extLst>
          </p:cNvPr>
          <p:cNvSpPr/>
          <p:nvPr/>
        </p:nvSpPr>
        <p:spPr>
          <a:xfrm>
            <a:off x="5274129" y="2196193"/>
            <a:ext cx="481692" cy="3339193"/>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CuadroTexto 13">
            <a:extLst>
              <a:ext uri="{FF2B5EF4-FFF2-40B4-BE49-F238E27FC236}">
                <a16:creationId xmlns:a16="http://schemas.microsoft.com/office/drawing/2014/main" id="{8C0A4AE6-D50F-4584-9D9E-C52A9423C7AA}"/>
              </a:ext>
            </a:extLst>
          </p:cNvPr>
          <p:cNvSpPr txBox="1"/>
          <p:nvPr/>
        </p:nvSpPr>
        <p:spPr>
          <a:xfrm>
            <a:off x="5755821" y="2457803"/>
            <a:ext cx="1805302"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Cancelable</a:t>
            </a:r>
            <a:endParaRPr lang="es-MX" b="1" dirty="0">
              <a:effectLst>
                <a:outerShdw blurRad="38100" dist="38100" dir="2700000" algn="tl">
                  <a:srgbClr val="000000">
                    <a:alpha val="43137"/>
                  </a:srgbClr>
                </a:outerShdw>
              </a:effectLst>
            </a:endParaRPr>
          </a:p>
        </p:txBody>
      </p:sp>
      <p:sp>
        <p:nvSpPr>
          <p:cNvPr id="15" name="CuadroTexto 14">
            <a:extLst>
              <a:ext uri="{FF2B5EF4-FFF2-40B4-BE49-F238E27FC236}">
                <a16:creationId xmlns:a16="http://schemas.microsoft.com/office/drawing/2014/main" id="{C0B204D8-0784-434B-8328-5BC0FE67760A}"/>
              </a:ext>
            </a:extLst>
          </p:cNvPr>
          <p:cNvSpPr txBox="1"/>
          <p:nvPr/>
        </p:nvSpPr>
        <p:spPr>
          <a:xfrm>
            <a:off x="5671457" y="4765575"/>
            <a:ext cx="2274469"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No cancelable</a:t>
            </a:r>
            <a:endParaRPr lang="es-MX" b="1" dirty="0">
              <a:effectLst>
                <a:outerShdw blurRad="38100" dist="38100" dir="2700000" algn="tl">
                  <a:srgbClr val="000000">
                    <a:alpha val="43137"/>
                  </a:srgbClr>
                </a:outerShdw>
              </a:effectLst>
            </a:endParaRPr>
          </a:p>
        </p:txBody>
      </p:sp>
      <p:sp>
        <p:nvSpPr>
          <p:cNvPr id="16" name="Abrir llave 15">
            <a:extLst>
              <a:ext uri="{FF2B5EF4-FFF2-40B4-BE49-F238E27FC236}">
                <a16:creationId xmlns:a16="http://schemas.microsoft.com/office/drawing/2014/main" id="{26A612A4-FF2D-475F-BA00-0D1721DF9D78}"/>
              </a:ext>
            </a:extLst>
          </p:cNvPr>
          <p:cNvSpPr/>
          <p:nvPr/>
        </p:nvSpPr>
        <p:spPr>
          <a:xfrm>
            <a:off x="7678775" y="1533198"/>
            <a:ext cx="481692" cy="2273048"/>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7" name="CuadroTexto 16">
            <a:extLst>
              <a:ext uri="{FF2B5EF4-FFF2-40B4-BE49-F238E27FC236}">
                <a16:creationId xmlns:a16="http://schemas.microsoft.com/office/drawing/2014/main" id="{66B05D58-9749-45D4-A90C-BA48A37ABB34}"/>
              </a:ext>
            </a:extLst>
          </p:cNvPr>
          <p:cNvSpPr txBox="1"/>
          <p:nvPr/>
        </p:nvSpPr>
        <p:spPr>
          <a:xfrm>
            <a:off x="8088085" y="1600897"/>
            <a:ext cx="2340577"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Sin aceptación</a:t>
            </a:r>
            <a:endParaRPr lang="es-MX" b="1" dirty="0">
              <a:effectLst>
                <a:outerShdw blurRad="38100" dist="38100" dir="2700000" algn="tl">
                  <a:srgbClr val="000000">
                    <a:alpha val="43137"/>
                  </a:srgbClr>
                </a:outerShdw>
              </a:effectLst>
            </a:endParaRPr>
          </a:p>
        </p:txBody>
      </p:sp>
      <p:sp>
        <p:nvSpPr>
          <p:cNvPr id="18" name="CuadroTexto 17">
            <a:extLst>
              <a:ext uri="{FF2B5EF4-FFF2-40B4-BE49-F238E27FC236}">
                <a16:creationId xmlns:a16="http://schemas.microsoft.com/office/drawing/2014/main" id="{756CD481-DD54-4E52-B7E3-472684004B53}"/>
              </a:ext>
            </a:extLst>
          </p:cNvPr>
          <p:cNvSpPr txBox="1"/>
          <p:nvPr/>
        </p:nvSpPr>
        <p:spPr>
          <a:xfrm>
            <a:off x="8088085" y="3167390"/>
            <a:ext cx="2465611"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Con aceptación</a:t>
            </a:r>
            <a:endParaRPr lang="es-MX" b="1" dirty="0">
              <a:effectLst>
                <a:outerShdw blurRad="38100" dist="38100" dir="2700000" algn="tl">
                  <a:srgbClr val="000000">
                    <a:alpha val="43137"/>
                  </a:srgbClr>
                </a:outerShdw>
              </a:effectLst>
            </a:endParaRPr>
          </a:p>
        </p:txBody>
      </p:sp>
      <p:cxnSp>
        <p:nvCxnSpPr>
          <p:cNvPr id="19" name="Conector recto de flecha 18">
            <a:extLst>
              <a:ext uri="{FF2B5EF4-FFF2-40B4-BE49-F238E27FC236}">
                <a16:creationId xmlns:a16="http://schemas.microsoft.com/office/drawing/2014/main" id="{BD375059-CB59-491B-BBD2-22C96CE04B7E}"/>
              </a:ext>
            </a:extLst>
          </p:cNvPr>
          <p:cNvCxnSpPr>
            <a:cxnSpLocks/>
          </p:cNvCxnSpPr>
          <p:nvPr/>
        </p:nvCxnSpPr>
        <p:spPr>
          <a:xfrm>
            <a:off x="7945926" y="5027185"/>
            <a:ext cx="76368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5F5449D9-198A-4648-BAE6-BF4EDF47A06E}"/>
              </a:ext>
            </a:extLst>
          </p:cNvPr>
          <p:cNvSpPr txBox="1"/>
          <p:nvPr/>
        </p:nvSpPr>
        <p:spPr>
          <a:xfrm>
            <a:off x="8697108" y="4550131"/>
            <a:ext cx="2877846" cy="954107"/>
          </a:xfrm>
          <a:prstGeom prst="rect">
            <a:avLst/>
          </a:prstGeom>
          <a:noFill/>
        </p:spPr>
        <p:txBody>
          <a:bodyPr wrap="square" rtlCol="0">
            <a:spAutoFit/>
          </a:bodyPr>
          <a:lstStyle/>
          <a:p>
            <a:r>
              <a:rPr lang="es-ES" sz="2800" b="1" dirty="0">
                <a:effectLst>
                  <a:outerShdw blurRad="38100" dist="38100" dir="2700000" algn="tl">
                    <a:srgbClr val="000000">
                      <a:alpha val="43137"/>
                    </a:srgbClr>
                  </a:outerShdw>
                </a:effectLst>
              </a:rPr>
              <a:t>Otro CFDI esta relacionado</a:t>
            </a:r>
          </a:p>
        </p:txBody>
      </p:sp>
      <p:sp>
        <p:nvSpPr>
          <p:cNvPr id="22" name="Rectángulo: esquinas redondeadas 21">
            <a:extLst>
              <a:ext uri="{FF2B5EF4-FFF2-40B4-BE49-F238E27FC236}">
                <a16:creationId xmlns:a16="http://schemas.microsoft.com/office/drawing/2014/main" id="{E05BE538-D028-42FD-B2DA-0EE656682701}"/>
              </a:ext>
            </a:extLst>
          </p:cNvPr>
          <p:cNvSpPr/>
          <p:nvPr/>
        </p:nvSpPr>
        <p:spPr>
          <a:xfrm>
            <a:off x="5755821" y="1379764"/>
            <a:ext cx="5380265" cy="279429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0970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animBg="1"/>
      <p:bldP spid="14" grpId="0"/>
      <p:bldP spid="15" grpId="0"/>
      <p:bldP spid="16" grpId="0" animBg="1"/>
      <p:bldP spid="17" grpId="0"/>
      <p:bldP spid="18" grpId="0"/>
      <p:bldP spid="21"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535" y="2408466"/>
            <a:ext cx="11674929" cy="1325334"/>
          </a:xfrm>
        </p:spPr>
        <p:txBody>
          <a:bodyPr>
            <a:normAutofit fontScale="90000"/>
          </a:bodyPr>
          <a:lstStyle/>
          <a:p>
            <a:r>
              <a:rPr lang="es-ES_tradnl" b="1" dirty="0">
                <a:solidFill>
                  <a:schemeClr val="accent1">
                    <a:lumMod val="75000"/>
                  </a:schemeClr>
                </a:solidFill>
                <a:latin typeface="Titillium Web" charset="0"/>
                <a:ea typeface="Titillium Web" charset="0"/>
                <a:cs typeface="Titillium Web" charset="0"/>
              </a:rPr>
              <a:t>Proceso de cancelación </a:t>
            </a:r>
            <a:br>
              <a:rPr lang="es-ES_tradnl" b="1" dirty="0">
                <a:solidFill>
                  <a:schemeClr val="accent1">
                    <a:lumMod val="75000"/>
                  </a:schemeClr>
                </a:solidFill>
                <a:latin typeface="Titillium Web" charset="0"/>
                <a:ea typeface="Titillium Web" charset="0"/>
                <a:cs typeface="Titillium Web" charset="0"/>
              </a:rPr>
            </a:br>
            <a:r>
              <a:rPr lang="es-ES_tradnl" b="1" dirty="0">
                <a:solidFill>
                  <a:schemeClr val="accent1">
                    <a:lumMod val="75000"/>
                  </a:schemeClr>
                </a:solidFill>
                <a:latin typeface="Titillium Web" charset="0"/>
                <a:ea typeface="Titillium Web" charset="0"/>
                <a:cs typeface="Titillium Web" charset="0"/>
              </a:rPr>
              <a:t>¿Qué debe realizar el emisor del CFDI?</a:t>
            </a:r>
          </a:p>
        </p:txBody>
      </p:sp>
    </p:spTree>
    <p:extLst>
      <p:ext uri="{BB962C8B-B14F-4D97-AF65-F5344CB8AC3E}">
        <p14:creationId xmlns:p14="http://schemas.microsoft.com/office/powerpoint/2010/main" val="215787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707740" y="374831"/>
            <a:ext cx="10776520" cy="646331"/>
          </a:xfrm>
          <a:prstGeom prst="rect">
            <a:avLst/>
          </a:prstGeom>
        </p:spPr>
        <p:txBody>
          <a:bodyPr wrap="square">
            <a:spAutoFit/>
          </a:bodyPr>
          <a:lstStyle/>
          <a:p>
            <a:r>
              <a:rPr lang="es-MX" sz="3600" b="1" dirty="0">
                <a:solidFill>
                  <a:srgbClr val="0070C0"/>
                </a:solidFill>
                <a:latin typeface="Titillium Web" charset="0"/>
                <a:ea typeface="Titillium Web" charset="0"/>
                <a:cs typeface="Titillium Web" charset="0"/>
              </a:rPr>
              <a:t>Proceso de cancelación</a:t>
            </a:r>
            <a:endParaRPr lang="es-ES_tradnl" sz="3600" b="1" dirty="0">
              <a:solidFill>
                <a:srgbClr val="0070C0"/>
              </a:solidFill>
              <a:latin typeface="Titillium Web" charset="0"/>
              <a:ea typeface="Titillium Web" charset="0"/>
              <a:cs typeface="Titillium Web" charset="0"/>
            </a:endParaRPr>
          </a:p>
        </p:txBody>
      </p:sp>
      <p:sp>
        <p:nvSpPr>
          <p:cNvPr id="6" name="Rectángulo 5"/>
          <p:cNvSpPr/>
          <p:nvPr/>
        </p:nvSpPr>
        <p:spPr>
          <a:xfrm>
            <a:off x="707740" y="1152761"/>
            <a:ext cx="10799763" cy="114451"/>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prstClr val="white"/>
              </a:solidFill>
            </a:endParaRPr>
          </a:p>
        </p:txBody>
      </p:sp>
      <p:sp>
        <p:nvSpPr>
          <p:cNvPr id="14" name="CuadroTexto 13">
            <a:extLst>
              <a:ext uri="{FF2B5EF4-FFF2-40B4-BE49-F238E27FC236}">
                <a16:creationId xmlns:a16="http://schemas.microsoft.com/office/drawing/2014/main" id="{8C0A4AE6-D50F-4584-9D9E-C52A9423C7AA}"/>
              </a:ext>
            </a:extLst>
          </p:cNvPr>
          <p:cNvSpPr txBox="1"/>
          <p:nvPr/>
        </p:nvSpPr>
        <p:spPr>
          <a:xfrm>
            <a:off x="583651" y="3647051"/>
            <a:ext cx="1805302"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Cancelable</a:t>
            </a:r>
            <a:endParaRPr lang="es-MX" b="1" dirty="0">
              <a:effectLst>
                <a:outerShdw blurRad="38100" dist="38100" dir="2700000" algn="tl">
                  <a:srgbClr val="000000">
                    <a:alpha val="43137"/>
                  </a:srgbClr>
                </a:outerShdw>
              </a:effectLst>
            </a:endParaRPr>
          </a:p>
        </p:txBody>
      </p:sp>
      <p:sp>
        <p:nvSpPr>
          <p:cNvPr id="16" name="Abrir llave 15">
            <a:extLst>
              <a:ext uri="{FF2B5EF4-FFF2-40B4-BE49-F238E27FC236}">
                <a16:creationId xmlns:a16="http://schemas.microsoft.com/office/drawing/2014/main" id="{26A612A4-FF2D-475F-BA00-0D1721DF9D78}"/>
              </a:ext>
            </a:extLst>
          </p:cNvPr>
          <p:cNvSpPr/>
          <p:nvPr/>
        </p:nvSpPr>
        <p:spPr>
          <a:xfrm>
            <a:off x="2506605" y="1404627"/>
            <a:ext cx="481692" cy="4971680"/>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7" name="CuadroTexto 16">
            <a:extLst>
              <a:ext uri="{FF2B5EF4-FFF2-40B4-BE49-F238E27FC236}">
                <a16:creationId xmlns:a16="http://schemas.microsoft.com/office/drawing/2014/main" id="{66B05D58-9749-45D4-A90C-BA48A37ABB34}"/>
              </a:ext>
            </a:extLst>
          </p:cNvPr>
          <p:cNvSpPr txBox="1"/>
          <p:nvPr/>
        </p:nvSpPr>
        <p:spPr>
          <a:xfrm>
            <a:off x="2882162" y="1689789"/>
            <a:ext cx="2340577"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Sin aceptación</a:t>
            </a:r>
            <a:endParaRPr lang="es-MX" b="1" dirty="0">
              <a:effectLst>
                <a:outerShdw blurRad="38100" dist="38100" dir="2700000" algn="tl">
                  <a:srgbClr val="000000">
                    <a:alpha val="43137"/>
                  </a:srgbClr>
                </a:outerShdw>
              </a:effectLst>
            </a:endParaRPr>
          </a:p>
        </p:txBody>
      </p:sp>
      <p:sp>
        <p:nvSpPr>
          <p:cNvPr id="18" name="CuadroTexto 17">
            <a:extLst>
              <a:ext uri="{FF2B5EF4-FFF2-40B4-BE49-F238E27FC236}">
                <a16:creationId xmlns:a16="http://schemas.microsoft.com/office/drawing/2014/main" id="{756CD481-DD54-4E52-B7E3-472684004B53}"/>
              </a:ext>
            </a:extLst>
          </p:cNvPr>
          <p:cNvSpPr txBox="1"/>
          <p:nvPr/>
        </p:nvSpPr>
        <p:spPr>
          <a:xfrm>
            <a:off x="3095286" y="4833164"/>
            <a:ext cx="2465611" cy="523220"/>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rPr>
              <a:t>Con aceptación</a:t>
            </a:r>
            <a:endParaRPr lang="es-MX" b="1" dirty="0">
              <a:effectLst>
                <a:outerShdw blurRad="38100" dist="38100" dir="2700000" algn="tl">
                  <a:srgbClr val="000000">
                    <a:alpha val="43137"/>
                  </a:srgbClr>
                </a:outerShdw>
              </a:effectLst>
            </a:endParaRPr>
          </a:p>
        </p:txBody>
      </p:sp>
      <p:pic>
        <p:nvPicPr>
          <p:cNvPr id="2" name="Imagen 1">
            <a:extLst>
              <a:ext uri="{FF2B5EF4-FFF2-40B4-BE49-F238E27FC236}">
                <a16:creationId xmlns:a16="http://schemas.microsoft.com/office/drawing/2014/main" id="{0829AA60-047E-4930-81C7-2684F3134579}"/>
              </a:ext>
            </a:extLst>
          </p:cNvPr>
          <p:cNvPicPr>
            <a:picLocks noChangeAspect="1"/>
          </p:cNvPicPr>
          <p:nvPr/>
        </p:nvPicPr>
        <p:blipFill>
          <a:blip r:embed="rId3"/>
          <a:stretch>
            <a:fillRect/>
          </a:stretch>
        </p:blipFill>
        <p:spPr>
          <a:xfrm>
            <a:off x="5899056" y="1628582"/>
            <a:ext cx="5941709" cy="3600835"/>
          </a:xfrm>
          <a:prstGeom prst="rect">
            <a:avLst/>
          </a:prstGeom>
        </p:spPr>
      </p:pic>
      <p:cxnSp>
        <p:nvCxnSpPr>
          <p:cNvPr id="20" name="Conector recto de flecha 19">
            <a:extLst>
              <a:ext uri="{FF2B5EF4-FFF2-40B4-BE49-F238E27FC236}">
                <a16:creationId xmlns:a16="http://schemas.microsoft.com/office/drawing/2014/main" id="{73F23EFD-2864-4A65-B715-9371E3E990D8}"/>
              </a:ext>
            </a:extLst>
          </p:cNvPr>
          <p:cNvCxnSpPr>
            <a:cxnSpLocks/>
          </p:cNvCxnSpPr>
          <p:nvPr/>
        </p:nvCxnSpPr>
        <p:spPr>
          <a:xfrm>
            <a:off x="5332311" y="1957414"/>
            <a:ext cx="76368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FF1C69C8-1647-4C48-B5CA-B0486FDFCEDD}"/>
              </a:ext>
            </a:extLst>
          </p:cNvPr>
          <p:cNvCxnSpPr>
            <a:cxnSpLocks/>
          </p:cNvCxnSpPr>
          <p:nvPr/>
        </p:nvCxnSpPr>
        <p:spPr>
          <a:xfrm>
            <a:off x="4244773" y="5356384"/>
            <a:ext cx="0" cy="5960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B3B9A54C-1B8B-4C8F-980A-74D3ADEDA792}"/>
              </a:ext>
            </a:extLst>
          </p:cNvPr>
          <p:cNvSpPr/>
          <p:nvPr/>
        </p:nvSpPr>
        <p:spPr>
          <a:xfrm>
            <a:off x="6096000" y="2130879"/>
            <a:ext cx="1015093" cy="118382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7AB5ABFE-1C64-491A-99C0-5C85267C3743}"/>
              </a:ext>
            </a:extLst>
          </p:cNvPr>
          <p:cNvSpPr/>
          <p:nvPr/>
        </p:nvSpPr>
        <p:spPr>
          <a:xfrm>
            <a:off x="7111093" y="2128158"/>
            <a:ext cx="889907" cy="118382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34F0FB5F-4F06-4D0F-A91A-B1E1FE950419}"/>
              </a:ext>
            </a:extLst>
          </p:cNvPr>
          <p:cNvSpPr/>
          <p:nvPr/>
        </p:nvSpPr>
        <p:spPr>
          <a:xfrm>
            <a:off x="8001000" y="2130879"/>
            <a:ext cx="889907" cy="118382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32D75984-C3DE-4BD7-B62F-DD9FC4107A69}"/>
              </a:ext>
            </a:extLst>
          </p:cNvPr>
          <p:cNvSpPr/>
          <p:nvPr/>
        </p:nvSpPr>
        <p:spPr>
          <a:xfrm>
            <a:off x="8890907" y="2128158"/>
            <a:ext cx="889907" cy="118382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7427A39E-B3D2-42DB-B463-91BC8441E430}"/>
              </a:ext>
            </a:extLst>
          </p:cNvPr>
          <p:cNvSpPr/>
          <p:nvPr/>
        </p:nvSpPr>
        <p:spPr>
          <a:xfrm>
            <a:off x="9776731" y="2133601"/>
            <a:ext cx="740399" cy="118382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2D4D874-CD73-4D70-A1F8-92B8EAFC2C84}"/>
              </a:ext>
            </a:extLst>
          </p:cNvPr>
          <p:cNvSpPr/>
          <p:nvPr/>
        </p:nvSpPr>
        <p:spPr>
          <a:xfrm>
            <a:off x="10666638" y="2128158"/>
            <a:ext cx="1024619" cy="118382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905B4B23-D36E-4432-89B9-CEF0E2434E23}"/>
              </a:ext>
            </a:extLst>
          </p:cNvPr>
          <p:cNvSpPr/>
          <p:nvPr/>
        </p:nvSpPr>
        <p:spPr>
          <a:xfrm>
            <a:off x="6010274" y="3415390"/>
            <a:ext cx="1024619" cy="141776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85C77B56-B013-4F99-845C-5C86C88B63F9}"/>
              </a:ext>
            </a:extLst>
          </p:cNvPr>
          <p:cNvSpPr/>
          <p:nvPr/>
        </p:nvSpPr>
        <p:spPr>
          <a:xfrm>
            <a:off x="7029450" y="3409847"/>
            <a:ext cx="889907" cy="141776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a:extLst>
              <a:ext uri="{FF2B5EF4-FFF2-40B4-BE49-F238E27FC236}">
                <a16:creationId xmlns:a16="http://schemas.microsoft.com/office/drawing/2014/main" id="{761EB4C8-1B9D-4567-B068-43E92336B212}"/>
              </a:ext>
            </a:extLst>
          </p:cNvPr>
          <p:cNvSpPr/>
          <p:nvPr/>
        </p:nvSpPr>
        <p:spPr>
          <a:xfrm>
            <a:off x="7960178" y="3415390"/>
            <a:ext cx="889907" cy="141776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56DB0ED8-A73D-4CAC-96D8-4972ED87F6D4}"/>
              </a:ext>
            </a:extLst>
          </p:cNvPr>
          <p:cNvSpPr/>
          <p:nvPr/>
        </p:nvSpPr>
        <p:spPr>
          <a:xfrm>
            <a:off x="8844641" y="3415190"/>
            <a:ext cx="889907" cy="141776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847F5F3-6E32-4623-8AEC-94CEB4363442}"/>
              </a:ext>
            </a:extLst>
          </p:cNvPr>
          <p:cNvSpPr/>
          <p:nvPr/>
        </p:nvSpPr>
        <p:spPr>
          <a:xfrm>
            <a:off x="9729104" y="3409846"/>
            <a:ext cx="889907" cy="141776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AC146138-A017-4E11-A25C-064785999C7F}"/>
              </a:ext>
            </a:extLst>
          </p:cNvPr>
          <p:cNvSpPr/>
          <p:nvPr/>
        </p:nvSpPr>
        <p:spPr>
          <a:xfrm>
            <a:off x="10647754" y="3428999"/>
            <a:ext cx="889907" cy="141776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996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10" presetClass="exit" presetSubtype="0" fill="hold" grpId="1"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0" presetClass="exit" presetSubtype="0" fill="hold" grpId="1" nodeType="withEffect">
                                  <p:stCondLst>
                                    <p:cond delay="0"/>
                                  </p:stCondLst>
                                  <p:childTnLst>
                                    <p:animEffect transition="out" filter="fade">
                                      <p:cBhvr>
                                        <p:cTn id="50" dur="500"/>
                                        <p:tgtEl>
                                          <p:spTgt spid="25"/>
                                        </p:tgtEl>
                                      </p:cBhvr>
                                    </p:animEffect>
                                    <p:set>
                                      <p:cBhvr>
                                        <p:cTn id="51" dur="1" fill="hold">
                                          <p:stCondLst>
                                            <p:cond delay="499"/>
                                          </p:stCondLst>
                                        </p:cTn>
                                        <p:tgtEl>
                                          <p:spTgt spid="2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par>
                                <p:cTn id="56" presetID="10" presetClass="exit" presetSubtype="0" fill="hold" grpId="1" nodeType="withEffect">
                                  <p:stCondLst>
                                    <p:cond delay="0"/>
                                  </p:stCondLst>
                                  <p:childTnLst>
                                    <p:animEffect transition="out" filter="fade">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7"/>
                                        </p:tgtEl>
                                      </p:cBhvr>
                                    </p:animEffect>
                                    <p:set>
                                      <p:cBhvr>
                                        <p:cTn id="67" dur="1" fill="hold">
                                          <p:stCondLst>
                                            <p:cond delay="499"/>
                                          </p:stCondLst>
                                        </p:cTn>
                                        <p:tgtEl>
                                          <p:spTgt spid="2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par>
                                <p:cTn id="72" presetID="10" presetClass="exit" presetSubtype="0" fill="hold" grpId="1" nodeType="withEffect">
                                  <p:stCondLst>
                                    <p:cond delay="0"/>
                                  </p:stCondLst>
                                  <p:childTnLst>
                                    <p:animEffect transition="out" filter="fade">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0" presetClass="exit" presetSubtype="0" fill="hold" grpId="1" nodeType="withEffect">
                                  <p:stCondLst>
                                    <p:cond delay="0"/>
                                  </p:stCondLst>
                                  <p:childTnLst>
                                    <p:animEffect transition="out" filter="fade">
                                      <p:cBhvr>
                                        <p:cTn id="80" dur="500"/>
                                        <p:tgtEl>
                                          <p:spTgt spid="29"/>
                                        </p:tgtEl>
                                      </p:cBhvr>
                                    </p:animEffect>
                                    <p:set>
                                      <p:cBhvr>
                                        <p:cTn id="81" dur="1" fill="hold">
                                          <p:stCondLst>
                                            <p:cond delay="499"/>
                                          </p:stCondLst>
                                        </p:cTn>
                                        <p:tgtEl>
                                          <p:spTgt spid="2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childTnLst>
                                </p:cTn>
                              </p:par>
                              <p:par>
                                <p:cTn id="86" presetID="10" presetClass="exit" presetSubtype="0" fill="hold" grpId="1" nodeType="withEffect">
                                  <p:stCondLst>
                                    <p:cond delay="0"/>
                                  </p:stCondLst>
                                  <p:childTnLst>
                                    <p:animEffect transition="out" filter="fade">
                                      <p:cBhvr>
                                        <p:cTn id="87" dur="500"/>
                                        <p:tgtEl>
                                          <p:spTgt spid="30"/>
                                        </p:tgtEl>
                                      </p:cBhvr>
                                    </p:animEffect>
                                    <p:set>
                                      <p:cBhvr>
                                        <p:cTn id="88" dur="1" fill="hold">
                                          <p:stCondLst>
                                            <p:cond delay="499"/>
                                          </p:stCondLst>
                                        </p:cTn>
                                        <p:tgtEl>
                                          <p:spTgt spid="3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0" presetClass="exit" presetSubtype="0" fill="hold" grpId="1" nodeType="withEffect">
                                  <p:stCondLst>
                                    <p:cond delay="0"/>
                                  </p:stCondLst>
                                  <p:childTnLst>
                                    <p:animEffect transition="out" filter="fade">
                                      <p:cBhvr>
                                        <p:cTn id="94" dur="500"/>
                                        <p:tgtEl>
                                          <p:spTgt spid="31"/>
                                        </p:tgtEl>
                                      </p:cBhvr>
                                    </p:animEffect>
                                    <p:set>
                                      <p:cBhvr>
                                        <p:cTn id="95" dur="1" fill="hold">
                                          <p:stCondLst>
                                            <p:cond delay="499"/>
                                          </p:stCondLst>
                                        </p:cTn>
                                        <p:tgtEl>
                                          <p:spTgt spid="3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3"/>
                                        </p:tgtEl>
                                        <p:attrNameLst>
                                          <p:attrName>style.visibility</p:attrName>
                                        </p:attrNameLst>
                                      </p:cBhvr>
                                      <p:to>
                                        <p:strVal val="visible"/>
                                      </p:to>
                                    </p:set>
                                  </p:childTnLst>
                                </p:cTn>
                              </p:par>
                              <p:par>
                                <p:cTn id="100" presetID="10" presetClass="exit" presetSubtype="0" fill="hold" grpId="1" nodeType="withEffect">
                                  <p:stCondLst>
                                    <p:cond delay="0"/>
                                  </p:stCondLst>
                                  <p:childTnLst>
                                    <p:animEffect transition="out" filter="fade">
                                      <p:cBhvr>
                                        <p:cTn id="101" dur="500"/>
                                        <p:tgtEl>
                                          <p:spTgt spid="32"/>
                                        </p:tgtEl>
                                      </p:cBhvr>
                                    </p:animEffect>
                                    <p:set>
                                      <p:cBhvr>
                                        <p:cTn id="102" dur="1" fill="hold">
                                          <p:stCondLst>
                                            <p:cond delay="499"/>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par>
                                <p:cTn id="107" presetID="10" presetClass="exit" presetSubtype="0" fill="hold" grpId="1" nodeType="withEffect">
                                  <p:stCondLst>
                                    <p:cond delay="0"/>
                                  </p:stCondLst>
                                  <p:childTnLst>
                                    <p:animEffect transition="out" filter="fade">
                                      <p:cBhvr>
                                        <p:cTn id="108" dur="500"/>
                                        <p:tgtEl>
                                          <p:spTgt spid="33"/>
                                        </p:tgtEl>
                                      </p:cBhvr>
                                    </p:animEffect>
                                    <p:set>
                                      <p:cBhvr>
                                        <p:cTn id="109" dur="1" fill="hold">
                                          <p:stCondLst>
                                            <p:cond delay="499"/>
                                          </p:stCondLst>
                                        </p:cTn>
                                        <p:tgtEl>
                                          <p:spTgt spid="33"/>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5"/>
                                        </p:tgtEl>
                                        <p:attrNameLst>
                                          <p:attrName>style.visibility</p:attrName>
                                        </p:attrNameLst>
                                      </p:cBhvr>
                                      <p:to>
                                        <p:strVal val="visible"/>
                                      </p:to>
                                    </p:set>
                                  </p:childTnLst>
                                </p:cTn>
                              </p:par>
                              <p:par>
                                <p:cTn id="114" presetID="10" presetClass="exit" presetSubtype="0" fill="hold" grpId="1" nodeType="withEffect">
                                  <p:stCondLst>
                                    <p:cond delay="0"/>
                                  </p:stCondLst>
                                  <p:childTnLst>
                                    <p:animEffect transition="out" filter="fade">
                                      <p:cBhvr>
                                        <p:cTn id="115" dur="500"/>
                                        <p:tgtEl>
                                          <p:spTgt spid="34"/>
                                        </p:tgtEl>
                                      </p:cBhvr>
                                    </p:animEffect>
                                    <p:set>
                                      <p:cBhvr>
                                        <p:cTn id="116"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8" grpId="0"/>
      <p:bldP spid="8" grpId="0" animBg="1"/>
      <p:bldP spid="8"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Lst>
  </p:timing>
</p:sld>
</file>

<file path=ppt/theme/theme1.xml><?xml version="1.0" encoding="utf-8"?>
<a:theme xmlns:a="http://schemas.openxmlformats.org/drawingml/2006/main" name="Conferencia Anexo 20 versión 3.3_090620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rencia Anexo 20 versión 3.3_09062017" id="{B2FAE324-081F-314F-86C7-58AEDA805CB9}" vid="{9435CFA4-DF40-2E4C-A0B0-AEB7252B5E6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Conferencia Anexo 20 versión 3.3_09062017</Template>
  <TotalTime>21727</TotalTime>
  <Words>956</Words>
  <Application>Microsoft Office PowerPoint</Application>
  <PresentationFormat>Panorámica</PresentationFormat>
  <Paragraphs>147</Paragraphs>
  <Slides>35</Slides>
  <Notes>29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Calibri Light</vt:lpstr>
      <vt:lpstr>Titillium Web</vt:lpstr>
      <vt:lpstr>Conferencia Anexo 20 versión 3.3_09062017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Proceso de cancelación  ¿Qué debe realizar el emisor del CFDI?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Recepción de la solicitud de  cancelación del CFDI por parte del  receptor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Consulta del emisor para revisar el estatus de cancelación de CFDI por parte del receptor</vt:lpstr>
      <vt:lpstr>Presentación de PowerPoint</vt:lpstr>
      <vt:lpstr>Cancelación de un CFDI origen al que se le haya relacionado al menos un CFDI</vt:lpstr>
      <vt:lpstr>Presentación de PowerPoint</vt:lpstr>
      <vt:lpstr>Presentación de PowerPoint</vt:lpstr>
      <vt:lpstr>Presentación de PowerPoint</vt:lpstr>
      <vt:lpstr>Presentación de PowerPoint</vt:lpstr>
      <vt:lpstr>¿Preguntas?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Jair Carrillo</dc:creator>
  <cp:lastModifiedBy>Elizabeth</cp:lastModifiedBy>
  <cp:revision>540</cp:revision>
  <dcterms:created xsi:type="dcterms:W3CDTF">2017-03-08T17:58:26Z</dcterms:created>
  <dcterms:modified xsi:type="dcterms:W3CDTF">2018-11-07T23:08:20Z</dcterms:modified>
</cp:coreProperties>
</file>