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61" r:id="rId5"/>
    <p:sldId id="277" r:id="rId6"/>
    <p:sldId id="278" r:id="rId7"/>
    <p:sldId id="279" r:id="rId8"/>
    <p:sldId id="280" r:id="rId9"/>
    <p:sldId id="281" r:id="rId10"/>
    <p:sldId id="288" r:id="rId11"/>
    <p:sldId id="282" r:id="rId12"/>
    <p:sldId id="283" r:id="rId13"/>
    <p:sldId id="289" r:id="rId14"/>
    <p:sldId id="284" r:id="rId15"/>
    <p:sldId id="285" r:id="rId16"/>
    <p:sldId id="290" r:id="rId17"/>
    <p:sldId id="291" r:id="rId18"/>
    <p:sldId id="292" r:id="rId19"/>
    <p:sldId id="294" r:id="rId20"/>
    <p:sldId id="295" r:id="rId21"/>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2" autoAdjust="0"/>
    <p:restoredTop sz="94618" autoAdjust="0"/>
  </p:normalViewPr>
  <p:slideViewPr>
    <p:cSldViewPr>
      <p:cViewPr>
        <p:scale>
          <a:sx n="88" d="100"/>
          <a:sy n="88" d="100"/>
        </p:scale>
        <p:origin x="-780"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xmlns="" id="{FFEF960F-0F77-41C6-BFAD-D287FF14FB1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s-ES"/>
          </a:p>
        </p:txBody>
      </p:sp>
      <p:sp>
        <p:nvSpPr>
          <p:cNvPr id="355331" name="Rectangle 3">
            <a:extLst>
              <a:ext uri="{FF2B5EF4-FFF2-40B4-BE49-F238E27FC236}">
                <a16:creationId xmlns:a16="http://schemas.microsoft.com/office/drawing/2014/main" xmlns="" id="{6D3B8F19-1185-4DED-82B3-2138A17F6D4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s-ES"/>
          </a:p>
        </p:txBody>
      </p:sp>
      <p:sp>
        <p:nvSpPr>
          <p:cNvPr id="355332" name="Rectangle 4">
            <a:extLst>
              <a:ext uri="{FF2B5EF4-FFF2-40B4-BE49-F238E27FC236}">
                <a16:creationId xmlns:a16="http://schemas.microsoft.com/office/drawing/2014/main" xmlns="" id="{79107185-A90C-4737-BB7C-6AD793E7E1B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5333" name="Rectangle 5">
            <a:extLst>
              <a:ext uri="{FF2B5EF4-FFF2-40B4-BE49-F238E27FC236}">
                <a16:creationId xmlns:a16="http://schemas.microsoft.com/office/drawing/2014/main" xmlns="" id="{C3CEC429-9478-4CA2-9BCE-39FA465827A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s-ES"/>
              <a:t>Click to edit Master text styles</a:t>
            </a:r>
          </a:p>
          <a:p>
            <a:pPr lvl="1"/>
            <a:r>
              <a:rPr lang="en-US" altLang="es-ES"/>
              <a:t>Second level</a:t>
            </a:r>
          </a:p>
          <a:p>
            <a:pPr lvl="2"/>
            <a:r>
              <a:rPr lang="en-US" altLang="es-ES"/>
              <a:t>Third level</a:t>
            </a:r>
          </a:p>
          <a:p>
            <a:pPr lvl="3"/>
            <a:r>
              <a:rPr lang="en-US" altLang="es-ES"/>
              <a:t>Fourth level</a:t>
            </a:r>
          </a:p>
          <a:p>
            <a:pPr lvl="4"/>
            <a:r>
              <a:rPr lang="en-US" altLang="es-ES"/>
              <a:t>Fifth level</a:t>
            </a:r>
          </a:p>
        </p:txBody>
      </p:sp>
      <p:sp>
        <p:nvSpPr>
          <p:cNvPr id="355334" name="Rectangle 6">
            <a:extLst>
              <a:ext uri="{FF2B5EF4-FFF2-40B4-BE49-F238E27FC236}">
                <a16:creationId xmlns:a16="http://schemas.microsoft.com/office/drawing/2014/main" xmlns="" id="{D51BC3B3-F6D0-4EE5-9278-199E34305A8B}"/>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s-ES"/>
          </a:p>
        </p:txBody>
      </p:sp>
      <p:sp>
        <p:nvSpPr>
          <p:cNvPr id="355335" name="Rectangle 7">
            <a:extLst>
              <a:ext uri="{FF2B5EF4-FFF2-40B4-BE49-F238E27FC236}">
                <a16:creationId xmlns:a16="http://schemas.microsoft.com/office/drawing/2014/main" xmlns="" id="{11E7C258-84DD-4666-B80E-040F92116E4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8C26141-F59F-4919-949B-D8B6876F1239}" type="slidenum">
              <a:rPr lang="en-US" altLang="es-ES"/>
              <a:pPr/>
              <a:t>‹Nº›</a:t>
            </a:fld>
            <a:endParaRPr lang="en-US" altLang="es-ES"/>
          </a:p>
        </p:txBody>
      </p:sp>
    </p:spTree>
    <p:extLst>
      <p:ext uri="{BB962C8B-B14F-4D97-AF65-F5344CB8AC3E}">
        <p14:creationId xmlns:p14="http://schemas.microsoft.com/office/powerpoint/2010/main" val="11446137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77E6B7BA-2129-4A2B-99A7-3C1F9992FF9B}"/>
              </a:ext>
            </a:extLst>
          </p:cNvPr>
          <p:cNvSpPr>
            <a:spLocks noGrp="1" noChangeArrowheads="1"/>
          </p:cNvSpPr>
          <p:nvPr>
            <p:ph type="sldNum" sz="quarter" idx="5"/>
          </p:nvPr>
        </p:nvSpPr>
        <p:spPr>
          <a:ln/>
        </p:spPr>
        <p:txBody>
          <a:bodyPr/>
          <a:lstStyle/>
          <a:p>
            <a:fld id="{9B026F63-6430-466B-986A-EFE82FF10473}" type="slidenum">
              <a:rPr lang="en-US" altLang="es-ES"/>
              <a:pPr/>
              <a:t>1</a:t>
            </a:fld>
            <a:endParaRPr lang="en-US" altLang="es-ES"/>
          </a:p>
        </p:txBody>
      </p:sp>
      <p:sp>
        <p:nvSpPr>
          <p:cNvPr id="356354" name="Rectangle 2">
            <a:extLst>
              <a:ext uri="{FF2B5EF4-FFF2-40B4-BE49-F238E27FC236}">
                <a16:creationId xmlns:a16="http://schemas.microsoft.com/office/drawing/2014/main" xmlns="" id="{D1BCE2BA-0AD2-4F49-86DE-31F4DD2A6449}"/>
              </a:ext>
            </a:extLst>
          </p:cNvPr>
          <p:cNvSpPr>
            <a:spLocks noGrp="1" noRot="1" noChangeAspect="1" noChangeArrowheads="1" noTextEdit="1"/>
          </p:cNvSpPr>
          <p:nvPr>
            <p:ph type="sldImg"/>
          </p:nvPr>
        </p:nvSpPr>
        <p:spPr>
          <a:ln/>
        </p:spPr>
      </p:sp>
      <p:sp>
        <p:nvSpPr>
          <p:cNvPr id="356355" name="Rectangle 3">
            <a:extLst>
              <a:ext uri="{FF2B5EF4-FFF2-40B4-BE49-F238E27FC236}">
                <a16:creationId xmlns:a16="http://schemas.microsoft.com/office/drawing/2014/main" xmlns="" id="{70BE0BCA-5B82-4D82-BAC3-AF8D803DB89E}"/>
              </a:ext>
            </a:extLst>
          </p:cNvPr>
          <p:cNvSpPr>
            <a:spLocks noGrp="1" noChangeArrowheads="1"/>
          </p:cNvSpPr>
          <p:nvPr>
            <p:ph type="body" idx="1"/>
          </p:nvPr>
        </p:nvSpPr>
        <p:spPr/>
        <p:txBody>
          <a:bodyPr/>
          <a:lstStyle/>
          <a:p>
            <a:endParaRPr lang="en-US" alt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510F95E5-4B47-4D61-A8F6-67DF846F503E}"/>
              </a:ext>
            </a:extLst>
          </p:cNvPr>
          <p:cNvSpPr>
            <a:spLocks noGrp="1" noChangeArrowheads="1"/>
          </p:cNvSpPr>
          <p:nvPr>
            <p:ph type="sldNum" sz="quarter" idx="5"/>
          </p:nvPr>
        </p:nvSpPr>
        <p:spPr>
          <a:ln/>
        </p:spPr>
        <p:txBody>
          <a:bodyPr/>
          <a:lstStyle/>
          <a:p>
            <a:fld id="{9DCBB41E-8827-442E-A735-0BAF00337A18}" type="slidenum">
              <a:rPr lang="en-US" altLang="es-ES"/>
              <a:pPr/>
              <a:t>2</a:t>
            </a:fld>
            <a:endParaRPr lang="en-US" altLang="es-ES"/>
          </a:p>
        </p:txBody>
      </p:sp>
      <p:sp>
        <p:nvSpPr>
          <p:cNvPr id="357378" name="Rectangle 2">
            <a:extLst>
              <a:ext uri="{FF2B5EF4-FFF2-40B4-BE49-F238E27FC236}">
                <a16:creationId xmlns:a16="http://schemas.microsoft.com/office/drawing/2014/main" xmlns="" id="{A2CAF17F-4F97-404B-BFBA-1C6F4DC59912}"/>
              </a:ext>
            </a:extLst>
          </p:cNvPr>
          <p:cNvSpPr>
            <a:spLocks noGrp="1" noRot="1" noChangeAspect="1" noChangeArrowheads="1" noTextEdit="1"/>
          </p:cNvSpPr>
          <p:nvPr>
            <p:ph type="sldImg"/>
          </p:nvPr>
        </p:nvSpPr>
        <p:spPr>
          <a:ln/>
        </p:spPr>
      </p:sp>
      <p:sp>
        <p:nvSpPr>
          <p:cNvPr id="357379" name="Rectangle 3">
            <a:extLst>
              <a:ext uri="{FF2B5EF4-FFF2-40B4-BE49-F238E27FC236}">
                <a16:creationId xmlns:a16="http://schemas.microsoft.com/office/drawing/2014/main" xmlns="" id="{2272E4B4-84BA-4B4F-B2F5-20BCA5D4FFF5}"/>
              </a:ext>
            </a:extLst>
          </p:cNvPr>
          <p:cNvSpPr>
            <a:spLocks noGrp="1" noChangeArrowheads="1"/>
          </p:cNvSpPr>
          <p:nvPr>
            <p:ph type="body" idx="1"/>
          </p:nvPr>
        </p:nvSpPr>
        <p:spPr/>
        <p:txBody>
          <a:bodyPr/>
          <a:lstStyle/>
          <a:p>
            <a:endParaRPr lang="en-US" alt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F9D0452E-11E8-4AEF-B1B2-193FB9151CAC}"/>
              </a:ext>
            </a:extLst>
          </p:cNvPr>
          <p:cNvSpPr>
            <a:spLocks noGrp="1" noChangeArrowheads="1"/>
          </p:cNvSpPr>
          <p:nvPr>
            <p:ph type="sldNum" sz="quarter" idx="5"/>
          </p:nvPr>
        </p:nvSpPr>
        <p:spPr>
          <a:ln/>
        </p:spPr>
        <p:txBody>
          <a:bodyPr/>
          <a:lstStyle/>
          <a:p>
            <a:fld id="{4959B67A-6B8F-4B6E-AC52-9F1488F915A1}" type="slidenum">
              <a:rPr lang="en-US" altLang="es-ES"/>
              <a:pPr/>
              <a:t>3</a:t>
            </a:fld>
            <a:endParaRPr lang="en-US" altLang="es-ES"/>
          </a:p>
        </p:txBody>
      </p:sp>
      <p:sp>
        <p:nvSpPr>
          <p:cNvPr id="358402" name="Rectangle 2">
            <a:extLst>
              <a:ext uri="{FF2B5EF4-FFF2-40B4-BE49-F238E27FC236}">
                <a16:creationId xmlns:a16="http://schemas.microsoft.com/office/drawing/2014/main" xmlns="" id="{5003F19A-A8AD-4F28-9C20-91B1C61FC648}"/>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xmlns="" id="{7CC20212-783C-4418-9336-9761F3D1D981}"/>
              </a:ext>
            </a:extLst>
          </p:cNvPr>
          <p:cNvSpPr>
            <a:spLocks noGrp="1" noChangeArrowheads="1"/>
          </p:cNvSpPr>
          <p:nvPr>
            <p:ph type="body" idx="1"/>
          </p:nvPr>
        </p:nvSpPr>
        <p:spPr/>
        <p:txBody>
          <a:bodyPr/>
          <a:lstStyle/>
          <a:p>
            <a:endParaRPr lang="en-US" alt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F9D0452E-11E8-4AEF-B1B2-193FB9151CAC}"/>
              </a:ext>
            </a:extLst>
          </p:cNvPr>
          <p:cNvSpPr>
            <a:spLocks noGrp="1" noChangeArrowheads="1"/>
          </p:cNvSpPr>
          <p:nvPr>
            <p:ph type="sldNum" sz="quarter" idx="5"/>
          </p:nvPr>
        </p:nvSpPr>
        <p:spPr>
          <a:ln/>
        </p:spPr>
        <p:txBody>
          <a:bodyPr/>
          <a:lstStyle/>
          <a:p>
            <a:fld id="{4959B67A-6B8F-4B6E-AC52-9F1488F915A1}" type="slidenum">
              <a:rPr lang="en-US" altLang="es-ES"/>
              <a:pPr/>
              <a:t>13</a:t>
            </a:fld>
            <a:endParaRPr lang="en-US" altLang="es-ES"/>
          </a:p>
        </p:txBody>
      </p:sp>
      <p:sp>
        <p:nvSpPr>
          <p:cNvPr id="358402" name="Rectangle 2">
            <a:extLst>
              <a:ext uri="{FF2B5EF4-FFF2-40B4-BE49-F238E27FC236}">
                <a16:creationId xmlns:a16="http://schemas.microsoft.com/office/drawing/2014/main" xmlns="" id="{5003F19A-A8AD-4F28-9C20-91B1C61FC648}"/>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xmlns="" id="{7CC20212-783C-4418-9336-9761F3D1D981}"/>
              </a:ext>
            </a:extLst>
          </p:cNvPr>
          <p:cNvSpPr>
            <a:spLocks noGrp="1" noChangeArrowheads="1"/>
          </p:cNvSpPr>
          <p:nvPr>
            <p:ph type="body" idx="1"/>
          </p:nvPr>
        </p:nvSpPr>
        <p:spPr/>
        <p:txBody>
          <a:bodyPr/>
          <a:lstStyle/>
          <a:p>
            <a:endParaRPr lang="en-US" alt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B62266E1-CEA7-45AE-B0ED-FF20F9017651}"/>
              </a:ext>
            </a:extLst>
          </p:cNvPr>
          <p:cNvSpPr>
            <a:spLocks noGrp="1" noChangeArrowheads="1"/>
          </p:cNvSpPr>
          <p:nvPr>
            <p:ph type="ctrTitle"/>
          </p:nvPr>
        </p:nvSpPr>
        <p:spPr>
          <a:xfrm>
            <a:off x="1763713" y="333375"/>
            <a:ext cx="5327650" cy="750888"/>
          </a:xfrm>
        </p:spPr>
        <p:txBody>
          <a:bodyPr/>
          <a:lstStyle>
            <a:lvl1pPr algn="ctr">
              <a:defRPr sz="2800" b="1"/>
            </a:lvl1pPr>
          </a:lstStyle>
          <a:p>
            <a:pPr lvl="0"/>
            <a:r>
              <a:rPr lang="es-ES" altLang="es-ES" noProof="0"/>
              <a:t>Haga clic para modificar el estilo de título del patrón</a:t>
            </a:r>
            <a:endParaRPr lang="ru-RU" altLang="es-ES" noProof="0"/>
          </a:p>
        </p:txBody>
      </p:sp>
      <p:sp>
        <p:nvSpPr>
          <p:cNvPr id="5123" name="Rectangle 3">
            <a:extLst>
              <a:ext uri="{FF2B5EF4-FFF2-40B4-BE49-F238E27FC236}">
                <a16:creationId xmlns:a16="http://schemas.microsoft.com/office/drawing/2014/main" xmlns="" id="{28AD5B27-B01C-48FB-895E-664E81D31964}"/>
              </a:ext>
            </a:extLst>
          </p:cNvPr>
          <p:cNvSpPr>
            <a:spLocks noGrp="1" noChangeArrowheads="1"/>
          </p:cNvSpPr>
          <p:nvPr>
            <p:ph type="subTitle" idx="1"/>
          </p:nvPr>
        </p:nvSpPr>
        <p:spPr>
          <a:xfrm>
            <a:off x="1763713" y="1054100"/>
            <a:ext cx="5327650"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ctr">
              <a:buFontTx/>
              <a:buNone/>
              <a:defRPr sz="2400" b="1"/>
            </a:lvl1pPr>
          </a:lstStyle>
          <a:p>
            <a:pPr lvl="0"/>
            <a:r>
              <a:rPr lang="es-ES" altLang="es-ES" noProof="0"/>
              <a:t>Haga clic para modificar el estilo de subtítulo del patrón</a:t>
            </a:r>
            <a:endParaRPr lang="ru-RU" alt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366E23A-5EDC-48AE-AB51-BA9E6A193DD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xmlns="" id="{25C2C626-8159-43BF-A3CE-FB729075116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409334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4F26B6C-9C7E-4445-B6B9-B24FA9AF8ED4}"/>
              </a:ext>
            </a:extLst>
          </p:cNvPr>
          <p:cNvSpPr>
            <a:spLocks noGrp="1"/>
          </p:cNvSpPr>
          <p:nvPr>
            <p:ph type="title" orient="vert"/>
          </p:nvPr>
        </p:nvSpPr>
        <p:spPr>
          <a:xfrm>
            <a:off x="5364163" y="476250"/>
            <a:ext cx="1655762" cy="6192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xmlns="" id="{95F0B1A5-AB11-4CA0-9FE8-860D5824A9D4}"/>
              </a:ext>
            </a:extLst>
          </p:cNvPr>
          <p:cNvSpPr>
            <a:spLocks noGrp="1"/>
          </p:cNvSpPr>
          <p:nvPr>
            <p:ph type="body" orient="vert" idx="1"/>
          </p:nvPr>
        </p:nvSpPr>
        <p:spPr>
          <a:xfrm>
            <a:off x="395288" y="476250"/>
            <a:ext cx="4816475" cy="6192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78280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3D2ABBF-5F58-4AC4-9C67-0DA915C0C57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FE6B42E1-B6ED-4E50-A9FD-68338B827B5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21293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24106E1-70A6-4441-BAF9-FB6C9945B2CD}"/>
              </a:ext>
            </a:extLst>
          </p:cNvPr>
          <p:cNvSpPr>
            <a:spLocks noGrp="1"/>
          </p:cNvSpPr>
          <p:nvPr>
            <p:ph type="title"/>
          </p:nvPr>
        </p:nvSpPr>
        <p:spPr>
          <a:xfrm>
            <a:off x="623888" y="1709738"/>
            <a:ext cx="78867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36025B1D-A9A6-4962-9E80-71BE4D70B4E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los estilos de texto del patrón</a:t>
            </a:r>
          </a:p>
        </p:txBody>
      </p:sp>
    </p:spTree>
    <p:extLst>
      <p:ext uri="{BB962C8B-B14F-4D97-AF65-F5344CB8AC3E}">
        <p14:creationId xmlns:p14="http://schemas.microsoft.com/office/powerpoint/2010/main" val="68169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FCCB100-20E0-4614-A7DB-A5AC2060355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01BBC8EC-4AEA-4E5C-9B01-EC4337ACB0FB}"/>
              </a:ext>
            </a:extLst>
          </p:cNvPr>
          <p:cNvSpPr>
            <a:spLocks noGrp="1"/>
          </p:cNvSpPr>
          <p:nvPr>
            <p:ph sz="half" idx="1"/>
          </p:nvPr>
        </p:nvSpPr>
        <p:spPr>
          <a:xfrm>
            <a:off x="468313" y="1412875"/>
            <a:ext cx="3198812" cy="52562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xmlns="" id="{58D87948-7AA1-4673-BB35-6B2B0B425376}"/>
              </a:ext>
            </a:extLst>
          </p:cNvPr>
          <p:cNvSpPr>
            <a:spLocks noGrp="1"/>
          </p:cNvSpPr>
          <p:nvPr>
            <p:ph sz="half" idx="2"/>
          </p:nvPr>
        </p:nvSpPr>
        <p:spPr>
          <a:xfrm>
            <a:off x="3819525" y="1412875"/>
            <a:ext cx="3200400" cy="52562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88607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AAF1645-B591-4F7B-8815-422042C8896A}"/>
              </a:ext>
            </a:extLst>
          </p:cNvPr>
          <p:cNvSpPr>
            <a:spLocks noGrp="1"/>
          </p:cNvSpPr>
          <p:nvPr>
            <p:ph type="title"/>
          </p:nvPr>
        </p:nvSpPr>
        <p:spPr>
          <a:xfrm>
            <a:off x="630238" y="365125"/>
            <a:ext cx="78867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0D04E208-8CF5-4504-BFBC-295189B7690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2CB61225-5C4F-4F3B-9C20-A4C14C03858B}"/>
              </a:ext>
            </a:extLst>
          </p:cNvPr>
          <p:cNvSpPr>
            <a:spLocks noGrp="1"/>
          </p:cNvSpPr>
          <p:nvPr>
            <p:ph sz="half" idx="2"/>
          </p:nvPr>
        </p:nvSpPr>
        <p:spPr>
          <a:xfrm>
            <a:off x="630238" y="2505075"/>
            <a:ext cx="386873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xmlns="" id="{23D7766C-47EC-41EC-BDB4-7A7B2A809A3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B9CB64D3-BF61-4413-8CFB-701802D0AD48}"/>
              </a:ext>
            </a:extLst>
          </p:cNvPr>
          <p:cNvSpPr>
            <a:spLocks noGrp="1"/>
          </p:cNvSpPr>
          <p:nvPr>
            <p:ph sz="quarter" idx="4"/>
          </p:nvPr>
        </p:nvSpPr>
        <p:spPr>
          <a:xfrm>
            <a:off x="4629150" y="2505075"/>
            <a:ext cx="38877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98692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93FAF56-6189-4864-AD7B-7DE7D69928B3}"/>
              </a:ext>
            </a:extLst>
          </p:cNvPr>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3212232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53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723C6BD-3299-4583-8DE0-2FFCA0A5DE0E}"/>
              </a:ext>
            </a:extLst>
          </p:cNvPr>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144A277A-253A-47B4-82D9-419A6989740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xmlns="" id="{4D8C7EE6-00C9-45D8-908A-648CC95D89B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2975968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62684B9-0E22-4532-A81D-5E033FAF29EF}"/>
              </a:ext>
            </a:extLst>
          </p:cNvPr>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xmlns="" id="{D7E8A4F2-000D-4A53-80E5-91757A61B00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a:extLst>
              <a:ext uri="{FF2B5EF4-FFF2-40B4-BE49-F238E27FC236}">
                <a16:creationId xmlns:a16="http://schemas.microsoft.com/office/drawing/2014/main" xmlns="" id="{FC7CB9E8-BF10-4A19-9477-D50F55A5C0F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208903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4C76610A-596A-411D-9AF8-2E38F02B3B26}"/>
              </a:ext>
            </a:extLst>
          </p:cNvPr>
          <p:cNvSpPr>
            <a:spLocks noGrp="1" noChangeArrowheads="1"/>
          </p:cNvSpPr>
          <p:nvPr>
            <p:ph type="title"/>
          </p:nvPr>
        </p:nvSpPr>
        <p:spPr bwMode="auto">
          <a:xfrm>
            <a:off x="395288" y="476250"/>
            <a:ext cx="604837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S"/>
              <a:t>Haga clic para modificar el estilo de título del patrón</a:t>
            </a:r>
            <a:endParaRPr lang="ru-RU" altLang="es-ES"/>
          </a:p>
        </p:txBody>
      </p:sp>
      <p:sp>
        <p:nvSpPr>
          <p:cNvPr id="1027" name="Rectangle 3">
            <a:extLst>
              <a:ext uri="{FF2B5EF4-FFF2-40B4-BE49-F238E27FC236}">
                <a16:creationId xmlns:a16="http://schemas.microsoft.com/office/drawing/2014/main" xmlns="" id="{F110D6EE-0BF9-4512-9178-0826B93435B6}"/>
              </a:ext>
            </a:extLst>
          </p:cNvPr>
          <p:cNvSpPr>
            <a:spLocks noGrp="1" noChangeArrowheads="1"/>
          </p:cNvSpPr>
          <p:nvPr>
            <p:ph type="body" idx="1"/>
          </p:nvPr>
        </p:nvSpPr>
        <p:spPr bwMode="auto">
          <a:xfrm>
            <a:off x="468313" y="1412875"/>
            <a:ext cx="6551612"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a:t>Haga clic para modificar los estilos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endParaRPr lang="ru-RU" alt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defRPr>
      </a:lvl2pPr>
      <a:lvl3pPr algn="l" rtl="0" eaLnBrk="1" fontAlgn="base" hangingPunct="1">
        <a:spcBef>
          <a:spcPct val="0"/>
        </a:spcBef>
        <a:spcAft>
          <a:spcPct val="0"/>
        </a:spcAft>
        <a:defRPr sz="3200">
          <a:solidFill>
            <a:schemeClr val="bg1"/>
          </a:solidFill>
          <a:latin typeface="Arial" panose="020B0604020202020204" pitchFamily="34" charset="0"/>
        </a:defRPr>
      </a:lvl3pPr>
      <a:lvl4pPr algn="l" rtl="0" eaLnBrk="1" fontAlgn="base" hangingPunct="1">
        <a:spcBef>
          <a:spcPct val="0"/>
        </a:spcBef>
        <a:spcAft>
          <a:spcPct val="0"/>
        </a:spcAft>
        <a:defRPr sz="3200">
          <a:solidFill>
            <a:schemeClr val="bg1"/>
          </a:solidFill>
          <a:latin typeface="Arial" panose="020B0604020202020204" pitchFamily="34" charset="0"/>
        </a:defRPr>
      </a:lvl4pPr>
      <a:lvl5pPr algn="l" rtl="0" eaLnBrk="1" fontAlgn="base" hangingPunct="1">
        <a:spcBef>
          <a:spcPct val="0"/>
        </a:spcBef>
        <a:spcAft>
          <a:spcPct val="0"/>
        </a:spcAft>
        <a:defRPr sz="3200">
          <a:solidFill>
            <a:schemeClr val="bg1"/>
          </a:solidFill>
          <a:latin typeface="Arial" panose="020B0604020202020204" pitchFamily="34" charset="0"/>
        </a:defRPr>
      </a:lvl5pPr>
      <a:lvl6pPr marL="457200" algn="l" rtl="0" eaLnBrk="1" fontAlgn="base" hangingPunct="1">
        <a:spcBef>
          <a:spcPct val="0"/>
        </a:spcBef>
        <a:spcAft>
          <a:spcPct val="0"/>
        </a:spcAft>
        <a:defRPr sz="3200">
          <a:solidFill>
            <a:schemeClr val="bg1"/>
          </a:solidFill>
          <a:latin typeface="Arial" panose="020B0604020202020204" pitchFamily="34" charset="0"/>
        </a:defRPr>
      </a:lvl6pPr>
      <a:lvl7pPr marL="914400" algn="l" rtl="0" eaLnBrk="1" fontAlgn="base" hangingPunct="1">
        <a:spcBef>
          <a:spcPct val="0"/>
        </a:spcBef>
        <a:spcAft>
          <a:spcPct val="0"/>
        </a:spcAft>
        <a:defRPr sz="3200">
          <a:solidFill>
            <a:schemeClr val="bg1"/>
          </a:solidFill>
          <a:latin typeface="Arial" panose="020B0604020202020204" pitchFamily="34" charset="0"/>
        </a:defRPr>
      </a:lvl7pPr>
      <a:lvl8pPr marL="1371600" algn="l" rtl="0" eaLnBrk="1" fontAlgn="base" hangingPunct="1">
        <a:spcBef>
          <a:spcPct val="0"/>
        </a:spcBef>
        <a:spcAft>
          <a:spcPct val="0"/>
        </a:spcAft>
        <a:defRPr sz="3200">
          <a:solidFill>
            <a:schemeClr val="bg1"/>
          </a:solidFill>
          <a:latin typeface="Arial" panose="020B0604020202020204" pitchFamily="34" charset="0"/>
        </a:defRPr>
      </a:lvl8pPr>
      <a:lvl9pPr marL="1828800" algn="l"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3A930249-8242-4E2B-AF17-C018264883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xmlns="" id="{A5BDD999-C5E1-4B3E-A710-7686738191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8" name="Imagen 7" descr="Imagen en blanco y negro&#10;&#10;Descripción generada automáticamente con confianza baja">
            <a:extLst>
              <a:ext uri="{FF2B5EF4-FFF2-40B4-BE49-F238E27FC236}">
                <a16:creationId xmlns:a16="http://schemas.microsoft.com/office/drawing/2014/main" xmlns="" id="{6DCA6162-F164-438F-B10A-E65A4946D6A4}"/>
              </a:ext>
            </a:extLst>
          </p:cNvPr>
          <p:cNvPicPr>
            <a:picLocks noChangeAspect="1"/>
          </p:cNvPicPr>
          <p:nvPr/>
        </p:nvPicPr>
        <p:blipFill rotWithShape="1">
          <a:blip r:embed="rId3">
            <a:alphaModFix amt="60000"/>
            <a:extLst>
              <a:ext uri="{28A0092B-C50C-407E-A947-70E740481C1C}">
                <a14:useLocalDpi xmlns:a14="http://schemas.microsoft.com/office/drawing/2010/main" val="0"/>
              </a:ext>
            </a:extLst>
          </a:blip>
          <a:srcRect l="11916" r="18417" b="-1"/>
          <a:stretch/>
        </p:blipFill>
        <p:spPr>
          <a:xfrm>
            <a:off x="27021" y="7450"/>
            <a:ext cx="9143980" cy="6857990"/>
          </a:xfrm>
          <a:prstGeom prst="rect">
            <a:avLst/>
          </a:prstGeom>
        </p:spPr>
      </p:pic>
      <p:sp>
        <p:nvSpPr>
          <p:cNvPr id="34818" name="Rectangle 2">
            <a:extLst>
              <a:ext uri="{FF2B5EF4-FFF2-40B4-BE49-F238E27FC236}">
                <a16:creationId xmlns:a16="http://schemas.microsoft.com/office/drawing/2014/main" xmlns="" id="{1841AC67-C108-4A84-8D15-9275A0AFB816}"/>
              </a:ext>
            </a:extLst>
          </p:cNvPr>
          <p:cNvSpPr>
            <a:spLocks noGrp="1" noChangeArrowheads="1"/>
          </p:cNvSpPr>
          <p:nvPr>
            <p:ph type="ctrTitle"/>
          </p:nvPr>
        </p:nvSpPr>
        <p:spPr>
          <a:xfrm>
            <a:off x="82787" y="1519597"/>
            <a:ext cx="9141712" cy="3818805"/>
          </a:xfrm>
        </p:spPr>
        <p:txBody>
          <a:bodyPr>
            <a:normAutofit/>
            <a:scene3d>
              <a:camera prst="orthographicFront"/>
              <a:lightRig rig="threePt" dir="t"/>
            </a:scene3d>
            <a:sp3d extrusionH="57150">
              <a:bevelT w="82550" h="38100" prst="coolSlant"/>
            </a:sp3d>
          </a:bodyPr>
          <a:lstStyle/>
          <a:p>
            <a:r>
              <a:rPr lang="es-ES" altLang="es-ES" sz="4500" i="1" dirty="0" smtClean="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atin typeface="Copperplate Gothic Bold" panose="020E0705020206020404" pitchFamily="34" charset="0"/>
              </a:rPr>
              <a:t>PROCESUAL HITO 4</a:t>
            </a:r>
            <a:br>
              <a:rPr lang="es-ES" altLang="es-ES" sz="4500" i="1" dirty="0" smtClean="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atin typeface="Copperplate Gothic Bold" panose="020E0705020206020404" pitchFamily="34" charset="0"/>
              </a:rPr>
            </a:br>
            <a:r>
              <a:rPr lang="es-ES" altLang="es-ES" sz="4500" i="1" dirty="0" smtClean="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atin typeface="Copperplate Gothic Bold" panose="020E0705020206020404" pitchFamily="34" charset="0"/>
              </a:rPr>
              <a:t>BASE DE DATOS II</a:t>
            </a:r>
            <a:endParaRPr lang="uk-UA" altLang="es-ES" sz="4500" i="1" dirty="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atin typeface="Tahoma" panose="020B0604030504040204" pitchFamily="34" charset="0"/>
            </a:endParaRPr>
          </a:p>
        </p:txBody>
      </p:sp>
      <p:pic>
        <p:nvPicPr>
          <p:cNvPr id="15" name="Imagen 14" descr="Forma&#10;&#10;Descripción generada automáticamente">
            <a:extLst>
              <a:ext uri="{FF2B5EF4-FFF2-40B4-BE49-F238E27FC236}">
                <a16:creationId xmlns:a16="http://schemas.microsoft.com/office/drawing/2014/main" xmlns="" id="{F80706E7-F57F-4172-A7BD-979EF527FF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04664"/>
            <a:ext cx="2348880" cy="2348880"/>
          </a:xfrm>
          <a:prstGeom prst="rect">
            <a:avLst/>
          </a:prstGeom>
          <a:effectLst>
            <a:glow rad="101600">
              <a:srgbClr val="CC00CC">
                <a:alpha val="40000"/>
              </a:srgbClr>
            </a:glow>
          </a:effectLst>
        </p:spPr>
      </p:pic>
      <p:pic>
        <p:nvPicPr>
          <p:cNvPr id="30" name="Imagen 29" descr="Forma&#10;&#10;Descripción generada automáticamente">
            <a:extLst>
              <a:ext uri="{FF2B5EF4-FFF2-40B4-BE49-F238E27FC236}">
                <a16:creationId xmlns:a16="http://schemas.microsoft.com/office/drawing/2014/main" xmlns="" id="{C04CEB50-B4FF-469C-98BB-978860D275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7566" y="398621"/>
            <a:ext cx="2348880" cy="2348880"/>
          </a:xfrm>
          <a:prstGeom prst="rect">
            <a:avLst/>
          </a:prstGeom>
          <a:effectLst>
            <a:glow rad="139700">
              <a:srgbClr val="CC00CC">
                <a:alpha val="40000"/>
              </a:srgbClr>
            </a:glo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4818"/>
                                        </p:tgtEl>
                                        <p:attrNameLst>
                                          <p:attrName>style.visibility</p:attrName>
                                        </p:attrNameLst>
                                      </p:cBhvr>
                                      <p:to>
                                        <p:strVal val="visible"/>
                                      </p:to>
                                    </p:set>
                                    <p:animEffect transition="in" filter="fade">
                                      <p:cBhvr>
                                        <p:cTn id="7" dur="7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a16="http://schemas.microsoft.com/office/drawing/2014/main" xmlns=""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a16="http://schemas.microsoft.com/office/drawing/2014/main" xmlns=""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6. En un </a:t>
            </a:r>
            <a:r>
              <a:rPr lang="es-ES" dirty="0" err="1">
                <a:solidFill>
                  <a:srgbClr val="FFFFFF"/>
                </a:solidFill>
                <a:latin typeface="Copperplate Gothic Bold" panose="020E0705020206020404" pitchFamily="34" charset="0"/>
              </a:rPr>
              <a:t>trigger</a:t>
            </a:r>
            <a:r>
              <a:rPr lang="es-ES" dirty="0">
                <a:solidFill>
                  <a:srgbClr val="FFFFFF"/>
                </a:solidFill>
                <a:latin typeface="Copperplate Gothic Bold" panose="020E0705020206020404" pitchFamily="34" charset="0"/>
              </a:rPr>
              <a:t> que papel juega las variables OLD y NEW</a:t>
            </a:r>
          </a:p>
        </p:txBody>
      </p:sp>
      <p:sp>
        <p:nvSpPr>
          <p:cNvPr id="3" name="Marcador de contenido 2">
            <a:extLst>
              <a:ext uri="{FF2B5EF4-FFF2-40B4-BE49-F238E27FC236}">
                <a16:creationId xmlns:a16="http://schemas.microsoft.com/office/drawing/2014/main" xmlns="" id="{6D450DFE-A416-4F52-A421-0A16F62B1D64}"/>
              </a:ext>
            </a:extLst>
          </p:cNvPr>
          <p:cNvSpPr>
            <a:spLocks noGrp="1"/>
          </p:cNvSpPr>
          <p:nvPr>
            <p:ph idx="1"/>
          </p:nvPr>
        </p:nvSpPr>
        <p:spPr>
          <a:xfrm>
            <a:off x="467544" y="1690688"/>
            <a:ext cx="8280920" cy="4351338"/>
          </a:xfrm>
        </p:spPr>
        <p:txBody>
          <a:bodyPr>
            <a:normAutofit lnSpcReduction="10000"/>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387350" indent="-387350">
              <a:buNone/>
            </a:pPr>
            <a:r>
              <a:rPr lang="es-ES" altLang="es-ES" dirty="0" smtClean="0">
                <a:solidFill>
                  <a:srgbClr val="FFFFFF"/>
                </a:solidFill>
                <a:latin typeface="Copperplate Gothic Bold" panose="020E0705020206020404" pitchFamily="34" charset="0"/>
              </a:rPr>
              <a:t>    Variable </a:t>
            </a:r>
            <a:r>
              <a:rPr lang="es-ES" altLang="es-ES" dirty="0">
                <a:solidFill>
                  <a:srgbClr val="FFFFFF"/>
                </a:solidFill>
                <a:latin typeface="Copperplate Gothic Bold" panose="020E0705020206020404" pitchFamily="34" charset="0"/>
              </a:rPr>
              <a:t>OLD</a:t>
            </a:r>
          </a:p>
          <a:p>
            <a:pPr marL="387350" indent="-387350">
              <a:buNone/>
            </a:pPr>
            <a:r>
              <a:rPr lang="es-ES" altLang="es-ES" dirty="0">
                <a:solidFill>
                  <a:srgbClr val="FFFFFF"/>
                </a:solidFill>
                <a:latin typeface="Copperplate Gothic Bold" panose="020E0705020206020404" pitchFamily="34" charset="0"/>
              </a:rPr>
              <a:t>OLD a diferencia de NEW, almacena el valor de las columnas que van a ser borradas o eliminadas. Al igual que pasa con NEW, OLD no está disponible en todas las instrucciones, más concretamente el valor no se puede recuperar cuando la instrucción es un INSERT.</a:t>
            </a:r>
          </a:p>
        </p:txBody>
      </p:sp>
      <p:pic>
        <p:nvPicPr>
          <p:cNvPr id="6" name="Picture 4" descr="Mysql là gì? Tổng hợp thông tin chi tiết nhất về Mysq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216" y="5415115"/>
            <a:ext cx="2232247" cy="1254244"/>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358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a16="http://schemas.microsoft.com/office/drawing/2014/main" xmlns=""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a16="http://schemas.microsoft.com/office/drawing/2014/main" xmlns="" id="{8BC395C3-AAE0-4ABC-889C-6909AD6046EF}"/>
              </a:ext>
            </a:extLst>
          </p:cNvPr>
          <p:cNvSpPr>
            <a:spLocks noGrp="1"/>
          </p:cNvSpPr>
          <p:nvPr>
            <p:ph type="title"/>
          </p:nvPr>
        </p:nvSpPr>
        <p:spPr>
          <a:xfrm>
            <a:off x="628650" y="365125"/>
            <a:ext cx="7886700" cy="1325563"/>
          </a:xfrm>
        </p:spPr>
        <p:txBody>
          <a:bodyPr>
            <a:normAutofit fontScale="90000"/>
          </a:bodyPr>
          <a:lstStyle/>
          <a:p>
            <a:r>
              <a:rPr lang="es-ES" dirty="0">
                <a:solidFill>
                  <a:srgbClr val="FFFFFF"/>
                </a:solidFill>
                <a:latin typeface="Copperplate Gothic Bold" panose="020E0705020206020404" pitchFamily="34" charset="0"/>
              </a:rPr>
              <a:t>7. En un </a:t>
            </a:r>
            <a:r>
              <a:rPr lang="es-ES" dirty="0" err="1">
                <a:solidFill>
                  <a:srgbClr val="FFFFFF"/>
                </a:solidFill>
                <a:latin typeface="Copperplate Gothic Bold" panose="020E0705020206020404" pitchFamily="34" charset="0"/>
              </a:rPr>
              <a:t>trigger</a:t>
            </a:r>
            <a:r>
              <a:rPr lang="es-ES" dirty="0">
                <a:solidFill>
                  <a:srgbClr val="FFFFFF"/>
                </a:solidFill>
                <a:latin typeface="Copperplate Gothic Bold" panose="020E0705020206020404" pitchFamily="34" charset="0"/>
              </a:rPr>
              <a:t> que papel juega los conceptos(cláusulas) BEFORE o AFTER</a:t>
            </a:r>
          </a:p>
        </p:txBody>
      </p:sp>
      <p:sp>
        <p:nvSpPr>
          <p:cNvPr id="3" name="Marcador de contenido 2">
            <a:extLst>
              <a:ext uri="{FF2B5EF4-FFF2-40B4-BE49-F238E27FC236}">
                <a16:creationId xmlns:a16="http://schemas.microsoft.com/office/drawing/2014/main" xmlns="" id="{6D450DFE-A416-4F52-A421-0A16F62B1D64}"/>
              </a:ext>
            </a:extLst>
          </p:cNvPr>
          <p:cNvSpPr>
            <a:spLocks noGrp="1"/>
          </p:cNvSpPr>
          <p:nvPr>
            <p:ph idx="1"/>
          </p:nvPr>
        </p:nvSpPr>
        <p:spPr>
          <a:xfrm>
            <a:off x="467544" y="1690688"/>
            <a:ext cx="8280920" cy="4351338"/>
          </a:xfrm>
        </p:spPr>
        <p:txBody>
          <a:bodyPr>
            <a:normAutofit/>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387350" indent="-387350">
              <a:buNone/>
            </a:pPr>
            <a:r>
              <a:rPr lang="es-ES" altLang="es-ES" dirty="0">
                <a:solidFill>
                  <a:srgbClr val="FFFFFF"/>
                </a:solidFill>
                <a:latin typeface="Copperplate Gothic Bold" panose="020E0705020206020404" pitchFamily="34" charset="0"/>
              </a:rPr>
              <a:t>    </a:t>
            </a:r>
            <a:r>
              <a:rPr lang="es-ES" altLang="es-ES" dirty="0" err="1">
                <a:solidFill>
                  <a:srgbClr val="FFFFFF"/>
                </a:solidFill>
                <a:latin typeface="Copperplate Gothic Bold" panose="020E0705020206020404" pitchFamily="34" charset="0"/>
              </a:rPr>
              <a:t>Before</a:t>
            </a:r>
            <a:r>
              <a:rPr lang="es-ES" altLang="es-ES" dirty="0">
                <a:solidFill>
                  <a:srgbClr val="FFFFFF"/>
                </a:solidFill>
                <a:latin typeface="Copperplate Gothic Bold" panose="020E0705020206020404" pitchFamily="34" charset="0"/>
              </a:rPr>
              <a:t> </a:t>
            </a:r>
            <a:r>
              <a:rPr lang="es-ES" altLang="es-ES" dirty="0" err="1">
                <a:solidFill>
                  <a:srgbClr val="FFFFFF"/>
                </a:solidFill>
                <a:latin typeface="Copperplate Gothic Bold" panose="020E0705020206020404" pitchFamily="34" charset="0"/>
              </a:rPr>
              <a:t>trigger</a:t>
            </a:r>
            <a:r>
              <a:rPr lang="es-ES" altLang="es-ES" dirty="0">
                <a:solidFill>
                  <a:srgbClr val="FFFFFF"/>
                </a:solidFill>
                <a:latin typeface="Copperplate Gothic Bold" panose="020E0705020206020404" pitchFamily="34" charset="0"/>
              </a:rPr>
              <a:t> es un disparador que se ejecuta antes de una operación como insertar, actualizar, eliminar.</a:t>
            </a:r>
          </a:p>
          <a:p>
            <a:pPr marL="387350" indent="-387350">
              <a:buNone/>
            </a:pPr>
            <a:r>
              <a:rPr lang="es-ES" altLang="es-ES" dirty="0" smtClean="0">
                <a:solidFill>
                  <a:srgbClr val="FFFFFF"/>
                </a:solidFill>
                <a:latin typeface="Copperplate Gothic Bold" panose="020E0705020206020404" pitchFamily="34" charset="0"/>
              </a:rPr>
              <a:t>    </a:t>
            </a:r>
            <a:r>
              <a:rPr lang="es-ES" altLang="es-ES" dirty="0" err="1" smtClean="0">
                <a:solidFill>
                  <a:srgbClr val="FFFFFF"/>
                </a:solidFill>
                <a:latin typeface="Copperplate Gothic Bold" panose="020E0705020206020404" pitchFamily="34" charset="0"/>
              </a:rPr>
              <a:t>After</a:t>
            </a:r>
            <a:r>
              <a:rPr lang="es-ES" altLang="es-ES" dirty="0" smtClean="0">
                <a:solidFill>
                  <a:srgbClr val="FFFFFF"/>
                </a:solidFill>
                <a:latin typeface="Copperplate Gothic Bold" panose="020E0705020206020404" pitchFamily="34" charset="0"/>
              </a:rPr>
              <a:t> </a:t>
            </a:r>
            <a:r>
              <a:rPr lang="es-ES" altLang="es-ES" dirty="0" err="1">
                <a:solidFill>
                  <a:srgbClr val="FFFFFF"/>
                </a:solidFill>
                <a:latin typeface="Copperplate Gothic Bold" panose="020E0705020206020404" pitchFamily="34" charset="0"/>
              </a:rPr>
              <a:t>trigger</a:t>
            </a:r>
            <a:r>
              <a:rPr lang="es-ES" altLang="es-ES" dirty="0">
                <a:solidFill>
                  <a:srgbClr val="FFFFFF"/>
                </a:solidFill>
                <a:latin typeface="Copperplate Gothic Bold" panose="020E0705020206020404" pitchFamily="34" charset="0"/>
              </a:rPr>
              <a:t> es un disparador que se ejecuta después de una operación como insertar, actualizar, eliminar.</a:t>
            </a:r>
          </a:p>
        </p:txBody>
      </p:sp>
      <p:pic>
        <p:nvPicPr>
          <p:cNvPr id="6" name="Picture 4" descr="Mysql là gì? Tổng hợp thông tin chi tiết nhất về Mysq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5157192"/>
            <a:ext cx="2691289" cy="1512168"/>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946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a16="http://schemas.microsoft.com/office/drawing/2014/main" xmlns=""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a16="http://schemas.microsoft.com/office/drawing/2014/main" xmlns=""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8. A que se refiere cuando se habla de eventos en TRIGGERS</a:t>
            </a:r>
          </a:p>
        </p:txBody>
      </p:sp>
      <p:sp>
        <p:nvSpPr>
          <p:cNvPr id="3" name="Marcador de contenido 2">
            <a:extLst>
              <a:ext uri="{FF2B5EF4-FFF2-40B4-BE49-F238E27FC236}">
                <a16:creationId xmlns:a16="http://schemas.microsoft.com/office/drawing/2014/main" xmlns="" id="{6D450DFE-A416-4F52-A421-0A16F62B1D64}"/>
              </a:ext>
            </a:extLst>
          </p:cNvPr>
          <p:cNvSpPr>
            <a:spLocks noGrp="1"/>
          </p:cNvSpPr>
          <p:nvPr>
            <p:ph idx="1"/>
          </p:nvPr>
        </p:nvSpPr>
        <p:spPr>
          <a:xfrm>
            <a:off x="467544" y="1690688"/>
            <a:ext cx="8280920" cy="4351338"/>
          </a:xfrm>
        </p:spPr>
        <p:txBody>
          <a:bodyPr>
            <a:normAutofit fontScale="92500" lnSpcReduction="20000"/>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387350" indent="-387350">
              <a:buNone/>
            </a:pPr>
            <a:r>
              <a:rPr lang="es-ES" altLang="es-ES" dirty="0">
                <a:solidFill>
                  <a:srgbClr val="FFFFFF"/>
                </a:solidFill>
                <a:latin typeface="Copperplate Gothic Bold" panose="020E0705020206020404" pitchFamily="34" charset="0"/>
              </a:rPr>
              <a:t>    Un </a:t>
            </a:r>
            <a:r>
              <a:rPr lang="es-ES" altLang="es-ES" dirty="0" err="1">
                <a:solidFill>
                  <a:srgbClr val="FFFFFF"/>
                </a:solidFill>
                <a:latin typeface="Copperplate Gothic Bold" panose="020E0705020206020404" pitchFamily="34" charset="0"/>
              </a:rPr>
              <a:t>trigger</a:t>
            </a:r>
            <a:r>
              <a:rPr lang="es-ES" altLang="es-ES" dirty="0">
                <a:solidFill>
                  <a:srgbClr val="FFFFFF"/>
                </a:solidFill>
                <a:latin typeface="Copperplate Gothic Bold" panose="020E0705020206020404" pitchFamily="34" charset="0"/>
              </a:rPr>
              <a:t> o disparador es un objeto que se asocia con tablas y se almacena en la base de datos. Su nombre se deriva por el comportamiento que presentan en su funcionamiento, ya que se ejecutan cuando sucede algún evento sobre las tablas a las que se encuentra asociado. Los eventos que hacen que se ejecute un </a:t>
            </a:r>
            <a:r>
              <a:rPr lang="es-ES" altLang="es-ES" dirty="0" err="1">
                <a:solidFill>
                  <a:srgbClr val="FFFFFF"/>
                </a:solidFill>
                <a:latin typeface="Copperplate Gothic Bold" panose="020E0705020206020404" pitchFamily="34" charset="0"/>
              </a:rPr>
              <a:t>trigger</a:t>
            </a:r>
            <a:r>
              <a:rPr lang="es-ES" altLang="es-ES" dirty="0">
                <a:solidFill>
                  <a:srgbClr val="FFFFFF"/>
                </a:solidFill>
                <a:latin typeface="Copperplate Gothic Bold" panose="020E0705020206020404" pitchFamily="34" charset="0"/>
              </a:rPr>
              <a:t> son las operaciones de inserción (INSERT), borrado (DELETE) o actualización (UPDATE), ya que modifican los datos de una tabla.</a:t>
            </a:r>
          </a:p>
        </p:txBody>
      </p:sp>
      <p:pic>
        <p:nvPicPr>
          <p:cNvPr id="6" name="Picture 4" descr="Mysql là gì? Tổng hợp thông tin chi tiết nhất về Mysq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5819709"/>
            <a:ext cx="1512168" cy="849649"/>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946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Dibujo de una persona&#10;&#10;Descripción generada automáticamente con confianza baja">
            <a:extLst>
              <a:ext uri="{FF2B5EF4-FFF2-40B4-BE49-F238E27FC236}">
                <a16:creationId xmlns:a16="http://schemas.microsoft.com/office/drawing/2014/main" xmlns="" id="{CBB0B2E0-2884-4FC0-BCE4-AB78EC3F2B37}"/>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l="10800" r="22534"/>
          <a:stretch/>
        </p:blipFill>
        <p:spPr>
          <a:xfrm>
            <a:off x="-43543" y="0"/>
            <a:ext cx="9143980" cy="6857990"/>
          </a:xfrm>
          <a:prstGeom prst="rect">
            <a:avLst/>
          </a:prstGeom>
        </p:spPr>
      </p:pic>
      <p:pic>
        <p:nvPicPr>
          <p:cNvPr id="4" name="Imagen 3" descr="Diagrama&#10;&#10;Descripción generada automáticamente">
            <a:extLst>
              <a:ext uri="{FF2B5EF4-FFF2-40B4-BE49-F238E27FC236}">
                <a16:creationId xmlns:a16="http://schemas.microsoft.com/office/drawing/2014/main" xmlns="" id="{5911D8D0-29B1-483E-96CA-159B034E9A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624" y="931278"/>
            <a:ext cx="6336704" cy="4995434"/>
          </a:xfrm>
          <a:prstGeom prst="rect">
            <a:avLst/>
          </a:prstGeom>
          <a:effectLst>
            <a:glow rad="101600">
              <a:schemeClr val="tx1">
                <a:alpha val="60000"/>
              </a:schemeClr>
            </a:glow>
          </a:effectLst>
        </p:spPr>
      </p:pic>
      <p:sp>
        <p:nvSpPr>
          <p:cNvPr id="277506" name="Rectangle 2">
            <a:extLst>
              <a:ext uri="{FF2B5EF4-FFF2-40B4-BE49-F238E27FC236}">
                <a16:creationId xmlns:a16="http://schemas.microsoft.com/office/drawing/2014/main" xmlns="" id="{2E3E8A3B-DF3E-414A-8EEA-98EEF248FB5C}"/>
              </a:ext>
            </a:extLst>
          </p:cNvPr>
          <p:cNvSpPr>
            <a:spLocks noGrp="1" noChangeArrowheads="1"/>
          </p:cNvSpPr>
          <p:nvPr>
            <p:ph type="title"/>
          </p:nvPr>
        </p:nvSpPr>
        <p:spPr>
          <a:xfrm>
            <a:off x="1331640" y="1700808"/>
            <a:ext cx="8767886" cy="2703835"/>
          </a:xfrm>
        </p:spPr>
        <p:txBody>
          <a:bodyPr>
            <a:noAutofit/>
          </a:bodyPr>
          <a:lstStyle/>
          <a:p>
            <a:r>
              <a:rPr lang="en-US" altLang="es-ES" sz="4800" b="1" dirty="0" smtClean="0">
                <a:solidFill>
                  <a:srgbClr val="FFFFFF"/>
                </a:solidFill>
                <a:latin typeface="Copperplate Gothic Bold" panose="020E0705020206020404" pitchFamily="34" charset="0"/>
              </a:rPr>
              <a:t>PARTE PRACTICA</a:t>
            </a:r>
            <a:endParaRPr lang="en-US" altLang="es-ES" sz="4800" b="1" dirty="0">
              <a:solidFill>
                <a:srgbClr val="FFFFFF"/>
              </a:solidFill>
              <a:latin typeface="Copperplate Gothic Bold" panose="020E0705020206020404" pitchFamily="34" charset="0"/>
            </a:endParaRPr>
          </a:p>
        </p:txBody>
      </p:sp>
    </p:spTree>
    <p:extLst>
      <p:ext uri="{BB962C8B-B14F-4D97-AF65-F5344CB8AC3E}">
        <p14:creationId xmlns:p14="http://schemas.microsoft.com/office/powerpoint/2010/main" val="1442327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a16="http://schemas.microsoft.com/office/drawing/2014/main" xmlns=""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a16="http://schemas.microsoft.com/office/drawing/2014/main" xmlns="" id="{8BC395C3-AAE0-4ABC-889C-6909AD6046EF}"/>
              </a:ext>
            </a:extLst>
          </p:cNvPr>
          <p:cNvSpPr>
            <a:spLocks noGrp="1"/>
          </p:cNvSpPr>
          <p:nvPr>
            <p:ph type="title"/>
          </p:nvPr>
        </p:nvSpPr>
        <p:spPr>
          <a:xfrm>
            <a:off x="628650" y="365125"/>
            <a:ext cx="7886700" cy="1325563"/>
          </a:xfrm>
        </p:spPr>
        <p:txBody>
          <a:bodyPr>
            <a:normAutofit/>
          </a:bodyPr>
          <a:lstStyle/>
          <a:p>
            <a:r>
              <a:rPr lang="es-ES" dirty="0" smtClean="0">
                <a:solidFill>
                  <a:srgbClr val="FFFFFF"/>
                </a:solidFill>
                <a:latin typeface="Copperplate Gothic Bold" panose="020E0705020206020404" pitchFamily="34" charset="0"/>
              </a:rPr>
              <a:t>9. Crear la siguiente Base de datos y sus registros.</a:t>
            </a:r>
            <a:endParaRPr lang="es-ES" dirty="0">
              <a:solidFill>
                <a:srgbClr val="FFFFFF"/>
              </a:solidFill>
              <a:latin typeface="Copperplate Gothic Bold" panose="020E0705020206020404" pitchFamily="34" charset="0"/>
            </a:endParaRPr>
          </a:p>
        </p:txBody>
      </p:sp>
      <p:pic>
        <p:nvPicPr>
          <p:cNvPr id="6" name="Imagen 4">
            <a:extLst>
              <a:ext uri="{FF2B5EF4-FFF2-40B4-BE49-F238E27FC236}">
                <a16:creationId xmlns:a16="http://schemas.microsoft.com/office/drawing/2014/main" xmlns="" id="{0BFE10C1-A2D3-A4DF-A186-ED314EA34A3D}"/>
              </a:ext>
            </a:extLst>
          </p:cNvPr>
          <p:cNvPicPr>
            <a:picLocks noChangeAspect="1"/>
          </p:cNvPicPr>
          <p:nvPr/>
        </p:nvPicPr>
        <p:blipFill>
          <a:blip r:embed="rId3"/>
          <a:stretch>
            <a:fillRect/>
          </a:stretch>
        </p:blipFill>
        <p:spPr>
          <a:xfrm>
            <a:off x="467543" y="1772816"/>
            <a:ext cx="4581527" cy="3312368"/>
          </a:xfrm>
          <a:prstGeom prst="rect">
            <a:avLst/>
          </a:prstGeom>
          <a:noFill/>
          <a:ln>
            <a:noFill/>
          </a:ln>
          <a:effectLst>
            <a:glow rad="101600">
              <a:srgbClr val="00B0F0">
                <a:alpha val="60000"/>
              </a:srgbClr>
            </a:glow>
            <a:outerShdw dist="35921" dir="2700000" algn="ctr" rotWithShape="0">
              <a:schemeClr val="bg2"/>
            </a:outerShdw>
          </a:effectLst>
        </p:spPr>
      </p:pic>
      <p:pic>
        <p:nvPicPr>
          <p:cNvPr id="7" name="Imagen 2">
            <a:extLst>
              <a:ext uri="{FF2B5EF4-FFF2-40B4-BE49-F238E27FC236}">
                <a16:creationId xmlns:a16="http://schemas.microsoft.com/office/drawing/2014/main" xmlns="" id="{30F3339D-A728-46D6-E7D9-4CFA8345F01C}"/>
              </a:ext>
            </a:extLst>
          </p:cNvPr>
          <p:cNvPicPr>
            <a:picLocks noChangeAspect="1"/>
          </p:cNvPicPr>
          <p:nvPr/>
        </p:nvPicPr>
        <p:blipFill>
          <a:blip r:embed="rId4"/>
          <a:stretch>
            <a:fillRect/>
          </a:stretch>
        </p:blipFill>
        <p:spPr>
          <a:xfrm>
            <a:off x="6043904" y="1463249"/>
            <a:ext cx="1859023" cy="936104"/>
          </a:xfrm>
          <a:prstGeom prst="rect">
            <a:avLst/>
          </a:prstGeom>
          <a:noFill/>
          <a:ln>
            <a:noFill/>
          </a:ln>
          <a:effectLst>
            <a:glow rad="101600">
              <a:srgbClr val="00B0F0">
                <a:alpha val="60000"/>
              </a:srgbClr>
            </a:glow>
            <a:outerShdw dist="35921" dir="2700000" algn="ctr" rotWithShape="0">
              <a:schemeClr val="bg2"/>
            </a:outerShdw>
          </a:effectLst>
        </p:spPr>
      </p:pic>
      <p:pic>
        <p:nvPicPr>
          <p:cNvPr id="8" name="Imagen 5">
            <a:extLst>
              <a:ext uri="{FF2B5EF4-FFF2-40B4-BE49-F238E27FC236}">
                <a16:creationId xmlns:a16="http://schemas.microsoft.com/office/drawing/2014/main" xmlns="" id="{C44F9AE3-4702-C2E9-81B0-5BCF0B111A3C}"/>
              </a:ext>
            </a:extLst>
          </p:cNvPr>
          <p:cNvPicPr>
            <a:picLocks noChangeAspect="1"/>
          </p:cNvPicPr>
          <p:nvPr/>
        </p:nvPicPr>
        <p:blipFill>
          <a:blip r:embed="rId5"/>
          <a:stretch>
            <a:fillRect/>
          </a:stretch>
        </p:blipFill>
        <p:spPr>
          <a:xfrm>
            <a:off x="5543588" y="2582521"/>
            <a:ext cx="2201459" cy="801040"/>
          </a:xfrm>
          <a:prstGeom prst="rect">
            <a:avLst/>
          </a:prstGeom>
          <a:noFill/>
          <a:ln>
            <a:noFill/>
          </a:ln>
          <a:effectLst>
            <a:glow rad="101600">
              <a:srgbClr val="00B0F0">
                <a:alpha val="60000"/>
              </a:srgbClr>
            </a:glow>
            <a:outerShdw dist="35921" dir="2700000" algn="ctr" rotWithShape="0">
              <a:schemeClr val="bg2"/>
            </a:outerShdw>
          </a:effectLst>
        </p:spPr>
      </p:pic>
      <p:pic>
        <p:nvPicPr>
          <p:cNvPr id="9" name="Imagen 8">
            <a:extLst>
              <a:ext uri="{FF2B5EF4-FFF2-40B4-BE49-F238E27FC236}">
                <a16:creationId xmlns:a16="http://schemas.microsoft.com/office/drawing/2014/main" xmlns="" id="{89D97634-F381-9254-7273-BC9806EC25F0}"/>
              </a:ext>
            </a:extLst>
          </p:cNvPr>
          <p:cNvPicPr>
            <a:picLocks noChangeAspect="1"/>
          </p:cNvPicPr>
          <p:nvPr/>
        </p:nvPicPr>
        <p:blipFill>
          <a:blip r:embed="rId6"/>
          <a:stretch>
            <a:fillRect/>
          </a:stretch>
        </p:blipFill>
        <p:spPr>
          <a:xfrm>
            <a:off x="5066083" y="4924623"/>
            <a:ext cx="3816875" cy="1004441"/>
          </a:xfrm>
          <a:prstGeom prst="rect">
            <a:avLst/>
          </a:prstGeom>
          <a:noFill/>
          <a:ln>
            <a:noFill/>
          </a:ln>
          <a:effectLst>
            <a:glow rad="101600">
              <a:srgbClr val="00B0F0">
                <a:alpha val="60000"/>
              </a:srgbClr>
            </a:glow>
            <a:outerShdw dist="35921" dir="2700000" algn="ctr" rotWithShape="0">
              <a:schemeClr val="bg2"/>
            </a:outerShdw>
          </a:effectLst>
        </p:spPr>
      </p:pic>
      <p:pic>
        <p:nvPicPr>
          <p:cNvPr id="10" name="Imagen 3">
            <a:extLst>
              <a:ext uri="{FF2B5EF4-FFF2-40B4-BE49-F238E27FC236}">
                <a16:creationId xmlns:a16="http://schemas.microsoft.com/office/drawing/2014/main" xmlns="" id="{027D8D5D-138D-0FD8-0D59-947263A59696}"/>
              </a:ext>
            </a:extLst>
          </p:cNvPr>
          <p:cNvPicPr>
            <a:picLocks noChangeAspect="1"/>
          </p:cNvPicPr>
          <p:nvPr/>
        </p:nvPicPr>
        <p:blipFill>
          <a:blip r:embed="rId7"/>
          <a:stretch>
            <a:fillRect/>
          </a:stretch>
        </p:blipFill>
        <p:spPr>
          <a:xfrm>
            <a:off x="5580112" y="3504153"/>
            <a:ext cx="2207464" cy="1368083"/>
          </a:xfrm>
          <a:prstGeom prst="rect">
            <a:avLst/>
          </a:prstGeom>
          <a:noFill/>
          <a:ln>
            <a:noFill/>
          </a:ln>
          <a:effectLst>
            <a:glow rad="101600">
              <a:srgbClr val="00B0F0">
                <a:alpha val="60000"/>
              </a:srgbClr>
            </a:glow>
            <a:outerShdw dist="35921" dir="2700000" algn="ctr" rotWithShape="0">
              <a:schemeClr val="bg2"/>
            </a:outerShdw>
          </a:effectLst>
        </p:spPr>
      </p:pic>
      <p:pic>
        <p:nvPicPr>
          <p:cNvPr id="11" name="Imagen 7">
            <a:extLst>
              <a:ext uri="{FF2B5EF4-FFF2-40B4-BE49-F238E27FC236}">
                <a16:creationId xmlns:a16="http://schemas.microsoft.com/office/drawing/2014/main" xmlns="" id="{C1C33527-3D5F-966E-325A-24450F8581B8}"/>
              </a:ext>
            </a:extLst>
          </p:cNvPr>
          <p:cNvPicPr>
            <a:picLocks noChangeAspect="1"/>
          </p:cNvPicPr>
          <p:nvPr/>
        </p:nvPicPr>
        <p:blipFill>
          <a:blip r:embed="rId8"/>
          <a:stretch>
            <a:fillRect/>
          </a:stretch>
        </p:blipFill>
        <p:spPr>
          <a:xfrm>
            <a:off x="3707904" y="5949280"/>
            <a:ext cx="2716358" cy="816099"/>
          </a:xfrm>
          <a:prstGeom prst="rect">
            <a:avLst/>
          </a:prstGeom>
        </p:spPr>
      </p:pic>
      <p:pic>
        <p:nvPicPr>
          <p:cNvPr id="12" name="Imagen 2" descr="Forma&#10;&#10;Descripción generada automáticamente con confianza baja">
            <a:extLst>
              <a:ext uri="{FF2B5EF4-FFF2-40B4-BE49-F238E27FC236}">
                <a16:creationId xmlns:a16="http://schemas.microsoft.com/office/drawing/2014/main" xmlns="" id="{AD416069-7F39-4252-ACBF-F3B7981AC26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300" y="5229200"/>
            <a:ext cx="1628800" cy="1628800"/>
          </a:xfrm>
          <a:prstGeom prst="rect">
            <a:avLst/>
          </a:prstGeom>
          <a:effectLst>
            <a:glow rad="101600">
              <a:srgbClr val="FF0000">
                <a:alpha val="60000"/>
              </a:srgbClr>
            </a:glow>
          </a:effectLst>
        </p:spPr>
      </p:pic>
    </p:spTree>
    <p:extLst>
      <p:ext uri="{BB962C8B-B14F-4D97-AF65-F5344CB8AC3E}">
        <p14:creationId xmlns:p14="http://schemas.microsoft.com/office/powerpoint/2010/main" val="2762946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a16="http://schemas.microsoft.com/office/drawing/2014/main" xmlns=""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a16="http://schemas.microsoft.com/office/drawing/2014/main" xmlns="" id="{8BC395C3-AAE0-4ABC-889C-6909AD6046EF}"/>
              </a:ext>
            </a:extLst>
          </p:cNvPr>
          <p:cNvSpPr>
            <a:spLocks noGrp="1"/>
          </p:cNvSpPr>
          <p:nvPr>
            <p:ph type="title"/>
          </p:nvPr>
        </p:nvSpPr>
        <p:spPr>
          <a:xfrm>
            <a:off x="628650" y="365125"/>
            <a:ext cx="7886700" cy="1325563"/>
          </a:xfrm>
        </p:spPr>
        <p:txBody>
          <a:bodyPr>
            <a:normAutofit fontScale="90000"/>
          </a:bodyPr>
          <a:lstStyle/>
          <a:p>
            <a:r>
              <a:rPr lang="es-ES" dirty="0">
                <a:solidFill>
                  <a:srgbClr val="FFFFFF"/>
                </a:solidFill>
                <a:latin typeface="Copperplate Gothic Bold" panose="020E0705020206020404" pitchFamily="34" charset="0"/>
              </a:rPr>
              <a:t>10.Crear una función que sume los valores de la serie Fibonacci.</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060847"/>
            <a:ext cx="2669543" cy="3978289"/>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1916832"/>
            <a:ext cx="3168352" cy="1849187"/>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Imagen 2" descr="Forma&#10;&#10;Descripción generada automáticamente con confianza baja">
            <a:extLst>
              <a:ext uri="{FF2B5EF4-FFF2-40B4-BE49-F238E27FC236}">
                <a16:creationId xmlns:a16="http://schemas.microsoft.com/office/drawing/2014/main" xmlns="" id="{AD416069-7F39-4252-ACBF-F3B7981AC26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36810" y="4870756"/>
            <a:ext cx="2007190" cy="2007190"/>
          </a:xfrm>
          <a:prstGeom prst="rect">
            <a:avLst/>
          </a:prstGeom>
          <a:effectLst>
            <a:glow rad="101600">
              <a:srgbClr val="FF0000">
                <a:alpha val="60000"/>
              </a:srgbClr>
            </a:glow>
          </a:effectLst>
        </p:spPr>
      </p:pic>
    </p:spTree>
    <p:extLst>
      <p:ext uri="{BB962C8B-B14F-4D97-AF65-F5344CB8AC3E}">
        <p14:creationId xmlns:p14="http://schemas.microsoft.com/office/powerpoint/2010/main" val="2762946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a16="http://schemas.microsoft.com/office/drawing/2014/main" xmlns=""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a16="http://schemas.microsoft.com/office/drawing/2014/main" xmlns=""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11.Manejo de vistas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66" y="2358954"/>
            <a:ext cx="8345487" cy="1943100"/>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magen 2" descr="Forma&#10;&#10;Descripción generada automáticamente con confianza baja">
            <a:extLst>
              <a:ext uri="{FF2B5EF4-FFF2-40B4-BE49-F238E27FC236}">
                <a16:creationId xmlns:a16="http://schemas.microsoft.com/office/drawing/2014/main" xmlns="" id="{AD416069-7F39-4252-ACBF-F3B7981AC2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00" y="4725144"/>
            <a:ext cx="2132856" cy="2132856"/>
          </a:xfrm>
          <a:prstGeom prst="rect">
            <a:avLst/>
          </a:prstGeom>
          <a:effectLst>
            <a:glow rad="101600">
              <a:srgbClr val="FF0000">
                <a:alpha val="60000"/>
              </a:srgbClr>
            </a:glow>
          </a:effectLst>
        </p:spPr>
      </p:pic>
    </p:spTree>
    <p:extLst>
      <p:ext uri="{BB962C8B-B14F-4D97-AF65-F5344CB8AC3E}">
        <p14:creationId xmlns:p14="http://schemas.microsoft.com/office/powerpoint/2010/main" val="549544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a16="http://schemas.microsoft.com/office/drawing/2014/main" xmlns=""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a16="http://schemas.microsoft.com/office/drawing/2014/main" xmlns=""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12.Manejo de TRIGGERS I.</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428" y="1916832"/>
            <a:ext cx="7269163" cy="3286125"/>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magen 2" descr="Forma&#10;&#10;Descripción generada automáticamente con confianza baja">
            <a:extLst>
              <a:ext uri="{FF2B5EF4-FFF2-40B4-BE49-F238E27FC236}">
                <a16:creationId xmlns:a16="http://schemas.microsoft.com/office/drawing/2014/main" xmlns="" id="{AD416069-7F39-4252-ACBF-F3B7981AC2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00" y="5202956"/>
            <a:ext cx="1655043" cy="1655043"/>
          </a:xfrm>
          <a:prstGeom prst="rect">
            <a:avLst/>
          </a:prstGeom>
          <a:effectLst>
            <a:glow rad="101600">
              <a:srgbClr val="FF0000">
                <a:alpha val="60000"/>
              </a:srgbClr>
            </a:glow>
          </a:effectLst>
        </p:spPr>
      </p:pic>
    </p:spTree>
    <p:extLst>
      <p:ext uri="{BB962C8B-B14F-4D97-AF65-F5344CB8AC3E}">
        <p14:creationId xmlns:p14="http://schemas.microsoft.com/office/powerpoint/2010/main" val="549544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a16="http://schemas.microsoft.com/office/drawing/2014/main" xmlns=""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a16="http://schemas.microsoft.com/office/drawing/2014/main" xmlns=""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13.Manejo de </a:t>
            </a:r>
            <a:r>
              <a:rPr lang="es-ES" dirty="0" err="1">
                <a:solidFill>
                  <a:srgbClr val="FFFFFF"/>
                </a:solidFill>
                <a:latin typeface="Copperplate Gothic Bold" panose="020E0705020206020404" pitchFamily="34" charset="0"/>
              </a:rPr>
              <a:t>Triggers</a:t>
            </a:r>
            <a:r>
              <a:rPr lang="es-ES" dirty="0">
                <a:solidFill>
                  <a:srgbClr val="FFFFFF"/>
                </a:solidFill>
                <a:latin typeface="Copperplate Gothic Bold" panose="020E0705020206020404" pitchFamily="34" charset="0"/>
              </a:rPr>
              <a:t> II.</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24" y="2632610"/>
            <a:ext cx="8121352" cy="1592779"/>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magen 2" descr="Forma&#10;&#10;Descripción generada automáticamente con confianza baja">
            <a:extLst>
              <a:ext uri="{FF2B5EF4-FFF2-40B4-BE49-F238E27FC236}">
                <a16:creationId xmlns:a16="http://schemas.microsoft.com/office/drawing/2014/main" xmlns="" id="{AD416069-7F39-4252-ACBF-F3B7981AC2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00" y="4850810"/>
            <a:ext cx="2007190" cy="2007190"/>
          </a:xfrm>
          <a:prstGeom prst="rect">
            <a:avLst/>
          </a:prstGeom>
          <a:effectLst>
            <a:glow rad="101600">
              <a:srgbClr val="FF0000">
                <a:alpha val="60000"/>
              </a:srgbClr>
            </a:glow>
          </a:effectLst>
        </p:spPr>
      </p:pic>
    </p:spTree>
    <p:extLst>
      <p:ext uri="{BB962C8B-B14F-4D97-AF65-F5344CB8AC3E}">
        <p14:creationId xmlns:p14="http://schemas.microsoft.com/office/powerpoint/2010/main" val="54954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a16="http://schemas.microsoft.com/office/drawing/2014/main" xmlns=""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a16="http://schemas.microsoft.com/office/drawing/2014/main" xmlns=""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14.Manejo de TRIGGERS III.</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625" y="1844824"/>
            <a:ext cx="6732749" cy="3672408"/>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n 2" descr="Forma&#10;&#10;Descripción generada automáticamente con confianza baja">
            <a:extLst>
              <a:ext uri="{FF2B5EF4-FFF2-40B4-BE49-F238E27FC236}">
                <a16:creationId xmlns:a16="http://schemas.microsoft.com/office/drawing/2014/main" xmlns="" id="{AD416069-7F39-4252-ACBF-F3B7981AC2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00" y="5469652"/>
            <a:ext cx="1388348" cy="1388348"/>
          </a:xfrm>
          <a:prstGeom prst="rect">
            <a:avLst/>
          </a:prstGeom>
          <a:effectLst>
            <a:glow rad="101600">
              <a:srgbClr val="FF0000">
                <a:alpha val="60000"/>
              </a:srgbClr>
            </a:glow>
          </a:effectLst>
        </p:spPr>
      </p:pic>
    </p:spTree>
    <p:extLst>
      <p:ext uri="{BB962C8B-B14F-4D97-AF65-F5344CB8AC3E}">
        <p14:creationId xmlns:p14="http://schemas.microsoft.com/office/powerpoint/2010/main" val="2759354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Dibujo de una persona&#10;&#10;Descripción generada automáticamente con confianza baja">
            <a:extLst>
              <a:ext uri="{FF2B5EF4-FFF2-40B4-BE49-F238E27FC236}">
                <a16:creationId xmlns:a16="http://schemas.microsoft.com/office/drawing/2014/main" xmlns="" id="{CA2C7235-731F-41B2-881D-5B3759ECAA29}"/>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l="10799" r="22534"/>
          <a:stretch/>
        </p:blipFill>
        <p:spPr>
          <a:xfrm>
            <a:off x="0" y="0"/>
            <a:ext cx="9144000" cy="6858000"/>
          </a:xfrm>
          <a:prstGeom prst="rect">
            <a:avLst/>
          </a:prstGeom>
        </p:spPr>
      </p:pic>
      <p:sp>
        <p:nvSpPr>
          <p:cNvPr id="6" name="Rectangle 3">
            <a:extLst>
              <a:ext uri="{FF2B5EF4-FFF2-40B4-BE49-F238E27FC236}">
                <a16:creationId xmlns:a16="http://schemas.microsoft.com/office/drawing/2014/main" xmlns="" id="{3E410385-C3D5-49A4-8D08-C719EF54224E}"/>
              </a:ext>
            </a:extLst>
          </p:cNvPr>
          <p:cNvSpPr txBox="1">
            <a:spLocks noChangeArrowheads="1"/>
          </p:cNvSpPr>
          <p:nvPr/>
        </p:nvSpPr>
        <p:spPr bwMode="auto">
          <a:xfrm>
            <a:off x="628650" y="836712"/>
            <a:ext cx="8407846" cy="564748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a:lnSpc>
                <a:spcPct val="90000"/>
              </a:lnSpc>
              <a:buFont typeface="Arial" panose="020B0604020202020204" pitchFamily="34" charset="0"/>
              <a:buChar char="•"/>
            </a:pPr>
            <a:r>
              <a:rPr lang="en-US" altLang="es-ES" sz="3600" b="1" i="1" dirty="0" err="1">
                <a:solidFill>
                  <a:srgbClr val="FFFFFF"/>
                </a:solidFill>
                <a:latin typeface="Copperplate Gothic Bold" panose="020E0705020206020404" pitchFamily="34" charset="0"/>
              </a:rPr>
              <a:t>Nombre:Hans</a:t>
            </a:r>
            <a:r>
              <a:rPr lang="en-US" altLang="es-ES" sz="3600" b="1" i="1" dirty="0">
                <a:solidFill>
                  <a:srgbClr val="FFFFFF"/>
                </a:solidFill>
                <a:latin typeface="Copperplate Gothic Bold" panose="020E0705020206020404" pitchFamily="34" charset="0"/>
              </a:rPr>
              <a:t> </a:t>
            </a:r>
            <a:r>
              <a:rPr lang="en-US" altLang="es-ES" sz="3600" b="1" i="1" dirty="0" err="1">
                <a:solidFill>
                  <a:srgbClr val="FFFFFF"/>
                </a:solidFill>
                <a:latin typeface="Copperplate Gothic Bold" panose="020E0705020206020404" pitchFamily="34" charset="0"/>
              </a:rPr>
              <a:t>Cristhian</a:t>
            </a:r>
            <a:r>
              <a:rPr lang="en-US" altLang="es-ES" sz="3600" b="1" i="1" dirty="0">
                <a:solidFill>
                  <a:srgbClr val="FFFFFF"/>
                </a:solidFill>
                <a:latin typeface="Copperplate Gothic Bold" panose="020E0705020206020404" pitchFamily="34" charset="0"/>
              </a:rPr>
              <a:t> Quisbert Vargas</a:t>
            </a:r>
          </a:p>
          <a:p>
            <a:pPr indent="-228600">
              <a:lnSpc>
                <a:spcPct val="90000"/>
              </a:lnSpc>
              <a:buFont typeface="Arial" panose="020B0604020202020204" pitchFamily="34" charset="0"/>
              <a:buChar char="•"/>
            </a:pPr>
            <a:endParaRPr lang="en-US" altLang="es-ES" sz="3600" b="1" i="1" dirty="0">
              <a:solidFill>
                <a:srgbClr val="FFFFFF"/>
              </a:solidFill>
              <a:latin typeface="Copperplate Gothic Bold" panose="020E0705020206020404" pitchFamily="34" charset="0"/>
            </a:endParaRPr>
          </a:p>
          <a:p>
            <a:pPr indent="-228600">
              <a:lnSpc>
                <a:spcPct val="90000"/>
              </a:lnSpc>
              <a:buFont typeface="Arial" panose="020B0604020202020204" pitchFamily="34" charset="0"/>
              <a:buChar char="•"/>
            </a:pPr>
            <a:r>
              <a:rPr lang="en-US" altLang="es-ES" sz="3600" b="1" i="1" dirty="0" err="1">
                <a:solidFill>
                  <a:srgbClr val="FFFFFF"/>
                </a:solidFill>
                <a:latin typeface="Copperplate Gothic Bold" panose="020E0705020206020404" pitchFamily="34" charset="0"/>
              </a:rPr>
              <a:t>Carrera:Ing</a:t>
            </a:r>
            <a:r>
              <a:rPr lang="en-US" altLang="es-ES" sz="3600" b="1" i="1" dirty="0">
                <a:solidFill>
                  <a:srgbClr val="FFFFFF"/>
                </a:solidFill>
                <a:latin typeface="Copperplate Gothic Bold" panose="020E0705020206020404" pitchFamily="34" charset="0"/>
              </a:rPr>
              <a:t>. de </a:t>
            </a:r>
            <a:r>
              <a:rPr lang="en-US" altLang="es-ES" sz="3600" b="1" i="1" dirty="0" err="1">
                <a:solidFill>
                  <a:srgbClr val="FFFFFF"/>
                </a:solidFill>
                <a:latin typeface="Copperplate Gothic Bold" panose="020E0705020206020404" pitchFamily="34" charset="0"/>
              </a:rPr>
              <a:t>Sistemas</a:t>
            </a:r>
            <a:endParaRPr lang="en-US" altLang="es-ES" sz="3600" b="1" i="1" dirty="0">
              <a:solidFill>
                <a:srgbClr val="FFFFFF"/>
              </a:solidFill>
              <a:latin typeface="Copperplate Gothic Bold" panose="020E0705020206020404" pitchFamily="34" charset="0"/>
            </a:endParaRPr>
          </a:p>
          <a:p>
            <a:pPr indent="-228600">
              <a:lnSpc>
                <a:spcPct val="90000"/>
              </a:lnSpc>
              <a:buFont typeface="Arial" panose="020B0604020202020204" pitchFamily="34" charset="0"/>
              <a:buChar char="•"/>
            </a:pPr>
            <a:endParaRPr lang="en-US" altLang="es-ES" sz="3600" b="1" i="1" dirty="0">
              <a:solidFill>
                <a:srgbClr val="FFFFFF"/>
              </a:solidFill>
              <a:latin typeface="Copperplate Gothic Bold" panose="020E0705020206020404" pitchFamily="34" charset="0"/>
            </a:endParaRPr>
          </a:p>
          <a:p>
            <a:pPr indent="-228600">
              <a:lnSpc>
                <a:spcPct val="90000"/>
              </a:lnSpc>
              <a:buFont typeface="Arial" panose="020B0604020202020204" pitchFamily="34" charset="0"/>
              <a:buChar char="•"/>
            </a:pPr>
            <a:r>
              <a:rPr lang="en-US" altLang="es-ES" sz="3600" b="1" i="1" dirty="0" err="1">
                <a:solidFill>
                  <a:srgbClr val="FFFFFF"/>
                </a:solidFill>
                <a:latin typeface="Copperplate Gothic Bold" panose="020E0705020206020404" pitchFamily="34" charset="0"/>
              </a:rPr>
              <a:t>Curso</a:t>
            </a:r>
            <a:r>
              <a:rPr lang="en-US" altLang="es-ES" sz="3600" b="1" i="1" dirty="0">
                <a:solidFill>
                  <a:srgbClr val="FFFFFF"/>
                </a:solidFill>
                <a:latin typeface="Copperplate Gothic Bold" panose="020E0705020206020404" pitchFamily="34" charset="0"/>
              </a:rPr>
              <a:t>: </a:t>
            </a:r>
            <a:r>
              <a:rPr lang="en-US" altLang="es-ES" sz="3600" b="1" i="1" dirty="0" smtClean="0">
                <a:solidFill>
                  <a:srgbClr val="FFFFFF"/>
                </a:solidFill>
                <a:latin typeface="Copperplate Gothic Bold" panose="020E0705020206020404" pitchFamily="34" charset="0"/>
              </a:rPr>
              <a:t>BDA II</a:t>
            </a:r>
            <a:endParaRPr lang="en-US" altLang="es-ES" sz="3600" b="1" i="1" dirty="0">
              <a:solidFill>
                <a:srgbClr val="FFFFFF"/>
              </a:solidFill>
              <a:latin typeface="Copperplate Gothic Bold" panose="020E0705020206020404" pitchFamily="34" charset="0"/>
            </a:endParaRPr>
          </a:p>
          <a:p>
            <a:pPr indent="-228600">
              <a:lnSpc>
                <a:spcPct val="90000"/>
              </a:lnSpc>
              <a:buFont typeface="Arial" panose="020B0604020202020204" pitchFamily="34" charset="0"/>
              <a:buChar char="•"/>
            </a:pPr>
            <a:endParaRPr lang="en-US" altLang="es-ES" sz="3600" b="1" i="1" dirty="0">
              <a:solidFill>
                <a:srgbClr val="FFFFFF"/>
              </a:solidFill>
              <a:latin typeface="Algerian" panose="04020705040A02060702" pitchFamily="82"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a16="http://schemas.microsoft.com/office/drawing/2014/main" xmlns=""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a16="http://schemas.microsoft.com/office/drawing/2014/main" xmlns=""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15.Crear una consulta SQL que haga uso de todas las tablas.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3" y="2276873"/>
            <a:ext cx="8668261" cy="2322116"/>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n 2" descr="Forma&#10;&#10;Descripción generada automáticamente con confianza baja">
            <a:extLst>
              <a:ext uri="{FF2B5EF4-FFF2-40B4-BE49-F238E27FC236}">
                <a16:creationId xmlns:a16="http://schemas.microsoft.com/office/drawing/2014/main" xmlns="" id="{AD416069-7F39-4252-ACBF-F3B7981AC2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00" y="4850810"/>
            <a:ext cx="2007190" cy="2007190"/>
          </a:xfrm>
          <a:prstGeom prst="rect">
            <a:avLst/>
          </a:prstGeom>
          <a:effectLst>
            <a:glow rad="101600">
              <a:srgbClr val="FF0000">
                <a:alpha val="60000"/>
              </a:srgbClr>
            </a:glow>
          </a:effectLst>
        </p:spPr>
      </p:pic>
    </p:spTree>
    <p:extLst>
      <p:ext uri="{BB962C8B-B14F-4D97-AF65-F5344CB8AC3E}">
        <p14:creationId xmlns:p14="http://schemas.microsoft.com/office/powerpoint/2010/main" val="2759354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Dibujo de una persona&#10;&#10;Descripción generada automáticamente con confianza baja">
            <a:extLst>
              <a:ext uri="{FF2B5EF4-FFF2-40B4-BE49-F238E27FC236}">
                <a16:creationId xmlns:a16="http://schemas.microsoft.com/office/drawing/2014/main" xmlns="" id="{CBB0B2E0-2884-4FC0-BCE4-AB78EC3F2B37}"/>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l="10800" r="22534"/>
          <a:stretch/>
        </p:blipFill>
        <p:spPr>
          <a:xfrm>
            <a:off x="-43543" y="0"/>
            <a:ext cx="9143980" cy="6857990"/>
          </a:xfrm>
          <a:prstGeom prst="rect">
            <a:avLst/>
          </a:prstGeom>
        </p:spPr>
      </p:pic>
      <p:pic>
        <p:nvPicPr>
          <p:cNvPr id="4" name="Imagen 3" descr="Diagrama&#10;&#10;Descripción generada automáticamente">
            <a:extLst>
              <a:ext uri="{FF2B5EF4-FFF2-40B4-BE49-F238E27FC236}">
                <a16:creationId xmlns:a16="http://schemas.microsoft.com/office/drawing/2014/main" xmlns="" id="{5911D8D0-29B1-483E-96CA-159B034E9A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548680"/>
            <a:ext cx="7518035" cy="5926717"/>
          </a:xfrm>
          <a:prstGeom prst="rect">
            <a:avLst/>
          </a:prstGeom>
          <a:effectLst>
            <a:glow rad="101600">
              <a:schemeClr val="tx1">
                <a:alpha val="60000"/>
              </a:schemeClr>
            </a:glow>
          </a:effectLst>
        </p:spPr>
      </p:pic>
      <p:sp>
        <p:nvSpPr>
          <p:cNvPr id="277506" name="Rectangle 2">
            <a:extLst>
              <a:ext uri="{FF2B5EF4-FFF2-40B4-BE49-F238E27FC236}">
                <a16:creationId xmlns:a16="http://schemas.microsoft.com/office/drawing/2014/main" xmlns="" id="{2E3E8A3B-DF3E-414A-8EEA-98EEF248FB5C}"/>
              </a:ext>
            </a:extLst>
          </p:cNvPr>
          <p:cNvSpPr>
            <a:spLocks noGrp="1" noChangeArrowheads="1"/>
          </p:cNvSpPr>
          <p:nvPr>
            <p:ph type="title"/>
          </p:nvPr>
        </p:nvSpPr>
        <p:spPr>
          <a:xfrm>
            <a:off x="2123728" y="1628800"/>
            <a:ext cx="8767886" cy="2703835"/>
          </a:xfrm>
        </p:spPr>
        <p:txBody>
          <a:bodyPr>
            <a:noAutofit/>
          </a:bodyPr>
          <a:lstStyle/>
          <a:p>
            <a:r>
              <a:rPr lang="en-US" altLang="es-ES" sz="4800" b="1" dirty="0" smtClean="0">
                <a:solidFill>
                  <a:srgbClr val="FFFFFF"/>
                </a:solidFill>
                <a:latin typeface="Copperplate Gothic Bold" panose="020E0705020206020404" pitchFamily="34" charset="0"/>
              </a:rPr>
              <a:t>MANEJO DE CONCEPTOS</a:t>
            </a:r>
            <a:endParaRPr lang="en-US" altLang="es-ES" sz="4800" b="1" dirty="0">
              <a:solidFill>
                <a:srgbClr val="FFFFFF"/>
              </a:solidFill>
              <a:latin typeface="Copperplate Gothic Bold" panose="020E0705020206020404" pitchFamily="34"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a16="http://schemas.microsoft.com/office/drawing/2014/main" xmlns=""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a16="http://schemas.microsoft.com/office/drawing/2014/main" xmlns=""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1. Defina que es un lenguaje procedural en </a:t>
            </a:r>
            <a:r>
              <a:rPr lang="es-ES" dirty="0" err="1">
                <a:solidFill>
                  <a:srgbClr val="FFFFFF"/>
                </a:solidFill>
                <a:latin typeface="Copperplate Gothic Bold" panose="020E0705020206020404" pitchFamily="34" charset="0"/>
              </a:rPr>
              <a:t>MySQL</a:t>
            </a:r>
            <a:endParaRPr lang="es-ES" dirty="0">
              <a:solidFill>
                <a:srgbClr val="FFFFFF"/>
              </a:solidFill>
              <a:latin typeface="Copperplate Gothic Bold" panose="020E0705020206020404" pitchFamily="34" charset="0"/>
            </a:endParaRPr>
          </a:p>
        </p:txBody>
      </p:sp>
      <p:sp>
        <p:nvSpPr>
          <p:cNvPr id="3" name="Marcador de contenido 2">
            <a:extLst>
              <a:ext uri="{FF2B5EF4-FFF2-40B4-BE49-F238E27FC236}">
                <a16:creationId xmlns:a16="http://schemas.microsoft.com/office/drawing/2014/main" xmlns="" id="{6D450DFE-A416-4F52-A421-0A16F62B1D64}"/>
              </a:ext>
            </a:extLst>
          </p:cNvPr>
          <p:cNvSpPr>
            <a:spLocks noGrp="1"/>
          </p:cNvSpPr>
          <p:nvPr>
            <p:ph idx="1"/>
          </p:nvPr>
        </p:nvSpPr>
        <p:spPr>
          <a:xfrm>
            <a:off x="467544" y="1690688"/>
            <a:ext cx="8280920" cy="4351338"/>
          </a:xfrm>
        </p:spPr>
        <p:txBody>
          <a:bodyPr>
            <a:normAutofit/>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387350" indent="-387350">
              <a:buNone/>
            </a:pPr>
            <a:r>
              <a:rPr lang="es-ES" altLang="es-ES" dirty="0">
                <a:solidFill>
                  <a:srgbClr val="FFFFFF"/>
                </a:solidFill>
                <a:latin typeface="Copperplate Gothic Bold" panose="020E0705020206020404" pitchFamily="34" charset="0"/>
              </a:rPr>
              <a:t>    Lenguajes </a:t>
            </a:r>
            <a:r>
              <a:rPr lang="es-ES" altLang="es-ES" dirty="0" err="1">
                <a:solidFill>
                  <a:srgbClr val="FFFFFF"/>
                </a:solidFill>
                <a:latin typeface="Copperplate Gothic Bold" panose="020E0705020206020404" pitchFamily="34" charset="0"/>
              </a:rPr>
              <a:t>procuderales</a:t>
            </a:r>
            <a:r>
              <a:rPr lang="es-ES" altLang="es-ES" dirty="0">
                <a:solidFill>
                  <a:srgbClr val="FFFFFF"/>
                </a:solidFill>
                <a:latin typeface="Copperplate Gothic Bold" panose="020E0705020206020404" pitchFamily="34" charset="0"/>
              </a:rPr>
              <a:t> o procedimentales: El usuario da órdenes para que se realicen las tareas pertinentes con el objetico de recuperar los datos requeridos. Es la base del lenguaje de consulta SQL</a:t>
            </a:r>
          </a:p>
        </p:txBody>
      </p:sp>
      <p:pic>
        <p:nvPicPr>
          <p:cNvPr id="1028" name="Picture 4" descr="Mysql là gì? Tổng hợp thông tin chi tiết nhất về Mysq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5157192"/>
            <a:ext cx="2691289" cy="1512168"/>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7133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a16="http://schemas.microsoft.com/office/drawing/2014/main" xmlns=""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a16="http://schemas.microsoft.com/office/drawing/2014/main" xmlns=""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2. Defina que es una función en </a:t>
            </a:r>
            <a:r>
              <a:rPr lang="es-ES" dirty="0" err="1">
                <a:solidFill>
                  <a:srgbClr val="FFFFFF"/>
                </a:solidFill>
                <a:latin typeface="Copperplate Gothic Bold" panose="020E0705020206020404" pitchFamily="34" charset="0"/>
              </a:rPr>
              <a:t>MySQL</a:t>
            </a:r>
            <a:r>
              <a:rPr lang="es-ES" dirty="0">
                <a:solidFill>
                  <a:srgbClr val="FFFFFF"/>
                </a:solidFill>
                <a:latin typeface="Copperplate Gothic Bold" panose="020E0705020206020404" pitchFamily="34" charset="0"/>
              </a:rPr>
              <a:t>.</a:t>
            </a:r>
          </a:p>
        </p:txBody>
      </p:sp>
      <p:sp>
        <p:nvSpPr>
          <p:cNvPr id="3" name="Marcador de contenido 2">
            <a:extLst>
              <a:ext uri="{FF2B5EF4-FFF2-40B4-BE49-F238E27FC236}">
                <a16:creationId xmlns:a16="http://schemas.microsoft.com/office/drawing/2014/main" xmlns="" id="{6D450DFE-A416-4F52-A421-0A16F62B1D64}"/>
              </a:ext>
            </a:extLst>
          </p:cNvPr>
          <p:cNvSpPr>
            <a:spLocks noGrp="1"/>
          </p:cNvSpPr>
          <p:nvPr>
            <p:ph idx="1"/>
          </p:nvPr>
        </p:nvSpPr>
        <p:spPr>
          <a:xfrm>
            <a:off x="467544" y="1690688"/>
            <a:ext cx="8280920" cy="4351338"/>
          </a:xfrm>
        </p:spPr>
        <p:txBody>
          <a:bodyPr>
            <a:normAutofit/>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387350" indent="-387350">
              <a:buNone/>
            </a:pPr>
            <a:r>
              <a:rPr lang="es-ES" altLang="es-ES" dirty="0">
                <a:solidFill>
                  <a:srgbClr val="FFFFFF"/>
                </a:solidFill>
                <a:latin typeface="Copperplate Gothic Bold" panose="020E0705020206020404" pitchFamily="34" charset="0"/>
              </a:rPr>
              <a:t>    Las funciones son piezas de código que reciben datos de entrada, realizan operaciones con ellos y luego devuelven un resultado.</a:t>
            </a:r>
          </a:p>
        </p:txBody>
      </p:sp>
      <p:pic>
        <p:nvPicPr>
          <p:cNvPr id="6" name="Picture 4" descr="Mysql là gì? Tổng hợp thông tin chi tiết nhất về Mysq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5157192"/>
            <a:ext cx="2691289" cy="1512168"/>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1638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4055018"/>
            <a:ext cx="4074419" cy="2204347"/>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946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a16="http://schemas.microsoft.com/office/drawing/2014/main" xmlns=""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a16="http://schemas.microsoft.com/office/drawing/2014/main" xmlns="" id="{8BC395C3-AAE0-4ABC-889C-6909AD6046EF}"/>
              </a:ext>
            </a:extLst>
          </p:cNvPr>
          <p:cNvSpPr>
            <a:spLocks noGrp="1"/>
          </p:cNvSpPr>
          <p:nvPr>
            <p:ph type="title"/>
          </p:nvPr>
        </p:nvSpPr>
        <p:spPr>
          <a:xfrm>
            <a:off x="628650" y="365125"/>
            <a:ext cx="7886700" cy="1325563"/>
          </a:xfrm>
        </p:spPr>
        <p:txBody>
          <a:bodyPr>
            <a:normAutofit fontScale="90000"/>
          </a:bodyPr>
          <a:lstStyle/>
          <a:p>
            <a:r>
              <a:rPr lang="es-ES" dirty="0">
                <a:solidFill>
                  <a:srgbClr val="FFFFFF"/>
                </a:solidFill>
                <a:latin typeface="Copperplate Gothic Bold" panose="020E0705020206020404" pitchFamily="34" charset="0"/>
              </a:rPr>
              <a:t>3. Cuál es la diferencia entre funciones y procedimientos almacenados</a:t>
            </a:r>
          </a:p>
        </p:txBody>
      </p:sp>
      <p:sp>
        <p:nvSpPr>
          <p:cNvPr id="3" name="Marcador de contenido 2">
            <a:extLst>
              <a:ext uri="{FF2B5EF4-FFF2-40B4-BE49-F238E27FC236}">
                <a16:creationId xmlns:a16="http://schemas.microsoft.com/office/drawing/2014/main" xmlns="" id="{6D450DFE-A416-4F52-A421-0A16F62B1D64}"/>
              </a:ext>
            </a:extLst>
          </p:cNvPr>
          <p:cNvSpPr>
            <a:spLocks noGrp="1"/>
          </p:cNvSpPr>
          <p:nvPr>
            <p:ph idx="1"/>
          </p:nvPr>
        </p:nvSpPr>
        <p:spPr>
          <a:xfrm>
            <a:off x="467544" y="1690688"/>
            <a:ext cx="8280920" cy="4351338"/>
          </a:xfrm>
        </p:spPr>
        <p:txBody>
          <a:bodyPr>
            <a:normAutofit fontScale="92500"/>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387350" indent="-387350">
              <a:buNone/>
            </a:pPr>
            <a:r>
              <a:rPr lang="es-ES" altLang="es-ES" dirty="0">
                <a:solidFill>
                  <a:srgbClr val="FFFFFF"/>
                </a:solidFill>
                <a:latin typeface="Copperplate Gothic Bold" panose="020E0705020206020404" pitchFamily="34" charset="0"/>
              </a:rPr>
              <a:t>    Cuando llama al procedimiento almacenado, se debe especificar que es un parámetro externo. Una ventaja de los procedimientos almacenados es que puede obtener varios parámetros mientras que, en las funciones, solo se puede devolver una variable (función escalar) o una tabla (funciones con valores de tabla).</a:t>
            </a:r>
          </a:p>
        </p:txBody>
      </p:sp>
      <p:pic>
        <p:nvPicPr>
          <p:cNvPr id="6" name="Picture 4" descr="Mysql là gì? Tổng hợp thông tin chi tiết nhất về Mysq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216" y="5445224"/>
            <a:ext cx="2304256" cy="1294704"/>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946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a16="http://schemas.microsoft.com/office/drawing/2014/main" xmlns=""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a16="http://schemas.microsoft.com/office/drawing/2014/main" xmlns=""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4. Cómo se ejecuta una función y un procedimiento almacenado.</a:t>
            </a:r>
          </a:p>
        </p:txBody>
      </p:sp>
      <p:sp>
        <p:nvSpPr>
          <p:cNvPr id="3" name="Marcador de contenido 2">
            <a:extLst>
              <a:ext uri="{FF2B5EF4-FFF2-40B4-BE49-F238E27FC236}">
                <a16:creationId xmlns:a16="http://schemas.microsoft.com/office/drawing/2014/main" xmlns="" id="{6D450DFE-A416-4F52-A421-0A16F62B1D64}"/>
              </a:ext>
            </a:extLst>
          </p:cNvPr>
          <p:cNvSpPr>
            <a:spLocks noGrp="1"/>
          </p:cNvSpPr>
          <p:nvPr>
            <p:ph idx="1"/>
          </p:nvPr>
        </p:nvSpPr>
        <p:spPr>
          <a:xfrm>
            <a:off x="467544" y="1690688"/>
            <a:ext cx="8280920" cy="4351338"/>
          </a:xfrm>
        </p:spPr>
        <p:txBody>
          <a:bodyPr>
            <a:normAutofit fontScale="85000" lnSpcReduction="20000"/>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387350" indent="-387350">
              <a:buNone/>
            </a:pPr>
            <a:r>
              <a:rPr lang="es-ES" altLang="es-ES" dirty="0">
                <a:solidFill>
                  <a:srgbClr val="FFFFFF"/>
                </a:solidFill>
                <a:latin typeface="Copperplate Gothic Bold" panose="020E0705020206020404" pitchFamily="34" charset="0"/>
              </a:rPr>
              <a:t>    Primeramente se debe crear una función para lo que usaremos </a:t>
            </a:r>
            <a:r>
              <a:rPr lang="es-ES" altLang="es-ES" dirty="0" err="1">
                <a:solidFill>
                  <a:srgbClr val="FFFFFF"/>
                </a:solidFill>
                <a:latin typeface="Copperplate Gothic Bold" panose="020E0705020206020404" pitchFamily="34" charset="0"/>
              </a:rPr>
              <a:t>create</a:t>
            </a:r>
            <a:r>
              <a:rPr lang="es-ES" altLang="es-ES" dirty="0">
                <a:solidFill>
                  <a:srgbClr val="FFFFFF"/>
                </a:solidFill>
                <a:latin typeface="Copperplate Gothic Bold" panose="020E0705020206020404" pitchFamily="34" charset="0"/>
              </a:rPr>
              <a:t> </a:t>
            </a:r>
            <a:r>
              <a:rPr lang="es-ES" altLang="es-ES" dirty="0" err="1">
                <a:solidFill>
                  <a:srgbClr val="FFFFFF"/>
                </a:solidFill>
                <a:latin typeface="Copperplate Gothic Bold" panose="020E0705020206020404" pitchFamily="34" charset="0"/>
              </a:rPr>
              <a:t>function</a:t>
            </a:r>
            <a:r>
              <a:rPr lang="es-ES" altLang="es-ES" dirty="0">
                <a:solidFill>
                  <a:srgbClr val="FFFFFF"/>
                </a:solidFill>
                <a:latin typeface="Copperplate Gothic Bold" panose="020E0705020206020404" pitchFamily="34" charset="0"/>
              </a:rPr>
              <a:t> y para el procedimiento almacenado seria </a:t>
            </a:r>
            <a:r>
              <a:rPr lang="es-ES" altLang="es-ES" dirty="0" err="1">
                <a:solidFill>
                  <a:srgbClr val="FFFFFF"/>
                </a:solidFill>
                <a:latin typeface="Copperplate Gothic Bold" panose="020E0705020206020404" pitchFamily="34" charset="0"/>
              </a:rPr>
              <a:t>create</a:t>
            </a:r>
            <a:r>
              <a:rPr lang="es-ES" altLang="es-ES" dirty="0">
                <a:solidFill>
                  <a:srgbClr val="FFFFFF"/>
                </a:solidFill>
                <a:latin typeface="Copperplate Gothic Bold" panose="020E0705020206020404" pitchFamily="34" charset="0"/>
              </a:rPr>
              <a:t> </a:t>
            </a:r>
            <a:r>
              <a:rPr lang="es-ES" altLang="es-ES" dirty="0" err="1">
                <a:solidFill>
                  <a:srgbClr val="FFFFFF"/>
                </a:solidFill>
                <a:latin typeface="Copperplate Gothic Bold" panose="020E0705020206020404" pitchFamily="34" charset="0"/>
              </a:rPr>
              <a:t>procedure</a:t>
            </a:r>
            <a:r>
              <a:rPr lang="es-ES" altLang="es-ES" dirty="0">
                <a:solidFill>
                  <a:srgbClr val="FFFFFF"/>
                </a:solidFill>
                <a:latin typeface="Copperplate Gothic Bold" panose="020E0705020206020404" pitchFamily="34" charset="0"/>
              </a:rPr>
              <a:t> con sus procedimientos ya realizados, para salir por pantalla necesitaremos un </a:t>
            </a:r>
            <a:r>
              <a:rPr lang="es-ES" altLang="es-ES" dirty="0" err="1">
                <a:solidFill>
                  <a:srgbClr val="FFFFFF"/>
                </a:solidFill>
                <a:latin typeface="Copperplate Gothic Bold" panose="020E0705020206020404" pitchFamily="34" charset="0"/>
              </a:rPr>
              <a:t>select</a:t>
            </a:r>
            <a:r>
              <a:rPr lang="es-ES" altLang="es-ES" dirty="0">
                <a:solidFill>
                  <a:srgbClr val="FFFFFF"/>
                </a:solidFill>
                <a:latin typeface="Copperplate Gothic Bold" panose="020E0705020206020404" pitchFamily="34" charset="0"/>
              </a:rPr>
              <a:t>. Podrás usarlas en las sentencias SQL independientemente del lenguaje de programación del servidor sobre el que se ejecuten las consultas. Para crear una función almacenada basta con que tengas permisos INSERT y DELETE sobre la base de datos.</a:t>
            </a:r>
          </a:p>
        </p:txBody>
      </p:sp>
      <p:pic>
        <p:nvPicPr>
          <p:cNvPr id="6" name="Picture 4" descr="Mysql là gì? Tổng hợp thông tin chi tiết nhất về Mysq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1" y="5374656"/>
            <a:ext cx="2304256" cy="1294704"/>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946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a16="http://schemas.microsoft.com/office/drawing/2014/main" xmlns=""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a16="http://schemas.microsoft.com/office/drawing/2014/main" xmlns=""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5. Defina que es una TRIGGER en </a:t>
            </a:r>
            <a:r>
              <a:rPr lang="es-ES" dirty="0" err="1">
                <a:solidFill>
                  <a:srgbClr val="FFFFFF"/>
                </a:solidFill>
                <a:latin typeface="Copperplate Gothic Bold" panose="020E0705020206020404" pitchFamily="34" charset="0"/>
              </a:rPr>
              <a:t>MySQL</a:t>
            </a:r>
            <a:r>
              <a:rPr lang="es-ES" dirty="0">
                <a:solidFill>
                  <a:srgbClr val="FFFFFF"/>
                </a:solidFill>
                <a:latin typeface="Copperplate Gothic Bold" panose="020E0705020206020404" pitchFamily="34" charset="0"/>
              </a:rPr>
              <a:t>.</a:t>
            </a:r>
          </a:p>
        </p:txBody>
      </p:sp>
      <p:sp>
        <p:nvSpPr>
          <p:cNvPr id="3" name="Marcador de contenido 2">
            <a:extLst>
              <a:ext uri="{FF2B5EF4-FFF2-40B4-BE49-F238E27FC236}">
                <a16:creationId xmlns:a16="http://schemas.microsoft.com/office/drawing/2014/main" xmlns="" id="{6D450DFE-A416-4F52-A421-0A16F62B1D64}"/>
              </a:ext>
            </a:extLst>
          </p:cNvPr>
          <p:cNvSpPr>
            <a:spLocks noGrp="1"/>
          </p:cNvSpPr>
          <p:nvPr>
            <p:ph idx="1"/>
          </p:nvPr>
        </p:nvSpPr>
        <p:spPr>
          <a:xfrm>
            <a:off x="467544" y="1690688"/>
            <a:ext cx="8280920" cy="4351338"/>
          </a:xfrm>
        </p:spPr>
        <p:txBody>
          <a:bodyPr>
            <a:normAutofit lnSpcReduction="10000"/>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387350" indent="-387350">
              <a:buNone/>
            </a:pPr>
            <a:r>
              <a:rPr lang="es-ES" altLang="es-ES" dirty="0">
                <a:solidFill>
                  <a:srgbClr val="FFFFFF"/>
                </a:solidFill>
                <a:latin typeface="Copperplate Gothic Bold" panose="020E0705020206020404" pitchFamily="34" charset="0"/>
              </a:rPr>
              <a:t> El </a:t>
            </a:r>
            <a:r>
              <a:rPr lang="es-ES" altLang="es-ES" dirty="0" err="1">
                <a:solidFill>
                  <a:srgbClr val="FFFFFF"/>
                </a:solidFill>
                <a:latin typeface="Copperplate Gothic Bold" panose="020E0705020206020404" pitchFamily="34" charset="0"/>
              </a:rPr>
              <a:t>trigger</a:t>
            </a:r>
            <a:r>
              <a:rPr lang="es-ES" altLang="es-ES" dirty="0">
                <a:solidFill>
                  <a:srgbClr val="FFFFFF"/>
                </a:solidFill>
                <a:latin typeface="Copperplate Gothic Bold" panose="020E0705020206020404" pitchFamily="34" charset="0"/>
              </a:rPr>
              <a:t> </a:t>
            </a:r>
            <a:r>
              <a:rPr lang="es-ES" altLang="es-ES" dirty="0" err="1">
                <a:solidFill>
                  <a:srgbClr val="FFFFFF"/>
                </a:solidFill>
                <a:latin typeface="Copperplate Gothic Bold" panose="020E0705020206020404" pitchFamily="34" charset="0"/>
              </a:rPr>
              <a:t>MySQL</a:t>
            </a:r>
            <a:r>
              <a:rPr lang="es-ES" altLang="es-ES" dirty="0">
                <a:solidFill>
                  <a:srgbClr val="FFFFFF"/>
                </a:solidFill>
                <a:latin typeface="Copperplate Gothic Bold" panose="020E0705020206020404" pitchFamily="34" charset="0"/>
              </a:rPr>
              <a:t> es un objeto de la base de datos que está asociado con una tabla. Se activará cuando una acción definida se ejecute en la tabla. El </a:t>
            </a:r>
            <a:r>
              <a:rPr lang="es-ES" altLang="es-ES" dirty="0" err="1">
                <a:solidFill>
                  <a:srgbClr val="FFFFFF"/>
                </a:solidFill>
                <a:latin typeface="Copperplate Gothic Bold" panose="020E0705020206020404" pitchFamily="34" charset="0"/>
              </a:rPr>
              <a:t>trigger</a:t>
            </a:r>
            <a:r>
              <a:rPr lang="es-ES" altLang="es-ES" dirty="0">
                <a:solidFill>
                  <a:srgbClr val="FFFFFF"/>
                </a:solidFill>
                <a:latin typeface="Copperplate Gothic Bold" panose="020E0705020206020404" pitchFamily="34" charset="0"/>
              </a:rPr>
              <a:t> puede usarse para ejecutar una de las siguientes sentencias </a:t>
            </a:r>
            <a:r>
              <a:rPr lang="es-ES" altLang="es-ES" dirty="0" err="1">
                <a:solidFill>
                  <a:srgbClr val="FFFFFF"/>
                </a:solidFill>
                <a:latin typeface="Copperplate Gothic Bold" panose="020E0705020206020404" pitchFamily="34" charset="0"/>
              </a:rPr>
              <a:t>MySQL</a:t>
            </a:r>
            <a:r>
              <a:rPr lang="es-ES" altLang="es-ES" dirty="0">
                <a:solidFill>
                  <a:srgbClr val="FFFFFF"/>
                </a:solidFill>
                <a:latin typeface="Copperplate Gothic Bold" panose="020E0705020206020404" pitchFamily="34" charset="0"/>
              </a:rPr>
              <a:t> en la tabla: INSERT, UPDATE y DELETE. Se puede invocar antes o después del evento.</a:t>
            </a:r>
          </a:p>
        </p:txBody>
      </p:sp>
      <p:pic>
        <p:nvPicPr>
          <p:cNvPr id="6" name="Picture 4" descr="Mysql là gì? Tổng hợp thông tin chi tiết nhất về Mysq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5805264"/>
            <a:ext cx="1579374" cy="887411"/>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946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a16="http://schemas.microsoft.com/office/drawing/2014/main" xmlns="" id="{43A4D384-0029-466D-8660-93D0114609D5}"/>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a16="http://schemas.microsoft.com/office/drawing/2014/main" xmlns=""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6. En un </a:t>
            </a:r>
            <a:r>
              <a:rPr lang="es-ES" dirty="0" err="1">
                <a:solidFill>
                  <a:srgbClr val="FFFFFF"/>
                </a:solidFill>
                <a:latin typeface="Copperplate Gothic Bold" panose="020E0705020206020404" pitchFamily="34" charset="0"/>
              </a:rPr>
              <a:t>trigger</a:t>
            </a:r>
            <a:r>
              <a:rPr lang="es-ES" dirty="0">
                <a:solidFill>
                  <a:srgbClr val="FFFFFF"/>
                </a:solidFill>
                <a:latin typeface="Copperplate Gothic Bold" panose="020E0705020206020404" pitchFamily="34" charset="0"/>
              </a:rPr>
              <a:t> que papel juega las variables OLD y NEW</a:t>
            </a:r>
          </a:p>
        </p:txBody>
      </p:sp>
      <p:sp>
        <p:nvSpPr>
          <p:cNvPr id="3" name="Marcador de contenido 2">
            <a:extLst>
              <a:ext uri="{FF2B5EF4-FFF2-40B4-BE49-F238E27FC236}">
                <a16:creationId xmlns:a16="http://schemas.microsoft.com/office/drawing/2014/main" xmlns="" id="{6D450DFE-A416-4F52-A421-0A16F62B1D64}"/>
              </a:ext>
            </a:extLst>
          </p:cNvPr>
          <p:cNvSpPr>
            <a:spLocks noGrp="1"/>
          </p:cNvSpPr>
          <p:nvPr>
            <p:ph idx="1"/>
          </p:nvPr>
        </p:nvSpPr>
        <p:spPr>
          <a:xfrm>
            <a:off x="467544" y="1690688"/>
            <a:ext cx="8280920" cy="4351338"/>
          </a:xfrm>
        </p:spPr>
        <p:txBody>
          <a:bodyPr>
            <a:normAutofit fontScale="92500" lnSpcReduction="20000"/>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387350" indent="-387350">
              <a:buNone/>
            </a:pPr>
            <a:r>
              <a:rPr lang="es-ES" altLang="es-ES" dirty="0">
                <a:solidFill>
                  <a:srgbClr val="FFFFFF"/>
                </a:solidFill>
                <a:latin typeface="Copperplate Gothic Bold" panose="020E0705020206020404" pitchFamily="34" charset="0"/>
              </a:rPr>
              <a:t>  </a:t>
            </a:r>
            <a:r>
              <a:rPr lang="es-ES" altLang="es-ES" dirty="0" smtClean="0">
                <a:solidFill>
                  <a:srgbClr val="FFFFFF"/>
                </a:solidFill>
                <a:latin typeface="Copperplate Gothic Bold" panose="020E0705020206020404" pitchFamily="34" charset="0"/>
              </a:rPr>
              <a:t>  Variable </a:t>
            </a:r>
            <a:r>
              <a:rPr lang="es-ES" altLang="es-ES" dirty="0">
                <a:solidFill>
                  <a:srgbClr val="FFFFFF"/>
                </a:solidFill>
                <a:latin typeface="Copperplate Gothic Bold" panose="020E0705020206020404" pitchFamily="34" charset="0"/>
              </a:rPr>
              <a:t>NEW</a:t>
            </a:r>
          </a:p>
          <a:p>
            <a:pPr marL="387350" indent="-387350">
              <a:buNone/>
            </a:pPr>
            <a:r>
              <a:rPr lang="es-ES" altLang="es-ES" dirty="0">
                <a:solidFill>
                  <a:srgbClr val="FFFFFF"/>
                </a:solidFill>
                <a:latin typeface="Copperplate Gothic Bold" panose="020E0705020206020404" pitchFamily="34" charset="0"/>
              </a:rPr>
              <a:t>NEW almacena el valor que aporta la consulta a la base de datos. Con esta variable podemos acceder a los datos introducidos. Con </a:t>
            </a:r>
            <a:r>
              <a:rPr lang="es-ES" altLang="es-ES" dirty="0" err="1">
                <a:solidFill>
                  <a:srgbClr val="FFFFFF"/>
                </a:solidFill>
                <a:latin typeface="Copperplate Gothic Bold" panose="020E0705020206020404" pitchFamily="34" charset="0"/>
              </a:rPr>
              <a:t>NEW.nombre_columna</a:t>
            </a:r>
            <a:r>
              <a:rPr lang="es-ES" altLang="es-ES" dirty="0">
                <a:solidFill>
                  <a:srgbClr val="FFFFFF"/>
                </a:solidFill>
                <a:latin typeface="Copperplate Gothic Bold" panose="020E0705020206020404" pitchFamily="34" charset="0"/>
              </a:rPr>
              <a:t> se almacenará la información con el nuevo valor que tendrá ese registro modificado (desde un UPDATE o INSERT) en la tabla. Los </a:t>
            </a:r>
            <a:r>
              <a:rPr lang="es-ES" altLang="es-ES" dirty="0" err="1">
                <a:solidFill>
                  <a:srgbClr val="FFFFFF"/>
                </a:solidFill>
                <a:latin typeface="Copperplate Gothic Bold" panose="020E0705020206020404" pitchFamily="34" charset="0"/>
              </a:rPr>
              <a:t>trigger</a:t>
            </a:r>
            <a:r>
              <a:rPr lang="es-ES" altLang="es-ES" dirty="0">
                <a:solidFill>
                  <a:srgbClr val="FFFFFF"/>
                </a:solidFill>
                <a:latin typeface="Copperplate Gothic Bold" panose="020E0705020206020404" pitchFamily="34" charset="0"/>
              </a:rPr>
              <a:t> relacionados con DELETE no tendrán disponible la variable NEW.</a:t>
            </a:r>
          </a:p>
        </p:txBody>
      </p:sp>
      <p:pic>
        <p:nvPicPr>
          <p:cNvPr id="6" name="Picture 4" descr="Mysql là gì? Tổng hợp thông tin chi tiết nhất về Mysq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04248" y="5470449"/>
            <a:ext cx="2160240" cy="1213785"/>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9467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template">
  <a:themeElements>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3E3B55"/>
        </a:lt2>
        <a:accent1>
          <a:srgbClr val="8D8DC2"/>
        </a:accent1>
        <a:accent2>
          <a:srgbClr val="777777"/>
        </a:accent2>
        <a:accent3>
          <a:srgbClr val="FFFFFF"/>
        </a:accent3>
        <a:accent4>
          <a:srgbClr val="404040"/>
        </a:accent4>
        <a:accent5>
          <a:srgbClr val="C5C5DD"/>
        </a:accent5>
        <a:accent6>
          <a:srgbClr val="6B6B6B"/>
        </a:accent6>
        <a:hlink>
          <a:srgbClr val="C0C0C0"/>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6231E"/>
        </a:lt2>
        <a:accent1>
          <a:srgbClr val="D69F8C"/>
        </a:accent1>
        <a:accent2>
          <a:srgbClr val="AD8D82"/>
        </a:accent2>
        <a:accent3>
          <a:srgbClr val="FFFFFF"/>
        </a:accent3>
        <a:accent4>
          <a:srgbClr val="404040"/>
        </a:accent4>
        <a:accent5>
          <a:srgbClr val="E8CDC5"/>
        </a:accent5>
        <a:accent6>
          <a:srgbClr val="9C7F75"/>
        </a:accent6>
        <a:hlink>
          <a:srgbClr val="676068"/>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themeOverride>
</file>

<file path=docProps/app.xml><?xml version="1.0" encoding="utf-8"?>
<Properties xmlns="http://schemas.openxmlformats.org/officeDocument/2006/extended-properties" xmlns:vt="http://schemas.openxmlformats.org/officeDocument/2006/docPropsVTypes">
  <Template/>
  <TotalTime>297</TotalTime>
  <Words>677</Words>
  <Application>Microsoft Office PowerPoint</Application>
  <PresentationFormat>Presentación en pantalla (4:3)</PresentationFormat>
  <Paragraphs>49</Paragraphs>
  <Slides>20</Slides>
  <Notes>4</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template</vt:lpstr>
      <vt:lpstr>PROCESUAL HITO 4 BASE DE DATOS II</vt:lpstr>
      <vt:lpstr>Presentación de PowerPoint</vt:lpstr>
      <vt:lpstr>MANEJO DE CONCEPTOS</vt:lpstr>
      <vt:lpstr>1. Defina que es un lenguaje procedural en MySQL</vt:lpstr>
      <vt:lpstr>2. Defina que es una función en MySQL.</vt:lpstr>
      <vt:lpstr>3. Cuál es la diferencia entre funciones y procedimientos almacenados</vt:lpstr>
      <vt:lpstr>4. Cómo se ejecuta una función y un procedimiento almacenado.</vt:lpstr>
      <vt:lpstr>5. Defina que es una TRIGGER en MySQL.</vt:lpstr>
      <vt:lpstr>6. En un trigger que papel juega las variables OLD y NEW</vt:lpstr>
      <vt:lpstr>6. En un trigger que papel juega las variables OLD y NEW</vt:lpstr>
      <vt:lpstr>7. En un trigger que papel juega los conceptos(cláusulas) BEFORE o AFTER</vt:lpstr>
      <vt:lpstr>8. A que se refiere cuando se habla de eventos en TRIGGERS</vt:lpstr>
      <vt:lpstr>PARTE PRACTICA</vt:lpstr>
      <vt:lpstr>9. Crear la siguiente Base de datos y sus registros.</vt:lpstr>
      <vt:lpstr>10.Crear una función que sume los valores de la serie Fibonacci.</vt:lpstr>
      <vt:lpstr>11.Manejo de vistas</vt:lpstr>
      <vt:lpstr>12.Manejo de TRIGGERS I.</vt:lpstr>
      <vt:lpstr>13.Manejo de Triggers II.</vt:lpstr>
      <vt:lpstr>14.Manejo de TRIGGERS III.</vt:lpstr>
      <vt:lpstr>15.Crear una consulta SQL que haga uso de todas las tablas.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ORIENTADA A OBJETOS</dc:title>
  <dc:creator>Edwin</dc:creator>
  <cp:lastModifiedBy>escor</cp:lastModifiedBy>
  <cp:revision>8</cp:revision>
  <dcterms:created xsi:type="dcterms:W3CDTF">2022-04-11T21:59:06Z</dcterms:created>
  <dcterms:modified xsi:type="dcterms:W3CDTF">2023-06-07T22:02:51Z</dcterms:modified>
</cp:coreProperties>
</file>