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61" r:id="rId4"/>
    <p:sldId id="296" r:id="rId5"/>
    <p:sldId id="308" r:id="rId6"/>
    <p:sldId id="298" r:id="rId7"/>
    <p:sldId id="309" r:id="rId8"/>
    <p:sldId id="299" r:id="rId9"/>
    <p:sldId id="310" r:id="rId10"/>
    <p:sldId id="300" r:id="rId11"/>
    <p:sldId id="311" r:id="rId12"/>
    <p:sldId id="301" r:id="rId13"/>
    <p:sldId id="312" r:id="rId14"/>
    <p:sldId id="302" r:id="rId15"/>
    <p:sldId id="313" r:id="rId16"/>
    <p:sldId id="303" r:id="rId17"/>
    <p:sldId id="314" r:id="rId18"/>
    <p:sldId id="304" r:id="rId19"/>
    <p:sldId id="315" r:id="rId20"/>
    <p:sldId id="305" r:id="rId21"/>
    <p:sldId id="317" r:id="rId22"/>
    <p:sldId id="318" r:id="rId23"/>
  </p:sldIdLst>
  <p:sldSz cx="9144000" cy="5143500" type="screen16x9"/>
  <p:notesSz cx="6858000" cy="9144000"/>
  <p:embeddedFontLst>
    <p:embeddedFont>
      <p:font typeface="Josefin Sans" charset="0"/>
      <p:regular r:id="rId25"/>
      <p:bold r:id="rId26"/>
      <p:italic r:id="rId27"/>
      <p:boldItalic r:id="rId28"/>
    </p:embeddedFont>
    <p:embeddedFont>
      <p:font typeface="Open Sa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AA9B9BB-AB8D-40A7-B9FB-F57DC5F0EFFE}">
  <a:tblStyle styleId="{4AA9B9BB-AB8D-40A7-B9FB-F57DC5F0E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90" autoAdjust="0"/>
  </p:normalViewPr>
  <p:slideViewPr>
    <p:cSldViewPr>
      <p:cViewPr>
        <p:scale>
          <a:sx n="108" d="100"/>
          <a:sy n="108" d="100"/>
        </p:scale>
        <p:origin x="-51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1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3391" t="12033" r="5921" b="8952"/>
          <a:stretch/>
        </p:blipFill>
        <p:spPr>
          <a:xfrm rot="10800000" flipH="1">
            <a:off x="2511925" y="-154151"/>
            <a:ext cx="6741223" cy="406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t="5455" b="10482"/>
          <a:stretch/>
        </p:blipFill>
        <p:spPr>
          <a:xfrm>
            <a:off x="-850650" y="-413525"/>
            <a:ext cx="4267899" cy="43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l="5623" t="7633" r="6371" b="30099"/>
          <a:stretch/>
        </p:blipFill>
        <p:spPr>
          <a:xfrm rot="614970">
            <a:off x="1372020" y="2203085"/>
            <a:ext cx="5517088" cy="32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77750" y="1404463"/>
            <a:ext cx="5788500" cy="18240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7750" y="3228738"/>
            <a:ext cx="5788500" cy="5103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l="20527" t="7634" b="35730"/>
          <a:stretch/>
        </p:blipFill>
        <p:spPr>
          <a:xfrm rot="614973">
            <a:off x="-461147" y="2834352"/>
            <a:ext cx="4982069" cy="291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4">
            <a:alphaModFix/>
          </a:blip>
          <a:srcRect l="3394" t="46784" r="16746" b="8954"/>
          <a:stretch/>
        </p:blipFill>
        <p:spPr>
          <a:xfrm rot="10800000" flipH="1">
            <a:off x="3422975" y="3020149"/>
            <a:ext cx="5936349" cy="22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5">
            <a:alphaModFix/>
          </a:blip>
          <a:srcRect l="19961" t="24967" b="10482"/>
          <a:stretch/>
        </p:blipFill>
        <p:spPr>
          <a:xfrm rot="1953083">
            <a:off x="-104312" y="-1183123"/>
            <a:ext cx="3416025" cy="332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5">
            <a:alphaModFix/>
          </a:blip>
          <a:srcRect t="34130" b="10479"/>
          <a:stretch/>
        </p:blipFill>
        <p:spPr>
          <a:xfrm rot="827263">
            <a:off x="5608445" y="-521245"/>
            <a:ext cx="4267909" cy="2848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955144" y="1478400"/>
            <a:ext cx="5129400" cy="15639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059444" y="1478400"/>
            <a:ext cx="1895700" cy="21867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55156" y="3042175"/>
            <a:ext cx="5129400" cy="6228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l="5864" t="34143" r="10355" b="8951"/>
          <a:stretch/>
        </p:blipFill>
        <p:spPr>
          <a:xfrm rot="8853485" flipH="1">
            <a:off x="4266027" y="3209395"/>
            <a:ext cx="6228049" cy="292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l="28428" t="38212" b="10481"/>
          <a:stretch/>
        </p:blipFill>
        <p:spPr>
          <a:xfrm>
            <a:off x="-71775" y="-172250"/>
            <a:ext cx="3054551" cy="26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5">
            <a:alphaModFix/>
          </a:blip>
          <a:srcRect l="21402" t="7484" b="40178"/>
          <a:stretch/>
        </p:blipFill>
        <p:spPr>
          <a:xfrm rot="614971">
            <a:off x="-436712" y="2900286"/>
            <a:ext cx="4927523" cy="269205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19997" y="1374425"/>
            <a:ext cx="4471200" cy="2913000"/>
          </a:xfrm>
          <a:prstGeom prst="rect">
            <a:avLst/>
          </a:prstGeom>
          <a:solidFill>
            <a:srgbClr val="FFFFFF">
              <a:alpha val="148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191204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l="17850" t="30343" b="10485"/>
          <a:stretch/>
        </p:blipFill>
        <p:spPr>
          <a:xfrm rot="1953085">
            <a:off x="-261572" y="-952407"/>
            <a:ext cx="3505919" cy="304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t="30906" b="10480"/>
          <a:stretch/>
        </p:blipFill>
        <p:spPr>
          <a:xfrm rot="827262">
            <a:off x="5628198" y="-684635"/>
            <a:ext cx="4267900" cy="301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l="16673" t="7633" b="36403"/>
          <a:stretch/>
        </p:blipFill>
        <p:spPr>
          <a:xfrm rot="614972">
            <a:off x="-698138" y="2813105"/>
            <a:ext cx="5224052" cy="287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l="3394" t="42988" r="16554" b="8953"/>
          <a:stretch/>
        </p:blipFill>
        <p:spPr>
          <a:xfrm rot="10800000" flipH="1">
            <a:off x="3422975" y="3020151"/>
            <a:ext cx="5950701" cy="24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l="3391" t="12033" r="5921" b="8952"/>
          <a:stretch/>
        </p:blipFill>
        <p:spPr>
          <a:xfrm rot="10800000" flipH="1">
            <a:off x="2511925" y="-154151"/>
            <a:ext cx="6741223" cy="406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t="5455" b="10482"/>
          <a:stretch/>
        </p:blipFill>
        <p:spPr>
          <a:xfrm>
            <a:off x="-850650" y="-413525"/>
            <a:ext cx="4267899" cy="43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 l="5623" t="7633" r="6371" b="30099"/>
          <a:stretch/>
        </p:blipFill>
        <p:spPr>
          <a:xfrm rot="614970">
            <a:off x="1372020" y="2203085"/>
            <a:ext cx="5517088" cy="32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1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books.org/wiki/Lenguajes_de_Programaci%C3%B3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1661281" y="1049575"/>
            <a:ext cx="5788500" cy="2410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Evaluación Procesual </a:t>
            </a:r>
            <a:br>
              <a:rPr lang="es-ES" dirty="0"/>
            </a:br>
            <a:r>
              <a:rPr lang="es-ES" dirty="0"/>
              <a:t>Hito </a:t>
            </a:r>
            <a:r>
              <a:rPr lang="es-ES" dirty="0" smtClean="0"/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1677750" y="3507854"/>
            <a:ext cx="5788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ESTUDIANTE: HANS CRISTHIAN QUISBERT VARGAS</a:t>
            </a:r>
            <a:endParaRPr dirty="0"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1677750" y="1049575"/>
            <a:ext cx="5788500" cy="3044375"/>
            <a:chOff x="1677750" y="1049575"/>
            <a:chExt cx="5788500" cy="3044375"/>
          </a:xfrm>
        </p:grpSpPr>
        <p:cxnSp>
          <p:nvCxnSpPr>
            <p:cNvPr id="198" name="Google Shape;198;p27"/>
            <p:cNvCxnSpPr/>
            <p:nvPr/>
          </p:nvCxnSpPr>
          <p:spPr>
            <a:xfrm>
              <a:off x="1677750" y="1049575"/>
              <a:ext cx="5788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7"/>
            <p:cNvCxnSpPr/>
            <p:nvPr/>
          </p:nvCxnSpPr>
          <p:spPr>
            <a:xfrm>
              <a:off x="1677750" y="4093950"/>
              <a:ext cx="5788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376264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/>
              <a:t>Para qué sirve la </a:t>
            </a:r>
            <a:r>
              <a:rPr lang="es-ES" dirty="0" err="1"/>
              <a:t>funcion</a:t>
            </a:r>
            <a:r>
              <a:rPr lang="es-ES" dirty="0"/>
              <a:t> CONCAT y como funciona en MYSQL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5. </a:t>
            </a:r>
            <a:r>
              <a:rPr lang="es-ES" dirty="0"/>
              <a:t>Para qué sirve la </a:t>
            </a:r>
            <a:r>
              <a:rPr lang="es-ES" dirty="0" err="1"/>
              <a:t>funcion</a:t>
            </a:r>
            <a:r>
              <a:rPr lang="es-ES" dirty="0"/>
              <a:t> CONCAT y como funciona en MYSQL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100800" y="1491630"/>
            <a:ext cx="4471200" cy="2304256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El comando </a:t>
            </a:r>
            <a:r>
              <a:rPr lang="es-ES" dirty="0" err="1"/>
              <a:t>MySQL</a:t>
            </a:r>
            <a:r>
              <a:rPr lang="es-ES" dirty="0"/>
              <a:t> CONCAT te permite combinar dos o más </a:t>
            </a:r>
            <a:r>
              <a:rPr lang="es-ES" dirty="0" err="1"/>
              <a:t>strings</a:t>
            </a:r>
            <a:r>
              <a:rPr lang="es-ES" dirty="0"/>
              <a:t> (cadenas) de caracteres en uno solo. Mientras que </a:t>
            </a:r>
            <a:r>
              <a:rPr lang="es-ES" dirty="0" err="1"/>
              <a:t>MySQL</a:t>
            </a:r>
            <a:r>
              <a:rPr lang="es-ES" dirty="0"/>
              <a:t> CONCAT no permite ningún delimitador, puedes combinar y mostrar la información de forma aún más ordenada con </a:t>
            </a:r>
            <a:r>
              <a:rPr lang="es-ES" dirty="0" err="1"/>
              <a:t>MySQL</a:t>
            </a:r>
            <a:r>
              <a:rPr lang="es-ES" dirty="0"/>
              <a:t> CONCAT_WS.</a:t>
            </a:r>
          </a:p>
        </p:txBody>
      </p:sp>
      <p:sp>
        <p:nvSpPr>
          <p:cNvPr id="6" name="Google Shape;246;p32"/>
          <p:cNvSpPr txBox="1">
            <a:spLocks/>
          </p:cNvSpPr>
          <p:nvPr/>
        </p:nvSpPr>
        <p:spPr>
          <a:xfrm>
            <a:off x="4572000" y="1419622"/>
            <a:ext cx="4471200" cy="2016224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dirty="0"/>
              <a:t>La función </a:t>
            </a:r>
            <a:r>
              <a:rPr lang="es-ES" dirty="0" err="1"/>
              <a:t>strcmp</a:t>
            </a:r>
            <a:r>
              <a:rPr lang="es-ES" dirty="0"/>
              <a:t> devolverá 0 si las cadenas son iguales. En caso de que la primera sea “menor” que la segunda, devolverá un número negativo, y finalmente si la primera es mayor que la segunda, devolverá un número positivo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6" name="Picture 4" descr="MySQL CONCAT()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7814"/>
            <a:ext cx="2376264" cy="1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3014092" y="771550"/>
            <a:ext cx="6022404" cy="2448272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/>
              <a:t>. Para qué sirve la función SUBSTRING y como funciona en MYSQL</a:t>
            </a:r>
            <a:endParaRPr lang="es-ES"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187624" y="699542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515966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6. </a:t>
            </a:r>
            <a:r>
              <a:rPr lang="es-ES" dirty="0"/>
              <a:t>Para qué sirve la función SUBSTRING y como funciona en MYSQL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851670"/>
            <a:ext cx="4471200" cy="2016224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 </a:t>
            </a:r>
            <a:r>
              <a:rPr lang="es-ES" dirty="0" err="1"/>
              <a:t>substring</a:t>
            </a:r>
            <a:r>
              <a:rPr lang="es-ES" dirty="0"/>
              <a:t>(</a:t>
            </a:r>
            <a:r>
              <a:rPr lang="es-ES" dirty="0" err="1"/>
              <a:t>cadena,posicion,longitud</a:t>
            </a:r>
            <a:r>
              <a:rPr lang="es-ES" dirty="0"/>
              <a:t>): retorna una </a:t>
            </a:r>
            <a:r>
              <a:rPr lang="es-ES" dirty="0" err="1"/>
              <a:t>subcadena</a:t>
            </a:r>
            <a:r>
              <a:rPr lang="es-ES" dirty="0"/>
              <a:t> de tantos caracteres de longitud como especifica en tercer argumento, de la cadena enviada como primer argumento, empezando desde la posición especificada en el segundo argumento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098" name="Picture 2" descr="Temario:Funciones para el manejo de cadena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1630"/>
            <a:ext cx="3384377" cy="241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1432133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/>
              <a:t>Para qué sirve la </a:t>
            </a:r>
            <a:r>
              <a:rPr lang="es-ES" dirty="0" err="1"/>
              <a:t>funcion</a:t>
            </a:r>
            <a:r>
              <a:rPr lang="es-ES" dirty="0"/>
              <a:t> STRCMP y como funciona en MYSQL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7</a:t>
            </a:r>
            <a:r>
              <a:rPr lang="es-ES" dirty="0"/>
              <a:t>Para qué sirve la </a:t>
            </a:r>
            <a:r>
              <a:rPr lang="es-ES" dirty="0" err="1"/>
              <a:t>funcion</a:t>
            </a:r>
            <a:r>
              <a:rPr lang="es-ES" dirty="0"/>
              <a:t> STRCMP y como funciona en MYSQL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100800" y="1563638"/>
            <a:ext cx="4471200" cy="2016224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STRCMP() Compara dos cadenas . Si una función de cadena recibe una cadena binaria como argumento, la cadena resultante también es una cadena binaria. Un número convertido en una cadena se trata como una cadena binaria.</a:t>
            </a:r>
          </a:p>
        </p:txBody>
      </p:sp>
      <p:sp>
        <p:nvSpPr>
          <p:cNvPr id="5" name="Google Shape;246;p32"/>
          <p:cNvSpPr txBox="1">
            <a:spLocks/>
          </p:cNvSpPr>
          <p:nvPr/>
        </p:nvSpPr>
        <p:spPr>
          <a:xfrm>
            <a:off x="4716016" y="1582090"/>
            <a:ext cx="4255176" cy="2016224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dirty="0"/>
              <a:t>La función </a:t>
            </a:r>
            <a:r>
              <a:rPr lang="es-ES" dirty="0" err="1"/>
              <a:t>strcmp</a:t>
            </a:r>
            <a:r>
              <a:rPr lang="es-ES" dirty="0"/>
              <a:t> devolverá 0 si las cadenas son iguales. En caso de que la primera sea “menor” que la segunda, devolverá un número negativo, y finalmente si la primera es mayor que la segunda, devolverá un número positivo.</a:t>
            </a:r>
          </a:p>
        </p:txBody>
      </p:sp>
      <p:pic>
        <p:nvPicPr>
          <p:cNvPr id="6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07854"/>
            <a:ext cx="532859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3096344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/>
              <a:t>Para qué sirve la función CHAR_LENGTH y LOCATE y como funciona en MYSQL</a:t>
            </a:r>
            <a:endParaRPr lang="es-ES"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299942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 8. </a:t>
            </a:r>
            <a:r>
              <a:rPr lang="es-ES" dirty="0"/>
              <a:t>Para qué sirve la función CHAR_LENGTH y LOCATE y como funciona en MYSQL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401216" y="2067694"/>
            <a:ext cx="4067944" cy="2952328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b="1" dirty="0"/>
              <a:t>CHAR_LENGTH(</a:t>
            </a:r>
            <a:r>
              <a:rPr lang="es-ES" i="1" dirty="0" err="1"/>
              <a:t>str</a:t>
            </a:r>
            <a:r>
              <a:rPr lang="es-ES" b="1" dirty="0"/>
              <a:t>)</a:t>
            </a:r>
            <a:r>
              <a:rPr lang="es-ES" dirty="0"/>
              <a:t> Retorna la longitud de la cadena de caracteres </a:t>
            </a:r>
            <a:r>
              <a:rPr lang="es-ES" i="1" dirty="0" err="1"/>
              <a:t>str</a:t>
            </a:r>
            <a:r>
              <a:rPr lang="es-ES" dirty="0"/>
              <a:t>, medida en caracteres. Un carácter de múltiples bytes cuenta como un sólo carácter. Esto significa que para una cadena de caracteres que contiene cinco caracteres de dos bytes, </a:t>
            </a:r>
            <a:r>
              <a:rPr lang="es-ES" b="1" dirty="0"/>
              <a:t>LENGTH()</a:t>
            </a:r>
            <a:r>
              <a:rPr lang="es-ES" dirty="0"/>
              <a:t> retorna </a:t>
            </a:r>
            <a:r>
              <a:rPr lang="es-ES" b="1" dirty="0"/>
              <a:t>10</a:t>
            </a:r>
            <a:r>
              <a:rPr lang="es-ES" dirty="0"/>
              <a:t>, mientras </a:t>
            </a:r>
            <a:r>
              <a:rPr lang="es-ES" b="1" dirty="0"/>
              <a:t>CHAR_LENGTH()</a:t>
            </a:r>
            <a:r>
              <a:rPr lang="es-ES" dirty="0"/>
              <a:t> </a:t>
            </a:r>
            <a:r>
              <a:rPr lang="es-ES" dirty="0" err="1"/>
              <a:t>returna</a:t>
            </a:r>
            <a:r>
              <a:rPr lang="es-ES" dirty="0"/>
              <a:t> </a:t>
            </a:r>
            <a:r>
              <a:rPr lang="es-ES" b="1" dirty="0"/>
              <a:t>5</a:t>
            </a:r>
            <a:r>
              <a:rPr lang="es-ES" dirty="0"/>
              <a:t>.</a:t>
            </a:r>
          </a:p>
        </p:txBody>
      </p:sp>
      <p:sp>
        <p:nvSpPr>
          <p:cNvPr id="5" name="Google Shape;246;p32"/>
          <p:cNvSpPr txBox="1">
            <a:spLocks/>
          </p:cNvSpPr>
          <p:nvPr/>
        </p:nvSpPr>
        <p:spPr>
          <a:xfrm>
            <a:off x="4499992" y="1923678"/>
            <a:ext cx="4039152" cy="3075806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fontAlgn="base"/>
            <a:r>
              <a:rPr lang="es-ES" b="1" dirty="0"/>
              <a:t>LOCATE(</a:t>
            </a:r>
            <a:r>
              <a:rPr lang="es-ES" i="1" dirty="0" err="1"/>
              <a:t>substr</a:t>
            </a:r>
            <a:r>
              <a:rPr lang="es-ES" b="1" dirty="0" err="1"/>
              <a:t>,</a:t>
            </a:r>
            <a:r>
              <a:rPr lang="es-ES" i="1" dirty="0" err="1"/>
              <a:t>str</a:t>
            </a:r>
            <a:r>
              <a:rPr lang="es-ES" b="1" dirty="0"/>
              <a:t>)</a:t>
            </a:r>
            <a:r>
              <a:rPr lang="es-ES" dirty="0"/>
              <a:t> , </a:t>
            </a:r>
            <a:r>
              <a:rPr lang="es-ES" b="1" dirty="0"/>
              <a:t>LOCATE(</a:t>
            </a:r>
            <a:r>
              <a:rPr lang="es-ES" i="1" dirty="0" err="1"/>
              <a:t>substr</a:t>
            </a:r>
            <a:r>
              <a:rPr lang="es-ES" b="1" dirty="0" err="1"/>
              <a:t>,</a:t>
            </a:r>
            <a:r>
              <a:rPr lang="es-ES" i="1" dirty="0" err="1"/>
              <a:t>str</a:t>
            </a:r>
            <a:r>
              <a:rPr lang="es-ES" b="1" dirty="0" err="1"/>
              <a:t>,</a:t>
            </a:r>
            <a:r>
              <a:rPr lang="es-ES" i="1" dirty="0" err="1"/>
              <a:t>pos</a:t>
            </a:r>
            <a:r>
              <a:rPr lang="es-ES" b="1" dirty="0"/>
              <a:t>)</a:t>
            </a:r>
            <a:endParaRPr lang="es-ES" dirty="0"/>
          </a:p>
          <a:p>
            <a:pPr fontAlgn="base"/>
            <a:r>
              <a:rPr lang="es-ES" dirty="0"/>
              <a:t>La primera sintaxis retorna la posición de la primera ocurrencia de la </a:t>
            </a:r>
            <a:r>
              <a:rPr lang="es-ES" dirty="0" err="1"/>
              <a:t>subcadena</a:t>
            </a:r>
            <a:r>
              <a:rPr lang="es-ES" dirty="0"/>
              <a:t> </a:t>
            </a:r>
            <a:r>
              <a:rPr lang="es-ES" i="1" dirty="0" err="1"/>
              <a:t>substr</a:t>
            </a:r>
            <a:r>
              <a:rPr lang="es-ES" dirty="0"/>
              <a:t> en la cadena </a:t>
            </a:r>
            <a:r>
              <a:rPr lang="es-ES" i="1" dirty="0" err="1"/>
              <a:t>str</a:t>
            </a:r>
            <a:r>
              <a:rPr lang="es-ES" dirty="0"/>
              <a:t>. La segunda sintaxis retorna la posición de la primera ocurrencia de la </a:t>
            </a:r>
            <a:r>
              <a:rPr lang="es-ES" dirty="0" err="1"/>
              <a:t>subcadena</a:t>
            </a:r>
            <a:r>
              <a:rPr lang="es-ES" dirty="0"/>
              <a:t> </a:t>
            </a:r>
            <a:r>
              <a:rPr lang="es-ES" i="1" dirty="0" err="1"/>
              <a:t>substr</a:t>
            </a:r>
            <a:r>
              <a:rPr lang="es-ES" dirty="0"/>
              <a:t> en la cadena </a:t>
            </a:r>
            <a:r>
              <a:rPr lang="es-ES" i="1" dirty="0" err="1"/>
              <a:t>str</a:t>
            </a:r>
            <a:r>
              <a:rPr lang="es-ES" dirty="0"/>
              <a:t>, </a:t>
            </a:r>
            <a:r>
              <a:rPr lang="es-ES" dirty="0" err="1"/>
              <a:t>comanzando</a:t>
            </a:r>
            <a:r>
              <a:rPr lang="es-ES" dirty="0"/>
              <a:t> en la posición </a:t>
            </a:r>
            <a:r>
              <a:rPr lang="es-ES" i="1" dirty="0"/>
              <a:t>pos</a:t>
            </a:r>
            <a:r>
              <a:rPr lang="es-ES" dirty="0"/>
              <a:t>. Retorna 0 si </a:t>
            </a:r>
            <a:r>
              <a:rPr lang="es-ES" i="1" dirty="0" err="1"/>
              <a:t>substr</a:t>
            </a:r>
            <a:r>
              <a:rPr lang="es-ES" dirty="0"/>
              <a:t> no está en </a:t>
            </a:r>
            <a:r>
              <a:rPr lang="es-ES" i="1" dirty="0" err="1"/>
              <a:t>str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43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¿Qué </a:t>
            </a:r>
            <a:r>
              <a:rPr lang="es-ES" dirty="0"/>
              <a:t>cosas características debe de tener una función? 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0"/>
            <a:ext cx="7704000" cy="1787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9</a:t>
            </a:r>
            <a:r>
              <a:rPr lang="es-ES" dirty="0"/>
              <a:t> ¿Cual es la diferencia entre las funciones de agresión y funciones creados por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107504" y="2139702"/>
            <a:ext cx="4471200" cy="2736304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La función principal de un DBA es implementar, mantener, optimizar y administrar estructuras de bases de datos para la organización. Básicamente, el DBA mantiene las bases de datos y las aplicaciones funcionando hasta PAR, o rendimiento, disponibilidad y capacidad de recuperación.</a:t>
            </a:r>
          </a:p>
          <a:p>
            <a:endParaRPr lang="es-ES" dirty="0"/>
          </a:p>
        </p:txBody>
      </p:sp>
      <p:sp>
        <p:nvSpPr>
          <p:cNvPr id="5" name="Google Shape;246;p32"/>
          <p:cNvSpPr txBox="1">
            <a:spLocks/>
          </p:cNvSpPr>
          <p:nvPr/>
        </p:nvSpPr>
        <p:spPr>
          <a:xfrm>
            <a:off x="4716016" y="2139702"/>
            <a:ext cx="4255176" cy="288032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b="1" dirty="0"/>
              <a:t>¿Cuáles son las funciones de un administrador de bases de datos?</a:t>
            </a:r>
            <a:endParaRPr lang="es-ES" dirty="0"/>
          </a:p>
          <a:p>
            <a:pPr lvl="0"/>
            <a:r>
              <a:rPr lang="es-ES" dirty="0"/>
              <a:t>Asegurar el buen funcionamiento de las BBDD. ...</a:t>
            </a:r>
          </a:p>
          <a:p>
            <a:pPr lvl="0"/>
            <a:r>
              <a:rPr lang="es-ES" dirty="0"/>
              <a:t>Retención de información de la BBDD. ...</a:t>
            </a:r>
          </a:p>
          <a:p>
            <a:pPr lvl="0"/>
            <a:r>
              <a:rPr lang="es-ES" dirty="0"/>
              <a:t>Evitar pérdida de </a:t>
            </a:r>
            <a:r>
              <a:rPr lang="es-ES" b="1" dirty="0"/>
              <a:t>datos</a:t>
            </a:r>
            <a:r>
              <a:rPr lang="es-ES" dirty="0"/>
              <a:t>. ...</a:t>
            </a:r>
          </a:p>
          <a:p>
            <a:pPr lvl="0"/>
            <a:r>
              <a:rPr lang="es-ES" dirty="0"/>
              <a:t>Solucionar incidencias y pérdidas de </a:t>
            </a:r>
            <a:r>
              <a:rPr lang="es-ES" b="1" dirty="0"/>
              <a:t>datos</a:t>
            </a:r>
            <a:r>
              <a:rPr lang="es-ES" dirty="0"/>
              <a:t>. ...</a:t>
            </a:r>
          </a:p>
          <a:p>
            <a:pPr lvl="0"/>
            <a:r>
              <a:rPr lang="es-ES" dirty="0"/>
              <a:t>Asegurar la seguridad de los </a:t>
            </a:r>
            <a:r>
              <a:rPr lang="es-ES" b="1" dirty="0"/>
              <a:t>datos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9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9"/>
            <a:ext cx="5832648" cy="2304256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sz="4400" dirty="0"/>
              <a:t>Defina que es lenguaje procedural en </a:t>
            </a:r>
            <a:r>
              <a:rPr lang="es-ES" sz="4400" dirty="0" err="1"/>
              <a:t>MySQL</a:t>
            </a:r>
            <a:r>
              <a:rPr lang="es-ES" sz="4400" dirty="0"/>
              <a:t>.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3744416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¿Busque </a:t>
            </a:r>
            <a:r>
              <a:rPr lang="es-ES" dirty="0"/>
              <a:t>y defina a qué se referirá cuando se habla de parámetros de entrada</a:t>
            </a:r>
            <a:br>
              <a:rPr lang="es-ES" dirty="0"/>
            </a:br>
            <a:r>
              <a:rPr lang="es-ES" dirty="0"/>
              <a:t>y salida en </a:t>
            </a:r>
            <a:r>
              <a:rPr lang="es-ES" dirty="0" err="1"/>
              <a:t>MySQL</a:t>
            </a:r>
            <a:r>
              <a:rPr lang="es-ES" dirty="0"/>
              <a:t>?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899592" y="4948014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0"/>
            <a:ext cx="7704000" cy="164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10¿Busque y defina a qué se referirá cuando se habla de parámetros de </a:t>
            </a:r>
            <a:r>
              <a:rPr lang="es-ES" dirty="0" smtClean="0"/>
              <a:t>entrada y </a:t>
            </a:r>
            <a:r>
              <a:rPr lang="es-ES" dirty="0"/>
              <a:t>salida en </a:t>
            </a:r>
            <a:r>
              <a:rPr lang="es-ES" dirty="0" err="1"/>
              <a:t>MySQL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4427984" y="1995686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Los parámetros de entrada permiten a quien realiza la llamada pasar un valor de datos a la función o al procedimiento almacenado. Los parámetros de salida permiten al procedimiento almacenado devolver un valor de datos o variable de cursor a quien realizó la </a:t>
            </a:r>
            <a:r>
              <a:rPr lang="es-ES" dirty="0" smtClean="0"/>
              <a:t>llamada.</a:t>
            </a:r>
            <a:endParaRPr lang="es-ES" dirty="0"/>
          </a:p>
        </p:txBody>
      </p:sp>
      <p:sp>
        <p:nvSpPr>
          <p:cNvPr id="4" name="Google Shape;246;p32"/>
          <p:cNvSpPr txBox="1">
            <a:spLocks/>
          </p:cNvSpPr>
          <p:nvPr/>
        </p:nvSpPr>
        <p:spPr>
          <a:xfrm>
            <a:off x="127885" y="2098095"/>
            <a:ext cx="4471200" cy="29130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dirty="0"/>
              <a:t>definir un parámetro en un procedimiento almacenado en </a:t>
            </a:r>
            <a:r>
              <a:rPr lang="es-ES" dirty="0" err="1"/>
              <a:t>MySQL</a:t>
            </a:r>
            <a:r>
              <a:rPr lang="es-ES" dirty="0"/>
              <a:t> es definirlo de entrada y salida en forma simultanea.</a:t>
            </a:r>
          </a:p>
          <a:p>
            <a:r>
              <a:rPr lang="es-ES" dirty="0"/>
              <a:t>Definimos un parámetro de entrada y salida mediante la palabra clave </a:t>
            </a:r>
            <a:r>
              <a:rPr lang="es-ES" dirty="0" err="1"/>
              <a:t>inout</a:t>
            </a:r>
            <a:r>
              <a:rPr lang="es-ES" dirty="0"/>
              <a:t>:</a:t>
            </a:r>
          </a:p>
          <a:p>
            <a:pPr marL="139700" indent="0">
              <a:buNone/>
            </a:pP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NOMBREPROCEDIMIENTO (</a:t>
            </a:r>
            <a:r>
              <a:rPr lang="es-ES" dirty="0" err="1"/>
              <a:t>inout</a:t>
            </a:r>
            <a:r>
              <a:rPr lang="es-ES" dirty="0"/>
              <a:t> NOMBREPARAMETRO TIPODEDATO)</a:t>
            </a:r>
          </a:p>
          <a:p>
            <a:pPr marL="139700" indent="0">
              <a:buNone/>
            </a:pPr>
            <a:r>
              <a:rPr lang="es-ES" dirty="0"/>
              <a:t> </a:t>
            </a:r>
            <a:r>
              <a:rPr lang="es-ES" dirty="0" err="1"/>
              <a:t>begin</a:t>
            </a:r>
            <a:endParaRPr lang="es-ES" dirty="0"/>
          </a:p>
          <a:p>
            <a:pPr marL="139700" indent="0">
              <a:buNone/>
            </a:pPr>
            <a:r>
              <a:rPr lang="es-ES" dirty="0"/>
              <a:t> </a:t>
            </a:r>
            <a:r>
              <a:rPr lang="es-ES" dirty="0" err="1" smtClean="0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09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1;p46"/>
          <p:cNvSpPr txBox="1">
            <a:spLocks noGrp="1"/>
          </p:cNvSpPr>
          <p:nvPr>
            <p:ph type="title"/>
          </p:nvPr>
        </p:nvSpPr>
        <p:spPr>
          <a:xfrm>
            <a:off x="1907704" y="1591207"/>
            <a:ext cx="53202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GRACIAS</a:t>
            </a:r>
            <a:endParaRPr sz="8800" dirty="0"/>
          </a:p>
        </p:txBody>
      </p:sp>
      <p:cxnSp>
        <p:nvCxnSpPr>
          <p:cNvPr id="8" name="Google Shape;568;p46"/>
          <p:cNvCxnSpPr/>
          <p:nvPr/>
        </p:nvCxnSpPr>
        <p:spPr>
          <a:xfrm>
            <a:off x="1907704" y="1419622"/>
            <a:ext cx="53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569;p46"/>
          <p:cNvCxnSpPr/>
          <p:nvPr/>
        </p:nvCxnSpPr>
        <p:spPr>
          <a:xfrm>
            <a:off x="1907704" y="2821222"/>
            <a:ext cx="53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02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/>
              <a:t>Defina que es lenguaje procedural en </a:t>
            </a:r>
            <a:r>
              <a:rPr lang="es-ES" sz="3600" dirty="0" err="1"/>
              <a:t>MySQL</a:t>
            </a:r>
            <a:r>
              <a:rPr lang="es-ES" sz="3600" dirty="0"/>
              <a:t>.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Se conoce Lenguaje de consulta o interrogación a aquel lenguaje informático que utiliza el usuario para recuperación o extracción de datos. Están dentro de la capa superior de </a:t>
            </a:r>
            <a:r>
              <a:rPr lang="es-ES" dirty="0">
                <a:hlinkClick r:id="rId3" tooltip="Lenguajes de Programación"/>
              </a:rPr>
              <a:t>lenguajes de programación</a:t>
            </a:r>
            <a:r>
              <a:rPr lang="es-ES" dirty="0"/>
              <a:t>.</a:t>
            </a:r>
          </a:p>
          <a:p>
            <a:r>
              <a:rPr lang="es-ES" dirty="0"/>
              <a:t>El usuario da órdenes para que se realicen las tareas pertinentes con el objetivo de recuperar los datos requeridos. Es la base del lenguaje de consulta SQL.</a:t>
            </a:r>
          </a:p>
        </p:txBody>
      </p:sp>
      <p:pic>
        <p:nvPicPr>
          <p:cNvPr id="2" name="Picture 2" descr="Temario:Procedimientos almacenados (estructura condicional if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75606"/>
            <a:ext cx="3142685" cy="26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68234" y="1123563"/>
            <a:ext cx="5096726" cy="1368152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/>
              <a:t>Defina que es una función en </a:t>
            </a:r>
            <a:r>
              <a:rPr lang="es-ES" dirty="0" err="1"/>
              <a:t>MySQL</a:t>
            </a:r>
            <a:r>
              <a:rPr lang="es-ES" dirty="0"/>
              <a:t>.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2. </a:t>
            </a:r>
            <a:r>
              <a:rPr lang="es-ES" dirty="0"/>
              <a:t>Defina que es una función en </a:t>
            </a:r>
            <a:r>
              <a:rPr lang="es-ES" dirty="0" err="1"/>
              <a:t>MySQL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923677"/>
            <a:ext cx="4471200" cy="2025947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Una función en </a:t>
            </a:r>
            <a:r>
              <a:rPr lang="es-ES" dirty="0" err="1"/>
              <a:t>MySQL</a:t>
            </a:r>
            <a:r>
              <a:rPr lang="es-ES" dirty="0"/>
              <a:t> es una rutina creada para tomar unos parámetros, procesarlos y retornar en un salida.</a:t>
            </a:r>
          </a:p>
          <a:p>
            <a:r>
              <a:rPr lang="es-ES" dirty="0"/>
              <a:t>Son las funciones que ya vienen implementadas en el motor de </a:t>
            </a:r>
            <a:r>
              <a:rPr lang="es-ES" dirty="0" err="1"/>
              <a:t>MySQL</a:t>
            </a:r>
            <a:r>
              <a:rPr lang="es-ES" dirty="0"/>
              <a:t> y nos permiten manipular los datos al momento de hacer una consulta.</a:t>
            </a:r>
          </a:p>
        </p:txBody>
      </p:sp>
      <p:sp>
        <p:nvSpPr>
          <p:cNvPr id="2" name="AutoShape 2" descr="Las bases de datos NO relacionales – Jesgargard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Las bases de datos NO relacionales – Jesgargard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 descr="Temario:funciones almacena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91630"/>
            <a:ext cx="29256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/>
              <a:t>¿Qué cosas características debe de tener una función?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683568" y="123478"/>
            <a:ext cx="7704000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3. </a:t>
            </a:r>
            <a:r>
              <a:rPr lang="es-ES" dirty="0"/>
              <a:t>¿Qué cosas características debe de tener una función? 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395536" y="1491630"/>
            <a:ext cx="4471200" cy="327304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Una </a:t>
            </a:r>
            <a:r>
              <a:rPr lang="es-ES" b="1" dirty="0"/>
              <a:t>definición de función</a:t>
            </a:r>
            <a:r>
              <a:rPr lang="es-ES" dirty="0"/>
              <a:t> (también denominada </a:t>
            </a:r>
            <a:r>
              <a:rPr lang="es-ES" b="1" dirty="0"/>
              <a:t>declaración de función</a:t>
            </a:r>
            <a:r>
              <a:rPr lang="es-ES" dirty="0"/>
              <a:t> o </a:t>
            </a:r>
            <a:r>
              <a:rPr lang="es-ES" b="1" dirty="0"/>
              <a:t>expresión de función</a:t>
            </a:r>
            <a:r>
              <a:rPr lang="es-ES" dirty="0"/>
              <a:t>) consta de la palabra clave </a:t>
            </a:r>
            <a:r>
              <a:rPr lang="es-ES" dirty="0" err="1"/>
              <a:t>function</a:t>
            </a:r>
            <a:r>
              <a:rPr lang="es-ES" dirty="0"/>
              <a:t>, seguida de:</a:t>
            </a:r>
          </a:p>
          <a:p>
            <a:pPr lvl="0"/>
            <a:r>
              <a:rPr lang="es-ES" dirty="0"/>
              <a:t>El nombre de la función.</a:t>
            </a:r>
          </a:p>
          <a:p>
            <a:pPr lvl="0"/>
            <a:r>
              <a:rPr lang="es-ES" dirty="0"/>
              <a:t>Una lista de parámetros de la función, entre paréntesis y separados por comas.</a:t>
            </a:r>
          </a:p>
          <a:p>
            <a:pPr lvl="0"/>
            <a:r>
              <a:rPr lang="es-ES" dirty="0"/>
              <a:t>Las declaraciones de JavaScript que definen la función, encerradas entre llaves, { ... </a:t>
            </a:r>
            <a:r>
              <a:rPr lang="es-ES" dirty="0" smtClean="0"/>
              <a:t>}.</a:t>
            </a:r>
            <a:endParaRPr lang="es-ES" dirty="0"/>
          </a:p>
        </p:txBody>
      </p:sp>
      <p:sp>
        <p:nvSpPr>
          <p:cNvPr id="5" name="Google Shape;246;p32"/>
          <p:cNvSpPr txBox="1">
            <a:spLocks/>
          </p:cNvSpPr>
          <p:nvPr/>
        </p:nvSpPr>
        <p:spPr>
          <a:xfrm>
            <a:off x="5292080" y="1491630"/>
            <a:ext cx="3635896" cy="1584176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dirty="0"/>
              <a:t>Por ejemplo, el siguiente código define una función simple llamada </a:t>
            </a:r>
            <a:r>
              <a:rPr lang="es-ES" dirty="0" err="1"/>
              <a:t>square</a:t>
            </a:r>
            <a:r>
              <a:rPr lang="es-ES" dirty="0"/>
              <a:t> ("cuadrado"):</a:t>
            </a:r>
          </a:p>
          <a:p>
            <a:pPr marL="0" indent="0">
              <a:buClr>
                <a:srgbClr val="273D40"/>
              </a:buClr>
              <a:buSzPts val="600"/>
              <a:buFont typeface="Open Sans"/>
              <a:buNone/>
            </a:pPr>
            <a:endParaRPr lang="es-ES" dirty="0"/>
          </a:p>
        </p:txBody>
      </p:sp>
      <p:pic>
        <p:nvPicPr>
          <p:cNvPr id="6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3579862"/>
            <a:ext cx="2419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448272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/>
              <a:t>¿Cómo crear, modificar y cómo eliminar una función? </a:t>
            </a:r>
            <a:endParaRPr lang="es-ES"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4</a:t>
            </a:r>
            <a:r>
              <a:rPr lang="es-ES" dirty="0"/>
              <a:t>¿Cómo crear, modificar y cómo eliminar una función? 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112058" y="1635646"/>
            <a:ext cx="5112568" cy="216024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 smtClean="0"/>
              <a:t>Para modificar es :</a:t>
            </a:r>
            <a:r>
              <a:rPr lang="es-ES" dirty="0" err="1" smtClean="0"/>
              <a:t>create</a:t>
            </a:r>
            <a:r>
              <a:rPr lang="es-ES" dirty="0"/>
              <a:t> </a:t>
            </a:r>
            <a:r>
              <a:rPr lang="es-ES" dirty="0" err="1"/>
              <a:t>function</a:t>
            </a:r>
            <a:r>
              <a:rPr lang="es-ES" dirty="0"/>
              <a:t> NOMBRE (@PARAMETRO TIPO=VALORPORDEFECTO) </a:t>
            </a:r>
            <a:r>
              <a:rPr lang="es-ES" dirty="0" err="1"/>
              <a:t>returns</a:t>
            </a:r>
            <a:r>
              <a:rPr lang="es-ES" dirty="0"/>
              <a:t> TIPO </a:t>
            </a:r>
            <a:r>
              <a:rPr lang="es-ES" dirty="0" err="1"/>
              <a:t>begin</a:t>
            </a:r>
            <a:r>
              <a:rPr lang="es-ES" dirty="0"/>
              <a:t> INSTRUCCIONES </a:t>
            </a:r>
            <a:r>
              <a:rPr lang="es-ES" dirty="0" err="1"/>
              <a:t>return</a:t>
            </a:r>
            <a:r>
              <a:rPr lang="es-ES" dirty="0"/>
              <a:t> VALOR </a:t>
            </a:r>
            <a:r>
              <a:rPr lang="es-ES" dirty="0" err="1"/>
              <a:t>end</a:t>
            </a:r>
            <a:r>
              <a:rPr lang="es-ES" dirty="0"/>
              <a:t>; Luego del nombre se colocan (opcionalmente) los parámetros de entrada con su tipo. La cláusula "</a:t>
            </a:r>
            <a:r>
              <a:rPr lang="es-ES" dirty="0" err="1"/>
              <a:t>returns</a:t>
            </a:r>
            <a:r>
              <a:rPr lang="es-ES" dirty="0"/>
              <a:t>" indica el tipo de dato retornado.</a:t>
            </a:r>
          </a:p>
        </p:txBody>
      </p:sp>
      <p:sp>
        <p:nvSpPr>
          <p:cNvPr id="2" name="AutoShape 4" descr="Tutorial SQL #6: Agrupaciones y funciones de agregación | campusMVP.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246;p32"/>
          <p:cNvSpPr txBox="1">
            <a:spLocks/>
          </p:cNvSpPr>
          <p:nvPr/>
        </p:nvSpPr>
        <p:spPr>
          <a:xfrm>
            <a:off x="5508104" y="1563638"/>
            <a:ext cx="3384376" cy="1584176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dirty="0" smtClean="0"/>
              <a:t>Para eliminar es :Hacer </a:t>
            </a:r>
            <a:r>
              <a:rPr lang="es-ES" dirty="0"/>
              <a:t>clic con el botón derecho en la función que quiera eliminar y seleccione Eliminar.</a:t>
            </a:r>
          </a:p>
          <a:p>
            <a:endParaRPr lang="es-ES" dirty="0"/>
          </a:p>
        </p:txBody>
      </p:sp>
      <p:pic>
        <p:nvPicPr>
          <p:cNvPr id="7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91830"/>
            <a:ext cx="3924156" cy="15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joy Norway Minitheme by Slidesgo">
  <a:themeElements>
    <a:clrScheme name="Simple Light">
      <a:dk1>
        <a:srgbClr val="000626"/>
      </a:dk1>
      <a:lt1>
        <a:srgbClr val="FFFFFF"/>
      </a:lt1>
      <a:dk2>
        <a:srgbClr val="010F5C"/>
      </a:dk2>
      <a:lt2>
        <a:srgbClr val="00BD85"/>
      </a:lt2>
      <a:accent1>
        <a:srgbClr val="02BC87"/>
      </a:accent1>
      <a:accent2>
        <a:srgbClr val="4D346B"/>
      </a:accent2>
      <a:accent3>
        <a:srgbClr val="9090F1"/>
      </a:accent3>
      <a:accent4>
        <a:srgbClr val="A078D8"/>
      </a:accent4>
      <a:accent5>
        <a:srgbClr val="8BE7DB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446</Words>
  <Application>Microsoft Office PowerPoint</Application>
  <PresentationFormat>Presentación en pantalla (16:9)</PresentationFormat>
  <Paragraphs>65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Josefin Sans</vt:lpstr>
      <vt:lpstr>Open Sans</vt:lpstr>
      <vt:lpstr>Enjoy Norway Minitheme by Slidesgo</vt:lpstr>
      <vt:lpstr>Evaluación Procesual  Hito 3</vt:lpstr>
      <vt:lpstr>Defina que es lenguaje procedural en MySQL.</vt:lpstr>
      <vt:lpstr>Defina que es lenguaje procedural en MySQL.</vt:lpstr>
      <vt:lpstr>Defina que es una función en MySQL.</vt:lpstr>
      <vt:lpstr>2. Defina que es una función en MySQL. </vt:lpstr>
      <vt:lpstr>¿Qué cosas características debe de tener una función?</vt:lpstr>
      <vt:lpstr>3. ¿Qué cosas características debe de tener una función? </vt:lpstr>
      <vt:lpstr>¿Cómo crear, modificar y cómo eliminar una función? </vt:lpstr>
      <vt:lpstr>4¿Cómo crear, modificar y cómo eliminar una función? </vt:lpstr>
      <vt:lpstr>Para qué sirve la funcion CONCAT y como funciona en MYSQL</vt:lpstr>
      <vt:lpstr>5. Para qué sirve la funcion CONCAT y como funciona en MYSQL</vt:lpstr>
      <vt:lpstr>. Para qué sirve la función SUBSTRING y como funciona en MYSQL</vt:lpstr>
      <vt:lpstr>6. Para qué sirve la función SUBSTRING y como funciona en MYSQL</vt:lpstr>
      <vt:lpstr>Para qué sirve la funcion STRCMP y como funciona en MYSQL</vt:lpstr>
      <vt:lpstr>7Para qué sirve la funcion STRCMP y como funciona en MYSQL</vt:lpstr>
      <vt:lpstr>Para qué sirve la función CHAR_LENGTH y LOCATE y como funciona en MYSQL</vt:lpstr>
      <vt:lpstr> 8. Para qué sirve la función CHAR_LENGTH y LOCATE y como funciona en MYSQL</vt:lpstr>
      <vt:lpstr>¿Qué cosas características debe de tener una función? </vt:lpstr>
      <vt:lpstr>9 ¿Cual es la diferencia entre las funciones de agresión y funciones creados por</vt:lpstr>
      <vt:lpstr>¿Busque y defina a qué se referirá cuando se habla de parámetros de entrada y salida en MySQL?</vt:lpstr>
      <vt:lpstr>10¿Busque y defina a qué se referirá cuando se habla de parámetros de entrada y salida en MySQL?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 Hito 2</dc:title>
  <dc:creator>Edwin Quisbert</dc:creator>
  <cp:lastModifiedBy>escor</cp:lastModifiedBy>
  <cp:revision>6</cp:revision>
  <dcterms:modified xsi:type="dcterms:W3CDTF">2023-05-11T03:50:03Z</dcterms:modified>
</cp:coreProperties>
</file>