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61" r:id="rId4"/>
    <p:sldId id="296" r:id="rId5"/>
    <p:sldId id="308" r:id="rId6"/>
    <p:sldId id="298" r:id="rId7"/>
    <p:sldId id="309" r:id="rId8"/>
    <p:sldId id="299" r:id="rId9"/>
    <p:sldId id="310" r:id="rId10"/>
    <p:sldId id="300" r:id="rId11"/>
    <p:sldId id="311" r:id="rId12"/>
    <p:sldId id="301" r:id="rId13"/>
    <p:sldId id="312" r:id="rId14"/>
    <p:sldId id="302" r:id="rId15"/>
    <p:sldId id="313" r:id="rId16"/>
    <p:sldId id="303" r:id="rId17"/>
    <p:sldId id="314" r:id="rId18"/>
    <p:sldId id="304" r:id="rId19"/>
    <p:sldId id="315" r:id="rId20"/>
    <p:sldId id="305" r:id="rId21"/>
    <p:sldId id="317" r:id="rId22"/>
    <p:sldId id="318" r:id="rId23"/>
  </p:sldIdLst>
  <p:sldSz cx="9144000" cy="5143500" type="screen16x9"/>
  <p:notesSz cx="6858000" cy="9144000"/>
  <p:embeddedFontLst>
    <p:embeddedFont>
      <p:font typeface="Josefin Sans" charset="0"/>
      <p:regular r:id="rId25"/>
      <p:bold r:id="rId26"/>
      <p:italic r:id="rId27"/>
      <p:boldItalic r:id="rId28"/>
    </p:embeddedFont>
    <p:embeddedFont>
      <p:font typeface="Open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AA9B9BB-AB8D-40A7-B9FB-F57DC5F0EFFE}">
  <a:tblStyle styleId="{4AA9B9BB-AB8D-40A7-B9FB-F57DC5F0E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0" autoAdjust="0"/>
  </p:normalViewPr>
  <p:slideViewPr>
    <p:cSldViewPr>
      <p:cViewPr>
        <p:scale>
          <a:sx n="108" d="100"/>
          <a:sy n="108" d="100"/>
        </p:scale>
        <p:origin x="-42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1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3391" t="12033" r="5921" b="8952"/>
          <a:stretch/>
        </p:blipFill>
        <p:spPr>
          <a:xfrm rot="10800000" flipH="1">
            <a:off x="2511925" y="-154151"/>
            <a:ext cx="6741223" cy="40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t="5455" b="10482"/>
          <a:stretch/>
        </p:blipFill>
        <p:spPr>
          <a:xfrm>
            <a:off x="-850650" y="-413525"/>
            <a:ext cx="4267899" cy="43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l="5623" t="7633" r="6371" b="30099"/>
          <a:stretch/>
        </p:blipFill>
        <p:spPr>
          <a:xfrm rot="614970">
            <a:off x="1372020" y="2203085"/>
            <a:ext cx="5517088" cy="32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77750" y="1404463"/>
            <a:ext cx="5788500" cy="18240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7750" y="3228738"/>
            <a:ext cx="5788500" cy="5103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l="20527" t="7634" b="35730"/>
          <a:stretch/>
        </p:blipFill>
        <p:spPr>
          <a:xfrm rot="614973">
            <a:off x="-461147" y="2834352"/>
            <a:ext cx="4982069" cy="291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 l="3394" t="46784" r="16746" b="8954"/>
          <a:stretch/>
        </p:blipFill>
        <p:spPr>
          <a:xfrm rot="10800000" flipH="1">
            <a:off x="3422975" y="3020149"/>
            <a:ext cx="5936349" cy="2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5">
            <a:alphaModFix/>
          </a:blip>
          <a:srcRect l="19961" t="24967" b="10482"/>
          <a:stretch/>
        </p:blipFill>
        <p:spPr>
          <a:xfrm rot="1953083">
            <a:off x="-104312" y="-1183123"/>
            <a:ext cx="3416025" cy="332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5">
            <a:alphaModFix/>
          </a:blip>
          <a:srcRect t="34130" b="10479"/>
          <a:stretch/>
        </p:blipFill>
        <p:spPr>
          <a:xfrm rot="827263">
            <a:off x="5608445" y="-521245"/>
            <a:ext cx="4267909" cy="2848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955144" y="1478400"/>
            <a:ext cx="5129400" cy="15639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059444" y="1478400"/>
            <a:ext cx="1895700" cy="21867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55156" y="3042175"/>
            <a:ext cx="5129400" cy="6228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l="5864" t="34143" r="10355" b="8951"/>
          <a:stretch/>
        </p:blipFill>
        <p:spPr>
          <a:xfrm rot="8853485" flipH="1">
            <a:off x="4266027" y="3209395"/>
            <a:ext cx="6228049" cy="292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l="28428" t="38212" b="10481"/>
          <a:stretch/>
        </p:blipFill>
        <p:spPr>
          <a:xfrm>
            <a:off x="-71775" y="-172250"/>
            <a:ext cx="3054551" cy="26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5">
            <a:alphaModFix/>
          </a:blip>
          <a:srcRect l="21402" t="7484" b="40178"/>
          <a:stretch/>
        </p:blipFill>
        <p:spPr>
          <a:xfrm rot="614971">
            <a:off x="-436712" y="2900286"/>
            <a:ext cx="4927523" cy="269205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19997" y="1374425"/>
            <a:ext cx="4471200" cy="2913000"/>
          </a:xfrm>
          <a:prstGeom prst="rect">
            <a:avLst/>
          </a:prstGeom>
          <a:solidFill>
            <a:srgbClr val="FFFFFF">
              <a:alpha val="148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191204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l="17850" t="30343" b="10485"/>
          <a:stretch/>
        </p:blipFill>
        <p:spPr>
          <a:xfrm rot="1953085">
            <a:off x="-261572" y="-952407"/>
            <a:ext cx="3505919" cy="304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t="30906" b="10480"/>
          <a:stretch/>
        </p:blipFill>
        <p:spPr>
          <a:xfrm rot="827262">
            <a:off x="5628198" y="-684635"/>
            <a:ext cx="4267900" cy="301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l="16673" t="7633" b="36403"/>
          <a:stretch/>
        </p:blipFill>
        <p:spPr>
          <a:xfrm rot="614972">
            <a:off x="-698138" y="2813105"/>
            <a:ext cx="5224052" cy="287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l="3394" t="42988" r="16554" b="8953"/>
          <a:stretch/>
        </p:blipFill>
        <p:spPr>
          <a:xfrm rot="10800000" flipH="1">
            <a:off x="3422975" y="3020151"/>
            <a:ext cx="5950701" cy="24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"/>
            <a:ext cx="9144002" cy="514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l="3391" t="12033" r="5921" b="8952"/>
          <a:stretch/>
        </p:blipFill>
        <p:spPr>
          <a:xfrm rot="10800000" flipH="1">
            <a:off x="2511925" y="-154151"/>
            <a:ext cx="6741223" cy="40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t="5455" b="10482"/>
          <a:stretch/>
        </p:blipFill>
        <p:spPr>
          <a:xfrm>
            <a:off x="-850650" y="-413525"/>
            <a:ext cx="4267899" cy="43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l="5623" t="7633" r="6371" b="30099"/>
          <a:stretch/>
        </p:blipFill>
        <p:spPr>
          <a:xfrm rot="614970">
            <a:off x="1372020" y="2203085"/>
            <a:ext cx="5517088" cy="32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1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Josefin Sans"/>
              <a:buNone/>
              <a:defRPr sz="35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1661281" y="1049575"/>
            <a:ext cx="5788500" cy="2410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Evaluación Procesual </a:t>
            </a:r>
            <a:br>
              <a:rPr lang="es-ES" dirty="0"/>
            </a:br>
            <a:r>
              <a:rPr lang="es-ES" dirty="0"/>
              <a:t>Hito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677750" y="3507854"/>
            <a:ext cx="5788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ESTUDIANTE: HANS CRISTHIAN QUISBERT VARGAS</a:t>
            </a:r>
            <a:endParaRPr dirty="0"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1677750" y="1049575"/>
            <a:ext cx="5788500" cy="3044375"/>
            <a:chOff x="1677750" y="1049575"/>
            <a:chExt cx="5788500" cy="3044375"/>
          </a:xfrm>
        </p:grpSpPr>
        <p:cxnSp>
          <p:nvCxnSpPr>
            <p:cNvPr id="198" name="Google Shape;198;p27"/>
            <p:cNvCxnSpPr/>
            <p:nvPr/>
          </p:nvCxnSpPr>
          <p:spPr>
            <a:xfrm>
              <a:off x="1677750" y="1049575"/>
              <a:ext cx="5788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7"/>
            <p:cNvCxnSpPr/>
            <p:nvPr/>
          </p:nvCxnSpPr>
          <p:spPr>
            <a:xfrm>
              <a:off x="1677750" y="4093950"/>
              <a:ext cx="5788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63452" y="1203598"/>
            <a:ext cx="5096726" cy="2152213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 smtClean="0"/>
              <a:t>¿Qué </a:t>
            </a:r>
            <a:r>
              <a:rPr lang="es-ES" dirty="0"/>
              <a:t>llegaría a ser XAMPP, WAMP SERVER o LAMP?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5. ¿Qué llegaría a ser XAMPP, WAMP SERVER o LAMP?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2304256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Estos tres son paquetes de servidor de la web gratuitos y de código abierto para ejecutar un servidor web en el PC. Ambos contienen un servidor Apache y PHP más otro software que es absolutamente necesario para ejecutar un sitio web.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En conclusión son paquetes de servidor de la web gratuitos.</a:t>
            </a:r>
          </a:p>
        </p:txBody>
      </p:sp>
      <p:pic>
        <p:nvPicPr>
          <p:cNvPr id="4098" name="Picture 2" descr="No hay ninguna descripción de la foto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7654"/>
            <a:ext cx="344369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014092" y="771550"/>
            <a:ext cx="6022404" cy="3672408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¿Cual </a:t>
            </a:r>
            <a:r>
              <a:rPr lang="es-ES" dirty="0"/>
              <a:t>es la diferencia entre las funciones de agresión y funciones creados por el DBA? Es decir funciones creadas por el usuario. 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187624" y="699542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515966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6. ¿Cual es la diferencia entre las funciones de agresión y funciones creados por el </a:t>
            </a:r>
            <a:r>
              <a:rPr lang="es-ES" dirty="0" smtClean="0"/>
              <a:t>DBA? </a:t>
            </a:r>
            <a:endParaRPr lang="es-ES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851670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La función principal de un DBA es implementar, mantener, optimizar y administrar estructuras de bases de datos para la organización. Básicamente, el DBA mantiene las bases de datos y las aplicaciones funcionando hasta PAR, o rendimiento, disponibilidad y capacidad de recuperación.</a:t>
            </a:r>
          </a:p>
        </p:txBody>
      </p:sp>
    </p:spTree>
    <p:extLst>
      <p:ext uri="{BB962C8B-B14F-4D97-AF65-F5344CB8AC3E}">
        <p14:creationId xmlns:p14="http://schemas.microsoft.com/office/powerpoint/2010/main" val="13882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1432133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 smtClean="0"/>
              <a:t>¿Para </a:t>
            </a:r>
            <a:r>
              <a:rPr lang="es-ES" dirty="0"/>
              <a:t>qué sirve el comando USE?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7.¿Para qué sirve el comando USE?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El comando USE se utiliza en SQL para seleccionar una base de datos específica en la que se desean realizar consultas o ejecutar comandos. </a:t>
            </a:r>
          </a:p>
        </p:txBody>
      </p:sp>
      <p:pic>
        <p:nvPicPr>
          <p:cNvPr id="5122" name="Picture 2" descr="Connect and query a SQL Server instance using SQL Server Management Studio  (SSMS) - SQL Server Management Studio (SSMS) | Microsoft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95686"/>
            <a:ext cx="34848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9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1432133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Que </a:t>
            </a:r>
            <a:r>
              <a:rPr lang="es-ES" dirty="0"/>
              <a:t>es DML y DDL?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 8. Que es DML y DDL?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411233" y="1419622"/>
            <a:ext cx="4067944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DML (Data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): Los comandos son INSERT (para agregar nuevos registros), UPDATE (para modificar los registros existentes) y DELETE (para eliminar registros de una tabla).</a:t>
            </a:r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4499992" y="1419622"/>
            <a:ext cx="4039152" cy="2913000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ES" dirty="0"/>
              <a:t>DDL (Data </a:t>
            </a:r>
            <a:r>
              <a:rPr lang="es-ES" dirty="0" err="1"/>
              <a:t>Definition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): Se utiliza en CREATE (para crear tablas, índices, vistas y otros objetos de base de datos), ALTER (para modificar la estructura de una tabla existente) y DROP (para eliminar una tabla, índice, vista u otro objeto de la base de datos).</a:t>
            </a:r>
          </a:p>
        </p:txBody>
      </p:sp>
    </p:spTree>
    <p:extLst>
      <p:ext uri="{BB962C8B-B14F-4D97-AF65-F5344CB8AC3E}">
        <p14:creationId xmlns:p14="http://schemas.microsoft.com/office/powerpoint/2010/main" val="67643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¿Qué </a:t>
            </a:r>
            <a:r>
              <a:rPr lang="es-ES" dirty="0"/>
              <a:t>cosas características debe de tener una función? 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9.¿Qué </a:t>
            </a:r>
            <a:r>
              <a:rPr lang="es-ES" dirty="0"/>
              <a:t>cosas características debe de tener una función? 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3456384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Unas de las características de la función es que tienen que tener parámetro , a función ,el código de la función y el resultado que es el valor de retorno.</a:t>
            </a:r>
          </a:p>
          <a:p>
            <a:r>
              <a:rPr lang="es-ES" dirty="0"/>
              <a:t>El nombre se crea con CREATE FUNCTION EDADES_PROB  que son los valores que recibe de entrada.</a:t>
            </a:r>
          </a:p>
          <a:p>
            <a:r>
              <a:rPr lang="es-ES" dirty="0"/>
              <a:t>El parámetro son los valores que recibe la función.</a:t>
            </a:r>
          </a:p>
          <a:p>
            <a:r>
              <a:rPr lang="es-ES" dirty="0"/>
              <a:t>El </a:t>
            </a:r>
            <a:r>
              <a:rPr lang="es-ES" dirty="0" err="1"/>
              <a:t>return</a:t>
            </a:r>
            <a:r>
              <a:rPr lang="es-ES" dirty="0"/>
              <a:t> es el valor de retorno(resultado), es el valor final que nos entrega la función </a:t>
            </a:r>
          </a:p>
        </p:txBody>
      </p:sp>
      <p:pic>
        <p:nvPicPr>
          <p:cNvPr id="7" name="6 Imagen" descr="Qué es una función en programación? | Kiko Palomar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9662"/>
            <a:ext cx="3060060" cy="166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9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 smtClean="0"/>
              <a:t>¿A </a:t>
            </a:r>
            <a:r>
              <a:rPr lang="es-ES" dirty="0"/>
              <a:t>qué se refiere cuando se habla de bases de datos relacionales?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¿Cómo </a:t>
            </a:r>
            <a:r>
              <a:rPr lang="es-ES" dirty="0"/>
              <a:t>crear, modificar y cómo eliminar una función?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10.¿Cómo crear, modificar y cómo eliminar una función?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r>
              <a:rPr lang="es-ES" dirty="0"/>
              <a:t>Para crear una función usamos el CREATE FUNCTION nombre_()</a:t>
            </a:r>
          </a:p>
          <a:p>
            <a:r>
              <a:rPr lang="es-ES" dirty="0"/>
              <a:t>Para modificar una función usamos el CREATE OR REPLACE FUNCTION nombre_()</a:t>
            </a:r>
          </a:p>
          <a:p>
            <a:r>
              <a:rPr lang="es-ES" dirty="0"/>
              <a:t>Para eliminar una función  usamos el DROP FUNCTION nombre</a:t>
            </a:r>
          </a:p>
        </p:txBody>
      </p:sp>
    </p:spTree>
    <p:extLst>
      <p:ext uri="{BB962C8B-B14F-4D97-AF65-F5344CB8AC3E}">
        <p14:creationId xmlns:p14="http://schemas.microsoft.com/office/powerpoint/2010/main" val="392109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1;p46"/>
          <p:cNvSpPr txBox="1">
            <a:spLocks noGrp="1"/>
          </p:cNvSpPr>
          <p:nvPr>
            <p:ph type="title"/>
          </p:nvPr>
        </p:nvSpPr>
        <p:spPr>
          <a:xfrm>
            <a:off x="1907704" y="1591207"/>
            <a:ext cx="53202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GRACIAS</a:t>
            </a:r>
            <a:endParaRPr sz="8800" dirty="0"/>
          </a:p>
        </p:txBody>
      </p:sp>
      <p:cxnSp>
        <p:nvCxnSpPr>
          <p:cNvPr id="8" name="Google Shape;568;p46"/>
          <p:cNvCxnSpPr/>
          <p:nvPr/>
        </p:nvCxnSpPr>
        <p:spPr>
          <a:xfrm>
            <a:off x="1907704" y="1419622"/>
            <a:ext cx="53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569;p46"/>
          <p:cNvCxnSpPr/>
          <p:nvPr/>
        </p:nvCxnSpPr>
        <p:spPr>
          <a:xfrm>
            <a:off x="1907704" y="2821222"/>
            <a:ext cx="53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02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¿A qué se refiere cuando se habla de bases de datos relacionales?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Se refiere a una colección de información que organiza datos relacionados que están predefinidos, en estos datos se almacenan en una o más tablas o relaciones de columnas y filas o también podemos decir que la información se organiza de forma estructurada en tablas.</a:t>
            </a:r>
            <a:endParaRPr dirty="0"/>
          </a:p>
        </p:txBody>
      </p:sp>
      <p:pic>
        <p:nvPicPr>
          <p:cNvPr id="1026" name="Picture 2" descr="Base de datos relacional: qué es y cómo funci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23678"/>
            <a:ext cx="334117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 smtClean="0"/>
              <a:t> </a:t>
            </a:r>
            <a:r>
              <a:rPr lang="es-ES" dirty="0"/>
              <a:t>¿A que se refiere cuando se habla de bases de datos no relacionales? 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2. ¿A que se refiere cuando se habla de bases de datos no relacionales? 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923678"/>
            <a:ext cx="4471200" cy="1512168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Podemos decir que los datos no relacionales  son aquellas que no usan el esquema de filas y columnas que se pueden encontrar en muchos sistemas de base de datos.</a:t>
            </a:r>
            <a:endParaRPr dirty="0"/>
          </a:p>
        </p:txBody>
      </p:sp>
      <p:sp>
        <p:nvSpPr>
          <p:cNvPr id="2" name="AutoShape 2" descr="Las bases de datos NO relacionales – Jesgargard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Las bases de datos NO relacionales – Jesgargard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7694"/>
            <a:ext cx="3705052" cy="18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2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65626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lvl="0"/>
            <a:r>
              <a:rPr lang="es-ES" dirty="0" smtClean="0"/>
              <a:t>¿Qué </a:t>
            </a:r>
            <a:r>
              <a:rPr lang="es-ES" dirty="0"/>
              <a:t>es </a:t>
            </a:r>
            <a:r>
              <a:rPr lang="es-ES" dirty="0" err="1"/>
              <a:t>MySQL</a:t>
            </a:r>
            <a:r>
              <a:rPr lang="es-ES" dirty="0"/>
              <a:t> y </a:t>
            </a:r>
            <a:r>
              <a:rPr lang="es-ES" dirty="0" err="1"/>
              <a:t>MariaDB</a:t>
            </a:r>
            <a:r>
              <a:rPr lang="es-ES" dirty="0"/>
              <a:t>?. Explique si existen diferencias o son iguales, etc. </a:t>
            </a: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683568" y="123478"/>
            <a:ext cx="7704000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3. ¿Qué es </a:t>
            </a:r>
            <a:r>
              <a:rPr lang="es-ES" dirty="0" err="1"/>
              <a:t>MySQL</a:t>
            </a:r>
            <a:r>
              <a:rPr lang="es-ES" dirty="0"/>
              <a:t> y </a:t>
            </a:r>
            <a:r>
              <a:rPr lang="es-ES" dirty="0" err="1"/>
              <a:t>MariaDB</a:t>
            </a:r>
            <a:r>
              <a:rPr lang="es-ES" dirty="0"/>
              <a:t>?. Explique si existen diferencias o son iguales, etc. 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746982"/>
            <a:ext cx="4471200" cy="29130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 smtClean="0"/>
              <a:t>*</a:t>
            </a:r>
            <a:r>
              <a:rPr lang="es-ES" dirty="0" err="1" smtClean="0"/>
              <a:t>MySQL</a:t>
            </a:r>
            <a:r>
              <a:rPr lang="es-ES" dirty="0"/>
              <a:t>: Es un sistema de gestión de base de datos que nos permite almacenar y acceder a los datos a través de múltiples motores de almacenamiento. Es un software de código abierto</a:t>
            </a:r>
            <a:r>
              <a:rPr lang="es-ES" dirty="0" smtClean="0"/>
              <a:t>.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endParaRPr lang="es-ES" dirty="0" smtClean="0"/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 smtClean="0"/>
              <a:t>*</a:t>
            </a:r>
            <a:r>
              <a:rPr lang="es-ES" dirty="0" err="1" smtClean="0"/>
              <a:t>MariaDB:Es</a:t>
            </a:r>
            <a:r>
              <a:rPr lang="es-ES" dirty="0" smtClean="0"/>
              <a:t> </a:t>
            </a:r>
            <a:r>
              <a:rPr lang="es-ES" dirty="0"/>
              <a:t>un sistema de gestión de datos relacionales de código abierto ,es muy similar a </a:t>
            </a:r>
            <a:r>
              <a:rPr lang="es-ES" dirty="0" err="1"/>
              <a:t>MySL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5" name="Google Shape;246;p32"/>
          <p:cNvSpPr txBox="1">
            <a:spLocks/>
          </p:cNvSpPr>
          <p:nvPr/>
        </p:nvSpPr>
        <p:spPr>
          <a:xfrm>
            <a:off x="5580112" y="1491630"/>
            <a:ext cx="3347864" cy="3168352"/>
          </a:xfrm>
          <a:prstGeom prst="rect">
            <a:avLst/>
          </a:prstGeom>
          <a:solidFill>
            <a:srgbClr val="FFFFFF">
              <a:alpha val="14880"/>
            </a:srgb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None/>
            </a:pPr>
            <a:r>
              <a:rPr lang="es-ES" dirty="0"/>
              <a:t>Existen diferencias  a pesas de tener una estructura y funcionalidad similar, </a:t>
            </a:r>
            <a:r>
              <a:rPr lang="es-ES" dirty="0" err="1"/>
              <a:t>MariaDB</a:t>
            </a:r>
            <a:r>
              <a:rPr lang="es-ES" dirty="0"/>
              <a:t> sigue siendo de código abierto (open-</a:t>
            </a:r>
            <a:r>
              <a:rPr lang="es-ES" dirty="0" err="1"/>
              <a:t>source</a:t>
            </a:r>
            <a:r>
              <a:rPr lang="es-ES" dirty="0"/>
              <a:t>),mientras que </a:t>
            </a:r>
            <a:r>
              <a:rPr lang="es-ES" dirty="0" err="1"/>
              <a:t>MySQL</a:t>
            </a:r>
            <a:r>
              <a:rPr lang="es-ES" dirty="0"/>
              <a:t> tiene ahora módulos de código cerrado ,</a:t>
            </a:r>
            <a:r>
              <a:rPr lang="es-ES" dirty="0" err="1"/>
              <a:t>MariaDB</a:t>
            </a:r>
            <a:r>
              <a:rPr lang="es-ES" dirty="0"/>
              <a:t> ofrece un mejor rendimiento, es más rápido y ligero que </a:t>
            </a:r>
            <a:r>
              <a:rPr lang="es-ES" dirty="0" err="1"/>
              <a:t>MySQL</a:t>
            </a:r>
            <a:r>
              <a:rPr lang="es-ES" dirty="0"/>
              <a:t> gracias a sus 12 nuevos motores de almacenamiento y sus 200.000 conexiones.</a:t>
            </a:r>
          </a:p>
          <a:p>
            <a:pPr marL="0" indent="0">
              <a:buClr>
                <a:srgbClr val="273D40"/>
              </a:buClr>
              <a:buSzPts val="600"/>
              <a:buFont typeface="Open Sans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2987824" y="1203598"/>
            <a:ext cx="5096726" cy="2008197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r>
              <a:rPr lang="es-ES" dirty="0" smtClean="0"/>
              <a:t>¿Qué </a:t>
            </a:r>
            <a:r>
              <a:rPr lang="es-ES" dirty="0"/>
              <a:t>son las funciones de agregación? 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1079702" y="1203598"/>
            <a:ext cx="1895700" cy="21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38" name="Google Shape;238;p31"/>
          <p:cNvCxnSpPr/>
          <p:nvPr/>
        </p:nvCxnSpPr>
        <p:spPr>
          <a:xfrm>
            <a:off x="1059450" y="1123563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1059450" y="4019938"/>
            <a:ext cx="702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20000" y="352011"/>
            <a:ext cx="7704000" cy="106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4.¿Qué </a:t>
            </a:r>
            <a:r>
              <a:rPr lang="es-ES" dirty="0"/>
              <a:t>son las funciones de agregación? </a:t>
            </a: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3568" y="1635646"/>
            <a:ext cx="4471200" cy="1872208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/>
              <a:t>Las funciones de agregación calculan un valor (escalar) como </a:t>
            </a:r>
            <a:r>
              <a:rPr lang="es-ES" dirty="0" err="1"/>
              <a:t>count</a:t>
            </a:r>
            <a:r>
              <a:rPr lang="es-ES" dirty="0"/>
              <a:t>, sum, </a:t>
            </a:r>
            <a:r>
              <a:rPr lang="es-ES" dirty="0" err="1"/>
              <a:t>average</a:t>
            </a:r>
            <a:r>
              <a:rPr lang="es-ES" dirty="0"/>
              <a:t>, mínimum o máximum para todas las filas de una columna o tabla, en si es un cálculo de varios conjuntos de valores y devuelve solo un valor.</a:t>
            </a:r>
            <a:endParaRPr dirty="0"/>
          </a:p>
        </p:txBody>
      </p:sp>
      <p:sp>
        <p:nvSpPr>
          <p:cNvPr id="2" name="AutoShape 4" descr="Tutorial SQL #6: Agrupaciones y funciones de agregación | campusMVP.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7814"/>
            <a:ext cx="4693234" cy="177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joy Norway Minitheme by Slidesgo">
  <a:themeElements>
    <a:clrScheme name="Simple Light">
      <a:dk1>
        <a:srgbClr val="000626"/>
      </a:dk1>
      <a:lt1>
        <a:srgbClr val="FFFFFF"/>
      </a:lt1>
      <a:dk2>
        <a:srgbClr val="010F5C"/>
      </a:dk2>
      <a:lt2>
        <a:srgbClr val="00BD85"/>
      </a:lt2>
      <a:accent1>
        <a:srgbClr val="02BC87"/>
      </a:accent1>
      <a:accent2>
        <a:srgbClr val="4D346B"/>
      </a:accent2>
      <a:accent3>
        <a:srgbClr val="9090F1"/>
      </a:accent3>
      <a:accent4>
        <a:srgbClr val="A078D8"/>
      </a:accent4>
      <a:accent5>
        <a:srgbClr val="8BE7DB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838</Words>
  <Application>Microsoft Office PowerPoint</Application>
  <PresentationFormat>Presentación en pantalla (16:9)</PresentationFormat>
  <Paragraphs>53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Josefin Sans</vt:lpstr>
      <vt:lpstr>Open Sans</vt:lpstr>
      <vt:lpstr>Enjoy Norway Minitheme by Slidesgo</vt:lpstr>
      <vt:lpstr>Evaluación Procesual  Hito 2</vt:lpstr>
      <vt:lpstr>¿A qué se refiere cuando se habla de bases de datos relacionales?</vt:lpstr>
      <vt:lpstr>¿A qué se refiere cuando se habla de bases de datos relacionales?</vt:lpstr>
      <vt:lpstr> ¿A que se refiere cuando se habla de bases de datos no relacionales? </vt:lpstr>
      <vt:lpstr>2. ¿A que se refiere cuando se habla de bases de datos no relacionales? </vt:lpstr>
      <vt:lpstr>¿Qué es MySQL y MariaDB?. Explique si existen diferencias o son iguales, etc. </vt:lpstr>
      <vt:lpstr>3. ¿Qué es MySQL y MariaDB?. Explique si existen diferencias o son iguales, etc. </vt:lpstr>
      <vt:lpstr>¿Qué son las funciones de agregación? </vt:lpstr>
      <vt:lpstr>4.¿Qué son las funciones de agregación? </vt:lpstr>
      <vt:lpstr>¿Qué llegaría a ser XAMPP, WAMP SERVER o LAMP?</vt:lpstr>
      <vt:lpstr>5. ¿Qué llegaría a ser XAMPP, WAMP SERVER o LAMP?</vt:lpstr>
      <vt:lpstr>¿Cual es la diferencia entre las funciones de agresión y funciones creados por el DBA? Es decir funciones creadas por el usuario. </vt:lpstr>
      <vt:lpstr>6. ¿Cual es la diferencia entre las funciones de agresión y funciones creados por el DBA? </vt:lpstr>
      <vt:lpstr>¿Para qué sirve el comando USE?</vt:lpstr>
      <vt:lpstr>7.¿Para qué sirve el comando USE?</vt:lpstr>
      <vt:lpstr>Que es DML y DDL?</vt:lpstr>
      <vt:lpstr> 8. Que es DML y DDL?</vt:lpstr>
      <vt:lpstr>¿Qué cosas características debe de tener una función? </vt:lpstr>
      <vt:lpstr>9.¿Qué cosas características debe de tener una función? </vt:lpstr>
      <vt:lpstr>¿Cómo crear, modificar y cómo eliminar una función?</vt:lpstr>
      <vt:lpstr>10.¿Cómo crear, modificar y cómo eliminar una función?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 Hito 2</dc:title>
  <dc:creator>Edwin Quisbert</dc:creator>
  <cp:lastModifiedBy>escor</cp:lastModifiedBy>
  <cp:revision>4</cp:revision>
  <dcterms:modified xsi:type="dcterms:W3CDTF">2023-03-31T21:19:01Z</dcterms:modified>
</cp:coreProperties>
</file>