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60" r:id="rId3"/>
    <p:sldId id="261" r:id="rId4"/>
    <p:sldId id="296" r:id="rId5"/>
    <p:sldId id="308" r:id="rId6"/>
    <p:sldId id="298" r:id="rId7"/>
    <p:sldId id="309" r:id="rId8"/>
    <p:sldId id="299" r:id="rId9"/>
    <p:sldId id="310" r:id="rId10"/>
    <p:sldId id="300" r:id="rId11"/>
    <p:sldId id="311" r:id="rId12"/>
    <p:sldId id="301" r:id="rId13"/>
    <p:sldId id="312" r:id="rId14"/>
    <p:sldId id="302" r:id="rId15"/>
    <p:sldId id="313" r:id="rId16"/>
    <p:sldId id="303" r:id="rId17"/>
    <p:sldId id="314" r:id="rId18"/>
    <p:sldId id="304" r:id="rId19"/>
    <p:sldId id="315" r:id="rId20"/>
    <p:sldId id="305" r:id="rId21"/>
    <p:sldId id="317" r:id="rId22"/>
    <p:sldId id="318" r:id="rId23"/>
  </p:sldIdLst>
  <p:sldSz cx="9144000" cy="5143500" type="screen16x9"/>
  <p:notesSz cx="6858000" cy="9144000"/>
  <p:embeddedFontLst>
    <p:embeddedFont>
      <p:font typeface="Josefin Sans" charset="0"/>
      <p:regular r:id="rId25"/>
      <p:bold r:id="rId26"/>
      <p:italic r:id="rId27"/>
      <p:boldItalic r:id="rId28"/>
    </p:embeddedFont>
    <p:embeddedFont>
      <p:font typeface="Open Sans"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AA9B9BB-AB8D-40A7-B9FB-F57DC5F0EFFE}">
  <a:tblStyle styleId="{4AA9B9BB-AB8D-40A7-B9FB-F57DC5F0EF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90" autoAdjust="0"/>
  </p:normalViewPr>
  <p:slideViewPr>
    <p:cSldViewPr>
      <p:cViewPr>
        <p:scale>
          <a:sx n="108" d="100"/>
          <a:sy n="108" d="100"/>
        </p:scale>
        <p:origin x="-420" y="17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476105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0" name="Google Shape;10;p2"/>
          <p:cNvPicPr preferRelativeResize="0"/>
          <p:nvPr/>
        </p:nvPicPr>
        <p:blipFill rotWithShape="1">
          <a:blip r:embed="rId3">
            <a:alphaModFix/>
          </a:blip>
          <a:srcRect l="3391" t="12033" r="5921" b="8952"/>
          <a:stretch/>
        </p:blipFill>
        <p:spPr>
          <a:xfrm rot="10800000" flipH="1">
            <a:off x="2511925" y="-154151"/>
            <a:ext cx="6741223" cy="4064326"/>
          </a:xfrm>
          <a:prstGeom prst="rect">
            <a:avLst/>
          </a:prstGeom>
          <a:noFill/>
          <a:ln>
            <a:noFill/>
          </a:ln>
        </p:spPr>
      </p:pic>
      <p:pic>
        <p:nvPicPr>
          <p:cNvPr id="11" name="Google Shape;11;p2"/>
          <p:cNvPicPr preferRelativeResize="0"/>
          <p:nvPr/>
        </p:nvPicPr>
        <p:blipFill rotWithShape="1">
          <a:blip r:embed="rId4">
            <a:alphaModFix/>
          </a:blip>
          <a:srcRect t="5455" b="10482"/>
          <a:stretch/>
        </p:blipFill>
        <p:spPr>
          <a:xfrm>
            <a:off x="-850650" y="-413525"/>
            <a:ext cx="4267899" cy="4323701"/>
          </a:xfrm>
          <a:prstGeom prst="rect">
            <a:avLst/>
          </a:prstGeom>
          <a:noFill/>
          <a:ln>
            <a:noFill/>
          </a:ln>
        </p:spPr>
      </p:pic>
      <p:pic>
        <p:nvPicPr>
          <p:cNvPr id="12" name="Google Shape;12;p2"/>
          <p:cNvPicPr preferRelativeResize="0"/>
          <p:nvPr/>
        </p:nvPicPr>
        <p:blipFill rotWithShape="1">
          <a:blip r:embed="rId5">
            <a:alphaModFix/>
          </a:blip>
          <a:srcRect l="5623" t="7633" r="6371" b="30099"/>
          <a:stretch/>
        </p:blipFill>
        <p:spPr>
          <a:xfrm rot="614970">
            <a:off x="1372020" y="2203085"/>
            <a:ext cx="5517088" cy="3202725"/>
          </a:xfrm>
          <a:prstGeom prst="rect">
            <a:avLst/>
          </a:prstGeom>
          <a:noFill/>
          <a:ln>
            <a:noFill/>
          </a:ln>
        </p:spPr>
      </p:pic>
      <p:sp>
        <p:nvSpPr>
          <p:cNvPr id="13" name="Google Shape;13;p2"/>
          <p:cNvSpPr txBox="1">
            <a:spLocks noGrp="1"/>
          </p:cNvSpPr>
          <p:nvPr>
            <p:ph type="ctrTitle"/>
          </p:nvPr>
        </p:nvSpPr>
        <p:spPr>
          <a:xfrm>
            <a:off x="1677750" y="1404463"/>
            <a:ext cx="5788500" cy="1824000"/>
          </a:xfrm>
          <a:prstGeom prst="rect">
            <a:avLst/>
          </a:prstGeom>
          <a:solidFill>
            <a:srgbClr val="FFFFFF">
              <a:alpha val="14880"/>
            </a:srgbClr>
          </a:solid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677750" y="3228738"/>
            <a:ext cx="5788500" cy="5103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7" name="Google Shape;17;p3"/>
          <p:cNvPicPr preferRelativeResize="0"/>
          <p:nvPr/>
        </p:nvPicPr>
        <p:blipFill rotWithShape="1">
          <a:blip r:embed="rId3">
            <a:alphaModFix/>
          </a:blip>
          <a:srcRect l="20527" t="7634" b="35730"/>
          <a:stretch/>
        </p:blipFill>
        <p:spPr>
          <a:xfrm rot="614973">
            <a:off x="-461147" y="2834352"/>
            <a:ext cx="4982069" cy="2912919"/>
          </a:xfrm>
          <a:prstGeom prst="rect">
            <a:avLst/>
          </a:prstGeom>
          <a:noFill/>
          <a:ln>
            <a:noFill/>
          </a:ln>
        </p:spPr>
      </p:pic>
      <p:pic>
        <p:nvPicPr>
          <p:cNvPr id="18" name="Google Shape;18;p3"/>
          <p:cNvPicPr preferRelativeResize="0"/>
          <p:nvPr/>
        </p:nvPicPr>
        <p:blipFill rotWithShape="1">
          <a:blip r:embed="rId4">
            <a:alphaModFix/>
          </a:blip>
          <a:srcRect l="3394" t="46784" r="16746" b="8954"/>
          <a:stretch/>
        </p:blipFill>
        <p:spPr>
          <a:xfrm rot="10800000" flipH="1">
            <a:off x="3422975" y="3020149"/>
            <a:ext cx="5936349" cy="2276775"/>
          </a:xfrm>
          <a:prstGeom prst="rect">
            <a:avLst/>
          </a:prstGeom>
          <a:noFill/>
          <a:ln>
            <a:noFill/>
          </a:ln>
        </p:spPr>
      </p:pic>
      <p:pic>
        <p:nvPicPr>
          <p:cNvPr id="19" name="Google Shape;19;p3"/>
          <p:cNvPicPr preferRelativeResize="0"/>
          <p:nvPr/>
        </p:nvPicPr>
        <p:blipFill rotWithShape="1">
          <a:blip r:embed="rId5">
            <a:alphaModFix/>
          </a:blip>
          <a:srcRect l="19961" t="24967" b="10482"/>
          <a:stretch/>
        </p:blipFill>
        <p:spPr>
          <a:xfrm rot="1953083">
            <a:off x="-104312" y="-1183123"/>
            <a:ext cx="3416025" cy="3320095"/>
          </a:xfrm>
          <a:prstGeom prst="rect">
            <a:avLst/>
          </a:prstGeom>
          <a:noFill/>
          <a:ln>
            <a:noFill/>
          </a:ln>
        </p:spPr>
      </p:pic>
      <p:pic>
        <p:nvPicPr>
          <p:cNvPr id="20" name="Google Shape;20;p3"/>
          <p:cNvPicPr preferRelativeResize="0"/>
          <p:nvPr/>
        </p:nvPicPr>
        <p:blipFill rotWithShape="1">
          <a:blip r:embed="rId5">
            <a:alphaModFix/>
          </a:blip>
          <a:srcRect t="34130" b="10479"/>
          <a:stretch/>
        </p:blipFill>
        <p:spPr>
          <a:xfrm rot="827263">
            <a:off x="5608445" y="-521245"/>
            <a:ext cx="4267909" cy="2848917"/>
          </a:xfrm>
          <a:prstGeom prst="rect">
            <a:avLst/>
          </a:prstGeom>
          <a:noFill/>
          <a:ln>
            <a:noFill/>
          </a:ln>
        </p:spPr>
      </p:pic>
      <p:sp>
        <p:nvSpPr>
          <p:cNvPr id="21" name="Google Shape;21;p3"/>
          <p:cNvSpPr txBox="1">
            <a:spLocks noGrp="1"/>
          </p:cNvSpPr>
          <p:nvPr>
            <p:ph type="title"/>
          </p:nvPr>
        </p:nvSpPr>
        <p:spPr>
          <a:xfrm>
            <a:off x="2955144" y="1478400"/>
            <a:ext cx="5129400" cy="1563900"/>
          </a:xfrm>
          <a:prstGeom prst="rect">
            <a:avLst/>
          </a:prstGeom>
          <a:solidFill>
            <a:srgbClr val="FFFFFF">
              <a:alpha val="14880"/>
            </a:srgbClr>
          </a:solidFill>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59444" y="1478400"/>
            <a:ext cx="1895700" cy="2186700"/>
          </a:xfrm>
          <a:prstGeom prst="rect">
            <a:avLst/>
          </a:prstGeom>
          <a:solidFill>
            <a:srgbClr val="FFFFFF">
              <a:alpha val="14880"/>
            </a:srgbClr>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9000" b="1">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955156" y="3042175"/>
            <a:ext cx="5129400" cy="6228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49" name="Google Shape;49;p7"/>
          <p:cNvPicPr preferRelativeResize="0"/>
          <p:nvPr/>
        </p:nvPicPr>
        <p:blipFill rotWithShape="1">
          <a:blip r:embed="rId3">
            <a:alphaModFix/>
          </a:blip>
          <a:srcRect l="5864" t="34143" r="10355" b="8951"/>
          <a:stretch/>
        </p:blipFill>
        <p:spPr>
          <a:xfrm rot="8853485" flipH="1">
            <a:off x="4266027" y="3209395"/>
            <a:ext cx="6228049" cy="2927111"/>
          </a:xfrm>
          <a:prstGeom prst="rect">
            <a:avLst/>
          </a:prstGeom>
          <a:noFill/>
          <a:ln>
            <a:noFill/>
          </a:ln>
        </p:spPr>
      </p:pic>
      <p:pic>
        <p:nvPicPr>
          <p:cNvPr id="50" name="Google Shape;50;p7"/>
          <p:cNvPicPr preferRelativeResize="0"/>
          <p:nvPr/>
        </p:nvPicPr>
        <p:blipFill rotWithShape="1">
          <a:blip r:embed="rId4">
            <a:alphaModFix/>
          </a:blip>
          <a:srcRect l="28428" t="38212" b="10481"/>
          <a:stretch/>
        </p:blipFill>
        <p:spPr>
          <a:xfrm>
            <a:off x="-71775" y="-172250"/>
            <a:ext cx="3054551" cy="2638875"/>
          </a:xfrm>
          <a:prstGeom prst="rect">
            <a:avLst/>
          </a:prstGeom>
          <a:noFill/>
          <a:ln>
            <a:noFill/>
          </a:ln>
        </p:spPr>
      </p:pic>
      <p:pic>
        <p:nvPicPr>
          <p:cNvPr id="51" name="Google Shape;51;p7"/>
          <p:cNvPicPr preferRelativeResize="0"/>
          <p:nvPr/>
        </p:nvPicPr>
        <p:blipFill rotWithShape="1">
          <a:blip r:embed="rId5">
            <a:alphaModFix/>
          </a:blip>
          <a:srcRect l="21402" t="7484" b="40178"/>
          <a:stretch/>
        </p:blipFill>
        <p:spPr>
          <a:xfrm rot="614971">
            <a:off x="-436712" y="2900286"/>
            <a:ext cx="4927523" cy="2692054"/>
          </a:xfrm>
          <a:prstGeom prst="rect">
            <a:avLst/>
          </a:prstGeom>
          <a:noFill/>
          <a:ln>
            <a:noFill/>
          </a:ln>
        </p:spPr>
      </p:pic>
      <p:sp>
        <p:nvSpPr>
          <p:cNvPr id="52" name="Google Shape;52;p7"/>
          <p:cNvSpPr txBox="1">
            <a:spLocks noGrp="1"/>
          </p:cNvSpPr>
          <p:nvPr>
            <p:ph type="title"/>
          </p:nvPr>
        </p:nvSpPr>
        <p:spPr>
          <a:xfrm>
            <a:off x="720000" y="352011"/>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body" idx="1"/>
          </p:nvPr>
        </p:nvSpPr>
        <p:spPr>
          <a:xfrm>
            <a:off x="719997" y="1374425"/>
            <a:ext cx="4471200" cy="2913000"/>
          </a:xfrm>
          <a:prstGeom prst="rect">
            <a:avLst/>
          </a:prstGeom>
          <a:solidFill>
            <a:srgbClr val="FFFFFF">
              <a:alpha val="14880"/>
            </a:srgbClr>
          </a:solid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4" name="Google Shape;54;p7"/>
          <p:cNvSpPr>
            <a:spLocks noGrp="1"/>
          </p:cNvSpPr>
          <p:nvPr>
            <p:ph type="pic" idx="2"/>
          </p:nvPr>
        </p:nvSpPr>
        <p:spPr>
          <a:xfrm>
            <a:off x="5191204" y="1374425"/>
            <a:ext cx="3232800" cy="29130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4"/>
        <p:cNvGrpSpPr/>
        <p:nvPr/>
      </p:nvGrpSpPr>
      <p:grpSpPr>
        <a:xfrm>
          <a:off x="0" y="0"/>
          <a:ext cx="0" cy="0"/>
          <a:chOff x="0" y="0"/>
          <a:chExt cx="0" cy="0"/>
        </a:xfrm>
      </p:grpSpPr>
      <p:pic>
        <p:nvPicPr>
          <p:cNvPr id="175" name="Google Shape;175;p22"/>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76" name="Google Shape;176;p22"/>
          <p:cNvPicPr preferRelativeResize="0"/>
          <p:nvPr/>
        </p:nvPicPr>
        <p:blipFill rotWithShape="1">
          <a:blip r:embed="rId3">
            <a:alphaModFix/>
          </a:blip>
          <a:srcRect l="17850" t="30343" b="10485"/>
          <a:stretch/>
        </p:blipFill>
        <p:spPr>
          <a:xfrm rot="1953085">
            <a:off x="-261572" y="-952407"/>
            <a:ext cx="3505919" cy="3043468"/>
          </a:xfrm>
          <a:prstGeom prst="rect">
            <a:avLst/>
          </a:prstGeom>
          <a:noFill/>
          <a:ln>
            <a:noFill/>
          </a:ln>
        </p:spPr>
      </p:pic>
      <p:pic>
        <p:nvPicPr>
          <p:cNvPr id="177" name="Google Shape;177;p22"/>
          <p:cNvPicPr preferRelativeResize="0"/>
          <p:nvPr/>
        </p:nvPicPr>
        <p:blipFill rotWithShape="1">
          <a:blip r:embed="rId3">
            <a:alphaModFix/>
          </a:blip>
          <a:srcRect t="30906" b="10480"/>
          <a:stretch/>
        </p:blipFill>
        <p:spPr>
          <a:xfrm rot="827262">
            <a:off x="5628198" y="-684635"/>
            <a:ext cx="4267900" cy="3014692"/>
          </a:xfrm>
          <a:prstGeom prst="rect">
            <a:avLst/>
          </a:prstGeom>
          <a:noFill/>
          <a:ln>
            <a:noFill/>
          </a:ln>
        </p:spPr>
      </p:pic>
      <p:pic>
        <p:nvPicPr>
          <p:cNvPr id="178" name="Google Shape;178;p22"/>
          <p:cNvPicPr preferRelativeResize="0"/>
          <p:nvPr/>
        </p:nvPicPr>
        <p:blipFill rotWithShape="1">
          <a:blip r:embed="rId4">
            <a:alphaModFix/>
          </a:blip>
          <a:srcRect l="16673" t="7633" b="36403"/>
          <a:stretch/>
        </p:blipFill>
        <p:spPr>
          <a:xfrm rot="614972">
            <a:off x="-698138" y="2813105"/>
            <a:ext cx="5224052" cy="2878513"/>
          </a:xfrm>
          <a:prstGeom prst="rect">
            <a:avLst/>
          </a:prstGeom>
          <a:noFill/>
          <a:ln>
            <a:noFill/>
          </a:ln>
        </p:spPr>
      </p:pic>
      <p:pic>
        <p:nvPicPr>
          <p:cNvPr id="179" name="Google Shape;179;p22"/>
          <p:cNvPicPr preferRelativeResize="0"/>
          <p:nvPr/>
        </p:nvPicPr>
        <p:blipFill rotWithShape="1">
          <a:blip r:embed="rId5">
            <a:alphaModFix/>
          </a:blip>
          <a:srcRect l="3394" t="42988" r="16554" b="8953"/>
          <a:stretch/>
        </p:blipFill>
        <p:spPr>
          <a:xfrm rot="10800000" flipH="1">
            <a:off x="3422975" y="3020151"/>
            <a:ext cx="5950701" cy="24719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0"/>
        <p:cNvGrpSpPr/>
        <p:nvPr/>
      </p:nvGrpSpPr>
      <p:grpSpPr>
        <a:xfrm>
          <a:off x="0" y="0"/>
          <a:ext cx="0" cy="0"/>
          <a:chOff x="0" y="0"/>
          <a:chExt cx="0" cy="0"/>
        </a:xfrm>
      </p:grpSpPr>
      <p:pic>
        <p:nvPicPr>
          <p:cNvPr id="181" name="Google Shape;181;p23"/>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82" name="Google Shape;182;p23"/>
          <p:cNvPicPr preferRelativeResize="0"/>
          <p:nvPr/>
        </p:nvPicPr>
        <p:blipFill rotWithShape="1">
          <a:blip r:embed="rId3">
            <a:alphaModFix/>
          </a:blip>
          <a:srcRect l="3391" t="12033" r="5921" b="8952"/>
          <a:stretch/>
        </p:blipFill>
        <p:spPr>
          <a:xfrm rot="10800000" flipH="1">
            <a:off x="2511925" y="-154151"/>
            <a:ext cx="6741223" cy="4064326"/>
          </a:xfrm>
          <a:prstGeom prst="rect">
            <a:avLst/>
          </a:prstGeom>
          <a:noFill/>
          <a:ln>
            <a:noFill/>
          </a:ln>
        </p:spPr>
      </p:pic>
      <p:pic>
        <p:nvPicPr>
          <p:cNvPr id="183" name="Google Shape;183;p23"/>
          <p:cNvPicPr preferRelativeResize="0"/>
          <p:nvPr/>
        </p:nvPicPr>
        <p:blipFill rotWithShape="1">
          <a:blip r:embed="rId4">
            <a:alphaModFix/>
          </a:blip>
          <a:srcRect t="5455" b="10482"/>
          <a:stretch/>
        </p:blipFill>
        <p:spPr>
          <a:xfrm>
            <a:off x="-850650" y="-413525"/>
            <a:ext cx="4267899" cy="4323701"/>
          </a:xfrm>
          <a:prstGeom prst="rect">
            <a:avLst/>
          </a:prstGeom>
          <a:noFill/>
          <a:ln>
            <a:noFill/>
          </a:ln>
        </p:spPr>
      </p:pic>
      <p:pic>
        <p:nvPicPr>
          <p:cNvPr id="184" name="Google Shape;184;p23"/>
          <p:cNvPicPr preferRelativeResize="0"/>
          <p:nvPr/>
        </p:nvPicPr>
        <p:blipFill rotWithShape="1">
          <a:blip r:embed="rId5">
            <a:alphaModFix/>
          </a:blip>
          <a:srcRect l="5623" t="7633" r="6371" b="30099"/>
          <a:stretch/>
        </p:blipFill>
        <p:spPr>
          <a:xfrm rot="614970">
            <a:off x="1372020" y="2203085"/>
            <a:ext cx="5517088" cy="32027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52156"/>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8"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p27"/>
          <p:cNvSpPr txBox="1">
            <a:spLocks noGrp="1"/>
          </p:cNvSpPr>
          <p:nvPr>
            <p:ph type="ctrTitle"/>
          </p:nvPr>
        </p:nvSpPr>
        <p:spPr>
          <a:xfrm>
            <a:off x="1661281" y="1049575"/>
            <a:ext cx="5788500" cy="2410071"/>
          </a:xfrm>
          <a:prstGeom prst="rect">
            <a:avLst/>
          </a:prstGeom>
        </p:spPr>
        <p:txBody>
          <a:bodyPr spcFirstLastPara="1" wrap="square" lIns="91425" tIns="91425" rIns="91425" bIns="91425" anchor="b" anchorCtr="0">
            <a:noAutofit/>
          </a:bodyPr>
          <a:lstStyle/>
          <a:p>
            <a:pPr lvl="0"/>
            <a:r>
              <a:rPr lang="es-ES" dirty="0"/>
              <a:t>Evaluación Procesual </a:t>
            </a:r>
            <a:br>
              <a:rPr lang="es-ES" dirty="0"/>
            </a:br>
            <a:r>
              <a:rPr lang="es-ES" dirty="0"/>
              <a:t>Hito 2</a:t>
            </a:r>
            <a:endParaRPr dirty="0">
              <a:solidFill>
                <a:schemeClr val="lt1"/>
              </a:solidFill>
            </a:endParaRPr>
          </a:p>
        </p:txBody>
      </p:sp>
      <p:sp>
        <p:nvSpPr>
          <p:cNvPr id="196" name="Google Shape;196;p27"/>
          <p:cNvSpPr txBox="1">
            <a:spLocks noGrp="1"/>
          </p:cNvSpPr>
          <p:nvPr>
            <p:ph type="subTitle" idx="1"/>
          </p:nvPr>
        </p:nvSpPr>
        <p:spPr>
          <a:xfrm>
            <a:off x="1677750" y="3507854"/>
            <a:ext cx="57885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ESTUDIANTE: HANS CRISTHIAN QUISBERT VARGAS</a:t>
            </a:r>
            <a:endParaRPr dirty="0"/>
          </a:p>
        </p:txBody>
      </p:sp>
      <p:grpSp>
        <p:nvGrpSpPr>
          <p:cNvPr id="197" name="Google Shape;197;p27"/>
          <p:cNvGrpSpPr/>
          <p:nvPr/>
        </p:nvGrpSpPr>
        <p:grpSpPr>
          <a:xfrm>
            <a:off x="1677750" y="1049575"/>
            <a:ext cx="5788500" cy="3044375"/>
            <a:chOff x="1677750" y="1049575"/>
            <a:chExt cx="5788500" cy="3044375"/>
          </a:xfrm>
        </p:grpSpPr>
        <p:cxnSp>
          <p:nvCxnSpPr>
            <p:cNvPr id="198" name="Google Shape;198;p27"/>
            <p:cNvCxnSpPr/>
            <p:nvPr/>
          </p:nvCxnSpPr>
          <p:spPr>
            <a:xfrm>
              <a:off x="1677750" y="1049575"/>
              <a:ext cx="5788500" cy="0"/>
            </a:xfrm>
            <a:prstGeom prst="straightConnector1">
              <a:avLst/>
            </a:prstGeom>
            <a:noFill/>
            <a:ln w="9525" cap="flat" cmpd="sng">
              <a:solidFill>
                <a:schemeClr val="lt1"/>
              </a:solidFill>
              <a:prstDash val="solid"/>
              <a:round/>
              <a:headEnd type="none" w="med" len="med"/>
              <a:tailEnd type="none" w="med" len="med"/>
            </a:ln>
          </p:spPr>
        </p:cxnSp>
        <p:cxnSp>
          <p:nvCxnSpPr>
            <p:cNvPr id="199" name="Google Shape;199;p27"/>
            <p:cNvCxnSpPr/>
            <p:nvPr/>
          </p:nvCxnSpPr>
          <p:spPr>
            <a:xfrm>
              <a:off x="1677750" y="4093950"/>
              <a:ext cx="57885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63452" y="1203598"/>
            <a:ext cx="5096726" cy="2152213"/>
          </a:xfrm>
          <a:prstGeom prst="rect">
            <a:avLst/>
          </a:prstGeom>
        </p:spPr>
        <p:txBody>
          <a:bodyPr spcFirstLastPara="1" wrap="square" lIns="182875" tIns="91425" rIns="182875" bIns="91425" anchor="b" anchorCtr="0">
            <a:noAutofit/>
          </a:bodyPr>
          <a:lstStyle/>
          <a:p>
            <a:r>
              <a:rPr lang="es-ES" dirty="0" smtClean="0"/>
              <a:t>¿Qué </a:t>
            </a:r>
            <a:r>
              <a:rPr lang="es-ES" dirty="0"/>
              <a:t>es Abstracción y muestre un ejemplo?</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5. ¿Qué es Abstracción y muestre un ejemplo?</a:t>
            </a:r>
          </a:p>
        </p:txBody>
      </p:sp>
      <p:sp>
        <p:nvSpPr>
          <p:cNvPr id="246" name="Google Shape;246;p32"/>
          <p:cNvSpPr txBox="1">
            <a:spLocks noGrp="1"/>
          </p:cNvSpPr>
          <p:nvPr>
            <p:ph type="body" idx="1"/>
          </p:nvPr>
        </p:nvSpPr>
        <p:spPr>
          <a:xfrm>
            <a:off x="395536" y="1491630"/>
            <a:ext cx="4471200" cy="2448272"/>
          </a:xfrm>
          <a:prstGeom prst="rect">
            <a:avLst/>
          </a:prstGeom>
        </p:spPr>
        <p:txBody>
          <a:bodyPr spcFirstLastPara="1" wrap="square" lIns="182875" tIns="182875" rIns="182875" bIns="182875" anchor="t" anchorCtr="0">
            <a:noAutofit/>
          </a:bodyPr>
          <a:lstStyle/>
          <a:p>
            <a:pPr marL="139700" indent="0">
              <a:buNone/>
            </a:pPr>
            <a:r>
              <a:rPr lang="es-ES" dirty="0"/>
              <a:t>Abstracción: En POO, la abstracción se logra mediante la creación de clases, que son modelos abstractos de objetos</a:t>
            </a:r>
            <a:r>
              <a:rPr lang="es-ES" dirty="0" smtClean="0"/>
              <a:t>.</a:t>
            </a:r>
          </a:p>
          <a:p>
            <a:pPr marL="139700" indent="0">
              <a:buNone/>
            </a:pPr>
            <a:endParaRPr lang="es-ES" dirty="0"/>
          </a:p>
          <a:p>
            <a:pPr marL="139700" indent="0">
              <a:buNone/>
            </a:pPr>
            <a:r>
              <a:rPr lang="es-ES" dirty="0"/>
              <a:t>Es el proceso de identificar las características esenciales de un objeto que son relevantes para el problema que estamos tratando de resolver y eliminar las características que no son relevantes.</a:t>
            </a:r>
          </a:p>
        </p:txBody>
      </p:sp>
      <p:pic>
        <p:nvPicPr>
          <p:cNvPr id="5" name="4 Imagen" descr="PROGRAMACIÓN ORIENTADA A OBJETOS - YouTube"/>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74938"/>
            <a:ext cx="4140180" cy="3453993"/>
          </a:xfrm>
          <a:prstGeom prst="rect">
            <a:avLst/>
          </a:prstGeom>
          <a:noFill/>
          <a:ln>
            <a:noFill/>
          </a:ln>
        </p:spPr>
      </p:pic>
    </p:spTree>
    <p:extLst>
      <p:ext uri="{BB962C8B-B14F-4D97-AF65-F5344CB8AC3E}">
        <p14:creationId xmlns:p14="http://schemas.microsoft.com/office/powerpoint/2010/main" val="2510354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3094666" y="1203598"/>
            <a:ext cx="5509782" cy="1368152"/>
          </a:xfrm>
          <a:prstGeom prst="rect">
            <a:avLst/>
          </a:prstGeom>
        </p:spPr>
        <p:txBody>
          <a:bodyPr spcFirstLastPara="1" wrap="square" lIns="182875" tIns="91425" rIns="182875" bIns="91425" anchor="b" anchorCtr="0">
            <a:noAutofit/>
          </a:bodyPr>
          <a:lstStyle/>
          <a:p>
            <a:r>
              <a:rPr lang="es-ES" dirty="0" smtClean="0"/>
              <a:t> </a:t>
            </a:r>
            <a:r>
              <a:rPr lang="es-ES" dirty="0"/>
              <a:t>¿Que es Herencia y muestre un ejemplo?</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cxnSp>
        <p:nvCxnSpPr>
          <p:cNvPr id="238" name="Google Shape;238;p31"/>
          <p:cNvCxnSpPr/>
          <p:nvPr/>
        </p:nvCxnSpPr>
        <p:spPr>
          <a:xfrm>
            <a:off x="1187624" y="1059582"/>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187624" y="3507854"/>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55576" y="267494"/>
            <a:ext cx="7704000" cy="1067612"/>
          </a:xfrm>
          <a:prstGeom prst="rect">
            <a:avLst/>
          </a:prstGeom>
        </p:spPr>
        <p:txBody>
          <a:bodyPr spcFirstLastPara="1" wrap="square" lIns="91425" tIns="91425" rIns="91425" bIns="91425" anchor="t" anchorCtr="0">
            <a:noAutofit/>
          </a:bodyPr>
          <a:lstStyle/>
          <a:p>
            <a:r>
              <a:rPr lang="es-ES" dirty="0"/>
              <a:t>6. ¿Que es Herencia y muestre un ejemplo?</a:t>
            </a:r>
          </a:p>
        </p:txBody>
      </p:sp>
      <p:sp>
        <p:nvSpPr>
          <p:cNvPr id="246" name="Google Shape;246;p32"/>
          <p:cNvSpPr txBox="1">
            <a:spLocks noGrp="1"/>
          </p:cNvSpPr>
          <p:nvPr>
            <p:ph type="body" idx="1"/>
          </p:nvPr>
        </p:nvSpPr>
        <p:spPr>
          <a:xfrm>
            <a:off x="539552" y="1635646"/>
            <a:ext cx="4471200" cy="2232248"/>
          </a:xfrm>
          <a:prstGeom prst="rect">
            <a:avLst/>
          </a:prstGeom>
        </p:spPr>
        <p:txBody>
          <a:bodyPr spcFirstLastPara="1" wrap="square" lIns="182875" tIns="182875" rIns="182875" bIns="182875" anchor="t" anchorCtr="0">
            <a:noAutofit/>
          </a:bodyPr>
          <a:lstStyle/>
          <a:p>
            <a:pPr marL="139700" indent="0">
              <a:buNone/>
            </a:pPr>
            <a:r>
              <a:rPr lang="es-ES" dirty="0"/>
              <a:t>Herencia: La herencia es el proceso de crear una nueva clase a partir de una clase existente, conservando algunas o todas las propiedades y comportamientos de la clase original. En POO, la herencia se utiliza para crear jerarquías de clases que comparten características comunes.</a:t>
            </a:r>
          </a:p>
        </p:txBody>
      </p:sp>
      <p:pic>
        <p:nvPicPr>
          <p:cNvPr id="5" name="4 Imagen" descr="Herencia en Java, con ejemplos - Jarroba"/>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203598"/>
            <a:ext cx="4068172" cy="2950577"/>
          </a:xfrm>
          <a:prstGeom prst="rect">
            <a:avLst/>
          </a:prstGeom>
          <a:noFill/>
          <a:ln>
            <a:noFill/>
          </a:ln>
        </p:spPr>
      </p:pic>
    </p:spTree>
    <p:extLst>
      <p:ext uri="{BB962C8B-B14F-4D97-AF65-F5344CB8AC3E}">
        <p14:creationId xmlns:p14="http://schemas.microsoft.com/office/powerpoint/2010/main" val="1388242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2088232"/>
          </a:xfrm>
          <a:prstGeom prst="rect">
            <a:avLst/>
          </a:prstGeom>
        </p:spPr>
        <p:txBody>
          <a:bodyPr spcFirstLastPara="1" wrap="square" lIns="182875" tIns="91425" rIns="182875" bIns="91425" anchor="b" anchorCtr="0">
            <a:noAutofit/>
          </a:bodyPr>
          <a:lstStyle/>
          <a:p>
            <a:r>
              <a:rPr lang="es-ES" dirty="0" smtClean="0"/>
              <a:t> </a:t>
            </a:r>
            <a:r>
              <a:rPr lang="es-ES" dirty="0"/>
              <a:t>¿Qué es Polimorfismo y muestre un ejemplo?</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7. ¿Qué es Polimorfismo y muestre un ejemplo?</a:t>
            </a:r>
          </a:p>
        </p:txBody>
      </p:sp>
      <p:sp>
        <p:nvSpPr>
          <p:cNvPr id="246" name="Google Shape;246;p32"/>
          <p:cNvSpPr txBox="1">
            <a:spLocks noGrp="1"/>
          </p:cNvSpPr>
          <p:nvPr>
            <p:ph type="body" idx="1"/>
          </p:nvPr>
        </p:nvSpPr>
        <p:spPr>
          <a:xfrm>
            <a:off x="251520" y="1491630"/>
            <a:ext cx="4471200" cy="2913000"/>
          </a:xfrm>
          <a:prstGeom prst="rect">
            <a:avLst/>
          </a:prstGeom>
        </p:spPr>
        <p:txBody>
          <a:bodyPr spcFirstLastPara="1" wrap="square" lIns="182875" tIns="182875" rIns="182875" bIns="182875" anchor="t" anchorCtr="0">
            <a:noAutofit/>
          </a:bodyPr>
          <a:lstStyle/>
          <a:p>
            <a:pPr marL="139700" indent="0">
              <a:buNone/>
            </a:pPr>
            <a:r>
              <a:rPr lang="es-ES" dirty="0"/>
              <a:t>Polimorfismo: El polimorfismo es el proceso de permitir que un objeto pueda tomar diferentes formas. En POO, el polimorfismo se utiliza para permitir que un objeto pueda comportarse de diferentes maneras según el contexto en el que se está utilizando. </a:t>
            </a:r>
            <a:endParaRPr lang="es-ES" dirty="0" smtClean="0"/>
          </a:p>
          <a:p>
            <a:pPr marL="139700" indent="0">
              <a:buNone/>
            </a:pPr>
            <a:r>
              <a:rPr lang="es-ES" dirty="0" smtClean="0"/>
              <a:t>El </a:t>
            </a:r>
            <a:r>
              <a:rPr lang="es-ES" dirty="0"/>
              <a:t>polimorfismo se logra mediante el uso de interfaces y clases abstractas.</a:t>
            </a:r>
          </a:p>
        </p:txBody>
      </p:sp>
      <p:pic>
        <p:nvPicPr>
          <p:cNvPr id="5" name="4 Imagen" descr="Polimorfismo en Programación Orientada a Objetos"/>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139701"/>
            <a:ext cx="3960440" cy="1558969"/>
          </a:xfrm>
          <a:prstGeom prst="rect">
            <a:avLst/>
          </a:prstGeom>
          <a:noFill/>
          <a:ln>
            <a:noFill/>
          </a:ln>
        </p:spPr>
      </p:pic>
    </p:spTree>
    <p:extLst>
      <p:ext uri="{BB962C8B-B14F-4D97-AF65-F5344CB8AC3E}">
        <p14:creationId xmlns:p14="http://schemas.microsoft.com/office/powerpoint/2010/main" val="1848594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784061"/>
          </a:xfrm>
          <a:prstGeom prst="rect">
            <a:avLst/>
          </a:prstGeom>
        </p:spPr>
        <p:txBody>
          <a:bodyPr spcFirstLastPara="1" wrap="square" lIns="182875" tIns="91425" rIns="182875" bIns="91425" anchor="b" anchorCtr="0">
            <a:noAutofit/>
          </a:bodyPr>
          <a:lstStyle/>
          <a:p>
            <a:r>
              <a:rPr lang="es-ES" dirty="0" smtClean="0"/>
              <a:t>Que </a:t>
            </a:r>
            <a:r>
              <a:rPr lang="es-ES" dirty="0"/>
              <a:t>es un ARRAY?</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 8. Que es un ARRAY?</a:t>
            </a:r>
          </a:p>
        </p:txBody>
      </p:sp>
      <p:sp>
        <p:nvSpPr>
          <p:cNvPr id="246" name="Google Shape;246;p32"/>
          <p:cNvSpPr txBox="1">
            <a:spLocks noGrp="1"/>
          </p:cNvSpPr>
          <p:nvPr>
            <p:ph type="body" idx="1"/>
          </p:nvPr>
        </p:nvSpPr>
        <p:spPr>
          <a:xfrm>
            <a:off x="971600" y="1347614"/>
            <a:ext cx="4067944" cy="1512168"/>
          </a:xfrm>
          <a:prstGeom prst="rect">
            <a:avLst/>
          </a:prstGeom>
        </p:spPr>
        <p:txBody>
          <a:bodyPr spcFirstLastPara="1" wrap="square" lIns="182875" tIns="182875" rIns="182875" bIns="182875" anchor="t" anchorCtr="0">
            <a:noAutofit/>
          </a:bodyPr>
          <a:lstStyle/>
          <a:p>
            <a:pPr marL="139700" indent="0">
              <a:buNone/>
            </a:pPr>
            <a:r>
              <a:rPr lang="es-ES" dirty="0"/>
              <a:t>Un </a:t>
            </a:r>
            <a:r>
              <a:rPr lang="es-ES" dirty="0" err="1"/>
              <a:t>array</a:t>
            </a:r>
            <a:r>
              <a:rPr lang="es-ES" dirty="0"/>
              <a:t>, es un tipo de dato estructurado que permite almacenar un conjunto de datos </a:t>
            </a:r>
            <a:r>
              <a:rPr lang="es-ES" dirty="0" err="1"/>
              <a:t>homogeneo</a:t>
            </a:r>
            <a:r>
              <a:rPr lang="es-ES" dirty="0"/>
              <a:t>, es decir, todos ellos del mismo tipo y relacionados.</a:t>
            </a:r>
          </a:p>
        </p:txBody>
      </p:sp>
    </p:spTree>
    <p:extLst>
      <p:ext uri="{BB962C8B-B14F-4D97-AF65-F5344CB8AC3E}">
        <p14:creationId xmlns:p14="http://schemas.microsoft.com/office/powerpoint/2010/main" val="67643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9"/>
            <a:ext cx="5096726" cy="1368152"/>
          </a:xfrm>
          <a:prstGeom prst="rect">
            <a:avLst/>
          </a:prstGeom>
        </p:spPr>
        <p:txBody>
          <a:bodyPr spcFirstLastPara="1" wrap="square" lIns="182875" tIns="91425" rIns="182875" bIns="91425" anchor="b" anchorCtr="0">
            <a:noAutofit/>
          </a:bodyPr>
          <a:lstStyle/>
          <a:p>
            <a:r>
              <a:rPr lang="es-ES" dirty="0" smtClean="0"/>
              <a:t>¿Qué </a:t>
            </a:r>
            <a:r>
              <a:rPr lang="es-ES" dirty="0"/>
              <a:t>son los paquetes en JAVA?</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09</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9. ¿Qué son los paquetes en JAVA?</a:t>
            </a:r>
          </a:p>
        </p:txBody>
      </p:sp>
      <p:sp>
        <p:nvSpPr>
          <p:cNvPr id="246" name="Google Shape;246;p32"/>
          <p:cNvSpPr txBox="1">
            <a:spLocks noGrp="1"/>
          </p:cNvSpPr>
          <p:nvPr>
            <p:ph type="body" idx="1"/>
          </p:nvPr>
        </p:nvSpPr>
        <p:spPr>
          <a:xfrm>
            <a:off x="683568" y="1491630"/>
            <a:ext cx="4471200" cy="1728192"/>
          </a:xfrm>
          <a:prstGeom prst="rect">
            <a:avLst/>
          </a:prstGeom>
        </p:spPr>
        <p:txBody>
          <a:bodyPr spcFirstLastPara="1" wrap="square" lIns="182875" tIns="182875" rIns="182875" bIns="182875" anchor="t" anchorCtr="0">
            <a:noAutofit/>
          </a:bodyPr>
          <a:lstStyle/>
          <a:p>
            <a:pPr marL="139700" indent="0">
              <a:buNone/>
            </a:pPr>
            <a:r>
              <a:rPr lang="es-ES" dirty="0"/>
              <a:t>Los paquetes son el mecanismo que usa Java para facilitar la modularidad del código. Un paquete puede contener una o más definiciones de interfaces y clases, distribuyéndose habitualmente como un archivo.</a:t>
            </a:r>
          </a:p>
        </p:txBody>
      </p:sp>
      <p:pic>
        <p:nvPicPr>
          <p:cNvPr id="3074" name="Picture 2" descr="Paquetes en Java: qué son, para qué se utilizan, y cómo se usan (con vídeo)  | campusMV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419622"/>
            <a:ext cx="3175010" cy="209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1037" y="1203598"/>
            <a:ext cx="5096726" cy="2008197"/>
          </a:xfrm>
          <a:prstGeom prst="rect">
            <a:avLst/>
          </a:prstGeom>
        </p:spPr>
        <p:txBody>
          <a:bodyPr spcFirstLastPara="1" wrap="square" lIns="182875" tIns="91425" rIns="182875" bIns="91425" anchor="b" anchorCtr="0">
            <a:noAutofit/>
          </a:bodyPr>
          <a:lstStyle/>
          <a:p>
            <a:pPr lvl="0"/>
            <a:r>
              <a:rPr lang="es-ES" dirty="0"/>
              <a:t>¿A que se refiere cuando se habla de POO?</a:t>
            </a:r>
            <a:endParaRPr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96952" y="1151106"/>
            <a:ext cx="5319464" cy="3076828"/>
          </a:xfrm>
          <a:prstGeom prst="rect">
            <a:avLst/>
          </a:prstGeom>
        </p:spPr>
        <p:txBody>
          <a:bodyPr spcFirstLastPara="1" wrap="square" lIns="182875" tIns="91425" rIns="182875" bIns="91425" anchor="b" anchorCtr="0">
            <a:noAutofit/>
          </a:bodyPr>
          <a:lstStyle/>
          <a:p>
            <a:r>
              <a:rPr lang="es-ES" dirty="0" smtClean="0"/>
              <a:t>¿Cómo </a:t>
            </a:r>
            <a:r>
              <a:rPr lang="es-ES" dirty="0"/>
              <a:t>se define una clase </a:t>
            </a:r>
            <a:r>
              <a:rPr lang="es-ES" dirty="0" err="1"/>
              <a:t>main</a:t>
            </a:r>
            <a:r>
              <a:rPr lang="es-ES" dirty="0"/>
              <a:t> en JAVA y muestra un ejemplo?</a:t>
            </a:r>
            <a:br>
              <a:rPr lang="es-ES" dirty="0"/>
            </a:br>
            <a:endParaRPr lang="es-ES" dirty="0"/>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10</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115616" y="4371950"/>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151474"/>
          </a:xfrm>
          <a:prstGeom prst="rect">
            <a:avLst/>
          </a:prstGeom>
        </p:spPr>
        <p:txBody>
          <a:bodyPr spcFirstLastPara="1" wrap="square" lIns="91425" tIns="91425" rIns="91425" bIns="91425" anchor="t" anchorCtr="0">
            <a:noAutofit/>
          </a:bodyPr>
          <a:lstStyle/>
          <a:p>
            <a:r>
              <a:rPr lang="es-ES" dirty="0"/>
              <a:t>10.¿Cómo se define una clase </a:t>
            </a:r>
            <a:r>
              <a:rPr lang="es-ES" dirty="0" err="1"/>
              <a:t>main</a:t>
            </a:r>
            <a:r>
              <a:rPr lang="es-ES" dirty="0"/>
              <a:t> en JAVA y muestra un ejemplo</a:t>
            </a:r>
            <a:r>
              <a:rPr lang="es-ES" dirty="0" smtClean="0"/>
              <a:t>?</a:t>
            </a:r>
            <a:endParaRPr lang="es-ES" dirty="0"/>
          </a:p>
        </p:txBody>
      </p:sp>
      <p:sp>
        <p:nvSpPr>
          <p:cNvPr id="246" name="Google Shape;246;p32"/>
          <p:cNvSpPr txBox="1">
            <a:spLocks noGrp="1"/>
          </p:cNvSpPr>
          <p:nvPr>
            <p:ph type="body" idx="1"/>
          </p:nvPr>
        </p:nvSpPr>
        <p:spPr>
          <a:xfrm>
            <a:off x="611560" y="1635646"/>
            <a:ext cx="4471200" cy="1872208"/>
          </a:xfrm>
          <a:prstGeom prst="rect">
            <a:avLst/>
          </a:prstGeom>
        </p:spPr>
        <p:txBody>
          <a:bodyPr spcFirstLastPara="1" wrap="square" lIns="182875" tIns="182875" rIns="182875" bIns="182875" anchor="t" anchorCtr="0">
            <a:noAutofit/>
          </a:bodyPr>
          <a:lstStyle/>
          <a:p>
            <a:pPr marL="139700" indent="0">
              <a:buNone/>
            </a:pPr>
            <a:r>
              <a:rPr lang="es-ES" dirty="0"/>
              <a:t>Se define de la siguiente manera</a:t>
            </a:r>
          </a:p>
          <a:p>
            <a:pPr marL="139700" indent="0">
              <a:buNone/>
            </a:pP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 (</a:t>
            </a:r>
            <a:r>
              <a:rPr lang="es-ES" dirty="0" err="1"/>
              <a:t>String</a:t>
            </a:r>
            <a:r>
              <a:rPr lang="es-ES" dirty="0"/>
              <a:t> [ ] </a:t>
            </a:r>
            <a:r>
              <a:rPr lang="es-ES" dirty="0" err="1"/>
              <a:t>args</a:t>
            </a:r>
            <a:r>
              <a:rPr lang="es-ES" dirty="0"/>
              <a:t>) {</a:t>
            </a:r>
          </a:p>
          <a:p>
            <a:pPr marL="139700" indent="0">
              <a:buNone/>
            </a:pPr>
            <a:r>
              <a:rPr lang="es-ES" dirty="0"/>
              <a:t> </a:t>
            </a:r>
          </a:p>
          <a:p>
            <a:pPr marL="139700" indent="0">
              <a:buNone/>
            </a:pPr>
            <a:r>
              <a:rPr lang="es-ES" dirty="0"/>
              <a:t>           </a:t>
            </a:r>
            <a:r>
              <a:rPr lang="es-ES" dirty="0" smtClean="0"/>
              <a:t> </a:t>
            </a:r>
            <a:r>
              <a:rPr lang="es-ES" dirty="0"/>
              <a:t>//Aquí las instrucciones </a:t>
            </a:r>
            <a:r>
              <a:rPr lang="es-ES" dirty="0" smtClean="0"/>
              <a:t>del método</a:t>
            </a:r>
            <a:endParaRPr lang="es-ES" dirty="0"/>
          </a:p>
          <a:p>
            <a:pPr marL="139700" indent="0">
              <a:buNone/>
            </a:pPr>
            <a:r>
              <a:rPr lang="es-ES" dirty="0"/>
              <a:t> </a:t>
            </a:r>
          </a:p>
          <a:p>
            <a:pPr marL="139700" indent="0">
              <a:buNone/>
            </a:pPr>
            <a:r>
              <a:rPr lang="es-ES" dirty="0"/>
              <a:t>        }</a:t>
            </a:r>
          </a:p>
        </p:txBody>
      </p:sp>
      <p:pic>
        <p:nvPicPr>
          <p:cNvPr id="5" name="4 Imagen" descr="Aprende a Crear un Método Main de Java en Eclipse – Programa en Línea"/>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35646"/>
            <a:ext cx="3780140" cy="2592288"/>
          </a:xfrm>
          <a:prstGeom prst="rect">
            <a:avLst/>
          </a:prstGeom>
          <a:noFill/>
          <a:ln>
            <a:noFill/>
          </a:ln>
        </p:spPr>
      </p:pic>
    </p:spTree>
    <p:extLst>
      <p:ext uri="{BB962C8B-B14F-4D97-AF65-F5344CB8AC3E}">
        <p14:creationId xmlns:p14="http://schemas.microsoft.com/office/powerpoint/2010/main" val="392109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Google Shape;561;p46"/>
          <p:cNvSpPr txBox="1">
            <a:spLocks noGrp="1"/>
          </p:cNvSpPr>
          <p:nvPr>
            <p:ph type="title"/>
          </p:nvPr>
        </p:nvSpPr>
        <p:spPr>
          <a:xfrm>
            <a:off x="1907704" y="1591207"/>
            <a:ext cx="5320200" cy="105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dirty="0" smtClean="0"/>
              <a:t>GRACIAS</a:t>
            </a:r>
            <a:endParaRPr sz="8800" dirty="0"/>
          </a:p>
        </p:txBody>
      </p:sp>
      <p:cxnSp>
        <p:nvCxnSpPr>
          <p:cNvPr id="8" name="Google Shape;568;p46"/>
          <p:cNvCxnSpPr/>
          <p:nvPr/>
        </p:nvCxnSpPr>
        <p:spPr>
          <a:xfrm>
            <a:off x="1907704" y="1419622"/>
            <a:ext cx="5320200" cy="0"/>
          </a:xfrm>
          <a:prstGeom prst="straightConnector1">
            <a:avLst/>
          </a:prstGeom>
          <a:noFill/>
          <a:ln w="9525" cap="flat" cmpd="sng">
            <a:solidFill>
              <a:schemeClr val="lt1"/>
            </a:solidFill>
            <a:prstDash val="solid"/>
            <a:round/>
            <a:headEnd type="none" w="med" len="med"/>
            <a:tailEnd type="none" w="med" len="med"/>
          </a:ln>
        </p:spPr>
      </p:cxnSp>
      <p:cxnSp>
        <p:nvCxnSpPr>
          <p:cNvPr id="9" name="Google Shape;569;p46"/>
          <p:cNvCxnSpPr/>
          <p:nvPr/>
        </p:nvCxnSpPr>
        <p:spPr>
          <a:xfrm>
            <a:off x="1907704" y="2821222"/>
            <a:ext cx="53202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7027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1. ¿A que se refiere cuando se habla de POO?</a:t>
            </a:r>
          </a:p>
        </p:txBody>
      </p:sp>
      <p:sp>
        <p:nvSpPr>
          <p:cNvPr id="246" name="Google Shape;246;p32"/>
          <p:cNvSpPr txBox="1">
            <a:spLocks noGrp="1"/>
          </p:cNvSpPr>
          <p:nvPr>
            <p:ph type="body" idx="1"/>
          </p:nvPr>
        </p:nvSpPr>
        <p:spPr>
          <a:xfrm>
            <a:off x="683568" y="1491630"/>
            <a:ext cx="4471200" cy="2913000"/>
          </a:xfrm>
          <a:prstGeom prst="rect">
            <a:avLst/>
          </a:prstGeom>
        </p:spPr>
        <p:txBody>
          <a:bodyPr spcFirstLastPara="1" wrap="square" lIns="182875" tIns="182875" rIns="182875" bIns="182875" anchor="t" anchorCtr="0">
            <a:noAutofit/>
          </a:bodyPr>
          <a:lstStyle/>
          <a:p>
            <a:pPr marL="139700" indent="0">
              <a:buNone/>
            </a:pPr>
            <a:r>
              <a:rPr lang="es-ES" dirty="0"/>
              <a:t> POO significa "Programación Orientada a Objetos" y es un paradigma de programación que se centra en la creación de objetos que interactúan entre sí para resolver problemas. En la programación orientada a objetos, los objetos son instancias de clases, que son como plantillas que definen las propiedades y comportamientos de un objeto.</a:t>
            </a:r>
          </a:p>
          <a:p>
            <a:pPr marL="139700" indent="0">
              <a:buNone/>
            </a:pPr>
            <a:endParaRPr lang="es-ES" dirty="0"/>
          </a:p>
        </p:txBody>
      </p:sp>
      <p:pic>
        <p:nvPicPr>
          <p:cNvPr id="1026" name="Picture 2" descr="GitHub - benedetto597/IS410-1500-Programacion-Orientada-a-Obje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563638"/>
            <a:ext cx="2976330" cy="2232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3000291" y="1203598"/>
            <a:ext cx="5096726" cy="2080205"/>
          </a:xfrm>
          <a:prstGeom prst="rect">
            <a:avLst/>
          </a:prstGeom>
        </p:spPr>
        <p:txBody>
          <a:bodyPr spcFirstLastPara="1" wrap="square" lIns="182875" tIns="91425" rIns="182875" bIns="91425" anchor="b" anchorCtr="0">
            <a:noAutofit/>
          </a:bodyPr>
          <a:lstStyle/>
          <a:p>
            <a:r>
              <a:rPr lang="es-ES" dirty="0" smtClean="0"/>
              <a:t>¿Cuáles </a:t>
            </a:r>
            <a:r>
              <a:rPr lang="es-ES" dirty="0"/>
              <a:t>son los 4 componentes que componen POO?</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2. ¿Cuáles son los 4 componentes que componen POO?</a:t>
            </a:r>
          </a:p>
        </p:txBody>
      </p:sp>
      <p:sp>
        <p:nvSpPr>
          <p:cNvPr id="246" name="Google Shape;246;p32"/>
          <p:cNvSpPr txBox="1">
            <a:spLocks noGrp="1"/>
          </p:cNvSpPr>
          <p:nvPr>
            <p:ph type="body" idx="1"/>
          </p:nvPr>
        </p:nvSpPr>
        <p:spPr>
          <a:xfrm>
            <a:off x="683568" y="1491630"/>
            <a:ext cx="4471200" cy="2913000"/>
          </a:xfrm>
          <a:prstGeom prst="rect">
            <a:avLst/>
          </a:prstGeom>
        </p:spPr>
        <p:txBody>
          <a:bodyPr spcFirstLastPara="1" wrap="square" lIns="182875" tIns="182875" rIns="182875" bIns="182875" anchor="t" anchorCtr="0">
            <a:noAutofit/>
          </a:bodyPr>
          <a:lstStyle/>
          <a:p>
            <a:pPr marL="139700" indent="0">
              <a:buNone/>
            </a:pPr>
            <a:r>
              <a:rPr lang="es-ES" dirty="0"/>
              <a:t>Los componentes de POO son las siguientes</a:t>
            </a:r>
            <a:r>
              <a:rPr lang="es-ES" dirty="0" smtClean="0"/>
              <a:t>:</a:t>
            </a:r>
          </a:p>
          <a:p>
            <a:pPr marL="139700" indent="0">
              <a:buNone/>
            </a:pPr>
            <a:endParaRPr lang="es-ES" dirty="0"/>
          </a:p>
          <a:p>
            <a:r>
              <a:rPr lang="es-ES" dirty="0" smtClean="0"/>
              <a:t>Abstracción</a:t>
            </a:r>
          </a:p>
          <a:p>
            <a:endParaRPr lang="es-ES" dirty="0"/>
          </a:p>
          <a:p>
            <a:r>
              <a:rPr lang="es-ES" dirty="0"/>
              <a:t>Encapsulamiento </a:t>
            </a:r>
            <a:endParaRPr lang="es-ES" dirty="0" smtClean="0"/>
          </a:p>
          <a:p>
            <a:endParaRPr lang="es-ES" dirty="0"/>
          </a:p>
          <a:p>
            <a:r>
              <a:rPr lang="es-ES" dirty="0" smtClean="0"/>
              <a:t>Herencia</a:t>
            </a:r>
          </a:p>
          <a:p>
            <a:endParaRPr lang="es-ES" dirty="0"/>
          </a:p>
          <a:p>
            <a:r>
              <a:rPr lang="es-ES" dirty="0"/>
              <a:t>Polimorfismo</a:t>
            </a:r>
          </a:p>
        </p:txBody>
      </p:sp>
      <p:pic>
        <p:nvPicPr>
          <p:cNvPr id="2050" name="Picture 2" descr="poo | Programación Orientada a Objetos(PO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851670"/>
            <a:ext cx="3158951" cy="156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41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3000291" y="1203598"/>
            <a:ext cx="5096726" cy="1360125"/>
          </a:xfrm>
          <a:prstGeom prst="rect">
            <a:avLst/>
          </a:prstGeom>
        </p:spPr>
        <p:txBody>
          <a:bodyPr spcFirstLastPara="1" wrap="square" lIns="182875" tIns="91425" rIns="182875" bIns="91425" anchor="b" anchorCtr="0">
            <a:noAutofit/>
          </a:bodyPr>
          <a:lstStyle/>
          <a:p>
            <a:r>
              <a:rPr lang="es-ES" dirty="0" smtClean="0"/>
              <a:t> </a:t>
            </a:r>
            <a:r>
              <a:rPr lang="es-ES" dirty="0"/>
              <a:t>¿Cuáles son los pilares de POO?.</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683568" y="411510"/>
            <a:ext cx="7704000" cy="936104"/>
          </a:xfrm>
          <a:prstGeom prst="rect">
            <a:avLst/>
          </a:prstGeom>
        </p:spPr>
        <p:txBody>
          <a:bodyPr spcFirstLastPara="1" wrap="square" lIns="91425" tIns="91425" rIns="91425" bIns="91425" anchor="t" anchorCtr="0">
            <a:noAutofit/>
          </a:bodyPr>
          <a:lstStyle/>
          <a:p>
            <a:r>
              <a:rPr lang="es-ES" dirty="0"/>
              <a:t>3. ¿Cuáles son los pilares de POO?.</a:t>
            </a:r>
          </a:p>
        </p:txBody>
      </p:sp>
      <p:sp>
        <p:nvSpPr>
          <p:cNvPr id="246" name="Google Shape;246;p32"/>
          <p:cNvSpPr txBox="1">
            <a:spLocks noGrp="1"/>
          </p:cNvSpPr>
          <p:nvPr>
            <p:ph type="body" idx="1"/>
          </p:nvPr>
        </p:nvSpPr>
        <p:spPr>
          <a:xfrm>
            <a:off x="683568" y="1563638"/>
            <a:ext cx="4471200" cy="1224136"/>
          </a:xfrm>
          <a:prstGeom prst="rect">
            <a:avLst/>
          </a:prstGeom>
        </p:spPr>
        <p:txBody>
          <a:bodyPr spcFirstLastPara="1" wrap="square" lIns="182875" tIns="182875" rIns="182875" bIns="182875" anchor="t" anchorCtr="0">
            <a:noAutofit/>
          </a:bodyPr>
          <a:lstStyle/>
          <a:p>
            <a:pPr marL="139700" indent="0">
              <a:buNone/>
            </a:pPr>
            <a:r>
              <a:rPr lang="es-ES" dirty="0"/>
              <a:t>Los pilares fundamentales de la POO son la abstracción, encapsulamiento, polimorfismo y herencia.</a:t>
            </a:r>
          </a:p>
        </p:txBody>
      </p:sp>
    </p:spTree>
    <p:extLst>
      <p:ext uri="{BB962C8B-B14F-4D97-AF65-F5344CB8AC3E}">
        <p14:creationId xmlns:p14="http://schemas.microsoft.com/office/powerpoint/2010/main" val="200519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1"/>
          <p:cNvSpPr txBox="1">
            <a:spLocks noGrp="1"/>
          </p:cNvSpPr>
          <p:nvPr>
            <p:ph type="title"/>
          </p:nvPr>
        </p:nvSpPr>
        <p:spPr>
          <a:xfrm>
            <a:off x="2987824" y="1203598"/>
            <a:ext cx="5096726" cy="2008197"/>
          </a:xfrm>
          <a:prstGeom prst="rect">
            <a:avLst/>
          </a:prstGeom>
        </p:spPr>
        <p:txBody>
          <a:bodyPr spcFirstLastPara="1" wrap="square" lIns="182875" tIns="91425" rIns="182875" bIns="91425" anchor="b" anchorCtr="0">
            <a:noAutofit/>
          </a:bodyPr>
          <a:lstStyle/>
          <a:p>
            <a:r>
              <a:rPr lang="es-ES" dirty="0" smtClean="0"/>
              <a:t>¿Qué </a:t>
            </a:r>
            <a:r>
              <a:rPr lang="es-ES" dirty="0"/>
              <a:t>es Encapsulamiento y muestre un ejemplo?</a:t>
            </a:r>
          </a:p>
        </p:txBody>
      </p:sp>
      <p:sp>
        <p:nvSpPr>
          <p:cNvPr id="237" name="Google Shape;237;p31"/>
          <p:cNvSpPr txBox="1">
            <a:spLocks noGrp="1"/>
          </p:cNvSpPr>
          <p:nvPr>
            <p:ph type="title" idx="2"/>
          </p:nvPr>
        </p:nvSpPr>
        <p:spPr>
          <a:xfrm>
            <a:off x="1079702" y="1203598"/>
            <a:ext cx="1895700" cy="218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cxnSp>
        <p:nvCxnSpPr>
          <p:cNvPr id="238" name="Google Shape;238;p31"/>
          <p:cNvCxnSpPr/>
          <p:nvPr/>
        </p:nvCxnSpPr>
        <p:spPr>
          <a:xfrm>
            <a:off x="1059450" y="1123563"/>
            <a:ext cx="7025100" cy="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31"/>
          <p:cNvCxnSpPr/>
          <p:nvPr/>
        </p:nvCxnSpPr>
        <p:spPr>
          <a:xfrm>
            <a:off x="1059450" y="4019938"/>
            <a:ext cx="70251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22236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1067612"/>
          </a:xfrm>
          <a:prstGeom prst="rect">
            <a:avLst/>
          </a:prstGeom>
        </p:spPr>
        <p:txBody>
          <a:bodyPr spcFirstLastPara="1" wrap="square" lIns="91425" tIns="91425" rIns="91425" bIns="91425" anchor="t" anchorCtr="0">
            <a:noAutofit/>
          </a:bodyPr>
          <a:lstStyle/>
          <a:p>
            <a:r>
              <a:rPr lang="es-ES" dirty="0"/>
              <a:t>4. ¿Qué es Encapsulamiento y muestre un ejemplo?</a:t>
            </a:r>
          </a:p>
        </p:txBody>
      </p:sp>
      <p:sp>
        <p:nvSpPr>
          <p:cNvPr id="246" name="Google Shape;246;p32"/>
          <p:cNvSpPr txBox="1">
            <a:spLocks noGrp="1"/>
          </p:cNvSpPr>
          <p:nvPr>
            <p:ph type="body" idx="1"/>
          </p:nvPr>
        </p:nvSpPr>
        <p:spPr>
          <a:xfrm>
            <a:off x="683568" y="1491630"/>
            <a:ext cx="4471200" cy="1584176"/>
          </a:xfrm>
          <a:prstGeom prst="rect">
            <a:avLst/>
          </a:prstGeom>
        </p:spPr>
        <p:txBody>
          <a:bodyPr spcFirstLastPara="1" wrap="square" lIns="182875" tIns="182875" rIns="182875" bIns="182875" anchor="t" anchorCtr="0">
            <a:noAutofit/>
          </a:bodyPr>
          <a:lstStyle/>
          <a:p>
            <a:pPr marL="139700" indent="0">
              <a:buNone/>
            </a:pPr>
            <a:r>
              <a:rPr lang="es-ES" dirty="0"/>
              <a:t>Encapsulamiento: Se utiliza la encapsulación para proteger los datos internos de un objeto y proporcionar métodos para acceder y modificar esos datos.</a:t>
            </a:r>
          </a:p>
        </p:txBody>
      </p:sp>
      <p:pic>
        <p:nvPicPr>
          <p:cNvPr id="5" name="4 Imagen" descr="🥇🥇 Encapsulacion en Java"/>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153565"/>
            <a:ext cx="3524250" cy="2809875"/>
          </a:xfrm>
          <a:prstGeom prst="rect">
            <a:avLst/>
          </a:prstGeom>
          <a:noFill/>
          <a:ln>
            <a:noFill/>
          </a:ln>
        </p:spPr>
      </p:pic>
    </p:spTree>
    <p:extLst>
      <p:ext uri="{BB962C8B-B14F-4D97-AF65-F5344CB8AC3E}">
        <p14:creationId xmlns:p14="http://schemas.microsoft.com/office/powerpoint/2010/main" val="1264773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Enjoy Norway Minitheme by Slidesgo">
  <a:themeElements>
    <a:clrScheme name="Simple Light">
      <a:dk1>
        <a:srgbClr val="000626"/>
      </a:dk1>
      <a:lt1>
        <a:srgbClr val="FFFFFF"/>
      </a:lt1>
      <a:dk2>
        <a:srgbClr val="010F5C"/>
      </a:dk2>
      <a:lt2>
        <a:srgbClr val="00BD85"/>
      </a:lt2>
      <a:accent1>
        <a:srgbClr val="02BC87"/>
      </a:accent1>
      <a:accent2>
        <a:srgbClr val="4D346B"/>
      </a:accent2>
      <a:accent3>
        <a:srgbClr val="9090F1"/>
      </a:accent3>
      <a:accent4>
        <a:srgbClr val="A078D8"/>
      </a:accent4>
      <a:accent5>
        <a:srgbClr val="8BE7DB"/>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576</Words>
  <Application>Microsoft Office PowerPoint</Application>
  <PresentationFormat>Presentación en pantalla (16:9)</PresentationFormat>
  <Paragraphs>59</Paragraphs>
  <Slides>22</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Josefin Sans</vt:lpstr>
      <vt:lpstr>Open Sans</vt:lpstr>
      <vt:lpstr>Enjoy Norway Minitheme by Slidesgo</vt:lpstr>
      <vt:lpstr>Evaluación Procesual  Hito 2</vt:lpstr>
      <vt:lpstr>¿A que se refiere cuando se habla de POO?</vt:lpstr>
      <vt:lpstr>1. ¿A que se refiere cuando se habla de POO?</vt:lpstr>
      <vt:lpstr>¿Cuáles son los 4 componentes que componen POO?</vt:lpstr>
      <vt:lpstr>2. ¿Cuáles son los 4 componentes que componen POO?</vt:lpstr>
      <vt:lpstr> ¿Cuáles son los pilares de POO?.</vt:lpstr>
      <vt:lpstr>3. ¿Cuáles son los pilares de POO?.</vt:lpstr>
      <vt:lpstr>¿Qué es Encapsulamiento y muestre un ejemplo?</vt:lpstr>
      <vt:lpstr>4. ¿Qué es Encapsulamiento y muestre un ejemplo?</vt:lpstr>
      <vt:lpstr>¿Qué es Abstracción y muestre un ejemplo?</vt:lpstr>
      <vt:lpstr>5. ¿Qué es Abstracción y muestre un ejemplo?</vt:lpstr>
      <vt:lpstr> ¿Que es Herencia y muestre un ejemplo?</vt:lpstr>
      <vt:lpstr>6. ¿Que es Herencia y muestre un ejemplo?</vt:lpstr>
      <vt:lpstr> ¿Qué es Polimorfismo y muestre un ejemplo?</vt:lpstr>
      <vt:lpstr>7. ¿Qué es Polimorfismo y muestre un ejemplo?</vt:lpstr>
      <vt:lpstr>Que es un ARRAY?</vt:lpstr>
      <vt:lpstr> 8. Que es un ARRAY?</vt:lpstr>
      <vt:lpstr>¿Qué son los paquetes en JAVA?</vt:lpstr>
      <vt:lpstr>9. ¿Qué son los paquetes en JAVA?</vt:lpstr>
      <vt:lpstr>¿Cómo se define una clase main en JAVA y muestra un ejemplo? </vt:lpstr>
      <vt:lpstr>10.¿Cómo se define una clase main en JAVA y muestra un ejemplo?</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Procesual  Hito 2</dc:title>
  <dc:creator>Edwin Quisbert</dc:creator>
  <cp:lastModifiedBy>escor</cp:lastModifiedBy>
  <cp:revision>4</cp:revision>
  <dcterms:modified xsi:type="dcterms:W3CDTF">2023-03-31T21:14:00Z</dcterms:modified>
</cp:coreProperties>
</file>