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57" r:id="rId3"/>
    <p:sldId id="258" r:id="rId4"/>
    <p:sldId id="296" r:id="rId5"/>
    <p:sldId id="261" r:id="rId6"/>
    <p:sldId id="277" r:id="rId7"/>
    <p:sldId id="278" r:id="rId8"/>
    <p:sldId id="279" r:id="rId9"/>
    <p:sldId id="280" r:id="rId10"/>
    <p:sldId id="281" r:id="rId11"/>
    <p:sldId id="282" r:id="rId12"/>
    <p:sldId id="283" r:id="rId13"/>
    <p:sldId id="297" r:id="rId14"/>
    <p:sldId id="299" r:id="rId15"/>
    <p:sldId id="289" r:id="rId16"/>
    <p:sldId id="284" r:id="rId17"/>
    <p:sldId id="285" r:id="rId18"/>
    <p:sldId id="290" r:id="rId19"/>
    <p:sldId id="291" r:id="rId20"/>
    <p:sldId id="292" r:id="rId21"/>
    <p:sldId id="300" r:id="rId22"/>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72" autoAdjust="0"/>
    <p:restoredTop sz="94618" autoAdjust="0"/>
  </p:normalViewPr>
  <p:slideViewPr>
    <p:cSldViewPr>
      <p:cViewPr>
        <p:scale>
          <a:sx n="88" d="100"/>
          <a:sy n="88" d="100"/>
        </p:scale>
        <p:origin x="-780" y="-72"/>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5330" name="Rectangle 2">
            <a:extLst>
              <a:ext uri="{FF2B5EF4-FFF2-40B4-BE49-F238E27FC236}">
                <a16:creationId xmlns="" xmlns:a16="http://schemas.microsoft.com/office/drawing/2014/main" id="{FFEF960F-0F77-41C6-BFAD-D287FF14FB18}"/>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s-ES"/>
          </a:p>
        </p:txBody>
      </p:sp>
      <p:sp>
        <p:nvSpPr>
          <p:cNvPr id="355331" name="Rectangle 3">
            <a:extLst>
              <a:ext uri="{FF2B5EF4-FFF2-40B4-BE49-F238E27FC236}">
                <a16:creationId xmlns="" xmlns:a16="http://schemas.microsoft.com/office/drawing/2014/main" id="{6D3B8F19-1185-4DED-82B3-2138A17F6D49}"/>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s-ES"/>
          </a:p>
        </p:txBody>
      </p:sp>
      <p:sp>
        <p:nvSpPr>
          <p:cNvPr id="355332" name="Rectangle 4">
            <a:extLst>
              <a:ext uri="{FF2B5EF4-FFF2-40B4-BE49-F238E27FC236}">
                <a16:creationId xmlns="" xmlns:a16="http://schemas.microsoft.com/office/drawing/2014/main" id="{79107185-A90C-4737-BB7C-6AD793E7E1BD}"/>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55333" name="Rectangle 5">
            <a:extLst>
              <a:ext uri="{FF2B5EF4-FFF2-40B4-BE49-F238E27FC236}">
                <a16:creationId xmlns="" xmlns:a16="http://schemas.microsoft.com/office/drawing/2014/main" id="{C3CEC429-9478-4CA2-9BCE-39FA465827AE}"/>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s-ES"/>
              <a:t>Click to edit Master text styles</a:t>
            </a:r>
          </a:p>
          <a:p>
            <a:pPr lvl="1"/>
            <a:r>
              <a:rPr lang="en-US" altLang="es-ES"/>
              <a:t>Second level</a:t>
            </a:r>
          </a:p>
          <a:p>
            <a:pPr lvl="2"/>
            <a:r>
              <a:rPr lang="en-US" altLang="es-ES"/>
              <a:t>Third level</a:t>
            </a:r>
          </a:p>
          <a:p>
            <a:pPr lvl="3"/>
            <a:r>
              <a:rPr lang="en-US" altLang="es-ES"/>
              <a:t>Fourth level</a:t>
            </a:r>
          </a:p>
          <a:p>
            <a:pPr lvl="4"/>
            <a:r>
              <a:rPr lang="en-US" altLang="es-ES"/>
              <a:t>Fifth level</a:t>
            </a:r>
          </a:p>
        </p:txBody>
      </p:sp>
      <p:sp>
        <p:nvSpPr>
          <p:cNvPr id="355334" name="Rectangle 6">
            <a:extLst>
              <a:ext uri="{FF2B5EF4-FFF2-40B4-BE49-F238E27FC236}">
                <a16:creationId xmlns="" xmlns:a16="http://schemas.microsoft.com/office/drawing/2014/main" id="{D51BC3B3-F6D0-4EE5-9278-199E34305A8B}"/>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s-ES"/>
          </a:p>
        </p:txBody>
      </p:sp>
      <p:sp>
        <p:nvSpPr>
          <p:cNvPr id="355335" name="Rectangle 7">
            <a:extLst>
              <a:ext uri="{FF2B5EF4-FFF2-40B4-BE49-F238E27FC236}">
                <a16:creationId xmlns="" xmlns:a16="http://schemas.microsoft.com/office/drawing/2014/main" id="{11E7C258-84DD-4666-B80E-040F92116E43}"/>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68C26141-F59F-4919-949B-D8B6876F1239}" type="slidenum">
              <a:rPr lang="en-US" altLang="es-ES"/>
              <a:pPr/>
              <a:t>‹Nº›</a:t>
            </a:fld>
            <a:endParaRPr lang="en-US" altLang="es-ES"/>
          </a:p>
        </p:txBody>
      </p:sp>
    </p:spTree>
    <p:extLst>
      <p:ext uri="{BB962C8B-B14F-4D97-AF65-F5344CB8AC3E}">
        <p14:creationId xmlns:p14="http://schemas.microsoft.com/office/powerpoint/2010/main" val="114461379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77E6B7BA-2129-4A2B-99A7-3C1F9992FF9B}"/>
              </a:ext>
            </a:extLst>
          </p:cNvPr>
          <p:cNvSpPr>
            <a:spLocks noGrp="1" noChangeArrowheads="1"/>
          </p:cNvSpPr>
          <p:nvPr>
            <p:ph type="sldNum" sz="quarter" idx="5"/>
          </p:nvPr>
        </p:nvSpPr>
        <p:spPr>
          <a:ln/>
        </p:spPr>
        <p:txBody>
          <a:bodyPr/>
          <a:lstStyle/>
          <a:p>
            <a:fld id="{9B026F63-6430-466B-986A-EFE82FF10473}" type="slidenum">
              <a:rPr lang="en-US" altLang="es-ES"/>
              <a:pPr/>
              <a:t>1</a:t>
            </a:fld>
            <a:endParaRPr lang="en-US" altLang="es-ES"/>
          </a:p>
        </p:txBody>
      </p:sp>
      <p:sp>
        <p:nvSpPr>
          <p:cNvPr id="356354" name="Rectangle 2">
            <a:extLst>
              <a:ext uri="{FF2B5EF4-FFF2-40B4-BE49-F238E27FC236}">
                <a16:creationId xmlns="" xmlns:a16="http://schemas.microsoft.com/office/drawing/2014/main" id="{D1BCE2BA-0AD2-4F49-86DE-31F4DD2A6449}"/>
              </a:ext>
            </a:extLst>
          </p:cNvPr>
          <p:cNvSpPr>
            <a:spLocks noGrp="1" noRot="1" noChangeAspect="1" noChangeArrowheads="1" noTextEdit="1"/>
          </p:cNvSpPr>
          <p:nvPr>
            <p:ph type="sldImg"/>
          </p:nvPr>
        </p:nvSpPr>
        <p:spPr>
          <a:ln/>
        </p:spPr>
      </p:sp>
      <p:sp>
        <p:nvSpPr>
          <p:cNvPr id="356355" name="Rectangle 3">
            <a:extLst>
              <a:ext uri="{FF2B5EF4-FFF2-40B4-BE49-F238E27FC236}">
                <a16:creationId xmlns="" xmlns:a16="http://schemas.microsoft.com/office/drawing/2014/main" id="{70BE0BCA-5B82-4D82-BAC3-AF8D803DB89E}"/>
              </a:ext>
            </a:extLst>
          </p:cNvPr>
          <p:cNvSpPr>
            <a:spLocks noGrp="1" noChangeArrowheads="1"/>
          </p:cNvSpPr>
          <p:nvPr>
            <p:ph type="body" idx="1"/>
          </p:nvPr>
        </p:nvSpPr>
        <p:spPr/>
        <p:txBody>
          <a:bodyPr/>
          <a:lstStyle/>
          <a:p>
            <a:endParaRPr lang="en-US" alt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510F95E5-4B47-4D61-A8F6-67DF846F503E}"/>
              </a:ext>
            </a:extLst>
          </p:cNvPr>
          <p:cNvSpPr>
            <a:spLocks noGrp="1" noChangeArrowheads="1"/>
          </p:cNvSpPr>
          <p:nvPr>
            <p:ph type="sldNum" sz="quarter" idx="5"/>
          </p:nvPr>
        </p:nvSpPr>
        <p:spPr>
          <a:ln/>
        </p:spPr>
        <p:txBody>
          <a:bodyPr/>
          <a:lstStyle/>
          <a:p>
            <a:fld id="{9DCBB41E-8827-442E-A735-0BAF00337A18}" type="slidenum">
              <a:rPr lang="en-US" altLang="es-ES"/>
              <a:pPr/>
              <a:t>2</a:t>
            </a:fld>
            <a:endParaRPr lang="en-US" altLang="es-ES"/>
          </a:p>
        </p:txBody>
      </p:sp>
      <p:sp>
        <p:nvSpPr>
          <p:cNvPr id="357378" name="Rectangle 2">
            <a:extLst>
              <a:ext uri="{FF2B5EF4-FFF2-40B4-BE49-F238E27FC236}">
                <a16:creationId xmlns="" xmlns:a16="http://schemas.microsoft.com/office/drawing/2014/main" id="{A2CAF17F-4F97-404B-BFBA-1C6F4DC59912}"/>
              </a:ext>
            </a:extLst>
          </p:cNvPr>
          <p:cNvSpPr>
            <a:spLocks noGrp="1" noRot="1" noChangeAspect="1" noChangeArrowheads="1" noTextEdit="1"/>
          </p:cNvSpPr>
          <p:nvPr>
            <p:ph type="sldImg"/>
          </p:nvPr>
        </p:nvSpPr>
        <p:spPr>
          <a:ln/>
        </p:spPr>
      </p:sp>
      <p:sp>
        <p:nvSpPr>
          <p:cNvPr id="357379" name="Rectangle 3">
            <a:extLst>
              <a:ext uri="{FF2B5EF4-FFF2-40B4-BE49-F238E27FC236}">
                <a16:creationId xmlns="" xmlns:a16="http://schemas.microsoft.com/office/drawing/2014/main" id="{2272E4B4-84BA-4B4F-B2F5-20BCA5D4FFF5}"/>
              </a:ext>
            </a:extLst>
          </p:cNvPr>
          <p:cNvSpPr>
            <a:spLocks noGrp="1" noChangeArrowheads="1"/>
          </p:cNvSpPr>
          <p:nvPr>
            <p:ph type="body" idx="1"/>
          </p:nvPr>
        </p:nvSpPr>
        <p:spPr/>
        <p:txBody>
          <a:bodyPr/>
          <a:lstStyle/>
          <a:p>
            <a:endParaRPr lang="en-US" alt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F9D0452E-11E8-4AEF-B1B2-193FB9151CAC}"/>
              </a:ext>
            </a:extLst>
          </p:cNvPr>
          <p:cNvSpPr>
            <a:spLocks noGrp="1" noChangeArrowheads="1"/>
          </p:cNvSpPr>
          <p:nvPr>
            <p:ph type="sldNum" sz="quarter" idx="5"/>
          </p:nvPr>
        </p:nvSpPr>
        <p:spPr>
          <a:ln/>
        </p:spPr>
        <p:txBody>
          <a:bodyPr/>
          <a:lstStyle/>
          <a:p>
            <a:fld id="{4959B67A-6B8F-4B6E-AC52-9F1488F915A1}" type="slidenum">
              <a:rPr lang="en-US" altLang="es-ES"/>
              <a:pPr/>
              <a:t>3</a:t>
            </a:fld>
            <a:endParaRPr lang="en-US" altLang="es-ES"/>
          </a:p>
        </p:txBody>
      </p:sp>
      <p:sp>
        <p:nvSpPr>
          <p:cNvPr id="358402" name="Rectangle 2">
            <a:extLst>
              <a:ext uri="{FF2B5EF4-FFF2-40B4-BE49-F238E27FC236}">
                <a16:creationId xmlns="" xmlns:a16="http://schemas.microsoft.com/office/drawing/2014/main" id="{5003F19A-A8AD-4F28-9C20-91B1C61FC648}"/>
              </a:ext>
            </a:extLst>
          </p:cNvPr>
          <p:cNvSpPr>
            <a:spLocks noGrp="1" noRot="1" noChangeAspect="1" noChangeArrowheads="1" noTextEdit="1"/>
          </p:cNvSpPr>
          <p:nvPr>
            <p:ph type="sldImg"/>
          </p:nvPr>
        </p:nvSpPr>
        <p:spPr>
          <a:ln/>
        </p:spPr>
      </p:sp>
      <p:sp>
        <p:nvSpPr>
          <p:cNvPr id="358403" name="Rectangle 3">
            <a:extLst>
              <a:ext uri="{FF2B5EF4-FFF2-40B4-BE49-F238E27FC236}">
                <a16:creationId xmlns="" xmlns:a16="http://schemas.microsoft.com/office/drawing/2014/main" id="{7CC20212-783C-4418-9336-9761F3D1D981}"/>
              </a:ext>
            </a:extLst>
          </p:cNvPr>
          <p:cNvSpPr>
            <a:spLocks noGrp="1" noChangeArrowheads="1"/>
          </p:cNvSpPr>
          <p:nvPr>
            <p:ph type="body" idx="1"/>
          </p:nvPr>
        </p:nvSpPr>
        <p:spPr/>
        <p:txBody>
          <a:bodyPr/>
          <a:lstStyle/>
          <a:p>
            <a:endParaRPr lang="en-US" alt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F9D0452E-11E8-4AEF-B1B2-193FB9151CAC}"/>
              </a:ext>
            </a:extLst>
          </p:cNvPr>
          <p:cNvSpPr>
            <a:spLocks noGrp="1" noChangeArrowheads="1"/>
          </p:cNvSpPr>
          <p:nvPr>
            <p:ph type="sldNum" sz="quarter" idx="5"/>
          </p:nvPr>
        </p:nvSpPr>
        <p:spPr>
          <a:ln/>
        </p:spPr>
        <p:txBody>
          <a:bodyPr/>
          <a:lstStyle/>
          <a:p>
            <a:fld id="{4959B67A-6B8F-4B6E-AC52-9F1488F915A1}" type="slidenum">
              <a:rPr lang="en-US" altLang="es-ES"/>
              <a:pPr/>
              <a:t>4</a:t>
            </a:fld>
            <a:endParaRPr lang="en-US" altLang="es-ES"/>
          </a:p>
        </p:txBody>
      </p:sp>
      <p:sp>
        <p:nvSpPr>
          <p:cNvPr id="358402" name="Rectangle 2">
            <a:extLst>
              <a:ext uri="{FF2B5EF4-FFF2-40B4-BE49-F238E27FC236}">
                <a16:creationId xmlns="" xmlns:a16="http://schemas.microsoft.com/office/drawing/2014/main" id="{5003F19A-A8AD-4F28-9C20-91B1C61FC648}"/>
              </a:ext>
            </a:extLst>
          </p:cNvPr>
          <p:cNvSpPr>
            <a:spLocks noGrp="1" noRot="1" noChangeAspect="1" noChangeArrowheads="1" noTextEdit="1"/>
          </p:cNvSpPr>
          <p:nvPr>
            <p:ph type="sldImg"/>
          </p:nvPr>
        </p:nvSpPr>
        <p:spPr>
          <a:ln/>
        </p:spPr>
      </p:sp>
      <p:sp>
        <p:nvSpPr>
          <p:cNvPr id="358403" name="Rectangle 3">
            <a:extLst>
              <a:ext uri="{FF2B5EF4-FFF2-40B4-BE49-F238E27FC236}">
                <a16:creationId xmlns="" xmlns:a16="http://schemas.microsoft.com/office/drawing/2014/main" id="{7CC20212-783C-4418-9336-9761F3D1D981}"/>
              </a:ext>
            </a:extLst>
          </p:cNvPr>
          <p:cNvSpPr>
            <a:spLocks noGrp="1" noChangeArrowheads="1"/>
          </p:cNvSpPr>
          <p:nvPr>
            <p:ph type="body" idx="1"/>
          </p:nvPr>
        </p:nvSpPr>
        <p:spPr/>
        <p:txBody>
          <a:bodyPr/>
          <a:lstStyle/>
          <a:p>
            <a:endParaRPr lang="en-US" alt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F9D0452E-11E8-4AEF-B1B2-193FB9151CAC}"/>
              </a:ext>
            </a:extLst>
          </p:cNvPr>
          <p:cNvSpPr>
            <a:spLocks noGrp="1" noChangeArrowheads="1"/>
          </p:cNvSpPr>
          <p:nvPr>
            <p:ph type="sldNum" sz="quarter" idx="5"/>
          </p:nvPr>
        </p:nvSpPr>
        <p:spPr>
          <a:ln/>
        </p:spPr>
        <p:txBody>
          <a:bodyPr/>
          <a:lstStyle/>
          <a:p>
            <a:fld id="{4959B67A-6B8F-4B6E-AC52-9F1488F915A1}" type="slidenum">
              <a:rPr lang="en-US" altLang="es-ES"/>
              <a:pPr/>
              <a:t>15</a:t>
            </a:fld>
            <a:endParaRPr lang="en-US" altLang="es-ES"/>
          </a:p>
        </p:txBody>
      </p:sp>
      <p:sp>
        <p:nvSpPr>
          <p:cNvPr id="358402" name="Rectangle 2">
            <a:extLst>
              <a:ext uri="{FF2B5EF4-FFF2-40B4-BE49-F238E27FC236}">
                <a16:creationId xmlns="" xmlns:a16="http://schemas.microsoft.com/office/drawing/2014/main" id="{5003F19A-A8AD-4F28-9C20-91B1C61FC648}"/>
              </a:ext>
            </a:extLst>
          </p:cNvPr>
          <p:cNvSpPr>
            <a:spLocks noGrp="1" noRot="1" noChangeAspect="1" noChangeArrowheads="1" noTextEdit="1"/>
          </p:cNvSpPr>
          <p:nvPr>
            <p:ph type="sldImg"/>
          </p:nvPr>
        </p:nvSpPr>
        <p:spPr>
          <a:ln/>
        </p:spPr>
      </p:sp>
      <p:sp>
        <p:nvSpPr>
          <p:cNvPr id="358403" name="Rectangle 3">
            <a:extLst>
              <a:ext uri="{FF2B5EF4-FFF2-40B4-BE49-F238E27FC236}">
                <a16:creationId xmlns="" xmlns:a16="http://schemas.microsoft.com/office/drawing/2014/main" id="{7CC20212-783C-4418-9336-9761F3D1D981}"/>
              </a:ext>
            </a:extLst>
          </p:cNvPr>
          <p:cNvSpPr>
            <a:spLocks noGrp="1" noChangeArrowheads="1"/>
          </p:cNvSpPr>
          <p:nvPr>
            <p:ph type="body" idx="1"/>
          </p:nvPr>
        </p:nvSpPr>
        <p:spPr/>
        <p:txBody>
          <a:bodyPr/>
          <a:lstStyle/>
          <a:p>
            <a:endParaRPr lang="en-US" altLang="es-E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 xmlns:a16="http://schemas.microsoft.com/office/drawing/2014/main" id="{B62266E1-CEA7-45AE-B0ED-FF20F9017651}"/>
              </a:ext>
            </a:extLst>
          </p:cNvPr>
          <p:cNvSpPr>
            <a:spLocks noGrp="1" noChangeArrowheads="1"/>
          </p:cNvSpPr>
          <p:nvPr>
            <p:ph type="ctrTitle"/>
          </p:nvPr>
        </p:nvSpPr>
        <p:spPr>
          <a:xfrm>
            <a:off x="1763713" y="333375"/>
            <a:ext cx="5327650" cy="750888"/>
          </a:xfrm>
        </p:spPr>
        <p:txBody>
          <a:bodyPr/>
          <a:lstStyle>
            <a:lvl1pPr algn="ctr">
              <a:defRPr sz="2800" b="1"/>
            </a:lvl1pPr>
          </a:lstStyle>
          <a:p>
            <a:pPr lvl="0"/>
            <a:r>
              <a:rPr lang="es-ES" altLang="es-ES" noProof="0"/>
              <a:t>Haga clic para modificar el estilo de título del patrón</a:t>
            </a:r>
            <a:endParaRPr lang="ru-RU" altLang="es-ES" noProof="0"/>
          </a:p>
        </p:txBody>
      </p:sp>
      <p:sp>
        <p:nvSpPr>
          <p:cNvPr id="5123" name="Rectangle 3">
            <a:extLst>
              <a:ext uri="{FF2B5EF4-FFF2-40B4-BE49-F238E27FC236}">
                <a16:creationId xmlns="" xmlns:a16="http://schemas.microsoft.com/office/drawing/2014/main" id="{28AD5B27-B01C-48FB-895E-664E81D31964}"/>
              </a:ext>
            </a:extLst>
          </p:cNvPr>
          <p:cNvSpPr>
            <a:spLocks noGrp="1" noChangeArrowheads="1"/>
          </p:cNvSpPr>
          <p:nvPr>
            <p:ph type="subTitle" idx="1"/>
          </p:nvPr>
        </p:nvSpPr>
        <p:spPr>
          <a:xfrm>
            <a:off x="1763713" y="1054100"/>
            <a:ext cx="5327650" cy="503238"/>
          </a:xfrm>
          <a:extLs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lvl1pPr marL="0" indent="0" algn="ctr">
              <a:buFontTx/>
              <a:buNone/>
              <a:defRPr sz="2400" b="1"/>
            </a:lvl1pPr>
          </a:lstStyle>
          <a:p>
            <a:pPr lvl="0"/>
            <a:r>
              <a:rPr lang="es-ES" altLang="es-ES" noProof="0"/>
              <a:t>Haga clic para modificar el estilo de subtítulo del patrón</a:t>
            </a:r>
            <a:endParaRPr lang="ru-RU" altLang="es-E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E366E23A-5EDC-48AE-AB51-BA9E6A193DD2}"/>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 xmlns:a16="http://schemas.microsoft.com/office/drawing/2014/main" id="{25C2C626-8159-43BF-A3CE-FB729075116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2409334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 xmlns:a16="http://schemas.microsoft.com/office/drawing/2014/main" id="{E4F26B6C-9C7E-4445-B6B9-B24FA9AF8ED4}"/>
              </a:ext>
            </a:extLst>
          </p:cNvPr>
          <p:cNvSpPr>
            <a:spLocks noGrp="1"/>
          </p:cNvSpPr>
          <p:nvPr>
            <p:ph type="title" orient="vert"/>
          </p:nvPr>
        </p:nvSpPr>
        <p:spPr>
          <a:xfrm>
            <a:off x="5364163" y="476250"/>
            <a:ext cx="1655762" cy="6192838"/>
          </a:xfrm>
        </p:spPr>
        <p:txBody>
          <a:bodyPr vert="eaVert"/>
          <a:lstStyle/>
          <a:p>
            <a:r>
              <a:rPr lang="es-ES"/>
              <a:t>Haga clic para modificar el estilo de título del patrón</a:t>
            </a:r>
          </a:p>
        </p:txBody>
      </p:sp>
      <p:sp>
        <p:nvSpPr>
          <p:cNvPr id="3" name="Marcador de texto vertical 2">
            <a:extLst>
              <a:ext uri="{FF2B5EF4-FFF2-40B4-BE49-F238E27FC236}">
                <a16:creationId xmlns="" xmlns:a16="http://schemas.microsoft.com/office/drawing/2014/main" id="{95F0B1A5-AB11-4CA0-9FE8-860D5824A9D4}"/>
              </a:ext>
            </a:extLst>
          </p:cNvPr>
          <p:cNvSpPr>
            <a:spLocks noGrp="1"/>
          </p:cNvSpPr>
          <p:nvPr>
            <p:ph type="body" orient="vert" idx="1"/>
          </p:nvPr>
        </p:nvSpPr>
        <p:spPr>
          <a:xfrm>
            <a:off x="395288" y="476250"/>
            <a:ext cx="4816475" cy="6192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782801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F3D2ABBF-5F58-4AC4-9C67-0DA915C0C57D}"/>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 xmlns:a16="http://schemas.microsoft.com/office/drawing/2014/main" id="{FE6B42E1-B6ED-4E50-A9FD-68338B827B5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4212930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624106E1-70A6-4441-BAF9-FB6C9945B2CD}"/>
              </a:ext>
            </a:extLst>
          </p:cNvPr>
          <p:cNvSpPr>
            <a:spLocks noGrp="1"/>
          </p:cNvSpPr>
          <p:nvPr>
            <p:ph type="title"/>
          </p:nvPr>
        </p:nvSpPr>
        <p:spPr>
          <a:xfrm>
            <a:off x="623888" y="1709738"/>
            <a:ext cx="78867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 xmlns:a16="http://schemas.microsoft.com/office/drawing/2014/main" id="{36025B1D-A9A6-4962-9E80-71BE4D70B4E5}"/>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a:t>Haga clic para modificar los estilos de texto del patrón</a:t>
            </a:r>
          </a:p>
        </p:txBody>
      </p:sp>
    </p:spTree>
    <p:extLst>
      <p:ext uri="{BB962C8B-B14F-4D97-AF65-F5344CB8AC3E}">
        <p14:creationId xmlns:p14="http://schemas.microsoft.com/office/powerpoint/2010/main" val="68169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BFCCB100-20E0-4614-A7DB-A5AC2060355B}"/>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 xmlns:a16="http://schemas.microsoft.com/office/drawing/2014/main" id="{01BBC8EC-4AEA-4E5C-9B01-EC4337ACB0FB}"/>
              </a:ext>
            </a:extLst>
          </p:cNvPr>
          <p:cNvSpPr>
            <a:spLocks noGrp="1"/>
          </p:cNvSpPr>
          <p:nvPr>
            <p:ph sz="half" idx="1"/>
          </p:nvPr>
        </p:nvSpPr>
        <p:spPr>
          <a:xfrm>
            <a:off x="468313" y="1412875"/>
            <a:ext cx="3198812" cy="525621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 xmlns:a16="http://schemas.microsoft.com/office/drawing/2014/main" id="{58D87948-7AA1-4673-BB35-6B2B0B425376}"/>
              </a:ext>
            </a:extLst>
          </p:cNvPr>
          <p:cNvSpPr>
            <a:spLocks noGrp="1"/>
          </p:cNvSpPr>
          <p:nvPr>
            <p:ph sz="half" idx="2"/>
          </p:nvPr>
        </p:nvSpPr>
        <p:spPr>
          <a:xfrm>
            <a:off x="3819525" y="1412875"/>
            <a:ext cx="3200400" cy="525621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886072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AAF1645-B591-4F7B-8815-422042C8896A}"/>
              </a:ext>
            </a:extLst>
          </p:cNvPr>
          <p:cNvSpPr>
            <a:spLocks noGrp="1"/>
          </p:cNvSpPr>
          <p:nvPr>
            <p:ph type="title"/>
          </p:nvPr>
        </p:nvSpPr>
        <p:spPr>
          <a:xfrm>
            <a:off x="630238" y="365125"/>
            <a:ext cx="7886700" cy="1325563"/>
          </a:xfrm>
        </p:spPr>
        <p:txBody>
          <a:bodyPr/>
          <a:lstStyle/>
          <a:p>
            <a:r>
              <a:rPr lang="es-ES"/>
              <a:t>Haga clic para modificar el estilo de título del patrón</a:t>
            </a:r>
          </a:p>
        </p:txBody>
      </p:sp>
      <p:sp>
        <p:nvSpPr>
          <p:cNvPr id="3" name="Marcador de texto 2">
            <a:extLst>
              <a:ext uri="{FF2B5EF4-FFF2-40B4-BE49-F238E27FC236}">
                <a16:creationId xmlns="" xmlns:a16="http://schemas.microsoft.com/office/drawing/2014/main" id="{0D04E208-8CF5-4504-BFBC-295189B7690B}"/>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 xmlns:a16="http://schemas.microsoft.com/office/drawing/2014/main" id="{2CB61225-5C4F-4F3B-9C20-A4C14C03858B}"/>
              </a:ext>
            </a:extLst>
          </p:cNvPr>
          <p:cNvSpPr>
            <a:spLocks noGrp="1"/>
          </p:cNvSpPr>
          <p:nvPr>
            <p:ph sz="half" idx="2"/>
          </p:nvPr>
        </p:nvSpPr>
        <p:spPr>
          <a:xfrm>
            <a:off x="630238" y="2505075"/>
            <a:ext cx="386873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 xmlns:a16="http://schemas.microsoft.com/office/drawing/2014/main" id="{23D7766C-47EC-41EC-BDB4-7A7B2A809A3E}"/>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 xmlns:a16="http://schemas.microsoft.com/office/drawing/2014/main" id="{B9CB64D3-BF61-4413-8CFB-701802D0AD48}"/>
              </a:ext>
            </a:extLst>
          </p:cNvPr>
          <p:cNvSpPr>
            <a:spLocks noGrp="1"/>
          </p:cNvSpPr>
          <p:nvPr>
            <p:ph sz="quarter" idx="4"/>
          </p:nvPr>
        </p:nvSpPr>
        <p:spPr>
          <a:xfrm>
            <a:off x="4629150" y="2505075"/>
            <a:ext cx="38877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2986929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B93FAF56-6189-4864-AD7B-7DE7D69928B3}"/>
              </a:ext>
            </a:extLst>
          </p:cNvPr>
          <p:cNvSpPr>
            <a:spLocks noGrp="1"/>
          </p:cNvSpPr>
          <p:nvPr>
            <p:ph type="title"/>
          </p:nvPr>
        </p:nvSpPr>
        <p:spPr/>
        <p:txBody>
          <a:bodyPr/>
          <a:lstStyle/>
          <a:p>
            <a:r>
              <a:rPr lang="es-ES"/>
              <a:t>Haga clic para modificar el estilo de título del patrón</a:t>
            </a:r>
          </a:p>
        </p:txBody>
      </p:sp>
    </p:spTree>
    <p:extLst>
      <p:ext uri="{BB962C8B-B14F-4D97-AF65-F5344CB8AC3E}">
        <p14:creationId xmlns:p14="http://schemas.microsoft.com/office/powerpoint/2010/main" val="3212232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530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723C6BD-3299-4583-8DE0-2FFCA0A5DE0E}"/>
              </a:ext>
            </a:extLst>
          </p:cNvPr>
          <p:cNvSpPr>
            <a:spLocks noGrp="1"/>
          </p:cNvSpPr>
          <p:nvPr>
            <p:ph type="title"/>
          </p:nvPr>
        </p:nvSpPr>
        <p:spPr>
          <a:xfrm>
            <a:off x="630238" y="457200"/>
            <a:ext cx="2949575"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 xmlns:a16="http://schemas.microsoft.com/office/drawing/2014/main" id="{144A277A-253A-47B4-82D9-419A69897400}"/>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 xmlns:a16="http://schemas.microsoft.com/office/drawing/2014/main" id="{4D8C7EE6-00C9-45D8-908A-648CC95D89B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Tree>
    <p:extLst>
      <p:ext uri="{BB962C8B-B14F-4D97-AF65-F5344CB8AC3E}">
        <p14:creationId xmlns:p14="http://schemas.microsoft.com/office/powerpoint/2010/main" val="2975968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E62684B9-0E22-4532-A81D-5E033FAF29EF}"/>
              </a:ext>
            </a:extLst>
          </p:cNvPr>
          <p:cNvSpPr>
            <a:spLocks noGrp="1"/>
          </p:cNvSpPr>
          <p:nvPr>
            <p:ph type="title"/>
          </p:nvPr>
        </p:nvSpPr>
        <p:spPr>
          <a:xfrm>
            <a:off x="630238" y="457200"/>
            <a:ext cx="2949575"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 xmlns:a16="http://schemas.microsoft.com/office/drawing/2014/main" id="{D7E8A4F2-000D-4A53-80E5-91757A61B001}"/>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p>
        </p:txBody>
      </p:sp>
      <p:sp>
        <p:nvSpPr>
          <p:cNvPr id="4" name="Marcador de texto 3">
            <a:extLst>
              <a:ext uri="{FF2B5EF4-FFF2-40B4-BE49-F238E27FC236}">
                <a16:creationId xmlns="" xmlns:a16="http://schemas.microsoft.com/office/drawing/2014/main" id="{FC7CB9E8-BF10-4A19-9477-D50F55A5C0F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Tree>
    <p:extLst>
      <p:ext uri="{BB962C8B-B14F-4D97-AF65-F5344CB8AC3E}">
        <p14:creationId xmlns:p14="http://schemas.microsoft.com/office/powerpoint/2010/main" val="208903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 xmlns:a16="http://schemas.microsoft.com/office/drawing/2014/main" id="{4C76610A-596A-411D-9AF8-2E38F02B3B26}"/>
              </a:ext>
            </a:extLst>
          </p:cNvPr>
          <p:cNvSpPr>
            <a:spLocks noGrp="1" noChangeArrowheads="1"/>
          </p:cNvSpPr>
          <p:nvPr>
            <p:ph type="title"/>
          </p:nvPr>
        </p:nvSpPr>
        <p:spPr bwMode="auto">
          <a:xfrm>
            <a:off x="395288" y="476250"/>
            <a:ext cx="6048375"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s-ES"/>
              <a:t>Haga clic para modificar el estilo de título del patrón</a:t>
            </a:r>
            <a:endParaRPr lang="ru-RU" altLang="es-ES"/>
          </a:p>
        </p:txBody>
      </p:sp>
      <p:sp>
        <p:nvSpPr>
          <p:cNvPr id="1027" name="Rectangle 3">
            <a:extLst>
              <a:ext uri="{FF2B5EF4-FFF2-40B4-BE49-F238E27FC236}">
                <a16:creationId xmlns="" xmlns:a16="http://schemas.microsoft.com/office/drawing/2014/main" id="{F110D6EE-0BF9-4512-9178-0826B93435B6}"/>
              </a:ext>
            </a:extLst>
          </p:cNvPr>
          <p:cNvSpPr>
            <a:spLocks noGrp="1" noChangeArrowheads="1"/>
          </p:cNvSpPr>
          <p:nvPr>
            <p:ph type="body" idx="1"/>
          </p:nvPr>
        </p:nvSpPr>
        <p:spPr bwMode="auto">
          <a:xfrm>
            <a:off x="468313" y="1412875"/>
            <a:ext cx="6551612" cy="525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s-ES"/>
              <a:t>Haga clic para modificar los estilos de texto del patrón</a:t>
            </a:r>
          </a:p>
          <a:p>
            <a:pPr lvl="1"/>
            <a:r>
              <a:rPr lang="es-ES" altLang="es-ES"/>
              <a:t>Segundo nivel</a:t>
            </a:r>
          </a:p>
          <a:p>
            <a:pPr lvl="2"/>
            <a:r>
              <a:rPr lang="es-ES" altLang="es-ES"/>
              <a:t>Tercer nivel</a:t>
            </a:r>
          </a:p>
          <a:p>
            <a:pPr lvl="3"/>
            <a:r>
              <a:rPr lang="es-ES" altLang="es-ES"/>
              <a:t>Cuarto nivel</a:t>
            </a:r>
          </a:p>
          <a:p>
            <a:pPr lvl="4"/>
            <a:r>
              <a:rPr lang="es-ES" altLang="es-ES"/>
              <a:t>Quinto nivel</a:t>
            </a:r>
            <a:endParaRPr lang="ru-RU" alt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3200" kern="1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panose="020B0604020202020204" pitchFamily="34" charset="0"/>
        </a:defRPr>
      </a:lvl2pPr>
      <a:lvl3pPr algn="l" rtl="0" eaLnBrk="1" fontAlgn="base" hangingPunct="1">
        <a:spcBef>
          <a:spcPct val="0"/>
        </a:spcBef>
        <a:spcAft>
          <a:spcPct val="0"/>
        </a:spcAft>
        <a:defRPr sz="3200">
          <a:solidFill>
            <a:schemeClr val="bg1"/>
          </a:solidFill>
          <a:latin typeface="Arial" panose="020B0604020202020204" pitchFamily="34" charset="0"/>
        </a:defRPr>
      </a:lvl3pPr>
      <a:lvl4pPr algn="l" rtl="0" eaLnBrk="1" fontAlgn="base" hangingPunct="1">
        <a:spcBef>
          <a:spcPct val="0"/>
        </a:spcBef>
        <a:spcAft>
          <a:spcPct val="0"/>
        </a:spcAft>
        <a:defRPr sz="3200">
          <a:solidFill>
            <a:schemeClr val="bg1"/>
          </a:solidFill>
          <a:latin typeface="Arial" panose="020B0604020202020204" pitchFamily="34" charset="0"/>
        </a:defRPr>
      </a:lvl4pPr>
      <a:lvl5pPr algn="l" rtl="0" eaLnBrk="1" fontAlgn="base" hangingPunct="1">
        <a:spcBef>
          <a:spcPct val="0"/>
        </a:spcBef>
        <a:spcAft>
          <a:spcPct val="0"/>
        </a:spcAft>
        <a:defRPr sz="3200">
          <a:solidFill>
            <a:schemeClr val="bg1"/>
          </a:solidFill>
          <a:latin typeface="Arial" panose="020B0604020202020204" pitchFamily="34" charset="0"/>
        </a:defRPr>
      </a:lvl5pPr>
      <a:lvl6pPr marL="457200" algn="l" rtl="0" eaLnBrk="1" fontAlgn="base" hangingPunct="1">
        <a:spcBef>
          <a:spcPct val="0"/>
        </a:spcBef>
        <a:spcAft>
          <a:spcPct val="0"/>
        </a:spcAft>
        <a:defRPr sz="3200">
          <a:solidFill>
            <a:schemeClr val="bg1"/>
          </a:solidFill>
          <a:latin typeface="Arial" panose="020B0604020202020204" pitchFamily="34" charset="0"/>
        </a:defRPr>
      </a:lvl6pPr>
      <a:lvl7pPr marL="914400" algn="l" rtl="0" eaLnBrk="1" fontAlgn="base" hangingPunct="1">
        <a:spcBef>
          <a:spcPct val="0"/>
        </a:spcBef>
        <a:spcAft>
          <a:spcPct val="0"/>
        </a:spcAft>
        <a:defRPr sz="3200">
          <a:solidFill>
            <a:schemeClr val="bg1"/>
          </a:solidFill>
          <a:latin typeface="Arial" panose="020B0604020202020204" pitchFamily="34" charset="0"/>
        </a:defRPr>
      </a:lvl7pPr>
      <a:lvl8pPr marL="1371600" algn="l" rtl="0" eaLnBrk="1" fontAlgn="base" hangingPunct="1">
        <a:spcBef>
          <a:spcPct val="0"/>
        </a:spcBef>
        <a:spcAft>
          <a:spcPct val="0"/>
        </a:spcAft>
        <a:defRPr sz="3200">
          <a:solidFill>
            <a:schemeClr val="bg1"/>
          </a:solidFill>
          <a:latin typeface="Arial" panose="020B0604020202020204" pitchFamily="34" charset="0"/>
        </a:defRPr>
      </a:lvl8pPr>
      <a:lvl9pPr marL="1828800" algn="l" rtl="0" eaLnBrk="1" fontAlgn="base" hangingPunct="1">
        <a:spcBef>
          <a:spcPct val="0"/>
        </a:spcBef>
        <a:spcAft>
          <a:spcPct val="0"/>
        </a:spcAft>
        <a:defRPr sz="3200">
          <a:solidFill>
            <a:schemeClr val="bg1"/>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2800" kern="12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400" b="1" kern="1200">
          <a:solidFill>
            <a:schemeClr val="bg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bg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8.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jp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 xmlns:a16="http://schemas.microsoft.com/office/drawing/2014/main" id="{3A930249-8242-4E2B-AF17-C0182648832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 xmlns:a16="http://schemas.microsoft.com/office/drawing/2014/main" id="{A5BDD999-C5E1-4B3E-A710-7686738191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8" name="Imagen 7" descr="Imagen en blanco y negro&#10;&#10;Descripción generada automáticamente con confianza baja">
            <a:extLst>
              <a:ext uri="{FF2B5EF4-FFF2-40B4-BE49-F238E27FC236}">
                <a16:creationId xmlns="" xmlns:a16="http://schemas.microsoft.com/office/drawing/2014/main" id="{6DCA6162-F164-438F-B10A-E65A4946D6A4}"/>
              </a:ext>
            </a:extLst>
          </p:cNvPr>
          <p:cNvPicPr>
            <a:picLocks noChangeAspect="1"/>
          </p:cNvPicPr>
          <p:nvPr/>
        </p:nvPicPr>
        <p:blipFill rotWithShape="1">
          <a:blip r:embed="rId3">
            <a:alphaModFix amt="60000"/>
            <a:extLst>
              <a:ext uri="{28A0092B-C50C-407E-A947-70E740481C1C}">
                <a14:useLocalDpi xmlns:a14="http://schemas.microsoft.com/office/drawing/2010/main" val="0"/>
              </a:ext>
            </a:extLst>
          </a:blip>
          <a:srcRect l="11916" r="18417" b="-1"/>
          <a:stretch/>
        </p:blipFill>
        <p:spPr>
          <a:xfrm>
            <a:off x="12189" y="-3381"/>
            <a:ext cx="9143980" cy="6857990"/>
          </a:xfrm>
          <a:prstGeom prst="rect">
            <a:avLst/>
          </a:prstGeom>
        </p:spPr>
      </p:pic>
      <p:sp>
        <p:nvSpPr>
          <p:cNvPr id="34818" name="Rectangle 2">
            <a:extLst>
              <a:ext uri="{FF2B5EF4-FFF2-40B4-BE49-F238E27FC236}">
                <a16:creationId xmlns="" xmlns:a16="http://schemas.microsoft.com/office/drawing/2014/main" id="{1841AC67-C108-4A84-8D15-9275A0AFB816}"/>
              </a:ext>
            </a:extLst>
          </p:cNvPr>
          <p:cNvSpPr>
            <a:spLocks noGrp="1" noChangeArrowheads="1"/>
          </p:cNvSpPr>
          <p:nvPr>
            <p:ph type="ctrTitle"/>
          </p:nvPr>
        </p:nvSpPr>
        <p:spPr>
          <a:xfrm>
            <a:off x="82787" y="1519597"/>
            <a:ext cx="9141712" cy="3818805"/>
          </a:xfrm>
        </p:spPr>
        <p:txBody>
          <a:bodyPr>
            <a:normAutofit/>
            <a:scene3d>
              <a:camera prst="orthographicFront"/>
              <a:lightRig rig="threePt" dir="t"/>
            </a:scene3d>
            <a:sp3d extrusionH="57150">
              <a:bevelT w="82550" h="38100" prst="coolSlant"/>
            </a:sp3d>
          </a:bodyPr>
          <a:lstStyle/>
          <a:p>
            <a:r>
              <a:rPr lang="es-ES" altLang="es-ES" sz="4500" i="1" dirty="0" smtClean="0">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6200000" scaled="1"/>
                  <a:tileRect/>
                </a:gradFill>
                <a:latin typeface="Copperplate Gothic Bold" panose="020E0705020206020404" pitchFamily="34" charset="0"/>
              </a:rPr>
              <a:t>PROCESUAL HITO 4</a:t>
            </a:r>
            <a:br>
              <a:rPr lang="es-ES" altLang="es-ES" sz="4500" i="1" dirty="0" smtClean="0">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6200000" scaled="1"/>
                  <a:tileRect/>
                </a:gradFill>
                <a:latin typeface="Copperplate Gothic Bold" panose="020E0705020206020404" pitchFamily="34" charset="0"/>
              </a:rPr>
            </a:br>
            <a:r>
              <a:rPr lang="es-ES" altLang="es-ES" sz="4500" i="1" dirty="0" smtClean="0">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6200000" scaled="1"/>
                  <a:tileRect/>
                </a:gradFill>
                <a:latin typeface="Copperplate Gothic Bold" panose="020E0705020206020404" pitchFamily="34" charset="0"/>
              </a:rPr>
              <a:t>ESTRUCTURA DE DATOS</a:t>
            </a:r>
            <a:endParaRPr lang="uk-UA" altLang="es-ES" sz="4500" i="1" dirty="0">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6200000" scaled="1"/>
                <a:tileRect/>
              </a:gradFill>
              <a:latin typeface="Tahoma" panose="020B0604030504040204" pitchFamily="34" charset="0"/>
            </a:endParaRPr>
          </a:p>
        </p:txBody>
      </p:sp>
      <p:pic>
        <p:nvPicPr>
          <p:cNvPr id="15" name="Imagen 14" descr="Forma&#10;&#10;Descripción generada automáticamente">
            <a:extLst>
              <a:ext uri="{FF2B5EF4-FFF2-40B4-BE49-F238E27FC236}">
                <a16:creationId xmlns="" xmlns:a16="http://schemas.microsoft.com/office/drawing/2014/main" id="{F80706E7-F57F-4172-A7BD-979EF527FF7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04664"/>
            <a:ext cx="2348880" cy="2348880"/>
          </a:xfrm>
          <a:prstGeom prst="rect">
            <a:avLst/>
          </a:prstGeom>
          <a:effectLst>
            <a:glow rad="101600">
              <a:srgbClr val="CC00CC">
                <a:alpha val="40000"/>
              </a:srgbClr>
            </a:glow>
          </a:effectLst>
        </p:spPr>
      </p:pic>
      <p:pic>
        <p:nvPicPr>
          <p:cNvPr id="30" name="Imagen 29" descr="Forma&#10;&#10;Descripción generada automáticamente">
            <a:extLst>
              <a:ext uri="{FF2B5EF4-FFF2-40B4-BE49-F238E27FC236}">
                <a16:creationId xmlns="" xmlns:a16="http://schemas.microsoft.com/office/drawing/2014/main" id="{C04CEB50-B4FF-469C-98BB-978860D2759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17566" y="398621"/>
            <a:ext cx="2348880" cy="2348880"/>
          </a:xfrm>
          <a:prstGeom prst="rect">
            <a:avLst/>
          </a:prstGeom>
          <a:effectLst>
            <a:glow rad="139700">
              <a:srgbClr val="CC00CC">
                <a:alpha val="40000"/>
              </a:srgbClr>
            </a:glo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4818"/>
                                        </p:tgtEl>
                                        <p:attrNameLst>
                                          <p:attrName>style.visibility</p:attrName>
                                        </p:attrNameLst>
                                      </p:cBhvr>
                                      <p:to>
                                        <p:strVal val="visible"/>
                                      </p:to>
                                    </p:set>
                                    <p:animEffect transition="in" filter="fade">
                                      <p:cBhvr>
                                        <p:cTn id="7" dur="700"/>
                                        <p:tgtEl>
                                          <p:spTgt spid="34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 xmlns:a16="http://schemas.microsoft.com/office/drawing/2014/main" id="{9228552E-C8B1-4A80-8448-0787CE0FC70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Dibujo de una persona&#10;&#10;Descripción generada automáticamente con confianza baja">
            <a:extLst>
              <a:ext uri="{FF2B5EF4-FFF2-40B4-BE49-F238E27FC236}">
                <a16:creationId xmlns="" xmlns:a16="http://schemas.microsoft.com/office/drawing/2014/main" id="{43A4D384-0029-466D-8660-93D0114609D5}"/>
              </a:ext>
            </a:extLst>
          </p:cNvPr>
          <p:cNvPicPr>
            <a:picLocks noChangeAspect="1"/>
          </p:cNvPicPr>
          <p:nvPr/>
        </p:nvPicPr>
        <p:blipFill rotWithShape="1">
          <a:blip r:embed="rId4">
            <a:alphaModFix amt="35000"/>
            <a:extLst>
              <a:ext uri="{28A0092B-C50C-407E-A947-70E740481C1C}">
                <a14:useLocalDpi xmlns:a14="http://schemas.microsoft.com/office/drawing/2010/main" val="0"/>
              </a:ext>
            </a:extLst>
          </a:blip>
          <a:srcRect l="10800" r="22534"/>
          <a:stretch/>
        </p:blipFill>
        <p:spPr>
          <a:xfrm>
            <a:off x="20" y="10"/>
            <a:ext cx="9143980" cy="6857990"/>
          </a:xfrm>
          <a:prstGeom prst="rect">
            <a:avLst/>
          </a:prstGeom>
        </p:spPr>
      </p:pic>
      <p:sp>
        <p:nvSpPr>
          <p:cNvPr id="2" name="Título 1">
            <a:extLst>
              <a:ext uri="{FF2B5EF4-FFF2-40B4-BE49-F238E27FC236}">
                <a16:creationId xmlns="" xmlns:a16="http://schemas.microsoft.com/office/drawing/2014/main" id="{8BC395C3-AAE0-4ABC-889C-6909AD6046EF}"/>
              </a:ext>
            </a:extLst>
          </p:cNvPr>
          <p:cNvSpPr>
            <a:spLocks noGrp="1"/>
          </p:cNvSpPr>
          <p:nvPr>
            <p:ph type="title"/>
          </p:nvPr>
        </p:nvSpPr>
        <p:spPr>
          <a:xfrm>
            <a:off x="628650" y="365125"/>
            <a:ext cx="7886700" cy="1325563"/>
          </a:xfrm>
        </p:spPr>
        <p:txBody>
          <a:bodyPr>
            <a:normAutofit/>
          </a:bodyPr>
          <a:lstStyle/>
          <a:p>
            <a:r>
              <a:rPr lang="es-ES" dirty="0">
                <a:solidFill>
                  <a:srgbClr val="FFFFFF"/>
                </a:solidFill>
                <a:latin typeface="Copperplate Gothic Bold" panose="020E0705020206020404" pitchFamily="34" charset="0"/>
              </a:rPr>
              <a:t>6. </a:t>
            </a:r>
            <a:r>
              <a:rPr lang="es-ES" dirty="0">
                <a:solidFill>
                  <a:srgbClr val="FFFFFF"/>
                </a:solidFill>
                <a:latin typeface="Copperplate Gothic Bold" panose="020E0705020206020404" pitchFamily="34" charset="0"/>
              </a:rPr>
              <a:t>¿Qué es INI o REAR en una COLA?</a:t>
            </a:r>
          </a:p>
        </p:txBody>
      </p:sp>
      <p:sp>
        <p:nvSpPr>
          <p:cNvPr id="3" name="Marcador de contenido 2">
            <a:extLst>
              <a:ext uri="{FF2B5EF4-FFF2-40B4-BE49-F238E27FC236}">
                <a16:creationId xmlns="" xmlns:a16="http://schemas.microsoft.com/office/drawing/2014/main" id="{6D450DFE-A416-4F52-A421-0A16F62B1D64}"/>
              </a:ext>
            </a:extLst>
          </p:cNvPr>
          <p:cNvSpPr>
            <a:spLocks noGrp="1"/>
          </p:cNvSpPr>
          <p:nvPr>
            <p:ph idx="1"/>
          </p:nvPr>
        </p:nvSpPr>
        <p:spPr>
          <a:xfrm>
            <a:off x="467544" y="1690688"/>
            <a:ext cx="5760640" cy="4351338"/>
          </a:xfrm>
        </p:spPr>
        <p:txBody>
          <a:bodyPr>
            <a:normAutofit/>
          </a:bodyPr>
          <a:lstStyle/>
          <a:p>
            <a:pPr marL="387350" indent="-387350" eaLnBrk="1" hangingPunct="1">
              <a:buFont typeface="Wingdings" panose="05000000000000000000" pitchFamily="2" charset="2"/>
              <a:buNone/>
            </a:pPr>
            <a:r>
              <a:rPr lang="es-ES" altLang="es-ES" b="1" dirty="0">
                <a:solidFill>
                  <a:srgbClr val="FFFFFF"/>
                </a:solidFill>
                <a:latin typeface="Copperplate Gothic Bold" panose="020E0705020206020404" pitchFamily="34" charset="0"/>
              </a:rPr>
              <a:t>Definición:</a:t>
            </a:r>
          </a:p>
          <a:p>
            <a:pPr marL="387350" indent="-387350">
              <a:buNone/>
            </a:pPr>
            <a:r>
              <a:rPr lang="es-ES" altLang="es-ES" sz="2400" dirty="0">
                <a:solidFill>
                  <a:srgbClr val="FFFFFF"/>
                </a:solidFill>
                <a:latin typeface="Copperplate Gothic Bold" panose="020E0705020206020404" pitchFamily="34" charset="0"/>
              </a:rPr>
              <a:t>  </a:t>
            </a:r>
            <a:r>
              <a:rPr lang="es-ES" altLang="es-ES" sz="2400" dirty="0" smtClean="0">
                <a:solidFill>
                  <a:srgbClr val="FFFFFF"/>
                </a:solidFill>
                <a:latin typeface="Copperplate Gothic Bold" panose="020E0705020206020404" pitchFamily="34" charset="0"/>
              </a:rPr>
              <a:t>  </a:t>
            </a:r>
            <a:r>
              <a:rPr lang="es-ES" altLang="es-ES" sz="2400" dirty="0" err="1" smtClean="0">
                <a:solidFill>
                  <a:srgbClr val="FFFFFF"/>
                </a:solidFill>
                <a:latin typeface="Copperplate Gothic Bold" panose="020E0705020206020404" pitchFamily="34" charset="0"/>
              </a:rPr>
              <a:t>Ini</a:t>
            </a:r>
            <a:r>
              <a:rPr lang="es-ES" altLang="es-ES" sz="2400" dirty="0" smtClean="0">
                <a:solidFill>
                  <a:srgbClr val="FFFFFF"/>
                </a:solidFill>
                <a:latin typeface="Copperplate Gothic Bold" panose="020E0705020206020404" pitchFamily="34" charset="0"/>
              </a:rPr>
              <a:t> o </a:t>
            </a:r>
            <a:r>
              <a:rPr lang="es-ES" altLang="es-ES" sz="2400" dirty="0" err="1" smtClean="0">
                <a:solidFill>
                  <a:srgbClr val="FFFFFF"/>
                </a:solidFill>
                <a:latin typeface="Copperplate Gothic Bold" panose="020E0705020206020404" pitchFamily="34" charset="0"/>
              </a:rPr>
              <a:t>rear</a:t>
            </a:r>
            <a:r>
              <a:rPr lang="es-ES" altLang="es-ES" sz="2400" dirty="0" smtClean="0">
                <a:solidFill>
                  <a:srgbClr val="FFFFFF"/>
                </a:solidFill>
                <a:latin typeface="Copperplate Gothic Bold" panose="020E0705020206020404" pitchFamily="34" charset="0"/>
              </a:rPr>
              <a:t> es el extremo de la cola en el que se encuentra los elementos mas antiguos de la cola.</a:t>
            </a:r>
            <a:endParaRPr lang="es-ES" altLang="es-ES" sz="2400" dirty="0">
              <a:solidFill>
                <a:srgbClr val="FFFFFF"/>
              </a:solidFill>
              <a:latin typeface="Copperplate Gothic Bold" panose="020E0705020206020404" pitchFamily="34" charset="0"/>
            </a:endParaRPr>
          </a:p>
        </p:txBody>
      </p:sp>
      <p:pic>
        <p:nvPicPr>
          <p:cNvPr id="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8184" y="2780928"/>
            <a:ext cx="2682800" cy="1946213"/>
          </a:xfrm>
          <a:prstGeom prst="rect">
            <a:avLst/>
          </a:prstGeom>
          <a:noFill/>
          <a:ln>
            <a:noFill/>
          </a:ln>
          <a:effectLst>
            <a:glow rad="101600">
              <a:srgbClr val="00B0F0">
                <a:alpha val="60000"/>
              </a:srgb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294670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 xmlns:a16="http://schemas.microsoft.com/office/drawing/2014/main" id="{9228552E-C8B1-4A80-8448-0787CE0FC70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Dibujo de una persona&#10;&#10;Descripción generada automáticamente con confianza baja">
            <a:extLst>
              <a:ext uri="{FF2B5EF4-FFF2-40B4-BE49-F238E27FC236}">
                <a16:creationId xmlns="" xmlns:a16="http://schemas.microsoft.com/office/drawing/2014/main" id="{43A4D384-0029-466D-8660-93D0114609D5}"/>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l="10800" r="22534"/>
          <a:stretch/>
        </p:blipFill>
        <p:spPr>
          <a:xfrm>
            <a:off x="20" y="10"/>
            <a:ext cx="9143980" cy="6857990"/>
          </a:xfrm>
          <a:prstGeom prst="rect">
            <a:avLst/>
          </a:prstGeom>
        </p:spPr>
      </p:pic>
      <p:sp>
        <p:nvSpPr>
          <p:cNvPr id="2" name="Título 1">
            <a:extLst>
              <a:ext uri="{FF2B5EF4-FFF2-40B4-BE49-F238E27FC236}">
                <a16:creationId xmlns="" xmlns:a16="http://schemas.microsoft.com/office/drawing/2014/main" id="{8BC395C3-AAE0-4ABC-889C-6909AD6046EF}"/>
              </a:ext>
            </a:extLst>
          </p:cNvPr>
          <p:cNvSpPr>
            <a:spLocks noGrp="1"/>
          </p:cNvSpPr>
          <p:nvPr>
            <p:ph type="title"/>
          </p:nvPr>
        </p:nvSpPr>
        <p:spPr>
          <a:xfrm>
            <a:off x="628650" y="365125"/>
            <a:ext cx="7886700" cy="1325563"/>
          </a:xfrm>
        </p:spPr>
        <p:txBody>
          <a:bodyPr>
            <a:normAutofit/>
          </a:bodyPr>
          <a:lstStyle/>
          <a:p>
            <a:r>
              <a:rPr lang="es-ES" dirty="0">
                <a:solidFill>
                  <a:srgbClr val="FFFFFF"/>
                </a:solidFill>
                <a:latin typeface="Copperplate Gothic Bold" panose="020E0705020206020404" pitchFamily="34" charset="0"/>
              </a:rPr>
              <a:t>7. </a:t>
            </a:r>
            <a:r>
              <a:rPr lang="es-ES" dirty="0">
                <a:solidFill>
                  <a:srgbClr val="FFFFFF"/>
                </a:solidFill>
                <a:latin typeface="Copperplate Gothic Bold" panose="020E0705020206020404" pitchFamily="34" charset="0"/>
              </a:rPr>
              <a:t>¿Qué es FIN o FRONT en una COLA?</a:t>
            </a:r>
            <a:endParaRPr lang="es-ES" dirty="0">
              <a:solidFill>
                <a:srgbClr val="FFFFFF"/>
              </a:solidFill>
              <a:latin typeface="Copperplate Gothic Bold" panose="020E0705020206020404" pitchFamily="34" charset="0"/>
            </a:endParaRPr>
          </a:p>
        </p:txBody>
      </p:sp>
      <p:sp>
        <p:nvSpPr>
          <p:cNvPr id="3" name="Marcador de contenido 2">
            <a:extLst>
              <a:ext uri="{FF2B5EF4-FFF2-40B4-BE49-F238E27FC236}">
                <a16:creationId xmlns="" xmlns:a16="http://schemas.microsoft.com/office/drawing/2014/main" id="{6D450DFE-A416-4F52-A421-0A16F62B1D64}"/>
              </a:ext>
            </a:extLst>
          </p:cNvPr>
          <p:cNvSpPr>
            <a:spLocks noGrp="1"/>
          </p:cNvSpPr>
          <p:nvPr>
            <p:ph idx="1"/>
          </p:nvPr>
        </p:nvSpPr>
        <p:spPr>
          <a:xfrm>
            <a:off x="467544" y="1690688"/>
            <a:ext cx="4968552" cy="4351338"/>
          </a:xfrm>
        </p:spPr>
        <p:txBody>
          <a:bodyPr>
            <a:normAutofit/>
          </a:bodyPr>
          <a:lstStyle/>
          <a:p>
            <a:pPr marL="387350" indent="-387350" eaLnBrk="1" hangingPunct="1">
              <a:buFont typeface="Wingdings" panose="05000000000000000000" pitchFamily="2" charset="2"/>
              <a:buNone/>
            </a:pPr>
            <a:r>
              <a:rPr lang="es-ES" altLang="es-ES" b="1" dirty="0">
                <a:solidFill>
                  <a:srgbClr val="FFFFFF"/>
                </a:solidFill>
                <a:latin typeface="Copperplate Gothic Bold" panose="020E0705020206020404" pitchFamily="34" charset="0"/>
              </a:rPr>
              <a:t>Definición:</a:t>
            </a:r>
          </a:p>
          <a:p>
            <a:pPr marL="387350" indent="-387350">
              <a:buNone/>
            </a:pPr>
            <a:r>
              <a:rPr lang="es-ES" altLang="es-ES" dirty="0">
                <a:solidFill>
                  <a:srgbClr val="FFFFFF"/>
                </a:solidFill>
                <a:latin typeface="Copperplate Gothic Bold" panose="020E0705020206020404" pitchFamily="34" charset="0"/>
              </a:rPr>
              <a:t>    </a:t>
            </a:r>
            <a:r>
              <a:rPr lang="es-ES" altLang="es-ES" sz="2400" dirty="0">
                <a:solidFill>
                  <a:srgbClr val="FFFFFF"/>
                </a:solidFill>
                <a:latin typeface="Copperplate Gothic Bold" panose="020E0705020206020404" pitchFamily="34" charset="0"/>
              </a:rPr>
              <a:t>FIN o FRONT son los  extremos de la cola en los  que se encuentran los  elementos más recientes.</a:t>
            </a: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2348880"/>
            <a:ext cx="3411369" cy="2474747"/>
          </a:xfrm>
          <a:prstGeom prst="rect">
            <a:avLst/>
          </a:prstGeom>
          <a:noFill/>
          <a:ln>
            <a:noFill/>
          </a:ln>
          <a:effectLst>
            <a:glow rad="101600">
              <a:srgbClr val="00B0F0">
                <a:alpha val="60000"/>
              </a:srgb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29467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 xmlns:a16="http://schemas.microsoft.com/office/drawing/2014/main" id="{9228552E-C8B1-4A80-8448-0787CE0FC70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Dibujo de una persona&#10;&#10;Descripción generada automáticamente con confianza baja">
            <a:extLst>
              <a:ext uri="{FF2B5EF4-FFF2-40B4-BE49-F238E27FC236}">
                <a16:creationId xmlns="" xmlns:a16="http://schemas.microsoft.com/office/drawing/2014/main" id="{43A4D384-0029-466D-8660-93D0114609D5}"/>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l="10800" r="22534"/>
          <a:stretch/>
        </p:blipFill>
        <p:spPr>
          <a:xfrm>
            <a:off x="20" y="10"/>
            <a:ext cx="9143980" cy="6857990"/>
          </a:xfrm>
          <a:prstGeom prst="rect">
            <a:avLst/>
          </a:prstGeom>
        </p:spPr>
      </p:pic>
      <p:sp>
        <p:nvSpPr>
          <p:cNvPr id="2" name="Título 1">
            <a:extLst>
              <a:ext uri="{FF2B5EF4-FFF2-40B4-BE49-F238E27FC236}">
                <a16:creationId xmlns="" xmlns:a16="http://schemas.microsoft.com/office/drawing/2014/main" id="{8BC395C3-AAE0-4ABC-889C-6909AD6046EF}"/>
              </a:ext>
            </a:extLst>
          </p:cNvPr>
          <p:cNvSpPr>
            <a:spLocks noGrp="1"/>
          </p:cNvSpPr>
          <p:nvPr>
            <p:ph type="title"/>
          </p:nvPr>
        </p:nvSpPr>
        <p:spPr>
          <a:xfrm>
            <a:off x="628650" y="365125"/>
            <a:ext cx="7886700" cy="1325563"/>
          </a:xfrm>
        </p:spPr>
        <p:txBody>
          <a:bodyPr>
            <a:normAutofit fontScale="90000"/>
          </a:bodyPr>
          <a:lstStyle/>
          <a:p>
            <a:r>
              <a:rPr lang="es-ES" dirty="0">
                <a:solidFill>
                  <a:srgbClr val="FFFFFF"/>
                </a:solidFill>
                <a:latin typeface="Copperplate Gothic Bold" panose="020E0705020206020404" pitchFamily="34" charset="0"/>
              </a:rPr>
              <a:t>8. </a:t>
            </a:r>
            <a:r>
              <a:rPr lang="es-ES" dirty="0">
                <a:solidFill>
                  <a:srgbClr val="FFFFFF"/>
                </a:solidFill>
                <a:latin typeface="Copperplate Gothic Bold" panose="020E0705020206020404" pitchFamily="34" charset="0"/>
              </a:rPr>
              <a:t>¿A que se refiere los métodos </a:t>
            </a:r>
            <a:r>
              <a:rPr lang="es-ES" dirty="0" err="1">
                <a:solidFill>
                  <a:srgbClr val="FFFFFF"/>
                </a:solidFill>
                <a:latin typeface="Copperplate Gothic Bold" panose="020E0705020206020404" pitchFamily="34" charset="0"/>
              </a:rPr>
              <a:t>esVacia</a:t>
            </a:r>
            <a:r>
              <a:rPr lang="es-ES" dirty="0">
                <a:solidFill>
                  <a:srgbClr val="FFFFFF"/>
                </a:solidFill>
                <a:latin typeface="Copperplate Gothic Bold" panose="020E0705020206020404" pitchFamily="34" charset="0"/>
              </a:rPr>
              <a:t>() y </a:t>
            </a:r>
            <a:r>
              <a:rPr lang="es-ES" dirty="0" err="1">
                <a:solidFill>
                  <a:srgbClr val="FFFFFF"/>
                </a:solidFill>
                <a:latin typeface="Copperplate Gothic Bold" panose="020E0705020206020404" pitchFamily="34" charset="0"/>
              </a:rPr>
              <a:t>esLLena</a:t>
            </a:r>
            <a:r>
              <a:rPr lang="es-ES" dirty="0">
                <a:solidFill>
                  <a:srgbClr val="FFFFFF"/>
                </a:solidFill>
                <a:latin typeface="Copperplate Gothic Bold" panose="020E0705020206020404" pitchFamily="34" charset="0"/>
              </a:rPr>
              <a:t>() en una COLA?</a:t>
            </a:r>
            <a:br>
              <a:rPr lang="es-ES" dirty="0">
                <a:solidFill>
                  <a:srgbClr val="FFFFFF"/>
                </a:solidFill>
                <a:latin typeface="Copperplate Gothic Bold" panose="020E0705020206020404" pitchFamily="34" charset="0"/>
              </a:rPr>
            </a:br>
            <a:endParaRPr lang="es-ES" dirty="0">
              <a:solidFill>
                <a:srgbClr val="FFFFFF"/>
              </a:solidFill>
              <a:latin typeface="Copperplate Gothic Bold" panose="020E0705020206020404" pitchFamily="34" charset="0"/>
            </a:endParaRPr>
          </a:p>
        </p:txBody>
      </p:sp>
      <p:pic>
        <p:nvPicPr>
          <p:cNvPr id="7" name="6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984" y="1628800"/>
            <a:ext cx="4086795" cy="1105054"/>
          </a:xfrm>
          <a:prstGeom prst="rect">
            <a:avLst/>
          </a:prstGeom>
          <a:noFill/>
          <a:ln>
            <a:noFill/>
          </a:ln>
          <a:effectLst>
            <a:glow rad="101600">
              <a:srgbClr val="00B0F0">
                <a:alpha val="60000"/>
              </a:srgbClr>
            </a:glow>
            <a:outerShdw dist="35921" dir="2700000" algn="ctr" rotWithShape="0">
              <a:schemeClr val="bg2"/>
            </a:outerShdw>
          </a:effectLst>
        </p:spPr>
      </p:pic>
      <p:pic>
        <p:nvPicPr>
          <p:cNvPr id="8" name="7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567" y="3140968"/>
            <a:ext cx="4029637" cy="1057423"/>
          </a:xfrm>
          <a:prstGeom prst="rect">
            <a:avLst/>
          </a:prstGeom>
          <a:noFill/>
          <a:ln>
            <a:noFill/>
          </a:ln>
          <a:effectLst>
            <a:glow rad="101600">
              <a:srgbClr val="00B0F0">
                <a:alpha val="60000"/>
              </a:srgbClr>
            </a:glow>
            <a:outerShdw dist="35921" dir="2700000" algn="ctr" rotWithShape="0">
              <a:schemeClr val="bg2"/>
            </a:outerShdw>
          </a:effectLst>
        </p:spPr>
      </p:pic>
      <p:pic>
        <p:nvPicPr>
          <p:cNvPr id="9" name="8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67217" y="2996952"/>
            <a:ext cx="2781688" cy="1962424"/>
          </a:xfrm>
          <a:prstGeom prst="rect">
            <a:avLst/>
          </a:prstGeom>
          <a:noFill/>
          <a:ln>
            <a:noFill/>
          </a:ln>
          <a:effectLst>
            <a:glow rad="101600">
              <a:srgbClr val="00B0F0">
                <a:alpha val="60000"/>
              </a:srgbClr>
            </a:glow>
            <a:outerShdw dist="35921" dir="2700000" algn="ctr" rotWithShape="0">
              <a:schemeClr val="bg2"/>
            </a:outerShdw>
          </a:effectLst>
        </p:spPr>
      </p:pic>
      <p:pic>
        <p:nvPicPr>
          <p:cNvPr id="10" name="9 Imagen"/>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6878" y="4410212"/>
            <a:ext cx="3677163" cy="1952898"/>
          </a:xfrm>
          <a:prstGeom prst="rect">
            <a:avLst/>
          </a:prstGeom>
          <a:noFill/>
          <a:ln>
            <a:noFill/>
          </a:ln>
          <a:effectLst>
            <a:glow rad="101600">
              <a:srgbClr val="00B0F0">
                <a:alpha val="60000"/>
              </a:srgbClr>
            </a:glow>
            <a:outerShdw dist="35921" dir="2700000" algn="ctr" rotWithShape="0">
              <a:schemeClr val="bg2"/>
            </a:outerShdw>
          </a:effectLst>
        </p:spPr>
      </p:pic>
    </p:spTree>
    <p:extLst>
      <p:ext uri="{BB962C8B-B14F-4D97-AF65-F5344CB8AC3E}">
        <p14:creationId xmlns:p14="http://schemas.microsoft.com/office/powerpoint/2010/main" val="27629467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 xmlns:a16="http://schemas.microsoft.com/office/drawing/2014/main" id="{9228552E-C8B1-4A80-8448-0787CE0FC70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Dibujo de una persona&#10;&#10;Descripción generada automáticamente con confianza baja">
            <a:extLst>
              <a:ext uri="{FF2B5EF4-FFF2-40B4-BE49-F238E27FC236}">
                <a16:creationId xmlns="" xmlns:a16="http://schemas.microsoft.com/office/drawing/2014/main" id="{43A4D384-0029-466D-8660-93D0114609D5}"/>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l="10800" r="22534"/>
          <a:stretch/>
        </p:blipFill>
        <p:spPr>
          <a:xfrm>
            <a:off x="20" y="10"/>
            <a:ext cx="9143980" cy="6857990"/>
          </a:xfrm>
          <a:prstGeom prst="rect">
            <a:avLst/>
          </a:prstGeom>
        </p:spPr>
      </p:pic>
      <p:sp>
        <p:nvSpPr>
          <p:cNvPr id="2" name="Título 1">
            <a:extLst>
              <a:ext uri="{FF2B5EF4-FFF2-40B4-BE49-F238E27FC236}">
                <a16:creationId xmlns="" xmlns:a16="http://schemas.microsoft.com/office/drawing/2014/main" id="{8BC395C3-AAE0-4ABC-889C-6909AD6046EF}"/>
              </a:ext>
            </a:extLst>
          </p:cNvPr>
          <p:cNvSpPr>
            <a:spLocks noGrp="1"/>
          </p:cNvSpPr>
          <p:nvPr>
            <p:ph type="title"/>
          </p:nvPr>
        </p:nvSpPr>
        <p:spPr>
          <a:xfrm>
            <a:off x="628650" y="365125"/>
            <a:ext cx="7886700" cy="1325563"/>
          </a:xfrm>
        </p:spPr>
        <p:txBody>
          <a:bodyPr>
            <a:normAutofit fontScale="90000"/>
          </a:bodyPr>
          <a:lstStyle/>
          <a:p>
            <a:r>
              <a:rPr lang="es-ES" dirty="0">
                <a:solidFill>
                  <a:srgbClr val="FFFFFF"/>
                </a:solidFill>
                <a:latin typeface="Copperplate Gothic Bold" panose="020E0705020206020404" pitchFamily="34" charset="0"/>
              </a:rPr>
              <a:t>9. ¿Qué son los métodos estáticos en JAVA?</a:t>
            </a:r>
            <a:br>
              <a:rPr lang="es-ES" dirty="0">
                <a:solidFill>
                  <a:srgbClr val="FFFFFF"/>
                </a:solidFill>
                <a:latin typeface="Copperplate Gothic Bold" panose="020E0705020206020404" pitchFamily="34" charset="0"/>
              </a:rPr>
            </a:br>
            <a:endParaRPr lang="es-ES" dirty="0">
              <a:solidFill>
                <a:srgbClr val="FFFFFF"/>
              </a:solidFill>
              <a:latin typeface="Copperplate Gothic Bold" panose="020E0705020206020404" pitchFamily="34" charset="0"/>
            </a:endParaRPr>
          </a:p>
        </p:txBody>
      </p:sp>
      <p:sp>
        <p:nvSpPr>
          <p:cNvPr id="11" name="Marcador de contenido 2">
            <a:extLst>
              <a:ext uri="{FF2B5EF4-FFF2-40B4-BE49-F238E27FC236}">
                <a16:creationId xmlns="" xmlns:a16="http://schemas.microsoft.com/office/drawing/2014/main" id="{6D450DFE-A416-4F52-A421-0A16F62B1D64}"/>
              </a:ext>
            </a:extLst>
          </p:cNvPr>
          <p:cNvSpPr>
            <a:spLocks noGrp="1"/>
          </p:cNvSpPr>
          <p:nvPr>
            <p:ph idx="1"/>
          </p:nvPr>
        </p:nvSpPr>
        <p:spPr>
          <a:xfrm>
            <a:off x="683568" y="1468371"/>
            <a:ext cx="7966992" cy="4351338"/>
          </a:xfrm>
        </p:spPr>
        <p:txBody>
          <a:bodyPr>
            <a:normAutofit/>
          </a:bodyPr>
          <a:lstStyle/>
          <a:p>
            <a:pPr marL="387350" indent="-387350" eaLnBrk="1" hangingPunct="1">
              <a:buFont typeface="Wingdings" panose="05000000000000000000" pitchFamily="2" charset="2"/>
              <a:buNone/>
            </a:pPr>
            <a:r>
              <a:rPr lang="es-ES" altLang="es-ES" b="1" dirty="0">
                <a:solidFill>
                  <a:srgbClr val="FFFFFF"/>
                </a:solidFill>
                <a:latin typeface="Copperplate Gothic Bold" panose="020E0705020206020404" pitchFamily="34" charset="0"/>
              </a:rPr>
              <a:t>Definición:</a:t>
            </a:r>
          </a:p>
          <a:p>
            <a:pPr marL="387350" indent="-387350">
              <a:buNone/>
            </a:pPr>
            <a:r>
              <a:rPr lang="es-ES" altLang="es-ES" dirty="0" smtClean="0">
                <a:solidFill>
                  <a:srgbClr val="FFFFFF"/>
                </a:solidFill>
                <a:latin typeface="Copperplate Gothic Bold" panose="020E0705020206020404" pitchFamily="34" charset="0"/>
              </a:rPr>
              <a:t>    </a:t>
            </a:r>
            <a:r>
              <a:rPr lang="es-ES" altLang="es-ES" sz="2400" dirty="0">
                <a:solidFill>
                  <a:srgbClr val="FFFFFF"/>
                </a:solidFill>
                <a:latin typeface="Copperplate Gothic Bold" panose="020E0705020206020404" pitchFamily="34" charset="0"/>
              </a:rPr>
              <a:t>Un método </a:t>
            </a:r>
            <a:r>
              <a:rPr lang="es-ES" altLang="es-ES" sz="2400" dirty="0" err="1">
                <a:solidFill>
                  <a:srgbClr val="FFFFFF"/>
                </a:solidFill>
                <a:latin typeface="Copperplate Gothic Bold" panose="020E0705020206020404" pitchFamily="34" charset="0"/>
              </a:rPr>
              <a:t>static</a:t>
            </a:r>
            <a:r>
              <a:rPr lang="es-ES" altLang="es-ES" sz="2400" dirty="0">
                <a:solidFill>
                  <a:srgbClr val="FFFFFF"/>
                </a:solidFill>
                <a:latin typeface="Copperplate Gothic Bold" panose="020E0705020206020404" pitchFamily="34" charset="0"/>
              </a:rPr>
              <a:t> en Java es un método  que pertenece a la clase y no al objeto. Un  método </a:t>
            </a:r>
            <a:r>
              <a:rPr lang="es-ES" altLang="es-ES" sz="2400" dirty="0" err="1">
                <a:solidFill>
                  <a:srgbClr val="FFFFFF"/>
                </a:solidFill>
                <a:latin typeface="Copperplate Gothic Bold" panose="020E0705020206020404" pitchFamily="34" charset="0"/>
              </a:rPr>
              <a:t>static</a:t>
            </a:r>
            <a:r>
              <a:rPr lang="es-ES" altLang="es-ES" sz="2400" dirty="0">
                <a:solidFill>
                  <a:srgbClr val="FFFFFF"/>
                </a:solidFill>
                <a:latin typeface="Copperplate Gothic Bold" panose="020E0705020206020404" pitchFamily="34" charset="0"/>
              </a:rPr>
              <a:t> solo puede acceder a  variables o tipos de datos declarados como  </a:t>
            </a:r>
            <a:r>
              <a:rPr lang="es-ES" altLang="es-ES" sz="2400" dirty="0" err="1">
                <a:solidFill>
                  <a:srgbClr val="FFFFFF"/>
                </a:solidFill>
                <a:latin typeface="Copperplate Gothic Bold" panose="020E0705020206020404" pitchFamily="34" charset="0"/>
              </a:rPr>
              <a:t>static</a:t>
            </a:r>
            <a:r>
              <a:rPr lang="es-ES" altLang="es-ES" sz="2400" dirty="0">
                <a:solidFill>
                  <a:srgbClr val="FFFFFF"/>
                </a:solidFill>
                <a:latin typeface="Copperplate Gothic Bold" panose="020E0705020206020404" pitchFamily="34" charset="0"/>
              </a:rPr>
              <a:t>. Un método </a:t>
            </a:r>
            <a:r>
              <a:rPr lang="es-ES" altLang="es-ES" sz="2400" dirty="0" err="1">
                <a:solidFill>
                  <a:srgbClr val="FFFFFF"/>
                </a:solidFill>
                <a:latin typeface="Copperplate Gothic Bold" panose="020E0705020206020404" pitchFamily="34" charset="0"/>
              </a:rPr>
              <a:t>static</a:t>
            </a:r>
            <a:r>
              <a:rPr lang="es-ES" altLang="es-ES" sz="2400" dirty="0">
                <a:solidFill>
                  <a:srgbClr val="FFFFFF"/>
                </a:solidFill>
                <a:latin typeface="Copperplate Gothic Bold" panose="020E0705020206020404" pitchFamily="34" charset="0"/>
              </a:rPr>
              <a:t> sólo puede  acceder a datos </a:t>
            </a:r>
            <a:r>
              <a:rPr lang="es-ES" altLang="es-ES" sz="2400" dirty="0" err="1">
                <a:solidFill>
                  <a:srgbClr val="FFFFFF"/>
                </a:solidFill>
                <a:latin typeface="Copperplate Gothic Bold" panose="020E0705020206020404" pitchFamily="34" charset="0"/>
              </a:rPr>
              <a:t>static</a:t>
            </a:r>
            <a:r>
              <a:rPr lang="es-ES" altLang="es-ES" sz="2400" dirty="0">
                <a:solidFill>
                  <a:srgbClr val="FFFFFF"/>
                </a:solidFill>
                <a:latin typeface="Copperplate Gothic Bold" panose="020E0705020206020404" pitchFamily="34" charset="0"/>
              </a:rPr>
              <a:t>.</a:t>
            </a:r>
          </a:p>
        </p:txBody>
      </p:sp>
    </p:spTree>
    <p:extLst>
      <p:ext uri="{BB962C8B-B14F-4D97-AF65-F5344CB8AC3E}">
        <p14:creationId xmlns:p14="http://schemas.microsoft.com/office/powerpoint/2010/main" val="32066011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 xmlns:a16="http://schemas.microsoft.com/office/drawing/2014/main" id="{9228552E-C8B1-4A80-8448-0787CE0FC70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Dibujo de una persona&#10;&#10;Descripción generada automáticamente con confianza baja">
            <a:extLst>
              <a:ext uri="{FF2B5EF4-FFF2-40B4-BE49-F238E27FC236}">
                <a16:creationId xmlns="" xmlns:a16="http://schemas.microsoft.com/office/drawing/2014/main" id="{43A4D384-0029-466D-8660-93D0114609D5}"/>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l="10800" r="22534"/>
          <a:stretch/>
        </p:blipFill>
        <p:spPr>
          <a:xfrm>
            <a:off x="20" y="10"/>
            <a:ext cx="9143980" cy="6857990"/>
          </a:xfrm>
          <a:prstGeom prst="rect">
            <a:avLst/>
          </a:prstGeom>
        </p:spPr>
      </p:pic>
      <p:sp>
        <p:nvSpPr>
          <p:cNvPr id="2" name="Título 1">
            <a:extLst>
              <a:ext uri="{FF2B5EF4-FFF2-40B4-BE49-F238E27FC236}">
                <a16:creationId xmlns="" xmlns:a16="http://schemas.microsoft.com/office/drawing/2014/main" id="{8BC395C3-AAE0-4ABC-889C-6909AD6046EF}"/>
              </a:ext>
            </a:extLst>
          </p:cNvPr>
          <p:cNvSpPr>
            <a:spLocks noGrp="1"/>
          </p:cNvSpPr>
          <p:nvPr>
            <p:ph type="title"/>
          </p:nvPr>
        </p:nvSpPr>
        <p:spPr>
          <a:xfrm>
            <a:off x="628650" y="365125"/>
            <a:ext cx="7886700" cy="2343795"/>
          </a:xfrm>
        </p:spPr>
        <p:txBody>
          <a:bodyPr>
            <a:normAutofit/>
          </a:bodyPr>
          <a:lstStyle/>
          <a:p>
            <a:r>
              <a:rPr lang="es-ES" dirty="0" smtClean="0">
                <a:solidFill>
                  <a:srgbClr val="FFFFFF"/>
                </a:solidFill>
                <a:latin typeface="Copperplate Gothic Bold" panose="020E0705020206020404" pitchFamily="34" charset="0"/>
              </a:rPr>
              <a:t>10.¿A </a:t>
            </a:r>
            <a:r>
              <a:rPr lang="es-ES" dirty="0">
                <a:solidFill>
                  <a:srgbClr val="FFFFFF"/>
                </a:solidFill>
                <a:latin typeface="Copperplate Gothic Bold" panose="020E0705020206020404" pitchFamily="34" charset="0"/>
              </a:rPr>
              <a:t>través de un gráfico, muestre los métodos mínimos que debería de </a:t>
            </a:r>
            <a:r>
              <a:rPr lang="es-ES" dirty="0" smtClean="0">
                <a:solidFill>
                  <a:srgbClr val="FFFFFF"/>
                </a:solidFill>
                <a:latin typeface="Copperplate Gothic Bold" panose="020E0705020206020404" pitchFamily="34" charset="0"/>
              </a:rPr>
              <a:t>tener una </a:t>
            </a:r>
            <a:r>
              <a:rPr lang="es-ES" dirty="0">
                <a:solidFill>
                  <a:srgbClr val="FFFFFF"/>
                </a:solidFill>
                <a:latin typeface="Copperplate Gothic Bold" panose="020E0705020206020404" pitchFamily="34" charset="0"/>
              </a:rPr>
              <a:t>COLA?</a:t>
            </a:r>
            <a:br>
              <a:rPr lang="es-ES" dirty="0">
                <a:solidFill>
                  <a:srgbClr val="FFFFFF"/>
                </a:solidFill>
                <a:latin typeface="Copperplate Gothic Bold" panose="020E0705020206020404" pitchFamily="34" charset="0"/>
              </a:rPr>
            </a:br>
            <a:endParaRPr lang="es-ES" dirty="0">
              <a:solidFill>
                <a:srgbClr val="FFFFFF"/>
              </a:solidFill>
              <a:latin typeface="Copperplate Gothic Bold" panose="020E0705020206020404" pitchFamily="34" charset="0"/>
            </a:endParaRPr>
          </a:p>
        </p:txBody>
      </p:sp>
      <p:pic>
        <p:nvPicPr>
          <p:cNvPr id="8" name="Imagen 8">
            <a:extLst>
              <a:ext uri="{FF2B5EF4-FFF2-40B4-BE49-F238E27FC236}">
                <a16:creationId xmlns:a16="http://schemas.microsoft.com/office/drawing/2014/main" xmlns="" id="{F592D3E1-721E-4FCA-B42D-D84D938A5EA5}"/>
              </a:ext>
            </a:extLst>
          </p:cNvPr>
          <p:cNvPicPr>
            <a:picLocks noChangeAspect="1"/>
          </p:cNvPicPr>
          <p:nvPr/>
        </p:nvPicPr>
        <p:blipFill>
          <a:blip r:embed="rId3"/>
          <a:stretch>
            <a:fillRect/>
          </a:stretch>
        </p:blipFill>
        <p:spPr>
          <a:xfrm>
            <a:off x="1043608" y="2348880"/>
            <a:ext cx="2344282" cy="2964400"/>
          </a:xfrm>
          <a:prstGeom prst="rect">
            <a:avLst/>
          </a:prstGeom>
        </p:spPr>
      </p:pic>
      <p:sp>
        <p:nvSpPr>
          <p:cNvPr id="9" name="Marcador de contenido 2">
            <a:extLst>
              <a:ext uri="{FF2B5EF4-FFF2-40B4-BE49-F238E27FC236}">
                <a16:creationId xmlns="" xmlns:a16="http://schemas.microsoft.com/office/drawing/2014/main" id="{6D450DFE-A416-4F52-A421-0A16F62B1D64}"/>
              </a:ext>
            </a:extLst>
          </p:cNvPr>
          <p:cNvSpPr>
            <a:spLocks noGrp="1"/>
          </p:cNvSpPr>
          <p:nvPr>
            <p:ph idx="1"/>
          </p:nvPr>
        </p:nvSpPr>
        <p:spPr>
          <a:xfrm>
            <a:off x="3387890" y="2348880"/>
            <a:ext cx="5040560" cy="2606733"/>
          </a:xfrm>
        </p:spPr>
        <p:txBody>
          <a:bodyPr>
            <a:normAutofit/>
          </a:bodyPr>
          <a:lstStyle/>
          <a:p>
            <a:pPr marL="387350" indent="-387350" eaLnBrk="1" hangingPunct="1">
              <a:buFont typeface="Wingdings" panose="05000000000000000000" pitchFamily="2" charset="2"/>
              <a:buNone/>
            </a:pPr>
            <a:r>
              <a:rPr lang="es-ES" altLang="es-ES" b="1" dirty="0">
                <a:solidFill>
                  <a:srgbClr val="FFFFFF"/>
                </a:solidFill>
                <a:latin typeface="Copperplate Gothic Bold" panose="020E0705020206020404" pitchFamily="34" charset="0"/>
              </a:rPr>
              <a:t>Definición:</a:t>
            </a:r>
          </a:p>
          <a:p>
            <a:pPr marL="387350" indent="-387350">
              <a:buNone/>
            </a:pPr>
            <a:r>
              <a:rPr lang="es-ES" altLang="es-ES" dirty="0" smtClean="0">
                <a:solidFill>
                  <a:srgbClr val="FFFFFF"/>
                </a:solidFill>
                <a:latin typeface="Copperplate Gothic Bold" panose="020E0705020206020404" pitchFamily="34" charset="0"/>
              </a:rPr>
              <a:t>    </a:t>
            </a:r>
            <a:r>
              <a:rPr lang="es-ES" altLang="es-ES" sz="2400" dirty="0" smtClean="0">
                <a:solidFill>
                  <a:srgbClr val="FFFFFF"/>
                </a:solidFill>
                <a:latin typeface="Copperplate Gothic Bold" panose="020E0705020206020404" pitchFamily="34" charset="0"/>
              </a:rPr>
              <a:t>Los </a:t>
            </a:r>
            <a:r>
              <a:rPr lang="es-ES" altLang="es-ES" sz="2400" dirty="0" err="1" smtClean="0">
                <a:solidFill>
                  <a:srgbClr val="FFFFFF"/>
                </a:solidFill>
                <a:latin typeface="Copperplate Gothic Bold" panose="020E0705020206020404" pitchFamily="34" charset="0"/>
              </a:rPr>
              <a:t>metodos</a:t>
            </a:r>
            <a:r>
              <a:rPr lang="es-ES" altLang="es-ES" sz="2400" dirty="0" smtClean="0">
                <a:solidFill>
                  <a:srgbClr val="FFFFFF"/>
                </a:solidFill>
                <a:latin typeface="Copperplate Gothic Bold" panose="020E0705020206020404" pitchFamily="34" charset="0"/>
              </a:rPr>
              <a:t> </a:t>
            </a:r>
            <a:r>
              <a:rPr lang="es-ES" altLang="es-ES" sz="2400" dirty="0" err="1" smtClean="0">
                <a:solidFill>
                  <a:srgbClr val="FFFFFF"/>
                </a:solidFill>
                <a:latin typeface="Copperplate Gothic Bold" panose="020E0705020206020404" pitchFamily="34" charset="0"/>
              </a:rPr>
              <a:t>minimos</a:t>
            </a:r>
            <a:r>
              <a:rPr lang="es-ES" altLang="es-ES" sz="2400" dirty="0" smtClean="0">
                <a:solidFill>
                  <a:srgbClr val="FFFFFF"/>
                </a:solidFill>
                <a:latin typeface="Copperplate Gothic Bold" panose="020E0705020206020404" pitchFamily="34" charset="0"/>
              </a:rPr>
              <a:t> son los siguientes ,en la tabla </a:t>
            </a:r>
            <a:r>
              <a:rPr lang="es-ES" altLang="es-ES" sz="2400" dirty="0" err="1" smtClean="0">
                <a:solidFill>
                  <a:srgbClr val="FFFFFF"/>
                </a:solidFill>
                <a:latin typeface="Copperplate Gothic Bold" panose="020E0705020206020404" pitchFamily="34" charset="0"/>
              </a:rPr>
              <a:t>podemo</a:t>
            </a:r>
            <a:r>
              <a:rPr lang="es-ES" altLang="es-ES" sz="2400" dirty="0" smtClean="0">
                <a:solidFill>
                  <a:srgbClr val="FFFFFF"/>
                </a:solidFill>
                <a:latin typeface="Copperplate Gothic Bold" panose="020E0705020206020404" pitchFamily="34" charset="0"/>
              </a:rPr>
              <a:t> ver los </a:t>
            </a:r>
            <a:r>
              <a:rPr lang="es-ES" altLang="es-ES" sz="2400" dirty="0" err="1" smtClean="0">
                <a:solidFill>
                  <a:srgbClr val="FFFFFF"/>
                </a:solidFill>
                <a:latin typeface="Copperplate Gothic Bold" panose="020E0705020206020404" pitchFamily="34" charset="0"/>
              </a:rPr>
              <a:t>metodos</a:t>
            </a:r>
            <a:r>
              <a:rPr lang="es-ES" altLang="es-ES" sz="2400" dirty="0" smtClean="0">
                <a:solidFill>
                  <a:srgbClr val="FFFFFF"/>
                </a:solidFill>
                <a:latin typeface="Copperplate Gothic Bold" panose="020E0705020206020404" pitchFamily="34" charset="0"/>
              </a:rPr>
              <a:t> </a:t>
            </a:r>
            <a:r>
              <a:rPr lang="es-ES" altLang="es-ES" sz="2400" dirty="0" err="1" smtClean="0">
                <a:solidFill>
                  <a:srgbClr val="FFFFFF"/>
                </a:solidFill>
                <a:latin typeface="Copperplate Gothic Bold" panose="020E0705020206020404" pitchFamily="34" charset="0"/>
              </a:rPr>
              <a:t>minimos</a:t>
            </a:r>
            <a:endParaRPr lang="es-ES" altLang="es-ES" sz="2400" dirty="0">
              <a:solidFill>
                <a:srgbClr val="FFFFFF"/>
              </a:solidFill>
              <a:latin typeface="Copperplate Gothic Bold" panose="020E0705020206020404" pitchFamily="34" charset="0"/>
            </a:endParaRPr>
          </a:p>
        </p:txBody>
      </p:sp>
    </p:spTree>
    <p:extLst>
      <p:ext uri="{BB962C8B-B14F-4D97-AF65-F5344CB8AC3E}">
        <p14:creationId xmlns:p14="http://schemas.microsoft.com/office/powerpoint/2010/main" val="24251094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a:extLst>
              <a:ext uri="{FF2B5EF4-FFF2-40B4-BE49-F238E27FC236}">
                <a16:creationId xmlns="" xmlns:a16="http://schemas.microsoft.com/office/drawing/2014/main" id="{9228552E-C8B1-4A80-8448-0787CE0FC70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descr="Dibujo de una persona&#10;&#10;Descripción generada automáticamente con confianza baja">
            <a:extLst>
              <a:ext uri="{FF2B5EF4-FFF2-40B4-BE49-F238E27FC236}">
                <a16:creationId xmlns="" xmlns:a16="http://schemas.microsoft.com/office/drawing/2014/main" id="{CBB0B2E0-2884-4FC0-BCE4-AB78EC3F2B37}"/>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l="10800" r="22534"/>
          <a:stretch/>
        </p:blipFill>
        <p:spPr>
          <a:xfrm>
            <a:off x="-43543" y="0"/>
            <a:ext cx="9143980" cy="6857990"/>
          </a:xfrm>
          <a:prstGeom prst="rect">
            <a:avLst/>
          </a:prstGeom>
        </p:spPr>
      </p:pic>
      <p:pic>
        <p:nvPicPr>
          <p:cNvPr id="4" name="Imagen 3" descr="Diagrama&#10;&#10;Descripción generada automáticamente">
            <a:extLst>
              <a:ext uri="{FF2B5EF4-FFF2-40B4-BE49-F238E27FC236}">
                <a16:creationId xmlns="" xmlns:a16="http://schemas.microsoft.com/office/drawing/2014/main" id="{5911D8D0-29B1-483E-96CA-159B034E9A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7624" y="931278"/>
            <a:ext cx="6336704" cy="4995434"/>
          </a:xfrm>
          <a:prstGeom prst="rect">
            <a:avLst/>
          </a:prstGeom>
          <a:effectLst>
            <a:glow rad="101600">
              <a:schemeClr val="tx1">
                <a:alpha val="60000"/>
              </a:schemeClr>
            </a:glow>
          </a:effectLst>
        </p:spPr>
      </p:pic>
      <p:sp>
        <p:nvSpPr>
          <p:cNvPr id="277506" name="Rectangle 2">
            <a:extLst>
              <a:ext uri="{FF2B5EF4-FFF2-40B4-BE49-F238E27FC236}">
                <a16:creationId xmlns="" xmlns:a16="http://schemas.microsoft.com/office/drawing/2014/main" id="{2E3E8A3B-DF3E-414A-8EEA-98EEF248FB5C}"/>
              </a:ext>
            </a:extLst>
          </p:cNvPr>
          <p:cNvSpPr>
            <a:spLocks noGrp="1" noChangeArrowheads="1"/>
          </p:cNvSpPr>
          <p:nvPr>
            <p:ph type="title"/>
          </p:nvPr>
        </p:nvSpPr>
        <p:spPr>
          <a:xfrm>
            <a:off x="1331640" y="1700808"/>
            <a:ext cx="8767886" cy="2703835"/>
          </a:xfrm>
        </p:spPr>
        <p:txBody>
          <a:bodyPr>
            <a:noAutofit/>
          </a:bodyPr>
          <a:lstStyle/>
          <a:p>
            <a:r>
              <a:rPr lang="en-US" altLang="es-ES" sz="4800" b="1" dirty="0" smtClean="0">
                <a:solidFill>
                  <a:srgbClr val="FFFFFF"/>
                </a:solidFill>
                <a:latin typeface="Copperplate Gothic Bold" panose="020E0705020206020404" pitchFamily="34" charset="0"/>
              </a:rPr>
              <a:t>PARTE PRACTICA</a:t>
            </a:r>
            <a:endParaRPr lang="en-US" altLang="es-ES" sz="4800" b="1" dirty="0">
              <a:solidFill>
                <a:srgbClr val="FFFFFF"/>
              </a:solidFill>
              <a:latin typeface="Copperplate Gothic Bold" panose="020E0705020206020404" pitchFamily="34" charset="0"/>
            </a:endParaRPr>
          </a:p>
        </p:txBody>
      </p:sp>
    </p:spTree>
    <p:extLst>
      <p:ext uri="{BB962C8B-B14F-4D97-AF65-F5344CB8AC3E}">
        <p14:creationId xmlns:p14="http://schemas.microsoft.com/office/powerpoint/2010/main" val="14423277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 xmlns:a16="http://schemas.microsoft.com/office/drawing/2014/main" id="{9228552E-C8B1-4A80-8448-0787CE0FC70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Dibujo de una persona&#10;&#10;Descripción generada automáticamente con confianza baja">
            <a:extLst>
              <a:ext uri="{FF2B5EF4-FFF2-40B4-BE49-F238E27FC236}">
                <a16:creationId xmlns="" xmlns:a16="http://schemas.microsoft.com/office/drawing/2014/main" id="{43A4D384-0029-466D-8660-93D0114609D5}"/>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l="10800" r="22534"/>
          <a:stretch/>
        </p:blipFill>
        <p:spPr>
          <a:xfrm>
            <a:off x="20" y="10"/>
            <a:ext cx="9143980" cy="6857990"/>
          </a:xfrm>
          <a:prstGeom prst="rect">
            <a:avLst/>
          </a:prstGeom>
        </p:spPr>
      </p:pic>
      <p:sp>
        <p:nvSpPr>
          <p:cNvPr id="2" name="Título 1">
            <a:extLst>
              <a:ext uri="{FF2B5EF4-FFF2-40B4-BE49-F238E27FC236}">
                <a16:creationId xmlns="" xmlns:a16="http://schemas.microsoft.com/office/drawing/2014/main" id="{8BC395C3-AAE0-4ABC-889C-6909AD6046EF}"/>
              </a:ext>
            </a:extLst>
          </p:cNvPr>
          <p:cNvSpPr>
            <a:spLocks noGrp="1"/>
          </p:cNvSpPr>
          <p:nvPr>
            <p:ph type="title"/>
          </p:nvPr>
        </p:nvSpPr>
        <p:spPr>
          <a:xfrm>
            <a:off x="628650" y="365125"/>
            <a:ext cx="7886700" cy="1325563"/>
          </a:xfrm>
        </p:spPr>
        <p:txBody>
          <a:bodyPr>
            <a:normAutofit/>
          </a:bodyPr>
          <a:lstStyle/>
          <a:p>
            <a:r>
              <a:rPr lang="es-ES" dirty="0">
                <a:solidFill>
                  <a:srgbClr val="FFFFFF"/>
                </a:solidFill>
                <a:latin typeface="Copperplate Gothic Bold" panose="020E0705020206020404" pitchFamily="34" charset="0"/>
              </a:rPr>
              <a:t>11. Crear las clases necesarias para la PILA DE CLIENTES</a:t>
            </a:r>
            <a:endParaRPr lang="es-ES" dirty="0">
              <a:solidFill>
                <a:srgbClr val="FFFFFF"/>
              </a:solidFill>
              <a:latin typeface="Copperplate Gothic Bold" panose="020E0705020206020404" pitchFamily="34" charset="0"/>
            </a:endParaRPr>
          </a:p>
        </p:txBody>
      </p:sp>
      <p:pic>
        <p:nvPicPr>
          <p:cNvPr id="12" name="Imagen 2" descr="Forma&#10;&#10;Descripción generada automáticamente con confianza baja">
            <a:extLst>
              <a:ext uri="{FF2B5EF4-FFF2-40B4-BE49-F238E27FC236}">
                <a16:creationId xmlns="" xmlns:a16="http://schemas.microsoft.com/office/drawing/2014/main" id="{AD416069-7F39-4252-ACBF-F3B7981AC2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00" y="5229200"/>
            <a:ext cx="1628800" cy="1628800"/>
          </a:xfrm>
          <a:prstGeom prst="rect">
            <a:avLst/>
          </a:prstGeom>
          <a:effectLst>
            <a:glow rad="101600">
              <a:srgbClr val="FF0000">
                <a:alpha val="60000"/>
              </a:srgbClr>
            </a:glow>
          </a:effectLst>
        </p:spPr>
      </p:pic>
      <p:pic>
        <p:nvPicPr>
          <p:cNvPr id="13" name="object 27"/>
          <p:cNvPicPr/>
          <p:nvPr/>
        </p:nvPicPr>
        <p:blipFill>
          <a:blip r:embed="rId4" cstate="print"/>
          <a:stretch>
            <a:fillRect/>
          </a:stretch>
        </p:blipFill>
        <p:spPr>
          <a:xfrm>
            <a:off x="780004" y="2564904"/>
            <a:ext cx="3791996" cy="3206209"/>
          </a:xfrm>
          <a:prstGeom prst="rect">
            <a:avLst/>
          </a:prstGeom>
          <a:noFill/>
          <a:ln>
            <a:noFill/>
          </a:ln>
          <a:effectLst>
            <a:glow rad="101600">
              <a:srgbClr val="00B0F0">
                <a:alpha val="60000"/>
              </a:srgbClr>
            </a:glow>
            <a:outerShdw dist="35921" dir="2700000" algn="ctr" rotWithShape="0">
              <a:schemeClr val="bg2"/>
            </a:outerShdw>
          </a:effectLst>
        </p:spPr>
      </p:pic>
      <p:pic>
        <p:nvPicPr>
          <p:cNvPr id="3" name="2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0153" y="2329394"/>
            <a:ext cx="2016224" cy="3305168"/>
          </a:xfrm>
          <a:prstGeom prst="rect">
            <a:avLst/>
          </a:prstGeom>
          <a:noFill/>
          <a:ln>
            <a:noFill/>
          </a:ln>
          <a:effectLst>
            <a:glow rad="101600">
              <a:srgbClr val="00B0F0">
                <a:alpha val="60000"/>
              </a:srgbClr>
            </a:glow>
            <a:outerShdw dist="35921" dir="2700000" algn="ctr" rotWithShape="0">
              <a:schemeClr val="bg2"/>
            </a:outerShdw>
          </a:effectLst>
        </p:spPr>
      </p:pic>
    </p:spTree>
    <p:extLst>
      <p:ext uri="{BB962C8B-B14F-4D97-AF65-F5344CB8AC3E}">
        <p14:creationId xmlns:p14="http://schemas.microsoft.com/office/powerpoint/2010/main" val="27629467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 xmlns:a16="http://schemas.microsoft.com/office/drawing/2014/main" id="{9228552E-C8B1-4A80-8448-0787CE0FC70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Dibujo de una persona&#10;&#10;Descripción generada automáticamente con confianza baja">
            <a:extLst>
              <a:ext uri="{FF2B5EF4-FFF2-40B4-BE49-F238E27FC236}">
                <a16:creationId xmlns="" xmlns:a16="http://schemas.microsoft.com/office/drawing/2014/main" id="{43A4D384-0029-466D-8660-93D0114609D5}"/>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l="10800" r="22534"/>
          <a:stretch/>
        </p:blipFill>
        <p:spPr>
          <a:xfrm>
            <a:off x="20" y="10"/>
            <a:ext cx="9143980" cy="6857990"/>
          </a:xfrm>
          <a:prstGeom prst="rect">
            <a:avLst/>
          </a:prstGeom>
        </p:spPr>
      </p:pic>
      <p:sp>
        <p:nvSpPr>
          <p:cNvPr id="2" name="Título 1">
            <a:extLst>
              <a:ext uri="{FF2B5EF4-FFF2-40B4-BE49-F238E27FC236}">
                <a16:creationId xmlns="" xmlns:a16="http://schemas.microsoft.com/office/drawing/2014/main" id="{8BC395C3-AAE0-4ABC-889C-6909AD6046EF}"/>
              </a:ext>
            </a:extLst>
          </p:cNvPr>
          <p:cNvSpPr>
            <a:spLocks noGrp="1"/>
          </p:cNvSpPr>
          <p:nvPr>
            <p:ph type="title"/>
          </p:nvPr>
        </p:nvSpPr>
        <p:spPr>
          <a:xfrm>
            <a:off x="628650" y="365125"/>
            <a:ext cx="7886700" cy="1325563"/>
          </a:xfrm>
        </p:spPr>
        <p:txBody>
          <a:bodyPr>
            <a:normAutofit/>
          </a:bodyPr>
          <a:lstStyle/>
          <a:p>
            <a:r>
              <a:rPr lang="es-ES" dirty="0">
                <a:solidFill>
                  <a:srgbClr val="FFFFFF"/>
                </a:solidFill>
                <a:latin typeface="Copperplate Gothic Bold" panose="020E0705020206020404" pitchFamily="34" charset="0"/>
              </a:rPr>
              <a:t>12.Inicializar la cola de clientes</a:t>
            </a:r>
            <a:endParaRPr lang="es-ES" dirty="0">
              <a:solidFill>
                <a:srgbClr val="FFFFFF"/>
              </a:solidFill>
              <a:latin typeface="Copperplate Gothic Bold" panose="020E0705020206020404" pitchFamily="34" charset="0"/>
            </a:endParaRPr>
          </a:p>
        </p:txBody>
      </p:sp>
      <p:pic>
        <p:nvPicPr>
          <p:cNvPr id="9" name="Imagen 2" descr="Forma&#10;&#10;Descripción generada automáticamente con confianza baja">
            <a:extLst>
              <a:ext uri="{FF2B5EF4-FFF2-40B4-BE49-F238E27FC236}">
                <a16:creationId xmlns="" xmlns:a16="http://schemas.microsoft.com/office/drawing/2014/main" id="{AD416069-7F39-4252-ACBF-F3B7981AC2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36810" y="4870756"/>
            <a:ext cx="2007190" cy="2007190"/>
          </a:xfrm>
          <a:prstGeom prst="rect">
            <a:avLst/>
          </a:prstGeom>
          <a:effectLst>
            <a:glow rad="101600">
              <a:srgbClr val="FF0000">
                <a:alpha val="60000"/>
              </a:srgbClr>
            </a:glow>
          </a:effectLst>
        </p:spPr>
      </p:pic>
      <p:pic>
        <p:nvPicPr>
          <p:cNvPr id="3" name="2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576" y="2161128"/>
            <a:ext cx="8046031" cy="2679473"/>
          </a:xfrm>
          <a:prstGeom prst="rect">
            <a:avLst/>
          </a:prstGeom>
          <a:noFill/>
          <a:ln>
            <a:noFill/>
          </a:ln>
          <a:effectLst>
            <a:glow rad="101600">
              <a:srgbClr val="00B0F0">
                <a:alpha val="60000"/>
              </a:srgbClr>
            </a:glow>
            <a:outerShdw dist="35921" dir="2700000" algn="ctr" rotWithShape="0">
              <a:schemeClr val="bg2"/>
            </a:outerShdw>
          </a:effectLst>
        </p:spPr>
      </p:pic>
    </p:spTree>
    <p:extLst>
      <p:ext uri="{BB962C8B-B14F-4D97-AF65-F5344CB8AC3E}">
        <p14:creationId xmlns:p14="http://schemas.microsoft.com/office/powerpoint/2010/main" val="27629467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 xmlns:a16="http://schemas.microsoft.com/office/drawing/2014/main" id="{9228552E-C8B1-4A80-8448-0787CE0FC70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Dibujo de una persona&#10;&#10;Descripción generada automáticamente con confianza baja">
            <a:extLst>
              <a:ext uri="{FF2B5EF4-FFF2-40B4-BE49-F238E27FC236}">
                <a16:creationId xmlns="" xmlns:a16="http://schemas.microsoft.com/office/drawing/2014/main" id="{43A4D384-0029-466D-8660-93D0114609D5}"/>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l="10800" r="22534"/>
          <a:stretch/>
        </p:blipFill>
        <p:spPr>
          <a:xfrm>
            <a:off x="20" y="10"/>
            <a:ext cx="9143980" cy="6857990"/>
          </a:xfrm>
          <a:prstGeom prst="rect">
            <a:avLst/>
          </a:prstGeom>
        </p:spPr>
      </p:pic>
      <p:sp>
        <p:nvSpPr>
          <p:cNvPr id="2" name="Título 1">
            <a:extLst>
              <a:ext uri="{FF2B5EF4-FFF2-40B4-BE49-F238E27FC236}">
                <a16:creationId xmlns="" xmlns:a16="http://schemas.microsoft.com/office/drawing/2014/main" id="{8BC395C3-AAE0-4ABC-889C-6909AD6046EF}"/>
              </a:ext>
            </a:extLst>
          </p:cNvPr>
          <p:cNvSpPr>
            <a:spLocks noGrp="1"/>
          </p:cNvSpPr>
          <p:nvPr>
            <p:ph type="title"/>
          </p:nvPr>
        </p:nvSpPr>
        <p:spPr>
          <a:xfrm>
            <a:off x="628650" y="365125"/>
            <a:ext cx="7886700" cy="1325563"/>
          </a:xfrm>
        </p:spPr>
        <p:txBody>
          <a:bodyPr>
            <a:normAutofit/>
          </a:bodyPr>
          <a:lstStyle/>
          <a:p>
            <a:r>
              <a:rPr lang="es-ES" dirty="0">
                <a:solidFill>
                  <a:srgbClr val="FFFFFF"/>
                </a:solidFill>
                <a:latin typeface="Copperplate Gothic Bold" panose="020E0705020206020404" pitchFamily="34" charset="0"/>
              </a:rPr>
              <a:t>13.Promoción para usuarios de Bolivia</a:t>
            </a:r>
            <a:endParaRPr lang="es-ES" dirty="0">
              <a:solidFill>
                <a:srgbClr val="FFFFFF"/>
              </a:solidFill>
              <a:latin typeface="Copperplate Gothic Bold" panose="020E0705020206020404" pitchFamily="34" charset="0"/>
            </a:endParaRPr>
          </a:p>
        </p:txBody>
      </p:sp>
      <p:pic>
        <p:nvPicPr>
          <p:cNvPr id="8" name="Imagen 2" descr="Forma&#10;&#10;Descripción generada automáticamente con confianza baja">
            <a:extLst>
              <a:ext uri="{FF2B5EF4-FFF2-40B4-BE49-F238E27FC236}">
                <a16:creationId xmlns="" xmlns:a16="http://schemas.microsoft.com/office/drawing/2014/main" id="{AD416069-7F39-4252-ACBF-F3B7981AC2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00" y="4725144"/>
            <a:ext cx="2132856" cy="2132856"/>
          </a:xfrm>
          <a:prstGeom prst="rect">
            <a:avLst/>
          </a:prstGeom>
          <a:effectLst>
            <a:glow rad="101600">
              <a:srgbClr val="FF0000">
                <a:alpha val="60000"/>
              </a:srgbClr>
            </a:glow>
          </a:effectLst>
        </p:spPr>
      </p:pic>
      <p:pic>
        <p:nvPicPr>
          <p:cNvPr id="3" name="2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504" y="1731370"/>
            <a:ext cx="8554644" cy="4115374"/>
          </a:xfrm>
          <a:prstGeom prst="rect">
            <a:avLst/>
          </a:prstGeom>
        </p:spPr>
      </p:pic>
    </p:spTree>
    <p:extLst>
      <p:ext uri="{BB962C8B-B14F-4D97-AF65-F5344CB8AC3E}">
        <p14:creationId xmlns:p14="http://schemas.microsoft.com/office/powerpoint/2010/main" val="5495446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 xmlns:a16="http://schemas.microsoft.com/office/drawing/2014/main" id="{9228552E-C8B1-4A80-8448-0787CE0FC70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Dibujo de una persona&#10;&#10;Descripción generada automáticamente con confianza baja">
            <a:extLst>
              <a:ext uri="{FF2B5EF4-FFF2-40B4-BE49-F238E27FC236}">
                <a16:creationId xmlns="" xmlns:a16="http://schemas.microsoft.com/office/drawing/2014/main" id="{43A4D384-0029-466D-8660-93D0114609D5}"/>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l="10800" r="22534"/>
          <a:stretch/>
        </p:blipFill>
        <p:spPr>
          <a:xfrm>
            <a:off x="20" y="10"/>
            <a:ext cx="9143980" cy="6857990"/>
          </a:xfrm>
          <a:prstGeom prst="rect">
            <a:avLst/>
          </a:prstGeom>
        </p:spPr>
      </p:pic>
      <p:sp>
        <p:nvSpPr>
          <p:cNvPr id="2" name="Título 1">
            <a:extLst>
              <a:ext uri="{FF2B5EF4-FFF2-40B4-BE49-F238E27FC236}">
                <a16:creationId xmlns="" xmlns:a16="http://schemas.microsoft.com/office/drawing/2014/main" id="{8BC395C3-AAE0-4ABC-889C-6909AD6046EF}"/>
              </a:ext>
            </a:extLst>
          </p:cNvPr>
          <p:cNvSpPr>
            <a:spLocks noGrp="1"/>
          </p:cNvSpPr>
          <p:nvPr>
            <p:ph type="title"/>
          </p:nvPr>
        </p:nvSpPr>
        <p:spPr>
          <a:xfrm>
            <a:off x="628650" y="365125"/>
            <a:ext cx="7886700" cy="1325563"/>
          </a:xfrm>
        </p:spPr>
        <p:txBody>
          <a:bodyPr>
            <a:normAutofit/>
          </a:bodyPr>
          <a:lstStyle/>
          <a:p>
            <a:r>
              <a:rPr lang="es-ES" dirty="0">
                <a:solidFill>
                  <a:srgbClr val="FFFFFF"/>
                </a:solidFill>
                <a:latin typeface="Copperplate Gothic Bold" panose="020E0705020206020404" pitchFamily="34" charset="0"/>
              </a:rPr>
              <a:t>Moviendo clientes en la cola.</a:t>
            </a:r>
            <a:endParaRPr lang="es-ES" dirty="0">
              <a:solidFill>
                <a:srgbClr val="FFFFFF"/>
              </a:solidFill>
              <a:latin typeface="Copperplate Gothic Bold" panose="020E0705020206020404" pitchFamily="34" charset="0"/>
            </a:endParaRPr>
          </a:p>
        </p:txBody>
      </p:sp>
      <p:pic>
        <p:nvPicPr>
          <p:cNvPr id="8" name="Imagen 2" descr="Forma&#10;&#10;Descripción generada automáticamente con confianza baja">
            <a:extLst>
              <a:ext uri="{FF2B5EF4-FFF2-40B4-BE49-F238E27FC236}">
                <a16:creationId xmlns="" xmlns:a16="http://schemas.microsoft.com/office/drawing/2014/main" id="{AD416069-7F39-4252-ACBF-F3B7981AC2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00" y="5202956"/>
            <a:ext cx="1655043" cy="1655043"/>
          </a:xfrm>
          <a:prstGeom prst="rect">
            <a:avLst/>
          </a:prstGeom>
          <a:effectLst>
            <a:glow rad="101600">
              <a:srgbClr val="FF0000">
                <a:alpha val="60000"/>
              </a:srgbClr>
            </a:glow>
          </a:effectLst>
        </p:spPr>
      </p:pic>
      <p:pic>
        <p:nvPicPr>
          <p:cNvPr id="3" name="2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203" y="1484784"/>
            <a:ext cx="8173591" cy="4706007"/>
          </a:xfrm>
          <a:prstGeom prst="rect">
            <a:avLst/>
          </a:prstGeom>
          <a:noFill/>
          <a:ln>
            <a:noFill/>
          </a:ln>
          <a:effectLst>
            <a:glow rad="101600">
              <a:srgbClr val="00B0F0">
                <a:alpha val="60000"/>
              </a:srgbClr>
            </a:glow>
            <a:outerShdw dist="35921" dir="2700000" algn="ctr" rotWithShape="0">
              <a:schemeClr val="bg2"/>
            </a:outerShdw>
          </a:effectLst>
        </p:spPr>
      </p:pic>
    </p:spTree>
    <p:extLst>
      <p:ext uri="{BB962C8B-B14F-4D97-AF65-F5344CB8AC3E}">
        <p14:creationId xmlns:p14="http://schemas.microsoft.com/office/powerpoint/2010/main" val="5495446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9228552E-C8B1-4A80-8448-0787CE0FC70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descr="Dibujo de una persona&#10;&#10;Descripción generada automáticamente con confianza baja">
            <a:extLst>
              <a:ext uri="{FF2B5EF4-FFF2-40B4-BE49-F238E27FC236}">
                <a16:creationId xmlns="" xmlns:a16="http://schemas.microsoft.com/office/drawing/2014/main" id="{CA2C7235-731F-41B2-881D-5B3759ECAA29}"/>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l="10799" r="22534"/>
          <a:stretch/>
        </p:blipFill>
        <p:spPr>
          <a:xfrm>
            <a:off x="0" y="0"/>
            <a:ext cx="9144000" cy="6858000"/>
          </a:xfrm>
          <a:prstGeom prst="rect">
            <a:avLst/>
          </a:prstGeom>
        </p:spPr>
      </p:pic>
      <p:sp>
        <p:nvSpPr>
          <p:cNvPr id="6" name="Rectangle 3">
            <a:extLst>
              <a:ext uri="{FF2B5EF4-FFF2-40B4-BE49-F238E27FC236}">
                <a16:creationId xmlns="" xmlns:a16="http://schemas.microsoft.com/office/drawing/2014/main" id="{3E410385-C3D5-49A4-8D08-C719EF54224E}"/>
              </a:ext>
            </a:extLst>
          </p:cNvPr>
          <p:cNvSpPr txBox="1">
            <a:spLocks noChangeArrowheads="1"/>
          </p:cNvSpPr>
          <p:nvPr/>
        </p:nvSpPr>
        <p:spPr bwMode="auto">
          <a:xfrm>
            <a:off x="628650" y="836712"/>
            <a:ext cx="8407846" cy="564748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marL="342900" indent="-342900" algn="l" rtl="0" eaLnBrk="1" fontAlgn="base" hangingPunct="1">
              <a:spcBef>
                <a:spcPct val="20000"/>
              </a:spcBef>
              <a:spcAft>
                <a:spcPct val="0"/>
              </a:spcAft>
              <a:buChar char="•"/>
              <a:defRPr sz="2800" kern="12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400" b="1" kern="1200">
                <a:solidFill>
                  <a:schemeClr val="bg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bg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28600">
              <a:lnSpc>
                <a:spcPct val="90000"/>
              </a:lnSpc>
              <a:buFont typeface="Arial" panose="020B0604020202020204" pitchFamily="34" charset="0"/>
              <a:buChar char="•"/>
            </a:pPr>
            <a:r>
              <a:rPr lang="en-US" altLang="es-ES" sz="3600" b="1" i="1" dirty="0" err="1">
                <a:solidFill>
                  <a:srgbClr val="FFFFFF"/>
                </a:solidFill>
                <a:latin typeface="Copperplate Gothic Bold" panose="020E0705020206020404" pitchFamily="34" charset="0"/>
              </a:rPr>
              <a:t>Nombre:Hans</a:t>
            </a:r>
            <a:r>
              <a:rPr lang="en-US" altLang="es-ES" sz="3600" b="1" i="1" dirty="0">
                <a:solidFill>
                  <a:srgbClr val="FFFFFF"/>
                </a:solidFill>
                <a:latin typeface="Copperplate Gothic Bold" panose="020E0705020206020404" pitchFamily="34" charset="0"/>
              </a:rPr>
              <a:t> </a:t>
            </a:r>
            <a:r>
              <a:rPr lang="en-US" altLang="es-ES" sz="3600" b="1" i="1" dirty="0" err="1">
                <a:solidFill>
                  <a:srgbClr val="FFFFFF"/>
                </a:solidFill>
                <a:latin typeface="Copperplate Gothic Bold" panose="020E0705020206020404" pitchFamily="34" charset="0"/>
              </a:rPr>
              <a:t>Cristhian</a:t>
            </a:r>
            <a:r>
              <a:rPr lang="en-US" altLang="es-ES" sz="3600" b="1" i="1" dirty="0">
                <a:solidFill>
                  <a:srgbClr val="FFFFFF"/>
                </a:solidFill>
                <a:latin typeface="Copperplate Gothic Bold" panose="020E0705020206020404" pitchFamily="34" charset="0"/>
              </a:rPr>
              <a:t> Quisbert Vargas</a:t>
            </a:r>
          </a:p>
          <a:p>
            <a:pPr indent="-228600">
              <a:lnSpc>
                <a:spcPct val="90000"/>
              </a:lnSpc>
              <a:buFont typeface="Arial" panose="020B0604020202020204" pitchFamily="34" charset="0"/>
              <a:buChar char="•"/>
            </a:pPr>
            <a:endParaRPr lang="en-US" altLang="es-ES" sz="3600" b="1" i="1" dirty="0">
              <a:solidFill>
                <a:srgbClr val="FFFFFF"/>
              </a:solidFill>
              <a:latin typeface="Copperplate Gothic Bold" panose="020E0705020206020404" pitchFamily="34" charset="0"/>
            </a:endParaRPr>
          </a:p>
          <a:p>
            <a:pPr indent="-228600">
              <a:lnSpc>
                <a:spcPct val="90000"/>
              </a:lnSpc>
              <a:buFont typeface="Arial" panose="020B0604020202020204" pitchFamily="34" charset="0"/>
              <a:buChar char="•"/>
            </a:pPr>
            <a:r>
              <a:rPr lang="en-US" altLang="es-ES" sz="3600" b="1" i="1" dirty="0" err="1">
                <a:solidFill>
                  <a:srgbClr val="FFFFFF"/>
                </a:solidFill>
                <a:latin typeface="Copperplate Gothic Bold" panose="020E0705020206020404" pitchFamily="34" charset="0"/>
              </a:rPr>
              <a:t>Carrera:Ing</a:t>
            </a:r>
            <a:r>
              <a:rPr lang="en-US" altLang="es-ES" sz="3600" b="1" i="1" dirty="0">
                <a:solidFill>
                  <a:srgbClr val="FFFFFF"/>
                </a:solidFill>
                <a:latin typeface="Copperplate Gothic Bold" panose="020E0705020206020404" pitchFamily="34" charset="0"/>
              </a:rPr>
              <a:t>. de </a:t>
            </a:r>
            <a:r>
              <a:rPr lang="en-US" altLang="es-ES" sz="3600" b="1" i="1" dirty="0" err="1">
                <a:solidFill>
                  <a:srgbClr val="FFFFFF"/>
                </a:solidFill>
                <a:latin typeface="Copperplate Gothic Bold" panose="020E0705020206020404" pitchFamily="34" charset="0"/>
              </a:rPr>
              <a:t>Sistemas</a:t>
            </a:r>
            <a:endParaRPr lang="en-US" altLang="es-ES" sz="3600" b="1" i="1" dirty="0">
              <a:solidFill>
                <a:srgbClr val="FFFFFF"/>
              </a:solidFill>
              <a:latin typeface="Copperplate Gothic Bold" panose="020E0705020206020404" pitchFamily="34" charset="0"/>
            </a:endParaRPr>
          </a:p>
          <a:p>
            <a:pPr indent="-228600">
              <a:lnSpc>
                <a:spcPct val="90000"/>
              </a:lnSpc>
              <a:buFont typeface="Arial" panose="020B0604020202020204" pitchFamily="34" charset="0"/>
              <a:buChar char="•"/>
            </a:pPr>
            <a:endParaRPr lang="en-US" altLang="es-ES" sz="3600" b="1" i="1" dirty="0">
              <a:solidFill>
                <a:srgbClr val="FFFFFF"/>
              </a:solidFill>
              <a:latin typeface="Copperplate Gothic Bold" panose="020E0705020206020404" pitchFamily="34" charset="0"/>
            </a:endParaRPr>
          </a:p>
          <a:p>
            <a:pPr indent="-228600">
              <a:lnSpc>
                <a:spcPct val="90000"/>
              </a:lnSpc>
              <a:buFont typeface="Arial" panose="020B0604020202020204" pitchFamily="34" charset="0"/>
              <a:buChar char="•"/>
            </a:pPr>
            <a:r>
              <a:rPr lang="en-US" altLang="es-ES" sz="3600" b="1" i="1" dirty="0" err="1">
                <a:solidFill>
                  <a:srgbClr val="FFFFFF"/>
                </a:solidFill>
                <a:latin typeface="Copperplate Gothic Bold" panose="020E0705020206020404" pitchFamily="34" charset="0"/>
              </a:rPr>
              <a:t>Curso</a:t>
            </a:r>
            <a:r>
              <a:rPr lang="en-US" altLang="es-ES" sz="3600" b="1" i="1" dirty="0">
                <a:solidFill>
                  <a:srgbClr val="FFFFFF"/>
                </a:solidFill>
                <a:latin typeface="Copperplate Gothic Bold" panose="020E0705020206020404" pitchFamily="34" charset="0"/>
              </a:rPr>
              <a:t>: </a:t>
            </a:r>
            <a:r>
              <a:rPr lang="en-US" altLang="es-ES" sz="3600" b="1" i="1" dirty="0" smtClean="0">
                <a:solidFill>
                  <a:srgbClr val="FFFFFF"/>
                </a:solidFill>
                <a:latin typeface="Copperplate Gothic Bold" panose="020E0705020206020404" pitchFamily="34" charset="0"/>
              </a:rPr>
              <a:t>ESTRUCTURA DE DATOS</a:t>
            </a:r>
            <a:endParaRPr lang="en-US" altLang="es-ES" sz="3600" b="1" i="1" dirty="0">
              <a:solidFill>
                <a:srgbClr val="FFFFFF"/>
              </a:solidFill>
              <a:latin typeface="Copperplate Gothic Bold" panose="020E0705020206020404" pitchFamily="34" charset="0"/>
            </a:endParaRPr>
          </a:p>
          <a:p>
            <a:pPr indent="-228600">
              <a:lnSpc>
                <a:spcPct val="90000"/>
              </a:lnSpc>
              <a:buFont typeface="Arial" panose="020B0604020202020204" pitchFamily="34" charset="0"/>
              <a:buChar char="•"/>
            </a:pPr>
            <a:endParaRPr lang="en-US" altLang="es-ES" sz="3600" b="1" i="1" dirty="0">
              <a:solidFill>
                <a:srgbClr val="FFFFFF"/>
              </a:solidFill>
              <a:latin typeface="Algerian" panose="04020705040A02060702" pitchFamily="82" charset="0"/>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 xmlns:a16="http://schemas.microsoft.com/office/drawing/2014/main" id="{9228552E-C8B1-4A80-8448-0787CE0FC70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Dibujo de una persona&#10;&#10;Descripción generada automáticamente con confianza baja">
            <a:extLst>
              <a:ext uri="{FF2B5EF4-FFF2-40B4-BE49-F238E27FC236}">
                <a16:creationId xmlns="" xmlns:a16="http://schemas.microsoft.com/office/drawing/2014/main" id="{43A4D384-0029-466D-8660-93D0114609D5}"/>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l="10800" r="22534"/>
          <a:stretch/>
        </p:blipFill>
        <p:spPr>
          <a:xfrm>
            <a:off x="20" y="10"/>
            <a:ext cx="9143980" cy="6857990"/>
          </a:xfrm>
          <a:prstGeom prst="rect">
            <a:avLst/>
          </a:prstGeom>
        </p:spPr>
      </p:pic>
      <p:sp>
        <p:nvSpPr>
          <p:cNvPr id="2" name="Título 1">
            <a:extLst>
              <a:ext uri="{FF2B5EF4-FFF2-40B4-BE49-F238E27FC236}">
                <a16:creationId xmlns="" xmlns:a16="http://schemas.microsoft.com/office/drawing/2014/main" id="{8BC395C3-AAE0-4ABC-889C-6909AD6046EF}"/>
              </a:ext>
            </a:extLst>
          </p:cNvPr>
          <p:cNvSpPr>
            <a:spLocks noGrp="1"/>
          </p:cNvSpPr>
          <p:nvPr>
            <p:ph type="title"/>
          </p:nvPr>
        </p:nvSpPr>
        <p:spPr>
          <a:xfrm>
            <a:off x="628650" y="365125"/>
            <a:ext cx="7886700" cy="1325563"/>
          </a:xfrm>
        </p:spPr>
        <p:txBody>
          <a:bodyPr>
            <a:normAutofit/>
          </a:bodyPr>
          <a:lstStyle/>
          <a:p>
            <a:r>
              <a:rPr lang="es-ES" dirty="0">
                <a:solidFill>
                  <a:srgbClr val="FFFFFF"/>
                </a:solidFill>
                <a:latin typeface="Copperplate Gothic Bold" panose="020E0705020206020404" pitchFamily="34" charset="0"/>
              </a:rPr>
              <a:t>Moviendo clientes entre 2 colas.</a:t>
            </a:r>
            <a:endParaRPr lang="es-ES" dirty="0">
              <a:solidFill>
                <a:srgbClr val="FFFFFF"/>
              </a:solidFill>
              <a:latin typeface="Copperplate Gothic Bold" panose="020E0705020206020404" pitchFamily="34" charset="0"/>
            </a:endParaRPr>
          </a:p>
        </p:txBody>
      </p:sp>
      <p:pic>
        <p:nvPicPr>
          <p:cNvPr id="8" name="Imagen 2" descr="Forma&#10;&#10;Descripción generada automáticamente con confianza baja">
            <a:extLst>
              <a:ext uri="{FF2B5EF4-FFF2-40B4-BE49-F238E27FC236}">
                <a16:creationId xmlns="" xmlns:a16="http://schemas.microsoft.com/office/drawing/2014/main" id="{AD416069-7F39-4252-ACBF-F3B7981AC2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00" y="4850810"/>
            <a:ext cx="2007190" cy="2007190"/>
          </a:xfrm>
          <a:prstGeom prst="rect">
            <a:avLst/>
          </a:prstGeom>
          <a:effectLst>
            <a:glow rad="101600">
              <a:srgbClr val="FF0000">
                <a:alpha val="60000"/>
              </a:srgbClr>
            </a:glow>
          </a:effectLst>
        </p:spPr>
      </p:pic>
      <p:pic>
        <p:nvPicPr>
          <p:cNvPr id="3" name="2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568" y="1988840"/>
            <a:ext cx="7532238" cy="3133586"/>
          </a:xfrm>
          <a:prstGeom prst="rect">
            <a:avLst/>
          </a:prstGeom>
        </p:spPr>
      </p:pic>
    </p:spTree>
    <p:extLst>
      <p:ext uri="{BB962C8B-B14F-4D97-AF65-F5344CB8AC3E}">
        <p14:creationId xmlns:p14="http://schemas.microsoft.com/office/powerpoint/2010/main" val="5495446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 xmlns:a16="http://schemas.microsoft.com/office/drawing/2014/main" id="{9228552E-C8B1-4A80-8448-0787CE0FC70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Dibujo de una persona&#10;&#10;Descripción generada automáticamente con confianza baja">
            <a:extLst>
              <a:ext uri="{FF2B5EF4-FFF2-40B4-BE49-F238E27FC236}">
                <a16:creationId xmlns="" xmlns:a16="http://schemas.microsoft.com/office/drawing/2014/main" id="{43A4D384-0029-466D-8660-93D0114609D5}"/>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l="10800" r="22534"/>
          <a:stretch/>
        </p:blipFill>
        <p:spPr>
          <a:xfrm>
            <a:off x="20" y="10"/>
            <a:ext cx="9143980" cy="6857990"/>
          </a:xfrm>
          <a:prstGeom prst="rect">
            <a:avLst/>
          </a:prstGeom>
        </p:spPr>
      </p:pic>
      <p:sp>
        <p:nvSpPr>
          <p:cNvPr id="2" name="Título 1">
            <a:extLst>
              <a:ext uri="{FF2B5EF4-FFF2-40B4-BE49-F238E27FC236}">
                <a16:creationId xmlns="" xmlns:a16="http://schemas.microsoft.com/office/drawing/2014/main" id="{8BC395C3-AAE0-4ABC-889C-6909AD6046EF}"/>
              </a:ext>
            </a:extLst>
          </p:cNvPr>
          <p:cNvSpPr>
            <a:spLocks noGrp="1"/>
          </p:cNvSpPr>
          <p:nvPr>
            <p:ph type="title"/>
          </p:nvPr>
        </p:nvSpPr>
        <p:spPr>
          <a:xfrm rot="20059827">
            <a:off x="1157556" y="2407474"/>
            <a:ext cx="7886700" cy="1325563"/>
          </a:xfrm>
        </p:spPr>
        <p:txBody>
          <a:bodyPr>
            <a:noAutofit/>
          </a:bodyPr>
          <a:lstStyle/>
          <a:p>
            <a:r>
              <a:rPr lang="es-ES" sz="8800" dirty="0" smtClean="0">
                <a:solidFill>
                  <a:srgbClr val="FFFFFF"/>
                </a:solidFill>
                <a:latin typeface="Copperplate Gothic Bold" panose="020E0705020206020404" pitchFamily="34" charset="0"/>
              </a:rPr>
              <a:t>GRACIAS</a:t>
            </a:r>
            <a:endParaRPr lang="es-ES" sz="8800" dirty="0">
              <a:solidFill>
                <a:srgbClr val="FFFFFF"/>
              </a:solidFill>
              <a:latin typeface="Copperplate Gothic Bold" panose="020E0705020206020404" pitchFamily="34" charset="0"/>
            </a:endParaRPr>
          </a:p>
        </p:txBody>
      </p:sp>
      <p:pic>
        <p:nvPicPr>
          <p:cNvPr id="8" name="Imagen 2" descr="Forma&#10;&#10;Descripción generada automáticamente con confianza baja">
            <a:extLst>
              <a:ext uri="{FF2B5EF4-FFF2-40B4-BE49-F238E27FC236}">
                <a16:creationId xmlns="" xmlns:a16="http://schemas.microsoft.com/office/drawing/2014/main" id="{AD416069-7F39-4252-ACBF-F3B7981AC2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00" y="4850810"/>
            <a:ext cx="2007190" cy="2007190"/>
          </a:xfrm>
          <a:prstGeom prst="rect">
            <a:avLst/>
          </a:prstGeom>
          <a:effectLst>
            <a:glow rad="101600">
              <a:srgbClr val="FF0000">
                <a:alpha val="60000"/>
              </a:srgbClr>
            </a:glow>
          </a:effectLst>
        </p:spPr>
      </p:pic>
    </p:spTree>
    <p:extLst>
      <p:ext uri="{BB962C8B-B14F-4D97-AF65-F5344CB8AC3E}">
        <p14:creationId xmlns:p14="http://schemas.microsoft.com/office/powerpoint/2010/main" val="27614128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 xmlns:a16="http://schemas.microsoft.com/office/drawing/2014/main" id="{9228552E-C8B1-4A80-8448-0787CE0FC70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descr="Dibujo de una persona&#10;&#10;Descripción generada automáticamente con confianza baja">
            <a:extLst>
              <a:ext uri="{FF2B5EF4-FFF2-40B4-BE49-F238E27FC236}">
                <a16:creationId xmlns="" xmlns:a16="http://schemas.microsoft.com/office/drawing/2014/main" id="{CBB0B2E0-2884-4FC0-BCE4-AB78EC3F2B37}"/>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l="10800" r="22534"/>
          <a:stretch/>
        </p:blipFill>
        <p:spPr>
          <a:xfrm>
            <a:off x="-43543" y="0"/>
            <a:ext cx="9143980" cy="6857990"/>
          </a:xfrm>
          <a:prstGeom prst="rect">
            <a:avLst/>
          </a:prstGeom>
        </p:spPr>
      </p:pic>
      <p:pic>
        <p:nvPicPr>
          <p:cNvPr id="4" name="Imagen 3" descr="Diagrama&#10;&#10;Descripción generada automáticamente">
            <a:extLst>
              <a:ext uri="{FF2B5EF4-FFF2-40B4-BE49-F238E27FC236}">
                <a16:creationId xmlns="" xmlns:a16="http://schemas.microsoft.com/office/drawing/2014/main" id="{5911D8D0-29B1-483E-96CA-159B034E9A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552" y="548680"/>
            <a:ext cx="7518035" cy="5926717"/>
          </a:xfrm>
          <a:prstGeom prst="rect">
            <a:avLst/>
          </a:prstGeom>
          <a:effectLst>
            <a:glow rad="101600">
              <a:schemeClr val="tx1">
                <a:alpha val="60000"/>
              </a:schemeClr>
            </a:glow>
          </a:effectLst>
        </p:spPr>
      </p:pic>
      <p:sp>
        <p:nvSpPr>
          <p:cNvPr id="277506" name="Rectangle 2">
            <a:extLst>
              <a:ext uri="{FF2B5EF4-FFF2-40B4-BE49-F238E27FC236}">
                <a16:creationId xmlns="" xmlns:a16="http://schemas.microsoft.com/office/drawing/2014/main" id="{2E3E8A3B-DF3E-414A-8EEA-98EEF248FB5C}"/>
              </a:ext>
            </a:extLst>
          </p:cNvPr>
          <p:cNvSpPr>
            <a:spLocks noGrp="1" noChangeArrowheads="1"/>
          </p:cNvSpPr>
          <p:nvPr>
            <p:ph type="title"/>
          </p:nvPr>
        </p:nvSpPr>
        <p:spPr>
          <a:xfrm>
            <a:off x="2123728" y="1628800"/>
            <a:ext cx="8767886" cy="2703835"/>
          </a:xfrm>
        </p:spPr>
        <p:txBody>
          <a:bodyPr>
            <a:noAutofit/>
          </a:bodyPr>
          <a:lstStyle/>
          <a:p>
            <a:r>
              <a:rPr lang="en-US" altLang="es-ES" sz="4800" b="1" dirty="0" smtClean="0">
                <a:solidFill>
                  <a:srgbClr val="FFFFFF"/>
                </a:solidFill>
                <a:latin typeface="Copperplate Gothic Bold" panose="020E0705020206020404" pitchFamily="34" charset="0"/>
              </a:rPr>
              <a:t>MANEJO DE CONCEPTOS</a:t>
            </a:r>
            <a:endParaRPr lang="en-US" altLang="es-ES" sz="4800" b="1" dirty="0">
              <a:solidFill>
                <a:srgbClr val="FFFFFF"/>
              </a:solidFill>
              <a:latin typeface="Copperplate Gothic Bold" panose="020E0705020206020404" pitchFamily="34" charset="0"/>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a:extLst>
              <a:ext uri="{FF2B5EF4-FFF2-40B4-BE49-F238E27FC236}">
                <a16:creationId xmlns="" xmlns:a16="http://schemas.microsoft.com/office/drawing/2014/main" id="{9228552E-C8B1-4A80-8448-0787CE0FC70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descr="Dibujo de una persona&#10;&#10;Descripción generada automáticamente con confianza baja">
            <a:extLst>
              <a:ext uri="{FF2B5EF4-FFF2-40B4-BE49-F238E27FC236}">
                <a16:creationId xmlns="" xmlns:a16="http://schemas.microsoft.com/office/drawing/2014/main" id="{CBB0B2E0-2884-4FC0-BCE4-AB78EC3F2B37}"/>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l="10800" r="22534"/>
          <a:stretch/>
        </p:blipFill>
        <p:spPr>
          <a:xfrm>
            <a:off x="-43543" y="0"/>
            <a:ext cx="9143980" cy="6857990"/>
          </a:xfrm>
          <a:prstGeom prst="rect">
            <a:avLst/>
          </a:prstGeom>
        </p:spPr>
      </p:pic>
      <p:pic>
        <p:nvPicPr>
          <p:cNvPr id="4" name="Imagen 3" descr="Diagrama&#10;&#10;Descripción generada automáticamente">
            <a:extLst>
              <a:ext uri="{FF2B5EF4-FFF2-40B4-BE49-F238E27FC236}">
                <a16:creationId xmlns="" xmlns:a16="http://schemas.microsoft.com/office/drawing/2014/main" id="{5911D8D0-29B1-483E-96CA-159B034E9A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552" y="548680"/>
            <a:ext cx="7518035" cy="5926717"/>
          </a:xfrm>
          <a:prstGeom prst="rect">
            <a:avLst/>
          </a:prstGeom>
          <a:effectLst>
            <a:glow rad="101600">
              <a:schemeClr val="tx1">
                <a:alpha val="60000"/>
              </a:schemeClr>
            </a:glow>
          </a:effectLst>
        </p:spPr>
      </p:pic>
      <p:sp>
        <p:nvSpPr>
          <p:cNvPr id="277506" name="Rectangle 2">
            <a:extLst>
              <a:ext uri="{FF2B5EF4-FFF2-40B4-BE49-F238E27FC236}">
                <a16:creationId xmlns="" xmlns:a16="http://schemas.microsoft.com/office/drawing/2014/main" id="{2E3E8A3B-DF3E-414A-8EEA-98EEF248FB5C}"/>
              </a:ext>
            </a:extLst>
          </p:cNvPr>
          <p:cNvSpPr>
            <a:spLocks noGrp="1" noChangeArrowheads="1"/>
          </p:cNvSpPr>
          <p:nvPr>
            <p:ph type="title"/>
          </p:nvPr>
        </p:nvSpPr>
        <p:spPr>
          <a:xfrm>
            <a:off x="1547664" y="1628800"/>
            <a:ext cx="8767886" cy="2703835"/>
          </a:xfrm>
        </p:spPr>
        <p:txBody>
          <a:bodyPr>
            <a:noAutofit/>
          </a:bodyPr>
          <a:lstStyle/>
          <a:p>
            <a:r>
              <a:rPr lang="en-US" altLang="es-ES" sz="4800" b="1" dirty="0" smtClean="0">
                <a:solidFill>
                  <a:srgbClr val="FFFFFF"/>
                </a:solidFill>
                <a:latin typeface="Copperplate Gothic Bold" panose="020E0705020206020404" pitchFamily="34" charset="0"/>
              </a:rPr>
              <a:t>PARTE PRACTICA</a:t>
            </a:r>
            <a:endParaRPr lang="en-US" altLang="es-ES" sz="4800" b="1" dirty="0">
              <a:solidFill>
                <a:srgbClr val="FFFFFF"/>
              </a:solidFill>
              <a:latin typeface="Copperplate Gothic Bold" panose="020E0705020206020404" pitchFamily="34" charset="0"/>
            </a:endParaRPr>
          </a:p>
        </p:txBody>
      </p:sp>
    </p:spTree>
    <p:extLst>
      <p:ext uri="{BB962C8B-B14F-4D97-AF65-F5344CB8AC3E}">
        <p14:creationId xmlns:p14="http://schemas.microsoft.com/office/powerpoint/2010/main" val="37049737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 xmlns:a16="http://schemas.microsoft.com/office/drawing/2014/main" id="{9228552E-C8B1-4A80-8448-0787CE0FC70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Dibujo de una persona&#10;&#10;Descripción generada automáticamente con confianza baja">
            <a:extLst>
              <a:ext uri="{FF2B5EF4-FFF2-40B4-BE49-F238E27FC236}">
                <a16:creationId xmlns="" xmlns:a16="http://schemas.microsoft.com/office/drawing/2014/main" id="{43A4D384-0029-466D-8660-93D0114609D5}"/>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l="10800" r="22534"/>
          <a:stretch/>
        </p:blipFill>
        <p:spPr>
          <a:xfrm>
            <a:off x="20" y="10"/>
            <a:ext cx="9143980" cy="6857990"/>
          </a:xfrm>
          <a:prstGeom prst="rect">
            <a:avLst/>
          </a:prstGeom>
        </p:spPr>
      </p:pic>
      <p:sp>
        <p:nvSpPr>
          <p:cNvPr id="2" name="Título 1">
            <a:extLst>
              <a:ext uri="{FF2B5EF4-FFF2-40B4-BE49-F238E27FC236}">
                <a16:creationId xmlns="" xmlns:a16="http://schemas.microsoft.com/office/drawing/2014/main" id="{8BC395C3-AAE0-4ABC-889C-6909AD6046EF}"/>
              </a:ext>
            </a:extLst>
          </p:cNvPr>
          <p:cNvSpPr>
            <a:spLocks noGrp="1"/>
          </p:cNvSpPr>
          <p:nvPr>
            <p:ph type="title"/>
          </p:nvPr>
        </p:nvSpPr>
        <p:spPr>
          <a:xfrm>
            <a:off x="628650" y="365125"/>
            <a:ext cx="7886700" cy="1325563"/>
          </a:xfrm>
        </p:spPr>
        <p:txBody>
          <a:bodyPr>
            <a:normAutofit fontScale="90000"/>
          </a:bodyPr>
          <a:lstStyle/>
          <a:p>
            <a:r>
              <a:rPr lang="es-ES" dirty="0">
                <a:solidFill>
                  <a:srgbClr val="FFFFFF"/>
                </a:solidFill>
                <a:latin typeface="Copperplate Gothic Bold" panose="020E0705020206020404" pitchFamily="34" charset="0"/>
              </a:rPr>
              <a:t>1. </a:t>
            </a:r>
            <a:r>
              <a:rPr lang="es-ES" dirty="0">
                <a:solidFill>
                  <a:srgbClr val="FFFFFF"/>
                </a:solidFill>
                <a:latin typeface="Copperplate Gothic Bold" panose="020E0705020206020404" pitchFamily="34" charset="0"/>
              </a:rPr>
              <a:t>¿A que se refiere cuando se habla de ESTRUCTURA DE DATOS?</a:t>
            </a:r>
          </a:p>
        </p:txBody>
      </p:sp>
      <p:sp>
        <p:nvSpPr>
          <p:cNvPr id="3" name="Marcador de contenido 2">
            <a:extLst>
              <a:ext uri="{FF2B5EF4-FFF2-40B4-BE49-F238E27FC236}">
                <a16:creationId xmlns="" xmlns:a16="http://schemas.microsoft.com/office/drawing/2014/main" id="{6D450DFE-A416-4F52-A421-0A16F62B1D64}"/>
              </a:ext>
            </a:extLst>
          </p:cNvPr>
          <p:cNvSpPr>
            <a:spLocks noGrp="1"/>
          </p:cNvSpPr>
          <p:nvPr>
            <p:ph idx="1"/>
          </p:nvPr>
        </p:nvSpPr>
        <p:spPr>
          <a:xfrm>
            <a:off x="107503" y="1675479"/>
            <a:ext cx="5962715" cy="4351338"/>
          </a:xfrm>
        </p:spPr>
        <p:txBody>
          <a:bodyPr>
            <a:normAutofit fontScale="92500"/>
          </a:bodyPr>
          <a:lstStyle/>
          <a:p>
            <a:pPr marL="387350" indent="-387350" eaLnBrk="1" hangingPunct="1">
              <a:buFont typeface="Wingdings" panose="05000000000000000000" pitchFamily="2" charset="2"/>
              <a:buNone/>
            </a:pPr>
            <a:r>
              <a:rPr lang="es-ES" altLang="es-ES" b="1" dirty="0">
                <a:solidFill>
                  <a:srgbClr val="FFFFFF"/>
                </a:solidFill>
                <a:latin typeface="Copperplate Gothic Bold" panose="020E0705020206020404" pitchFamily="34" charset="0"/>
              </a:rPr>
              <a:t>Definición:</a:t>
            </a:r>
          </a:p>
          <a:p>
            <a:pPr marL="387350" indent="-387350" algn="ctr">
              <a:buNone/>
            </a:pPr>
            <a:r>
              <a:rPr lang="es-ES" altLang="es-ES" dirty="0">
                <a:solidFill>
                  <a:srgbClr val="FFFFFF"/>
                </a:solidFill>
                <a:latin typeface="Copperplate Gothic Bold" panose="020E0705020206020404" pitchFamily="34" charset="0"/>
              </a:rPr>
              <a:t>    las estructuras de datos son  aquellas que nos permiten,  como desarrolladores,  organizar la información de  manera eficiente, y en definitiva  diseñar la solución correcta  para un determinado  problema.</a:t>
            </a:r>
          </a:p>
        </p:txBody>
      </p:sp>
      <p:grpSp>
        <p:nvGrpSpPr>
          <p:cNvPr id="7" name="object 4"/>
          <p:cNvGrpSpPr/>
          <p:nvPr/>
        </p:nvGrpSpPr>
        <p:grpSpPr>
          <a:xfrm>
            <a:off x="5961842" y="2181724"/>
            <a:ext cx="3446145" cy="2700282"/>
            <a:chOff x="4704715" y="897636"/>
            <a:chExt cx="4090670" cy="3348354"/>
          </a:xfrm>
        </p:grpSpPr>
        <p:pic>
          <p:nvPicPr>
            <p:cNvPr id="8" name="object 5"/>
            <p:cNvPicPr/>
            <p:nvPr/>
          </p:nvPicPr>
          <p:blipFill>
            <a:blip r:embed="rId3" cstate="print"/>
            <a:stretch>
              <a:fillRect/>
            </a:stretch>
          </p:blipFill>
          <p:spPr>
            <a:xfrm>
              <a:off x="5314188" y="897636"/>
              <a:ext cx="2823971" cy="3348228"/>
            </a:xfrm>
            <a:prstGeom prst="rect">
              <a:avLst/>
            </a:prstGeom>
            <a:noFill/>
            <a:ln>
              <a:noFill/>
            </a:ln>
            <a:effectLst>
              <a:glow rad="101600">
                <a:srgbClr val="00B0F0">
                  <a:alpha val="60000"/>
                </a:srgbClr>
              </a:glow>
              <a:outerShdw dist="35921" dir="2700000" algn="ctr" rotWithShape="0">
                <a:schemeClr val="bg2"/>
              </a:outerShdw>
            </a:effectLst>
          </p:spPr>
        </p:pic>
        <p:sp>
          <p:nvSpPr>
            <p:cNvPr id="9" name="object 6"/>
            <p:cNvSpPr/>
            <p:nvPr/>
          </p:nvSpPr>
          <p:spPr>
            <a:xfrm>
              <a:off x="4814570" y="1848815"/>
              <a:ext cx="534670" cy="114300"/>
            </a:xfrm>
            <a:custGeom>
              <a:avLst/>
              <a:gdLst/>
              <a:ahLst/>
              <a:cxnLst/>
              <a:rect l="l" t="t" r="r" b="b"/>
              <a:pathLst>
                <a:path w="534670" h="114300">
                  <a:moveTo>
                    <a:pt x="534517" y="0"/>
                  </a:moveTo>
                  <a:lnTo>
                    <a:pt x="0" y="0"/>
                  </a:lnTo>
                  <a:lnTo>
                    <a:pt x="0" y="114096"/>
                  </a:lnTo>
                  <a:lnTo>
                    <a:pt x="534517" y="114096"/>
                  </a:lnTo>
                  <a:lnTo>
                    <a:pt x="534517" y="0"/>
                  </a:lnTo>
                  <a:close/>
                </a:path>
              </a:pathLst>
            </a:custGeom>
            <a:solidFill>
              <a:srgbClr val="FFFFFF"/>
            </a:solidFill>
          </p:spPr>
          <p:txBody>
            <a:bodyPr wrap="square" lIns="0" tIns="0" rIns="0" bIns="0" rtlCol="0"/>
            <a:lstStyle/>
            <a:p>
              <a:endParaRPr/>
            </a:p>
          </p:txBody>
        </p:sp>
        <p:sp>
          <p:nvSpPr>
            <p:cNvPr id="10" name="object 7"/>
            <p:cNvSpPr/>
            <p:nvPr/>
          </p:nvSpPr>
          <p:spPr>
            <a:xfrm>
              <a:off x="7931150" y="2749296"/>
              <a:ext cx="864235" cy="99060"/>
            </a:xfrm>
            <a:custGeom>
              <a:avLst/>
              <a:gdLst/>
              <a:ahLst/>
              <a:cxnLst/>
              <a:rect l="l" t="t" r="r" b="b"/>
              <a:pathLst>
                <a:path w="864234" h="99060">
                  <a:moveTo>
                    <a:pt x="863904" y="0"/>
                  </a:moveTo>
                  <a:lnTo>
                    <a:pt x="0" y="0"/>
                  </a:lnTo>
                  <a:lnTo>
                    <a:pt x="0" y="99060"/>
                  </a:lnTo>
                  <a:lnTo>
                    <a:pt x="863904" y="99060"/>
                  </a:lnTo>
                  <a:lnTo>
                    <a:pt x="863904" y="0"/>
                  </a:lnTo>
                  <a:close/>
                </a:path>
              </a:pathLst>
            </a:custGeom>
            <a:solidFill>
              <a:srgbClr val="240FA0"/>
            </a:solidFill>
          </p:spPr>
          <p:txBody>
            <a:bodyPr wrap="square" lIns="0" tIns="0" rIns="0" bIns="0" rtlCol="0"/>
            <a:lstStyle/>
            <a:p>
              <a:endParaRPr/>
            </a:p>
          </p:txBody>
        </p:sp>
        <p:sp>
          <p:nvSpPr>
            <p:cNvPr id="11" name="object 8"/>
            <p:cNvSpPr/>
            <p:nvPr/>
          </p:nvSpPr>
          <p:spPr>
            <a:xfrm>
              <a:off x="7031863" y="1051560"/>
              <a:ext cx="309880" cy="99060"/>
            </a:xfrm>
            <a:custGeom>
              <a:avLst/>
              <a:gdLst/>
              <a:ahLst/>
              <a:cxnLst/>
              <a:rect l="l" t="t" r="r" b="b"/>
              <a:pathLst>
                <a:path w="309879" h="99059">
                  <a:moveTo>
                    <a:pt x="309295" y="0"/>
                  </a:moveTo>
                  <a:lnTo>
                    <a:pt x="0" y="0"/>
                  </a:lnTo>
                  <a:lnTo>
                    <a:pt x="0" y="99060"/>
                  </a:lnTo>
                  <a:lnTo>
                    <a:pt x="309295" y="99060"/>
                  </a:lnTo>
                  <a:lnTo>
                    <a:pt x="309295" y="0"/>
                  </a:lnTo>
                  <a:close/>
                </a:path>
              </a:pathLst>
            </a:custGeom>
            <a:solidFill>
              <a:srgbClr val="FFFFFF"/>
            </a:solidFill>
          </p:spPr>
          <p:txBody>
            <a:bodyPr wrap="square" lIns="0" tIns="0" rIns="0" bIns="0" rtlCol="0"/>
            <a:lstStyle/>
            <a:p>
              <a:endParaRPr/>
            </a:p>
          </p:txBody>
        </p:sp>
        <p:sp>
          <p:nvSpPr>
            <p:cNvPr id="12" name="object 9"/>
            <p:cNvSpPr/>
            <p:nvPr/>
          </p:nvSpPr>
          <p:spPr>
            <a:xfrm>
              <a:off x="4704715" y="3860291"/>
              <a:ext cx="609600" cy="76200"/>
            </a:xfrm>
            <a:custGeom>
              <a:avLst/>
              <a:gdLst/>
              <a:ahLst/>
              <a:cxnLst/>
              <a:rect l="l" t="t" r="r" b="b"/>
              <a:pathLst>
                <a:path w="609600" h="76200">
                  <a:moveTo>
                    <a:pt x="609460" y="0"/>
                  </a:moveTo>
                  <a:lnTo>
                    <a:pt x="0" y="0"/>
                  </a:lnTo>
                  <a:lnTo>
                    <a:pt x="0" y="76200"/>
                  </a:lnTo>
                  <a:lnTo>
                    <a:pt x="609460" y="76200"/>
                  </a:lnTo>
                  <a:lnTo>
                    <a:pt x="609460" y="0"/>
                  </a:lnTo>
                  <a:close/>
                </a:path>
              </a:pathLst>
            </a:custGeom>
            <a:solidFill>
              <a:srgbClr val="69DFF8"/>
            </a:solidFill>
          </p:spPr>
          <p:txBody>
            <a:bodyPr wrap="square" lIns="0" tIns="0" rIns="0" bIns="0" rtlCol="0"/>
            <a:lstStyle/>
            <a:p>
              <a:endParaRPr/>
            </a:p>
          </p:txBody>
        </p:sp>
        <p:sp>
          <p:nvSpPr>
            <p:cNvPr id="13" name="object 10"/>
            <p:cNvSpPr/>
            <p:nvPr/>
          </p:nvSpPr>
          <p:spPr>
            <a:xfrm>
              <a:off x="5965063" y="4035552"/>
              <a:ext cx="431165" cy="32384"/>
            </a:xfrm>
            <a:custGeom>
              <a:avLst/>
              <a:gdLst/>
              <a:ahLst/>
              <a:cxnLst/>
              <a:rect l="l" t="t" r="r" b="b"/>
              <a:pathLst>
                <a:path w="431164" h="32385">
                  <a:moveTo>
                    <a:pt x="430961" y="0"/>
                  </a:moveTo>
                  <a:lnTo>
                    <a:pt x="0" y="0"/>
                  </a:lnTo>
                  <a:lnTo>
                    <a:pt x="0" y="32004"/>
                  </a:lnTo>
                  <a:lnTo>
                    <a:pt x="430961" y="32004"/>
                  </a:lnTo>
                  <a:lnTo>
                    <a:pt x="430961" y="0"/>
                  </a:lnTo>
                  <a:close/>
                </a:path>
              </a:pathLst>
            </a:custGeom>
            <a:solidFill>
              <a:srgbClr val="FFFFFF"/>
            </a:solidFill>
          </p:spPr>
          <p:txBody>
            <a:bodyPr wrap="square" lIns="0" tIns="0" rIns="0" bIns="0" rtlCol="0"/>
            <a:lstStyle/>
            <a:p>
              <a:endParaRPr/>
            </a:p>
          </p:txBody>
        </p:sp>
        <p:sp>
          <p:nvSpPr>
            <p:cNvPr id="14" name="object 11"/>
            <p:cNvSpPr/>
            <p:nvPr/>
          </p:nvSpPr>
          <p:spPr>
            <a:xfrm>
              <a:off x="7505954" y="1319784"/>
              <a:ext cx="534670" cy="76200"/>
            </a:xfrm>
            <a:custGeom>
              <a:avLst/>
              <a:gdLst/>
              <a:ahLst/>
              <a:cxnLst/>
              <a:rect l="l" t="t" r="r" b="b"/>
              <a:pathLst>
                <a:path w="534670" h="76200">
                  <a:moveTo>
                    <a:pt x="534517" y="0"/>
                  </a:moveTo>
                  <a:lnTo>
                    <a:pt x="0" y="0"/>
                  </a:lnTo>
                  <a:lnTo>
                    <a:pt x="0" y="76200"/>
                  </a:lnTo>
                  <a:lnTo>
                    <a:pt x="534517" y="76200"/>
                  </a:lnTo>
                  <a:lnTo>
                    <a:pt x="534517" y="0"/>
                  </a:lnTo>
                  <a:close/>
                </a:path>
              </a:pathLst>
            </a:custGeom>
            <a:solidFill>
              <a:srgbClr val="69DFF8"/>
            </a:solidFill>
          </p:spPr>
          <p:txBody>
            <a:bodyPr wrap="square" lIns="0" tIns="0" rIns="0" bIns="0" rtlCol="0"/>
            <a:lstStyle/>
            <a:p>
              <a:endParaRPr/>
            </a:p>
          </p:txBody>
        </p:sp>
        <p:sp>
          <p:nvSpPr>
            <p:cNvPr id="15" name="object 12"/>
            <p:cNvSpPr/>
            <p:nvPr/>
          </p:nvSpPr>
          <p:spPr>
            <a:xfrm>
              <a:off x="4928616" y="1784603"/>
              <a:ext cx="3397250" cy="1270000"/>
            </a:xfrm>
            <a:custGeom>
              <a:avLst/>
              <a:gdLst/>
              <a:ahLst/>
              <a:cxnLst/>
              <a:rect l="l" t="t" r="r" b="b"/>
              <a:pathLst>
                <a:path w="3397250" h="1270000">
                  <a:moveTo>
                    <a:pt x="77660" y="1193292"/>
                  </a:moveTo>
                  <a:lnTo>
                    <a:pt x="0" y="1193292"/>
                  </a:lnTo>
                  <a:lnTo>
                    <a:pt x="0" y="1269492"/>
                  </a:lnTo>
                  <a:lnTo>
                    <a:pt x="77660" y="1269492"/>
                  </a:lnTo>
                  <a:lnTo>
                    <a:pt x="77660" y="1193292"/>
                  </a:lnTo>
                  <a:close/>
                </a:path>
                <a:path w="3397250" h="1270000">
                  <a:moveTo>
                    <a:pt x="3396932" y="0"/>
                  </a:moveTo>
                  <a:lnTo>
                    <a:pt x="3317748" y="0"/>
                  </a:lnTo>
                  <a:lnTo>
                    <a:pt x="3317748" y="76200"/>
                  </a:lnTo>
                  <a:lnTo>
                    <a:pt x="3396932" y="76200"/>
                  </a:lnTo>
                  <a:lnTo>
                    <a:pt x="3396932" y="0"/>
                  </a:lnTo>
                  <a:close/>
                </a:path>
              </a:pathLst>
            </a:custGeom>
            <a:solidFill>
              <a:srgbClr val="FFFFFF"/>
            </a:solidFill>
          </p:spPr>
          <p:txBody>
            <a:bodyPr wrap="square" lIns="0" tIns="0" rIns="0" bIns="0" rtlCol="0"/>
            <a:lstStyle/>
            <a:p>
              <a:endParaRPr/>
            </a:p>
          </p:txBody>
        </p:sp>
      </p:grpSp>
    </p:spTree>
    <p:extLst>
      <p:ext uri="{BB962C8B-B14F-4D97-AF65-F5344CB8AC3E}">
        <p14:creationId xmlns:p14="http://schemas.microsoft.com/office/powerpoint/2010/main" val="110971334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 xmlns:a16="http://schemas.microsoft.com/office/drawing/2014/main" id="{9228552E-C8B1-4A80-8448-0787CE0FC70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Dibujo de una persona&#10;&#10;Descripción generada automáticamente con confianza baja">
            <a:extLst>
              <a:ext uri="{FF2B5EF4-FFF2-40B4-BE49-F238E27FC236}">
                <a16:creationId xmlns="" xmlns:a16="http://schemas.microsoft.com/office/drawing/2014/main" id="{43A4D384-0029-466D-8660-93D0114609D5}"/>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l="10800" r="22534"/>
          <a:stretch/>
        </p:blipFill>
        <p:spPr>
          <a:xfrm>
            <a:off x="20" y="10"/>
            <a:ext cx="9143980" cy="6857990"/>
          </a:xfrm>
          <a:prstGeom prst="rect">
            <a:avLst/>
          </a:prstGeom>
        </p:spPr>
      </p:pic>
      <p:sp>
        <p:nvSpPr>
          <p:cNvPr id="2" name="Título 1">
            <a:extLst>
              <a:ext uri="{FF2B5EF4-FFF2-40B4-BE49-F238E27FC236}">
                <a16:creationId xmlns="" xmlns:a16="http://schemas.microsoft.com/office/drawing/2014/main" id="{8BC395C3-AAE0-4ABC-889C-6909AD6046EF}"/>
              </a:ext>
            </a:extLst>
          </p:cNvPr>
          <p:cNvSpPr>
            <a:spLocks noGrp="1"/>
          </p:cNvSpPr>
          <p:nvPr>
            <p:ph type="title"/>
          </p:nvPr>
        </p:nvSpPr>
        <p:spPr>
          <a:xfrm>
            <a:off x="628650" y="365125"/>
            <a:ext cx="7886700" cy="1325563"/>
          </a:xfrm>
        </p:spPr>
        <p:txBody>
          <a:bodyPr>
            <a:normAutofit/>
          </a:bodyPr>
          <a:lstStyle/>
          <a:p>
            <a:r>
              <a:rPr lang="es-ES" dirty="0">
                <a:solidFill>
                  <a:srgbClr val="FFFFFF"/>
                </a:solidFill>
                <a:latin typeface="Copperplate Gothic Bold" panose="020E0705020206020404" pitchFamily="34" charset="0"/>
              </a:rPr>
              <a:t>2. </a:t>
            </a:r>
            <a:r>
              <a:rPr lang="es-ES" dirty="0">
                <a:solidFill>
                  <a:srgbClr val="FFFFFF"/>
                </a:solidFill>
                <a:latin typeface="Copperplate Gothic Bold" panose="020E0705020206020404" pitchFamily="34" charset="0"/>
              </a:rPr>
              <a:t>¿Que significa FIFO?</a:t>
            </a:r>
          </a:p>
        </p:txBody>
      </p:sp>
      <p:sp>
        <p:nvSpPr>
          <p:cNvPr id="3" name="Marcador de contenido 2">
            <a:extLst>
              <a:ext uri="{FF2B5EF4-FFF2-40B4-BE49-F238E27FC236}">
                <a16:creationId xmlns="" xmlns:a16="http://schemas.microsoft.com/office/drawing/2014/main" id="{6D450DFE-A416-4F52-A421-0A16F62B1D64}"/>
              </a:ext>
            </a:extLst>
          </p:cNvPr>
          <p:cNvSpPr>
            <a:spLocks noGrp="1"/>
          </p:cNvSpPr>
          <p:nvPr>
            <p:ph idx="1"/>
          </p:nvPr>
        </p:nvSpPr>
        <p:spPr>
          <a:xfrm>
            <a:off x="179512" y="1700808"/>
            <a:ext cx="6192688" cy="4351338"/>
          </a:xfrm>
        </p:spPr>
        <p:txBody>
          <a:bodyPr>
            <a:normAutofit/>
          </a:bodyPr>
          <a:lstStyle/>
          <a:p>
            <a:pPr marL="387350" indent="-387350" eaLnBrk="1" hangingPunct="1">
              <a:buFont typeface="Wingdings" panose="05000000000000000000" pitchFamily="2" charset="2"/>
              <a:buNone/>
            </a:pPr>
            <a:r>
              <a:rPr lang="es-ES" altLang="es-ES" b="1" dirty="0">
                <a:solidFill>
                  <a:srgbClr val="FFFFFF"/>
                </a:solidFill>
                <a:latin typeface="Copperplate Gothic Bold" panose="020E0705020206020404" pitchFamily="34" charset="0"/>
              </a:rPr>
              <a:t>Definición:</a:t>
            </a:r>
          </a:p>
          <a:p>
            <a:pPr marL="387350" indent="-387350" algn="ctr">
              <a:buNone/>
            </a:pPr>
            <a:r>
              <a:rPr lang="es-ES" altLang="es-ES" dirty="0">
                <a:solidFill>
                  <a:srgbClr val="FFFFFF"/>
                </a:solidFill>
                <a:latin typeface="Copperplate Gothic Bold" panose="020E0705020206020404" pitchFamily="34" charset="0"/>
              </a:rPr>
              <a:t>    </a:t>
            </a:r>
            <a:r>
              <a:rPr lang="es-ES" altLang="es-ES" sz="2400" dirty="0">
                <a:solidFill>
                  <a:srgbClr val="FFFFFF"/>
                </a:solidFill>
                <a:latin typeface="Copperplate Gothic Bold" panose="020E0705020206020404" pitchFamily="34" charset="0"/>
              </a:rPr>
              <a:t>FIFO significa </a:t>
            </a:r>
            <a:r>
              <a:rPr lang="es-ES" altLang="es-ES" sz="2400" dirty="0" err="1">
                <a:solidFill>
                  <a:srgbClr val="FFFFFF"/>
                </a:solidFill>
                <a:latin typeface="Copperplate Gothic Bold" panose="020E0705020206020404" pitchFamily="34" charset="0"/>
              </a:rPr>
              <a:t>First</a:t>
            </a:r>
            <a:r>
              <a:rPr lang="es-ES" altLang="es-ES" sz="2400" dirty="0">
                <a:solidFill>
                  <a:srgbClr val="FFFFFF"/>
                </a:solidFill>
                <a:latin typeface="Copperplate Gothic Bold" panose="020E0705020206020404" pitchFamily="34" charset="0"/>
              </a:rPr>
              <a:t> In, </a:t>
            </a:r>
            <a:r>
              <a:rPr lang="es-ES" altLang="es-ES" sz="2400" dirty="0" err="1">
                <a:solidFill>
                  <a:srgbClr val="FFFFFF"/>
                </a:solidFill>
                <a:latin typeface="Copperplate Gothic Bold" panose="020E0705020206020404" pitchFamily="34" charset="0"/>
              </a:rPr>
              <a:t>First</a:t>
            </a:r>
            <a:r>
              <a:rPr lang="es-ES" altLang="es-ES" sz="2400" dirty="0">
                <a:solidFill>
                  <a:srgbClr val="FFFFFF"/>
                </a:solidFill>
                <a:latin typeface="Copperplate Gothic Bold" panose="020E0705020206020404" pitchFamily="34" charset="0"/>
              </a:rPr>
              <a:t> </a:t>
            </a:r>
            <a:r>
              <a:rPr lang="es-ES" altLang="es-ES" sz="2400" dirty="0" err="1">
                <a:solidFill>
                  <a:srgbClr val="FFFFFF"/>
                </a:solidFill>
                <a:latin typeface="Copperplate Gothic Bold" panose="020E0705020206020404" pitchFamily="34" charset="0"/>
              </a:rPr>
              <a:t>Out</a:t>
            </a:r>
            <a:r>
              <a:rPr lang="es-ES" altLang="es-ES" sz="2400" dirty="0">
                <a:solidFill>
                  <a:srgbClr val="FFFFFF"/>
                </a:solidFill>
                <a:latin typeface="Copperplate Gothic Bold" panose="020E0705020206020404" pitchFamily="34" charset="0"/>
              </a:rPr>
              <a:t>.</a:t>
            </a:r>
          </a:p>
          <a:p>
            <a:pPr marL="387350" indent="-387350" algn="ctr">
              <a:buNone/>
            </a:pPr>
            <a:r>
              <a:rPr lang="es-ES" altLang="es-ES" sz="2400" dirty="0">
                <a:solidFill>
                  <a:srgbClr val="FFFFFF"/>
                </a:solidFill>
                <a:latin typeface="Copperplate Gothic Bold" panose="020E0705020206020404" pitchFamily="34" charset="0"/>
              </a:rPr>
              <a:t>Es una forma de organizar  datos en la que los elementos  que se agregaron primero a una  lista o cola se procesan o  extraen primero. Esto significa  que el primer elemento en  entrar a una lista o cola es el  primero en salir.</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200" y="2455898"/>
            <a:ext cx="2682800" cy="1946213"/>
          </a:xfrm>
          <a:prstGeom prst="rect">
            <a:avLst/>
          </a:prstGeom>
          <a:noFill/>
          <a:ln>
            <a:noFill/>
          </a:ln>
          <a:effectLst>
            <a:glow rad="101600">
              <a:srgbClr val="00B0F0">
                <a:alpha val="60000"/>
              </a:srgb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29467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 xmlns:a16="http://schemas.microsoft.com/office/drawing/2014/main" id="{9228552E-C8B1-4A80-8448-0787CE0FC70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Dibujo de una persona&#10;&#10;Descripción generada automáticamente con confianza baja">
            <a:extLst>
              <a:ext uri="{FF2B5EF4-FFF2-40B4-BE49-F238E27FC236}">
                <a16:creationId xmlns="" xmlns:a16="http://schemas.microsoft.com/office/drawing/2014/main" id="{43A4D384-0029-466D-8660-93D0114609D5}"/>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l="10800" r="22534"/>
          <a:stretch/>
        </p:blipFill>
        <p:spPr>
          <a:xfrm>
            <a:off x="20" y="10"/>
            <a:ext cx="9143980" cy="6857990"/>
          </a:xfrm>
          <a:prstGeom prst="rect">
            <a:avLst/>
          </a:prstGeom>
        </p:spPr>
      </p:pic>
      <p:sp>
        <p:nvSpPr>
          <p:cNvPr id="2" name="Título 1">
            <a:extLst>
              <a:ext uri="{FF2B5EF4-FFF2-40B4-BE49-F238E27FC236}">
                <a16:creationId xmlns="" xmlns:a16="http://schemas.microsoft.com/office/drawing/2014/main" id="{8BC395C3-AAE0-4ABC-889C-6909AD6046EF}"/>
              </a:ext>
            </a:extLst>
          </p:cNvPr>
          <p:cNvSpPr>
            <a:spLocks noGrp="1"/>
          </p:cNvSpPr>
          <p:nvPr>
            <p:ph type="title"/>
          </p:nvPr>
        </p:nvSpPr>
        <p:spPr>
          <a:xfrm>
            <a:off x="628650" y="365125"/>
            <a:ext cx="7886700" cy="1325563"/>
          </a:xfrm>
        </p:spPr>
        <p:txBody>
          <a:bodyPr>
            <a:normAutofit/>
          </a:bodyPr>
          <a:lstStyle/>
          <a:p>
            <a:r>
              <a:rPr lang="es-ES" dirty="0">
                <a:solidFill>
                  <a:srgbClr val="FFFFFF"/>
                </a:solidFill>
                <a:latin typeface="Copperplate Gothic Bold" panose="020E0705020206020404" pitchFamily="34" charset="0"/>
              </a:rPr>
              <a:t>3. </a:t>
            </a:r>
            <a:r>
              <a:rPr lang="es-ES" dirty="0">
                <a:solidFill>
                  <a:srgbClr val="FFFFFF"/>
                </a:solidFill>
                <a:latin typeface="Copperplate Gothic Bold" panose="020E0705020206020404" pitchFamily="34" charset="0"/>
              </a:rPr>
              <a:t>¿Muestra la diferencia entre LIFO y FIFO?</a:t>
            </a:r>
          </a:p>
        </p:txBody>
      </p:sp>
      <p:sp>
        <p:nvSpPr>
          <p:cNvPr id="3" name="Marcador de contenido 2">
            <a:extLst>
              <a:ext uri="{FF2B5EF4-FFF2-40B4-BE49-F238E27FC236}">
                <a16:creationId xmlns="" xmlns:a16="http://schemas.microsoft.com/office/drawing/2014/main" id="{6D450DFE-A416-4F52-A421-0A16F62B1D64}"/>
              </a:ext>
            </a:extLst>
          </p:cNvPr>
          <p:cNvSpPr>
            <a:spLocks noGrp="1"/>
          </p:cNvSpPr>
          <p:nvPr>
            <p:ph idx="1"/>
          </p:nvPr>
        </p:nvSpPr>
        <p:spPr>
          <a:xfrm>
            <a:off x="4932040" y="1700808"/>
            <a:ext cx="3744416" cy="4392488"/>
          </a:xfrm>
        </p:spPr>
        <p:txBody>
          <a:bodyPr>
            <a:normAutofit fontScale="70000" lnSpcReduction="20000"/>
          </a:bodyPr>
          <a:lstStyle/>
          <a:p>
            <a:pPr marL="387350" indent="-387350" eaLnBrk="1" hangingPunct="1">
              <a:buFont typeface="Wingdings" panose="05000000000000000000" pitchFamily="2" charset="2"/>
              <a:buNone/>
            </a:pPr>
            <a:r>
              <a:rPr lang="es-ES" altLang="es-ES" b="1" dirty="0" smtClean="0">
                <a:solidFill>
                  <a:srgbClr val="FFFFFF"/>
                </a:solidFill>
                <a:latin typeface="Copperplate Gothic Bold" panose="020E0705020206020404" pitchFamily="34" charset="0"/>
              </a:rPr>
              <a:t>Definición:</a:t>
            </a:r>
            <a:r>
              <a:rPr lang="es-ES" altLang="es-ES" b="1" dirty="0" smtClean="0">
                <a:solidFill>
                  <a:srgbClr val="FFFFFF"/>
                </a:solidFill>
                <a:latin typeface="Copperplate Gothic Bold" panose="020E0705020206020404" pitchFamily="34" charset="0"/>
                <a:sym typeface="Wingdings" pitchFamily="2" charset="2"/>
              </a:rPr>
              <a:t>(</a:t>
            </a:r>
            <a:r>
              <a:rPr lang="es-ES" altLang="es-ES" b="1" dirty="0" smtClean="0">
                <a:solidFill>
                  <a:srgbClr val="FFFFFF"/>
                </a:solidFill>
                <a:latin typeface="Copperplate Gothic Bold" panose="020E0705020206020404" pitchFamily="34" charset="0"/>
                <a:sym typeface="Wingdings" pitchFamily="2" charset="2"/>
              </a:rPr>
              <a:t>FIFO)</a:t>
            </a:r>
            <a:endParaRPr lang="es-ES" altLang="es-ES" b="1" dirty="0">
              <a:solidFill>
                <a:srgbClr val="FFFFFF"/>
              </a:solidFill>
              <a:latin typeface="Copperplate Gothic Bold" panose="020E0705020206020404" pitchFamily="34" charset="0"/>
            </a:endParaRPr>
          </a:p>
          <a:p>
            <a:pPr marL="387350" indent="-387350">
              <a:buNone/>
            </a:pPr>
            <a:r>
              <a:rPr lang="es-ES" altLang="es-ES" dirty="0">
                <a:solidFill>
                  <a:srgbClr val="FFFFFF"/>
                </a:solidFill>
                <a:latin typeface="Copperplate Gothic Bold" panose="020E0705020206020404" pitchFamily="34" charset="0"/>
              </a:rPr>
              <a:t>FIFO (Primero en Entrar,  Primero en Salir): Esta técnica  de administración de inventario  implica que los artículos  adquiridos primero son los  primeros en salir. Esto se  aplica en situaciones donde los  productos no tienen una fecha  de vencimiento.</a:t>
            </a:r>
          </a:p>
        </p:txBody>
      </p:sp>
      <p:sp>
        <p:nvSpPr>
          <p:cNvPr id="7" name="Marcador de contenido 2">
            <a:extLst>
              <a:ext uri="{FF2B5EF4-FFF2-40B4-BE49-F238E27FC236}">
                <a16:creationId xmlns="" xmlns:a16="http://schemas.microsoft.com/office/drawing/2014/main" id="{6D450DFE-A416-4F52-A421-0A16F62B1D64}"/>
              </a:ext>
            </a:extLst>
          </p:cNvPr>
          <p:cNvSpPr txBox="1">
            <a:spLocks/>
          </p:cNvSpPr>
          <p:nvPr/>
        </p:nvSpPr>
        <p:spPr bwMode="auto">
          <a:xfrm>
            <a:off x="251520" y="1843088"/>
            <a:ext cx="3952066"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fontScale="77500" lnSpcReduction="20000"/>
          </a:bodyPr>
          <a:lstStyle>
            <a:lvl1pPr marL="342900" indent="-342900" algn="l" rtl="0" eaLnBrk="1" fontAlgn="base" hangingPunct="1">
              <a:spcBef>
                <a:spcPct val="20000"/>
              </a:spcBef>
              <a:spcAft>
                <a:spcPct val="0"/>
              </a:spcAft>
              <a:buChar char="•"/>
              <a:defRPr sz="2800" kern="12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400" b="1" kern="1200">
                <a:solidFill>
                  <a:schemeClr val="bg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bg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87350" indent="-387350">
              <a:buFont typeface="Wingdings" panose="05000000000000000000" pitchFamily="2" charset="2"/>
              <a:buNone/>
            </a:pPr>
            <a:r>
              <a:rPr lang="es-ES" altLang="es-ES" b="1" dirty="0" smtClean="0">
                <a:solidFill>
                  <a:srgbClr val="FFFFFF"/>
                </a:solidFill>
                <a:latin typeface="Copperplate Gothic Bold" panose="020E0705020206020404" pitchFamily="34" charset="0"/>
              </a:rPr>
              <a:t>Definición:(LIFO)</a:t>
            </a:r>
          </a:p>
          <a:p>
            <a:pPr marL="387350" indent="-387350">
              <a:buFontTx/>
              <a:buNone/>
            </a:pPr>
            <a:r>
              <a:rPr lang="es-ES" altLang="es-ES" dirty="0">
                <a:solidFill>
                  <a:srgbClr val="FFFFFF"/>
                </a:solidFill>
                <a:latin typeface="Copperplate Gothic Bold" panose="020E0705020206020404" pitchFamily="34" charset="0"/>
              </a:rPr>
              <a:t>    LIFO (Último en Entrar,  Primero  en Salir): Esta técnica de  administración de inventario  implica que los últimos artículos  recibidos al inventario son los  primeros en salir. Esto se aplica  en situaciones donde los  productos tienen una fecha de  vencimiento.</a:t>
            </a:r>
          </a:p>
        </p:txBody>
      </p:sp>
    </p:spTree>
    <p:extLst>
      <p:ext uri="{BB962C8B-B14F-4D97-AF65-F5344CB8AC3E}">
        <p14:creationId xmlns:p14="http://schemas.microsoft.com/office/powerpoint/2010/main" val="27629467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 xmlns:a16="http://schemas.microsoft.com/office/drawing/2014/main" id="{9228552E-C8B1-4A80-8448-0787CE0FC70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Dibujo de una persona&#10;&#10;Descripción generada automáticamente con confianza baja">
            <a:extLst>
              <a:ext uri="{FF2B5EF4-FFF2-40B4-BE49-F238E27FC236}">
                <a16:creationId xmlns="" xmlns:a16="http://schemas.microsoft.com/office/drawing/2014/main" id="{43A4D384-0029-466D-8660-93D0114609D5}"/>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l="10800" r="22534"/>
          <a:stretch/>
        </p:blipFill>
        <p:spPr>
          <a:xfrm>
            <a:off x="20" y="10"/>
            <a:ext cx="9143980" cy="6857990"/>
          </a:xfrm>
          <a:prstGeom prst="rect">
            <a:avLst/>
          </a:prstGeom>
        </p:spPr>
      </p:pic>
      <p:sp>
        <p:nvSpPr>
          <p:cNvPr id="2" name="Título 1">
            <a:extLst>
              <a:ext uri="{FF2B5EF4-FFF2-40B4-BE49-F238E27FC236}">
                <a16:creationId xmlns="" xmlns:a16="http://schemas.microsoft.com/office/drawing/2014/main" id="{8BC395C3-AAE0-4ABC-889C-6909AD6046EF}"/>
              </a:ext>
            </a:extLst>
          </p:cNvPr>
          <p:cNvSpPr>
            <a:spLocks noGrp="1"/>
          </p:cNvSpPr>
          <p:nvPr>
            <p:ph type="title"/>
          </p:nvPr>
        </p:nvSpPr>
        <p:spPr>
          <a:xfrm>
            <a:off x="628650" y="365125"/>
            <a:ext cx="7886700" cy="1325563"/>
          </a:xfrm>
        </p:spPr>
        <p:txBody>
          <a:bodyPr>
            <a:normAutofit/>
          </a:bodyPr>
          <a:lstStyle/>
          <a:p>
            <a:r>
              <a:rPr lang="es-ES" dirty="0">
                <a:solidFill>
                  <a:srgbClr val="FFFFFF"/>
                </a:solidFill>
                <a:latin typeface="Copperplate Gothic Bold" panose="020E0705020206020404" pitchFamily="34" charset="0"/>
              </a:rPr>
              <a:t>4. </a:t>
            </a:r>
            <a:r>
              <a:rPr lang="es-ES" dirty="0">
                <a:solidFill>
                  <a:srgbClr val="FFFFFF"/>
                </a:solidFill>
                <a:latin typeface="Copperplate Gothic Bold" panose="020E0705020206020404" pitchFamily="34" charset="0"/>
              </a:rPr>
              <a:t>¿Qué es una COLA?</a:t>
            </a:r>
            <a:endParaRPr lang="es-ES" dirty="0">
              <a:solidFill>
                <a:srgbClr val="FFFFFF"/>
              </a:solidFill>
              <a:latin typeface="Copperplate Gothic Bold" panose="020E0705020206020404" pitchFamily="34" charset="0"/>
            </a:endParaRPr>
          </a:p>
        </p:txBody>
      </p:sp>
      <p:sp>
        <p:nvSpPr>
          <p:cNvPr id="3" name="Marcador de contenido 2">
            <a:extLst>
              <a:ext uri="{FF2B5EF4-FFF2-40B4-BE49-F238E27FC236}">
                <a16:creationId xmlns="" xmlns:a16="http://schemas.microsoft.com/office/drawing/2014/main" id="{6D450DFE-A416-4F52-A421-0A16F62B1D64}"/>
              </a:ext>
            </a:extLst>
          </p:cNvPr>
          <p:cNvSpPr>
            <a:spLocks noGrp="1"/>
          </p:cNvSpPr>
          <p:nvPr>
            <p:ph idx="1"/>
          </p:nvPr>
        </p:nvSpPr>
        <p:spPr>
          <a:xfrm>
            <a:off x="467544" y="1690688"/>
            <a:ext cx="4824536" cy="4351338"/>
          </a:xfrm>
        </p:spPr>
        <p:txBody>
          <a:bodyPr>
            <a:normAutofit fontScale="77500" lnSpcReduction="20000"/>
          </a:bodyPr>
          <a:lstStyle/>
          <a:p>
            <a:pPr marL="387350" indent="-387350" eaLnBrk="1" hangingPunct="1">
              <a:buFont typeface="Wingdings" panose="05000000000000000000" pitchFamily="2" charset="2"/>
              <a:buNone/>
            </a:pPr>
            <a:r>
              <a:rPr lang="es-ES" altLang="es-ES" b="1" dirty="0">
                <a:solidFill>
                  <a:srgbClr val="FFFFFF"/>
                </a:solidFill>
                <a:latin typeface="Copperplate Gothic Bold" panose="020E0705020206020404" pitchFamily="34" charset="0"/>
              </a:rPr>
              <a:t>Definición:</a:t>
            </a:r>
          </a:p>
          <a:p>
            <a:pPr marL="0" marR="5080" indent="0" algn="just">
              <a:lnSpc>
                <a:spcPct val="100000"/>
              </a:lnSpc>
              <a:spcBef>
                <a:spcPts val="100"/>
              </a:spcBef>
              <a:buNone/>
            </a:pPr>
            <a:r>
              <a:rPr lang="es-ES" altLang="es-ES" sz="2600" dirty="0">
                <a:solidFill>
                  <a:srgbClr val="FFFFFF"/>
                </a:solidFill>
                <a:latin typeface="Copperplate Gothic Bold" panose="020E0705020206020404" pitchFamily="34" charset="0"/>
              </a:rPr>
              <a:t>Una cola es una estructura de datos lineal  en la que los elementos se agregan en un  extremo (el final de la cola) y se extraen  desde el otro extremo (el frente de  la  cola). Esta estructura se conoce como  "primero en entrar, primero en salir". Esto  significa que los elementos que se agregan  primero a la cola se extraen primero. Esta  estructura de datos es útil para almacenar  y administrar elementos en una secuencia  específica.</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0556" y="2398306"/>
            <a:ext cx="3367466" cy="2350154"/>
          </a:xfrm>
          <a:prstGeom prst="rect">
            <a:avLst/>
          </a:prstGeom>
          <a:noFill/>
          <a:ln>
            <a:noFill/>
          </a:ln>
          <a:effectLst>
            <a:glow rad="101600">
              <a:srgbClr val="00B0F0">
                <a:alpha val="60000"/>
              </a:srgb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29467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 xmlns:a16="http://schemas.microsoft.com/office/drawing/2014/main" id="{9228552E-C8B1-4A80-8448-0787CE0FC70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Dibujo de una persona&#10;&#10;Descripción generada automáticamente con confianza baja">
            <a:extLst>
              <a:ext uri="{FF2B5EF4-FFF2-40B4-BE49-F238E27FC236}">
                <a16:creationId xmlns="" xmlns:a16="http://schemas.microsoft.com/office/drawing/2014/main" id="{43A4D384-0029-466D-8660-93D0114609D5}"/>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l="10800" r="22534"/>
          <a:stretch/>
        </p:blipFill>
        <p:spPr>
          <a:xfrm>
            <a:off x="-30358" y="44624"/>
            <a:ext cx="9143980" cy="6857990"/>
          </a:xfrm>
          <a:prstGeom prst="rect">
            <a:avLst/>
          </a:prstGeom>
        </p:spPr>
      </p:pic>
      <p:sp>
        <p:nvSpPr>
          <p:cNvPr id="2" name="Título 1">
            <a:extLst>
              <a:ext uri="{FF2B5EF4-FFF2-40B4-BE49-F238E27FC236}">
                <a16:creationId xmlns="" xmlns:a16="http://schemas.microsoft.com/office/drawing/2014/main" id="{8BC395C3-AAE0-4ABC-889C-6909AD6046EF}"/>
              </a:ext>
            </a:extLst>
          </p:cNvPr>
          <p:cNvSpPr>
            <a:spLocks noGrp="1"/>
          </p:cNvSpPr>
          <p:nvPr>
            <p:ph type="title"/>
          </p:nvPr>
        </p:nvSpPr>
        <p:spPr>
          <a:xfrm>
            <a:off x="628650" y="365125"/>
            <a:ext cx="7886700" cy="1325563"/>
          </a:xfrm>
        </p:spPr>
        <p:txBody>
          <a:bodyPr>
            <a:normAutofit fontScale="90000"/>
          </a:bodyPr>
          <a:lstStyle/>
          <a:p>
            <a:r>
              <a:rPr lang="es-ES" dirty="0">
                <a:solidFill>
                  <a:srgbClr val="FFFFFF"/>
                </a:solidFill>
                <a:latin typeface="Copperplate Gothic Bold" panose="020E0705020206020404" pitchFamily="34" charset="0"/>
              </a:rPr>
              <a:t>5. </a:t>
            </a:r>
            <a:r>
              <a:rPr lang="es-ES" dirty="0">
                <a:solidFill>
                  <a:srgbClr val="FFFFFF"/>
                </a:solidFill>
                <a:latin typeface="Copperplate Gothic Bold" panose="020E0705020206020404" pitchFamily="34" charset="0"/>
              </a:rPr>
              <a:t>¿Qué es QUEUE en JAVA, una QUEUE será lo mismo que una COLA?</a:t>
            </a:r>
          </a:p>
        </p:txBody>
      </p:sp>
      <p:sp>
        <p:nvSpPr>
          <p:cNvPr id="3" name="Marcador de contenido 2">
            <a:extLst>
              <a:ext uri="{FF2B5EF4-FFF2-40B4-BE49-F238E27FC236}">
                <a16:creationId xmlns="" xmlns:a16="http://schemas.microsoft.com/office/drawing/2014/main" id="{6D450DFE-A416-4F52-A421-0A16F62B1D64}"/>
              </a:ext>
            </a:extLst>
          </p:cNvPr>
          <p:cNvSpPr>
            <a:spLocks noGrp="1"/>
          </p:cNvSpPr>
          <p:nvPr>
            <p:ph idx="1"/>
          </p:nvPr>
        </p:nvSpPr>
        <p:spPr>
          <a:xfrm>
            <a:off x="467544" y="1690688"/>
            <a:ext cx="5616624" cy="4351338"/>
          </a:xfrm>
        </p:spPr>
        <p:txBody>
          <a:bodyPr>
            <a:normAutofit lnSpcReduction="10000"/>
          </a:bodyPr>
          <a:lstStyle/>
          <a:p>
            <a:pPr marL="387350" indent="-387350" eaLnBrk="1" hangingPunct="1">
              <a:buFont typeface="Wingdings" panose="05000000000000000000" pitchFamily="2" charset="2"/>
              <a:buNone/>
            </a:pPr>
            <a:r>
              <a:rPr lang="es-ES" altLang="es-ES" b="1" dirty="0">
                <a:solidFill>
                  <a:srgbClr val="FFFFFF"/>
                </a:solidFill>
                <a:latin typeface="Copperplate Gothic Bold" panose="020E0705020206020404" pitchFamily="34" charset="0"/>
              </a:rPr>
              <a:t>Definición:</a:t>
            </a:r>
          </a:p>
          <a:p>
            <a:pPr marL="387350" indent="-387350">
              <a:buNone/>
            </a:pPr>
            <a:r>
              <a:rPr lang="es-ES" altLang="es-ES" dirty="0">
                <a:solidFill>
                  <a:srgbClr val="FFFFFF"/>
                </a:solidFill>
                <a:latin typeface="Copperplate Gothic Bold" panose="020E0705020206020404" pitchFamily="34" charset="0"/>
              </a:rPr>
              <a:t> </a:t>
            </a:r>
            <a:r>
              <a:rPr lang="es-ES" altLang="es-ES" sz="2400" dirty="0" err="1" smtClean="0">
                <a:solidFill>
                  <a:srgbClr val="FFFFFF"/>
                </a:solidFill>
                <a:latin typeface="Copperplate Gothic Bold" panose="020E0705020206020404" pitchFamily="34" charset="0"/>
              </a:rPr>
              <a:t>Queue</a:t>
            </a:r>
            <a:r>
              <a:rPr lang="es-ES" altLang="es-ES" sz="2400" dirty="0" smtClean="0">
                <a:solidFill>
                  <a:srgbClr val="FFFFFF"/>
                </a:solidFill>
                <a:latin typeface="Copperplate Gothic Bold" panose="020E0705020206020404" pitchFamily="34" charset="0"/>
              </a:rPr>
              <a:t> en java es una interfaz  que se utiliza para crear una colección de elementos en una estructura de datos de tipo cola (</a:t>
            </a:r>
            <a:r>
              <a:rPr lang="es-ES" altLang="es-ES" sz="2400" dirty="0" err="1" smtClean="0">
                <a:solidFill>
                  <a:srgbClr val="FFFFFF"/>
                </a:solidFill>
                <a:latin typeface="Copperplate Gothic Bold" panose="020E0705020206020404" pitchFamily="34" charset="0"/>
              </a:rPr>
              <a:t>fifo,first</a:t>
            </a:r>
            <a:r>
              <a:rPr lang="es-ES" altLang="es-ES" sz="2400" dirty="0" smtClean="0">
                <a:solidFill>
                  <a:srgbClr val="FFFFFF"/>
                </a:solidFill>
                <a:latin typeface="Copperplate Gothic Bold" panose="020E0705020206020404" pitchFamily="34" charset="0"/>
              </a:rPr>
              <a:t>-in-</a:t>
            </a:r>
            <a:r>
              <a:rPr lang="es-ES" altLang="es-ES" sz="2400" dirty="0" err="1" smtClean="0">
                <a:solidFill>
                  <a:srgbClr val="FFFFFF"/>
                </a:solidFill>
                <a:latin typeface="Copperplate Gothic Bold" panose="020E0705020206020404" pitchFamily="34" charset="0"/>
              </a:rPr>
              <a:t>first</a:t>
            </a:r>
            <a:r>
              <a:rPr lang="es-ES" altLang="es-ES" sz="2400" dirty="0" smtClean="0">
                <a:solidFill>
                  <a:srgbClr val="FFFFFF"/>
                </a:solidFill>
                <a:latin typeface="Copperplate Gothic Bold" panose="020E0705020206020404" pitchFamily="34" charset="0"/>
              </a:rPr>
              <a:t>-</a:t>
            </a:r>
            <a:r>
              <a:rPr lang="es-ES" altLang="es-ES" sz="2400" dirty="0" err="1" smtClean="0">
                <a:solidFill>
                  <a:srgbClr val="FFFFFF"/>
                </a:solidFill>
                <a:latin typeface="Copperplate Gothic Bold" panose="020E0705020206020404" pitchFamily="34" charset="0"/>
              </a:rPr>
              <a:t>out</a:t>
            </a:r>
            <a:r>
              <a:rPr lang="es-ES" altLang="es-ES" sz="2400" dirty="0" smtClean="0">
                <a:solidFill>
                  <a:srgbClr val="FFFFFF"/>
                </a:solidFill>
                <a:latin typeface="Copperplate Gothic Bold" panose="020E0705020206020404" pitchFamily="34" charset="0"/>
              </a:rPr>
              <a:t>).</a:t>
            </a:r>
          </a:p>
          <a:p>
            <a:pPr marL="387350" indent="-387350">
              <a:buNone/>
            </a:pPr>
            <a:r>
              <a:rPr lang="es-ES" altLang="es-ES" sz="2400" dirty="0" smtClean="0">
                <a:solidFill>
                  <a:srgbClr val="FFFFFF"/>
                </a:solidFill>
                <a:latin typeface="Copperplate Gothic Bold" panose="020E0705020206020404" pitchFamily="34" charset="0"/>
              </a:rPr>
              <a:t>Esta interfaz nos proporciona varios </a:t>
            </a:r>
            <a:r>
              <a:rPr lang="es-ES" altLang="es-ES" sz="2400" dirty="0" err="1" smtClean="0">
                <a:solidFill>
                  <a:srgbClr val="FFFFFF"/>
                </a:solidFill>
                <a:latin typeface="Copperplate Gothic Bold" panose="020E0705020206020404" pitchFamily="34" charset="0"/>
              </a:rPr>
              <a:t>metodos</a:t>
            </a:r>
            <a:r>
              <a:rPr lang="es-ES" altLang="es-ES" sz="2400" dirty="0" smtClean="0">
                <a:solidFill>
                  <a:srgbClr val="FFFFFF"/>
                </a:solidFill>
                <a:latin typeface="Copperplate Gothic Bold" panose="020E0705020206020404" pitchFamily="34" charset="0"/>
              </a:rPr>
              <a:t> </a:t>
            </a:r>
            <a:r>
              <a:rPr lang="es-ES" altLang="es-ES" sz="2400" dirty="0" err="1" smtClean="0">
                <a:solidFill>
                  <a:srgbClr val="FFFFFF"/>
                </a:solidFill>
                <a:latin typeface="Copperplate Gothic Bold" panose="020E0705020206020404" pitchFamily="34" charset="0"/>
              </a:rPr>
              <a:t>estandar</a:t>
            </a:r>
            <a:r>
              <a:rPr lang="es-ES" altLang="es-ES" sz="2400" dirty="0" smtClean="0">
                <a:solidFill>
                  <a:srgbClr val="FFFFFF"/>
                </a:solidFill>
                <a:latin typeface="Copperplate Gothic Bold" panose="020E0705020206020404" pitchFamily="34" charset="0"/>
              </a:rPr>
              <a:t> para </a:t>
            </a:r>
            <a:r>
              <a:rPr lang="es-ES" altLang="es-ES" sz="2400" dirty="0" err="1" smtClean="0">
                <a:solidFill>
                  <a:srgbClr val="FFFFFF"/>
                </a:solidFill>
                <a:latin typeface="Copperplate Gothic Bold" panose="020E0705020206020404" pitchFamily="34" charset="0"/>
              </a:rPr>
              <a:t>insertar,eliminar</a:t>
            </a:r>
            <a:r>
              <a:rPr lang="es-ES" altLang="es-ES" sz="2400" dirty="0" smtClean="0">
                <a:solidFill>
                  <a:srgbClr val="FFFFFF"/>
                </a:solidFill>
                <a:latin typeface="Copperplate Gothic Bold" panose="020E0705020206020404" pitchFamily="34" charset="0"/>
              </a:rPr>
              <a:t> y examinar elementos en la cola.</a:t>
            </a:r>
            <a:endParaRPr lang="es-ES" altLang="es-ES" sz="2400" dirty="0">
              <a:solidFill>
                <a:srgbClr val="FFFFFF"/>
              </a:solidFill>
              <a:latin typeface="Copperplate Gothic Bold" panose="020E0705020206020404" pitchFamily="34" charset="0"/>
            </a:endParaRPr>
          </a:p>
        </p:txBody>
      </p:sp>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2780928"/>
            <a:ext cx="2682800" cy="1946213"/>
          </a:xfrm>
          <a:prstGeom prst="rect">
            <a:avLst/>
          </a:prstGeom>
          <a:noFill/>
          <a:ln>
            <a:noFill/>
          </a:ln>
          <a:effectLst>
            <a:glow rad="101600">
              <a:srgbClr val="00B0F0">
                <a:alpha val="60000"/>
              </a:srgb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294670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template 15">
      <a:dk1>
        <a:srgbClr val="4D4D4D"/>
      </a:dk1>
      <a:lt1>
        <a:srgbClr val="FFFFFF"/>
      </a:lt1>
      <a:dk2>
        <a:srgbClr val="4D4D4D"/>
      </a:dk2>
      <a:lt2>
        <a:srgbClr val="1F1111"/>
      </a:lt2>
      <a:accent1>
        <a:srgbClr val="393939"/>
      </a:accent1>
      <a:accent2>
        <a:srgbClr val="727272"/>
      </a:accent2>
      <a:accent3>
        <a:srgbClr val="FFFFFF"/>
      </a:accent3>
      <a:accent4>
        <a:srgbClr val="404040"/>
      </a:accent4>
      <a:accent5>
        <a:srgbClr val="AEAEAE"/>
      </a:accent5>
      <a:accent6>
        <a:srgbClr val="676767"/>
      </a:accent6>
      <a:hlink>
        <a:srgbClr val="D42424"/>
      </a:hlink>
      <a:folHlink>
        <a:srgbClr val="DDDDDD"/>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template 1">
        <a:dk1>
          <a:srgbClr val="4D4D4D"/>
        </a:dk1>
        <a:lt1>
          <a:srgbClr val="FFFFFF"/>
        </a:lt1>
        <a:dk2>
          <a:srgbClr val="4D4D4D"/>
        </a:dk2>
        <a:lt2>
          <a:srgbClr val="11163C"/>
        </a:lt2>
        <a:accent1>
          <a:srgbClr val="212B53"/>
        </a:accent1>
        <a:accent2>
          <a:srgbClr val="364481"/>
        </a:accent2>
        <a:accent3>
          <a:srgbClr val="FFFFFF"/>
        </a:accent3>
        <a:accent4>
          <a:srgbClr val="404040"/>
        </a:accent4>
        <a:accent5>
          <a:srgbClr val="ABACB3"/>
        </a:accent5>
        <a:accent6>
          <a:srgbClr val="303D74"/>
        </a:accent6>
        <a:hlink>
          <a:srgbClr val="3E4985"/>
        </a:hlink>
        <a:folHlink>
          <a:srgbClr val="DDDDDD"/>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0D254C"/>
        </a:lt2>
        <a:accent1>
          <a:srgbClr val="254B83"/>
        </a:accent1>
        <a:accent2>
          <a:srgbClr val="406DAA"/>
        </a:accent2>
        <a:accent3>
          <a:srgbClr val="FFFFFF"/>
        </a:accent3>
        <a:accent4>
          <a:srgbClr val="404040"/>
        </a:accent4>
        <a:accent5>
          <a:srgbClr val="ACB1C1"/>
        </a:accent5>
        <a:accent6>
          <a:srgbClr val="39629A"/>
        </a:accent6>
        <a:hlink>
          <a:srgbClr val="3267B4"/>
        </a:hlink>
        <a:folHlink>
          <a:srgbClr val="DDDDDD"/>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363B45"/>
        </a:lt2>
        <a:accent1>
          <a:srgbClr val="A99D9B"/>
        </a:accent1>
        <a:accent2>
          <a:srgbClr val="565A66"/>
        </a:accent2>
        <a:accent3>
          <a:srgbClr val="FFFFFF"/>
        </a:accent3>
        <a:accent4>
          <a:srgbClr val="404040"/>
        </a:accent4>
        <a:accent5>
          <a:srgbClr val="D1CCCB"/>
        </a:accent5>
        <a:accent6>
          <a:srgbClr val="4D515C"/>
        </a:accent6>
        <a:hlink>
          <a:srgbClr val="927154"/>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2E3236"/>
        </a:lt2>
        <a:accent1>
          <a:srgbClr val="B26920"/>
        </a:accent1>
        <a:accent2>
          <a:srgbClr val="6F7F8D"/>
        </a:accent2>
        <a:accent3>
          <a:srgbClr val="FFFFFF"/>
        </a:accent3>
        <a:accent4>
          <a:srgbClr val="404040"/>
        </a:accent4>
        <a:accent5>
          <a:srgbClr val="D5B9AB"/>
        </a:accent5>
        <a:accent6>
          <a:srgbClr val="64727F"/>
        </a:accent6>
        <a:hlink>
          <a:srgbClr val="EEC722"/>
        </a:hlink>
        <a:folHlink>
          <a:srgbClr val="DDDDDD"/>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2E3236"/>
        </a:lt2>
        <a:accent1>
          <a:srgbClr val="9BB6EE"/>
        </a:accent1>
        <a:accent2>
          <a:srgbClr val="6F7F8D"/>
        </a:accent2>
        <a:accent3>
          <a:srgbClr val="FFFFFF"/>
        </a:accent3>
        <a:accent4>
          <a:srgbClr val="404040"/>
        </a:accent4>
        <a:accent5>
          <a:srgbClr val="CBD7F5"/>
        </a:accent5>
        <a:accent6>
          <a:srgbClr val="64727F"/>
        </a:accent6>
        <a:hlink>
          <a:srgbClr val="84AAF3"/>
        </a:hlink>
        <a:folHlink>
          <a:srgbClr val="DDDDDD"/>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40494F"/>
        </a:lt2>
        <a:accent1>
          <a:srgbClr val="6D7D8A"/>
        </a:accent1>
        <a:accent2>
          <a:srgbClr val="A7A7A7"/>
        </a:accent2>
        <a:accent3>
          <a:srgbClr val="FFFFFF"/>
        </a:accent3>
        <a:accent4>
          <a:srgbClr val="404040"/>
        </a:accent4>
        <a:accent5>
          <a:srgbClr val="BABFC4"/>
        </a:accent5>
        <a:accent6>
          <a:srgbClr val="979797"/>
        </a:accent6>
        <a:hlink>
          <a:srgbClr val="7F7F7F"/>
        </a:hlink>
        <a:folHlink>
          <a:srgbClr val="DDDDDD"/>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454D52"/>
        </a:lt2>
        <a:accent1>
          <a:srgbClr val="7D8B97"/>
        </a:accent1>
        <a:accent2>
          <a:srgbClr val="CBCBCB"/>
        </a:accent2>
        <a:accent3>
          <a:srgbClr val="FFFFFF"/>
        </a:accent3>
        <a:accent4>
          <a:srgbClr val="404040"/>
        </a:accent4>
        <a:accent5>
          <a:srgbClr val="BFC4C9"/>
        </a:accent5>
        <a:accent6>
          <a:srgbClr val="B8B8B8"/>
        </a:accent6>
        <a:hlink>
          <a:srgbClr val="515869"/>
        </a:hlink>
        <a:folHlink>
          <a:srgbClr val="DDDDD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4D4D4D"/>
        </a:dk2>
        <a:lt2>
          <a:srgbClr val="393939"/>
        </a:lt2>
        <a:accent1>
          <a:srgbClr val="858585"/>
        </a:accent1>
        <a:accent2>
          <a:srgbClr val="939393"/>
        </a:accent2>
        <a:accent3>
          <a:srgbClr val="FFFFFF"/>
        </a:accent3>
        <a:accent4>
          <a:srgbClr val="404040"/>
        </a:accent4>
        <a:accent5>
          <a:srgbClr val="C2C2C2"/>
        </a:accent5>
        <a:accent6>
          <a:srgbClr val="858585"/>
        </a:accent6>
        <a:hlink>
          <a:srgbClr val="696969"/>
        </a:hlink>
        <a:folHlink>
          <a:srgbClr val="DDDDD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4D4D4D"/>
        </a:dk2>
        <a:lt2>
          <a:srgbClr val="4F5056"/>
        </a:lt2>
        <a:accent1>
          <a:srgbClr val="7E7F8E"/>
        </a:accent1>
        <a:accent2>
          <a:srgbClr val="C0C1C5"/>
        </a:accent2>
        <a:accent3>
          <a:srgbClr val="FFFFFF"/>
        </a:accent3>
        <a:accent4>
          <a:srgbClr val="404040"/>
        </a:accent4>
        <a:accent5>
          <a:srgbClr val="C0C0C6"/>
        </a:accent5>
        <a:accent6>
          <a:srgbClr val="AEAFB2"/>
        </a:accent6>
        <a:hlink>
          <a:srgbClr val="ACAFB7"/>
        </a:hlink>
        <a:folHlink>
          <a:srgbClr val="DDDDD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4D4D4D"/>
        </a:dk2>
        <a:lt2>
          <a:srgbClr val="85978F"/>
        </a:lt2>
        <a:accent1>
          <a:srgbClr val="9DA499"/>
        </a:accent1>
        <a:accent2>
          <a:srgbClr val="A5B9BA"/>
        </a:accent2>
        <a:accent3>
          <a:srgbClr val="FFFFFF"/>
        </a:accent3>
        <a:accent4>
          <a:srgbClr val="404040"/>
        </a:accent4>
        <a:accent5>
          <a:srgbClr val="CCCFCA"/>
        </a:accent5>
        <a:accent6>
          <a:srgbClr val="95A7A8"/>
        </a:accent6>
        <a:hlink>
          <a:srgbClr val="ABB4AB"/>
        </a:hlink>
        <a:folHlink>
          <a:srgbClr val="DDDDD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4D4D4D"/>
        </a:dk2>
        <a:lt2>
          <a:srgbClr val="484847"/>
        </a:lt2>
        <a:accent1>
          <a:srgbClr val="7C7C74"/>
        </a:accent1>
        <a:accent2>
          <a:srgbClr val="AFB2AA"/>
        </a:accent2>
        <a:accent3>
          <a:srgbClr val="FFFFFF"/>
        </a:accent3>
        <a:accent4>
          <a:srgbClr val="404040"/>
        </a:accent4>
        <a:accent5>
          <a:srgbClr val="BFBFBC"/>
        </a:accent5>
        <a:accent6>
          <a:srgbClr val="9EA19A"/>
        </a:accent6>
        <a:hlink>
          <a:srgbClr val="D4D2C6"/>
        </a:hlink>
        <a:folHlink>
          <a:srgbClr val="DDDDDD"/>
        </a:folHlink>
      </a:clrScheme>
      <a:clrMap bg1="lt1" tx1="dk1" bg2="lt2" tx2="dk2" accent1="accent1" accent2="accent2" accent3="accent3" accent4="accent4" accent5="accent5" accent6="accent6" hlink="hlink" folHlink="folHlink"/>
    </a:extraClrScheme>
    <a:extraClrScheme>
      <a:clrScheme name="template 12">
        <a:dk1>
          <a:srgbClr val="4D4D4D"/>
        </a:dk1>
        <a:lt1>
          <a:srgbClr val="FFFFFF"/>
        </a:lt1>
        <a:dk2>
          <a:srgbClr val="4D4D4D"/>
        </a:dk2>
        <a:lt2>
          <a:srgbClr val="18191C"/>
        </a:lt2>
        <a:accent1>
          <a:srgbClr val="1F2229"/>
        </a:accent1>
        <a:accent2>
          <a:srgbClr val="3B4A61"/>
        </a:accent2>
        <a:accent3>
          <a:srgbClr val="FFFFFF"/>
        </a:accent3>
        <a:accent4>
          <a:srgbClr val="404040"/>
        </a:accent4>
        <a:accent5>
          <a:srgbClr val="ABABAC"/>
        </a:accent5>
        <a:accent6>
          <a:srgbClr val="354257"/>
        </a:accent6>
        <a:hlink>
          <a:srgbClr val="718CAC"/>
        </a:hlink>
        <a:folHlink>
          <a:srgbClr val="DDDDDD"/>
        </a:folHlink>
      </a:clrScheme>
      <a:clrMap bg1="lt1" tx1="dk1" bg2="lt2" tx2="dk2" accent1="accent1" accent2="accent2" accent3="accent3" accent4="accent4" accent5="accent5" accent6="accent6" hlink="hlink" folHlink="folHlink"/>
    </a:extraClrScheme>
    <a:extraClrScheme>
      <a:clrScheme name="template 13">
        <a:dk1>
          <a:srgbClr val="4D4D4D"/>
        </a:dk1>
        <a:lt1>
          <a:srgbClr val="FFFFFF"/>
        </a:lt1>
        <a:dk2>
          <a:srgbClr val="4D4D4D"/>
        </a:dk2>
        <a:lt2>
          <a:srgbClr val="3E3B55"/>
        </a:lt2>
        <a:accent1>
          <a:srgbClr val="8D8DC2"/>
        </a:accent1>
        <a:accent2>
          <a:srgbClr val="777777"/>
        </a:accent2>
        <a:accent3>
          <a:srgbClr val="FFFFFF"/>
        </a:accent3>
        <a:accent4>
          <a:srgbClr val="404040"/>
        </a:accent4>
        <a:accent5>
          <a:srgbClr val="C5C5DD"/>
        </a:accent5>
        <a:accent6>
          <a:srgbClr val="6B6B6B"/>
        </a:accent6>
        <a:hlink>
          <a:srgbClr val="C0C0C0"/>
        </a:hlink>
        <a:folHlink>
          <a:srgbClr val="DDDDDD"/>
        </a:folHlink>
      </a:clrScheme>
      <a:clrMap bg1="lt1" tx1="dk1" bg2="lt2" tx2="dk2" accent1="accent1" accent2="accent2" accent3="accent3" accent4="accent4" accent5="accent5" accent6="accent6" hlink="hlink" folHlink="folHlink"/>
    </a:extraClrScheme>
    <a:extraClrScheme>
      <a:clrScheme name="template 14">
        <a:dk1>
          <a:srgbClr val="4D4D4D"/>
        </a:dk1>
        <a:lt1>
          <a:srgbClr val="FFFFFF"/>
        </a:lt1>
        <a:dk2>
          <a:srgbClr val="4D4D4D"/>
        </a:dk2>
        <a:lt2>
          <a:srgbClr val="26231E"/>
        </a:lt2>
        <a:accent1>
          <a:srgbClr val="D69F8C"/>
        </a:accent1>
        <a:accent2>
          <a:srgbClr val="AD8D82"/>
        </a:accent2>
        <a:accent3>
          <a:srgbClr val="FFFFFF"/>
        </a:accent3>
        <a:accent4>
          <a:srgbClr val="404040"/>
        </a:accent4>
        <a:accent5>
          <a:srgbClr val="E8CDC5"/>
        </a:accent5>
        <a:accent6>
          <a:srgbClr val="9C7F75"/>
        </a:accent6>
        <a:hlink>
          <a:srgbClr val="676068"/>
        </a:hlink>
        <a:folHlink>
          <a:srgbClr val="DDDDDD"/>
        </a:folHlink>
      </a:clrScheme>
      <a:clrMap bg1="lt1" tx1="dk1" bg2="lt2" tx2="dk2" accent1="accent1" accent2="accent2" accent3="accent3" accent4="accent4" accent5="accent5" accent6="accent6" hlink="hlink" folHlink="folHlink"/>
    </a:extraClrScheme>
    <a:extraClrScheme>
      <a:clrScheme name="template 15">
        <a:dk1>
          <a:srgbClr val="4D4D4D"/>
        </a:dk1>
        <a:lt1>
          <a:srgbClr val="FFFFFF"/>
        </a:lt1>
        <a:dk2>
          <a:srgbClr val="4D4D4D"/>
        </a:dk2>
        <a:lt2>
          <a:srgbClr val="1F1111"/>
        </a:lt2>
        <a:accent1>
          <a:srgbClr val="393939"/>
        </a:accent1>
        <a:accent2>
          <a:srgbClr val="727272"/>
        </a:accent2>
        <a:accent3>
          <a:srgbClr val="FFFFFF"/>
        </a:accent3>
        <a:accent4>
          <a:srgbClr val="404040"/>
        </a:accent4>
        <a:accent5>
          <a:srgbClr val="AEAEAE"/>
        </a:accent5>
        <a:accent6>
          <a:srgbClr val="676767"/>
        </a:accent6>
        <a:hlink>
          <a:srgbClr val="D42424"/>
        </a:hlink>
        <a:folHlink>
          <a:srgbClr val="DDDDD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template 15">
    <a:dk1>
      <a:srgbClr val="4D4D4D"/>
    </a:dk1>
    <a:lt1>
      <a:srgbClr val="FFFFFF"/>
    </a:lt1>
    <a:dk2>
      <a:srgbClr val="4D4D4D"/>
    </a:dk2>
    <a:lt2>
      <a:srgbClr val="1F1111"/>
    </a:lt2>
    <a:accent1>
      <a:srgbClr val="393939"/>
    </a:accent1>
    <a:accent2>
      <a:srgbClr val="727272"/>
    </a:accent2>
    <a:accent3>
      <a:srgbClr val="FFFFFF"/>
    </a:accent3>
    <a:accent4>
      <a:srgbClr val="404040"/>
    </a:accent4>
    <a:accent5>
      <a:srgbClr val="AEAEAE"/>
    </a:accent5>
    <a:accent6>
      <a:srgbClr val="676767"/>
    </a:accent6>
    <a:hlink>
      <a:srgbClr val="D42424"/>
    </a:hlink>
    <a:folHlink>
      <a:srgbClr val="DDDDDD"/>
    </a:folHlink>
  </a:clrScheme>
</a:themeOverride>
</file>

<file path=docProps/app.xml><?xml version="1.0" encoding="utf-8"?>
<Properties xmlns="http://schemas.openxmlformats.org/officeDocument/2006/extended-properties" xmlns:vt="http://schemas.openxmlformats.org/officeDocument/2006/docPropsVTypes">
  <Template/>
  <TotalTime>372</TotalTime>
  <Words>624</Words>
  <Application>Microsoft Office PowerPoint</Application>
  <PresentationFormat>Presentación en pantalla (4:3)</PresentationFormat>
  <Paragraphs>52</Paragraphs>
  <Slides>21</Slides>
  <Notes>5</Notes>
  <HiddenSlides>0</HiddenSlides>
  <MMClips>0</MMClips>
  <ScaleCrop>false</ScaleCrop>
  <HeadingPairs>
    <vt:vector size="4" baseType="variant">
      <vt:variant>
        <vt:lpstr>Tema</vt:lpstr>
      </vt:variant>
      <vt:variant>
        <vt:i4>1</vt:i4>
      </vt:variant>
      <vt:variant>
        <vt:lpstr>Títulos de diapositiva</vt:lpstr>
      </vt:variant>
      <vt:variant>
        <vt:i4>21</vt:i4>
      </vt:variant>
    </vt:vector>
  </HeadingPairs>
  <TitlesOfParts>
    <vt:vector size="22" baseType="lpstr">
      <vt:lpstr>template</vt:lpstr>
      <vt:lpstr>PROCESUAL HITO 4 ESTRUCTURA DE DATOS</vt:lpstr>
      <vt:lpstr>Presentación de PowerPoint</vt:lpstr>
      <vt:lpstr>MANEJO DE CONCEPTOS</vt:lpstr>
      <vt:lpstr>PARTE PRACTICA</vt:lpstr>
      <vt:lpstr>1. ¿A que se refiere cuando se habla de ESTRUCTURA DE DATOS?</vt:lpstr>
      <vt:lpstr>2. ¿Que significa FIFO?</vt:lpstr>
      <vt:lpstr>3. ¿Muestra la diferencia entre LIFO y FIFO?</vt:lpstr>
      <vt:lpstr>4. ¿Qué es una COLA?</vt:lpstr>
      <vt:lpstr>5. ¿Qué es QUEUE en JAVA, una QUEUE será lo mismo que una COLA?</vt:lpstr>
      <vt:lpstr>6. ¿Qué es INI o REAR en una COLA?</vt:lpstr>
      <vt:lpstr>7. ¿Qué es FIN o FRONT en una COLA?</vt:lpstr>
      <vt:lpstr>8. ¿A que se refiere los métodos esVacia() y esLLena() en una COLA? </vt:lpstr>
      <vt:lpstr>9. ¿Qué son los métodos estáticos en JAVA? </vt:lpstr>
      <vt:lpstr>10.¿A través de un gráfico, muestre los métodos mínimos que debería de tener una COLA? </vt:lpstr>
      <vt:lpstr>PARTE PRACTICA</vt:lpstr>
      <vt:lpstr>11. Crear las clases necesarias para la PILA DE CLIENTES</vt:lpstr>
      <vt:lpstr>12.Inicializar la cola de clientes</vt:lpstr>
      <vt:lpstr>13.Promoción para usuarios de Bolivia</vt:lpstr>
      <vt:lpstr>Moviendo clientes en la cola.</vt:lpstr>
      <vt:lpstr>Moviendo clientes entre 2 colas.</vt:lpstr>
      <vt:lpstr>GRACIAS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PROGRAMACION ORIENTADA A OBJETOS</dc:title>
  <dc:creator>Edwin</dc:creator>
  <cp:lastModifiedBy>escor</cp:lastModifiedBy>
  <cp:revision>14</cp:revision>
  <dcterms:created xsi:type="dcterms:W3CDTF">2022-04-11T21:59:06Z</dcterms:created>
  <dcterms:modified xsi:type="dcterms:W3CDTF">2023-06-14T10:38:23Z</dcterms:modified>
</cp:coreProperties>
</file>