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260" r:id="rId3"/>
    <p:sldId id="261" r:id="rId4"/>
    <p:sldId id="296" r:id="rId5"/>
    <p:sldId id="308" r:id="rId6"/>
    <p:sldId id="319" r:id="rId7"/>
    <p:sldId id="298" r:id="rId8"/>
    <p:sldId id="309" r:id="rId9"/>
    <p:sldId id="299" r:id="rId10"/>
    <p:sldId id="310" r:id="rId11"/>
    <p:sldId id="300" r:id="rId12"/>
    <p:sldId id="311" r:id="rId13"/>
    <p:sldId id="301" r:id="rId14"/>
    <p:sldId id="312" r:id="rId15"/>
    <p:sldId id="302" r:id="rId16"/>
    <p:sldId id="313" r:id="rId17"/>
    <p:sldId id="303" r:id="rId18"/>
    <p:sldId id="314" r:id="rId19"/>
    <p:sldId id="304" r:id="rId20"/>
    <p:sldId id="315" r:id="rId21"/>
    <p:sldId id="305" r:id="rId22"/>
    <p:sldId id="317" r:id="rId23"/>
    <p:sldId id="318" r:id="rId24"/>
  </p:sldIdLst>
  <p:sldSz cx="9144000" cy="5143500" type="screen16x9"/>
  <p:notesSz cx="6858000" cy="9144000"/>
  <p:embeddedFontLst>
    <p:embeddedFont>
      <p:font typeface="Josefin Sans" charset="0"/>
      <p:regular r:id="rId26"/>
      <p:bold r:id="rId27"/>
      <p:italic r:id="rId28"/>
      <p:boldItalic r:id="rId29"/>
    </p:embeddedFont>
    <p:embeddedFont>
      <p:font typeface="Open Sans"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AA9B9BB-AB8D-40A7-B9FB-F57DC5F0EFFE}">
  <a:tblStyle styleId="{4AA9B9BB-AB8D-40A7-B9FB-F57DC5F0EF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90" autoAdjust="0"/>
  </p:normalViewPr>
  <p:slideViewPr>
    <p:cSldViewPr>
      <p:cViewPr>
        <p:scale>
          <a:sx n="108" d="100"/>
          <a:sy n="108" d="100"/>
        </p:scale>
        <p:origin x="-51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476105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0" name="Google Shape;10;p2"/>
          <p:cNvPicPr preferRelativeResize="0"/>
          <p:nvPr/>
        </p:nvPicPr>
        <p:blipFill rotWithShape="1">
          <a:blip r:embed="rId3">
            <a:alphaModFix/>
          </a:blip>
          <a:srcRect l="3391" t="12033" r="5921" b="8952"/>
          <a:stretch/>
        </p:blipFill>
        <p:spPr>
          <a:xfrm rot="10800000" flipH="1">
            <a:off x="2511925" y="-154151"/>
            <a:ext cx="6741223" cy="4064326"/>
          </a:xfrm>
          <a:prstGeom prst="rect">
            <a:avLst/>
          </a:prstGeom>
          <a:noFill/>
          <a:ln>
            <a:noFill/>
          </a:ln>
        </p:spPr>
      </p:pic>
      <p:pic>
        <p:nvPicPr>
          <p:cNvPr id="11" name="Google Shape;11;p2"/>
          <p:cNvPicPr preferRelativeResize="0"/>
          <p:nvPr/>
        </p:nvPicPr>
        <p:blipFill rotWithShape="1">
          <a:blip r:embed="rId4">
            <a:alphaModFix/>
          </a:blip>
          <a:srcRect t="5455" b="10482"/>
          <a:stretch/>
        </p:blipFill>
        <p:spPr>
          <a:xfrm>
            <a:off x="-850650" y="-413525"/>
            <a:ext cx="4267899" cy="4323701"/>
          </a:xfrm>
          <a:prstGeom prst="rect">
            <a:avLst/>
          </a:prstGeom>
          <a:noFill/>
          <a:ln>
            <a:noFill/>
          </a:ln>
        </p:spPr>
      </p:pic>
      <p:pic>
        <p:nvPicPr>
          <p:cNvPr id="12" name="Google Shape;12;p2"/>
          <p:cNvPicPr preferRelativeResize="0"/>
          <p:nvPr/>
        </p:nvPicPr>
        <p:blipFill rotWithShape="1">
          <a:blip r:embed="rId5">
            <a:alphaModFix/>
          </a:blip>
          <a:srcRect l="5623" t="7633" r="6371" b="30099"/>
          <a:stretch/>
        </p:blipFill>
        <p:spPr>
          <a:xfrm rot="614970">
            <a:off x="1372020" y="2203085"/>
            <a:ext cx="5517088" cy="3202725"/>
          </a:xfrm>
          <a:prstGeom prst="rect">
            <a:avLst/>
          </a:prstGeom>
          <a:noFill/>
          <a:ln>
            <a:noFill/>
          </a:ln>
        </p:spPr>
      </p:pic>
      <p:sp>
        <p:nvSpPr>
          <p:cNvPr id="13" name="Google Shape;13;p2"/>
          <p:cNvSpPr txBox="1">
            <a:spLocks noGrp="1"/>
          </p:cNvSpPr>
          <p:nvPr>
            <p:ph type="ctrTitle"/>
          </p:nvPr>
        </p:nvSpPr>
        <p:spPr>
          <a:xfrm>
            <a:off x="1677750" y="1404463"/>
            <a:ext cx="5788500" cy="1824000"/>
          </a:xfrm>
          <a:prstGeom prst="rect">
            <a:avLst/>
          </a:prstGeom>
          <a:solidFill>
            <a:srgbClr val="FFFFFF">
              <a:alpha val="14880"/>
            </a:srgbClr>
          </a:solidFill>
          <a:ln>
            <a:noFill/>
          </a:ln>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1677750" y="3228738"/>
            <a:ext cx="5788500" cy="510300"/>
          </a:xfrm>
          <a:prstGeom prst="rect">
            <a:avLst/>
          </a:prstGeom>
          <a:solidFill>
            <a:srgbClr val="FFFFFF">
              <a:alpha val="14880"/>
            </a:srgbClr>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7" name="Google Shape;17;p3"/>
          <p:cNvPicPr preferRelativeResize="0"/>
          <p:nvPr/>
        </p:nvPicPr>
        <p:blipFill rotWithShape="1">
          <a:blip r:embed="rId3">
            <a:alphaModFix/>
          </a:blip>
          <a:srcRect l="20527" t="7634" b="35730"/>
          <a:stretch/>
        </p:blipFill>
        <p:spPr>
          <a:xfrm rot="614973">
            <a:off x="-461147" y="2834352"/>
            <a:ext cx="4982069" cy="2912919"/>
          </a:xfrm>
          <a:prstGeom prst="rect">
            <a:avLst/>
          </a:prstGeom>
          <a:noFill/>
          <a:ln>
            <a:noFill/>
          </a:ln>
        </p:spPr>
      </p:pic>
      <p:pic>
        <p:nvPicPr>
          <p:cNvPr id="18" name="Google Shape;18;p3"/>
          <p:cNvPicPr preferRelativeResize="0"/>
          <p:nvPr/>
        </p:nvPicPr>
        <p:blipFill rotWithShape="1">
          <a:blip r:embed="rId4">
            <a:alphaModFix/>
          </a:blip>
          <a:srcRect l="3394" t="46784" r="16746" b="8954"/>
          <a:stretch/>
        </p:blipFill>
        <p:spPr>
          <a:xfrm rot="10800000" flipH="1">
            <a:off x="3422975" y="3020149"/>
            <a:ext cx="5936349" cy="2276775"/>
          </a:xfrm>
          <a:prstGeom prst="rect">
            <a:avLst/>
          </a:prstGeom>
          <a:noFill/>
          <a:ln>
            <a:noFill/>
          </a:ln>
        </p:spPr>
      </p:pic>
      <p:pic>
        <p:nvPicPr>
          <p:cNvPr id="19" name="Google Shape;19;p3"/>
          <p:cNvPicPr preferRelativeResize="0"/>
          <p:nvPr/>
        </p:nvPicPr>
        <p:blipFill rotWithShape="1">
          <a:blip r:embed="rId5">
            <a:alphaModFix/>
          </a:blip>
          <a:srcRect l="19961" t="24967" b="10482"/>
          <a:stretch/>
        </p:blipFill>
        <p:spPr>
          <a:xfrm rot="1953083">
            <a:off x="-104312" y="-1183123"/>
            <a:ext cx="3416025" cy="3320095"/>
          </a:xfrm>
          <a:prstGeom prst="rect">
            <a:avLst/>
          </a:prstGeom>
          <a:noFill/>
          <a:ln>
            <a:noFill/>
          </a:ln>
        </p:spPr>
      </p:pic>
      <p:pic>
        <p:nvPicPr>
          <p:cNvPr id="20" name="Google Shape;20;p3"/>
          <p:cNvPicPr preferRelativeResize="0"/>
          <p:nvPr/>
        </p:nvPicPr>
        <p:blipFill rotWithShape="1">
          <a:blip r:embed="rId5">
            <a:alphaModFix/>
          </a:blip>
          <a:srcRect t="34130" b="10479"/>
          <a:stretch/>
        </p:blipFill>
        <p:spPr>
          <a:xfrm rot="827263">
            <a:off x="5608445" y="-521245"/>
            <a:ext cx="4267909" cy="2848917"/>
          </a:xfrm>
          <a:prstGeom prst="rect">
            <a:avLst/>
          </a:prstGeom>
          <a:noFill/>
          <a:ln>
            <a:noFill/>
          </a:ln>
        </p:spPr>
      </p:pic>
      <p:sp>
        <p:nvSpPr>
          <p:cNvPr id="21" name="Google Shape;21;p3"/>
          <p:cNvSpPr txBox="1">
            <a:spLocks noGrp="1"/>
          </p:cNvSpPr>
          <p:nvPr>
            <p:ph type="title"/>
          </p:nvPr>
        </p:nvSpPr>
        <p:spPr>
          <a:xfrm>
            <a:off x="2955144" y="1478400"/>
            <a:ext cx="5129400" cy="1563900"/>
          </a:xfrm>
          <a:prstGeom prst="rect">
            <a:avLst/>
          </a:prstGeom>
          <a:solidFill>
            <a:srgbClr val="FFFFFF">
              <a:alpha val="14880"/>
            </a:srgbClr>
          </a:solidFill>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059444" y="1478400"/>
            <a:ext cx="1895700" cy="2186700"/>
          </a:xfrm>
          <a:prstGeom prst="rect">
            <a:avLst/>
          </a:prstGeom>
          <a:solidFill>
            <a:srgbClr val="FFFFFF">
              <a:alpha val="14880"/>
            </a:srgbClr>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9000" b="1">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2955156" y="3042175"/>
            <a:ext cx="5129400" cy="622800"/>
          </a:xfrm>
          <a:prstGeom prst="rect">
            <a:avLst/>
          </a:prstGeom>
          <a:solidFill>
            <a:srgbClr val="FFFFFF">
              <a:alpha val="14880"/>
            </a:srgbClr>
          </a:solid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pic>
        <p:nvPicPr>
          <p:cNvPr id="48" name="Google Shape;48;p7"/>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49" name="Google Shape;49;p7"/>
          <p:cNvPicPr preferRelativeResize="0"/>
          <p:nvPr/>
        </p:nvPicPr>
        <p:blipFill rotWithShape="1">
          <a:blip r:embed="rId3">
            <a:alphaModFix/>
          </a:blip>
          <a:srcRect l="5864" t="34143" r="10355" b="8951"/>
          <a:stretch/>
        </p:blipFill>
        <p:spPr>
          <a:xfrm rot="8853485" flipH="1">
            <a:off x="4266027" y="3209395"/>
            <a:ext cx="6228049" cy="2927111"/>
          </a:xfrm>
          <a:prstGeom prst="rect">
            <a:avLst/>
          </a:prstGeom>
          <a:noFill/>
          <a:ln>
            <a:noFill/>
          </a:ln>
        </p:spPr>
      </p:pic>
      <p:pic>
        <p:nvPicPr>
          <p:cNvPr id="50" name="Google Shape;50;p7"/>
          <p:cNvPicPr preferRelativeResize="0"/>
          <p:nvPr/>
        </p:nvPicPr>
        <p:blipFill rotWithShape="1">
          <a:blip r:embed="rId4">
            <a:alphaModFix/>
          </a:blip>
          <a:srcRect l="28428" t="38212" b="10481"/>
          <a:stretch/>
        </p:blipFill>
        <p:spPr>
          <a:xfrm>
            <a:off x="-71775" y="-172250"/>
            <a:ext cx="3054551" cy="2638875"/>
          </a:xfrm>
          <a:prstGeom prst="rect">
            <a:avLst/>
          </a:prstGeom>
          <a:noFill/>
          <a:ln>
            <a:noFill/>
          </a:ln>
        </p:spPr>
      </p:pic>
      <p:pic>
        <p:nvPicPr>
          <p:cNvPr id="51" name="Google Shape;51;p7"/>
          <p:cNvPicPr preferRelativeResize="0"/>
          <p:nvPr/>
        </p:nvPicPr>
        <p:blipFill rotWithShape="1">
          <a:blip r:embed="rId5">
            <a:alphaModFix/>
          </a:blip>
          <a:srcRect l="21402" t="7484" b="40178"/>
          <a:stretch/>
        </p:blipFill>
        <p:spPr>
          <a:xfrm rot="614971">
            <a:off x="-436712" y="2900286"/>
            <a:ext cx="4927523" cy="2692054"/>
          </a:xfrm>
          <a:prstGeom prst="rect">
            <a:avLst/>
          </a:prstGeom>
          <a:noFill/>
          <a:ln>
            <a:noFill/>
          </a:ln>
        </p:spPr>
      </p:pic>
      <p:sp>
        <p:nvSpPr>
          <p:cNvPr id="52" name="Google Shape;52;p7"/>
          <p:cNvSpPr txBox="1">
            <a:spLocks noGrp="1"/>
          </p:cNvSpPr>
          <p:nvPr>
            <p:ph type="title"/>
          </p:nvPr>
        </p:nvSpPr>
        <p:spPr>
          <a:xfrm>
            <a:off x="720000" y="352011"/>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body" idx="1"/>
          </p:nvPr>
        </p:nvSpPr>
        <p:spPr>
          <a:xfrm>
            <a:off x="719997" y="1374425"/>
            <a:ext cx="4471200" cy="2913000"/>
          </a:xfrm>
          <a:prstGeom prst="rect">
            <a:avLst/>
          </a:prstGeom>
          <a:solidFill>
            <a:srgbClr val="FFFFFF">
              <a:alpha val="14880"/>
            </a:srgbClr>
          </a:solidFill>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4" name="Google Shape;54;p7"/>
          <p:cNvSpPr>
            <a:spLocks noGrp="1"/>
          </p:cNvSpPr>
          <p:nvPr>
            <p:ph type="pic" idx="2"/>
          </p:nvPr>
        </p:nvSpPr>
        <p:spPr>
          <a:xfrm>
            <a:off x="5191204" y="1374425"/>
            <a:ext cx="3232800" cy="29130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4"/>
        <p:cNvGrpSpPr/>
        <p:nvPr/>
      </p:nvGrpSpPr>
      <p:grpSpPr>
        <a:xfrm>
          <a:off x="0" y="0"/>
          <a:ext cx="0" cy="0"/>
          <a:chOff x="0" y="0"/>
          <a:chExt cx="0" cy="0"/>
        </a:xfrm>
      </p:grpSpPr>
      <p:pic>
        <p:nvPicPr>
          <p:cNvPr id="175" name="Google Shape;175;p22"/>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76" name="Google Shape;176;p22"/>
          <p:cNvPicPr preferRelativeResize="0"/>
          <p:nvPr/>
        </p:nvPicPr>
        <p:blipFill rotWithShape="1">
          <a:blip r:embed="rId3">
            <a:alphaModFix/>
          </a:blip>
          <a:srcRect l="17850" t="30343" b="10485"/>
          <a:stretch/>
        </p:blipFill>
        <p:spPr>
          <a:xfrm rot="1953085">
            <a:off x="-261572" y="-952407"/>
            <a:ext cx="3505919" cy="3043468"/>
          </a:xfrm>
          <a:prstGeom prst="rect">
            <a:avLst/>
          </a:prstGeom>
          <a:noFill/>
          <a:ln>
            <a:noFill/>
          </a:ln>
        </p:spPr>
      </p:pic>
      <p:pic>
        <p:nvPicPr>
          <p:cNvPr id="177" name="Google Shape;177;p22"/>
          <p:cNvPicPr preferRelativeResize="0"/>
          <p:nvPr/>
        </p:nvPicPr>
        <p:blipFill rotWithShape="1">
          <a:blip r:embed="rId3">
            <a:alphaModFix/>
          </a:blip>
          <a:srcRect t="30906" b="10480"/>
          <a:stretch/>
        </p:blipFill>
        <p:spPr>
          <a:xfrm rot="827262">
            <a:off x="5628198" y="-684635"/>
            <a:ext cx="4267900" cy="3014692"/>
          </a:xfrm>
          <a:prstGeom prst="rect">
            <a:avLst/>
          </a:prstGeom>
          <a:noFill/>
          <a:ln>
            <a:noFill/>
          </a:ln>
        </p:spPr>
      </p:pic>
      <p:pic>
        <p:nvPicPr>
          <p:cNvPr id="178" name="Google Shape;178;p22"/>
          <p:cNvPicPr preferRelativeResize="0"/>
          <p:nvPr/>
        </p:nvPicPr>
        <p:blipFill rotWithShape="1">
          <a:blip r:embed="rId4">
            <a:alphaModFix/>
          </a:blip>
          <a:srcRect l="16673" t="7633" b="36403"/>
          <a:stretch/>
        </p:blipFill>
        <p:spPr>
          <a:xfrm rot="614972">
            <a:off x="-698138" y="2813105"/>
            <a:ext cx="5224052" cy="2878513"/>
          </a:xfrm>
          <a:prstGeom prst="rect">
            <a:avLst/>
          </a:prstGeom>
          <a:noFill/>
          <a:ln>
            <a:noFill/>
          </a:ln>
        </p:spPr>
      </p:pic>
      <p:pic>
        <p:nvPicPr>
          <p:cNvPr id="179" name="Google Shape;179;p22"/>
          <p:cNvPicPr preferRelativeResize="0"/>
          <p:nvPr/>
        </p:nvPicPr>
        <p:blipFill rotWithShape="1">
          <a:blip r:embed="rId5">
            <a:alphaModFix/>
          </a:blip>
          <a:srcRect l="3394" t="42988" r="16554" b="8953"/>
          <a:stretch/>
        </p:blipFill>
        <p:spPr>
          <a:xfrm rot="10800000" flipH="1">
            <a:off x="3422975" y="3020151"/>
            <a:ext cx="5950701" cy="24719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0"/>
        <p:cNvGrpSpPr/>
        <p:nvPr/>
      </p:nvGrpSpPr>
      <p:grpSpPr>
        <a:xfrm>
          <a:off x="0" y="0"/>
          <a:ext cx="0" cy="0"/>
          <a:chOff x="0" y="0"/>
          <a:chExt cx="0" cy="0"/>
        </a:xfrm>
      </p:grpSpPr>
      <p:pic>
        <p:nvPicPr>
          <p:cNvPr id="181" name="Google Shape;181;p23"/>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82" name="Google Shape;182;p23"/>
          <p:cNvPicPr preferRelativeResize="0"/>
          <p:nvPr/>
        </p:nvPicPr>
        <p:blipFill rotWithShape="1">
          <a:blip r:embed="rId3">
            <a:alphaModFix/>
          </a:blip>
          <a:srcRect l="3391" t="12033" r="5921" b="8952"/>
          <a:stretch/>
        </p:blipFill>
        <p:spPr>
          <a:xfrm rot="10800000" flipH="1">
            <a:off x="2511925" y="-154151"/>
            <a:ext cx="6741223" cy="4064326"/>
          </a:xfrm>
          <a:prstGeom prst="rect">
            <a:avLst/>
          </a:prstGeom>
          <a:noFill/>
          <a:ln>
            <a:noFill/>
          </a:ln>
        </p:spPr>
      </p:pic>
      <p:pic>
        <p:nvPicPr>
          <p:cNvPr id="183" name="Google Shape;183;p23"/>
          <p:cNvPicPr preferRelativeResize="0"/>
          <p:nvPr/>
        </p:nvPicPr>
        <p:blipFill rotWithShape="1">
          <a:blip r:embed="rId4">
            <a:alphaModFix/>
          </a:blip>
          <a:srcRect t="5455" b="10482"/>
          <a:stretch/>
        </p:blipFill>
        <p:spPr>
          <a:xfrm>
            <a:off x="-850650" y="-413525"/>
            <a:ext cx="4267899" cy="4323701"/>
          </a:xfrm>
          <a:prstGeom prst="rect">
            <a:avLst/>
          </a:prstGeom>
          <a:noFill/>
          <a:ln>
            <a:noFill/>
          </a:ln>
        </p:spPr>
      </p:pic>
      <p:pic>
        <p:nvPicPr>
          <p:cNvPr id="184" name="Google Shape;184;p23"/>
          <p:cNvPicPr preferRelativeResize="0"/>
          <p:nvPr/>
        </p:nvPicPr>
        <p:blipFill rotWithShape="1">
          <a:blip r:embed="rId5">
            <a:alphaModFix/>
          </a:blip>
          <a:srcRect l="5623" t="7633" r="6371" b="30099"/>
          <a:stretch/>
        </p:blipFill>
        <p:spPr>
          <a:xfrm rot="614970">
            <a:off x="1372020" y="2203085"/>
            <a:ext cx="5517088" cy="32027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52156"/>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8" r:id="rId5"/>
    <p:sldLayoutId id="214748366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4"/>
        <p:cNvGrpSpPr/>
        <p:nvPr/>
      </p:nvGrpSpPr>
      <p:grpSpPr>
        <a:xfrm>
          <a:off x="0" y="0"/>
          <a:ext cx="0" cy="0"/>
          <a:chOff x="0" y="0"/>
          <a:chExt cx="0" cy="0"/>
        </a:xfrm>
      </p:grpSpPr>
      <p:sp>
        <p:nvSpPr>
          <p:cNvPr id="195" name="Google Shape;195;p27"/>
          <p:cNvSpPr txBox="1">
            <a:spLocks noGrp="1"/>
          </p:cNvSpPr>
          <p:nvPr>
            <p:ph type="ctrTitle"/>
          </p:nvPr>
        </p:nvSpPr>
        <p:spPr>
          <a:xfrm>
            <a:off x="1661281" y="1049575"/>
            <a:ext cx="5788500" cy="2410071"/>
          </a:xfrm>
          <a:prstGeom prst="rect">
            <a:avLst/>
          </a:prstGeom>
        </p:spPr>
        <p:txBody>
          <a:bodyPr spcFirstLastPara="1" wrap="square" lIns="91425" tIns="91425" rIns="91425" bIns="91425" anchor="b" anchorCtr="0">
            <a:noAutofit/>
          </a:bodyPr>
          <a:lstStyle/>
          <a:p>
            <a:pPr lvl="0"/>
            <a:r>
              <a:rPr lang="es-ES" dirty="0"/>
              <a:t>Evaluación Procesual </a:t>
            </a:r>
            <a:br>
              <a:rPr lang="es-ES" dirty="0"/>
            </a:br>
            <a:r>
              <a:rPr lang="es-ES" dirty="0"/>
              <a:t>Hito </a:t>
            </a:r>
            <a:r>
              <a:rPr lang="es-ES" dirty="0" smtClean="0"/>
              <a:t>3</a:t>
            </a:r>
            <a:endParaRPr dirty="0">
              <a:solidFill>
                <a:schemeClr val="lt1"/>
              </a:solidFill>
            </a:endParaRPr>
          </a:p>
        </p:txBody>
      </p:sp>
      <p:sp>
        <p:nvSpPr>
          <p:cNvPr id="196" name="Google Shape;196;p27"/>
          <p:cNvSpPr txBox="1">
            <a:spLocks noGrp="1"/>
          </p:cNvSpPr>
          <p:nvPr>
            <p:ph type="subTitle" idx="1"/>
          </p:nvPr>
        </p:nvSpPr>
        <p:spPr>
          <a:xfrm>
            <a:off x="1677750" y="3507854"/>
            <a:ext cx="57885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ESTUDIANTE: HANS CRISTHIAN QUISBERT VARGAS</a:t>
            </a:r>
            <a:endParaRPr dirty="0"/>
          </a:p>
        </p:txBody>
      </p:sp>
      <p:grpSp>
        <p:nvGrpSpPr>
          <p:cNvPr id="197" name="Google Shape;197;p27"/>
          <p:cNvGrpSpPr/>
          <p:nvPr/>
        </p:nvGrpSpPr>
        <p:grpSpPr>
          <a:xfrm>
            <a:off x="1677750" y="1049575"/>
            <a:ext cx="5788500" cy="3044375"/>
            <a:chOff x="1677750" y="1049575"/>
            <a:chExt cx="5788500" cy="3044375"/>
          </a:xfrm>
        </p:grpSpPr>
        <p:cxnSp>
          <p:nvCxnSpPr>
            <p:cNvPr id="198" name="Google Shape;198;p27"/>
            <p:cNvCxnSpPr/>
            <p:nvPr/>
          </p:nvCxnSpPr>
          <p:spPr>
            <a:xfrm>
              <a:off x="1677750" y="1049575"/>
              <a:ext cx="5788500" cy="0"/>
            </a:xfrm>
            <a:prstGeom prst="straightConnector1">
              <a:avLst/>
            </a:prstGeom>
            <a:noFill/>
            <a:ln w="9525" cap="flat" cmpd="sng">
              <a:solidFill>
                <a:schemeClr val="lt1"/>
              </a:solidFill>
              <a:prstDash val="solid"/>
              <a:round/>
              <a:headEnd type="none" w="med" len="med"/>
              <a:tailEnd type="none" w="med" len="med"/>
            </a:ln>
          </p:spPr>
        </p:cxnSp>
        <p:cxnSp>
          <p:nvCxnSpPr>
            <p:cNvPr id="199" name="Google Shape;199;p27"/>
            <p:cNvCxnSpPr/>
            <p:nvPr/>
          </p:nvCxnSpPr>
          <p:spPr>
            <a:xfrm>
              <a:off x="1677750" y="4093950"/>
              <a:ext cx="5788500" cy="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707571"/>
          </a:xfrm>
          <a:prstGeom prst="rect">
            <a:avLst/>
          </a:prstGeom>
        </p:spPr>
        <p:txBody>
          <a:bodyPr spcFirstLastPara="1" wrap="square" lIns="91425" tIns="91425" rIns="91425" bIns="91425" anchor="t" anchorCtr="0">
            <a:noAutofit/>
          </a:bodyPr>
          <a:lstStyle/>
          <a:p>
            <a:pPr lvl="0"/>
            <a:r>
              <a:rPr lang="es-ES" dirty="0"/>
              <a:t>4. </a:t>
            </a:r>
            <a:r>
              <a:rPr lang="es-ES" dirty="0"/>
              <a:t>¿Qué es una PILA?</a:t>
            </a:r>
          </a:p>
        </p:txBody>
      </p:sp>
      <p:sp>
        <p:nvSpPr>
          <p:cNvPr id="246" name="Google Shape;246;p32"/>
          <p:cNvSpPr txBox="1">
            <a:spLocks noGrp="1"/>
          </p:cNvSpPr>
          <p:nvPr>
            <p:ph type="body" idx="1"/>
          </p:nvPr>
        </p:nvSpPr>
        <p:spPr>
          <a:xfrm>
            <a:off x="683568" y="1491630"/>
            <a:ext cx="4464496" cy="2088232"/>
          </a:xfrm>
          <a:prstGeom prst="rect">
            <a:avLst/>
          </a:prstGeom>
        </p:spPr>
        <p:txBody>
          <a:bodyPr spcFirstLastPara="1" wrap="square" lIns="182875" tIns="182875" rIns="182875" bIns="182875" anchor="t" anchorCtr="0">
            <a:noAutofit/>
          </a:bodyPr>
          <a:lstStyle/>
          <a:p>
            <a:r>
              <a:rPr lang="es-ES" dirty="0"/>
              <a:t>Una pila es una estructura lineal en la que los elementos pueden ser añadidos o eliminados solo por el final y una cola es una lista lineal en la que los elementos solo pueden ser añadidos por un extremo y eliminados por el otro.</a:t>
            </a:r>
          </a:p>
        </p:txBody>
      </p:sp>
    </p:spTree>
    <p:extLst>
      <p:ext uri="{BB962C8B-B14F-4D97-AF65-F5344CB8AC3E}">
        <p14:creationId xmlns:p14="http://schemas.microsoft.com/office/powerpoint/2010/main" val="1264773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7824" y="1275606"/>
            <a:ext cx="5096726" cy="2512253"/>
          </a:xfrm>
          <a:prstGeom prst="rect">
            <a:avLst/>
          </a:prstGeom>
        </p:spPr>
        <p:txBody>
          <a:bodyPr spcFirstLastPara="1" wrap="square" lIns="182875" tIns="91425" rIns="182875" bIns="91425" anchor="b" anchorCtr="0">
            <a:noAutofit/>
          </a:bodyPr>
          <a:lstStyle/>
          <a:p>
            <a:pPr lvl="0"/>
            <a:r>
              <a:rPr lang="es-ES" dirty="0" smtClean="0"/>
              <a:t>¿qué es </a:t>
            </a:r>
            <a:r>
              <a:rPr lang="es-ES" dirty="0" err="1" smtClean="0"/>
              <a:t>stack</a:t>
            </a:r>
            <a:r>
              <a:rPr lang="es-ES" dirty="0" smtClean="0"/>
              <a:t> en java, una </a:t>
            </a:r>
            <a:r>
              <a:rPr lang="es-ES" dirty="0" err="1" smtClean="0"/>
              <a:t>stack</a:t>
            </a:r>
            <a:r>
              <a:rPr lang="es-ES" dirty="0" smtClean="0"/>
              <a:t> será lo mismo que una pila?.</a:t>
            </a:r>
            <a:endParaRPr lang="es-ES" dirty="0"/>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5. </a:t>
            </a:r>
            <a:r>
              <a:rPr lang="es-ES" dirty="0"/>
              <a:t>¿qué es </a:t>
            </a:r>
            <a:r>
              <a:rPr lang="es-ES" dirty="0" err="1"/>
              <a:t>stack</a:t>
            </a:r>
            <a:r>
              <a:rPr lang="es-ES" dirty="0"/>
              <a:t> en java, una </a:t>
            </a:r>
            <a:r>
              <a:rPr lang="es-ES" dirty="0" err="1"/>
              <a:t>stack</a:t>
            </a:r>
            <a:r>
              <a:rPr lang="es-ES" dirty="0"/>
              <a:t> será lo mismo que una pila?.</a:t>
            </a:r>
            <a:endParaRPr lang="es-ES" dirty="0"/>
          </a:p>
        </p:txBody>
      </p:sp>
      <p:sp>
        <p:nvSpPr>
          <p:cNvPr id="246" name="Google Shape;246;p32"/>
          <p:cNvSpPr txBox="1">
            <a:spLocks noGrp="1"/>
          </p:cNvSpPr>
          <p:nvPr>
            <p:ph type="body" idx="1"/>
          </p:nvPr>
        </p:nvSpPr>
        <p:spPr>
          <a:xfrm>
            <a:off x="683568" y="1491630"/>
            <a:ext cx="4471200" cy="2448272"/>
          </a:xfrm>
          <a:prstGeom prst="rect">
            <a:avLst/>
          </a:prstGeom>
        </p:spPr>
        <p:txBody>
          <a:bodyPr spcFirstLastPara="1" wrap="square" lIns="182875" tIns="182875" rIns="182875" bIns="182875" anchor="t" anchorCtr="0">
            <a:noAutofit/>
          </a:bodyPr>
          <a:lstStyle/>
          <a:p>
            <a:r>
              <a:rPr lang="es-ES" dirty="0"/>
              <a:t>La clase </a:t>
            </a:r>
            <a:r>
              <a:rPr lang="es-ES" dirty="0" err="1"/>
              <a:t>Stack</a:t>
            </a:r>
            <a:r>
              <a:rPr lang="es-ES" dirty="0"/>
              <a:t> es una clase de las llamadas de tipo LIFO (</a:t>
            </a:r>
            <a:r>
              <a:rPr lang="es-ES" dirty="0" err="1"/>
              <a:t>Last</a:t>
            </a:r>
            <a:r>
              <a:rPr lang="es-ES" dirty="0"/>
              <a:t> In - </a:t>
            </a:r>
            <a:r>
              <a:rPr lang="es-ES" dirty="0" err="1"/>
              <a:t>First</a:t>
            </a:r>
            <a:r>
              <a:rPr lang="es-ES" dirty="0"/>
              <a:t> </a:t>
            </a:r>
            <a:r>
              <a:rPr lang="es-ES" dirty="0" err="1"/>
              <a:t>Out</a:t>
            </a:r>
            <a:r>
              <a:rPr lang="es-ES" dirty="0"/>
              <a:t>, o último en entrar - primero en salir).</a:t>
            </a:r>
          </a:p>
          <a:p>
            <a:r>
              <a:rPr lang="es-ES" dirty="0"/>
              <a:t>Es muy similar ya que una pila (</a:t>
            </a:r>
            <a:r>
              <a:rPr lang="es-ES" dirty="0" err="1"/>
              <a:t>stack</a:t>
            </a:r>
            <a:r>
              <a:rPr lang="es-ES" dirty="0"/>
              <a:t>) es un objeto similar a una pila de platos, donde se puede agregar y sacar datos sólo por el extremo superior.</a:t>
            </a:r>
          </a:p>
        </p:txBody>
      </p:sp>
    </p:spTree>
    <p:extLst>
      <p:ext uri="{BB962C8B-B14F-4D97-AF65-F5344CB8AC3E}">
        <p14:creationId xmlns:p14="http://schemas.microsoft.com/office/powerpoint/2010/main" val="2510354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3094666" y="1203598"/>
            <a:ext cx="5509782" cy="1368152"/>
          </a:xfrm>
          <a:prstGeom prst="rect">
            <a:avLst/>
          </a:prstGeom>
        </p:spPr>
        <p:txBody>
          <a:bodyPr spcFirstLastPara="1" wrap="square" lIns="182875" tIns="91425" rIns="182875" bIns="91425" anchor="b" anchorCtr="0">
            <a:noAutofit/>
          </a:bodyPr>
          <a:lstStyle/>
          <a:p>
            <a:pPr lvl="0"/>
            <a:r>
              <a:rPr lang="es-ES" dirty="0" smtClean="0"/>
              <a:t> </a:t>
            </a:r>
            <a:r>
              <a:rPr lang="es-ES" dirty="0" smtClean="0"/>
              <a:t>¿qué es tope en una pila?</a:t>
            </a:r>
            <a:endParaRPr lang="es-ES" dirty="0"/>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cxnSp>
        <p:nvCxnSpPr>
          <p:cNvPr id="238" name="Google Shape;238;p31"/>
          <p:cNvCxnSpPr/>
          <p:nvPr/>
        </p:nvCxnSpPr>
        <p:spPr>
          <a:xfrm>
            <a:off x="1187624" y="1059582"/>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187624" y="3507854"/>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55576" y="267494"/>
            <a:ext cx="7704000" cy="648072"/>
          </a:xfrm>
          <a:prstGeom prst="rect">
            <a:avLst/>
          </a:prstGeom>
        </p:spPr>
        <p:txBody>
          <a:bodyPr spcFirstLastPara="1" wrap="square" lIns="91425" tIns="91425" rIns="91425" bIns="91425" anchor="t" anchorCtr="0">
            <a:noAutofit/>
          </a:bodyPr>
          <a:lstStyle/>
          <a:p>
            <a:r>
              <a:rPr lang="es-ES" dirty="0"/>
              <a:t>6. </a:t>
            </a:r>
            <a:r>
              <a:rPr lang="es-ES" dirty="0"/>
              <a:t>¿qué es tope en una pila?</a:t>
            </a:r>
            <a:endParaRPr lang="es-ES" dirty="0"/>
          </a:p>
        </p:txBody>
      </p:sp>
      <p:sp>
        <p:nvSpPr>
          <p:cNvPr id="246" name="Google Shape;246;p32"/>
          <p:cNvSpPr txBox="1">
            <a:spLocks noGrp="1"/>
          </p:cNvSpPr>
          <p:nvPr>
            <p:ph type="body" idx="1"/>
          </p:nvPr>
        </p:nvSpPr>
        <p:spPr>
          <a:xfrm>
            <a:off x="539552" y="1635646"/>
            <a:ext cx="4320480" cy="2232248"/>
          </a:xfrm>
          <a:prstGeom prst="rect">
            <a:avLst/>
          </a:prstGeom>
        </p:spPr>
        <p:txBody>
          <a:bodyPr spcFirstLastPara="1" wrap="square" lIns="182875" tIns="182875" rIns="182875" bIns="182875" anchor="t" anchorCtr="0">
            <a:noAutofit/>
          </a:bodyPr>
          <a:lstStyle/>
          <a:p>
            <a:r>
              <a:rPr lang="es-ES" dirty="0"/>
              <a:t>TOPE de una pila se refiere a  que un solo extremo de la pila se designa como tope. Pueden colocarse nuevos elementos en el tope de la pila o se pueden quitar elementos de él</a:t>
            </a:r>
          </a:p>
        </p:txBody>
      </p:sp>
    </p:spTree>
    <p:extLst>
      <p:ext uri="{BB962C8B-B14F-4D97-AF65-F5344CB8AC3E}">
        <p14:creationId xmlns:p14="http://schemas.microsoft.com/office/powerpoint/2010/main" val="1388242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7824" y="1203598"/>
            <a:ext cx="5096726" cy="1368152"/>
          </a:xfrm>
          <a:prstGeom prst="rect">
            <a:avLst/>
          </a:prstGeom>
        </p:spPr>
        <p:txBody>
          <a:bodyPr spcFirstLastPara="1" wrap="square" lIns="182875" tIns="91425" rIns="182875" bIns="91425" anchor="b" anchorCtr="0">
            <a:noAutofit/>
          </a:bodyPr>
          <a:lstStyle/>
          <a:p>
            <a:pPr lvl="0"/>
            <a:r>
              <a:rPr lang="es-ES" dirty="0" smtClean="0"/>
              <a:t> </a:t>
            </a:r>
            <a:r>
              <a:rPr lang="es-ES" dirty="0"/>
              <a:t>¿Qué es MAX en una PILA?	</a:t>
            </a:r>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07</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7. </a:t>
            </a:r>
            <a:r>
              <a:rPr lang="es-ES" dirty="0"/>
              <a:t>¿Qué es MAX en una PILA?	</a:t>
            </a:r>
            <a:endParaRPr lang="es-ES" dirty="0"/>
          </a:p>
        </p:txBody>
      </p:sp>
      <p:sp>
        <p:nvSpPr>
          <p:cNvPr id="246" name="Google Shape;246;p32"/>
          <p:cNvSpPr txBox="1">
            <a:spLocks noGrp="1"/>
          </p:cNvSpPr>
          <p:nvPr>
            <p:ph type="body" idx="1"/>
          </p:nvPr>
        </p:nvSpPr>
        <p:spPr>
          <a:xfrm>
            <a:off x="251520" y="1491630"/>
            <a:ext cx="4471200" cy="1152128"/>
          </a:xfrm>
          <a:prstGeom prst="rect">
            <a:avLst/>
          </a:prstGeom>
        </p:spPr>
        <p:txBody>
          <a:bodyPr spcFirstLastPara="1" wrap="square" lIns="182875" tIns="182875" rIns="182875" bIns="182875" anchor="t" anchorCtr="0">
            <a:noAutofit/>
          </a:bodyPr>
          <a:lstStyle/>
          <a:p>
            <a:r>
              <a:rPr lang="es-ES" dirty="0"/>
              <a:t>Se refiere a que se tiene una pila con una capacidad para almacenar un </a:t>
            </a:r>
            <a:r>
              <a:rPr lang="es-ES" dirty="0" err="1"/>
              <a:t>núm</a:t>
            </a:r>
            <a:r>
              <a:rPr lang="es-ES" dirty="0"/>
              <a:t> máximo de elementos –MAX</a:t>
            </a:r>
          </a:p>
        </p:txBody>
      </p:sp>
    </p:spTree>
    <p:extLst>
      <p:ext uri="{BB962C8B-B14F-4D97-AF65-F5344CB8AC3E}">
        <p14:creationId xmlns:p14="http://schemas.microsoft.com/office/powerpoint/2010/main" val="1848594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7824" y="1203598"/>
            <a:ext cx="5096726" cy="2563723"/>
          </a:xfrm>
          <a:prstGeom prst="rect">
            <a:avLst/>
          </a:prstGeom>
        </p:spPr>
        <p:txBody>
          <a:bodyPr spcFirstLastPara="1" wrap="square" lIns="182875" tIns="91425" rIns="182875" bIns="91425" anchor="b" anchorCtr="0">
            <a:noAutofit/>
          </a:bodyPr>
          <a:lstStyle/>
          <a:p>
            <a:pPr lvl="0"/>
            <a:r>
              <a:rPr lang="es-ES" dirty="0" smtClean="0"/>
              <a:t>¿a que se refiere los métodos </a:t>
            </a:r>
            <a:r>
              <a:rPr lang="es-ES" dirty="0" err="1" smtClean="0"/>
              <a:t>esvacia</a:t>
            </a:r>
            <a:r>
              <a:rPr lang="es-ES" dirty="0" smtClean="0"/>
              <a:t>() y </a:t>
            </a:r>
            <a:r>
              <a:rPr lang="es-ES" dirty="0" err="1" smtClean="0"/>
              <a:t>esllena</a:t>
            </a:r>
            <a:r>
              <a:rPr lang="es-ES" dirty="0" smtClean="0"/>
              <a:t>() en una pila?</a:t>
            </a:r>
            <a:endParaRPr lang="es-ES" dirty="0"/>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08</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 8. </a:t>
            </a:r>
            <a:r>
              <a:rPr lang="es-ES" dirty="0"/>
              <a:t>¿a que se refiere los métodos </a:t>
            </a:r>
            <a:r>
              <a:rPr lang="es-ES" dirty="0" err="1"/>
              <a:t>esvacia</a:t>
            </a:r>
            <a:r>
              <a:rPr lang="es-ES" dirty="0"/>
              <a:t>() y </a:t>
            </a:r>
            <a:r>
              <a:rPr lang="es-ES" dirty="0" err="1"/>
              <a:t>esllena</a:t>
            </a:r>
            <a:r>
              <a:rPr lang="es-ES" dirty="0"/>
              <a:t>() en una pila?</a:t>
            </a:r>
            <a:endParaRPr lang="es-ES" dirty="0"/>
          </a:p>
        </p:txBody>
      </p:sp>
      <p:sp>
        <p:nvSpPr>
          <p:cNvPr id="246" name="Google Shape;246;p32"/>
          <p:cNvSpPr txBox="1">
            <a:spLocks noGrp="1"/>
          </p:cNvSpPr>
          <p:nvPr>
            <p:ph type="body" idx="1"/>
          </p:nvPr>
        </p:nvSpPr>
        <p:spPr>
          <a:xfrm>
            <a:off x="971600" y="1923678"/>
            <a:ext cx="4067944" cy="2160240"/>
          </a:xfrm>
          <a:prstGeom prst="rect">
            <a:avLst/>
          </a:prstGeom>
        </p:spPr>
        <p:txBody>
          <a:bodyPr spcFirstLastPara="1" wrap="square" lIns="182875" tIns="182875" rIns="182875" bIns="182875" anchor="t" anchorCtr="0">
            <a:noAutofit/>
          </a:bodyPr>
          <a:lstStyle/>
          <a:p>
            <a:r>
              <a:rPr lang="es-ES" dirty="0" err="1"/>
              <a:t>Metodo</a:t>
            </a:r>
            <a:r>
              <a:rPr lang="es-ES" dirty="0"/>
              <a:t> </a:t>
            </a:r>
            <a:r>
              <a:rPr lang="es-ES" dirty="0" err="1"/>
              <a:t>EsVacia</a:t>
            </a:r>
            <a:r>
              <a:rPr lang="es-ES" dirty="0"/>
              <a:t>: Se utiliza para verificar si una pila está vacía o si tiene elementos.</a:t>
            </a:r>
          </a:p>
          <a:p>
            <a:r>
              <a:rPr lang="es-ES" dirty="0"/>
              <a:t>       </a:t>
            </a:r>
            <a:r>
              <a:rPr lang="es-ES" dirty="0" err="1"/>
              <a:t>Metodo</a:t>
            </a:r>
            <a:r>
              <a:rPr lang="es-ES" dirty="0"/>
              <a:t> </a:t>
            </a:r>
            <a:r>
              <a:rPr lang="es-ES" dirty="0" err="1"/>
              <a:t>EsLlena</a:t>
            </a:r>
            <a:r>
              <a:rPr lang="es-ES" dirty="0"/>
              <a:t>: Se utiliza para verificar si una pila está llena.</a:t>
            </a:r>
          </a:p>
        </p:txBody>
      </p:sp>
    </p:spTree>
    <p:extLst>
      <p:ext uri="{BB962C8B-B14F-4D97-AF65-F5344CB8AC3E}">
        <p14:creationId xmlns:p14="http://schemas.microsoft.com/office/powerpoint/2010/main" val="676435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7824" y="1203598"/>
            <a:ext cx="5096726" cy="2088231"/>
          </a:xfrm>
          <a:prstGeom prst="rect">
            <a:avLst/>
          </a:prstGeom>
        </p:spPr>
        <p:txBody>
          <a:bodyPr spcFirstLastPara="1" wrap="square" lIns="182875" tIns="91425" rIns="182875" bIns="91425" anchor="b" anchorCtr="0">
            <a:noAutofit/>
          </a:bodyPr>
          <a:lstStyle/>
          <a:p>
            <a:pPr lvl="0"/>
            <a:r>
              <a:rPr lang="es-ES" dirty="0"/>
              <a:t>¿Qué son los métodos estáticos en JAVA?</a:t>
            </a:r>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09</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1037" y="1203598"/>
            <a:ext cx="5096726" cy="1944216"/>
          </a:xfrm>
          <a:prstGeom prst="rect">
            <a:avLst/>
          </a:prstGeom>
        </p:spPr>
        <p:txBody>
          <a:bodyPr spcFirstLastPara="1" wrap="square" lIns="182875" tIns="91425" rIns="182875" bIns="91425" anchor="b" anchorCtr="0">
            <a:noAutofit/>
          </a:bodyPr>
          <a:lstStyle/>
          <a:p>
            <a:pPr lvl="0"/>
            <a:r>
              <a:rPr lang="es-ES" dirty="0" smtClean="0"/>
              <a:t>¿a que se refiere cuando se habla de estructura de datos?</a:t>
            </a:r>
            <a:endParaRPr lang="es-ES" dirty="0"/>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9</a:t>
            </a:r>
            <a:r>
              <a:rPr lang="es-ES" dirty="0"/>
              <a:t>. ¿Qué son los métodos estáticos en JAVA</a:t>
            </a:r>
            <a:r>
              <a:rPr lang="es-ES" dirty="0" smtClean="0"/>
              <a:t>?</a:t>
            </a:r>
            <a:endParaRPr lang="es-ES" dirty="0"/>
          </a:p>
        </p:txBody>
      </p:sp>
      <p:sp>
        <p:nvSpPr>
          <p:cNvPr id="246" name="Google Shape;246;p32"/>
          <p:cNvSpPr txBox="1">
            <a:spLocks noGrp="1"/>
          </p:cNvSpPr>
          <p:nvPr>
            <p:ph type="body" idx="1"/>
          </p:nvPr>
        </p:nvSpPr>
        <p:spPr>
          <a:xfrm>
            <a:off x="683568" y="1491630"/>
            <a:ext cx="4471200" cy="1728192"/>
          </a:xfrm>
          <a:prstGeom prst="rect">
            <a:avLst/>
          </a:prstGeom>
        </p:spPr>
        <p:txBody>
          <a:bodyPr spcFirstLastPara="1" wrap="square" lIns="182875" tIns="182875" rIns="182875" bIns="182875" anchor="t" anchorCtr="0">
            <a:noAutofit/>
          </a:bodyPr>
          <a:lstStyle/>
          <a:p>
            <a:r>
              <a:rPr lang="es-ES" dirty="0"/>
              <a:t>Un método estático es aquel que no necesita una instancia de la clase para ser ejecutado. En estos casos simplemente debe llamarse al método en cuestión, pasando como primer parámetro el valor "</a:t>
            </a:r>
            <a:r>
              <a:rPr lang="es-ES" dirty="0" err="1"/>
              <a:t>null</a:t>
            </a:r>
            <a:r>
              <a:rPr lang="es-ES" dirty="0"/>
              <a:t>".</a:t>
            </a:r>
          </a:p>
        </p:txBody>
      </p:sp>
    </p:spTree>
    <p:extLst>
      <p:ext uri="{BB962C8B-B14F-4D97-AF65-F5344CB8AC3E}">
        <p14:creationId xmlns:p14="http://schemas.microsoft.com/office/powerpoint/2010/main" val="1004914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7824" y="1285563"/>
            <a:ext cx="5319464" cy="3096345"/>
          </a:xfrm>
          <a:prstGeom prst="rect">
            <a:avLst/>
          </a:prstGeom>
        </p:spPr>
        <p:txBody>
          <a:bodyPr spcFirstLastPara="1" wrap="square" lIns="182875" tIns="91425" rIns="182875" bIns="91425" anchor="b" anchorCtr="0">
            <a:noAutofit/>
          </a:bodyPr>
          <a:lstStyle/>
          <a:p>
            <a:r>
              <a:rPr lang="es-ES" dirty="0" smtClean="0"/>
              <a:t>.¿a través de un gráfico, muestre los métodos mínimos que debería de tener</a:t>
            </a:r>
            <a:br>
              <a:rPr lang="es-ES" dirty="0" smtClean="0"/>
            </a:br>
            <a:r>
              <a:rPr lang="es-ES" dirty="0" smtClean="0"/>
              <a:t>una pila?</a:t>
            </a:r>
            <a:endParaRPr lang="es-ES" dirty="0"/>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10</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115616" y="4371950"/>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0"/>
            <a:ext cx="7704000" cy="1715683"/>
          </a:xfrm>
          <a:prstGeom prst="rect">
            <a:avLst/>
          </a:prstGeom>
        </p:spPr>
        <p:txBody>
          <a:bodyPr spcFirstLastPara="1" wrap="square" lIns="91425" tIns="91425" rIns="91425" bIns="91425" anchor="t" anchorCtr="0">
            <a:noAutofit/>
          </a:bodyPr>
          <a:lstStyle/>
          <a:p>
            <a:r>
              <a:rPr lang="es-ES" dirty="0"/>
              <a:t>10.¿a través de un gráfico, muestre los métodos mínimos que debería de </a:t>
            </a:r>
            <a:r>
              <a:rPr lang="es-ES" dirty="0" err="1" smtClean="0"/>
              <a:t>teneruna</a:t>
            </a:r>
            <a:r>
              <a:rPr lang="es-ES" dirty="0" smtClean="0"/>
              <a:t> </a:t>
            </a:r>
            <a:r>
              <a:rPr lang="es-ES" dirty="0"/>
              <a:t>pila?</a:t>
            </a:r>
            <a:endParaRPr lang="es-ES" dirty="0"/>
          </a:p>
        </p:txBody>
      </p:sp>
      <p:pic>
        <p:nvPicPr>
          <p:cNvPr id="6" name="0 Imagen"/>
          <p:cNvPicPr/>
          <p:nvPr/>
        </p:nvPicPr>
        <p:blipFill>
          <a:blip r:embed="rId3">
            <a:extLst>
              <a:ext uri="{28A0092B-C50C-407E-A947-70E740481C1C}">
                <a14:useLocalDpi xmlns:a14="http://schemas.microsoft.com/office/drawing/2010/main" val="0"/>
              </a:ext>
            </a:extLst>
          </a:blip>
          <a:stretch>
            <a:fillRect/>
          </a:stretch>
        </p:blipFill>
        <p:spPr>
          <a:xfrm>
            <a:off x="3851920" y="1568034"/>
            <a:ext cx="2733675" cy="3248025"/>
          </a:xfrm>
          <a:prstGeom prst="rect">
            <a:avLst/>
          </a:prstGeom>
        </p:spPr>
      </p:pic>
    </p:spTree>
    <p:extLst>
      <p:ext uri="{BB962C8B-B14F-4D97-AF65-F5344CB8AC3E}">
        <p14:creationId xmlns:p14="http://schemas.microsoft.com/office/powerpoint/2010/main" val="3921095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7" name="Google Shape;561;p46"/>
          <p:cNvSpPr txBox="1">
            <a:spLocks noGrp="1"/>
          </p:cNvSpPr>
          <p:nvPr>
            <p:ph type="title"/>
          </p:nvPr>
        </p:nvSpPr>
        <p:spPr>
          <a:xfrm>
            <a:off x="1907704" y="1591207"/>
            <a:ext cx="5320200" cy="105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800" dirty="0" smtClean="0"/>
              <a:t>GRACIAS</a:t>
            </a:r>
            <a:endParaRPr sz="8800" dirty="0"/>
          </a:p>
        </p:txBody>
      </p:sp>
      <p:cxnSp>
        <p:nvCxnSpPr>
          <p:cNvPr id="8" name="Google Shape;568;p46"/>
          <p:cNvCxnSpPr/>
          <p:nvPr/>
        </p:nvCxnSpPr>
        <p:spPr>
          <a:xfrm>
            <a:off x="1907704" y="1419622"/>
            <a:ext cx="5320200" cy="0"/>
          </a:xfrm>
          <a:prstGeom prst="straightConnector1">
            <a:avLst/>
          </a:prstGeom>
          <a:noFill/>
          <a:ln w="9525" cap="flat" cmpd="sng">
            <a:solidFill>
              <a:schemeClr val="lt1"/>
            </a:solidFill>
            <a:prstDash val="solid"/>
            <a:round/>
            <a:headEnd type="none" w="med" len="med"/>
            <a:tailEnd type="none" w="med" len="med"/>
          </a:ln>
        </p:spPr>
      </p:cxnSp>
      <p:cxnSp>
        <p:nvCxnSpPr>
          <p:cNvPr id="9" name="Google Shape;569;p46"/>
          <p:cNvCxnSpPr/>
          <p:nvPr/>
        </p:nvCxnSpPr>
        <p:spPr>
          <a:xfrm>
            <a:off x="1907704" y="2821222"/>
            <a:ext cx="53202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7027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1. </a:t>
            </a:r>
            <a:r>
              <a:rPr lang="es-ES" dirty="0"/>
              <a:t>¿a que se refiere cuando se habla de estructura de datos?</a:t>
            </a:r>
            <a:endParaRPr lang="es-ES" dirty="0"/>
          </a:p>
        </p:txBody>
      </p:sp>
      <p:sp>
        <p:nvSpPr>
          <p:cNvPr id="246" name="Google Shape;246;p32"/>
          <p:cNvSpPr txBox="1">
            <a:spLocks noGrp="1"/>
          </p:cNvSpPr>
          <p:nvPr>
            <p:ph type="body" idx="1"/>
          </p:nvPr>
        </p:nvSpPr>
        <p:spPr>
          <a:xfrm>
            <a:off x="899592" y="1957454"/>
            <a:ext cx="4471200" cy="1872208"/>
          </a:xfrm>
          <a:prstGeom prst="rect">
            <a:avLst/>
          </a:prstGeom>
        </p:spPr>
        <p:txBody>
          <a:bodyPr spcFirstLastPara="1" wrap="square" lIns="182875" tIns="182875" rIns="182875" bIns="182875" anchor="t" anchorCtr="0">
            <a:noAutofit/>
          </a:bodyPr>
          <a:lstStyle/>
          <a:p>
            <a:r>
              <a:rPr lang="es-ES" dirty="0" smtClean="0"/>
              <a:t> </a:t>
            </a:r>
            <a:r>
              <a:rPr lang="es-ES" dirty="0"/>
              <a:t>Se refiere a las estructuras de datos que son aquellas que nos permiten, como desarrolladores, organizar la información de manera eficiente, y en definitiva diseñar la solución correcta para un determinado problema.</a:t>
            </a:r>
          </a:p>
          <a:p>
            <a:pPr marL="139700" indent="0">
              <a:buNone/>
            </a:pP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3000291" y="1203598"/>
            <a:ext cx="5096726" cy="2080205"/>
          </a:xfrm>
          <a:prstGeom prst="rect">
            <a:avLst/>
          </a:prstGeom>
        </p:spPr>
        <p:txBody>
          <a:bodyPr spcFirstLastPara="1" wrap="square" lIns="182875" tIns="91425" rIns="182875" bIns="91425" anchor="b" anchorCtr="0">
            <a:noAutofit/>
          </a:bodyPr>
          <a:lstStyle/>
          <a:p>
            <a:pPr lvl="0"/>
            <a:r>
              <a:rPr lang="es-ES" dirty="0" smtClean="0"/>
              <a:t>¿cuáles son los tipos de estructura que existe?</a:t>
            </a:r>
            <a:endParaRPr lang="es-ES" dirty="0"/>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2. </a:t>
            </a:r>
            <a:r>
              <a:rPr lang="es-ES" dirty="0"/>
              <a:t>¿cuáles son los tipos de estructura que existe?</a:t>
            </a:r>
            <a:endParaRPr lang="es-ES" dirty="0"/>
          </a:p>
        </p:txBody>
      </p:sp>
      <p:sp>
        <p:nvSpPr>
          <p:cNvPr id="246" name="Google Shape;246;p32"/>
          <p:cNvSpPr txBox="1">
            <a:spLocks noGrp="1"/>
          </p:cNvSpPr>
          <p:nvPr>
            <p:ph type="body" idx="1"/>
          </p:nvPr>
        </p:nvSpPr>
        <p:spPr>
          <a:xfrm>
            <a:off x="251520" y="1491630"/>
            <a:ext cx="8352928" cy="3651870"/>
          </a:xfrm>
          <a:prstGeom prst="rect">
            <a:avLst/>
          </a:prstGeom>
        </p:spPr>
        <p:txBody>
          <a:bodyPr spcFirstLastPara="1" wrap="square" lIns="182875" tIns="182875" rIns="182875" bIns="182875" anchor="t" anchorCtr="0">
            <a:noAutofit/>
          </a:bodyPr>
          <a:lstStyle/>
          <a:p>
            <a:pPr marL="139700" indent="0">
              <a:buNone/>
            </a:pPr>
            <a:r>
              <a:rPr lang="es-ES" dirty="0"/>
              <a:t>Las estructura de datos tienen los siguientes tipos de </a:t>
            </a:r>
            <a:r>
              <a:rPr lang="es-ES" dirty="0" smtClean="0"/>
              <a:t>estructura :</a:t>
            </a:r>
            <a:endParaRPr lang="es-ES" dirty="0"/>
          </a:p>
          <a:p>
            <a:pPr marL="139700" indent="0">
              <a:buNone/>
            </a:pPr>
            <a:endParaRPr lang="es-ES" dirty="0"/>
          </a:p>
          <a:p>
            <a:r>
              <a:rPr lang="es-ES" b="1" dirty="0" err="1"/>
              <a:t>Arrays</a:t>
            </a:r>
            <a:endParaRPr lang="es-ES" dirty="0"/>
          </a:p>
          <a:p>
            <a:pPr marL="139700" indent="0">
              <a:buNone/>
            </a:pPr>
            <a:r>
              <a:rPr lang="es-ES" dirty="0"/>
              <a:t>Los </a:t>
            </a:r>
            <a:r>
              <a:rPr lang="es-ES" dirty="0" err="1"/>
              <a:t>arrays</a:t>
            </a:r>
            <a:r>
              <a:rPr lang="es-ES" dirty="0"/>
              <a:t> son una estructura que almacena los datos un elemento al lado del otro.</a:t>
            </a:r>
          </a:p>
          <a:p>
            <a:r>
              <a:rPr lang="es-ES" b="1" dirty="0"/>
              <a:t>Listas enlazadas</a:t>
            </a:r>
            <a:endParaRPr lang="es-ES" dirty="0"/>
          </a:p>
          <a:p>
            <a:pPr marL="139700" indent="0">
              <a:buNone/>
            </a:pPr>
            <a:r>
              <a:rPr lang="es-ES" dirty="0"/>
              <a:t>Las listas enlazadas son un tipo de estructura de datos similar a los </a:t>
            </a:r>
            <a:r>
              <a:rPr lang="es-ES" dirty="0" err="1"/>
              <a:t>arrays</a:t>
            </a:r>
            <a:r>
              <a:rPr lang="es-ES" dirty="0"/>
              <a:t> con la diferencia de que por defecto no tenemos por qué saber la cantidad de elementos que va a contener</a:t>
            </a:r>
            <a:r>
              <a:rPr lang="es-ES" dirty="0" smtClean="0"/>
              <a:t>.</a:t>
            </a:r>
          </a:p>
          <a:p>
            <a:r>
              <a:rPr lang="es-ES" b="1" dirty="0"/>
              <a:t>Pilas</a:t>
            </a:r>
            <a:endParaRPr lang="es-ES" dirty="0"/>
          </a:p>
          <a:p>
            <a:pPr marL="139700" indent="0">
              <a:buNone/>
            </a:pPr>
            <a:r>
              <a:rPr lang="es-ES" dirty="0"/>
              <a:t>Las pilas son un tipo de listas que tienen la particularidad de sólo poder eliminar o insertar en la cima de la lista. </a:t>
            </a:r>
          </a:p>
          <a:p>
            <a:pPr marL="139700" indent="0">
              <a:buNone/>
            </a:pPr>
            <a:endParaRPr lang="es-ES" dirty="0"/>
          </a:p>
        </p:txBody>
      </p:sp>
    </p:spTree>
    <p:extLst>
      <p:ext uri="{BB962C8B-B14F-4D97-AF65-F5344CB8AC3E}">
        <p14:creationId xmlns:p14="http://schemas.microsoft.com/office/powerpoint/2010/main" val="4227241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2. </a:t>
            </a:r>
            <a:r>
              <a:rPr lang="es-ES" dirty="0"/>
              <a:t>¿cuáles son los tipos de estructura que existe?</a:t>
            </a:r>
            <a:endParaRPr lang="es-ES" dirty="0"/>
          </a:p>
        </p:txBody>
      </p:sp>
      <p:sp>
        <p:nvSpPr>
          <p:cNvPr id="246" name="Google Shape;246;p32"/>
          <p:cNvSpPr txBox="1">
            <a:spLocks noGrp="1"/>
          </p:cNvSpPr>
          <p:nvPr>
            <p:ph type="body" idx="1"/>
          </p:nvPr>
        </p:nvSpPr>
        <p:spPr>
          <a:xfrm>
            <a:off x="251520" y="1491630"/>
            <a:ext cx="8568952" cy="3096344"/>
          </a:xfrm>
          <a:prstGeom prst="rect">
            <a:avLst/>
          </a:prstGeom>
        </p:spPr>
        <p:txBody>
          <a:bodyPr spcFirstLastPara="1" wrap="square" lIns="182875" tIns="182875" rIns="182875" bIns="182875" anchor="t" anchorCtr="0">
            <a:noAutofit/>
          </a:bodyPr>
          <a:lstStyle/>
          <a:p>
            <a:pPr marL="139700" indent="0">
              <a:buNone/>
            </a:pPr>
            <a:r>
              <a:rPr lang="es-ES" dirty="0"/>
              <a:t>Las estructura de datos tienen los siguientes tipos de </a:t>
            </a:r>
            <a:r>
              <a:rPr lang="es-ES" dirty="0" smtClean="0"/>
              <a:t>estructura :</a:t>
            </a:r>
            <a:endParaRPr lang="es-ES" dirty="0"/>
          </a:p>
          <a:p>
            <a:pPr marL="139700" indent="0">
              <a:buNone/>
            </a:pPr>
            <a:endParaRPr lang="es-ES" dirty="0"/>
          </a:p>
          <a:p>
            <a:r>
              <a:rPr lang="es-ES" b="1" dirty="0"/>
              <a:t>Colas</a:t>
            </a:r>
            <a:endParaRPr lang="es-ES" dirty="0"/>
          </a:p>
          <a:p>
            <a:pPr marL="139700" indent="0">
              <a:buNone/>
            </a:pPr>
            <a:r>
              <a:rPr lang="es-ES" dirty="0"/>
              <a:t>Esta estructura es otro tipo de lista que nos permite emular el comportamiento de una fila o cola de la vida real donde el primer elemento en ingresar a la fila es el primero en salir</a:t>
            </a:r>
          </a:p>
          <a:p>
            <a:r>
              <a:rPr lang="es-ES" b="1" dirty="0"/>
              <a:t>Arboles binarios</a:t>
            </a:r>
            <a:endParaRPr lang="es-ES" dirty="0"/>
          </a:p>
          <a:p>
            <a:pPr marL="139700" indent="0">
              <a:buNone/>
            </a:pPr>
            <a:r>
              <a:rPr lang="es-ES" dirty="0" smtClean="0"/>
              <a:t> Los </a:t>
            </a:r>
            <a:r>
              <a:rPr lang="es-ES" dirty="0"/>
              <a:t>arboles binarios son estructuras de datos que se componen de una nueva clase de nodo donde cada uno contiene un </a:t>
            </a:r>
            <a:r>
              <a:rPr lang="es-ES" dirty="0" err="1"/>
              <a:t>item</a:t>
            </a:r>
            <a:r>
              <a:rPr lang="es-ES" dirty="0"/>
              <a:t> o un valor, una referencia a un nodo que </a:t>
            </a:r>
            <a:r>
              <a:rPr lang="es-ES" dirty="0" err="1"/>
              <a:t>sera</a:t>
            </a:r>
            <a:r>
              <a:rPr lang="es-ES" dirty="0"/>
              <a:t> el hijo izquierdo y otra referencia para el nodo derecho.</a:t>
            </a:r>
          </a:p>
          <a:p>
            <a:pPr marL="139700" indent="0">
              <a:buNone/>
            </a:pPr>
            <a:endParaRPr lang="es-ES" dirty="0"/>
          </a:p>
        </p:txBody>
      </p:sp>
    </p:spTree>
    <p:extLst>
      <p:ext uri="{BB962C8B-B14F-4D97-AF65-F5344CB8AC3E}">
        <p14:creationId xmlns:p14="http://schemas.microsoft.com/office/powerpoint/2010/main" val="1026134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7824" y="1203598"/>
            <a:ext cx="5096726" cy="2520280"/>
          </a:xfrm>
          <a:prstGeom prst="rect">
            <a:avLst/>
          </a:prstGeom>
        </p:spPr>
        <p:txBody>
          <a:bodyPr spcFirstLastPara="1" wrap="square" lIns="182875" tIns="91425" rIns="182875" bIns="91425" anchor="b" anchorCtr="0">
            <a:noAutofit/>
          </a:bodyPr>
          <a:lstStyle/>
          <a:p>
            <a:r>
              <a:rPr lang="es-ES" dirty="0" smtClean="0"/>
              <a:t>¿explique, por qué son útiles las estructuras</a:t>
            </a:r>
            <a:br>
              <a:rPr lang="es-ES" dirty="0" smtClean="0"/>
            </a:br>
            <a:r>
              <a:rPr lang="es-ES" dirty="0" smtClean="0"/>
              <a:t>de datos?.</a:t>
            </a:r>
            <a:endParaRPr lang="es-ES" dirty="0"/>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683568" y="411510"/>
            <a:ext cx="7704000" cy="1152128"/>
          </a:xfrm>
          <a:prstGeom prst="rect">
            <a:avLst/>
          </a:prstGeom>
        </p:spPr>
        <p:txBody>
          <a:bodyPr spcFirstLastPara="1" wrap="square" lIns="91425" tIns="91425" rIns="91425" bIns="91425" anchor="t" anchorCtr="0">
            <a:noAutofit/>
          </a:bodyPr>
          <a:lstStyle/>
          <a:p>
            <a:r>
              <a:rPr lang="es-ES" dirty="0"/>
              <a:t>3. </a:t>
            </a:r>
            <a:r>
              <a:rPr lang="es-ES" dirty="0"/>
              <a:t>¿explique, por qué son útiles las </a:t>
            </a:r>
            <a:r>
              <a:rPr lang="es-ES" dirty="0" smtClean="0"/>
              <a:t>estructuras de </a:t>
            </a:r>
            <a:r>
              <a:rPr lang="es-ES" dirty="0"/>
              <a:t>datos?.</a:t>
            </a:r>
            <a:endParaRPr lang="es-ES" dirty="0"/>
          </a:p>
        </p:txBody>
      </p:sp>
      <p:sp>
        <p:nvSpPr>
          <p:cNvPr id="246" name="Google Shape;246;p32"/>
          <p:cNvSpPr txBox="1">
            <a:spLocks noGrp="1"/>
          </p:cNvSpPr>
          <p:nvPr>
            <p:ph type="body" idx="1"/>
          </p:nvPr>
        </p:nvSpPr>
        <p:spPr>
          <a:xfrm>
            <a:off x="683568" y="1779662"/>
            <a:ext cx="4968552" cy="2448272"/>
          </a:xfrm>
          <a:prstGeom prst="rect">
            <a:avLst/>
          </a:prstGeom>
        </p:spPr>
        <p:txBody>
          <a:bodyPr spcFirstLastPara="1" wrap="square" lIns="182875" tIns="182875" rIns="182875" bIns="182875" anchor="t" anchorCtr="0">
            <a:noAutofit/>
          </a:bodyPr>
          <a:lstStyle/>
          <a:p>
            <a:r>
              <a:rPr lang="es-ES" dirty="0"/>
              <a:t>Las estructuras de datos son útiles porque nos permiten tener una batería de herramientas para solucionar ciertos tipos de problemas.</a:t>
            </a:r>
          </a:p>
          <a:p>
            <a:r>
              <a:rPr lang="es-ES" dirty="0"/>
              <a:t>Además, nos permiten hacer un software más eficiente optimizando recursos, algo muy útil para </a:t>
            </a:r>
            <a:r>
              <a:rPr lang="es-ES" dirty="0" err="1"/>
              <a:t>IoT</a:t>
            </a:r>
            <a:r>
              <a:rPr lang="es-ES" dirty="0"/>
              <a:t> y para los entornos que trabajan con Big Data.</a:t>
            </a:r>
          </a:p>
        </p:txBody>
      </p:sp>
    </p:spTree>
    <p:extLst>
      <p:ext uri="{BB962C8B-B14F-4D97-AF65-F5344CB8AC3E}">
        <p14:creationId xmlns:p14="http://schemas.microsoft.com/office/powerpoint/2010/main" val="200519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7824" y="1203599"/>
            <a:ext cx="5096726" cy="864096"/>
          </a:xfrm>
          <a:prstGeom prst="rect">
            <a:avLst/>
          </a:prstGeom>
        </p:spPr>
        <p:txBody>
          <a:bodyPr spcFirstLastPara="1" wrap="square" lIns="182875" tIns="91425" rIns="182875" bIns="91425" anchor="b" anchorCtr="0">
            <a:noAutofit/>
          </a:bodyPr>
          <a:lstStyle/>
          <a:p>
            <a:pPr lvl="0"/>
            <a:r>
              <a:rPr lang="es-ES" dirty="0"/>
              <a:t>¿Qué es una PILA?</a:t>
            </a:r>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Enjoy Norway Minitheme by Slidesgo">
  <a:themeElements>
    <a:clrScheme name="Simple Light">
      <a:dk1>
        <a:srgbClr val="000626"/>
      </a:dk1>
      <a:lt1>
        <a:srgbClr val="FFFFFF"/>
      </a:lt1>
      <a:dk2>
        <a:srgbClr val="010F5C"/>
      </a:dk2>
      <a:lt2>
        <a:srgbClr val="00BD85"/>
      </a:lt2>
      <a:accent1>
        <a:srgbClr val="02BC87"/>
      </a:accent1>
      <a:accent2>
        <a:srgbClr val="4D346B"/>
      </a:accent2>
      <a:accent3>
        <a:srgbClr val="9090F1"/>
      </a:accent3>
      <a:accent4>
        <a:srgbClr val="A078D8"/>
      </a:accent4>
      <a:accent5>
        <a:srgbClr val="8BE7DB"/>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465</Words>
  <Application>Microsoft Office PowerPoint</Application>
  <PresentationFormat>Presentación en pantalla (16:9)</PresentationFormat>
  <Paragraphs>59</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Josefin Sans</vt:lpstr>
      <vt:lpstr>Open Sans</vt:lpstr>
      <vt:lpstr>Enjoy Norway Minitheme by Slidesgo</vt:lpstr>
      <vt:lpstr>Evaluación Procesual  Hito 3</vt:lpstr>
      <vt:lpstr>¿a que se refiere cuando se habla de estructura de datos?</vt:lpstr>
      <vt:lpstr>1. ¿a que se refiere cuando se habla de estructura de datos?</vt:lpstr>
      <vt:lpstr>¿cuáles son los tipos de estructura que existe?</vt:lpstr>
      <vt:lpstr>2. ¿cuáles son los tipos de estructura que existe?</vt:lpstr>
      <vt:lpstr>2. ¿cuáles son los tipos de estructura que existe?</vt:lpstr>
      <vt:lpstr>¿explique, por qué son útiles las estructuras de datos?.</vt:lpstr>
      <vt:lpstr>3. ¿explique, por qué son útiles las estructuras de datos?.</vt:lpstr>
      <vt:lpstr>¿Qué es una PILA?</vt:lpstr>
      <vt:lpstr>4. ¿Qué es una PILA?</vt:lpstr>
      <vt:lpstr>¿qué es stack en java, una stack será lo mismo que una pila?.</vt:lpstr>
      <vt:lpstr>5. ¿qué es stack en java, una stack será lo mismo que una pila?.</vt:lpstr>
      <vt:lpstr> ¿qué es tope en una pila?</vt:lpstr>
      <vt:lpstr>6. ¿qué es tope en una pila?</vt:lpstr>
      <vt:lpstr> ¿Qué es MAX en una PILA? </vt:lpstr>
      <vt:lpstr>7. ¿Qué es MAX en una PILA? </vt:lpstr>
      <vt:lpstr>¿a que se refiere los métodos esvacia() y esllena() en una pila?</vt:lpstr>
      <vt:lpstr> 8. ¿a que se refiere los métodos esvacia() y esllena() en una pila?</vt:lpstr>
      <vt:lpstr>¿Qué son los métodos estáticos en JAVA?</vt:lpstr>
      <vt:lpstr>9. ¿Qué son los métodos estáticos en JAVA?</vt:lpstr>
      <vt:lpstr>.¿a través de un gráfico, muestre los métodos mínimos que debería de tener una pila?</vt:lpstr>
      <vt:lpstr>10.¿a través de un gráfico, muestre los métodos mínimos que debería de teneruna pila?</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Procesual  Hito 2</dc:title>
  <dc:creator>Edwin Quisbert</dc:creator>
  <cp:lastModifiedBy>escor</cp:lastModifiedBy>
  <cp:revision>7</cp:revision>
  <dcterms:modified xsi:type="dcterms:W3CDTF">2023-05-05T03:50:34Z</dcterms:modified>
</cp:coreProperties>
</file>