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88" r:id="rId34"/>
    <p:sldId id="289" r:id="rId35"/>
    <p:sldId id="292" r:id="rId36"/>
    <p:sldId id="291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E4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D4E78-1EB1-46A4-9C8F-01B493CABC61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220BA-6320-40E0-9E13-6DDDEADAA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9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999999"/>
                </a:solidFill>
                <a:effectLst/>
                <a:latin typeface="Noto Sans"/>
              </a:rPr>
              <a:t>사이퍼텍스트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Noto Sans"/>
              </a:rPr>
              <a:t> 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Noto Sans"/>
              </a:rPr>
              <a:t>: 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Noto Sans"/>
              </a:rPr>
              <a:t>암호문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220BA-6320-40E0-9E13-6DDDEADAAC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4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처음으로 블록체인 기반 의료 정보 공유 프로토콜을 제시한 논문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Patient Provider Relationship</a:t>
            </a:r>
            <a:r>
              <a:rPr lang="ko-KR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</a:rPr>
              <a:t>:</a:t>
            </a:r>
            <a:r>
              <a:rPr lang="ko-KR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환자 제공자 관계</a:t>
            </a: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Summary Contract 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요약 계약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220BA-6320-40E0-9E13-6DDDEADAAC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25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..?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220BA-6320-40E0-9E13-6DDDEADAAC5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36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131313"/>
                </a:solidFill>
                <a:effectLst/>
                <a:latin typeface="Noto Sans"/>
              </a:rPr>
              <a:t>표준화 데이터</a:t>
            </a:r>
            <a:r>
              <a:rPr lang="en-US" altLang="ko-KR" b="0" i="0" dirty="0">
                <a:solidFill>
                  <a:srgbClr val="131313"/>
                </a:solidFill>
                <a:effectLst/>
                <a:latin typeface="Noto Sans"/>
              </a:rPr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220BA-6320-40E0-9E13-6DDDEADAAC5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3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시스템이 사용자에게 제공하는 보안 속성들 서술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220BA-6320-40E0-9E13-6DDDEADAAC5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5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Owner</a:t>
            </a:r>
            <a:r>
              <a:rPr lang="ko-KR" altLang="en-US" dirty="0"/>
              <a:t>의 </a:t>
            </a:r>
            <a:r>
              <a:rPr lang="en-US" altLang="ko-KR" dirty="0"/>
              <a:t>Identity Encrypt Key</a:t>
            </a:r>
            <a:r>
              <a:rPr lang="ko-KR" altLang="en-US" dirty="0"/>
              <a:t>와 </a:t>
            </a:r>
            <a:r>
              <a:rPr lang="en-US" altLang="ko-KR" dirty="0"/>
              <a:t>Owner</a:t>
            </a:r>
            <a:r>
              <a:rPr lang="ko-KR" altLang="en-US" dirty="0"/>
              <a:t>의 블록체인 주소</a:t>
            </a:r>
            <a:r>
              <a:rPr lang="en-US" altLang="ko-KR" dirty="0"/>
              <a:t>, Owner</a:t>
            </a:r>
            <a:r>
              <a:rPr lang="ko-KR" altLang="en-US" dirty="0"/>
              <a:t>의 표준화된 데이터</a:t>
            </a:r>
            <a:r>
              <a:rPr lang="en-US" altLang="ko-KR" dirty="0"/>
              <a:t>, </a:t>
            </a:r>
            <a:r>
              <a:rPr lang="ko-KR" altLang="en-US" dirty="0"/>
              <a:t>속성을 받아들여 </a:t>
            </a:r>
            <a:r>
              <a:rPr lang="en-US" altLang="ko-KR" dirty="0" err="1"/>
              <a:t>Matablock</a:t>
            </a:r>
            <a:r>
              <a:rPr lang="ko-KR" altLang="en-US" dirty="0"/>
              <a:t>을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스토리지는 로컬 </a:t>
            </a:r>
            <a:r>
              <a:rPr lang="en-US" altLang="ko-KR" dirty="0"/>
              <a:t>DB</a:t>
            </a:r>
            <a:r>
              <a:rPr lang="ko-KR" altLang="en-US" dirty="0"/>
              <a:t>와 달리 속성값만 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220BA-6320-40E0-9E13-6DDDEADAAC5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56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속성과 연산자를 활용한 표현식에 기반해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220BA-6320-40E0-9E13-6DDDEADAAC5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4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6A100-051E-40DF-9FF2-601EEB920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53CDE0-2DDC-4B1C-8F5C-96958019B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FA2CF-37A2-4318-8109-F5AFE8AE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3F3-13D6-45A5-BD59-1A6E7009838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6D1FB-1DB5-43C5-A099-F6C49D34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5B055-4D51-4B24-882E-6207DB91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BCA-4D01-48C4-B7D7-DE317BCE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2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17645-EB15-4BAA-A108-80223ABB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6BF6C4-24FD-4C72-B254-E69EB640E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A5A3E-D7E2-4491-9D49-A4EEEE8C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3F3-13D6-45A5-BD59-1A6E7009838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D5CCD-C3B1-4BAB-94E3-7C375267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AFBA7-4B2B-4FFC-BF71-79B166C0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BCA-4D01-48C4-B7D7-DE317BCE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7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1DB681-6CD4-41CE-ACAA-4F1E700E4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AAB29C-E387-4820-BA5A-C073E3A2D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089F2-BA16-4C1C-B4BF-C9CA56CE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3F3-13D6-45A5-BD59-1A6E7009838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84E7B-B071-4A52-AFA8-93918038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007C3-5E07-4C1C-90A5-E9000C1E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BCA-4D01-48C4-B7D7-DE317BCE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3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BBF7-A446-4FA7-940C-63CC1E83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1C227-4FCD-4685-B77A-8E2E0086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0783-950D-4509-A9AF-0D4C799E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3F3-13D6-45A5-BD59-1A6E7009838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FC3ED-9C84-4E1B-AA38-BCB402F7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129C2-8C8F-4AA3-9DDF-0E1E8833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BCA-4D01-48C4-B7D7-DE317BCE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23D11-2CDB-4A05-991E-D7E1ABEA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DE777-2D26-4127-BC14-B48E935E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7BED2-38D7-49D2-88E2-B1A1CAFE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3F3-13D6-45A5-BD59-1A6E7009838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D1403-46D3-4109-9F6B-C8345091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92190-8C18-480C-BEC5-311FE465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BCA-4D01-48C4-B7D7-DE317BCE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0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F95AE-F395-4D59-8D06-90D491C0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FC3A9-A99D-4324-9528-F7C96EB60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559966-F9FD-4D7C-8332-51195FE1F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1C10A6-3232-4146-A6BF-81298A2D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3F3-13D6-45A5-BD59-1A6E7009838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2E05F5-229B-44BA-A97E-A389C34B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4EDB-7C5F-46A0-B00F-BD938AD0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BCA-4D01-48C4-B7D7-DE317BCE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8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69F51-7958-402D-9211-96232E3AB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2FE45D-F7D9-4179-96FB-F2DDF6B38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A8D8CA-730F-4FC4-BB06-869AD54C4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6CBD65-FDAD-4405-9013-3D5AD0D5F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07672A-9378-405F-8D51-CC31D3610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463BC1-D5A4-4621-AAAC-F93A4EE3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3F3-13D6-45A5-BD59-1A6E7009838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A5A329-56A0-4FCC-B194-48DB7456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C79B4E-05E5-45FC-96B3-E905C813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BCA-4D01-48C4-B7D7-DE317BCE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B114-4AEF-49A0-B0AC-80503846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ED6492-2A68-4A3A-A874-9EF2D17A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3F3-13D6-45A5-BD59-1A6E7009838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DDDCEF-FD67-4B45-BB25-9792CFDE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5CBF17-7011-4164-94EF-7F6ACE62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BCA-4D01-48C4-B7D7-DE317BCE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0FE5BA-29F5-4E7C-8075-825A7D26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3F3-13D6-45A5-BD59-1A6E7009838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AC569-BC61-4C10-B84D-10F373CB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2ACB4F-4207-48A4-8DFA-3EB1ED42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BCA-4D01-48C4-B7D7-DE317BCE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3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B1CE-6C42-4FF1-A587-3F39713F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97F35-4F32-486B-8D88-4B4870EF1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CCBAC-481E-47E5-9992-CE878C53C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39FC28-4896-46F1-9A87-8233FEA6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3F3-13D6-45A5-BD59-1A6E7009838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254B52-3EA4-4D21-95D3-05F01235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74384-585A-4090-B690-271FCC46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BCA-4D01-48C4-B7D7-DE317BCE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69FD8-FCEE-490A-B89C-54D6E597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6D49F5-1558-4B3B-A616-83A372B26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3479-8512-4639-B074-4FB53B3C0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896948-62FD-412D-B3A6-EC12CE16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3F3-13D6-45A5-BD59-1A6E7009838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BECFA-487E-4DCA-A76B-C6F52423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FC26F-6D44-459E-868C-22BC9C9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BCA-4D01-48C4-B7D7-DE317BCE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25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64F5AF-620B-4ED3-B2F4-F249355A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B55C2-DA2D-4057-AE15-CF4A8104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1A06A-BE6A-4602-850E-3D3851C17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F73F3-13D6-45A5-BD59-1A6E7009838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33506-F37E-44BC-A5FE-A86FA4988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220F0-75E2-43EE-BF42-AAAD5E87B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42BCA-4D01-48C4-B7D7-DE317BCE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2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04DB0-2D94-4B67-A2CD-DDE3F0B6E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642" y="873620"/>
            <a:ext cx="10122716" cy="238760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의료 정보 공유를 위한 블록체인 기반 접근 제어 기법</a:t>
            </a:r>
            <a:br>
              <a:rPr lang="en-US" altLang="ko-KR" sz="3200" dirty="0"/>
            </a:b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Blockchain-Based Access Control Method for Medical Data Sharing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9932E2-1B27-4B9E-A490-1FC94429A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5260"/>
            <a:ext cx="9144000" cy="1655762"/>
          </a:xfrm>
        </p:spPr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포항공과대학교 컴퓨터공학부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최연규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5AD67-895D-4381-9555-91FCF0EF003D}"/>
              </a:ext>
            </a:extLst>
          </p:cNvPr>
          <p:cNvSpPr txBox="1"/>
          <p:nvPr/>
        </p:nvSpPr>
        <p:spPr>
          <a:xfrm>
            <a:off x="10773022" y="6417578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6. 17. 2019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17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F44B065-C27D-47FE-8BC7-3816F698A6C9}"/>
              </a:ext>
            </a:extLst>
          </p:cNvPr>
          <p:cNvSpPr/>
          <p:nvPr/>
        </p:nvSpPr>
        <p:spPr>
          <a:xfrm>
            <a:off x="378903" y="385894"/>
            <a:ext cx="2490132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MedRec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1A80E-08F2-4FC3-B326-E7690749B912}"/>
              </a:ext>
            </a:extLst>
          </p:cNvPr>
          <p:cNvSpPr txBox="1"/>
          <p:nvPr/>
        </p:nvSpPr>
        <p:spPr>
          <a:xfrm>
            <a:off x="267393" y="1059930"/>
            <a:ext cx="385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rgbClr val="002060"/>
                </a:solidFill>
              </a:rPr>
              <a:t>블록체인 기반 의료 데이터 접근 관리 시스템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5FB559-3992-4C47-ADF0-EA2364C8AEF0}"/>
              </a:ext>
            </a:extLst>
          </p:cNvPr>
          <p:cNvSpPr/>
          <p:nvPr/>
        </p:nvSpPr>
        <p:spPr>
          <a:xfrm>
            <a:off x="328806" y="1630452"/>
            <a:ext cx="11534387" cy="69488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의료 데이터를 병원에만 저장하지 않고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각 환자가 로컬 노드에 데이터를 복사하여 저장함으로써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단일 장애 문제 해결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9BF4E9-EDFB-4873-B55C-E5F83BE39B59}"/>
              </a:ext>
            </a:extLst>
          </p:cNvPr>
          <p:cNvSpPr/>
          <p:nvPr/>
        </p:nvSpPr>
        <p:spPr>
          <a:xfrm>
            <a:off x="328806" y="2588082"/>
            <a:ext cx="11534387" cy="69488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블록체인 상의 스마트 컨트랙트와 사용자 노드로 구성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23EC7-11F3-42C0-AE18-9B70D6C70FD3}"/>
              </a:ext>
            </a:extLst>
          </p:cNvPr>
          <p:cNvSpPr txBox="1"/>
          <p:nvPr/>
        </p:nvSpPr>
        <p:spPr>
          <a:xfrm>
            <a:off x="328806" y="363389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스마트 컨트랙트</a:t>
            </a:r>
          </a:p>
        </p:txBody>
      </p:sp>
      <p:sp>
        <p:nvSpPr>
          <p:cNvPr id="13" name="왼쪽 대괄호 12">
            <a:extLst>
              <a:ext uri="{FF2B5EF4-FFF2-40B4-BE49-F238E27FC236}">
                <a16:creationId xmlns:a16="http://schemas.microsoft.com/office/drawing/2014/main" id="{744EFFAA-02AD-4DF8-8D8C-E320EDCE7552}"/>
              </a:ext>
            </a:extLst>
          </p:cNvPr>
          <p:cNvSpPr/>
          <p:nvPr/>
        </p:nvSpPr>
        <p:spPr>
          <a:xfrm>
            <a:off x="1832744" y="3545712"/>
            <a:ext cx="204186" cy="484136"/>
          </a:xfrm>
          <a:prstGeom prst="leftBracke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4BE4F-D7EA-46CA-B3DA-426E55D7C8AD}"/>
              </a:ext>
            </a:extLst>
          </p:cNvPr>
          <p:cNvSpPr txBox="1"/>
          <p:nvPr/>
        </p:nvSpPr>
        <p:spPr>
          <a:xfrm>
            <a:off x="2117066" y="3391823"/>
            <a:ext cx="888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Patient Provider Relationship(PPR)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사용자가 보유한 의료 데이터 접근 여부를 정하는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Permission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정보 기입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6794A8-9812-447C-B9D1-8E31DE18DCF9}"/>
              </a:ext>
            </a:extLst>
          </p:cNvPr>
          <p:cNvSpPr txBox="1"/>
          <p:nvPr/>
        </p:nvSpPr>
        <p:spPr>
          <a:xfrm>
            <a:off x="2117066" y="3875959"/>
            <a:ext cx="890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환자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보험회사 등의 데이터 공유가 스마트 컨트랙트로 표현되어 사용자 스스로 공유 관리가 가능하다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4F9129-B613-43E2-A02F-9AFB3C181822}"/>
              </a:ext>
            </a:extLst>
          </p:cNvPr>
          <p:cNvSpPr/>
          <p:nvPr/>
        </p:nvSpPr>
        <p:spPr>
          <a:xfrm>
            <a:off x="328805" y="4819593"/>
            <a:ext cx="11534387" cy="69488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C00000"/>
                </a:solidFill>
              </a:rPr>
              <a:t>의료 데이터를 암호화하지 않기에 보안상 한계 존재</a:t>
            </a:r>
            <a:endParaRPr lang="en-US" altLang="ko-KR" sz="1600" dirty="0">
              <a:solidFill>
                <a:srgbClr val="C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75FE7C-65A3-427D-9441-20448BAF4676}"/>
              </a:ext>
            </a:extLst>
          </p:cNvPr>
          <p:cNvSpPr/>
          <p:nvPr/>
        </p:nvSpPr>
        <p:spPr>
          <a:xfrm>
            <a:off x="328804" y="5777222"/>
            <a:ext cx="11534387" cy="69488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C00000"/>
                </a:solidFill>
              </a:rPr>
              <a:t>그저 접근 관리가 되고</a:t>
            </a:r>
            <a:r>
              <a:rPr lang="en-US" altLang="ko-KR" sz="1600" dirty="0">
                <a:solidFill>
                  <a:srgbClr val="C00000"/>
                </a:solidFill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</a:rPr>
              <a:t>데이터를 공유하는 프로토콜이기에 데이터를 식별하여 관리하는 등 세부적인 제어가 힘듦</a:t>
            </a:r>
            <a:endParaRPr lang="en-US" altLang="ko-KR" sz="1600" dirty="0">
              <a:solidFill>
                <a:srgbClr val="C0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E47580D-8795-4FA5-9744-96D660D5B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240" y="89988"/>
            <a:ext cx="3704951" cy="14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0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F44B065-C27D-47FE-8BC7-3816F698A6C9}"/>
              </a:ext>
            </a:extLst>
          </p:cNvPr>
          <p:cNvSpPr/>
          <p:nvPr/>
        </p:nvSpPr>
        <p:spPr>
          <a:xfrm>
            <a:off x="378902" y="385894"/>
            <a:ext cx="4619225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Healthcare Data Gateway(HDG)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02992-3287-4FEA-BA43-DACDC6B29898}"/>
              </a:ext>
            </a:extLst>
          </p:cNvPr>
          <p:cNvSpPr txBox="1"/>
          <p:nvPr/>
        </p:nvSpPr>
        <p:spPr>
          <a:xfrm>
            <a:off x="267393" y="1059930"/>
            <a:ext cx="385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rgbClr val="002060"/>
                </a:solidFill>
              </a:rPr>
              <a:t>블록체인 기반 의료 데이터 접근 관리 시스템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1746D6-6BF8-4F5A-AA22-72F97DBAB376}"/>
              </a:ext>
            </a:extLst>
          </p:cNvPr>
          <p:cNvSpPr/>
          <p:nvPr/>
        </p:nvSpPr>
        <p:spPr>
          <a:xfrm>
            <a:off x="328806" y="2021704"/>
            <a:ext cx="11534387" cy="69488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 err="1">
                <a:solidFill>
                  <a:srgbClr val="002060"/>
                </a:solidFill>
              </a:rPr>
              <a:t>MedRec</a:t>
            </a:r>
            <a:r>
              <a:rPr lang="ko-KR" altLang="en-US" sz="1600" dirty="0">
                <a:solidFill>
                  <a:srgbClr val="002060"/>
                </a:solidFill>
              </a:rPr>
              <a:t>와 달리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데이터 스키마를 정의하고 해당 스키마를 바탕으로 데이터를 관리하며 접근 제어한다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0B6CCC-FC81-4181-BEE9-D430DE1A55A2}"/>
              </a:ext>
            </a:extLst>
          </p:cNvPr>
          <p:cNvSpPr/>
          <p:nvPr/>
        </p:nvSpPr>
        <p:spPr>
          <a:xfrm>
            <a:off x="328806" y="2979333"/>
            <a:ext cx="11534387" cy="69488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사용자는 의료 데이터를 암호화한 뒤 서명과 함께 블록체인에 저장하여 보안성과 무결성을 보장한다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28EDA4-439B-419E-86CD-EBEAF08332C2}"/>
              </a:ext>
            </a:extLst>
          </p:cNvPr>
          <p:cNvSpPr/>
          <p:nvPr/>
        </p:nvSpPr>
        <p:spPr>
          <a:xfrm>
            <a:off x="328806" y="3936962"/>
            <a:ext cx="11534387" cy="69488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사용자에게 블록체인에 저장된 데이터를 접근 제어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검증하는 </a:t>
            </a:r>
            <a:r>
              <a:rPr lang="en-US" altLang="ko-KR" sz="1600" dirty="0">
                <a:solidFill>
                  <a:srgbClr val="002060"/>
                </a:solidFill>
              </a:rPr>
              <a:t>HDG </a:t>
            </a:r>
            <a:r>
              <a:rPr lang="ko-KR" altLang="en-US" sz="1600" dirty="0">
                <a:solidFill>
                  <a:srgbClr val="002060"/>
                </a:solidFill>
              </a:rPr>
              <a:t>모듈을 제공한다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BEECFF-9D1F-4B92-9F87-FBE458D1F2F7}"/>
              </a:ext>
            </a:extLst>
          </p:cNvPr>
          <p:cNvSpPr/>
          <p:nvPr/>
        </p:nvSpPr>
        <p:spPr>
          <a:xfrm>
            <a:off x="328806" y="4894591"/>
            <a:ext cx="11534387" cy="69488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rgbClr val="002060"/>
                </a:solidFill>
              </a:rPr>
              <a:t>HEG</a:t>
            </a:r>
            <a:r>
              <a:rPr lang="ko-KR" altLang="en-US" sz="1600" dirty="0">
                <a:solidFill>
                  <a:srgbClr val="002060"/>
                </a:solidFill>
              </a:rPr>
              <a:t>를 통해 데이터를 복호화 하기 위한 </a:t>
            </a:r>
            <a:r>
              <a:rPr lang="en-US" altLang="ko-KR" sz="1600" dirty="0">
                <a:solidFill>
                  <a:srgbClr val="002060"/>
                </a:solidFill>
              </a:rPr>
              <a:t>Key</a:t>
            </a:r>
            <a:r>
              <a:rPr lang="ko-KR" altLang="en-US" sz="1600" dirty="0">
                <a:solidFill>
                  <a:srgbClr val="002060"/>
                </a:solidFill>
              </a:rPr>
              <a:t>와 암호화된 데이터를 전달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복호화 된 데이터는 설정한 유효기간 후 삭제된다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  <a:r>
              <a:rPr lang="ko-KR" altLang="en-US" sz="1600" dirty="0">
                <a:solidFill>
                  <a:srgbClr val="002060"/>
                </a:solidFill>
              </a:rPr>
              <a:t> 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AFF62B-FCEC-4497-A3BA-8000C639CB31}"/>
              </a:ext>
            </a:extLst>
          </p:cNvPr>
          <p:cNvSpPr/>
          <p:nvPr/>
        </p:nvSpPr>
        <p:spPr>
          <a:xfrm>
            <a:off x="328805" y="5852220"/>
            <a:ext cx="11534387" cy="69488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C00000"/>
                </a:solidFill>
              </a:rPr>
              <a:t>데이터 복호화를 위한 </a:t>
            </a:r>
            <a:r>
              <a:rPr lang="en-US" altLang="ko-KR" sz="1600" dirty="0">
                <a:solidFill>
                  <a:srgbClr val="C00000"/>
                </a:solidFill>
              </a:rPr>
              <a:t>Key </a:t>
            </a:r>
            <a:r>
              <a:rPr lang="ko-KR" altLang="en-US" sz="1600" dirty="0">
                <a:solidFill>
                  <a:srgbClr val="C00000"/>
                </a:solidFill>
              </a:rPr>
              <a:t>전송이 개별 </a:t>
            </a:r>
            <a:r>
              <a:rPr lang="en-US" altLang="ko-KR" sz="1600" dirty="0">
                <a:solidFill>
                  <a:srgbClr val="C00000"/>
                </a:solidFill>
              </a:rPr>
              <a:t>HDG </a:t>
            </a:r>
            <a:r>
              <a:rPr lang="ko-KR" altLang="en-US" sz="1600" dirty="0">
                <a:solidFill>
                  <a:srgbClr val="C00000"/>
                </a:solidFill>
              </a:rPr>
              <a:t>모듈간 통신으로 이루어지기에 보안상 한계를 지닌다</a:t>
            </a:r>
            <a:r>
              <a:rPr lang="en-US" altLang="ko-KR" sz="1600" dirty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6CB048-8658-4A69-9477-77D8E7425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8" t="4037"/>
          <a:stretch/>
        </p:blipFill>
        <p:spPr>
          <a:xfrm>
            <a:off x="9254654" y="209541"/>
            <a:ext cx="2669953" cy="17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0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F44B065-C27D-47FE-8BC7-3816F698A6C9}"/>
              </a:ext>
            </a:extLst>
          </p:cNvPr>
          <p:cNvSpPr/>
          <p:nvPr/>
        </p:nvSpPr>
        <p:spPr>
          <a:xfrm>
            <a:off x="378903" y="385894"/>
            <a:ext cx="2490132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MediBloc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8A219-12C0-4F99-AA9C-163B9AEEFA3F}"/>
              </a:ext>
            </a:extLst>
          </p:cNvPr>
          <p:cNvSpPr/>
          <p:nvPr/>
        </p:nvSpPr>
        <p:spPr>
          <a:xfrm>
            <a:off x="328806" y="1250422"/>
            <a:ext cx="11534387" cy="69488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사용자는 데이터를 로컬에 저장하고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en-US" altLang="ko-KR" sz="1600" dirty="0" err="1">
                <a:solidFill>
                  <a:srgbClr val="002060"/>
                </a:solidFill>
              </a:rPr>
              <a:t>MediBloc</a:t>
            </a:r>
            <a:r>
              <a:rPr lang="ko-KR" altLang="en-US" sz="1600" dirty="0">
                <a:solidFill>
                  <a:srgbClr val="002060"/>
                </a:solidFill>
              </a:rPr>
              <a:t>에서 제공하는 저장소에도 암호화하여 추가적으로 저장한다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11B283-BFE1-4D26-A96F-FA2A83221A5B}"/>
              </a:ext>
            </a:extLst>
          </p:cNvPr>
          <p:cNvSpPr/>
          <p:nvPr/>
        </p:nvSpPr>
        <p:spPr>
          <a:xfrm>
            <a:off x="328806" y="2142115"/>
            <a:ext cx="11534387" cy="69488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저장소는 </a:t>
            </a:r>
            <a:r>
              <a:rPr lang="en-US" altLang="ko-KR" sz="1600" dirty="0">
                <a:solidFill>
                  <a:srgbClr val="002060"/>
                </a:solidFill>
              </a:rPr>
              <a:t>IPFS</a:t>
            </a:r>
            <a:r>
              <a:rPr lang="ko-KR" altLang="en-US" sz="1600" dirty="0">
                <a:solidFill>
                  <a:srgbClr val="002060"/>
                </a:solidFill>
              </a:rPr>
              <a:t> 기반의 탈중앙화 저장소이며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 err="1">
                <a:solidFill>
                  <a:srgbClr val="002060"/>
                </a:solidFill>
              </a:rPr>
              <a:t>해시값을</a:t>
            </a:r>
            <a:r>
              <a:rPr lang="ko-KR" altLang="en-US" sz="1600" dirty="0">
                <a:solidFill>
                  <a:srgbClr val="002060"/>
                </a:solidFill>
              </a:rPr>
              <a:t> 블록체인에 저장하여 무결성을 보장한다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FE1497-6E57-4953-8126-E0272ACDE715}"/>
              </a:ext>
            </a:extLst>
          </p:cNvPr>
          <p:cNvSpPr/>
          <p:nvPr/>
        </p:nvSpPr>
        <p:spPr>
          <a:xfrm>
            <a:off x="328805" y="3035462"/>
            <a:ext cx="11534387" cy="69488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자체 블록체인을 구현하고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암호화폐를 통해 의료 데이터 공유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거래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전달 등에 따른 보상으로 활용한다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BC18A-2F3D-45D1-A9B7-CDA9CF12FBB4}"/>
              </a:ext>
            </a:extLst>
          </p:cNvPr>
          <p:cNvSpPr txBox="1"/>
          <p:nvPr/>
        </p:nvSpPr>
        <p:spPr>
          <a:xfrm>
            <a:off x="378903" y="3927155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600" b="1" dirty="0">
                <a:solidFill>
                  <a:srgbClr val="002060"/>
                </a:solidFill>
              </a:rPr>
              <a:t>데이터 공유 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8D0C97-8DE4-4705-89CA-671719E2E021}"/>
              </a:ext>
            </a:extLst>
          </p:cNvPr>
          <p:cNvSpPr txBox="1"/>
          <p:nvPr/>
        </p:nvSpPr>
        <p:spPr>
          <a:xfrm>
            <a:off x="378903" y="4323416"/>
            <a:ext cx="8502649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 fontAlgn="base">
              <a:lnSpc>
                <a:spcPct val="150000"/>
              </a:lnSpc>
              <a:buAutoNum type="arabicParenR"/>
            </a:pPr>
            <a:r>
              <a:rPr lang="ko-KR" altLang="en-US" sz="1400" dirty="0">
                <a:solidFill>
                  <a:srgbClr val="002060"/>
                </a:solidFill>
              </a:rPr>
              <a:t> 공유하려는 데이터를 </a:t>
            </a:r>
            <a:r>
              <a:rPr lang="ko-KR" altLang="en-US" sz="1400" b="1" dirty="0">
                <a:solidFill>
                  <a:srgbClr val="002060"/>
                </a:solidFill>
              </a:rPr>
              <a:t>대칭키</a:t>
            </a:r>
            <a:r>
              <a:rPr lang="ko-KR" altLang="en-US" sz="1400" dirty="0">
                <a:solidFill>
                  <a:srgbClr val="002060"/>
                </a:solidFill>
              </a:rPr>
              <a:t>로 암호화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342900" indent="-342900" algn="l" fontAlgn="base">
              <a:lnSpc>
                <a:spcPct val="150000"/>
              </a:lnSpc>
              <a:buAutoNum type="arabicParenR"/>
            </a:pPr>
            <a:r>
              <a:rPr lang="ko-KR" altLang="en-US" sz="1400" dirty="0">
                <a:solidFill>
                  <a:srgbClr val="002060"/>
                </a:solidFill>
              </a:rPr>
              <a:t> 해당 </a:t>
            </a:r>
            <a:r>
              <a:rPr lang="ko-KR" altLang="en-US" sz="1400" b="1" dirty="0">
                <a:solidFill>
                  <a:srgbClr val="002060"/>
                </a:solidFill>
              </a:rPr>
              <a:t>대칭키</a:t>
            </a:r>
            <a:r>
              <a:rPr lang="ko-KR" altLang="en-US" sz="1400" dirty="0">
                <a:solidFill>
                  <a:srgbClr val="002060"/>
                </a:solidFill>
              </a:rPr>
              <a:t>를 수신자의 공개키로 암호화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342900" indent="-342900" algn="l" fontAlgn="base">
              <a:lnSpc>
                <a:spcPct val="150000"/>
              </a:lnSpc>
              <a:buAutoNum type="arabicParenR"/>
            </a:pP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b="1" dirty="0">
                <a:solidFill>
                  <a:srgbClr val="002060"/>
                </a:solidFill>
              </a:rPr>
              <a:t>암호화된 대칭키</a:t>
            </a:r>
            <a:r>
              <a:rPr lang="ko-KR" altLang="en-US" sz="1400" dirty="0">
                <a:solidFill>
                  <a:srgbClr val="002060"/>
                </a:solidFill>
              </a:rPr>
              <a:t>와 암호화된 데이터를 수신자에게 전송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342900" indent="-342900" algn="l" fontAlgn="base">
              <a:lnSpc>
                <a:spcPct val="150000"/>
              </a:lnSpc>
              <a:buAutoNum type="arabicParenR"/>
            </a:pPr>
            <a:r>
              <a:rPr lang="ko-KR" altLang="en-US" sz="1400" dirty="0">
                <a:solidFill>
                  <a:srgbClr val="002060"/>
                </a:solidFill>
              </a:rPr>
              <a:t> 수신자는 </a:t>
            </a:r>
            <a:r>
              <a:rPr lang="ko-KR" altLang="en-US" sz="1400" b="1" dirty="0">
                <a:solidFill>
                  <a:srgbClr val="002060"/>
                </a:solidFill>
              </a:rPr>
              <a:t>암호화된 대칭키</a:t>
            </a:r>
            <a:r>
              <a:rPr lang="ko-KR" altLang="en-US" sz="1400" dirty="0">
                <a:solidFill>
                  <a:srgbClr val="002060"/>
                </a:solidFill>
              </a:rPr>
              <a:t>를 자신의 개인키로 </a:t>
            </a:r>
            <a:r>
              <a:rPr lang="ko-KR" altLang="en-US" sz="1400" dirty="0" err="1">
                <a:solidFill>
                  <a:srgbClr val="002060"/>
                </a:solidFill>
              </a:rPr>
              <a:t>복호화한</a:t>
            </a:r>
            <a:r>
              <a:rPr lang="ko-KR" altLang="en-US" sz="1400" dirty="0">
                <a:solidFill>
                  <a:srgbClr val="002060"/>
                </a:solidFill>
              </a:rPr>
              <a:t> 뒤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해당 </a:t>
            </a:r>
            <a:r>
              <a:rPr lang="ko-KR" altLang="en-US" sz="1400" b="1" dirty="0">
                <a:solidFill>
                  <a:srgbClr val="002060"/>
                </a:solidFill>
              </a:rPr>
              <a:t>대칭키</a:t>
            </a:r>
            <a:r>
              <a:rPr lang="ko-KR" altLang="en-US" sz="1400" dirty="0">
                <a:solidFill>
                  <a:srgbClr val="002060"/>
                </a:solidFill>
              </a:rPr>
              <a:t>를 이용하여 정보를 복호화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1A62CF-6878-422F-B27D-51EF6403E881}"/>
              </a:ext>
            </a:extLst>
          </p:cNvPr>
          <p:cNvSpPr/>
          <p:nvPr/>
        </p:nvSpPr>
        <p:spPr>
          <a:xfrm>
            <a:off x="328805" y="5852220"/>
            <a:ext cx="11534387" cy="69488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C00000"/>
                </a:solidFill>
              </a:rPr>
              <a:t>스마트 </a:t>
            </a:r>
            <a:r>
              <a:rPr lang="ko-KR" altLang="en-US" sz="1600" dirty="0" err="1">
                <a:solidFill>
                  <a:srgbClr val="C00000"/>
                </a:solidFill>
              </a:rPr>
              <a:t>컨트랙트를</a:t>
            </a:r>
            <a:r>
              <a:rPr lang="ko-KR" altLang="en-US" sz="1600" dirty="0">
                <a:solidFill>
                  <a:srgbClr val="C00000"/>
                </a:solidFill>
              </a:rPr>
              <a:t> 통해 다양한 로직을 구현하지 않아</a:t>
            </a:r>
            <a:r>
              <a:rPr lang="en-US" altLang="ko-KR" sz="1600" dirty="0">
                <a:solidFill>
                  <a:srgbClr val="C00000"/>
                </a:solidFill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</a:rPr>
              <a:t>확장성이 낮다는 한계 존재</a:t>
            </a:r>
            <a:endParaRPr lang="en-US" altLang="ko-KR" sz="1600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BFC9FD-99BC-47D5-AAA2-4C2817577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8" b="21190"/>
          <a:stretch/>
        </p:blipFill>
        <p:spPr>
          <a:xfrm>
            <a:off x="5608979" y="3950068"/>
            <a:ext cx="3685899" cy="134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2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E80CD31-6CFA-4AFB-9117-80AB75AC246F}"/>
              </a:ext>
            </a:extLst>
          </p:cNvPr>
          <p:cNvSpPr/>
          <p:nvPr/>
        </p:nvSpPr>
        <p:spPr>
          <a:xfrm>
            <a:off x="378903" y="385894"/>
            <a:ext cx="2490132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Sieve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575A8-50B7-4211-A289-6BF5169C282E}"/>
              </a:ext>
            </a:extLst>
          </p:cNvPr>
          <p:cNvSpPr txBox="1"/>
          <p:nvPr/>
        </p:nvSpPr>
        <p:spPr>
          <a:xfrm>
            <a:off x="267393" y="1059930"/>
            <a:ext cx="3369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rgbClr val="002060"/>
                </a:solidFill>
              </a:rPr>
              <a:t>암호화된 데이터의 공유 프로토콜 제시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2DA210-7746-4A77-8A5D-02BD3555D313}"/>
              </a:ext>
            </a:extLst>
          </p:cNvPr>
          <p:cNvSpPr/>
          <p:nvPr/>
        </p:nvSpPr>
        <p:spPr>
          <a:xfrm>
            <a:off x="328806" y="1613331"/>
            <a:ext cx="11534387" cy="69488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암호화된 데이터 공유를 위한 설계로 </a:t>
            </a:r>
            <a:r>
              <a:rPr lang="en-US" altLang="ko-KR" sz="1600" dirty="0">
                <a:solidFill>
                  <a:srgbClr val="002060"/>
                </a:solidFill>
              </a:rPr>
              <a:t>Metadata Block </a:t>
            </a:r>
            <a:r>
              <a:rPr lang="ko-KR" altLang="en-US" sz="1600" dirty="0">
                <a:solidFill>
                  <a:srgbClr val="002060"/>
                </a:solidFill>
              </a:rPr>
              <a:t>구조를 제시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1D6890-2BDF-4264-8C25-23F163CBF37B}"/>
              </a:ext>
            </a:extLst>
          </p:cNvPr>
          <p:cNvSpPr/>
          <p:nvPr/>
        </p:nvSpPr>
        <p:spPr>
          <a:xfrm>
            <a:off x="328806" y="2570960"/>
            <a:ext cx="11534387" cy="69488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rgbClr val="002060"/>
                </a:solidFill>
              </a:rPr>
              <a:t>ABE</a:t>
            </a:r>
            <a:r>
              <a:rPr lang="ko-KR" altLang="en-US" sz="1600" dirty="0">
                <a:solidFill>
                  <a:srgbClr val="002060"/>
                </a:solidFill>
              </a:rPr>
              <a:t>를 사용하여 개발 데이터의 관리 편의성 및 접근 제어의 기능 향상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71F9AC-4D3E-4853-9C80-E644A14CCF1F}"/>
              </a:ext>
            </a:extLst>
          </p:cNvPr>
          <p:cNvSpPr/>
          <p:nvPr/>
        </p:nvSpPr>
        <p:spPr>
          <a:xfrm>
            <a:off x="328806" y="3528589"/>
            <a:ext cx="11534387" cy="69488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신뢰할 수 없는 외부 스토리지에 저장되기에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데이터 무결성을 보장하기 위하여 </a:t>
            </a:r>
            <a:r>
              <a:rPr lang="en-US" altLang="ko-KR" sz="1600" dirty="0">
                <a:solidFill>
                  <a:srgbClr val="002060"/>
                </a:solidFill>
              </a:rPr>
              <a:t>Metadata Block </a:t>
            </a:r>
            <a:r>
              <a:rPr lang="ko-KR" altLang="en-US" sz="1600" dirty="0">
                <a:solidFill>
                  <a:srgbClr val="002060"/>
                </a:solidFill>
              </a:rPr>
              <a:t>내부에 서명 포함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01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6D865-76FF-4846-BDD5-A4830C931C48}"/>
              </a:ext>
            </a:extLst>
          </p:cNvPr>
          <p:cNvSpPr txBox="1"/>
          <p:nvPr/>
        </p:nvSpPr>
        <p:spPr>
          <a:xfrm>
            <a:off x="4413488" y="278266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III. </a:t>
            </a:r>
            <a:r>
              <a:rPr lang="ko-KR" altLang="en-US" sz="3600" b="1" dirty="0">
                <a:solidFill>
                  <a:srgbClr val="002060"/>
                </a:solidFill>
              </a:rPr>
              <a:t>시스템 설계</a:t>
            </a:r>
            <a:endParaRPr lang="en-US" altLang="ko-KR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58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36EDD53-7143-47C6-85E6-78A0BDD4082A}"/>
              </a:ext>
            </a:extLst>
          </p:cNvPr>
          <p:cNvSpPr/>
          <p:nvPr/>
        </p:nvSpPr>
        <p:spPr>
          <a:xfrm>
            <a:off x="234549" y="286700"/>
            <a:ext cx="978843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시스템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1DAE6-46B8-4D36-AF7B-6BE138F64C25}"/>
              </a:ext>
            </a:extLst>
          </p:cNvPr>
          <p:cNvSpPr txBox="1"/>
          <p:nvPr/>
        </p:nvSpPr>
        <p:spPr>
          <a:xfrm>
            <a:off x="1213392" y="367318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: </a:t>
            </a:r>
            <a:r>
              <a:rPr lang="ko-KR" altLang="en-US" dirty="0">
                <a:solidFill>
                  <a:srgbClr val="002060"/>
                </a:solidFill>
              </a:rPr>
              <a:t>노드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스마트 </a:t>
            </a:r>
            <a:r>
              <a:rPr lang="ko-KR" altLang="en-US" dirty="0" err="1">
                <a:solidFill>
                  <a:srgbClr val="002060"/>
                </a:solidFill>
              </a:rPr>
              <a:t>컨트랙트를</a:t>
            </a:r>
            <a:r>
              <a:rPr lang="ko-KR" altLang="en-US" dirty="0">
                <a:solidFill>
                  <a:srgbClr val="002060"/>
                </a:solidFill>
              </a:rPr>
              <a:t> 포함한 블록체인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외부 스토리지로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0F9B2-74D7-4B36-BD76-CDA6419F8E85}"/>
              </a:ext>
            </a:extLst>
          </p:cNvPr>
          <p:cNvSpPr txBox="1"/>
          <p:nvPr/>
        </p:nvSpPr>
        <p:spPr>
          <a:xfrm>
            <a:off x="557947" y="13163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b="1" dirty="0">
                <a:solidFill>
                  <a:srgbClr val="002060"/>
                </a:solidFill>
              </a:rPr>
              <a:t>노드</a:t>
            </a: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C2F4372E-4C41-4B76-ACDC-C5D0ABB0C5AB}"/>
              </a:ext>
            </a:extLst>
          </p:cNvPr>
          <p:cNvSpPr/>
          <p:nvPr/>
        </p:nvSpPr>
        <p:spPr>
          <a:xfrm>
            <a:off x="1181822" y="1228155"/>
            <a:ext cx="204186" cy="484136"/>
          </a:xfrm>
          <a:prstGeom prst="leftBracke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1059-A080-410C-8BA6-E42ECD6FFF0C}"/>
              </a:ext>
            </a:extLst>
          </p:cNvPr>
          <p:cNvSpPr txBox="1"/>
          <p:nvPr/>
        </p:nvSpPr>
        <p:spPr>
          <a:xfrm>
            <a:off x="1466144" y="1074266"/>
            <a:ext cx="220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rgbClr val="002060"/>
                </a:solidFill>
              </a:rPr>
              <a:t>데이터를 저장하고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공유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BFE6BD-BF94-4A35-972B-E89016889E71}"/>
              </a:ext>
            </a:extLst>
          </p:cNvPr>
          <p:cNvSpPr txBox="1"/>
          <p:nvPr/>
        </p:nvSpPr>
        <p:spPr>
          <a:xfrm>
            <a:off x="1466144" y="1558402"/>
            <a:ext cx="4152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rgbClr val="002060"/>
                </a:solidFill>
              </a:rPr>
              <a:t>블록체인 계정 보유</a:t>
            </a:r>
            <a:r>
              <a:rPr lang="en-US" altLang="ko-KR" sz="1400" dirty="0">
                <a:solidFill>
                  <a:srgbClr val="002060"/>
                </a:solidFill>
              </a:rPr>
              <a:t> : </a:t>
            </a:r>
            <a:r>
              <a:rPr lang="ko-KR" altLang="en-US" sz="1400" dirty="0">
                <a:solidFill>
                  <a:srgbClr val="002060"/>
                </a:solidFill>
              </a:rPr>
              <a:t>공개키</a:t>
            </a:r>
            <a:r>
              <a:rPr lang="en-US" altLang="ko-KR" sz="1400" dirty="0">
                <a:solidFill>
                  <a:srgbClr val="002060"/>
                </a:solidFill>
              </a:rPr>
              <a:t>/</a:t>
            </a:r>
            <a:r>
              <a:rPr lang="ko-KR" altLang="en-US" sz="1400" dirty="0">
                <a:solidFill>
                  <a:srgbClr val="002060"/>
                </a:solidFill>
              </a:rPr>
              <a:t>개인키</a:t>
            </a:r>
            <a:r>
              <a:rPr lang="en-US" altLang="ko-KR" sz="1400" dirty="0">
                <a:solidFill>
                  <a:srgbClr val="002060"/>
                </a:solidFill>
              </a:rPr>
              <a:t>/</a:t>
            </a:r>
            <a:r>
              <a:rPr lang="ko-KR" altLang="en-US" sz="1400" dirty="0">
                <a:solidFill>
                  <a:srgbClr val="002060"/>
                </a:solidFill>
              </a:rPr>
              <a:t>주소를 지님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D2213-B642-4705-83F2-639B28340BD3}"/>
              </a:ext>
            </a:extLst>
          </p:cNvPr>
          <p:cNvSpPr txBox="1"/>
          <p:nvPr/>
        </p:nvSpPr>
        <p:spPr>
          <a:xfrm>
            <a:off x="198875" y="22366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b="1" dirty="0">
                <a:solidFill>
                  <a:srgbClr val="002060"/>
                </a:solidFill>
              </a:rPr>
              <a:t>블록체인</a:t>
            </a:r>
          </a:p>
        </p:txBody>
      </p:sp>
      <p:sp>
        <p:nvSpPr>
          <p:cNvPr id="12" name="왼쪽 대괄호 11">
            <a:extLst>
              <a:ext uri="{FF2B5EF4-FFF2-40B4-BE49-F238E27FC236}">
                <a16:creationId xmlns:a16="http://schemas.microsoft.com/office/drawing/2014/main" id="{269E8B0E-44C0-4F49-AC42-52BE7D2454A5}"/>
              </a:ext>
            </a:extLst>
          </p:cNvPr>
          <p:cNvSpPr/>
          <p:nvPr/>
        </p:nvSpPr>
        <p:spPr>
          <a:xfrm>
            <a:off x="1181822" y="2148512"/>
            <a:ext cx="204186" cy="484136"/>
          </a:xfrm>
          <a:prstGeom prst="leftBracke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E74C2-9827-4BEE-9B6F-3612BAC4C3C8}"/>
              </a:ext>
            </a:extLst>
          </p:cNvPr>
          <p:cNvSpPr txBox="1"/>
          <p:nvPr/>
        </p:nvSpPr>
        <p:spPr>
          <a:xfrm>
            <a:off x="1466144" y="1994623"/>
            <a:ext cx="4392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rgbClr val="002060"/>
                </a:solidFill>
              </a:rPr>
              <a:t>스마트 </a:t>
            </a:r>
            <a:r>
              <a:rPr lang="ko-KR" altLang="en-US" sz="1400" dirty="0" err="1">
                <a:solidFill>
                  <a:srgbClr val="002060"/>
                </a:solidFill>
              </a:rPr>
              <a:t>컨트랙트에</a:t>
            </a:r>
            <a:r>
              <a:rPr lang="ko-KR" altLang="en-US" sz="1400" dirty="0">
                <a:solidFill>
                  <a:srgbClr val="002060"/>
                </a:solidFill>
              </a:rPr>
              <a:t> 사용자의 데이터 공유 기록 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A0936-D7F9-42AD-A58B-DC3578B5D60B}"/>
              </a:ext>
            </a:extLst>
          </p:cNvPr>
          <p:cNvSpPr txBox="1"/>
          <p:nvPr/>
        </p:nvSpPr>
        <p:spPr>
          <a:xfrm>
            <a:off x="1466144" y="2478759"/>
            <a:ext cx="7699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400" dirty="0">
                <a:solidFill>
                  <a:srgbClr val="002060"/>
                </a:solidFill>
              </a:rPr>
              <a:t>Layered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en-US" altLang="ko-KR" sz="1400" dirty="0">
                <a:solidFill>
                  <a:srgbClr val="002060"/>
                </a:solidFill>
              </a:rPr>
              <a:t>data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en-US" altLang="ko-KR" sz="1400" dirty="0">
                <a:solidFill>
                  <a:srgbClr val="002060"/>
                </a:solidFill>
              </a:rPr>
              <a:t>Relation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en-US" altLang="ko-KR" sz="1400" dirty="0">
                <a:solidFill>
                  <a:srgbClr val="002060"/>
                </a:solidFill>
              </a:rPr>
              <a:t>Contract(LDRC)</a:t>
            </a:r>
            <a:r>
              <a:rPr lang="ko-KR" altLang="en-US" sz="1400" dirty="0">
                <a:solidFill>
                  <a:srgbClr val="002060"/>
                </a:solidFill>
              </a:rPr>
              <a:t> 구조를 통해 데이터의 구성요소 단위 접근 제거가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E92526-E383-4FC2-BC45-0D40A1E933D7}"/>
              </a:ext>
            </a:extLst>
          </p:cNvPr>
          <p:cNvSpPr txBox="1"/>
          <p:nvPr/>
        </p:nvSpPr>
        <p:spPr>
          <a:xfrm>
            <a:off x="198875" y="28954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ko-KR" altLang="en-US" sz="1400" b="1" dirty="0">
                <a:solidFill>
                  <a:srgbClr val="002060"/>
                </a:solidFill>
              </a:rPr>
              <a:t>외부</a:t>
            </a:r>
            <a:endParaRPr lang="en-US" altLang="ko-KR" sz="1400" b="1" dirty="0">
              <a:solidFill>
                <a:srgbClr val="002060"/>
              </a:solidFill>
            </a:endParaRPr>
          </a:p>
          <a:p>
            <a:pPr algn="ctr" fontAlgn="base"/>
            <a:r>
              <a:rPr lang="ko-KR" altLang="en-US" sz="1400" b="1" dirty="0">
                <a:solidFill>
                  <a:srgbClr val="002060"/>
                </a:solidFill>
              </a:rPr>
              <a:t>스토리지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3549A1-A985-4694-AA29-610DFF9AD8A5}"/>
              </a:ext>
            </a:extLst>
          </p:cNvPr>
          <p:cNvSpPr txBox="1"/>
          <p:nvPr/>
        </p:nvSpPr>
        <p:spPr>
          <a:xfrm>
            <a:off x="1418519" y="2976617"/>
            <a:ext cx="678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rgbClr val="002060"/>
                </a:solidFill>
              </a:rPr>
              <a:t>노드에 의해 </a:t>
            </a:r>
            <a:r>
              <a:rPr lang="ko-KR" altLang="en-US" sz="1400" dirty="0" err="1">
                <a:solidFill>
                  <a:srgbClr val="002060"/>
                </a:solidFill>
              </a:rPr>
              <a:t>가능된</a:t>
            </a:r>
            <a:r>
              <a:rPr lang="ko-KR" altLang="en-US" sz="1400" dirty="0">
                <a:solidFill>
                  <a:srgbClr val="002060"/>
                </a:solidFill>
              </a:rPr>
              <a:t> 데이터를 저장할 </a:t>
            </a:r>
            <a:r>
              <a:rPr lang="en-US" altLang="ko-KR" sz="1400" dirty="0">
                <a:solidFill>
                  <a:srgbClr val="002060"/>
                </a:solidFill>
              </a:rPr>
              <a:t>DB</a:t>
            </a:r>
            <a:r>
              <a:rPr lang="ko-KR" altLang="en-US" sz="1400" dirty="0">
                <a:solidFill>
                  <a:srgbClr val="002060"/>
                </a:solidFill>
              </a:rPr>
              <a:t>와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정보 요청을 검증할 </a:t>
            </a:r>
            <a:r>
              <a:rPr lang="en-US" altLang="ko-KR" sz="1400" dirty="0">
                <a:solidFill>
                  <a:srgbClr val="002060"/>
                </a:solidFill>
              </a:rPr>
              <a:t>DB Keeper</a:t>
            </a:r>
            <a:r>
              <a:rPr lang="ko-KR" altLang="en-US" sz="1400" dirty="0">
                <a:solidFill>
                  <a:srgbClr val="002060"/>
                </a:solidFill>
              </a:rPr>
              <a:t>로 구성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F73CF73-26CB-44D7-9C22-651193491091}"/>
              </a:ext>
            </a:extLst>
          </p:cNvPr>
          <p:cNvCxnSpPr/>
          <p:nvPr/>
        </p:nvCxnSpPr>
        <p:spPr>
          <a:xfrm>
            <a:off x="1195081" y="3122772"/>
            <a:ext cx="20418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4E2B715-CFCC-499E-BD01-FCE09C52E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346" t="6057"/>
          <a:stretch/>
        </p:blipFill>
        <p:spPr>
          <a:xfrm>
            <a:off x="292317" y="3532102"/>
            <a:ext cx="5938717" cy="324424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82DAD8-7E23-45BF-B38C-1FA7AEB84A85}"/>
              </a:ext>
            </a:extLst>
          </p:cNvPr>
          <p:cNvSpPr/>
          <p:nvPr/>
        </p:nvSpPr>
        <p:spPr>
          <a:xfrm>
            <a:off x="6410325" y="3455012"/>
            <a:ext cx="5714999" cy="3244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 fontAlgn="base">
              <a:lnSpc>
                <a:spcPct val="150000"/>
              </a:lnSpc>
              <a:buClr>
                <a:schemeClr val="tx1"/>
              </a:buClr>
              <a:buAutoNum type="arabicParenR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의사는 환자와의 진료 및 검사에 의해 얻어진 정보를 가공하여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Metablock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암호화된 데이터를 생성한 후 스토리지에 저장함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 fontAlgn="base">
              <a:lnSpc>
                <a:spcPct val="150000"/>
              </a:lnSpc>
              <a:buClr>
                <a:schemeClr val="tx1"/>
              </a:buClr>
              <a:buAutoNum type="arabicParenR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노드가 접근하고자 하는 데이터의 속성을 명시하여 의사에게 접근 허용을 요청함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 fontAlgn="base">
              <a:lnSpc>
                <a:spcPct val="150000"/>
              </a:lnSpc>
              <a:buClr>
                <a:schemeClr val="tx1"/>
              </a:buClr>
              <a:buAutoNum type="arabicParenR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의사는 요청된 데이터의 접근 권한을 관리하기 위한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ARC(Attribute Relation Contract), DRC(Data Relation Contract)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I-DRC(Identity Data Relation Contract)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생성하고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환자는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들을 승인한다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 algn="l" fontAlgn="base">
              <a:lnSpc>
                <a:spcPct val="150000"/>
              </a:lnSpc>
              <a:buClr>
                <a:schemeClr val="tx1"/>
              </a:buClr>
              <a:buAutoNum type="arabicParenR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승인된 노드는 스토리지에 원하는 정보를 요청하며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스토리지는 해당 요청을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DRC Check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통해 검증한다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 algn="l" fontAlgn="base">
              <a:lnSpc>
                <a:spcPct val="150000"/>
              </a:lnSpc>
              <a:buClr>
                <a:schemeClr val="tx1"/>
              </a:buClr>
              <a:buAutoNum type="arabicParenR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노드는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I-DRC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로부터 요청한 정보의 복호화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얻고 복호화를 진행하여 정보에 접근한다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C4560A-9DA2-4788-9DE3-1B23664528FA}"/>
              </a:ext>
            </a:extLst>
          </p:cNvPr>
          <p:cNvSpPr txBox="1"/>
          <p:nvPr/>
        </p:nvSpPr>
        <p:spPr>
          <a:xfrm>
            <a:off x="0" y="6396335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 :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정보의 관리자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 fontAlgn="base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Owner :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정보의 소유자</a:t>
            </a:r>
          </a:p>
        </p:txBody>
      </p:sp>
    </p:spTree>
    <p:extLst>
      <p:ext uri="{BB962C8B-B14F-4D97-AF65-F5344CB8AC3E}">
        <p14:creationId xmlns:p14="http://schemas.microsoft.com/office/powerpoint/2010/main" val="1024920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832F7-9A9D-4E37-A947-E1039700126B}"/>
              </a:ext>
            </a:extLst>
          </p:cNvPr>
          <p:cNvSpPr/>
          <p:nvPr/>
        </p:nvSpPr>
        <p:spPr>
          <a:xfrm>
            <a:off x="234549" y="286700"/>
            <a:ext cx="2470551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위협 모델 및 가정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D8207-521B-4790-A270-8B23ADD9A8A9}"/>
              </a:ext>
            </a:extLst>
          </p:cNvPr>
          <p:cNvSpPr txBox="1"/>
          <p:nvPr/>
        </p:nvSpPr>
        <p:spPr>
          <a:xfrm>
            <a:off x="267393" y="1059930"/>
            <a:ext cx="5765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rgbClr val="002060"/>
                </a:solidFill>
              </a:rPr>
              <a:t>개별 사용자의 각 노드 내부에서 </a:t>
            </a:r>
            <a:r>
              <a:rPr lang="en-US" altLang="ko-KR" sz="1400" dirty="0">
                <a:solidFill>
                  <a:srgbClr val="002060"/>
                </a:solidFill>
              </a:rPr>
              <a:t>Key</a:t>
            </a:r>
            <a:r>
              <a:rPr lang="ko-KR" altLang="en-US" sz="1400" dirty="0">
                <a:solidFill>
                  <a:srgbClr val="002060"/>
                </a:solidFill>
              </a:rPr>
              <a:t>가 안전하게 저장되는 것을 가정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70607F1-3FC8-4AED-AE48-DA6EB5094FB1}"/>
              </a:ext>
            </a:extLst>
          </p:cNvPr>
          <p:cNvSpPr/>
          <p:nvPr/>
        </p:nvSpPr>
        <p:spPr>
          <a:xfrm>
            <a:off x="295465" y="1494059"/>
            <a:ext cx="495300" cy="4953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ADD3E-5F39-44AD-BA0E-10DA12559850}"/>
              </a:ext>
            </a:extLst>
          </p:cNvPr>
          <p:cNvSpPr txBox="1"/>
          <p:nvPr/>
        </p:nvSpPr>
        <p:spPr>
          <a:xfrm>
            <a:off x="790765" y="1587820"/>
            <a:ext cx="4258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사용자의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유출은 공격으로 생각하지 않는다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735089B-CDFF-4409-9DD8-014DD7920D6D}"/>
              </a:ext>
            </a:extLst>
          </p:cNvPr>
          <p:cNvSpPr/>
          <p:nvPr/>
        </p:nvSpPr>
        <p:spPr>
          <a:xfrm>
            <a:off x="295465" y="2147140"/>
            <a:ext cx="495300" cy="4953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29EF51-E6CE-4A4F-BEEF-95D933A9EEEF}"/>
              </a:ext>
            </a:extLst>
          </p:cNvPr>
          <p:cNvSpPr txBox="1"/>
          <p:nvPr/>
        </p:nvSpPr>
        <p:spPr>
          <a:xfrm>
            <a:off x="790765" y="2240901"/>
            <a:ext cx="7255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접근 허용을 받은 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자가 데이터를 재배포하는 것은 공격으로 생각하지 않는다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1436073-EC7A-4532-962D-21F72636E0F7}"/>
              </a:ext>
            </a:extLst>
          </p:cNvPr>
          <p:cNvSpPr/>
          <p:nvPr/>
        </p:nvSpPr>
        <p:spPr>
          <a:xfrm>
            <a:off x="295465" y="2800221"/>
            <a:ext cx="495300" cy="4953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6DEF7-4239-48B1-9432-4566B91D85C5}"/>
              </a:ext>
            </a:extLst>
          </p:cNvPr>
          <p:cNvSpPr txBox="1"/>
          <p:nvPr/>
        </p:nvSpPr>
        <p:spPr>
          <a:xfrm>
            <a:off x="790765" y="2893982"/>
            <a:ext cx="497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데이터가 저장되는 외부 스토리지에 대한 공격이 가능하다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1414BEC-E97A-4A7B-9E48-B64C4F022DAB}"/>
              </a:ext>
            </a:extLst>
          </p:cNvPr>
          <p:cNvSpPr/>
          <p:nvPr/>
        </p:nvSpPr>
        <p:spPr>
          <a:xfrm>
            <a:off x="295465" y="3453302"/>
            <a:ext cx="495300" cy="4953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F18F0B-3CA0-4668-B8AC-06FA0A9D9864}"/>
              </a:ext>
            </a:extLst>
          </p:cNvPr>
          <p:cNvSpPr txBox="1"/>
          <p:nvPr/>
        </p:nvSpPr>
        <p:spPr>
          <a:xfrm>
            <a:off x="790765" y="3547063"/>
            <a:ext cx="6851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공유를 관리하며 로그가 기록되는 스마트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컨트랙트에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공격이 가능하다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5D0A11-2F58-4D53-88C3-9F7B2E75804E}"/>
              </a:ext>
            </a:extLst>
          </p:cNvPr>
          <p:cNvSpPr/>
          <p:nvPr/>
        </p:nvSpPr>
        <p:spPr>
          <a:xfrm>
            <a:off x="328805" y="4185135"/>
            <a:ext cx="11534387" cy="69488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의료 데이터가 외부의 스토리지에 저장되더라도 보안성과 무결성을 </a:t>
            </a:r>
            <a:r>
              <a:rPr lang="ko-KR" altLang="en-US" sz="1600" dirty="0" err="1">
                <a:solidFill>
                  <a:srgbClr val="002060"/>
                </a:solidFill>
              </a:rPr>
              <a:t>보장해야한다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C7280E-A29B-4020-AEAF-F992C0F08ACC}"/>
              </a:ext>
            </a:extLst>
          </p:cNvPr>
          <p:cNvSpPr/>
          <p:nvPr/>
        </p:nvSpPr>
        <p:spPr>
          <a:xfrm>
            <a:off x="328805" y="5030775"/>
            <a:ext cx="11534387" cy="69488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특정 데이터에 접근을 허용 받은 제 </a:t>
            </a:r>
            <a:r>
              <a:rPr lang="en-US" altLang="ko-KR" sz="1600" dirty="0">
                <a:solidFill>
                  <a:srgbClr val="002060"/>
                </a:solidFill>
              </a:rPr>
              <a:t>3</a:t>
            </a:r>
            <a:r>
              <a:rPr lang="ko-KR" altLang="en-US" sz="1600" dirty="0">
                <a:solidFill>
                  <a:srgbClr val="002060"/>
                </a:solidFill>
              </a:rPr>
              <a:t>자는 자신이 허용 받은 권한 이외의 데이터엔 접근할 수 없다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0511C5-93D6-4004-B30A-E4798FA44052}"/>
              </a:ext>
            </a:extLst>
          </p:cNvPr>
          <p:cNvSpPr/>
          <p:nvPr/>
        </p:nvSpPr>
        <p:spPr>
          <a:xfrm>
            <a:off x="328805" y="5876416"/>
            <a:ext cx="11534387" cy="69488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데이터 관리자는 데이터 소유자들이 승인하지 않은 데이터를 제 </a:t>
            </a:r>
            <a:r>
              <a:rPr lang="en-US" altLang="ko-KR" sz="1600" dirty="0">
                <a:solidFill>
                  <a:srgbClr val="002060"/>
                </a:solidFill>
              </a:rPr>
              <a:t>3</a:t>
            </a:r>
            <a:r>
              <a:rPr lang="ko-KR" altLang="en-US" sz="1600" dirty="0">
                <a:solidFill>
                  <a:srgbClr val="002060"/>
                </a:solidFill>
              </a:rPr>
              <a:t>자에게 공유할 수 없다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D339F6-F65B-4480-8ACD-3A94B0FDF728}"/>
              </a:ext>
            </a:extLst>
          </p:cNvPr>
          <p:cNvSpPr/>
          <p:nvPr/>
        </p:nvSpPr>
        <p:spPr>
          <a:xfrm>
            <a:off x="10525125" y="3561454"/>
            <a:ext cx="1338067" cy="47292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보안적 목표</a:t>
            </a:r>
          </a:p>
        </p:txBody>
      </p:sp>
    </p:spTree>
    <p:extLst>
      <p:ext uri="{BB962C8B-B14F-4D97-AF65-F5344CB8AC3E}">
        <p14:creationId xmlns:p14="http://schemas.microsoft.com/office/powerpoint/2010/main" val="187812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C719F44-9E7D-43A6-AC6B-D8243793E70D}"/>
              </a:ext>
            </a:extLst>
          </p:cNvPr>
          <p:cNvSpPr/>
          <p:nvPr/>
        </p:nvSpPr>
        <p:spPr>
          <a:xfrm>
            <a:off x="234550" y="286700"/>
            <a:ext cx="1527576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Identity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ED383-D5AD-48E3-80F5-57FC9F62C26B}"/>
              </a:ext>
            </a:extLst>
          </p:cNvPr>
          <p:cNvSpPr txBox="1"/>
          <p:nvPr/>
        </p:nvSpPr>
        <p:spPr>
          <a:xfrm>
            <a:off x="267393" y="1059930"/>
            <a:ext cx="5649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rgbClr val="002060"/>
                </a:solidFill>
              </a:rPr>
              <a:t>본 시스템에서는 시스템을 구성하는 구성원을 다음과 같이 정의한다</a:t>
            </a:r>
            <a:r>
              <a:rPr lang="en-US" altLang="ko-KR" sz="1400" dirty="0">
                <a:solidFill>
                  <a:srgbClr val="002060"/>
                </a:solidFill>
              </a:rPr>
              <a:t>.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6F88BA0-1F6E-452B-957D-88AA79805ED6}"/>
              </a:ext>
            </a:extLst>
          </p:cNvPr>
          <p:cNvSpPr/>
          <p:nvPr/>
        </p:nvSpPr>
        <p:spPr>
          <a:xfrm>
            <a:off x="438151" y="2190750"/>
            <a:ext cx="1323975" cy="60007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Owner</a:t>
            </a:r>
            <a:endParaRPr lang="ko-KR" altLang="en-US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7FD225A-E01C-4C3E-872F-E04A85E3C993}"/>
              </a:ext>
            </a:extLst>
          </p:cNvPr>
          <p:cNvSpPr/>
          <p:nvPr/>
        </p:nvSpPr>
        <p:spPr>
          <a:xfrm>
            <a:off x="438150" y="3467101"/>
            <a:ext cx="1323975" cy="60007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Manager</a:t>
            </a:r>
            <a:endParaRPr lang="ko-KR" altLang="en-US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3C2BE90-519B-4F96-8F1A-A255645DB13C}"/>
              </a:ext>
            </a:extLst>
          </p:cNvPr>
          <p:cNvSpPr/>
          <p:nvPr/>
        </p:nvSpPr>
        <p:spPr>
          <a:xfrm>
            <a:off x="438149" y="4743452"/>
            <a:ext cx="1323975" cy="60007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Viewer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C923A-345D-4878-ACC5-5084102942A8}"/>
              </a:ext>
            </a:extLst>
          </p:cNvPr>
          <p:cNvSpPr txBox="1"/>
          <p:nvPr/>
        </p:nvSpPr>
        <p:spPr>
          <a:xfrm>
            <a:off x="2010468" y="2336898"/>
            <a:ext cx="5674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소유자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대개 환자에 해당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공유를 승인하는 역할을 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DFDD11-9F6A-417E-B49A-584F54921B72}"/>
              </a:ext>
            </a:extLst>
          </p:cNvPr>
          <p:cNvSpPr txBox="1"/>
          <p:nvPr/>
        </p:nvSpPr>
        <p:spPr>
          <a:xfrm>
            <a:off x="2010468" y="3345900"/>
            <a:ext cx="6811480" cy="84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정보의 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대개 의사에 해당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Metablock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생성하여 외부 스토리지에 저장함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로부터 데이터 접근 요청을 받아들여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공유를 시작하는 역할을 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환자 자신이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Metablock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생성하는 경우 해당 데이터의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환자로 설정됨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D16B5-57C7-437F-A4C6-5D86EE4C1B36}"/>
              </a:ext>
            </a:extLst>
          </p:cNvPr>
          <p:cNvSpPr txBox="1"/>
          <p:nvPr/>
        </p:nvSpPr>
        <p:spPr>
          <a:xfrm>
            <a:off x="2010468" y="4751518"/>
            <a:ext cx="6789038" cy="583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 데이터 공유 요청하여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Owner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의해 데이터 접근이 허용된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Identity</a:t>
            </a:r>
          </a:p>
          <a:p>
            <a:pPr algn="l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공유를 허용 받은 의사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환자 자신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보험회사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의료 연구자 등에 해당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05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7899E30-1AB0-462C-865C-C368D406D1D7}"/>
              </a:ext>
            </a:extLst>
          </p:cNvPr>
          <p:cNvSpPr/>
          <p:nvPr/>
        </p:nvSpPr>
        <p:spPr>
          <a:xfrm>
            <a:off x="4849329" y="657225"/>
            <a:ext cx="5477639" cy="12550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의료 데이터의 메타 데이터로써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혈당 검사 결과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남성 등의 속성으로 구성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0BC8E2-11C9-4FD4-93AD-AD4F5F2327C3}"/>
              </a:ext>
            </a:extLst>
          </p:cNvPr>
          <p:cNvSpPr/>
          <p:nvPr/>
        </p:nvSpPr>
        <p:spPr>
          <a:xfrm>
            <a:off x="234550" y="286700"/>
            <a:ext cx="4108850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의료 데이터 구성 및 메타 데이터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4815D5-2B36-4C2B-8E14-0758FBC0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09" y="1456982"/>
            <a:ext cx="4877481" cy="49155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7672B3A-247F-457C-8684-2C8DB0353F2C}"/>
              </a:ext>
            </a:extLst>
          </p:cNvPr>
          <p:cNvSpPr/>
          <p:nvPr/>
        </p:nvSpPr>
        <p:spPr>
          <a:xfrm>
            <a:off x="5361395" y="2466776"/>
            <a:ext cx="6507096" cy="12550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의료 데이터 소유자 정보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Owner=Manager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Owner!=Manager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경우로 나뉘는데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전자의 경우 환자 스스로 얻는 달리기 기록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몸무게를 예로 들 수 있고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lvl="1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후자의 경우 의사의 진료 혹은 검사를 통해 얻어지는 정보를 예로 든다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A318B3-6978-4F01-81C8-4B624CD215C1}"/>
              </a:ext>
            </a:extLst>
          </p:cNvPr>
          <p:cNvSpPr/>
          <p:nvPr/>
        </p:nvSpPr>
        <p:spPr>
          <a:xfrm>
            <a:off x="3931380" y="4276327"/>
            <a:ext cx="5477639" cy="12550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표준화된 데이터를 구성하는 속성들 중에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허용된 속성만 선택적으로 공유된다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11820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DE3BB2-1839-4FBC-87B7-F0E9BF7156B0}"/>
              </a:ext>
            </a:extLst>
          </p:cNvPr>
          <p:cNvSpPr/>
          <p:nvPr/>
        </p:nvSpPr>
        <p:spPr>
          <a:xfrm>
            <a:off x="234549" y="286700"/>
            <a:ext cx="4213625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암호화 및 </a:t>
            </a:r>
            <a:r>
              <a:rPr lang="en-US" altLang="ko-KR" sz="2000" b="1" dirty="0" err="1"/>
              <a:t>Metablock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D2888-FD46-42AD-827B-5AA51FD530EC}"/>
              </a:ext>
            </a:extLst>
          </p:cNvPr>
          <p:cNvSpPr txBox="1"/>
          <p:nvPr/>
        </p:nvSpPr>
        <p:spPr>
          <a:xfrm>
            <a:off x="4484661" y="398095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400" dirty="0">
                <a:solidFill>
                  <a:srgbClr val="002060"/>
                </a:solidFill>
              </a:rPr>
              <a:t>: Manager</a:t>
            </a:r>
            <a:r>
              <a:rPr lang="ko-KR" altLang="en-US" sz="1400" dirty="0">
                <a:solidFill>
                  <a:srgbClr val="002060"/>
                </a:solidFill>
              </a:rPr>
              <a:t>의 수행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6D1816-E43E-44BC-817D-D0A61FFF0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1"/>
          <a:stretch/>
        </p:blipFill>
        <p:spPr>
          <a:xfrm>
            <a:off x="0" y="1679933"/>
            <a:ext cx="7844644" cy="430350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8F8B9-A0CF-4AEE-8172-EFFA0BCF99EF}"/>
              </a:ext>
            </a:extLst>
          </p:cNvPr>
          <p:cNvSpPr/>
          <p:nvPr/>
        </p:nvSpPr>
        <p:spPr>
          <a:xfrm>
            <a:off x="7844643" y="665739"/>
            <a:ext cx="4213625" cy="13545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개별 정보의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Owner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Owner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로부터 제공된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Identity Encrypt Key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통해 암호화 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개별 정보의 표준화된 정보는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생성한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Encrypt Key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이용해 암호화되며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이후 해당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Encrypted Data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해시값을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생성한다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B85DF-2BAA-4E17-B845-A17248128673}"/>
              </a:ext>
            </a:extLst>
          </p:cNvPr>
          <p:cNvSpPr/>
          <p:nvPr/>
        </p:nvSpPr>
        <p:spPr>
          <a:xfrm>
            <a:off x="7844643" y="2212554"/>
            <a:ext cx="4213625" cy="13545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2.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외부 스토리지에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Encrypted Data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속성을 저장하고 그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Encrypted Data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식별할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Globally Unique Identifier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받는다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GUID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추후 스토리지에 접근하여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Encrypted Data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요청하기 위한 식별자로 활용된다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C0B749-FC7C-4671-A1F4-FF854AB21AE9}"/>
              </a:ext>
            </a:extLst>
          </p:cNvPr>
          <p:cNvSpPr/>
          <p:nvPr/>
        </p:nvSpPr>
        <p:spPr>
          <a:xfrm>
            <a:off x="7844644" y="3759369"/>
            <a:ext cx="4213625" cy="13545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3.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정보의 속성에 대응되는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ABE Encrypt Key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생성하고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이용하여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Encrypted Owner, GUID, Data Decrypt Key, Encrypted Data Hash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암호화 하여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Metablock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생성한다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47CDB5-02FC-44A3-9590-56DD9C381B24}"/>
              </a:ext>
            </a:extLst>
          </p:cNvPr>
          <p:cNvSpPr/>
          <p:nvPr/>
        </p:nvSpPr>
        <p:spPr>
          <a:xfrm>
            <a:off x="7844644" y="5306184"/>
            <a:ext cx="4213625" cy="13545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4.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생성된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Metablock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외부 스토리지에 저장되고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이전에 전송된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Encrypted Data,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속성과 연결되어 관리된다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스토리지는 추후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Viewer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요청에 따라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Metablock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Encrypted Data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반환 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0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4C5D283-718A-46B2-A418-FDAA15E6B007}"/>
              </a:ext>
            </a:extLst>
          </p:cNvPr>
          <p:cNvSpPr/>
          <p:nvPr/>
        </p:nvSpPr>
        <p:spPr>
          <a:xfrm>
            <a:off x="4095226" y="463456"/>
            <a:ext cx="4001548" cy="67950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의료 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48687-0BD8-4FC5-A804-DDD91E1666EB}"/>
              </a:ext>
            </a:extLst>
          </p:cNvPr>
          <p:cNvSpPr txBox="1"/>
          <p:nvPr/>
        </p:nvSpPr>
        <p:spPr>
          <a:xfrm>
            <a:off x="2630146" y="1234856"/>
            <a:ext cx="6931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rgbClr val="002060"/>
                </a:solidFill>
              </a:rPr>
              <a:t>데이터 보안이 중요하며</a:t>
            </a:r>
            <a:r>
              <a:rPr lang="en-US" altLang="ko-KR" sz="1400" dirty="0">
                <a:solidFill>
                  <a:srgbClr val="002060"/>
                </a:solidFill>
              </a:rPr>
              <a:t>,</a:t>
            </a:r>
            <a:r>
              <a:rPr lang="ko-KR" altLang="en-US" sz="1400" dirty="0">
                <a:solidFill>
                  <a:srgbClr val="002060"/>
                </a:solidFill>
              </a:rPr>
              <a:t> 환자가 개인 데이터를 자주적으로 소유하고 관리해야 한다</a:t>
            </a:r>
            <a:r>
              <a:rPr lang="en-US" altLang="ko-KR" sz="1400" dirty="0">
                <a:solidFill>
                  <a:srgbClr val="002060"/>
                </a:solidFill>
              </a:rPr>
              <a:t>.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0440C-AB54-4FB3-8825-C86973E7FC99}"/>
              </a:ext>
            </a:extLst>
          </p:cNvPr>
          <p:cNvSpPr txBox="1"/>
          <p:nvPr/>
        </p:nvSpPr>
        <p:spPr>
          <a:xfrm>
            <a:off x="4842291" y="182258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b="1" dirty="0">
                <a:solidFill>
                  <a:srgbClr val="002060"/>
                </a:solidFill>
              </a:rPr>
              <a:t>전자 의료 기록 시스템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B7BFC1-F8BE-4E4E-A098-83DACF59AEAD}"/>
              </a:ext>
            </a:extLst>
          </p:cNvPr>
          <p:cNvSpPr/>
          <p:nvPr/>
        </p:nvSpPr>
        <p:spPr>
          <a:xfrm>
            <a:off x="290669" y="2394545"/>
            <a:ext cx="2133103" cy="1893355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의료 데이터는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병원 등과 같은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중앙집권화 된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조직에 의해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저장</a:t>
            </a:r>
            <a:r>
              <a:rPr lang="en-US" altLang="ko-KR" sz="1600" dirty="0">
                <a:solidFill>
                  <a:srgbClr val="002060"/>
                </a:solidFill>
              </a:rPr>
              <a:t>/</a:t>
            </a:r>
            <a:r>
              <a:rPr lang="ko-KR" altLang="en-US" sz="1600" dirty="0">
                <a:solidFill>
                  <a:srgbClr val="002060"/>
                </a:solidFill>
              </a:rPr>
              <a:t>관리된다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E6912-C57C-42CA-9DA9-CBC954EEEBFF}"/>
              </a:ext>
            </a:extLst>
          </p:cNvPr>
          <p:cNvSpPr/>
          <p:nvPr/>
        </p:nvSpPr>
        <p:spPr>
          <a:xfrm>
            <a:off x="2660059" y="2394546"/>
            <a:ext cx="2133103" cy="1893355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환자는 자신의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개인 데이터에 대한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접근 권한을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관리하는 것이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불가능하다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DD233E-22AA-4EFC-A628-A9451110E78B}"/>
              </a:ext>
            </a:extLst>
          </p:cNvPr>
          <p:cNvSpPr/>
          <p:nvPr/>
        </p:nvSpPr>
        <p:spPr>
          <a:xfrm>
            <a:off x="5029448" y="2394545"/>
            <a:ext cx="2133103" cy="1893355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환자는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병원 등 조직의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보안 시스템에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의존해야 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565B4F-AB44-4D61-8472-EA1136B90A4F}"/>
              </a:ext>
            </a:extLst>
          </p:cNvPr>
          <p:cNvSpPr/>
          <p:nvPr/>
        </p:nvSpPr>
        <p:spPr>
          <a:xfrm>
            <a:off x="7398838" y="2394546"/>
            <a:ext cx="2133103" cy="1893355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의료 데이터는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공격에 대비하여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온라인 전송이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불가능하다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FEA6DB-B84D-4797-B2E2-C75140B8BCB8}"/>
              </a:ext>
            </a:extLst>
          </p:cNvPr>
          <p:cNvSpPr/>
          <p:nvPr/>
        </p:nvSpPr>
        <p:spPr>
          <a:xfrm>
            <a:off x="9768228" y="2394545"/>
            <a:ext cx="2133103" cy="1893355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환자가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진료 데이터를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받기 위해선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직접 병원에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방문해야 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03DFF5-FD85-4766-BC8A-18D913D89269}"/>
              </a:ext>
            </a:extLst>
          </p:cNvPr>
          <p:cNvSpPr/>
          <p:nvPr/>
        </p:nvSpPr>
        <p:spPr>
          <a:xfrm>
            <a:off x="2722912" y="4681805"/>
            <a:ext cx="6746174" cy="43584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의료 데이터 공유를 위하여 블록체인 기반 솔루션 제시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93D24-656C-49EA-949C-83207F1DEDC7}"/>
              </a:ext>
            </a:extLst>
          </p:cNvPr>
          <p:cNvSpPr txBox="1"/>
          <p:nvPr/>
        </p:nvSpPr>
        <p:spPr>
          <a:xfrm>
            <a:off x="2722912" y="5331089"/>
            <a:ext cx="4894289" cy="1245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</a:rPr>
              <a:t>병원 간에 의료 데이터 종합 관리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</a:rPr>
              <a:t>의사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환자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보험회사 등의 데이터 공유 프로세스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</a:rPr>
              <a:t>의료 데이터에 대한 접근 제어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</a:rPr>
              <a:t>저장소의 데이터 보안 및 무결성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69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57C958A-C8A4-4BCD-8569-7FC18609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332" y="218609"/>
            <a:ext cx="9269119" cy="51823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FC5B1AA-49EA-44F1-B44F-E056A7A130FA}"/>
              </a:ext>
            </a:extLst>
          </p:cNvPr>
          <p:cNvSpPr/>
          <p:nvPr/>
        </p:nvSpPr>
        <p:spPr>
          <a:xfrm>
            <a:off x="234549" y="286700"/>
            <a:ext cx="4213625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블록체인의 스마트 컨트랙트 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B75AE-BCF0-4BA3-B8C7-B2508E513D2D}"/>
              </a:ext>
            </a:extLst>
          </p:cNvPr>
          <p:cNvSpPr txBox="1"/>
          <p:nvPr/>
        </p:nvSpPr>
        <p:spPr>
          <a:xfrm>
            <a:off x="100357" y="3997107"/>
            <a:ext cx="84764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Registration Contract(RC)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시스템에 참가하는 구성원들을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등록하는 컨트랙트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사용자의 등록 요청에 따라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생성하고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사용자의 블록체인 주소를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연결하여 유지함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Identity Contract(IC)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개별 사용자를 나타내기 위한 컨트랙트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사용자끼리 데이터 공유를 표현하는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DRC, I-DRC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리스트를 유지하며 각 리스트에서 사용자의 역할 기록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따라서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IC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통해 사용자는 자신이 공유를 허가한 데이터나 접근이 허가된 데이터 등 기록 관리 가능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 Relation Contract(ARC)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속성 기반 데이터 공유를 표현하며 공유된 데이터의 속성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복호화를 위한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하나의 속성 공유에 대한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DRC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리스트를 유지함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93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55F0379-4D51-40DC-9976-0761DB889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091" y="1075144"/>
            <a:ext cx="7051817" cy="337707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D8A00-7FD6-474F-B1B2-E904F5BACBF3}"/>
              </a:ext>
            </a:extLst>
          </p:cNvPr>
          <p:cNvSpPr/>
          <p:nvPr/>
        </p:nvSpPr>
        <p:spPr>
          <a:xfrm>
            <a:off x="234550" y="286700"/>
            <a:ext cx="2861076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DRC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가지 </a:t>
            </a:r>
            <a:r>
              <a:rPr lang="en-US" altLang="ko-KR" sz="2000" b="1" dirty="0"/>
              <a:t>Case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A5AD21-E67B-4E56-98A3-9151FEFC417D}"/>
              </a:ext>
            </a:extLst>
          </p:cNvPr>
          <p:cNvSpPr/>
          <p:nvPr/>
        </p:nvSpPr>
        <p:spPr>
          <a:xfrm>
            <a:off x="912613" y="4756382"/>
            <a:ext cx="2861077" cy="18149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1.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Owner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Viewer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환자가 병원에 방문하여 검사 받고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결과를 전달 받는 상황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A6232-077C-4182-8619-6E257BFB5E14}"/>
              </a:ext>
            </a:extLst>
          </p:cNvPr>
          <p:cNvSpPr/>
          <p:nvPr/>
        </p:nvSpPr>
        <p:spPr>
          <a:xfrm>
            <a:off x="4665461" y="4756381"/>
            <a:ext cx="2861077" cy="18149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2.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Owner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Viewer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보험회사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환자가 병원에 방문하여 검사 받고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보험회사가 해당 데이터 요청하는 상황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B6F584-4368-4A43-A8E9-910B9B379E45}"/>
              </a:ext>
            </a:extLst>
          </p:cNvPr>
          <p:cNvSpPr/>
          <p:nvPr/>
        </p:nvSpPr>
        <p:spPr>
          <a:xfrm>
            <a:off x="8418309" y="4756380"/>
            <a:ext cx="2861077" cy="18149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3.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Owner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Viewer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환자 본인이 측정한 몸무게 변화를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의사에게 공유하는 상황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317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045AF6E-956E-426B-9196-9618B8966D92}"/>
              </a:ext>
            </a:extLst>
          </p:cNvPr>
          <p:cNvSpPr/>
          <p:nvPr/>
        </p:nvSpPr>
        <p:spPr>
          <a:xfrm>
            <a:off x="234550" y="286700"/>
            <a:ext cx="2213375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노드 구성요소</a:t>
            </a:r>
            <a:endParaRPr lang="ko-KR" altLang="en-US" sz="20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40A7C21-CBE8-4028-AE56-19D140D6BD23}"/>
              </a:ext>
            </a:extLst>
          </p:cNvPr>
          <p:cNvGrpSpPr/>
          <p:nvPr/>
        </p:nvGrpSpPr>
        <p:grpSpPr>
          <a:xfrm>
            <a:off x="647700" y="1392068"/>
            <a:ext cx="3305175" cy="2247900"/>
            <a:chOff x="2362200" y="1466850"/>
            <a:chExt cx="3305175" cy="22479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13F8C5-2A0A-46B9-95B1-341C82555B9B}"/>
                </a:ext>
              </a:extLst>
            </p:cNvPr>
            <p:cNvSpPr/>
            <p:nvPr/>
          </p:nvSpPr>
          <p:spPr>
            <a:xfrm>
              <a:off x="2362200" y="1657350"/>
              <a:ext cx="3305175" cy="2057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사용자가 시스템을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사용하기 위한 인터페이스이다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D993027-BF1E-43B6-982F-101CA77866ED}"/>
                </a:ext>
              </a:extLst>
            </p:cNvPr>
            <p:cNvSpPr/>
            <p:nvPr/>
          </p:nvSpPr>
          <p:spPr>
            <a:xfrm>
              <a:off x="2495550" y="1466850"/>
              <a:ext cx="3038474" cy="381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UI Browser</a:t>
              </a:r>
              <a:endParaRPr lang="ko-KR" altLang="en-US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E3CE239-159F-4EFB-9DE9-3193B05B3FB3}"/>
              </a:ext>
            </a:extLst>
          </p:cNvPr>
          <p:cNvGrpSpPr/>
          <p:nvPr/>
        </p:nvGrpSpPr>
        <p:grpSpPr>
          <a:xfrm>
            <a:off x="4443412" y="1392068"/>
            <a:ext cx="3305175" cy="2247900"/>
            <a:chOff x="2362200" y="1466850"/>
            <a:chExt cx="3305175" cy="22479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4906869-5332-44C8-B462-3992088CBB5D}"/>
                </a:ext>
              </a:extLst>
            </p:cNvPr>
            <p:cNvSpPr/>
            <p:nvPr/>
          </p:nvSpPr>
          <p:spPr>
            <a:xfrm>
              <a:off x="2362200" y="1657350"/>
              <a:ext cx="3305175" cy="2057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사용자가 입력한 데이터가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특정 표준화 포맷을 지키는지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검증하고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해석하는 모듈이다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0177844-8F00-4388-8388-ACCAB00D903F}"/>
                </a:ext>
              </a:extLst>
            </p:cNvPr>
            <p:cNvSpPr/>
            <p:nvPr/>
          </p:nvSpPr>
          <p:spPr>
            <a:xfrm>
              <a:off x="2495550" y="1466850"/>
              <a:ext cx="3038474" cy="381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Standardization Module</a:t>
              </a:r>
              <a:endParaRPr lang="ko-KR" altLang="en-US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E8F1D4F-7E85-4907-927B-EE3E5D67E08D}"/>
              </a:ext>
            </a:extLst>
          </p:cNvPr>
          <p:cNvGrpSpPr/>
          <p:nvPr/>
        </p:nvGrpSpPr>
        <p:grpSpPr>
          <a:xfrm>
            <a:off x="8239123" y="1393023"/>
            <a:ext cx="3305175" cy="2247900"/>
            <a:chOff x="2362200" y="1466850"/>
            <a:chExt cx="3305175" cy="22479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3D9EAF3-CC38-4388-A3E3-CE4608B7D701}"/>
                </a:ext>
              </a:extLst>
            </p:cNvPr>
            <p:cNvSpPr/>
            <p:nvPr/>
          </p:nvSpPr>
          <p:spPr>
            <a:xfrm>
              <a:off x="2362200" y="1657350"/>
              <a:ext cx="3305175" cy="2057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구성요소들을 암호화하고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Metablock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생성하며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해당 요소들을 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복호화한다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FA0B133-CA01-4632-968E-BA37025C64DE}"/>
                </a:ext>
              </a:extLst>
            </p:cNvPr>
            <p:cNvSpPr/>
            <p:nvPr/>
          </p:nvSpPr>
          <p:spPr>
            <a:xfrm>
              <a:off x="2495550" y="1466850"/>
              <a:ext cx="3038474" cy="381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Cryptographic Module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D9755B-5A52-4DB1-A5EF-4F4848209F3A}"/>
              </a:ext>
            </a:extLst>
          </p:cNvPr>
          <p:cNvGrpSpPr/>
          <p:nvPr/>
        </p:nvGrpSpPr>
        <p:grpSpPr>
          <a:xfrm>
            <a:off x="647700" y="4120935"/>
            <a:ext cx="3305175" cy="2247900"/>
            <a:chOff x="2362200" y="1466850"/>
            <a:chExt cx="3305175" cy="22479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0B5806B-A9E3-49DE-9419-D81D740D231C}"/>
                </a:ext>
              </a:extLst>
            </p:cNvPr>
            <p:cNvSpPr/>
            <p:nvPr/>
          </p:nvSpPr>
          <p:spPr>
            <a:xfrm>
              <a:off x="2362200" y="1657350"/>
              <a:ext cx="3305175" cy="2057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노드 및 스토리지와 통신하기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위한 모듈이다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Metablock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와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Encryted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Data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등을 스토리지에 전송하거나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요청한 데이터를 받을 수 있다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94BEF86-6B2C-4ED8-8956-A609B232945E}"/>
                </a:ext>
              </a:extLst>
            </p:cNvPr>
            <p:cNvSpPr/>
            <p:nvPr/>
          </p:nvSpPr>
          <p:spPr>
            <a:xfrm>
              <a:off x="2495550" y="1466850"/>
              <a:ext cx="3038474" cy="381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Internode Module</a:t>
              </a:r>
              <a:endParaRPr lang="ko-KR" altLang="en-US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DA4212-7101-4F80-A513-26B41D67AB69}"/>
              </a:ext>
            </a:extLst>
          </p:cNvPr>
          <p:cNvGrpSpPr/>
          <p:nvPr/>
        </p:nvGrpSpPr>
        <p:grpSpPr>
          <a:xfrm>
            <a:off x="4443411" y="4120935"/>
            <a:ext cx="3305175" cy="2247900"/>
            <a:chOff x="2362200" y="1466850"/>
            <a:chExt cx="3305175" cy="22479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201AA1B-BFE4-49F8-B01F-651E1A2F5323}"/>
                </a:ext>
              </a:extLst>
            </p:cNvPr>
            <p:cNvSpPr/>
            <p:nvPr/>
          </p:nvSpPr>
          <p:spPr>
            <a:xfrm>
              <a:off x="2362200" y="1657350"/>
              <a:ext cx="3305175" cy="2057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사용자가 생성한 데이터나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공유 받은 데이터를 로컬에 저장하는 모듈이다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개별 노드에 복사하여 보안 성능을 높인다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BDF3FC0-F484-4441-82F4-E65F6C04441B}"/>
                </a:ext>
              </a:extLst>
            </p:cNvPr>
            <p:cNvSpPr/>
            <p:nvPr/>
          </p:nvSpPr>
          <p:spPr>
            <a:xfrm>
              <a:off x="2495550" y="1466850"/>
              <a:ext cx="3038474" cy="381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Local</a:t>
              </a:r>
              <a:r>
                <a:rPr lang="ko-KR" altLang="en-US" b="1" dirty="0"/>
                <a:t> </a:t>
              </a:r>
              <a:r>
                <a:rPr lang="en-US" altLang="ko-KR" b="1" dirty="0"/>
                <a:t>DB</a:t>
              </a:r>
              <a:endParaRPr lang="ko-KR" altLang="en-US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D4DC7E3-EF71-4966-92B5-0426205FFBB2}"/>
              </a:ext>
            </a:extLst>
          </p:cNvPr>
          <p:cNvGrpSpPr/>
          <p:nvPr/>
        </p:nvGrpSpPr>
        <p:grpSpPr>
          <a:xfrm>
            <a:off x="8239123" y="4120935"/>
            <a:ext cx="3305175" cy="2247900"/>
            <a:chOff x="2362200" y="1466850"/>
            <a:chExt cx="3305175" cy="22479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9613D86-9662-42AD-83A7-5067FEA18451}"/>
                </a:ext>
              </a:extLst>
            </p:cNvPr>
            <p:cNvSpPr/>
            <p:nvPr/>
          </p:nvSpPr>
          <p:spPr>
            <a:xfrm>
              <a:off x="2362200" y="1657350"/>
              <a:ext cx="3305175" cy="2057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스마트 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컨트랙트를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생성하고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통신하기 위한 모듈이다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모든 구성원이 자신의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공유 기록을 확인할 수 있다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E42D9BB-101F-4F91-9F6E-94338915AB1D}"/>
                </a:ext>
              </a:extLst>
            </p:cNvPr>
            <p:cNvSpPr/>
            <p:nvPr/>
          </p:nvSpPr>
          <p:spPr>
            <a:xfrm>
              <a:off x="2495550" y="1466850"/>
              <a:ext cx="3038474" cy="381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Blockchain</a:t>
              </a:r>
              <a:r>
                <a:rPr lang="ko-KR" altLang="en-US" b="1" dirty="0"/>
                <a:t> </a:t>
              </a:r>
              <a:r>
                <a:rPr lang="en-US" altLang="ko-KR" b="1" dirty="0"/>
                <a:t>Module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00034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8B4D71-0FB2-463E-BDF8-E8D6E11E366C}"/>
              </a:ext>
            </a:extLst>
          </p:cNvPr>
          <p:cNvSpPr/>
          <p:nvPr/>
        </p:nvSpPr>
        <p:spPr>
          <a:xfrm>
            <a:off x="234550" y="286700"/>
            <a:ext cx="1584725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스토리지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2A49B3-4B67-432E-8974-CF70B63ECDEE}"/>
              </a:ext>
            </a:extLst>
          </p:cNvPr>
          <p:cNvSpPr/>
          <p:nvPr/>
        </p:nvSpPr>
        <p:spPr>
          <a:xfrm>
            <a:off x="769737" y="2155015"/>
            <a:ext cx="10652525" cy="530569"/>
          </a:xfrm>
          <a:prstGeom prst="rect">
            <a:avLst/>
          </a:prstGeom>
          <a:solidFill>
            <a:srgbClr val="1F2E41"/>
          </a:solidFill>
          <a:ln>
            <a:solidFill>
              <a:srgbClr val="1F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Manager</a:t>
            </a:r>
            <a:r>
              <a:rPr lang="ko-KR" altLang="en-US" sz="1600" dirty="0"/>
              <a:t>에 의해 생성된 정보 저장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888C5D-02CE-443B-B602-B70D2F8C7E76}"/>
              </a:ext>
            </a:extLst>
          </p:cNvPr>
          <p:cNvSpPr/>
          <p:nvPr/>
        </p:nvSpPr>
        <p:spPr>
          <a:xfrm>
            <a:off x="769737" y="3122510"/>
            <a:ext cx="10652525" cy="530569"/>
          </a:xfrm>
          <a:prstGeom prst="rect">
            <a:avLst/>
          </a:prstGeom>
          <a:solidFill>
            <a:srgbClr val="1F2E41"/>
          </a:solidFill>
          <a:ln>
            <a:solidFill>
              <a:srgbClr val="1F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Viewer</a:t>
            </a:r>
            <a:r>
              <a:rPr lang="ko-KR" altLang="en-US" sz="1600" dirty="0"/>
              <a:t>의 접근 요청을 받아들여 </a:t>
            </a:r>
            <a:r>
              <a:rPr lang="en-US" altLang="ko-KR" sz="1600" dirty="0"/>
              <a:t>DB Keeper</a:t>
            </a:r>
            <a:r>
              <a:rPr lang="ko-KR" altLang="en-US" sz="1600" dirty="0"/>
              <a:t>가 권한 검사 후 요청한 요소 반환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160311-258B-4E47-B8D7-001DD14981EC}"/>
              </a:ext>
            </a:extLst>
          </p:cNvPr>
          <p:cNvSpPr/>
          <p:nvPr/>
        </p:nvSpPr>
        <p:spPr>
          <a:xfrm>
            <a:off x="769737" y="4090005"/>
            <a:ext cx="10652525" cy="530569"/>
          </a:xfrm>
          <a:prstGeom prst="rect">
            <a:avLst/>
          </a:prstGeom>
          <a:solidFill>
            <a:srgbClr val="1F2E41"/>
          </a:solidFill>
          <a:ln>
            <a:solidFill>
              <a:srgbClr val="1F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Metablock</a:t>
            </a:r>
            <a:r>
              <a:rPr lang="ko-KR" altLang="en-US" sz="1600" dirty="0"/>
              <a:t>과 </a:t>
            </a:r>
            <a:r>
              <a:rPr lang="en-US" altLang="ko-KR" sz="1600" dirty="0"/>
              <a:t>Encrypted Data</a:t>
            </a:r>
            <a:r>
              <a:rPr lang="ko-KR" altLang="en-US" sz="1600" dirty="0"/>
              <a:t>를 저장하며 </a:t>
            </a:r>
            <a:r>
              <a:rPr lang="en-US" altLang="ko-KR" sz="1600" dirty="0"/>
              <a:t>GUID</a:t>
            </a:r>
            <a:r>
              <a:rPr lang="ko-KR" altLang="en-US" sz="1600" dirty="0"/>
              <a:t>를 사용하여 찾을 수 있음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62110A-63B4-4F19-982A-664C7AC8064A}"/>
              </a:ext>
            </a:extLst>
          </p:cNvPr>
          <p:cNvSpPr/>
          <p:nvPr/>
        </p:nvSpPr>
        <p:spPr>
          <a:xfrm>
            <a:off x="769737" y="5057500"/>
            <a:ext cx="10652525" cy="530569"/>
          </a:xfrm>
          <a:prstGeom prst="rect">
            <a:avLst/>
          </a:prstGeom>
          <a:solidFill>
            <a:srgbClr val="1F2E41"/>
          </a:solidFill>
          <a:ln>
            <a:solidFill>
              <a:srgbClr val="1F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외부로는 속성만 노출함</a:t>
            </a:r>
          </a:p>
        </p:txBody>
      </p:sp>
    </p:spTree>
    <p:extLst>
      <p:ext uri="{BB962C8B-B14F-4D97-AF65-F5344CB8AC3E}">
        <p14:creationId xmlns:p14="http://schemas.microsoft.com/office/powerpoint/2010/main" val="4026808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621522-199C-43C1-90BB-F080010D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3292754"/>
            <a:ext cx="6838950" cy="32783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85AD68D-2254-44E7-8DD6-AD8096B41844}"/>
              </a:ext>
            </a:extLst>
          </p:cNvPr>
          <p:cNvSpPr/>
          <p:nvPr/>
        </p:nvSpPr>
        <p:spPr>
          <a:xfrm>
            <a:off x="234550" y="286700"/>
            <a:ext cx="2651525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의료 데이터 생성</a:t>
            </a:r>
            <a:endParaRPr lang="ko-KR" alt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BA5C0B-F91F-4142-9764-441760B00284}"/>
              </a:ext>
            </a:extLst>
          </p:cNvPr>
          <p:cNvSpPr/>
          <p:nvPr/>
        </p:nvSpPr>
        <p:spPr>
          <a:xfrm>
            <a:off x="314325" y="1361846"/>
            <a:ext cx="11668125" cy="712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자신의 의료 데이터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블록체인 주소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Identity Encrypt Key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 제공한다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48C339-771D-44D6-8FE2-924C9F3E6187}"/>
              </a:ext>
            </a:extLst>
          </p:cNvPr>
          <p:cNvSpPr/>
          <p:nvPr/>
        </p:nvSpPr>
        <p:spPr>
          <a:xfrm>
            <a:off x="314326" y="2327300"/>
            <a:ext cx="11668124" cy="712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해당 데이터를 기반으로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Encrypted Data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Metablock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생성하여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스토리지에 저장한다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0516C-698F-413D-B079-B84424B919A0}"/>
              </a:ext>
            </a:extLst>
          </p:cNvPr>
          <p:cNvSpPr txBox="1"/>
          <p:nvPr/>
        </p:nvSpPr>
        <p:spPr>
          <a:xfrm>
            <a:off x="695325" y="3451992"/>
            <a:ext cx="3514725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Browser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통해 정보를 입력하여 해당 정보를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Standardization Module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해석한다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Cryptograhpic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Module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Encrypted Data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Metablock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생성한다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Encrypted Data,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Metablock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GUID,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속성은 로컬에 저장된다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데이터들은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Internode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Mudule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거쳐 스토리지의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Keeper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전송된다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515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EAB8D8-C733-4AF6-8A40-C48BAF6D2556}"/>
              </a:ext>
            </a:extLst>
          </p:cNvPr>
          <p:cNvSpPr/>
          <p:nvPr/>
        </p:nvSpPr>
        <p:spPr>
          <a:xfrm>
            <a:off x="234550" y="286700"/>
            <a:ext cx="2651525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의료 데이터 공유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D381C05-044D-4492-87C4-B7852CE3573E}"/>
              </a:ext>
            </a:extLst>
          </p:cNvPr>
          <p:cNvSpPr/>
          <p:nvPr/>
        </p:nvSpPr>
        <p:spPr>
          <a:xfrm>
            <a:off x="561552" y="1604789"/>
            <a:ext cx="2266950" cy="2266950"/>
          </a:xfrm>
          <a:prstGeom prst="ellipse">
            <a:avLst/>
          </a:prstGeom>
          <a:solidFill>
            <a:srgbClr val="1F2E41"/>
          </a:solidFill>
          <a:ln>
            <a:solidFill>
              <a:srgbClr val="1F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접근 요청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714DAD5-8FD7-4A69-85D1-B70CFC042757}"/>
              </a:ext>
            </a:extLst>
          </p:cNvPr>
          <p:cNvSpPr/>
          <p:nvPr/>
        </p:nvSpPr>
        <p:spPr>
          <a:xfrm>
            <a:off x="3495252" y="1604789"/>
            <a:ext cx="2266950" cy="2266950"/>
          </a:xfrm>
          <a:prstGeom prst="ellipse">
            <a:avLst/>
          </a:prstGeom>
          <a:solidFill>
            <a:srgbClr val="1F2E41"/>
          </a:solidFill>
          <a:ln>
            <a:solidFill>
              <a:srgbClr val="1F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Metablock</a:t>
            </a:r>
            <a:endParaRPr lang="en-US" altLang="ko-KR" sz="2000" dirty="0"/>
          </a:p>
          <a:p>
            <a:pPr algn="ctr"/>
            <a:r>
              <a:rPr lang="en-US" altLang="ko-KR" sz="2000" dirty="0"/>
              <a:t>Flow</a:t>
            </a:r>
            <a:endParaRPr lang="ko-KR" altLang="en-US" sz="2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17D67C-B2BB-4E74-AAE3-0D58AEDD940A}"/>
              </a:ext>
            </a:extLst>
          </p:cNvPr>
          <p:cNvSpPr/>
          <p:nvPr/>
        </p:nvSpPr>
        <p:spPr>
          <a:xfrm>
            <a:off x="6428952" y="1604789"/>
            <a:ext cx="2266950" cy="2266950"/>
          </a:xfrm>
          <a:prstGeom prst="ellipse">
            <a:avLst/>
          </a:prstGeom>
          <a:solidFill>
            <a:srgbClr val="1F2E41"/>
          </a:solidFill>
          <a:ln>
            <a:solidFill>
              <a:srgbClr val="1F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Encrypted Data Flow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C739AB-B7F0-4AF6-A92F-501B9B98AACD}"/>
              </a:ext>
            </a:extLst>
          </p:cNvPr>
          <p:cNvSpPr/>
          <p:nvPr/>
        </p:nvSpPr>
        <p:spPr>
          <a:xfrm>
            <a:off x="9362652" y="1604789"/>
            <a:ext cx="2266950" cy="2266950"/>
          </a:xfrm>
          <a:prstGeom prst="ellipse">
            <a:avLst/>
          </a:prstGeom>
          <a:solidFill>
            <a:srgbClr val="1F2E41"/>
          </a:solidFill>
          <a:ln>
            <a:solidFill>
              <a:srgbClr val="1F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Encrypted Identity Flow</a:t>
            </a:r>
            <a:endParaRPr lang="ko-KR" altLang="en-US" sz="20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D54B35D-D4F3-4169-A183-B5EBAA446002}"/>
              </a:ext>
            </a:extLst>
          </p:cNvPr>
          <p:cNvSpPr/>
          <p:nvPr/>
        </p:nvSpPr>
        <p:spPr>
          <a:xfrm>
            <a:off x="2942802" y="2590626"/>
            <a:ext cx="438150" cy="29527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41D9718-CE51-4C5D-A5DA-16A0E0366884}"/>
              </a:ext>
            </a:extLst>
          </p:cNvPr>
          <p:cNvSpPr/>
          <p:nvPr/>
        </p:nvSpPr>
        <p:spPr>
          <a:xfrm>
            <a:off x="5876502" y="2590626"/>
            <a:ext cx="438150" cy="29527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ECE7F53-8A25-4B36-8577-EE55CEF90DCD}"/>
              </a:ext>
            </a:extLst>
          </p:cNvPr>
          <p:cNvSpPr/>
          <p:nvPr/>
        </p:nvSpPr>
        <p:spPr>
          <a:xfrm>
            <a:off x="8810202" y="2590626"/>
            <a:ext cx="438150" cy="29527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56D389-22F5-45FE-8FD3-4C17879BBBAB}"/>
              </a:ext>
            </a:extLst>
          </p:cNvPr>
          <p:cNvSpPr txBox="1"/>
          <p:nvPr/>
        </p:nvSpPr>
        <p:spPr>
          <a:xfrm>
            <a:off x="285327" y="4176537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특정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Metablock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접근하기 위한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ABE Decrypt Key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의해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접근 승인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AB4073-AC0D-45C7-AEAF-A8111B99C735}"/>
              </a:ext>
            </a:extLst>
          </p:cNvPr>
          <p:cNvSpPr txBox="1"/>
          <p:nvPr/>
        </p:nvSpPr>
        <p:spPr>
          <a:xfrm>
            <a:off x="3219027" y="4176537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Metablock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얻음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ABE Decrypt Key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이용해 복호화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19B1CA-2CFE-4FE5-A671-7964D67930C8}"/>
              </a:ext>
            </a:extLst>
          </p:cNvPr>
          <p:cNvSpPr txBox="1"/>
          <p:nvPr/>
        </p:nvSpPr>
        <p:spPr>
          <a:xfrm>
            <a:off x="7186189" y="417653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각각 표준화된 정보와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Owner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정보에 접근</a:t>
            </a:r>
          </a:p>
        </p:txBody>
      </p:sp>
    </p:spTree>
    <p:extLst>
      <p:ext uri="{BB962C8B-B14F-4D97-AF65-F5344CB8AC3E}">
        <p14:creationId xmlns:p14="http://schemas.microsoft.com/office/powerpoint/2010/main" val="220388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CCED68-A225-4962-8E38-59265C031B03}"/>
              </a:ext>
            </a:extLst>
          </p:cNvPr>
          <p:cNvSpPr/>
          <p:nvPr/>
        </p:nvSpPr>
        <p:spPr>
          <a:xfrm>
            <a:off x="234550" y="286700"/>
            <a:ext cx="2651525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의료 데이터 공유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6971B-9974-4C59-A4CA-D9AB7E7B78F4}"/>
              </a:ext>
            </a:extLst>
          </p:cNvPr>
          <p:cNvSpPr txBox="1"/>
          <p:nvPr/>
        </p:nvSpPr>
        <p:spPr>
          <a:xfrm>
            <a:off x="2981325" y="36731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1. </a:t>
            </a:r>
            <a:r>
              <a:rPr lang="ko-KR" altLang="en-US" dirty="0">
                <a:solidFill>
                  <a:srgbClr val="002060"/>
                </a:solidFill>
              </a:rPr>
              <a:t>접근요청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D64E8CB-D259-4244-8BF6-C88379F1C6EC}"/>
              </a:ext>
            </a:extLst>
          </p:cNvPr>
          <p:cNvSpPr/>
          <p:nvPr/>
        </p:nvSpPr>
        <p:spPr>
          <a:xfrm>
            <a:off x="295465" y="1494059"/>
            <a:ext cx="495300" cy="4953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93987-EC4F-4C38-BFE5-8FAE87F17D5F}"/>
              </a:ext>
            </a:extLst>
          </p:cNvPr>
          <p:cNvSpPr txBox="1"/>
          <p:nvPr/>
        </p:nvSpPr>
        <p:spPr>
          <a:xfrm>
            <a:off x="790765" y="1587820"/>
            <a:ext cx="90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접근하고자 하는 데이터의 속성과 자신의 블록체인 공개키를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 전달하여 접근 요청한다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368922C-DA08-4456-B3E5-CF5B875F00E7}"/>
              </a:ext>
            </a:extLst>
          </p:cNvPr>
          <p:cNvSpPr/>
          <p:nvPr/>
        </p:nvSpPr>
        <p:spPr>
          <a:xfrm>
            <a:off x="295465" y="2181939"/>
            <a:ext cx="495300" cy="4953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C4202-9016-43FE-B14E-50E1347514B3}"/>
              </a:ext>
            </a:extLst>
          </p:cNvPr>
          <p:cNvSpPr txBox="1"/>
          <p:nvPr/>
        </p:nvSpPr>
        <p:spPr>
          <a:xfrm>
            <a:off x="790765" y="2275700"/>
            <a:ext cx="947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해당 속성에 접근해도 될지 판단하고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가능하다면 접근에 사용될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ABE Decrypt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생성한다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8F3A971-8B57-4E69-905A-C8A4D2D570FD}"/>
              </a:ext>
            </a:extLst>
          </p:cNvPr>
          <p:cNvSpPr/>
          <p:nvPr/>
        </p:nvSpPr>
        <p:spPr>
          <a:xfrm>
            <a:off x="295465" y="2872393"/>
            <a:ext cx="495300" cy="4953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2A274-C986-40B1-A796-FB64ED28248D}"/>
              </a:ext>
            </a:extLst>
          </p:cNvPr>
          <p:cNvSpPr txBox="1"/>
          <p:nvPr/>
        </p:nvSpPr>
        <p:spPr>
          <a:xfrm>
            <a:off x="790765" y="2966154"/>
            <a:ext cx="351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ARC, DRC, I-DRC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생성한다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왼쪽 대괄호 11">
            <a:extLst>
              <a:ext uri="{FF2B5EF4-FFF2-40B4-BE49-F238E27FC236}">
                <a16:creationId xmlns:a16="http://schemas.microsoft.com/office/drawing/2014/main" id="{09445B24-A510-41AE-8F89-17AEAA2BFEAE}"/>
              </a:ext>
            </a:extLst>
          </p:cNvPr>
          <p:cNvSpPr/>
          <p:nvPr/>
        </p:nvSpPr>
        <p:spPr>
          <a:xfrm>
            <a:off x="896645" y="3502992"/>
            <a:ext cx="133165" cy="859021"/>
          </a:xfrm>
          <a:prstGeom prst="leftBracke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31212-D7AA-4BC8-931F-E1064B1D1824}"/>
              </a:ext>
            </a:extLst>
          </p:cNvPr>
          <p:cNvSpPr txBox="1"/>
          <p:nvPr/>
        </p:nvSpPr>
        <p:spPr>
          <a:xfrm>
            <a:off x="1029810" y="3488694"/>
            <a:ext cx="7393434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ARC 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공유되는 데이터의 속성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Viewer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공개키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Viewer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공개키로 암호화된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ABE Decrypt Key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담음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DRC 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공유 과정에 참여한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Owner, Manager, Viewer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블록체인 주소와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Metablock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해시값을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담음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I-DRC 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각각의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DRC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대응되어 연결된다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6B1ECE6-85E7-456A-A893-89880FEF44C1}"/>
              </a:ext>
            </a:extLst>
          </p:cNvPr>
          <p:cNvSpPr/>
          <p:nvPr/>
        </p:nvSpPr>
        <p:spPr>
          <a:xfrm>
            <a:off x="295465" y="4561137"/>
            <a:ext cx="495300" cy="4953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EC2A35-CC73-4932-BC0D-8BA0F75E0403}"/>
              </a:ext>
            </a:extLst>
          </p:cNvPr>
          <p:cNvSpPr txBox="1"/>
          <p:nvPr/>
        </p:nvSpPr>
        <p:spPr>
          <a:xfrm>
            <a:off x="790765" y="4654898"/>
            <a:ext cx="7413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자신이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되어있는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DRC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생성되었음을 확인하고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공유를 허용한다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AB9CA098-D498-44A9-AB02-6AAA6C9C413B}"/>
              </a:ext>
            </a:extLst>
          </p:cNvPr>
          <p:cNvSpPr/>
          <p:nvPr/>
        </p:nvSpPr>
        <p:spPr>
          <a:xfrm>
            <a:off x="896645" y="5259001"/>
            <a:ext cx="133165" cy="859021"/>
          </a:xfrm>
          <a:prstGeom prst="leftBracke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6071B4-18D3-4B11-B9AC-C2B19739F7CA}"/>
              </a:ext>
            </a:extLst>
          </p:cNvPr>
          <p:cNvSpPr txBox="1"/>
          <p:nvPr/>
        </p:nvSpPr>
        <p:spPr>
          <a:xfrm>
            <a:off x="1029810" y="5244703"/>
            <a:ext cx="8584594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DRC 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승인이 나면 상태가 승인으로 바뀐 후 끝나게 됨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I-DRC 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승인이 나면 상태가 바뀜과 동시에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Identity Decrypt Key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Viewer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블록체인 공개키로 암호화 함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Owner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자신의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Identity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정보를 제외하고 표준화된 데이터만 공유하길 원하면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DRC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만 승인되고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I-DRC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승인되지 않음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6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2E9B89-5F8F-434B-A923-5746F9240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5" y="1475717"/>
            <a:ext cx="7845116" cy="41472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49DF3EB-4F55-474C-BC2A-F9CA7204425B}"/>
              </a:ext>
            </a:extLst>
          </p:cNvPr>
          <p:cNvSpPr/>
          <p:nvPr/>
        </p:nvSpPr>
        <p:spPr>
          <a:xfrm>
            <a:off x="234550" y="286700"/>
            <a:ext cx="2651525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의료 데이터 공유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17B6A-FCCA-4D99-BA47-048E3932BB8F}"/>
              </a:ext>
            </a:extLst>
          </p:cNvPr>
          <p:cNvSpPr txBox="1"/>
          <p:nvPr/>
        </p:nvSpPr>
        <p:spPr>
          <a:xfrm>
            <a:off x="2981325" y="36731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2. </a:t>
            </a:r>
            <a:r>
              <a:rPr lang="en-US" altLang="ko-KR" dirty="0" err="1">
                <a:solidFill>
                  <a:srgbClr val="002060"/>
                </a:solidFill>
              </a:rPr>
              <a:t>Metablock</a:t>
            </a:r>
            <a:r>
              <a:rPr lang="en-US" altLang="ko-KR" dirty="0">
                <a:solidFill>
                  <a:srgbClr val="002060"/>
                </a:solidFill>
              </a:rPr>
              <a:t> Flow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493B7B9-FF8E-4FB7-9729-6A91543AFE8B}"/>
              </a:ext>
            </a:extLst>
          </p:cNvPr>
          <p:cNvSpPr/>
          <p:nvPr/>
        </p:nvSpPr>
        <p:spPr>
          <a:xfrm>
            <a:off x="8031123" y="1475717"/>
            <a:ext cx="495300" cy="4953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1A6BD-D1BC-484B-85B3-F2BEB0FF12EC}"/>
              </a:ext>
            </a:extLst>
          </p:cNvPr>
          <p:cNvSpPr txBox="1"/>
          <p:nvPr/>
        </p:nvSpPr>
        <p:spPr>
          <a:xfrm>
            <a:off x="8635545" y="1433370"/>
            <a:ext cx="3254614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Viewer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로부터 새로 생성된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전달받는다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ARC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연결된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DRC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상태를 보고 승인됨을 알 수 있어 이후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Keeper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주소를 명시하고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Metablock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요청한다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B0C6FF-04B7-4FF3-BACA-F744828D5797}"/>
              </a:ext>
            </a:extLst>
          </p:cNvPr>
          <p:cNvSpPr/>
          <p:nvPr/>
        </p:nvSpPr>
        <p:spPr>
          <a:xfrm>
            <a:off x="8031123" y="3020612"/>
            <a:ext cx="495300" cy="4953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F995B-B212-4EBC-97A0-4D67834D2CA8}"/>
              </a:ext>
            </a:extLst>
          </p:cNvPr>
          <p:cNvSpPr txBox="1"/>
          <p:nvPr/>
        </p:nvSpPr>
        <p:spPr>
          <a:xfrm>
            <a:off x="8635545" y="2978265"/>
            <a:ext cx="336873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스토리지는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Viewer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요청을 확인하고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DRC Check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수행한다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연결된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DRC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들이 승인 되었는지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DRC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설정된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Viewer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해당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Identity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동일한지 확인 후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Metablock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Viewer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반환한다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EE557C1-96C3-4E16-B7A9-F04CF79090E6}"/>
              </a:ext>
            </a:extLst>
          </p:cNvPr>
          <p:cNvSpPr/>
          <p:nvPr/>
        </p:nvSpPr>
        <p:spPr>
          <a:xfrm>
            <a:off x="8031123" y="4565507"/>
            <a:ext cx="495300" cy="4953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F06DB-C500-41AE-AD5F-6602DB85B745}"/>
              </a:ext>
            </a:extLst>
          </p:cNvPr>
          <p:cNvSpPr txBox="1"/>
          <p:nvPr/>
        </p:nvSpPr>
        <p:spPr>
          <a:xfrm>
            <a:off x="8635545" y="4523160"/>
            <a:ext cx="330617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받은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Metablock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내부의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Encrypted ABE Decrypt Key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얻어 자신의 블록체인 개인키로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복호화한다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GUID, Encrypted Data Hash, Encrypted Identity, Data Decrypt Key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얻는다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27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B3B21B-C9CF-420B-BBFC-6E1A1276332A}"/>
              </a:ext>
            </a:extLst>
          </p:cNvPr>
          <p:cNvSpPr/>
          <p:nvPr/>
        </p:nvSpPr>
        <p:spPr>
          <a:xfrm>
            <a:off x="234550" y="286700"/>
            <a:ext cx="2651525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의료 데이터 공유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AFEF2-3749-4E0F-80E8-58EF638DA2CA}"/>
              </a:ext>
            </a:extLst>
          </p:cNvPr>
          <p:cNvSpPr txBox="1"/>
          <p:nvPr/>
        </p:nvSpPr>
        <p:spPr>
          <a:xfrm>
            <a:off x="2981325" y="367318"/>
            <a:ext cx="26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3. </a:t>
            </a:r>
            <a:r>
              <a:rPr lang="en-US" altLang="ko-KR" dirty="0">
                <a:solidFill>
                  <a:srgbClr val="002060"/>
                </a:solidFill>
              </a:rPr>
              <a:t>Encrypted Data Flow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9C1916-A518-43A9-A328-EAF655EC1519}"/>
              </a:ext>
            </a:extLst>
          </p:cNvPr>
          <p:cNvSpPr/>
          <p:nvPr/>
        </p:nvSpPr>
        <p:spPr>
          <a:xfrm>
            <a:off x="295465" y="2133251"/>
            <a:ext cx="495300" cy="4953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59767-783F-4D2A-AACE-A3CFF8CFE585}"/>
              </a:ext>
            </a:extLst>
          </p:cNvPr>
          <p:cNvSpPr txBox="1"/>
          <p:nvPr/>
        </p:nvSpPr>
        <p:spPr>
          <a:xfrm>
            <a:off x="790765" y="2227012"/>
            <a:ext cx="6020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얻은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GUID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사용하여 스토리지에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Encrypted Data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요청한다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A76950-16F0-4FF6-86D5-2CD9B0A5EF0F}"/>
              </a:ext>
            </a:extLst>
          </p:cNvPr>
          <p:cNvSpPr/>
          <p:nvPr/>
        </p:nvSpPr>
        <p:spPr>
          <a:xfrm>
            <a:off x="295465" y="3138309"/>
            <a:ext cx="495300" cy="4953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20BF9-E72A-4582-B87E-F71C7E95576E}"/>
              </a:ext>
            </a:extLst>
          </p:cNvPr>
          <p:cNvSpPr txBox="1"/>
          <p:nvPr/>
        </p:nvSpPr>
        <p:spPr>
          <a:xfrm>
            <a:off x="790765" y="3232070"/>
            <a:ext cx="5485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Keeper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DRC Check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확인하고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Encrypted Data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반환한다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AE6FBB9-9F9A-467B-BF46-E8D5D5A3E3BA}"/>
              </a:ext>
            </a:extLst>
          </p:cNvPr>
          <p:cNvSpPr/>
          <p:nvPr/>
        </p:nvSpPr>
        <p:spPr>
          <a:xfrm>
            <a:off x="295465" y="4237129"/>
            <a:ext cx="495300" cy="4953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FB67F9-C8D8-4D0C-91FC-ECA2AA529629}"/>
              </a:ext>
            </a:extLst>
          </p:cNvPr>
          <p:cNvSpPr txBox="1"/>
          <p:nvPr/>
        </p:nvSpPr>
        <p:spPr>
          <a:xfrm>
            <a:off x="790765" y="4330890"/>
            <a:ext cx="844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Decrypt Key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이용하여 해당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Encrypted Data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복호화하고 표준화된 데이터를 얻는다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16A44-1257-4645-B61E-B7DEFD5B6E5A}"/>
              </a:ext>
            </a:extLst>
          </p:cNvPr>
          <p:cNvSpPr txBox="1"/>
          <p:nvPr/>
        </p:nvSpPr>
        <p:spPr>
          <a:xfrm>
            <a:off x="317733" y="430011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6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B8F71F-7DEF-42FE-8E61-7C747516F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1356157"/>
            <a:ext cx="7868748" cy="332468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7D409E-67BD-4433-94B6-5A3F7B314218}"/>
              </a:ext>
            </a:extLst>
          </p:cNvPr>
          <p:cNvSpPr/>
          <p:nvPr/>
        </p:nvSpPr>
        <p:spPr>
          <a:xfrm>
            <a:off x="234550" y="286700"/>
            <a:ext cx="2651525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의료 데이터 공유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618A8-E310-4EB0-B6EE-92685C5119B6}"/>
              </a:ext>
            </a:extLst>
          </p:cNvPr>
          <p:cNvSpPr txBox="1"/>
          <p:nvPr/>
        </p:nvSpPr>
        <p:spPr>
          <a:xfrm>
            <a:off x="2981325" y="367318"/>
            <a:ext cx="293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4. </a:t>
            </a:r>
            <a:r>
              <a:rPr lang="en-US" altLang="ko-KR" dirty="0">
                <a:solidFill>
                  <a:srgbClr val="002060"/>
                </a:solidFill>
              </a:rPr>
              <a:t>Encrypted Identity Flow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AA556E-D9B3-4420-AC3E-F0ABA8EB6C08}"/>
              </a:ext>
            </a:extLst>
          </p:cNvPr>
          <p:cNvGrpSpPr/>
          <p:nvPr/>
        </p:nvGrpSpPr>
        <p:grpSpPr>
          <a:xfrm>
            <a:off x="1644871" y="5300353"/>
            <a:ext cx="9056105" cy="738664"/>
            <a:chOff x="295465" y="4115446"/>
            <a:chExt cx="9056105" cy="73866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E6E10B7-A1F2-4C5D-810D-53105FFA83A4}"/>
                </a:ext>
              </a:extLst>
            </p:cNvPr>
            <p:cNvSpPr/>
            <p:nvPr/>
          </p:nvSpPr>
          <p:spPr>
            <a:xfrm>
              <a:off x="295465" y="4237129"/>
              <a:ext cx="495300" cy="4953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FBE26B-A2F6-4340-90E4-C9802BF8DE23}"/>
                </a:ext>
              </a:extLst>
            </p:cNvPr>
            <p:cNvSpPr txBox="1"/>
            <p:nvPr/>
          </p:nvSpPr>
          <p:spPr>
            <a:xfrm>
              <a:off x="790765" y="4115446"/>
              <a:ext cx="856080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base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Owner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가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I-DRC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승인했다면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I-DRC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에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Viewer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위한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Encrypted Identity Decrypt Key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가 존재할 것이다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l" fontAlgn="base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자신의 블록체인 개인키로 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복호화하여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Identity Decrypt Key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얻을 수 있다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l" fontAlgn="base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Key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사용하여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Encrypted Identity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복호화하면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해당 데이터의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Owner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알 수 있다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4A4E9A-C254-46BA-8A81-C3C07FB74038}"/>
                </a:ext>
              </a:extLst>
            </p:cNvPr>
            <p:cNvSpPr txBox="1"/>
            <p:nvPr/>
          </p:nvSpPr>
          <p:spPr>
            <a:xfrm>
              <a:off x="317733" y="430011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50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73E921-41D0-44BC-B64C-C87D05613CCB}"/>
              </a:ext>
            </a:extLst>
          </p:cNvPr>
          <p:cNvSpPr txBox="1"/>
          <p:nvPr/>
        </p:nvSpPr>
        <p:spPr>
          <a:xfrm>
            <a:off x="3219892" y="828288"/>
            <a:ext cx="2876108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UcPeriod"/>
            </a:pPr>
            <a:r>
              <a:rPr lang="ko-KR" altLang="en-US" b="1" dirty="0">
                <a:solidFill>
                  <a:srgbClr val="002060"/>
                </a:solidFill>
              </a:rPr>
              <a:t>서론 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1.1. </a:t>
            </a:r>
            <a:r>
              <a:rPr lang="ko-KR" altLang="en-US" sz="1400" dirty="0">
                <a:solidFill>
                  <a:srgbClr val="002060"/>
                </a:solidFill>
              </a:rPr>
              <a:t>개요</a:t>
            </a:r>
            <a:r>
              <a:rPr lang="en-US" altLang="ko-KR" sz="1400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400" dirty="0">
                <a:solidFill>
                  <a:srgbClr val="002060"/>
                </a:solidFill>
              </a:rPr>
              <a:t>1.2. </a:t>
            </a:r>
            <a:r>
              <a:rPr lang="ko-KR" altLang="en-US" sz="1400" dirty="0">
                <a:solidFill>
                  <a:srgbClr val="002060"/>
                </a:solidFill>
              </a:rPr>
              <a:t>배경 지식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  1.2.1. </a:t>
            </a:r>
            <a:r>
              <a:rPr lang="ko-KR" altLang="en-US" sz="1400" dirty="0">
                <a:solidFill>
                  <a:srgbClr val="002060"/>
                </a:solidFill>
              </a:rPr>
              <a:t>블록체인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  1.2.2. </a:t>
            </a:r>
            <a:r>
              <a:rPr lang="ko-KR" altLang="en-US" sz="1400" dirty="0">
                <a:solidFill>
                  <a:srgbClr val="002060"/>
                </a:solidFill>
              </a:rPr>
              <a:t>속성 기반 암호화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1.3. </a:t>
            </a:r>
            <a:r>
              <a:rPr lang="ko-KR" altLang="en-US" sz="1400" dirty="0">
                <a:solidFill>
                  <a:srgbClr val="002060"/>
                </a:solidFill>
              </a:rPr>
              <a:t>문제 정의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II. </a:t>
            </a:r>
            <a:r>
              <a:rPr lang="ko-KR" altLang="en-US" b="1" dirty="0">
                <a:solidFill>
                  <a:srgbClr val="002060"/>
                </a:solidFill>
              </a:rPr>
              <a:t>관련 연구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III. </a:t>
            </a:r>
            <a:r>
              <a:rPr lang="ko-KR" altLang="en-US" b="1" dirty="0">
                <a:solidFill>
                  <a:srgbClr val="002060"/>
                </a:solidFill>
              </a:rPr>
              <a:t>시스템 설계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3.1. </a:t>
            </a:r>
            <a:r>
              <a:rPr lang="ko-KR" altLang="en-US" sz="1400" dirty="0">
                <a:solidFill>
                  <a:srgbClr val="002060"/>
                </a:solidFill>
              </a:rPr>
              <a:t>개요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3.2. </a:t>
            </a:r>
            <a:r>
              <a:rPr lang="ko-KR" altLang="en-US" sz="1400" dirty="0">
                <a:solidFill>
                  <a:srgbClr val="002060"/>
                </a:solidFill>
              </a:rPr>
              <a:t>위협 모델 및 가정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3.3. Identity</a:t>
            </a:r>
          </a:p>
          <a:p>
            <a:r>
              <a:rPr lang="en-US" altLang="ko-KR" sz="1400" dirty="0">
                <a:solidFill>
                  <a:srgbClr val="002060"/>
                </a:solidFill>
              </a:rPr>
              <a:t>3.4. </a:t>
            </a:r>
            <a:r>
              <a:rPr lang="ko-KR" altLang="en-US" sz="1400" dirty="0">
                <a:solidFill>
                  <a:srgbClr val="002060"/>
                </a:solidFill>
              </a:rPr>
              <a:t>의료 정보 구성 및 메타 정보</a:t>
            </a:r>
            <a:r>
              <a:rPr lang="en-US" altLang="ko-KR" sz="1400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400" dirty="0">
                <a:solidFill>
                  <a:srgbClr val="002060"/>
                </a:solidFill>
              </a:rPr>
              <a:t>3.5. </a:t>
            </a:r>
            <a:r>
              <a:rPr lang="ko-KR" altLang="en-US" sz="1400" dirty="0">
                <a:solidFill>
                  <a:srgbClr val="002060"/>
                </a:solidFill>
              </a:rPr>
              <a:t>시스템 구성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  3.5.1. </a:t>
            </a:r>
            <a:r>
              <a:rPr lang="ko-KR" altLang="en-US" sz="1400" dirty="0">
                <a:solidFill>
                  <a:srgbClr val="002060"/>
                </a:solidFill>
              </a:rPr>
              <a:t>블록체인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  3.5.2. </a:t>
            </a:r>
            <a:r>
              <a:rPr lang="ko-KR" altLang="en-US" sz="1400" dirty="0">
                <a:solidFill>
                  <a:srgbClr val="002060"/>
                </a:solidFill>
              </a:rPr>
              <a:t>노드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  3.5.3. </a:t>
            </a:r>
            <a:r>
              <a:rPr lang="ko-KR" altLang="en-US" sz="1400" dirty="0">
                <a:solidFill>
                  <a:srgbClr val="002060"/>
                </a:solidFill>
              </a:rPr>
              <a:t>스토리지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3.6 </a:t>
            </a:r>
            <a:r>
              <a:rPr lang="ko-KR" altLang="en-US" sz="1400" dirty="0">
                <a:solidFill>
                  <a:srgbClr val="002060"/>
                </a:solidFill>
              </a:rPr>
              <a:t>시스템 동작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  3.6.1. </a:t>
            </a:r>
            <a:r>
              <a:rPr lang="ko-KR" altLang="en-US" sz="1400" dirty="0">
                <a:solidFill>
                  <a:srgbClr val="002060"/>
                </a:solidFill>
              </a:rPr>
              <a:t>의료 정보 생성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  3.6.2. </a:t>
            </a:r>
            <a:r>
              <a:rPr lang="ko-KR" altLang="en-US" sz="1400" dirty="0">
                <a:solidFill>
                  <a:srgbClr val="002060"/>
                </a:solidFill>
              </a:rPr>
              <a:t>의료 정보 공유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IV. Security Analysis</a:t>
            </a:r>
          </a:p>
          <a:p>
            <a:r>
              <a:rPr lang="en-US" altLang="ko-KR" b="1" dirty="0">
                <a:solidFill>
                  <a:srgbClr val="002060"/>
                </a:solidFill>
              </a:rPr>
              <a:t>V. </a:t>
            </a:r>
            <a:r>
              <a:rPr lang="ko-KR" altLang="en-US" b="1" dirty="0">
                <a:solidFill>
                  <a:srgbClr val="002060"/>
                </a:solidFill>
              </a:rPr>
              <a:t>구현 및 분석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VI. </a:t>
            </a:r>
            <a:r>
              <a:rPr lang="ko-KR" altLang="en-US" b="1" dirty="0">
                <a:solidFill>
                  <a:srgbClr val="002060"/>
                </a:solidFill>
              </a:rPr>
              <a:t>결론 및 향후 연구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90CB0F-2BD6-458D-8815-6D529916B437}"/>
              </a:ext>
            </a:extLst>
          </p:cNvPr>
          <p:cNvSpPr/>
          <p:nvPr/>
        </p:nvSpPr>
        <p:spPr>
          <a:xfrm>
            <a:off x="2208362" y="828288"/>
            <a:ext cx="733246" cy="520142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71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92AC206-F68B-4B44-9769-9B69B8456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1187292"/>
            <a:ext cx="7630590" cy="46964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12DF187-C3DF-414C-823B-231ADBCE0E6D}"/>
              </a:ext>
            </a:extLst>
          </p:cNvPr>
          <p:cNvSpPr/>
          <p:nvPr/>
        </p:nvSpPr>
        <p:spPr>
          <a:xfrm>
            <a:off x="234550" y="286700"/>
            <a:ext cx="2651525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개별 공유 흐름</a:t>
            </a:r>
          </a:p>
        </p:txBody>
      </p:sp>
    </p:spTree>
    <p:extLst>
      <p:ext uri="{BB962C8B-B14F-4D97-AF65-F5344CB8AC3E}">
        <p14:creationId xmlns:p14="http://schemas.microsoft.com/office/powerpoint/2010/main" val="3655319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1EB24D-AB7F-4313-BD37-3C8877ACF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041" y="1145218"/>
            <a:ext cx="6773917" cy="5128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4ABA38C-C2D7-4D1E-A337-1EFDA0F40D03}"/>
              </a:ext>
            </a:extLst>
          </p:cNvPr>
          <p:cNvSpPr/>
          <p:nvPr/>
        </p:nvSpPr>
        <p:spPr>
          <a:xfrm>
            <a:off x="234550" y="286700"/>
            <a:ext cx="2651525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공유 전체 흐름</a:t>
            </a:r>
          </a:p>
        </p:txBody>
      </p:sp>
    </p:spTree>
    <p:extLst>
      <p:ext uri="{BB962C8B-B14F-4D97-AF65-F5344CB8AC3E}">
        <p14:creationId xmlns:p14="http://schemas.microsoft.com/office/powerpoint/2010/main" val="986930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6D865-76FF-4846-BDD5-A4830C931C48}"/>
              </a:ext>
            </a:extLst>
          </p:cNvPr>
          <p:cNvSpPr txBox="1"/>
          <p:nvPr/>
        </p:nvSpPr>
        <p:spPr>
          <a:xfrm>
            <a:off x="3812778" y="2782669"/>
            <a:ext cx="4566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IV. Security Analysis</a:t>
            </a:r>
          </a:p>
        </p:txBody>
      </p:sp>
    </p:spTree>
    <p:extLst>
      <p:ext uri="{BB962C8B-B14F-4D97-AF65-F5344CB8AC3E}">
        <p14:creationId xmlns:p14="http://schemas.microsoft.com/office/powerpoint/2010/main" val="2130601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3C3E02F-8AD2-4C7D-B3DD-CCDB3148BAD5}"/>
              </a:ext>
            </a:extLst>
          </p:cNvPr>
          <p:cNvSpPr/>
          <p:nvPr/>
        </p:nvSpPr>
        <p:spPr>
          <a:xfrm>
            <a:off x="234550" y="286700"/>
            <a:ext cx="2651525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Security Analysis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768C46-65CC-44E2-A0AF-9DA8558ECD19}"/>
              </a:ext>
            </a:extLst>
          </p:cNvPr>
          <p:cNvSpPr/>
          <p:nvPr/>
        </p:nvSpPr>
        <p:spPr>
          <a:xfrm>
            <a:off x="837846" y="1427706"/>
            <a:ext cx="10516308" cy="5305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스토리지와 로컬 </a:t>
            </a:r>
            <a:r>
              <a:rPr lang="en-US" altLang="ko-KR" sz="1600" b="1" dirty="0"/>
              <a:t>DB</a:t>
            </a:r>
            <a:r>
              <a:rPr lang="ko-KR" altLang="en-US" sz="1600" b="1" dirty="0"/>
              <a:t>에 저장되는 데이터는 데이터 탈취 공격으로부터 안전하다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EAC401D-0E7B-434A-864E-3507A213A57E}"/>
              </a:ext>
            </a:extLst>
          </p:cNvPr>
          <p:cNvSpPr/>
          <p:nvPr/>
        </p:nvSpPr>
        <p:spPr>
          <a:xfrm>
            <a:off x="837846" y="2411881"/>
            <a:ext cx="541538" cy="31071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7CF85-2C9F-4107-BD81-38927279166D}"/>
              </a:ext>
            </a:extLst>
          </p:cNvPr>
          <p:cNvSpPr txBox="1"/>
          <p:nvPr/>
        </p:nvSpPr>
        <p:spPr>
          <a:xfrm>
            <a:off x="1531806" y="2414823"/>
            <a:ext cx="639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Metablock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Encrypted Data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ABE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기반으로 암호화되어 안전하게 저장된다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F1085-1F14-47B9-864A-532A06218757}"/>
              </a:ext>
            </a:extLst>
          </p:cNvPr>
          <p:cNvSpPr txBox="1"/>
          <p:nvPr/>
        </p:nvSpPr>
        <p:spPr>
          <a:xfrm>
            <a:off x="1531806" y="2995459"/>
            <a:ext cx="5118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 속성과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GUID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외부에 노출되더라도 문제되지 않는다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A46416C-089D-4AAE-91CA-AA89E43BEC78}"/>
              </a:ext>
            </a:extLst>
          </p:cNvPr>
          <p:cNvSpPr/>
          <p:nvPr/>
        </p:nvSpPr>
        <p:spPr>
          <a:xfrm>
            <a:off x="837846" y="2995459"/>
            <a:ext cx="541538" cy="31071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25F6B2-18FE-46B1-A6B0-A6ABDD145179}"/>
              </a:ext>
            </a:extLst>
          </p:cNvPr>
          <p:cNvSpPr/>
          <p:nvPr/>
        </p:nvSpPr>
        <p:spPr>
          <a:xfrm>
            <a:off x="837846" y="4014661"/>
            <a:ext cx="10516308" cy="5305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Metablock</a:t>
            </a:r>
            <a:r>
              <a:rPr lang="ko-KR" altLang="en-US" sz="1600" b="1" dirty="0"/>
              <a:t>과 </a:t>
            </a:r>
            <a:r>
              <a:rPr lang="en-US" altLang="ko-KR" sz="1600" b="1" dirty="0"/>
              <a:t>Encrypted Data</a:t>
            </a:r>
            <a:r>
              <a:rPr lang="ko-KR" altLang="en-US" sz="1600" b="1" dirty="0"/>
              <a:t>의 해시 정보가 기록되어 무결성이 보장된다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971E205-38A7-4552-AEB9-E23184E13CF3}"/>
              </a:ext>
            </a:extLst>
          </p:cNvPr>
          <p:cNvSpPr/>
          <p:nvPr/>
        </p:nvSpPr>
        <p:spPr>
          <a:xfrm>
            <a:off x="837846" y="5002415"/>
            <a:ext cx="541538" cy="31071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DC4CC-7968-45A5-B94C-28AC698060AE}"/>
              </a:ext>
            </a:extLst>
          </p:cNvPr>
          <p:cNvSpPr txBox="1"/>
          <p:nvPr/>
        </p:nvSpPr>
        <p:spPr>
          <a:xfrm>
            <a:off x="1531806" y="5005357"/>
            <a:ext cx="7582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Metablock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해시는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DRC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기록되고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Encrypted Data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해시는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Metablock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내부에 기록된다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1EA80-A884-45CF-BF73-B883E3A1C002}"/>
              </a:ext>
            </a:extLst>
          </p:cNvPr>
          <p:cNvSpPr txBox="1"/>
          <p:nvPr/>
        </p:nvSpPr>
        <p:spPr>
          <a:xfrm>
            <a:off x="1531806" y="5585993"/>
            <a:ext cx="7803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Metablock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검증하고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복호화한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Encrypted Data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검증이 가능한 검증 체인 구조를 지닌다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744D111-DAAC-4F0F-99DE-945DCB551C24}"/>
              </a:ext>
            </a:extLst>
          </p:cNvPr>
          <p:cNvSpPr/>
          <p:nvPr/>
        </p:nvSpPr>
        <p:spPr>
          <a:xfrm>
            <a:off x="837846" y="5585993"/>
            <a:ext cx="541538" cy="31071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CE17311-52FE-4400-842C-69BE04FF3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549" y="2205965"/>
            <a:ext cx="2493605" cy="15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62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C2C65AD-F7A2-41B6-9951-E2B83A44A577}"/>
              </a:ext>
            </a:extLst>
          </p:cNvPr>
          <p:cNvSpPr/>
          <p:nvPr/>
        </p:nvSpPr>
        <p:spPr>
          <a:xfrm>
            <a:off x="837846" y="1427706"/>
            <a:ext cx="10516308" cy="5305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Viewer</a:t>
            </a:r>
            <a:r>
              <a:rPr lang="ko-KR" altLang="en-US" sz="1600" b="1" dirty="0"/>
              <a:t>는 자신에게 접근 허용된 데이터 외에는 접근할 수 없다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B0543CB-C73B-488E-9BEB-4F20F88C6785}"/>
              </a:ext>
            </a:extLst>
          </p:cNvPr>
          <p:cNvSpPr/>
          <p:nvPr/>
        </p:nvSpPr>
        <p:spPr>
          <a:xfrm>
            <a:off x="837846" y="2411881"/>
            <a:ext cx="541538" cy="31071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6ADEA-6D53-4F05-8925-38D22474E30A}"/>
              </a:ext>
            </a:extLst>
          </p:cNvPr>
          <p:cNvSpPr txBox="1"/>
          <p:nvPr/>
        </p:nvSpPr>
        <p:spPr>
          <a:xfrm>
            <a:off x="1531806" y="2414823"/>
            <a:ext cx="100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Viewer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에게 허용할 접근 제어를 정하고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ABE Decrypt Key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생성한다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키는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Viewer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공개키로 암호화된다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742475-485C-4801-B536-9C59A6D82F43}"/>
              </a:ext>
            </a:extLst>
          </p:cNvPr>
          <p:cNvSpPr txBox="1"/>
          <p:nvPr/>
        </p:nvSpPr>
        <p:spPr>
          <a:xfrm>
            <a:off x="1531806" y="2995459"/>
            <a:ext cx="617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Maneger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정한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ABE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표현식에서 벗어나는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Metablock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복호화할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수 없다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EA6B99B-D6A0-4182-A305-CB763A086978}"/>
              </a:ext>
            </a:extLst>
          </p:cNvPr>
          <p:cNvSpPr/>
          <p:nvPr/>
        </p:nvSpPr>
        <p:spPr>
          <a:xfrm>
            <a:off x="837846" y="2995459"/>
            <a:ext cx="541538" cy="31071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8B6FEF-43F4-4485-B2EC-CE2084F0C3E2}"/>
              </a:ext>
            </a:extLst>
          </p:cNvPr>
          <p:cNvSpPr/>
          <p:nvPr/>
        </p:nvSpPr>
        <p:spPr>
          <a:xfrm>
            <a:off x="837846" y="4014661"/>
            <a:ext cx="10516308" cy="5305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Owner</a:t>
            </a:r>
            <a:r>
              <a:rPr lang="ko-KR" altLang="en-US" sz="1600" b="1" dirty="0"/>
              <a:t>가 승인하지 않으면</a:t>
            </a:r>
            <a:r>
              <a:rPr lang="en-US" altLang="ko-KR" sz="1600" b="1" dirty="0"/>
              <a:t>, Manager</a:t>
            </a:r>
            <a:r>
              <a:rPr lang="ko-KR" altLang="en-US" sz="1600" b="1" dirty="0"/>
              <a:t>는 다른 사용자에게 데이터를 공유할 수 없다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1E731C7-D750-4727-ADD9-FAF705D5E4B1}"/>
              </a:ext>
            </a:extLst>
          </p:cNvPr>
          <p:cNvSpPr/>
          <p:nvPr/>
        </p:nvSpPr>
        <p:spPr>
          <a:xfrm>
            <a:off x="837846" y="5002415"/>
            <a:ext cx="541538" cy="31071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65E98E-D484-403D-85E4-849763B7D242}"/>
              </a:ext>
            </a:extLst>
          </p:cNvPr>
          <p:cNvSpPr txBox="1"/>
          <p:nvPr/>
        </p:nvSpPr>
        <p:spPr>
          <a:xfrm>
            <a:off x="1531806" y="5005357"/>
            <a:ext cx="711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ARC, DRC, I-DRC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생성하지만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DRC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I-DRC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승인은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Owner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담당한다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9D73F4-604C-4887-9600-C14D1A6BE05D}"/>
              </a:ext>
            </a:extLst>
          </p:cNvPr>
          <p:cNvSpPr txBox="1"/>
          <p:nvPr/>
        </p:nvSpPr>
        <p:spPr>
          <a:xfrm>
            <a:off x="1531806" y="5585993"/>
            <a:ext cx="690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승인되지 않은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Viewer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 Keeper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DRC Check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에서 실패하여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공유 받을 수 없다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7EF736B-D1A3-40B3-A35F-6F0511826B2E}"/>
              </a:ext>
            </a:extLst>
          </p:cNvPr>
          <p:cNvSpPr/>
          <p:nvPr/>
        </p:nvSpPr>
        <p:spPr>
          <a:xfrm>
            <a:off x="837846" y="5585993"/>
            <a:ext cx="541538" cy="31071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79AEA0-B26E-41C4-955D-35B54A14BAB2}"/>
              </a:ext>
            </a:extLst>
          </p:cNvPr>
          <p:cNvSpPr/>
          <p:nvPr/>
        </p:nvSpPr>
        <p:spPr>
          <a:xfrm>
            <a:off x="234550" y="286700"/>
            <a:ext cx="2651525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Security Analysis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12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6D865-76FF-4846-BDD5-A4830C931C48}"/>
              </a:ext>
            </a:extLst>
          </p:cNvPr>
          <p:cNvSpPr txBox="1"/>
          <p:nvPr/>
        </p:nvSpPr>
        <p:spPr>
          <a:xfrm>
            <a:off x="3706897" y="1619694"/>
            <a:ext cx="3357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V. </a:t>
            </a:r>
            <a:r>
              <a:rPr lang="ko-KR" altLang="en-US" sz="3600" b="1" dirty="0">
                <a:solidFill>
                  <a:srgbClr val="002060"/>
                </a:solidFill>
              </a:rPr>
              <a:t>구현 및 분석</a:t>
            </a:r>
            <a:endParaRPr lang="en-US" altLang="ko-KR" sz="36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558CF-116B-47F5-80AC-84292223B53E}"/>
              </a:ext>
            </a:extLst>
          </p:cNvPr>
          <p:cNvSpPr txBox="1"/>
          <p:nvPr/>
        </p:nvSpPr>
        <p:spPr>
          <a:xfrm>
            <a:off x="3706897" y="2956263"/>
            <a:ext cx="5368393" cy="2596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구성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블록체인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노드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스토리지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블록체인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이더리움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블록체인 플랫폼 기반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Geth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스마트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컨트랙트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프로그래밍 언어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Solidity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로컬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 : MongoDB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Cryptographic Module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암호화 로직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OpenABE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OpenS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니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노드 내부 로직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Node.js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DRC/I-DRC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생성 및 승인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블록체인 통신 라이브러리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Web3js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DRC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Check 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블록체인 통신 라이브러리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Web3js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외부 스토리지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MongoDB/Node.js</a:t>
            </a:r>
          </a:p>
        </p:txBody>
      </p:sp>
    </p:spTree>
    <p:extLst>
      <p:ext uri="{BB962C8B-B14F-4D97-AF65-F5344CB8AC3E}">
        <p14:creationId xmlns:p14="http://schemas.microsoft.com/office/powerpoint/2010/main" val="1006638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308077-DF42-4860-A1BD-1A93CD80B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399" y="1402483"/>
            <a:ext cx="8493201" cy="45337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6714A-2A80-469D-B5DB-44E528EE57FC}"/>
              </a:ext>
            </a:extLst>
          </p:cNvPr>
          <p:cNvSpPr txBox="1"/>
          <p:nvPr/>
        </p:nvSpPr>
        <p:spPr>
          <a:xfrm>
            <a:off x="3960638" y="766680"/>
            <a:ext cx="4270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Metablock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생성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관련 정보 확인 인터페이스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B3D57-2ABF-413A-B664-BC4B050D6023}"/>
              </a:ext>
            </a:extLst>
          </p:cNvPr>
          <p:cNvSpPr txBox="1"/>
          <p:nvPr/>
        </p:nvSpPr>
        <p:spPr>
          <a:xfrm>
            <a:off x="3116062" y="2494626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F2E41"/>
                </a:solidFill>
              </a:rPr>
              <a:t>로컬 </a:t>
            </a:r>
            <a:r>
              <a:rPr lang="en-US" altLang="ko-KR" b="1" dirty="0">
                <a:solidFill>
                  <a:srgbClr val="1F2E41"/>
                </a:solidFill>
              </a:rPr>
              <a:t>DB</a:t>
            </a:r>
            <a:r>
              <a:rPr lang="ko-KR" altLang="en-US" b="1" dirty="0">
                <a:solidFill>
                  <a:srgbClr val="1F2E41"/>
                </a:solidFill>
              </a:rPr>
              <a:t>와 달리 속성값만 노출</a:t>
            </a:r>
          </a:p>
        </p:txBody>
      </p:sp>
    </p:spTree>
    <p:extLst>
      <p:ext uri="{BB962C8B-B14F-4D97-AF65-F5344CB8AC3E}">
        <p14:creationId xmlns:p14="http://schemas.microsoft.com/office/powerpoint/2010/main" val="866304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1CA9DB-B0FD-4A30-9F39-254B73F14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10" y="2478666"/>
            <a:ext cx="9990379" cy="19006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DBD161-16B9-4D1A-A960-5145E489F25E}"/>
              </a:ext>
            </a:extLst>
          </p:cNvPr>
          <p:cNvSpPr txBox="1"/>
          <p:nvPr/>
        </p:nvSpPr>
        <p:spPr>
          <a:xfrm>
            <a:off x="4386236" y="766680"/>
            <a:ext cx="3419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ABE Decrypt Key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생성 인터페이스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568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12EADF4-0B34-4366-92C6-6F1D91D1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31" y="2002534"/>
            <a:ext cx="10961938" cy="28529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6AE53C-8740-4157-945D-98B23137AAE4}"/>
              </a:ext>
            </a:extLst>
          </p:cNvPr>
          <p:cNvSpPr txBox="1"/>
          <p:nvPr/>
        </p:nvSpPr>
        <p:spPr>
          <a:xfrm>
            <a:off x="3396831" y="766680"/>
            <a:ext cx="5398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생성된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ARC, DRC, I-DRC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나타내는 리스트 인터페이스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81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3880CF-B94D-44C1-A1A1-CF358600D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974"/>
          <a:stretch/>
        </p:blipFill>
        <p:spPr>
          <a:xfrm>
            <a:off x="1521666" y="1343503"/>
            <a:ext cx="9148668" cy="3006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3DAA1A-3B37-4D09-97AB-DE22339A6E40}"/>
              </a:ext>
            </a:extLst>
          </p:cNvPr>
          <p:cNvSpPr txBox="1"/>
          <p:nvPr/>
        </p:nvSpPr>
        <p:spPr>
          <a:xfrm>
            <a:off x="4320514" y="766680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기존 시스템들과 제안 시스템의 비교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D2E84-58A7-4497-9A91-F5061B97D8B5}"/>
              </a:ext>
            </a:extLst>
          </p:cNvPr>
          <p:cNvSpPr txBox="1"/>
          <p:nvPr/>
        </p:nvSpPr>
        <p:spPr>
          <a:xfrm>
            <a:off x="702536" y="4747939"/>
            <a:ext cx="10786927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제안 시스템은 스마트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컨트랙트를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통해 병원간 의료 데이터의 통합적 관리를 지원하고 공유를 가능하게 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Layered DRC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구조를 통해 의료 데이터 구성요소의 선택적 공유를 지원하고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속성을 기반으로 접근제어 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보안성을 위해 의료 데이터를 암호화하여 저장하고 공유하는 프로토콜을 제공하며 무결성 보장을 위한 해시 체인 구조를 가진다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정보가 중앙집중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스토리지뿐만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아니라 개별 노드에도 저장되도록 하여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고장 문제를 해결한다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48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6D865-76FF-4846-BDD5-A4830C931C48}"/>
              </a:ext>
            </a:extLst>
          </p:cNvPr>
          <p:cNvSpPr txBox="1"/>
          <p:nvPr/>
        </p:nvSpPr>
        <p:spPr>
          <a:xfrm>
            <a:off x="5329604" y="2782669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I. </a:t>
            </a:r>
            <a:r>
              <a:rPr lang="ko-KR" altLang="en-US" sz="3600" b="1" dirty="0">
                <a:solidFill>
                  <a:srgbClr val="002060"/>
                </a:solidFill>
              </a:rPr>
              <a:t>서론</a:t>
            </a:r>
          </a:p>
        </p:txBody>
      </p:sp>
    </p:spTree>
    <p:extLst>
      <p:ext uri="{BB962C8B-B14F-4D97-AF65-F5344CB8AC3E}">
        <p14:creationId xmlns:p14="http://schemas.microsoft.com/office/powerpoint/2010/main" val="1721446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EBFD95F-F036-4357-BF0C-9C2AE25B2607}"/>
              </a:ext>
            </a:extLst>
          </p:cNvPr>
          <p:cNvSpPr/>
          <p:nvPr/>
        </p:nvSpPr>
        <p:spPr>
          <a:xfrm>
            <a:off x="3745283" y="588541"/>
            <a:ext cx="4701434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제안된 시스템의 한계점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54B41-101F-43AF-823F-7353F8FBF116}"/>
              </a:ext>
            </a:extLst>
          </p:cNvPr>
          <p:cNvSpPr/>
          <p:nvPr/>
        </p:nvSpPr>
        <p:spPr>
          <a:xfrm>
            <a:off x="774709" y="1670274"/>
            <a:ext cx="10642579" cy="124050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환자만이 데이터 소유자가 되는 상황만을 가정했지만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</a:p>
          <a:p>
            <a:pPr algn="ctr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</a:rPr>
              <a:t>실제로는 의사의 소견이 들어간 데이터이니 의사 또한 소유자가 되어 접근 제어 대상이 될 필요가 있다</a:t>
            </a:r>
            <a:r>
              <a:rPr lang="en-US" altLang="ko-KR" sz="1600" b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07E8F6-4461-46C0-8376-1CC48ABB7ED2}"/>
              </a:ext>
            </a:extLst>
          </p:cNvPr>
          <p:cNvSpPr/>
          <p:nvPr/>
        </p:nvSpPr>
        <p:spPr>
          <a:xfrm>
            <a:off x="774709" y="3393913"/>
            <a:ext cx="10642579" cy="124050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데이터가 암호화될 때 개별 데이터마다 암호화 및 복호화 키가 생성되는 것을 가정했지만</a:t>
            </a:r>
            <a:r>
              <a:rPr lang="en-US" altLang="ko-KR" sz="1600" dirty="0">
                <a:solidFill>
                  <a:srgbClr val="002060"/>
                </a:solidFill>
              </a:rPr>
              <a:t>,</a:t>
            </a:r>
            <a:r>
              <a:rPr lang="ko-KR" altLang="en-US" sz="1600" dirty="0">
                <a:solidFill>
                  <a:srgbClr val="002060"/>
                </a:solidFill>
              </a:rPr>
              <a:t> 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</a:rPr>
              <a:t>의료 데이터 수가 많아질수록 해당 키와 데이터를 어떻게 관리할지 고안하거나 다른 방안이 필요하다</a:t>
            </a:r>
            <a:r>
              <a:rPr lang="en-US" altLang="ko-KR" sz="1600" b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6EDD93-DA6B-426F-983B-D8A496C9D8FA}"/>
              </a:ext>
            </a:extLst>
          </p:cNvPr>
          <p:cNvSpPr/>
          <p:nvPr/>
        </p:nvSpPr>
        <p:spPr>
          <a:xfrm>
            <a:off x="774709" y="5117552"/>
            <a:ext cx="10642579" cy="124050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002060"/>
                </a:solidFill>
              </a:rPr>
              <a:t>대용량의 의료 데이터인 </a:t>
            </a:r>
            <a:r>
              <a:rPr lang="en-US" altLang="ko-KR" sz="1600" dirty="0">
                <a:solidFill>
                  <a:srgbClr val="002060"/>
                </a:solidFill>
              </a:rPr>
              <a:t>X-Ray </a:t>
            </a:r>
            <a:r>
              <a:rPr lang="ko-KR" altLang="en-US" sz="1600" dirty="0">
                <a:solidFill>
                  <a:srgbClr val="002060"/>
                </a:solidFill>
              </a:rPr>
              <a:t>영상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유전자 배열과 같은 경우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</a:p>
          <a:p>
            <a:pPr algn="ctr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</a:rPr>
              <a:t>암호화에 많은 시간이 걸리게 되므로 적절한 시간 이내에 가공하고 공유할 방안을 찾을 필요가 있다</a:t>
            </a:r>
            <a:r>
              <a:rPr lang="en-US" altLang="ko-KR" sz="1600" b="1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5801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6D865-76FF-4846-BDD5-A4830C931C48}"/>
              </a:ext>
            </a:extLst>
          </p:cNvPr>
          <p:cNvSpPr txBox="1"/>
          <p:nvPr/>
        </p:nvSpPr>
        <p:spPr>
          <a:xfrm>
            <a:off x="3706564" y="2782669"/>
            <a:ext cx="4778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VI. </a:t>
            </a:r>
            <a:r>
              <a:rPr lang="ko-KR" altLang="en-US" sz="3600" b="1" dirty="0">
                <a:solidFill>
                  <a:srgbClr val="002060"/>
                </a:solidFill>
              </a:rPr>
              <a:t>결론 및 향후 연구</a:t>
            </a:r>
            <a:endParaRPr lang="en-US" altLang="ko-KR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71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4162B4-A57F-4F6F-AAA5-2BCFDA3AE6B5}"/>
              </a:ext>
            </a:extLst>
          </p:cNvPr>
          <p:cNvSpPr txBox="1"/>
          <p:nvPr/>
        </p:nvSpPr>
        <p:spPr>
          <a:xfrm>
            <a:off x="1240535" y="2667990"/>
            <a:ext cx="9710929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환자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의사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보험회사 및 의료 연구자의 요구사항을 정리하여 제안된 시스템에 반영될 것이다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계층적 공유를 위해 표준화된 정보에 대응되는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DRC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Owner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정보에 대응되는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I-DRC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존재하는데 이를 확장하여 더 많은 수의 구성요소를 지니는 설계를 할 수 있을 것이다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18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0A51B3-5198-4286-94B1-51814492E6FC}"/>
              </a:ext>
            </a:extLst>
          </p:cNvPr>
          <p:cNvSpPr txBox="1"/>
          <p:nvPr/>
        </p:nvSpPr>
        <p:spPr>
          <a:xfrm>
            <a:off x="287069" y="455180"/>
            <a:ext cx="593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b="1" dirty="0">
                <a:solidFill>
                  <a:srgbClr val="002060"/>
                </a:solidFill>
              </a:rPr>
              <a:t>환자가 자신의 데이터를 얻기 위해선 병원에 직접 방문</a:t>
            </a:r>
            <a:r>
              <a:rPr lang="en-US" altLang="ko-KR" b="1" dirty="0">
                <a:solidFill>
                  <a:srgbClr val="002060"/>
                </a:solidFill>
              </a:rPr>
              <a:t>?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0FF33-CB5B-4BB9-831A-45584064C6FC}"/>
              </a:ext>
            </a:extLst>
          </p:cNvPr>
          <p:cNvSpPr txBox="1"/>
          <p:nvPr/>
        </p:nvSpPr>
        <p:spPr>
          <a:xfrm>
            <a:off x="594846" y="986687"/>
            <a:ext cx="7478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rgbClr val="002060"/>
                </a:solidFill>
              </a:rPr>
              <a:t>얻을 수 있는 정보도 제한적이며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이는 환자 자신의 개인 데이터 자기주권을 하락하게 한다</a:t>
            </a:r>
            <a:r>
              <a:rPr lang="en-US" altLang="ko-KR" sz="1400" dirty="0">
                <a:solidFill>
                  <a:srgbClr val="002060"/>
                </a:solidFill>
              </a:rPr>
              <a:t>.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486F10F2-6030-4DAB-8644-92FD619F736C}"/>
              </a:ext>
            </a:extLst>
          </p:cNvPr>
          <p:cNvSpPr/>
          <p:nvPr/>
        </p:nvSpPr>
        <p:spPr>
          <a:xfrm rot="5400000">
            <a:off x="262447" y="986686"/>
            <a:ext cx="357021" cy="307777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2EA5D-66D6-4E10-B9B2-23EF0B50C0AD}"/>
              </a:ext>
            </a:extLst>
          </p:cNvPr>
          <p:cNvSpPr txBox="1"/>
          <p:nvPr/>
        </p:nvSpPr>
        <p:spPr>
          <a:xfrm>
            <a:off x="287069" y="1631017"/>
            <a:ext cx="430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b="1" dirty="0">
                <a:solidFill>
                  <a:srgbClr val="002060"/>
                </a:solidFill>
              </a:rPr>
              <a:t>조직마다 개별로 관리하는 의료 데이터</a:t>
            </a:r>
            <a:r>
              <a:rPr lang="en-US" altLang="ko-KR" b="1" dirty="0">
                <a:solidFill>
                  <a:srgbClr val="002060"/>
                </a:solidFill>
              </a:rPr>
              <a:t>?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9B1B3-00EB-4F91-A843-9F67AAC8BF7B}"/>
              </a:ext>
            </a:extLst>
          </p:cNvPr>
          <p:cNvSpPr txBox="1"/>
          <p:nvPr/>
        </p:nvSpPr>
        <p:spPr>
          <a:xfrm>
            <a:off x="594846" y="2162524"/>
            <a:ext cx="8210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rgbClr val="002060"/>
                </a:solidFill>
              </a:rPr>
              <a:t>환자는 각각의 병원들로부터 얻은 데이터를 통합적으로 관리하기 어렵고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중복된 데이터도 존재한다</a:t>
            </a:r>
            <a:r>
              <a:rPr lang="en-US" altLang="ko-KR" sz="1400" dirty="0">
                <a:solidFill>
                  <a:srgbClr val="002060"/>
                </a:solidFill>
              </a:rPr>
              <a:t>.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C3A9083C-9472-4074-8DC6-16EBEA0C3F68}"/>
              </a:ext>
            </a:extLst>
          </p:cNvPr>
          <p:cNvSpPr/>
          <p:nvPr/>
        </p:nvSpPr>
        <p:spPr>
          <a:xfrm rot="5400000">
            <a:off x="262447" y="2162523"/>
            <a:ext cx="357021" cy="307777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 descr="도시">
            <a:extLst>
              <a:ext uri="{FF2B5EF4-FFF2-40B4-BE49-F238E27FC236}">
                <a16:creationId xmlns:a16="http://schemas.microsoft.com/office/drawing/2014/main" id="{3447F158-7FC3-4EB6-A13F-7A7B707A1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646" y="2808098"/>
            <a:ext cx="1954985" cy="1954985"/>
          </a:xfrm>
          <a:prstGeom prst="rect">
            <a:avLst/>
          </a:prstGeom>
        </p:spPr>
      </p:pic>
      <p:pic>
        <p:nvPicPr>
          <p:cNvPr id="14" name="그래픽 13" descr="병원">
            <a:extLst>
              <a:ext uri="{FF2B5EF4-FFF2-40B4-BE49-F238E27FC236}">
                <a16:creationId xmlns:a16="http://schemas.microsoft.com/office/drawing/2014/main" id="{3F07E625-AD71-44DB-964F-4236D2ED2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9877" y="2808098"/>
            <a:ext cx="1954985" cy="1954985"/>
          </a:xfrm>
          <a:prstGeom prst="rect">
            <a:avLst/>
          </a:prstGeom>
        </p:spPr>
      </p:pic>
      <p:pic>
        <p:nvPicPr>
          <p:cNvPr id="16" name="그래픽 15" descr="남자 옆모습">
            <a:extLst>
              <a:ext uri="{FF2B5EF4-FFF2-40B4-BE49-F238E27FC236}">
                <a16:creationId xmlns:a16="http://schemas.microsoft.com/office/drawing/2014/main" id="{CADC2BB1-7054-47AF-A092-E0DA5CF50E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96262" y="2808099"/>
            <a:ext cx="1954984" cy="195498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F1326D-6BF5-47FD-BC7D-AC6A844393D6}"/>
              </a:ext>
            </a:extLst>
          </p:cNvPr>
          <p:cNvCxnSpPr/>
          <p:nvPr/>
        </p:nvCxnSpPr>
        <p:spPr>
          <a:xfrm>
            <a:off x="2902591" y="3246539"/>
            <a:ext cx="1693671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D62EEDE-CDA0-475E-AC32-25FCD2B4690E}"/>
              </a:ext>
            </a:extLst>
          </p:cNvPr>
          <p:cNvSpPr txBox="1"/>
          <p:nvPr/>
        </p:nvSpPr>
        <p:spPr>
          <a:xfrm>
            <a:off x="2963524" y="2938762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1. </a:t>
            </a:r>
            <a:r>
              <a:rPr lang="ko-KR" altLang="en-US" sz="1400" dirty="0">
                <a:solidFill>
                  <a:srgbClr val="002060"/>
                </a:solidFill>
              </a:rPr>
              <a:t>진단서 요청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8BA020E-C9AB-4A2E-ABED-D353C87059F5}"/>
              </a:ext>
            </a:extLst>
          </p:cNvPr>
          <p:cNvCxnSpPr/>
          <p:nvPr/>
        </p:nvCxnSpPr>
        <p:spPr>
          <a:xfrm>
            <a:off x="6600770" y="3400427"/>
            <a:ext cx="1693671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CEF08C-0FC0-46A6-B8E5-4E6FE1D10C3A}"/>
              </a:ext>
            </a:extLst>
          </p:cNvPr>
          <p:cNvSpPr txBox="1"/>
          <p:nvPr/>
        </p:nvSpPr>
        <p:spPr>
          <a:xfrm>
            <a:off x="6661703" y="3092650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2. </a:t>
            </a:r>
            <a:r>
              <a:rPr lang="ko-KR" altLang="en-US" sz="1400" dirty="0">
                <a:solidFill>
                  <a:srgbClr val="002060"/>
                </a:solidFill>
              </a:rPr>
              <a:t>진단서 요청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86154F9-F84B-48CE-852D-CD13DBF8AE4F}"/>
              </a:ext>
            </a:extLst>
          </p:cNvPr>
          <p:cNvCxnSpPr/>
          <p:nvPr/>
        </p:nvCxnSpPr>
        <p:spPr>
          <a:xfrm>
            <a:off x="6600770" y="3997610"/>
            <a:ext cx="1693671" cy="0"/>
          </a:xfrm>
          <a:prstGeom prst="straightConnector1">
            <a:avLst/>
          </a:prstGeom>
          <a:ln w="19050">
            <a:solidFill>
              <a:srgbClr val="00206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D0B417-FD2B-4A82-81EE-7CB30BBD5220}"/>
              </a:ext>
            </a:extLst>
          </p:cNvPr>
          <p:cNvSpPr txBox="1"/>
          <p:nvPr/>
        </p:nvSpPr>
        <p:spPr>
          <a:xfrm>
            <a:off x="6837139" y="3689833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3. </a:t>
            </a:r>
            <a:r>
              <a:rPr lang="ko-KR" altLang="en-US" sz="1400" dirty="0">
                <a:solidFill>
                  <a:srgbClr val="002060"/>
                </a:solidFill>
              </a:rPr>
              <a:t>진단서 발급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CC4373-751A-4773-9F11-390261AB8207}"/>
              </a:ext>
            </a:extLst>
          </p:cNvPr>
          <p:cNvCxnSpPr/>
          <p:nvPr/>
        </p:nvCxnSpPr>
        <p:spPr>
          <a:xfrm>
            <a:off x="2870102" y="4238018"/>
            <a:ext cx="1693671" cy="0"/>
          </a:xfrm>
          <a:prstGeom prst="straightConnector1">
            <a:avLst/>
          </a:prstGeom>
          <a:ln w="19050">
            <a:solidFill>
              <a:srgbClr val="00206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D5D135-8A27-4FB8-BCBA-C1495354C1DF}"/>
              </a:ext>
            </a:extLst>
          </p:cNvPr>
          <p:cNvSpPr txBox="1"/>
          <p:nvPr/>
        </p:nvSpPr>
        <p:spPr>
          <a:xfrm>
            <a:off x="3106471" y="3930241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4. </a:t>
            </a:r>
            <a:r>
              <a:rPr lang="ko-KR" altLang="en-US" sz="1400" dirty="0">
                <a:solidFill>
                  <a:srgbClr val="002060"/>
                </a:solidFill>
              </a:rPr>
              <a:t>진단서 전달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316BE1-82D7-40C0-97E0-4BCD8C6CA09A}"/>
              </a:ext>
            </a:extLst>
          </p:cNvPr>
          <p:cNvSpPr txBox="1"/>
          <p:nvPr/>
        </p:nvSpPr>
        <p:spPr>
          <a:xfrm>
            <a:off x="287068" y="4786386"/>
            <a:ext cx="710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b="1" dirty="0">
                <a:solidFill>
                  <a:srgbClr val="002060"/>
                </a:solidFill>
              </a:rPr>
              <a:t>자신의 데이터의 보안을 위해 조직에게 의존할 수 밖에 없는 환자</a:t>
            </a:r>
            <a:r>
              <a:rPr lang="en-US" altLang="ko-KR" b="1" dirty="0">
                <a:solidFill>
                  <a:srgbClr val="002060"/>
                </a:solidFill>
              </a:rPr>
              <a:t>?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CA4DF2-40BD-4B7A-A2BC-A7E992CD7B2E}"/>
              </a:ext>
            </a:extLst>
          </p:cNvPr>
          <p:cNvSpPr txBox="1"/>
          <p:nvPr/>
        </p:nvSpPr>
        <p:spPr>
          <a:xfrm>
            <a:off x="593378" y="5341329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rgbClr val="002060"/>
                </a:solidFill>
              </a:rPr>
              <a:t>병원 자체의 취약점이 환자 데이터의 취약점으로 이어진다</a:t>
            </a:r>
            <a:r>
              <a:rPr lang="en-US" altLang="ko-KR" sz="1400" dirty="0">
                <a:solidFill>
                  <a:srgbClr val="002060"/>
                </a:solidFill>
              </a:rPr>
              <a:t>.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49E877C3-33B0-4B82-823C-AD39CD930515}"/>
              </a:ext>
            </a:extLst>
          </p:cNvPr>
          <p:cNvSpPr/>
          <p:nvPr/>
        </p:nvSpPr>
        <p:spPr>
          <a:xfrm rot="5400000">
            <a:off x="260979" y="5341328"/>
            <a:ext cx="357021" cy="307777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9A221F-007B-4ACB-9D66-619AC5CD22CC}"/>
              </a:ext>
            </a:extLst>
          </p:cNvPr>
          <p:cNvSpPr txBox="1"/>
          <p:nvPr/>
        </p:nvSpPr>
        <p:spPr>
          <a:xfrm>
            <a:off x="593378" y="5888856"/>
            <a:ext cx="9777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rgbClr val="002060"/>
                </a:solidFill>
              </a:rPr>
              <a:t>병원 홈페이지의 관리자 페이지가 단순한 비밀번호를 사용하여 의료 정보가 유출되거나</a:t>
            </a:r>
            <a:r>
              <a:rPr lang="en-US" altLang="ko-KR" sz="1400" dirty="0">
                <a:solidFill>
                  <a:srgbClr val="002060"/>
                </a:solidFill>
              </a:rPr>
              <a:t>,</a:t>
            </a:r>
          </a:p>
          <a:p>
            <a:pPr algn="l" fontAlgn="base"/>
            <a:r>
              <a:rPr lang="ko-KR" altLang="en-US" sz="1400" dirty="0">
                <a:solidFill>
                  <a:srgbClr val="002060"/>
                </a:solidFill>
              </a:rPr>
              <a:t>의료 데이터 소프트웨어 개발업체가 의료 데이터를 수집하는 모듈을 설치하여 환자 데이터가 </a:t>
            </a:r>
            <a:r>
              <a:rPr lang="en-US" altLang="ko-KR" sz="1400" dirty="0">
                <a:solidFill>
                  <a:srgbClr val="002060"/>
                </a:solidFill>
              </a:rPr>
              <a:t>7</a:t>
            </a:r>
            <a:r>
              <a:rPr lang="ko-KR" altLang="en-US" sz="1400" dirty="0">
                <a:solidFill>
                  <a:srgbClr val="002060"/>
                </a:solidFill>
              </a:rPr>
              <a:t>억건 유출된 사례도 있다</a:t>
            </a:r>
            <a:r>
              <a:rPr lang="en-US" altLang="ko-KR" sz="1400" dirty="0">
                <a:solidFill>
                  <a:srgbClr val="002060"/>
                </a:solidFill>
              </a:rPr>
              <a:t>.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3F97383-6003-464F-A8B2-3A1947B04F0B}"/>
              </a:ext>
            </a:extLst>
          </p:cNvPr>
          <p:cNvSpPr/>
          <p:nvPr/>
        </p:nvSpPr>
        <p:spPr>
          <a:xfrm rot="5400000">
            <a:off x="260979" y="5888855"/>
            <a:ext cx="357021" cy="307777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381D58A-0CA8-4C59-B514-A297AF4E7420}"/>
              </a:ext>
            </a:extLst>
          </p:cNvPr>
          <p:cNvSpPr/>
          <p:nvPr/>
        </p:nvSpPr>
        <p:spPr>
          <a:xfrm>
            <a:off x="378903" y="385894"/>
            <a:ext cx="2490132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블록체인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EADD6-3B91-4C42-B832-E7F5A5594436}"/>
              </a:ext>
            </a:extLst>
          </p:cNvPr>
          <p:cNvSpPr txBox="1"/>
          <p:nvPr/>
        </p:nvSpPr>
        <p:spPr>
          <a:xfrm>
            <a:off x="378903" y="1135430"/>
            <a:ext cx="958467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정보를 트랜잭션 형태로 블록에 쌓아 분산 시켜 기록하는 시스템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블록 내부에 저장된 정보의 불변성을 보장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종보가 노드들에 복사되어 존재하기에 단일 노드 장애로부터 자유로움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특정 신뢰 기관이 없으며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시스템을 구성하는 노드들의 합의에 의해 블록체인에 블록 추가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개별 트랜잭션은 마이너 노드에 의해 검증되며 검증을 마친 트랜잭션은 블록에 추가</a:t>
            </a:r>
            <a:endParaRPr lang="en-US" altLang="ko-KR" sz="14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1B4D3-39CB-472A-9E19-D7363EE5A2FC}"/>
              </a:ext>
            </a:extLst>
          </p:cNvPr>
          <p:cNvSpPr txBox="1"/>
          <p:nvPr/>
        </p:nvSpPr>
        <p:spPr>
          <a:xfrm>
            <a:off x="378903" y="305966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b="1" dirty="0">
                <a:solidFill>
                  <a:srgbClr val="002060"/>
                </a:solidFill>
              </a:rPr>
              <a:t>스마트 컨트랙트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D5F43-C81A-44EC-9E12-8143D18D972B}"/>
              </a:ext>
            </a:extLst>
          </p:cNvPr>
          <p:cNvSpPr txBox="1"/>
          <p:nvPr/>
        </p:nvSpPr>
        <p:spPr>
          <a:xfrm>
            <a:off x="378903" y="3602835"/>
            <a:ext cx="7803739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블록체인 상에서 동작하는 프로그램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02060"/>
                </a:solidFill>
              </a:rPr>
              <a:t>비트코인까지는</a:t>
            </a:r>
            <a:r>
              <a:rPr lang="ko-KR" altLang="en-US" sz="1400" dirty="0">
                <a:solidFill>
                  <a:srgbClr val="002060"/>
                </a:solidFill>
              </a:rPr>
              <a:t> 프로그래밍 언어를 제공하지 않음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02060"/>
                </a:solidFill>
              </a:rPr>
              <a:t>이더리움부터</a:t>
            </a:r>
            <a:r>
              <a:rPr lang="ko-KR" altLang="en-US" sz="1400" dirty="0">
                <a:solidFill>
                  <a:srgbClr val="002060"/>
                </a:solidFill>
              </a:rPr>
              <a:t> 대부분의 블록체인 플랫폼은 프로그래밍 언어를 제공하여 활용성을 높임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프로그래밍 가능한 유연성을 기반으로 특정 분야를 가리지 않고 다양한 시스템에 적용 가능</a:t>
            </a:r>
            <a:endParaRPr lang="en-US" altLang="ko-K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9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D126C84-9595-4300-BD9B-9824DE29D21D}"/>
              </a:ext>
            </a:extLst>
          </p:cNvPr>
          <p:cNvSpPr/>
          <p:nvPr/>
        </p:nvSpPr>
        <p:spPr>
          <a:xfrm>
            <a:off x="378903" y="385894"/>
            <a:ext cx="2490132" cy="5305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속성 기반 암호화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C952E-05B5-4199-BC5A-A5FCF4FE2563}"/>
              </a:ext>
            </a:extLst>
          </p:cNvPr>
          <p:cNvSpPr txBox="1"/>
          <p:nvPr/>
        </p:nvSpPr>
        <p:spPr>
          <a:xfrm>
            <a:off x="267393" y="1059930"/>
            <a:ext cx="5203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400" dirty="0">
                <a:solidFill>
                  <a:srgbClr val="002060"/>
                </a:solidFill>
              </a:rPr>
              <a:t>Attribute-based Encryption(ABE) : </a:t>
            </a:r>
            <a:r>
              <a:rPr lang="ko-KR" altLang="en-US" sz="1400" dirty="0">
                <a:solidFill>
                  <a:srgbClr val="002060"/>
                </a:solidFill>
              </a:rPr>
              <a:t>속성에 기반한 암호화 방식</a:t>
            </a:r>
          </a:p>
        </p:txBody>
      </p:sp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28C02612-F13C-4601-BCB8-26658B2862B1}"/>
              </a:ext>
            </a:extLst>
          </p:cNvPr>
          <p:cNvSpPr/>
          <p:nvPr/>
        </p:nvSpPr>
        <p:spPr>
          <a:xfrm>
            <a:off x="370676" y="1652631"/>
            <a:ext cx="260059" cy="503339"/>
          </a:xfrm>
          <a:prstGeom prst="leftBracke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2FFF9-F2B7-4ECF-B7E3-180155DE04E8}"/>
              </a:ext>
            </a:extLst>
          </p:cNvPr>
          <p:cNvSpPr txBox="1"/>
          <p:nvPr/>
        </p:nvSpPr>
        <p:spPr>
          <a:xfrm>
            <a:off x="630735" y="1498742"/>
            <a:ext cx="9437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400" dirty="0">
                <a:solidFill>
                  <a:srgbClr val="002060"/>
                </a:solidFill>
              </a:rPr>
              <a:t>Key-Policy ABE(KP-ABE) : </a:t>
            </a:r>
            <a:r>
              <a:rPr lang="ko-KR" altLang="en-US" sz="1400" dirty="0">
                <a:solidFill>
                  <a:srgbClr val="002060"/>
                </a:solidFill>
              </a:rPr>
              <a:t>속성을 기반으로 </a:t>
            </a:r>
            <a:r>
              <a:rPr lang="en-US" altLang="ko-KR" sz="1400" dirty="0">
                <a:solidFill>
                  <a:srgbClr val="002060"/>
                </a:solidFill>
              </a:rPr>
              <a:t>ABE Encrypt Key</a:t>
            </a:r>
            <a:r>
              <a:rPr lang="ko-KR" altLang="en-US" sz="1400" dirty="0">
                <a:solidFill>
                  <a:srgbClr val="002060"/>
                </a:solidFill>
              </a:rPr>
              <a:t>를 생성하고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표현식으로 </a:t>
            </a:r>
            <a:r>
              <a:rPr lang="en-US" altLang="ko-KR" sz="1400" dirty="0">
                <a:solidFill>
                  <a:srgbClr val="002060"/>
                </a:solidFill>
              </a:rPr>
              <a:t>ABE Decrypt Key</a:t>
            </a:r>
            <a:r>
              <a:rPr lang="ko-KR" altLang="en-US" sz="1400" dirty="0">
                <a:solidFill>
                  <a:srgbClr val="002060"/>
                </a:solidFill>
              </a:rPr>
              <a:t>를 생성한다</a:t>
            </a:r>
            <a:r>
              <a:rPr lang="en-US" altLang="ko-KR" sz="1400" dirty="0">
                <a:solidFill>
                  <a:srgbClr val="002060"/>
                </a:solidFill>
              </a:rPr>
              <a:t>.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2D321-4C10-44A4-94B5-8B7ABFE78C16}"/>
              </a:ext>
            </a:extLst>
          </p:cNvPr>
          <p:cNvSpPr txBox="1"/>
          <p:nvPr/>
        </p:nvSpPr>
        <p:spPr>
          <a:xfrm>
            <a:off x="630735" y="2002081"/>
            <a:ext cx="7503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1400" dirty="0">
                <a:solidFill>
                  <a:srgbClr val="002060"/>
                </a:solidFill>
              </a:rPr>
              <a:t>Ciphertext-Policy ABE(CP-ABE) : </a:t>
            </a:r>
            <a:r>
              <a:rPr lang="ko-KR" altLang="en-US" sz="1400" dirty="0">
                <a:solidFill>
                  <a:srgbClr val="002060"/>
                </a:solidFill>
              </a:rPr>
              <a:t>표현식으로 정보를 암호화하고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속성으로 </a:t>
            </a:r>
            <a:r>
              <a:rPr lang="en-US" altLang="ko-KR" sz="1400" dirty="0">
                <a:solidFill>
                  <a:srgbClr val="002060"/>
                </a:solidFill>
              </a:rPr>
              <a:t>Key</a:t>
            </a:r>
            <a:r>
              <a:rPr lang="ko-KR" altLang="en-US" sz="1400" dirty="0">
                <a:solidFill>
                  <a:srgbClr val="002060"/>
                </a:solidFill>
              </a:rPr>
              <a:t>를 생성한다</a:t>
            </a:r>
            <a:r>
              <a:rPr lang="en-US" altLang="ko-KR" sz="1400" dirty="0">
                <a:solidFill>
                  <a:srgbClr val="002060"/>
                </a:solidFill>
              </a:rPr>
              <a:t>.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B46197-C2E7-421A-8FC4-D26D71A066A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8903" y="2780122"/>
            <a:ext cx="7792537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3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7281A8-051E-4B15-AE82-109475EBAFE8}"/>
              </a:ext>
            </a:extLst>
          </p:cNvPr>
          <p:cNvSpPr txBox="1"/>
          <p:nvPr/>
        </p:nvSpPr>
        <p:spPr>
          <a:xfrm>
            <a:off x="242680" y="862401"/>
            <a:ext cx="6312947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chemeClr val="bg1"/>
                </a:solidFill>
              </a:rPr>
              <a:t>환자가 자기주도적으로 의료 기록을 통합 관리할 수 있는 시스템이 필요하다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F93FB-2C18-464D-B9AC-F5BB6446470D}"/>
              </a:ext>
            </a:extLst>
          </p:cNvPr>
          <p:cNvSpPr txBox="1"/>
          <p:nvPr/>
        </p:nvSpPr>
        <p:spPr>
          <a:xfrm>
            <a:off x="242680" y="1285457"/>
            <a:ext cx="6312947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chemeClr val="bg1"/>
                </a:solidFill>
              </a:rPr>
              <a:t>편리한 의료 데이터 공유 프로토콜이 필요하다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7A9C0-DC75-420A-9FF4-2E1674282DAB}"/>
              </a:ext>
            </a:extLst>
          </p:cNvPr>
          <p:cNvSpPr txBox="1"/>
          <p:nvPr/>
        </p:nvSpPr>
        <p:spPr>
          <a:xfrm>
            <a:off x="242680" y="1708513"/>
            <a:ext cx="6312947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chemeClr val="bg1"/>
                </a:solidFill>
              </a:rPr>
              <a:t>데이터의 보안성을 보장하는 의료 데이터 공유 프로토콜이 필요하다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B2538-D9E2-482A-A542-75A812356FC5}"/>
              </a:ext>
            </a:extLst>
          </p:cNvPr>
          <p:cNvSpPr txBox="1"/>
          <p:nvPr/>
        </p:nvSpPr>
        <p:spPr>
          <a:xfrm>
            <a:off x="242680" y="2131569"/>
            <a:ext cx="6312947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1400" dirty="0">
                <a:solidFill>
                  <a:schemeClr val="bg1"/>
                </a:solidFill>
              </a:rPr>
              <a:t>환자는 공유하고자 하는 데이터의 접근 권한을 부여할 수 있어야한다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9813A-6C7C-48D5-8E39-C206944CD98B}"/>
              </a:ext>
            </a:extLst>
          </p:cNvPr>
          <p:cNvSpPr txBox="1"/>
          <p:nvPr/>
        </p:nvSpPr>
        <p:spPr>
          <a:xfrm>
            <a:off x="242680" y="2833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b="1" dirty="0">
                <a:solidFill>
                  <a:srgbClr val="002060"/>
                </a:solidFill>
              </a:rPr>
              <a:t>문제 정의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4816B3-0685-4A83-A07B-F09FD2C9AB71}"/>
              </a:ext>
            </a:extLst>
          </p:cNvPr>
          <p:cNvSpPr/>
          <p:nvPr/>
        </p:nvSpPr>
        <p:spPr>
          <a:xfrm>
            <a:off x="242679" y="3026824"/>
            <a:ext cx="1444077" cy="5305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블록체인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3F77AE-78FF-49F3-80E8-EA2817CA63B6}"/>
              </a:ext>
            </a:extLst>
          </p:cNvPr>
          <p:cNvSpPr/>
          <p:nvPr/>
        </p:nvSpPr>
        <p:spPr>
          <a:xfrm>
            <a:off x="242679" y="3980449"/>
            <a:ext cx="1444077" cy="5305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ABE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16F79-2CA8-45E2-9305-0BD33C4F6DCE}"/>
              </a:ext>
            </a:extLst>
          </p:cNvPr>
          <p:cNvSpPr txBox="1"/>
          <p:nvPr/>
        </p:nvSpPr>
        <p:spPr>
          <a:xfrm>
            <a:off x="1881581" y="2943583"/>
            <a:ext cx="642195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스마트 </a:t>
            </a:r>
            <a:r>
              <a:rPr lang="ko-KR" altLang="en-US" sz="1400" dirty="0" err="1">
                <a:solidFill>
                  <a:srgbClr val="002060"/>
                </a:solidFill>
              </a:rPr>
              <a:t>컨트랙트를</a:t>
            </a:r>
            <a:r>
              <a:rPr lang="ko-KR" altLang="en-US" sz="1400" dirty="0">
                <a:solidFill>
                  <a:srgbClr val="002060"/>
                </a:solidFill>
              </a:rPr>
              <a:t> 통해 병원간 산재되어 있는 </a:t>
            </a:r>
            <a:r>
              <a:rPr lang="ko-KR" altLang="en-US" sz="1400" b="1" dirty="0">
                <a:solidFill>
                  <a:srgbClr val="002060"/>
                </a:solidFill>
              </a:rPr>
              <a:t>의료 데이터의 통합적 관리</a:t>
            </a:r>
            <a:endParaRPr lang="en-US" altLang="ko-KR" sz="1400" b="1" dirty="0">
              <a:solidFill>
                <a:srgbClr val="002060"/>
              </a:solidFill>
            </a:endParaRP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스마트 </a:t>
            </a:r>
            <a:r>
              <a:rPr lang="ko-KR" altLang="en-US" sz="1400" dirty="0" err="1">
                <a:solidFill>
                  <a:srgbClr val="002060"/>
                </a:solidFill>
              </a:rPr>
              <a:t>컨트랙트를</a:t>
            </a:r>
            <a:r>
              <a:rPr lang="ko-KR" altLang="en-US" sz="1400" dirty="0">
                <a:solidFill>
                  <a:srgbClr val="002060"/>
                </a:solidFill>
              </a:rPr>
              <a:t> 통해 편리한 </a:t>
            </a:r>
            <a:r>
              <a:rPr lang="ko-KR" altLang="en-US" sz="1400" b="1" dirty="0">
                <a:solidFill>
                  <a:srgbClr val="002060"/>
                </a:solidFill>
              </a:rPr>
              <a:t>의료 데이터 공유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08FE3B-F395-4BEA-8C04-1DF1A2F324DE}"/>
              </a:ext>
            </a:extLst>
          </p:cNvPr>
          <p:cNvSpPr txBox="1"/>
          <p:nvPr/>
        </p:nvSpPr>
        <p:spPr>
          <a:xfrm>
            <a:off x="1881580" y="3897208"/>
            <a:ext cx="439575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ABE</a:t>
            </a:r>
            <a:r>
              <a:rPr lang="ko-KR" altLang="en-US" sz="1400" dirty="0">
                <a:solidFill>
                  <a:srgbClr val="002060"/>
                </a:solidFill>
              </a:rPr>
              <a:t>를 통해 의료 데이터의 </a:t>
            </a:r>
            <a:r>
              <a:rPr lang="ko-KR" altLang="en-US" sz="1400" b="1" dirty="0">
                <a:solidFill>
                  <a:srgbClr val="002060"/>
                </a:solidFill>
              </a:rPr>
              <a:t>보안성과 무결성 보장</a:t>
            </a:r>
            <a:endParaRPr lang="en-US" altLang="ko-KR" sz="1400" b="1" dirty="0">
              <a:solidFill>
                <a:srgbClr val="002060"/>
              </a:solidFill>
            </a:endParaRP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ABE</a:t>
            </a:r>
            <a:r>
              <a:rPr lang="ko-KR" altLang="en-US" sz="1400" dirty="0">
                <a:solidFill>
                  <a:srgbClr val="002060"/>
                </a:solidFill>
              </a:rPr>
              <a:t>를 통해 세분화된 </a:t>
            </a:r>
            <a:r>
              <a:rPr lang="ko-KR" altLang="en-US" sz="1400" b="1" dirty="0">
                <a:solidFill>
                  <a:srgbClr val="002060"/>
                </a:solidFill>
              </a:rPr>
              <a:t>의료 정보 접근 제어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54BF51-10A4-4E33-AF37-F71CF3986A60}"/>
              </a:ext>
            </a:extLst>
          </p:cNvPr>
          <p:cNvSpPr txBox="1"/>
          <p:nvPr/>
        </p:nvSpPr>
        <p:spPr>
          <a:xfrm>
            <a:off x="242679" y="4983836"/>
            <a:ext cx="6210354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의료 데이터 관리 시스템 및 데이터 접근 제어 기법과 관련된 연구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 논문에서 제안한 시스템 설계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설계한 시스템의 보안성 분석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시스템의 특징 분석 및 비교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구현 사항 설명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연구의 결론과 향후 연구 계획</a:t>
            </a:r>
          </a:p>
        </p:txBody>
      </p:sp>
    </p:spTree>
    <p:extLst>
      <p:ext uri="{BB962C8B-B14F-4D97-AF65-F5344CB8AC3E}">
        <p14:creationId xmlns:p14="http://schemas.microsoft.com/office/powerpoint/2010/main" val="204900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6D865-76FF-4846-BDD5-A4830C931C48}"/>
              </a:ext>
            </a:extLst>
          </p:cNvPr>
          <p:cNvSpPr txBox="1"/>
          <p:nvPr/>
        </p:nvSpPr>
        <p:spPr>
          <a:xfrm>
            <a:off x="4715654" y="2782669"/>
            <a:ext cx="2760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II. </a:t>
            </a:r>
            <a:r>
              <a:rPr lang="ko-KR" altLang="en-US" sz="3600" b="1" dirty="0">
                <a:solidFill>
                  <a:srgbClr val="002060"/>
                </a:solidFill>
              </a:rPr>
              <a:t>관련 연구</a:t>
            </a:r>
            <a:endParaRPr lang="en-US" altLang="ko-KR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2860</Words>
  <Application>Microsoft Office PowerPoint</Application>
  <PresentationFormat>와이드스크린</PresentationFormat>
  <Paragraphs>392</Paragraphs>
  <Slides>42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Noto Sans</vt:lpstr>
      <vt:lpstr>맑은 고딕</vt:lpstr>
      <vt:lpstr>Arial</vt:lpstr>
      <vt:lpstr>Wingdings</vt:lpstr>
      <vt:lpstr>Office 테마</vt:lpstr>
      <vt:lpstr>의료 정보 공유를 위한 블록체인 기반 접근 제어 기법 A Blockchain-Based Access Control Method for Medical Data Sharing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의료 정보 공유를 위한 블록체인 기반 접근 제어 기법 A Blockchain-Based Access Control Method for Medical Data Sharing  </dc:title>
  <dc:creator>한윤진</dc:creator>
  <cp:lastModifiedBy>20196093@office.deu.ac.kr</cp:lastModifiedBy>
  <cp:revision>202</cp:revision>
  <dcterms:created xsi:type="dcterms:W3CDTF">2020-04-21T14:46:20Z</dcterms:created>
  <dcterms:modified xsi:type="dcterms:W3CDTF">2020-04-22T16:32:09Z</dcterms:modified>
</cp:coreProperties>
</file>