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88" r:id="rId3"/>
    <p:sldId id="263" r:id="rId4"/>
    <p:sldId id="264" r:id="rId5"/>
    <p:sldId id="258" r:id="rId6"/>
    <p:sldId id="265" r:id="rId7"/>
    <p:sldId id="260" r:id="rId8"/>
    <p:sldId id="268" r:id="rId9"/>
    <p:sldId id="269" r:id="rId10"/>
    <p:sldId id="270" r:id="rId11"/>
    <p:sldId id="271" r:id="rId12"/>
    <p:sldId id="272" r:id="rId13"/>
    <p:sldId id="274" r:id="rId14"/>
    <p:sldId id="266" r:id="rId15"/>
    <p:sldId id="275" r:id="rId16"/>
    <p:sldId id="277" r:id="rId17"/>
    <p:sldId id="273" r:id="rId18"/>
    <p:sldId id="278" r:id="rId19"/>
    <p:sldId id="279" r:id="rId20"/>
    <p:sldId id="280" r:id="rId21"/>
    <p:sldId id="281" r:id="rId22"/>
    <p:sldId id="282" r:id="rId23"/>
    <p:sldId id="276" r:id="rId24"/>
    <p:sldId id="284" r:id="rId25"/>
    <p:sldId id="285" r:id="rId26"/>
    <p:sldId id="283" r:id="rId27"/>
    <p:sldId id="286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FD3"/>
    <a:srgbClr val="3C4B50"/>
    <a:srgbClr val="4D5051"/>
    <a:srgbClr val="F6AC0E"/>
    <a:srgbClr val="A1B3B9"/>
    <a:srgbClr val="76624A"/>
    <a:srgbClr val="C2B69C"/>
    <a:srgbClr val="E1DBCD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3882" autoAdjust="0"/>
  </p:normalViewPr>
  <p:slideViewPr>
    <p:cSldViewPr snapToGrid="0">
      <p:cViewPr varScale="1">
        <p:scale>
          <a:sx n="103" d="100"/>
          <a:sy n="103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BC94-184A-4D74-A0B3-BBE54AD6A7BA}" type="datetimeFigureOut">
              <a:rPr lang="ko-KR" altLang="en-US" smtClean="0"/>
              <a:t>2020-02-10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8FC0B-A087-49A0-9E71-7A0808277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0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InterPlanetary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System)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중앙집중형 서버 없이 개개인이 네트워크로 연결되어 생성하는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분산웹을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 Labs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개발한 프로토콜이다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73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9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 Ring nodes monitor the state of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nodes. Using this information, they maintain up-to-date Network Map. It is a multi-dimensional graph where nodes have attributes and are grouped by those attributes and their values. This allows using a special data placement function to find nodes that would store an object when putting or getting it in/from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 링 노드는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 노드의 상태를 모니터링합니다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정보를 사용하여 최신 네트워크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관리합니다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노드에 속성이 있고 해당 속성과 해당 값으로 그룹화 된 다차원 그래프입니다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특수한 데이터 배치 기능을 사용하여 객체를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NeoFS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 넣거나 가져올 때 객체를 저장할 노드를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8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6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54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3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Content Identifiers to Address Files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4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Content Identifiers to Address Files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6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Use Content Identifiers to Address Files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83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코인은 시스템이자 토큰이다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1)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탈중앙화 방식의 클라우드 스토리지 네트워크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블록체인 서비스의 토큰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비트코인이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전자적 캐시 시스템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Peer-to-Peer Electronic Cash System)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시스템 위에서 발행되는 경제적 인센티브 토큰인 것처럼 말이다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코인 한 문장으로 요약하자면</a:t>
            </a:r>
          </a:p>
          <a:p>
            <a:r>
              <a:rPr lang="en-US" altLang="ko-KR" dirty="0"/>
              <a:t>"IPFS</a:t>
            </a:r>
            <a:r>
              <a:rPr lang="ko-KR" altLang="en-US" dirty="0"/>
              <a:t>를 통해 콘텐츠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탈중앙화 시키고</a:t>
            </a:r>
            <a:br>
              <a:rPr lang="ko-KR" altLang="en-US" dirty="0"/>
            </a:br>
            <a:r>
              <a:rPr lang="ko-KR" altLang="en-US" dirty="0"/>
              <a:t>인센티브를 통해 네트워크가 운영되는 클라우드 스토리지 서비스</a:t>
            </a:r>
            <a:r>
              <a:rPr lang="en-US" altLang="ko-KR" dirty="0"/>
              <a:t>"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0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Filecoin</a:t>
            </a:r>
            <a:r>
              <a:rPr lang="ko-KR" altLang="en-US" dirty="0"/>
              <a:t>은  </a:t>
            </a:r>
            <a:r>
              <a:rPr lang="en-US" altLang="ko-KR" dirty="0"/>
              <a:t>IPFS</a:t>
            </a:r>
            <a:r>
              <a:rPr lang="ko-KR" altLang="en-US" dirty="0"/>
              <a:t>와 같이 </a:t>
            </a:r>
            <a:r>
              <a:rPr lang="en-US" altLang="ko-KR" dirty="0"/>
              <a:t>Protocol Labs</a:t>
            </a:r>
            <a:r>
              <a:rPr lang="ko-KR" altLang="en-US" dirty="0"/>
              <a:t>에서 개발됨</a:t>
            </a:r>
          </a:p>
          <a:p>
            <a:r>
              <a:rPr lang="ko-KR" altLang="en-US" dirty="0" err="1"/>
              <a:t>파일코인은</a:t>
            </a:r>
            <a:r>
              <a:rPr lang="ko-KR" altLang="en-US" dirty="0"/>
              <a:t> 블록체인 기술을 사용</a:t>
            </a:r>
          </a:p>
          <a:p>
            <a:r>
              <a:rPr lang="en-US" altLang="ko-KR" dirty="0"/>
              <a:t>IPFS</a:t>
            </a:r>
            <a:r>
              <a:rPr lang="ko-KR" altLang="en-US" dirty="0"/>
              <a:t>가 원활하게 운영되기 위해서는 노드들이 자신의 저장소를 제공하도록 해야함</a:t>
            </a:r>
          </a:p>
          <a:p>
            <a:r>
              <a:rPr lang="ko-KR" altLang="en-US" dirty="0"/>
              <a:t>보상 시스템을 이용하여 </a:t>
            </a:r>
            <a:r>
              <a:rPr lang="ko-KR" altLang="en-US" dirty="0" err="1"/>
              <a:t>파일코인</a:t>
            </a:r>
            <a:r>
              <a:rPr lang="ko-KR" altLang="en-US" dirty="0"/>
              <a:t> 토큰을 제공해 사람들이 자발적으로 참여하게 함</a:t>
            </a:r>
          </a:p>
          <a:p>
            <a:r>
              <a:rPr lang="ko-KR" altLang="en-US" dirty="0"/>
              <a:t>네트워크에 기여할수록 보상받는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30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Filecoin</a:t>
            </a:r>
            <a:r>
              <a:rPr lang="en-US" altLang="ko-KR" dirty="0"/>
              <a:t> is a decentralized storage network that turns cloud storage into an algorithmic market.</a:t>
            </a:r>
          </a:p>
          <a:p>
            <a:r>
              <a:rPr lang="en-US" altLang="ko-KR" dirty="0" err="1"/>
              <a:t>Filecoin</a:t>
            </a:r>
            <a:r>
              <a:rPr lang="en-US" altLang="ko-KR" dirty="0"/>
              <a:t> works as an incentive layer on top of IPFS, which can provide storage infrastructure foe any data.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파일코인은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클라우드 스토리지를 알고리즘 시장으로 바꾸는 분산형 스토리지 네트워크다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파일코인은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IPFS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위에 있는 인센티브 계층으로 작동하며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데이터에도 스토리지 인프라를 제공할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5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0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8FC0B-A087-49A0-9E71-7A08082773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2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6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4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1.png"/><Relationship Id="rId5" Type="http://schemas.openxmlformats.org/officeDocument/2006/relationships/image" Target="../media/image3.png"/><Relationship Id="rId10" Type="http://schemas.openxmlformats.org/officeDocument/2006/relationships/image" Target="../media/image16.svg"/><Relationship Id="rId4" Type="http://schemas.openxmlformats.org/officeDocument/2006/relationships/image" Target="../media/image50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4.svg"/><Relationship Id="rId7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49.png"/><Relationship Id="rId10" Type="http://schemas.openxmlformats.org/officeDocument/2006/relationships/image" Target="../media/image59.svg"/><Relationship Id="rId4" Type="http://schemas.openxmlformats.org/officeDocument/2006/relationships/image" Target="../media/image55.svg"/><Relationship Id="rId9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6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7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6.svg"/><Relationship Id="rId7" Type="http://schemas.openxmlformats.org/officeDocument/2006/relationships/image" Target="../media/image54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7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12" Type="http://schemas.openxmlformats.org/officeDocument/2006/relationships/image" Target="../media/image56.svg"/><Relationship Id="rId2" Type="http://schemas.openxmlformats.org/officeDocument/2006/relationships/image" Target="../media/image1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9.png"/><Relationship Id="rId5" Type="http://schemas.openxmlformats.org/officeDocument/2006/relationships/image" Target="../media/image8.svg"/><Relationship Id="rId15" Type="http://schemas.openxmlformats.org/officeDocument/2006/relationships/image" Target="../media/image5.png"/><Relationship Id="rId10" Type="http://schemas.openxmlformats.org/officeDocument/2006/relationships/image" Target="../media/image64.svg"/><Relationship Id="rId4" Type="http://schemas.openxmlformats.org/officeDocument/2006/relationships/image" Target="../media/image7.png"/><Relationship Id="rId9" Type="http://schemas.openxmlformats.org/officeDocument/2006/relationships/image" Target="../media/image63.svg"/><Relationship Id="rId1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7" Type="http://schemas.openxmlformats.org/officeDocument/2006/relationships/image" Target="../media/image6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Relationship Id="rId14" Type="http://schemas.openxmlformats.org/officeDocument/2006/relationships/image" Target="../media/image7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svg"/><Relationship Id="rId7" Type="http://schemas.openxmlformats.org/officeDocument/2006/relationships/image" Target="../media/image6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4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18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svg"/><Relationship Id="rId7" Type="http://schemas.openxmlformats.org/officeDocument/2006/relationships/image" Target="../media/image4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2489200" y="2312183"/>
            <a:ext cx="7315200" cy="2374117"/>
          </a:xfrm>
          <a:prstGeom prst="roundRect">
            <a:avLst/>
          </a:prstGeom>
          <a:solidFill>
            <a:srgbClr val="303C40"/>
          </a:solidFill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altLang="ko-KR" sz="1200" dirty="0"/>
              <a:t>Yoon-</a:t>
            </a:r>
            <a:r>
              <a:rPr lang="en-US" altLang="ko-KR" sz="1200" dirty="0" err="1"/>
              <a:t>Jin</a:t>
            </a:r>
            <a:r>
              <a:rPr lang="en-US" altLang="ko-KR" sz="1200" dirty="0"/>
              <a:t> Han, </a:t>
            </a:r>
            <a:r>
              <a:rPr lang="en-US" altLang="ko-KR" sz="1200" dirty="0" err="1"/>
              <a:t>Geun</a:t>
            </a:r>
            <a:r>
              <a:rPr lang="en-US" altLang="ko-KR" sz="1200" dirty="0"/>
              <a:t>-Hyung Kim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5491" y="2155395"/>
            <a:ext cx="6830309" cy="21292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comparative study on decentralized storage platforms</a:t>
            </a:r>
            <a:endParaRPr lang="ko-KR" altLang="en-US" sz="3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8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Merkle DAG(Directed Acyclic Graph)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13352B-D3B9-425E-A2B7-72CF09426148}"/>
              </a:ext>
            </a:extLst>
          </p:cNvPr>
          <p:cNvGrpSpPr/>
          <p:nvPr/>
        </p:nvGrpSpPr>
        <p:grpSpPr>
          <a:xfrm>
            <a:off x="9424048" y="5913577"/>
            <a:ext cx="9327920" cy="5458519"/>
            <a:chOff x="2400948" y="1024077"/>
            <a:chExt cx="9327920" cy="54585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1FB634F-E454-4115-8D25-3FEF19DAB830}"/>
                </a:ext>
              </a:extLst>
            </p:cNvPr>
            <p:cNvGrpSpPr/>
            <p:nvPr/>
          </p:nvGrpSpPr>
          <p:grpSpPr>
            <a:xfrm>
              <a:off x="6768816" y="1024077"/>
              <a:ext cx="1765426" cy="1330860"/>
              <a:chOff x="6599976" y="977774"/>
              <a:chExt cx="1765426" cy="133086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BC4E071-8333-4FDC-BDA0-6616D0EC950F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위쪽 모서리 35">
                <a:extLst>
                  <a:ext uri="{FF2B5EF4-FFF2-40B4-BE49-F238E27FC236}">
                    <a16:creationId xmlns:a16="http://schemas.microsoft.com/office/drawing/2014/main" id="{A3C89303-54C5-4FE7-BBA2-7196238A90B6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Qma3qbWD</a:t>
                </a:r>
                <a:endParaRPr lang="ko-KR" altLang="en-US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A2E3F4-3C8D-43F2-AA33-8F063C815715}"/>
                </a:ext>
              </a:extLst>
            </p:cNvPr>
            <p:cNvGrpSpPr/>
            <p:nvPr/>
          </p:nvGrpSpPr>
          <p:grpSpPr>
            <a:xfrm>
              <a:off x="4379351" y="3256947"/>
              <a:ext cx="1765426" cy="1330860"/>
              <a:chOff x="6599976" y="977774"/>
              <a:chExt cx="1765426" cy="133086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601B30-023C-4F3F-99F7-F08653F88B84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C56AFE-8F29-4EAD-A2E9-FF208278ACCC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QmR45Fmb</a:t>
                </a:r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E694938-95EB-4358-9E07-CA190679090C}"/>
                </a:ext>
              </a:extLst>
            </p:cNvPr>
            <p:cNvGrpSpPr/>
            <p:nvPr/>
          </p:nvGrpSpPr>
          <p:grpSpPr>
            <a:xfrm>
              <a:off x="6768816" y="3256947"/>
              <a:ext cx="1765426" cy="1330860"/>
              <a:chOff x="6599976" y="977774"/>
              <a:chExt cx="1765426" cy="1330860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1138E9E-EE6A-4271-8260-D4B608B829AC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사각형: 둥근 위쪽 모서리 43">
                <a:extLst>
                  <a:ext uri="{FF2B5EF4-FFF2-40B4-BE49-F238E27FC236}">
                    <a16:creationId xmlns:a16="http://schemas.microsoft.com/office/drawing/2014/main" id="{FA1E84FF-1870-4D8F-BEAF-E0F85D13D2BA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QmYYEkFp</a:t>
                </a:r>
                <a:endParaRPr lang="ko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5540410-DE9D-45DC-A2C7-02B4D3027E94}"/>
                </a:ext>
              </a:extLst>
            </p:cNvPr>
            <p:cNvGrpSpPr/>
            <p:nvPr/>
          </p:nvGrpSpPr>
          <p:grpSpPr>
            <a:xfrm>
              <a:off x="9564827" y="3256947"/>
              <a:ext cx="2164041" cy="1330860"/>
              <a:chOff x="6599976" y="977774"/>
              <a:chExt cx="1765426" cy="1330860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60F880E-D52E-4C6C-BE45-2E3D88CEC546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사각형: 둥근 위쪽 모서리 46">
                <a:extLst>
                  <a:ext uri="{FF2B5EF4-FFF2-40B4-BE49-F238E27FC236}">
                    <a16:creationId xmlns:a16="http://schemas.microsoft.com/office/drawing/2014/main" id="{16B811A0-8B53-4A31-A7E4-FBB19C52E455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QmfM2r8s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49649EF-6F33-4A01-88B8-4F92BD83E39B}"/>
                </a:ext>
              </a:extLst>
            </p:cNvPr>
            <p:cNvGrpSpPr/>
            <p:nvPr/>
          </p:nvGrpSpPr>
          <p:grpSpPr>
            <a:xfrm>
              <a:off x="2400948" y="5129090"/>
              <a:ext cx="1765426" cy="1330860"/>
              <a:chOff x="6599976" y="977774"/>
              <a:chExt cx="1765426" cy="133086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904A6A0-8F8E-4048-8EAE-EA4C076F2EDC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491717A-F321-4178-B0F1-623989E57E0B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QmYSK2Jy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584051D-3ACF-4210-A4DA-78C23362BEF3}"/>
                </a:ext>
              </a:extLst>
            </p:cNvPr>
            <p:cNvGrpSpPr/>
            <p:nvPr/>
          </p:nvGrpSpPr>
          <p:grpSpPr>
            <a:xfrm>
              <a:off x="4379351" y="5140413"/>
              <a:ext cx="1765426" cy="1330860"/>
              <a:chOff x="6599976" y="977774"/>
              <a:chExt cx="1765426" cy="133086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93B9E1F-430E-46FA-9937-B4100A38F6C6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42FE6A6-6B7B-45BE-98A9-25A721D3DC9A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QmQeUqdj</a:t>
                </a:r>
                <a:endParaRPr lang="ko-KR" altLang="en-US" dirty="0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34D7D5D1-AFB2-4B13-9CAC-44DA2863DE56}"/>
                </a:ext>
              </a:extLst>
            </p:cNvPr>
            <p:cNvGrpSpPr/>
            <p:nvPr/>
          </p:nvGrpSpPr>
          <p:grpSpPr>
            <a:xfrm>
              <a:off x="6357754" y="5151736"/>
              <a:ext cx="1765426" cy="1330860"/>
              <a:chOff x="6599976" y="977774"/>
              <a:chExt cx="1765426" cy="133086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29395FD-4BBB-4B9F-A1BD-BAB0808382DD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B5D144F-081D-4D6B-AB55-52979F3EAB6B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Qma98bk1</a:t>
                </a:r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C5849BC2-BFA6-4DBE-A84F-B16D7AD2AC2C}"/>
                </a:ext>
              </a:extLst>
            </p:cNvPr>
            <p:cNvGrpSpPr/>
            <p:nvPr/>
          </p:nvGrpSpPr>
          <p:grpSpPr>
            <a:xfrm>
              <a:off x="9564827" y="4936143"/>
              <a:ext cx="2164041" cy="1330860"/>
              <a:chOff x="6599976" y="977774"/>
              <a:chExt cx="1765426" cy="1330860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8AC397EB-7A77-43B2-90C3-238A035FFE40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133086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0FA487A-0C08-4E0C-8926-93D5D9456997}"/>
                  </a:ext>
                </a:extLst>
              </p:cNvPr>
              <p:cNvSpPr/>
              <p:nvPr/>
            </p:nvSpPr>
            <p:spPr>
              <a:xfrm>
                <a:off x="6599976" y="977774"/>
                <a:ext cx="1765426" cy="666468"/>
              </a:xfrm>
              <a:prstGeom prst="round2Same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QVyJRZU</a:t>
                </a:r>
                <a:endParaRPr lang="ko-KR" altLang="en-US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D766157-F256-4E54-9DA8-7CD189DCE104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5403570" y="2354937"/>
              <a:ext cx="2247959" cy="803682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8B53081-19DC-473B-99F9-C2A259869C52}"/>
                </a:ext>
              </a:extLst>
            </p:cNvPr>
            <p:cNvCxnSpPr/>
            <p:nvPr/>
          </p:nvCxnSpPr>
          <p:spPr>
            <a:xfrm>
              <a:off x="7651529" y="2354937"/>
              <a:ext cx="2860937" cy="803682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FBD5344-DBA8-4EFC-8040-1E5EB6DCC552}"/>
                </a:ext>
              </a:extLst>
            </p:cNvPr>
            <p:cNvCxnSpPr>
              <a:stCxn id="35" idx="2"/>
            </p:cNvCxnSpPr>
            <p:nvPr/>
          </p:nvCxnSpPr>
          <p:spPr>
            <a:xfrm>
              <a:off x="7651529" y="2354937"/>
              <a:ext cx="0" cy="706509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5F32A8-7C9D-449A-B0C5-F786E1AF3DE3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3432157" y="4587807"/>
              <a:ext cx="1829907" cy="433168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F3E24FE3-F385-4E15-8A77-DC9A38418428}"/>
                </a:ext>
              </a:extLst>
            </p:cNvPr>
            <p:cNvCxnSpPr/>
            <p:nvPr/>
          </p:nvCxnSpPr>
          <p:spPr>
            <a:xfrm>
              <a:off x="5262064" y="4587807"/>
              <a:ext cx="0" cy="408001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C635683-81BA-4B87-A82E-404C7ABF3660}"/>
                </a:ext>
              </a:extLst>
            </p:cNvPr>
            <p:cNvCxnSpPr/>
            <p:nvPr/>
          </p:nvCxnSpPr>
          <p:spPr>
            <a:xfrm>
              <a:off x="5262064" y="4587807"/>
              <a:ext cx="1844471" cy="433168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715C4D6-5BFB-401D-8475-C7CFFE0F7845}"/>
                </a:ext>
              </a:extLst>
            </p:cNvPr>
            <p:cNvCxnSpPr/>
            <p:nvPr/>
          </p:nvCxnSpPr>
          <p:spPr>
            <a:xfrm>
              <a:off x="8534242" y="3922377"/>
              <a:ext cx="912822" cy="0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1F2C0F7-8587-4D32-9623-8AC4B7277F72}"/>
                </a:ext>
              </a:extLst>
            </p:cNvPr>
            <p:cNvCxnSpPr/>
            <p:nvPr/>
          </p:nvCxnSpPr>
          <p:spPr>
            <a:xfrm>
              <a:off x="8534242" y="3922377"/>
              <a:ext cx="946378" cy="1539947"/>
            </a:xfrm>
            <a:prstGeom prst="straightConnector1">
              <a:avLst/>
            </a:prstGeom>
            <a:ln>
              <a:solidFill>
                <a:srgbClr val="C3CFD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617BA9-9756-4DF0-B26B-F01139A7ED8B}"/>
                </a:ext>
              </a:extLst>
            </p:cNvPr>
            <p:cNvSpPr txBox="1"/>
            <p:nvPr/>
          </p:nvSpPr>
          <p:spPr>
            <a:xfrm rot="20424213">
              <a:off x="5819449" y="2506018"/>
              <a:ext cx="1090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3CFD3"/>
                  </a:solidFill>
                </a:rPr>
                <a:t>File_A.js</a:t>
              </a:r>
              <a:endParaRPr lang="ko-KR" altLang="en-US" sz="1400" dirty="0">
                <a:solidFill>
                  <a:srgbClr val="C3CFD3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0C14DF-A0A4-4ADB-9B52-DC37BE18D4B4}"/>
                </a:ext>
              </a:extLst>
            </p:cNvPr>
            <p:cNvSpPr txBox="1"/>
            <p:nvPr/>
          </p:nvSpPr>
          <p:spPr>
            <a:xfrm>
              <a:off x="7651528" y="2564363"/>
              <a:ext cx="1090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3CFD3"/>
                  </a:solidFill>
                </a:rPr>
                <a:t>My_Dir</a:t>
              </a:r>
              <a:endParaRPr lang="ko-KR" altLang="en-US" sz="1400" dirty="0">
                <a:solidFill>
                  <a:srgbClr val="C3CFD3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88F289-66AB-4337-B8E2-091B304FF34E}"/>
                </a:ext>
              </a:extLst>
            </p:cNvPr>
            <p:cNvSpPr txBox="1"/>
            <p:nvPr/>
          </p:nvSpPr>
          <p:spPr>
            <a:xfrm rot="946978">
              <a:off x="8826570" y="2578664"/>
              <a:ext cx="148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3CFD3"/>
                  </a:solidFill>
                </a:rPr>
                <a:t>textFile_A.txt</a:t>
              </a:r>
              <a:endParaRPr lang="ko-KR" altLang="en-US" sz="1400" dirty="0">
                <a:solidFill>
                  <a:srgbClr val="C3CFD3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627F2E-6CE0-4455-8B3B-C0F63C196608}"/>
                </a:ext>
              </a:extLst>
            </p:cNvPr>
            <p:cNvSpPr txBox="1"/>
            <p:nvPr/>
          </p:nvSpPr>
          <p:spPr>
            <a:xfrm>
              <a:off x="8449735" y="3614599"/>
              <a:ext cx="119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3CFD3"/>
                  </a:solidFill>
                </a:rPr>
                <a:t>textFile_B.txt</a:t>
              </a:r>
              <a:endParaRPr lang="ko-KR" altLang="en-US" sz="1400" dirty="0">
                <a:solidFill>
                  <a:srgbClr val="C3CFD3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959855-49F2-4D23-896E-F722E0E94097}"/>
                </a:ext>
              </a:extLst>
            </p:cNvPr>
            <p:cNvSpPr txBox="1"/>
            <p:nvPr/>
          </p:nvSpPr>
          <p:spPr>
            <a:xfrm>
              <a:off x="7816220" y="4688031"/>
              <a:ext cx="1199600" cy="307777"/>
            </a:xfrm>
            <a:prstGeom prst="rect">
              <a:avLst/>
            </a:prstGeom>
            <a:noFill/>
            <a:ln>
              <a:noFill/>
              <a:tailEnd w="lg" len="lg"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3CFD3"/>
                  </a:solidFill>
                </a:rPr>
                <a:t>textFile_C.txt</a:t>
              </a:r>
              <a:endParaRPr lang="ko-KR" altLang="en-US" sz="1400" dirty="0">
                <a:solidFill>
                  <a:srgbClr val="C3CFD3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00F0C9-01E5-4D54-A2C1-F1CE39F243AF}"/>
                </a:ext>
              </a:extLst>
            </p:cNvPr>
            <p:cNvSpPr txBox="1"/>
            <p:nvPr/>
          </p:nvSpPr>
          <p:spPr>
            <a:xfrm>
              <a:off x="4675863" y="4070945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C4B50"/>
                  </a:solidFill>
                </a:rPr>
                <a:t>Metadata</a:t>
              </a:r>
              <a:endParaRPr lang="ko-KR" altLang="en-US" dirty="0">
                <a:solidFill>
                  <a:srgbClr val="3C4B5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AC719F8-0CB7-4329-9E2B-6B5EEDB0D837}"/>
                </a:ext>
              </a:extLst>
            </p:cNvPr>
            <p:cNvSpPr txBox="1"/>
            <p:nvPr/>
          </p:nvSpPr>
          <p:spPr>
            <a:xfrm>
              <a:off x="9735956" y="4070945"/>
              <a:ext cx="1821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C4B50"/>
                  </a:solidFill>
                </a:rPr>
                <a:t>“HelloWorld!/n”</a:t>
              </a:r>
              <a:endParaRPr lang="ko-KR" altLang="en-US" dirty="0">
                <a:solidFill>
                  <a:srgbClr val="3C4B5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6E6E02E-16A2-4E23-80C3-4C93516BF55E}"/>
                </a:ext>
              </a:extLst>
            </p:cNvPr>
            <p:cNvSpPr txBox="1"/>
            <p:nvPr/>
          </p:nvSpPr>
          <p:spPr>
            <a:xfrm>
              <a:off x="9735956" y="5750141"/>
              <a:ext cx="1624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C4B50"/>
                  </a:solidFill>
                </a:rPr>
                <a:t>“HelloIPFS!/n”</a:t>
              </a:r>
              <a:endParaRPr lang="ko-KR" altLang="en-US" dirty="0">
                <a:solidFill>
                  <a:srgbClr val="3C4B5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A17418-E7A9-4AB4-B17D-5442A78E712D}"/>
              </a:ext>
            </a:extLst>
          </p:cNvPr>
          <p:cNvGrpSpPr/>
          <p:nvPr/>
        </p:nvGrpSpPr>
        <p:grpSpPr>
          <a:xfrm>
            <a:off x="629979" y="1312407"/>
            <a:ext cx="2247960" cy="1970983"/>
            <a:chOff x="392512" y="1312407"/>
            <a:chExt cx="2247960" cy="197098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4A1FAF-C55F-4BFC-93CD-02093E5C92BF}"/>
                </a:ext>
              </a:extLst>
            </p:cNvPr>
            <p:cNvSpPr txBox="1"/>
            <p:nvPr/>
          </p:nvSpPr>
          <p:spPr>
            <a:xfrm>
              <a:off x="463132" y="1415612"/>
              <a:ext cx="20902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Dir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└ </a:t>
              </a:r>
              <a:r>
                <a:rPr lang="en-US" altLang="ko-KR" dirty="0">
                  <a:solidFill>
                    <a:schemeClr val="bg1"/>
                  </a:solidFill>
                </a:rPr>
                <a:t>File_A.js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└ </a:t>
              </a:r>
              <a:r>
                <a:rPr lang="en-US" altLang="ko-KR" dirty="0">
                  <a:solidFill>
                    <a:schemeClr val="bg1"/>
                  </a:solidFill>
                </a:rPr>
                <a:t>textFile_A.txt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└ </a:t>
              </a:r>
              <a:r>
                <a:rPr lang="en-US" altLang="ko-KR" dirty="0">
                  <a:solidFill>
                    <a:schemeClr val="bg1"/>
                  </a:solidFill>
                </a:rPr>
                <a:t>My_Dir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</a:t>
              </a:r>
              <a:r>
                <a:rPr lang="ko-KR" altLang="en-US" dirty="0">
                  <a:solidFill>
                    <a:schemeClr val="bg1"/>
                  </a:solidFill>
                </a:rPr>
                <a:t>└ </a:t>
              </a:r>
              <a:r>
                <a:rPr lang="en-US" altLang="ko-KR" dirty="0">
                  <a:solidFill>
                    <a:schemeClr val="bg1"/>
                  </a:solidFill>
                </a:rPr>
                <a:t>textFile_B.txt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</a:t>
              </a:r>
              <a:r>
                <a:rPr lang="ko-KR" altLang="en-US" dirty="0">
                  <a:solidFill>
                    <a:schemeClr val="bg1"/>
                  </a:solidFill>
                </a:rPr>
                <a:t>└ </a:t>
              </a:r>
              <a:r>
                <a:rPr lang="en-US" altLang="ko-KR" dirty="0">
                  <a:solidFill>
                    <a:schemeClr val="bg1"/>
                  </a:solidFill>
                </a:rPr>
                <a:t>textFile_C.txt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사각형: 잘린 한쪽 모서리 2">
              <a:extLst>
                <a:ext uri="{FF2B5EF4-FFF2-40B4-BE49-F238E27FC236}">
                  <a16:creationId xmlns:a16="http://schemas.microsoft.com/office/drawing/2014/main" id="{6D67A6C5-DDCF-4AE2-9B31-7C1F57B55C4F}"/>
                </a:ext>
              </a:extLst>
            </p:cNvPr>
            <p:cNvSpPr/>
            <p:nvPr/>
          </p:nvSpPr>
          <p:spPr>
            <a:xfrm>
              <a:off x="392512" y="1312407"/>
              <a:ext cx="2247960" cy="1970983"/>
            </a:xfrm>
            <a:prstGeom prst="snip1Rect">
              <a:avLst/>
            </a:prstGeom>
            <a:noFill/>
            <a:ln w="28575">
              <a:solidFill>
                <a:srgbClr val="C3CF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0907EAE-7102-450A-B585-2924635B3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03" y="1514149"/>
            <a:ext cx="8658360" cy="50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1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Merkle DAG(Directed Acyclic Graph)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i="1" dirty="0">
                <a:solidFill>
                  <a:prstClr val="white"/>
                </a:solidFill>
              </a:rPr>
              <a:t>p1</a:t>
            </a:r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FB634F-E454-4115-8D25-3FEF19DAB830}"/>
              </a:ext>
            </a:extLst>
          </p:cNvPr>
          <p:cNvGrpSpPr/>
          <p:nvPr/>
        </p:nvGrpSpPr>
        <p:grpSpPr>
          <a:xfrm>
            <a:off x="6768816" y="1024077"/>
            <a:ext cx="1765426" cy="1330860"/>
            <a:chOff x="6599976" y="977774"/>
            <a:chExt cx="1765426" cy="133086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C4E071-8333-4FDC-BDA0-6616D0EC950F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A3C89303-54C5-4FE7-BBA2-7196238A90B6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Qma3qbWD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A2E3F4-3C8D-43F2-AA33-8F063C815715}"/>
              </a:ext>
            </a:extLst>
          </p:cNvPr>
          <p:cNvGrpSpPr/>
          <p:nvPr/>
        </p:nvGrpSpPr>
        <p:grpSpPr>
          <a:xfrm>
            <a:off x="4379351" y="3256947"/>
            <a:ext cx="1765426" cy="1330860"/>
            <a:chOff x="6599976" y="977774"/>
            <a:chExt cx="1765426" cy="13308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601B30-023C-4F3F-99F7-F08653F88B84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0C56AFE-8F29-4EAD-A2E9-FF208278ACCC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QmR45Fmb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694938-95EB-4358-9E07-CA190679090C}"/>
              </a:ext>
            </a:extLst>
          </p:cNvPr>
          <p:cNvGrpSpPr/>
          <p:nvPr/>
        </p:nvGrpSpPr>
        <p:grpSpPr>
          <a:xfrm>
            <a:off x="6768816" y="3256947"/>
            <a:ext cx="1765426" cy="1330860"/>
            <a:chOff x="6599976" y="977774"/>
            <a:chExt cx="1765426" cy="133086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1138E9E-EE6A-4271-8260-D4B608B829AC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사각형: 둥근 위쪽 모서리 43">
              <a:extLst>
                <a:ext uri="{FF2B5EF4-FFF2-40B4-BE49-F238E27FC236}">
                  <a16:creationId xmlns:a16="http://schemas.microsoft.com/office/drawing/2014/main" id="{FA1E84FF-1870-4D8F-BEAF-E0F85D13D2BA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QmYYEkFp</a:t>
              </a:r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5540410-DE9D-45DC-A2C7-02B4D3027E94}"/>
              </a:ext>
            </a:extLst>
          </p:cNvPr>
          <p:cNvGrpSpPr/>
          <p:nvPr/>
        </p:nvGrpSpPr>
        <p:grpSpPr>
          <a:xfrm>
            <a:off x="9564827" y="3256947"/>
            <a:ext cx="2164041" cy="1330860"/>
            <a:chOff x="6599976" y="977774"/>
            <a:chExt cx="1765426" cy="1330860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60F880E-D52E-4C6C-BE45-2E3D88CEC546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16B811A0-8B53-4A31-A7E4-FBB19C52E455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QmfM2r8s</a:t>
              </a:r>
              <a:endParaRPr lang="ko-KR" altLang="en-US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49649EF-6F33-4A01-88B8-4F92BD83E39B}"/>
              </a:ext>
            </a:extLst>
          </p:cNvPr>
          <p:cNvGrpSpPr/>
          <p:nvPr/>
        </p:nvGrpSpPr>
        <p:grpSpPr>
          <a:xfrm>
            <a:off x="2400948" y="5129090"/>
            <a:ext cx="1765426" cy="1330860"/>
            <a:chOff x="6599976" y="977774"/>
            <a:chExt cx="1765426" cy="133086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04A6A0-8F8E-4048-8EAE-EA4C076F2EDC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91717A-F321-4178-B0F1-623989E57E0B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QmYSK2Jy</a:t>
              </a:r>
              <a:endParaRPr lang="ko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584051D-3ACF-4210-A4DA-78C23362BEF3}"/>
              </a:ext>
            </a:extLst>
          </p:cNvPr>
          <p:cNvGrpSpPr/>
          <p:nvPr/>
        </p:nvGrpSpPr>
        <p:grpSpPr>
          <a:xfrm>
            <a:off x="4379351" y="5140413"/>
            <a:ext cx="1765426" cy="1330860"/>
            <a:chOff x="6599976" y="977774"/>
            <a:chExt cx="1765426" cy="133086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3B9E1F-430E-46FA-9937-B4100A38F6C6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2FE6A6-6B7B-45BE-98A9-25A721D3DC9A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QmQeUqdj</a:t>
              </a:r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D7D5D1-AFB2-4B13-9CAC-44DA2863DE56}"/>
              </a:ext>
            </a:extLst>
          </p:cNvPr>
          <p:cNvGrpSpPr/>
          <p:nvPr/>
        </p:nvGrpSpPr>
        <p:grpSpPr>
          <a:xfrm>
            <a:off x="6357754" y="5151736"/>
            <a:ext cx="1765426" cy="1330860"/>
            <a:chOff x="6599976" y="977774"/>
            <a:chExt cx="1765426" cy="133086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29395FD-4BBB-4B9F-A1BD-BAB0808382DD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5D144F-081D-4D6B-AB55-52979F3EAB6B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Qma98bk1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5849BC2-BFA6-4DBE-A84F-B16D7AD2AC2C}"/>
              </a:ext>
            </a:extLst>
          </p:cNvPr>
          <p:cNvGrpSpPr/>
          <p:nvPr/>
        </p:nvGrpSpPr>
        <p:grpSpPr>
          <a:xfrm>
            <a:off x="9564827" y="4936143"/>
            <a:ext cx="2164041" cy="1330860"/>
            <a:chOff x="6599976" y="977774"/>
            <a:chExt cx="1765426" cy="133086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C397EB-7A77-43B2-90C3-238A035FFE40}"/>
                </a:ext>
              </a:extLst>
            </p:cNvPr>
            <p:cNvSpPr/>
            <p:nvPr/>
          </p:nvSpPr>
          <p:spPr>
            <a:xfrm>
              <a:off x="6599976" y="977774"/>
              <a:ext cx="1765426" cy="133086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FA487A-0C08-4E0C-8926-93D5D9456997}"/>
                </a:ext>
              </a:extLst>
            </p:cNvPr>
            <p:cNvSpPr/>
            <p:nvPr/>
          </p:nvSpPr>
          <p:spPr>
            <a:xfrm>
              <a:off x="6599976" y="977774"/>
              <a:ext cx="1765426" cy="66646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QVyJRZU</a:t>
              </a:r>
              <a:endParaRPr lang="ko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766157-F256-4E54-9DA8-7CD189DCE104}"/>
              </a:ext>
            </a:extLst>
          </p:cNvPr>
          <p:cNvCxnSpPr>
            <a:stCxn id="35" idx="2"/>
          </p:cNvCxnSpPr>
          <p:nvPr/>
        </p:nvCxnSpPr>
        <p:spPr>
          <a:xfrm flipH="1">
            <a:off x="5403570" y="2354937"/>
            <a:ext cx="2247959" cy="803682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53081-19DC-473B-99F9-C2A259869C52}"/>
              </a:ext>
            </a:extLst>
          </p:cNvPr>
          <p:cNvCxnSpPr/>
          <p:nvPr/>
        </p:nvCxnSpPr>
        <p:spPr>
          <a:xfrm>
            <a:off x="7651529" y="2354937"/>
            <a:ext cx="2860937" cy="803682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BD5344-DBA8-4EFC-8040-1E5EB6DCC552}"/>
              </a:ext>
            </a:extLst>
          </p:cNvPr>
          <p:cNvCxnSpPr>
            <a:stCxn id="35" idx="2"/>
          </p:cNvCxnSpPr>
          <p:nvPr/>
        </p:nvCxnSpPr>
        <p:spPr>
          <a:xfrm>
            <a:off x="7651529" y="2354937"/>
            <a:ext cx="0" cy="706509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C5F32A8-7C9D-449A-B0C5-F786E1AF3DE3}"/>
              </a:ext>
            </a:extLst>
          </p:cNvPr>
          <p:cNvCxnSpPr>
            <a:stCxn id="38" idx="2"/>
          </p:cNvCxnSpPr>
          <p:nvPr/>
        </p:nvCxnSpPr>
        <p:spPr>
          <a:xfrm flipH="1">
            <a:off x="3432157" y="4587807"/>
            <a:ext cx="1829907" cy="433168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3E24FE3-F385-4E15-8A77-DC9A38418428}"/>
              </a:ext>
            </a:extLst>
          </p:cNvPr>
          <p:cNvCxnSpPr/>
          <p:nvPr/>
        </p:nvCxnSpPr>
        <p:spPr>
          <a:xfrm>
            <a:off x="5262064" y="4587807"/>
            <a:ext cx="0" cy="408001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C635683-81BA-4B87-A82E-404C7ABF3660}"/>
              </a:ext>
            </a:extLst>
          </p:cNvPr>
          <p:cNvCxnSpPr/>
          <p:nvPr/>
        </p:nvCxnSpPr>
        <p:spPr>
          <a:xfrm>
            <a:off x="5262064" y="4587807"/>
            <a:ext cx="1844471" cy="433168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715C4D6-5BFB-401D-8475-C7CFFE0F7845}"/>
              </a:ext>
            </a:extLst>
          </p:cNvPr>
          <p:cNvCxnSpPr/>
          <p:nvPr/>
        </p:nvCxnSpPr>
        <p:spPr>
          <a:xfrm>
            <a:off x="8534242" y="3922377"/>
            <a:ext cx="912822" cy="0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1F2C0F7-8587-4D32-9623-8AC4B7277F72}"/>
              </a:ext>
            </a:extLst>
          </p:cNvPr>
          <p:cNvCxnSpPr/>
          <p:nvPr/>
        </p:nvCxnSpPr>
        <p:spPr>
          <a:xfrm>
            <a:off x="8534242" y="3922377"/>
            <a:ext cx="946378" cy="1539947"/>
          </a:xfrm>
          <a:prstGeom prst="straightConnector1">
            <a:avLst/>
          </a:prstGeom>
          <a:ln>
            <a:solidFill>
              <a:srgbClr val="C3CFD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617BA9-9756-4DF0-B26B-F01139A7ED8B}"/>
              </a:ext>
            </a:extLst>
          </p:cNvPr>
          <p:cNvSpPr txBox="1"/>
          <p:nvPr/>
        </p:nvSpPr>
        <p:spPr>
          <a:xfrm rot="20424213">
            <a:off x="5819449" y="2506018"/>
            <a:ext cx="109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3CFD3"/>
                </a:solidFill>
              </a:rPr>
              <a:t>File_A.js</a:t>
            </a:r>
            <a:endParaRPr lang="ko-KR" altLang="en-US" sz="1400" dirty="0">
              <a:solidFill>
                <a:srgbClr val="C3CFD3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0C14DF-A0A4-4ADB-9B52-DC37BE18D4B4}"/>
              </a:ext>
            </a:extLst>
          </p:cNvPr>
          <p:cNvSpPr txBox="1"/>
          <p:nvPr/>
        </p:nvSpPr>
        <p:spPr>
          <a:xfrm>
            <a:off x="7651528" y="2564363"/>
            <a:ext cx="1090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3CFD3"/>
                </a:solidFill>
              </a:rPr>
              <a:t>My_Dir</a:t>
            </a:r>
            <a:endParaRPr lang="ko-KR" altLang="en-US" sz="1400" dirty="0">
              <a:solidFill>
                <a:srgbClr val="C3CFD3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88F289-66AB-4337-B8E2-091B304FF34E}"/>
              </a:ext>
            </a:extLst>
          </p:cNvPr>
          <p:cNvSpPr txBox="1"/>
          <p:nvPr/>
        </p:nvSpPr>
        <p:spPr>
          <a:xfrm rot="946978">
            <a:off x="8826570" y="2578664"/>
            <a:ext cx="148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3CFD3"/>
                </a:solidFill>
              </a:rPr>
              <a:t>textFile_A.txt</a:t>
            </a:r>
            <a:endParaRPr lang="ko-KR" altLang="en-US" sz="1400" dirty="0">
              <a:solidFill>
                <a:srgbClr val="C3CFD3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627F2E-6CE0-4455-8B3B-C0F63C196608}"/>
              </a:ext>
            </a:extLst>
          </p:cNvPr>
          <p:cNvSpPr txBox="1"/>
          <p:nvPr/>
        </p:nvSpPr>
        <p:spPr>
          <a:xfrm>
            <a:off x="8449735" y="3614599"/>
            <a:ext cx="119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3CFD3"/>
                </a:solidFill>
              </a:rPr>
              <a:t>textFile_B.txt</a:t>
            </a:r>
            <a:endParaRPr lang="ko-KR" altLang="en-US" sz="1400" dirty="0">
              <a:solidFill>
                <a:srgbClr val="C3CFD3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959855-49F2-4D23-896E-F722E0E94097}"/>
              </a:ext>
            </a:extLst>
          </p:cNvPr>
          <p:cNvSpPr txBox="1"/>
          <p:nvPr/>
        </p:nvSpPr>
        <p:spPr>
          <a:xfrm>
            <a:off x="7816220" y="4688031"/>
            <a:ext cx="1199600" cy="307777"/>
          </a:xfrm>
          <a:prstGeom prst="rect">
            <a:avLst/>
          </a:prstGeom>
          <a:noFill/>
          <a:ln>
            <a:noFill/>
            <a:tailEnd w="lg" len="lg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3CFD3"/>
                </a:solidFill>
              </a:rPr>
              <a:t>textFile_C.txt</a:t>
            </a:r>
            <a:endParaRPr lang="ko-KR" altLang="en-US" sz="1400" dirty="0">
              <a:solidFill>
                <a:srgbClr val="C3CFD3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4A1FAF-C55F-4BFC-93CD-02093E5C92BF}"/>
              </a:ext>
            </a:extLst>
          </p:cNvPr>
          <p:cNvSpPr txBox="1"/>
          <p:nvPr/>
        </p:nvSpPr>
        <p:spPr>
          <a:xfrm>
            <a:off x="463132" y="1415612"/>
            <a:ext cx="209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Dir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└ </a:t>
            </a:r>
            <a:r>
              <a:rPr lang="en-US" altLang="ko-KR" dirty="0">
                <a:solidFill>
                  <a:schemeClr val="bg1"/>
                </a:solidFill>
              </a:rPr>
              <a:t>File_A.js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└ </a:t>
            </a:r>
            <a:r>
              <a:rPr lang="en-US" altLang="ko-KR" dirty="0">
                <a:solidFill>
                  <a:schemeClr val="bg1"/>
                </a:solidFill>
              </a:rPr>
              <a:t>textFile_A.txt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└ </a:t>
            </a:r>
            <a:r>
              <a:rPr lang="en-US" altLang="ko-KR" dirty="0">
                <a:solidFill>
                  <a:schemeClr val="bg1"/>
                </a:solidFill>
              </a:rPr>
              <a:t>My_Dir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└ </a:t>
            </a:r>
            <a:r>
              <a:rPr lang="en-US" altLang="ko-KR" dirty="0">
                <a:solidFill>
                  <a:schemeClr val="bg1"/>
                </a:solidFill>
              </a:rPr>
              <a:t>textFile_B.txt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</a:t>
            </a:r>
            <a:r>
              <a:rPr lang="ko-KR" altLang="en-US" dirty="0">
                <a:solidFill>
                  <a:schemeClr val="bg1"/>
                </a:solidFill>
              </a:rPr>
              <a:t>└ </a:t>
            </a:r>
            <a:r>
              <a:rPr lang="en-US" altLang="ko-KR" dirty="0">
                <a:solidFill>
                  <a:schemeClr val="bg1"/>
                </a:solidFill>
              </a:rPr>
              <a:t>textFile_C.txt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00F0C9-01E5-4D54-A2C1-F1CE39F243AF}"/>
              </a:ext>
            </a:extLst>
          </p:cNvPr>
          <p:cNvSpPr txBox="1"/>
          <p:nvPr/>
        </p:nvSpPr>
        <p:spPr>
          <a:xfrm>
            <a:off x="4675863" y="407094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C4B50"/>
                </a:solidFill>
              </a:rPr>
              <a:t>Metadata</a:t>
            </a:r>
            <a:endParaRPr lang="ko-KR" altLang="en-US" dirty="0">
              <a:solidFill>
                <a:srgbClr val="3C4B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C719F8-0CB7-4329-9E2B-6B5EEDB0D837}"/>
              </a:ext>
            </a:extLst>
          </p:cNvPr>
          <p:cNvSpPr txBox="1"/>
          <p:nvPr/>
        </p:nvSpPr>
        <p:spPr>
          <a:xfrm>
            <a:off x="9735956" y="4070945"/>
            <a:ext cx="1821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C4B50"/>
                </a:solidFill>
              </a:rPr>
              <a:t>“HelloWorld!/n”</a:t>
            </a:r>
            <a:endParaRPr lang="ko-KR" altLang="en-US" dirty="0">
              <a:solidFill>
                <a:srgbClr val="3C4B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E6E02E-16A2-4E23-80C3-4C93516BF55E}"/>
              </a:ext>
            </a:extLst>
          </p:cNvPr>
          <p:cNvSpPr txBox="1"/>
          <p:nvPr/>
        </p:nvSpPr>
        <p:spPr>
          <a:xfrm>
            <a:off x="9735956" y="5750141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C4B50"/>
                </a:solidFill>
              </a:rPr>
              <a:t>“HelloIPFS!/n”</a:t>
            </a:r>
            <a:endParaRPr lang="ko-KR" altLang="en-US" dirty="0">
              <a:solidFill>
                <a:srgbClr val="3C4B50"/>
              </a:solidFill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6D67A6C5-DDCF-4AE2-9B31-7C1F57B55C4F}"/>
              </a:ext>
            </a:extLst>
          </p:cNvPr>
          <p:cNvSpPr/>
          <p:nvPr/>
        </p:nvSpPr>
        <p:spPr>
          <a:xfrm>
            <a:off x="392512" y="1312407"/>
            <a:ext cx="2247960" cy="1970983"/>
          </a:xfrm>
          <a:prstGeom prst="snip1Rect">
            <a:avLst/>
          </a:prstGeom>
          <a:noFill/>
          <a:ln w="28575">
            <a:solidFill>
              <a:srgbClr val="C3C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Filecoin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5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What is </a:t>
            </a:r>
            <a:r>
              <a:rPr lang="en-US" altLang="ko-KR" sz="2400" b="1" i="1" kern="0" dirty="0" err="1">
                <a:solidFill>
                  <a:prstClr val="white"/>
                </a:solidFill>
              </a:rPr>
              <a:t>Filecoin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DF44CF-5CB3-4A56-A4EC-BCFFF81CCAB3}"/>
              </a:ext>
            </a:extLst>
          </p:cNvPr>
          <p:cNvGrpSpPr/>
          <p:nvPr/>
        </p:nvGrpSpPr>
        <p:grpSpPr>
          <a:xfrm>
            <a:off x="846303" y="1801389"/>
            <a:ext cx="10412246" cy="708545"/>
            <a:chOff x="693903" y="1648990"/>
            <a:chExt cx="10412246" cy="57496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711A0D-7100-4254-B38A-C00805850C95}"/>
                </a:ext>
              </a:extLst>
            </p:cNvPr>
            <p:cNvSpPr/>
            <p:nvPr/>
          </p:nvSpPr>
          <p:spPr>
            <a:xfrm>
              <a:off x="1220398" y="1648990"/>
              <a:ext cx="9885751" cy="574966"/>
            </a:xfrm>
            <a:prstGeom prst="rect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600" b="1" dirty="0" err="1">
                  <a:solidFill>
                    <a:srgbClr val="3C4B50"/>
                  </a:solidFill>
                </a:rPr>
                <a:t>Filecoin</a:t>
              </a:r>
              <a:r>
                <a:rPr lang="en-US" altLang="ko-KR" sz="1600" b="1" dirty="0">
                  <a:solidFill>
                    <a:srgbClr val="3C4B50"/>
                  </a:solidFill>
                </a:rPr>
                <a:t> was developed in Protocol Labs, such as IPFS.</a:t>
              </a:r>
            </a:p>
          </p:txBody>
        </p:sp>
        <p:sp>
          <p:nvSpPr>
            <p:cNvPr id="41" name="화살표: 갈매기형 수장 40">
              <a:extLst>
                <a:ext uri="{FF2B5EF4-FFF2-40B4-BE49-F238E27FC236}">
                  <a16:creationId xmlns:a16="http://schemas.microsoft.com/office/drawing/2014/main" id="{EB904D2A-8E9F-4772-A481-32FFB5186E07}"/>
                </a:ext>
              </a:extLst>
            </p:cNvPr>
            <p:cNvSpPr/>
            <p:nvPr/>
          </p:nvSpPr>
          <p:spPr>
            <a:xfrm>
              <a:off x="693903" y="1754465"/>
              <a:ext cx="364015" cy="364015"/>
            </a:xfrm>
            <a:prstGeom prst="chevron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E08E935-E9BC-4C7C-8C6F-519062F17E3B}"/>
              </a:ext>
            </a:extLst>
          </p:cNvPr>
          <p:cNvGrpSpPr/>
          <p:nvPr/>
        </p:nvGrpSpPr>
        <p:grpSpPr>
          <a:xfrm>
            <a:off x="846303" y="2829753"/>
            <a:ext cx="10412246" cy="708545"/>
            <a:chOff x="693903" y="1648991"/>
            <a:chExt cx="10412246" cy="574966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26CE597-A030-4481-AF24-19BFC3339481}"/>
                </a:ext>
              </a:extLst>
            </p:cNvPr>
            <p:cNvSpPr/>
            <p:nvPr/>
          </p:nvSpPr>
          <p:spPr>
            <a:xfrm>
              <a:off x="1220398" y="1648991"/>
              <a:ext cx="9885751" cy="574966"/>
            </a:xfrm>
            <a:prstGeom prst="rect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600" b="1" dirty="0" err="1">
                  <a:solidFill>
                    <a:srgbClr val="3C4B50"/>
                  </a:solidFill>
                </a:rPr>
                <a:t>Filecoin</a:t>
              </a:r>
              <a:r>
                <a:rPr lang="en-US" altLang="ko-KR" sz="1600" b="1" dirty="0">
                  <a:solidFill>
                    <a:srgbClr val="3C4B50"/>
                  </a:solidFill>
                </a:rPr>
                <a:t> used blockchain technology unlike IPFS.</a:t>
              </a:r>
            </a:p>
          </p:txBody>
        </p:sp>
        <p:sp>
          <p:nvSpPr>
            <p:cNvPr id="49" name="화살표: 갈매기형 수장 48">
              <a:extLst>
                <a:ext uri="{FF2B5EF4-FFF2-40B4-BE49-F238E27FC236}">
                  <a16:creationId xmlns:a16="http://schemas.microsoft.com/office/drawing/2014/main" id="{CABE1EFA-8732-404E-AFF4-D5AB87B6CE74}"/>
                </a:ext>
              </a:extLst>
            </p:cNvPr>
            <p:cNvSpPr/>
            <p:nvPr/>
          </p:nvSpPr>
          <p:spPr>
            <a:xfrm>
              <a:off x="693903" y="1754465"/>
              <a:ext cx="364015" cy="364015"/>
            </a:xfrm>
            <a:prstGeom prst="chevron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F458342-443B-49EA-B20B-BD1CF670FB81}"/>
              </a:ext>
            </a:extLst>
          </p:cNvPr>
          <p:cNvGrpSpPr/>
          <p:nvPr/>
        </p:nvGrpSpPr>
        <p:grpSpPr>
          <a:xfrm>
            <a:off x="846303" y="3858117"/>
            <a:ext cx="10412246" cy="708545"/>
            <a:chOff x="693903" y="1648990"/>
            <a:chExt cx="10412246" cy="57496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72081D1-A747-49A0-815F-0A40710F3EBB}"/>
                </a:ext>
              </a:extLst>
            </p:cNvPr>
            <p:cNvSpPr/>
            <p:nvPr/>
          </p:nvSpPr>
          <p:spPr>
            <a:xfrm>
              <a:off x="1220398" y="1648990"/>
              <a:ext cx="9885751" cy="574966"/>
            </a:xfrm>
            <a:prstGeom prst="rect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400" b="1" dirty="0">
                  <a:solidFill>
                    <a:srgbClr val="3C4B50"/>
                  </a:solidFill>
                </a:rPr>
                <a:t>Nodes must provide their own repositories to ensure that the decentralized network operates smoothly.</a:t>
              </a:r>
            </a:p>
          </p:txBody>
        </p:sp>
        <p:sp>
          <p:nvSpPr>
            <p:cNvPr id="52" name="화살표: 갈매기형 수장 51">
              <a:extLst>
                <a:ext uri="{FF2B5EF4-FFF2-40B4-BE49-F238E27FC236}">
                  <a16:creationId xmlns:a16="http://schemas.microsoft.com/office/drawing/2014/main" id="{7B1F5B52-98A8-4DC5-8575-A20F0BA46875}"/>
                </a:ext>
              </a:extLst>
            </p:cNvPr>
            <p:cNvSpPr/>
            <p:nvPr/>
          </p:nvSpPr>
          <p:spPr>
            <a:xfrm>
              <a:off x="693903" y="1754465"/>
              <a:ext cx="364015" cy="364015"/>
            </a:xfrm>
            <a:prstGeom prst="chevron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8BE055D-BCB6-4439-BC1B-994DF369361F}"/>
              </a:ext>
            </a:extLst>
          </p:cNvPr>
          <p:cNvGrpSpPr/>
          <p:nvPr/>
        </p:nvGrpSpPr>
        <p:grpSpPr>
          <a:xfrm>
            <a:off x="846303" y="4886481"/>
            <a:ext cx="10412246" cy="708545"/>
            <a:chOff x="693903" y="1648990"/>
            <a:chExt cx="10412246" cy="57496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733E78E-F5CD-4BD2-90BB-1914E2D964A3}"/>
                </a:ext>
              </a:extLst>
            </p:cNvPr>
            <p:cNvSpPr/>
            <p:nvPr/>
          </p:nvSpPr>
          <p:spPr>
            <a:xfrm>
              <a:off x="1220398" y="1648990"/>
              <a:ext cx="9885751" cy="574966"/>
            </a:xfrm>
            <a:prstGeom prst="rect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ko-KR" sz="1600" b="1" dirty="0">
                  <a:solidFill>
                    <a:srgbClr val="3C4B50"/>
                  </a:solidFill>
                </a:rPr>
                <a:t>Provide </a:t>
              </a:r>
              <a:r>
                <a:rPr lang="en-US" altLang="ko-KR" sz="1600" b="1" dirty="0" err="1">
                  <a:solidFill>
                    <a:srgbClr val="3C4B50"/>
                  </a:solidFill>
                </a:rPr>
                <a:t>Filecoin</a:t>
              </a:r>
              <a:r>
                <a:rPr lang="en-US" altLang="ko-KR" sz="1600" b="1" dirty="0">
                  <a:solidFill>
                    <a:srgbClr val="3C4B50"/>
                  </a:solidFill>
                </a:rPr>
                <a:t> Token as a compensation system to encourage nodes to participate voluntarily.</a:t>
              </a:r>
            </a:p>
          </p:txBody>
        </p:sp>
        <p:sp>
          <p:nvSpPr>
            <p:cNvPr id="55" name="화살표: 갈매기형 수장 54">
              <a:extLst>
                <a:ext uri="{FF2B5EF4-FFF2-40B4-BE49-F238E27FC236}">
                  <a16:creationId xmlns:a16="http://schemas.microsoft.com/office/drawing/2014/main" id="{A9147112-4E22-4D56-BC65-E8C4FA802764}"/>
                </a:ext>
              </a:extLst>
            </p:cNvPr>
            <p:cNvSpPr/>
            <p:nvPr/>
          </p:nvSpPr>
          <p:spPr>
            <a:xfrm>
              <a:off x="693903" y="1754465"/>
              <a:ext cx="364015" cy="364015"/>
            </a:xfrm>
            <a:prstGeom prst="chevron">
              <a:avLst/>
            </a:prstGeom>
            <a:solidFill>
              <a:srgbClr val="F6A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꺾인 연결선 54">
            <a:extLst>
              <a:ext uri="{FF2B5EF4-FFF2-40B4-BE49-F238E27FC236}">
                <a16:creationId xmlns:a16="http://schemas.microsoft.com/office/drawing/2014/main" id="{BFB54487-C1A8-4C9E-A047-50082F7F597B}"/>
              </a:ext>
            </a:extLst>
          </p:cNvPr>
          <p:cNvCxnSpPr>
            <a:cxnSpLocks/>
            <a:stCxn id="20" idx="6"/>
            <a:endCxn id="54" idx="2"/>
          </p:cNvCxnSpPr>
          <p:nvPr/>
        </p:nvCxnSpPr>
        <p:spPr>
          <a:xfrm>
            <a:off x="2711294" y="3761254"/>
            <a:ext cx="593196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6AC0E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Incentive System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ECF48EC-DA6F-4DFF-9A39-AD784B4679E8}"/>
              </a:ext>
            </a:extLst>
          </p:cNvPr>
          <p:cNvGrpSpPr/>
          <p:nvPr/>
        </p:nvGrpSpPr>
        <p:grpSpPr>
          <a:xfrm>
            <a:off x="1524979" y="3168096"/>
            <a:ext cx="1186315" cy="1186315"/>
            <a:chOff x="5350278" y="5040686"/>
            <a:chExt cx="1491443" cy="149144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0D1591D-A00C-49A5-B560-8F344C396C13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컴퓨터">
              <a:extLst>
                <a:ext uri="{FF2B5EF4-FFF2-40B4-BE49-F238E27FC236}">
                  <a16:creationId xmlns:a16="http://schemas.microsoft.com/office/drawing/2014/main" id="{A33B752A-9735-477E-B8AB-2C113342F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pic>
        <p:nvPicPr>
          <p:cNvPr id="22" name="그래픽 21" descr="구름">
            <a:extLst>
              <a:ext uri="{FF2B5EF4-FFF2-40B4-BE49-F238E27FC236}">
                <a16:creationId xmlns:a16="http://schemas.microsoft.com/office/drawing/2014/main" id="{2BEEEEDD-19BD-4232-878C-1D49A3DF6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4485" y="2233927"/>
            <a:ext cx="3018793" cy="30187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C545E84-7EAB-4396-A17D-4E48D9BCA357}"/>
              </a:ext>
            </a:extLst>
          </p:cNvPr>
          <p:cNvSpPr txBox="1"/>
          <p:nvPr/>
        </p:nvSpPr>
        <p:spPr>
          <a:xfrm>
            <a:off x="8723703" y="3729566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>
                <a:solidFill>
                  <a:srgbClr val="3C4B50"/>
                </a:solidFill>
              </a:rPr>
              <a:t>Filecoin</a:t>
            </a:r>
            <a:endParaRPr lang="ko-KR" altLang="en-US" sz="2400" b="1" dirty="0">
              <a:solidFill>
                <a:srgbClr val="3C4B50"/>
              </a:solidFill>
            </a:endParaRPr>
          </a:p>
        </p:txBody>
      </p:sp>
      <p:cxnSp>
        <p:nvCxnSpPr>
          <p:cNvPr id="36" name="꺾인 연결선 54">
            <a:extLst>
              <a:ext uri="{FF2B5EF4-FFF2-40B4-BE49-F238E27FC236}">
                <a16:creationId xmlns:a16="http://schemas.microsoft.com/office/drawing/2014/main" id="{64D5757C-B785-48C7-B837-26B268055D69}"/>
              </a:ext>
            </a:extLst>
          </p:cNvPr>
          <p:cNvCxnSpPr>
            <a:cxnSpLocks/>
            <a:stCxn id="20" idx="0"/>
            <a:endCxn id="54" idx="0"/>
          </p:cNvCxnSpPr>
          <p:nvPr/>
        </p:nvCxnSpPr>
        <p:spPr>
          <a:xfrm rot="5400000" flipH="1" flipV="1">
            <a:off x="5677277" y="-537474"/>
            <a:ext cx="146430" cy="7264710"/>
          </a:xfrm>
          <a:prstGeom prst="bentConnector3">
            <a:avLst>
              <a:gd name="adj1" fmla="val 704948"/>
            </a:avLst>
          </a:prstGeom>
          <a:ln w="19050">
            <a:solidFill>
              <a:srgbClr val="F6AC0E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08B5F7C-7CD0-46CC-97BB-4A4A0A096300}"/>
              </a:ext>
            </a:extLst>
          </p:cNvPr>
          <p:cNvSpPr/>
          <p:nvPr/>
        </p:nvSpPr>
        <p:spPr>
          <a:xfrm>
            <a:off x="8643258" y="3021666"/>
            <a:ext cx="1479177" cy="147917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4">
            <a:extLst>
              <a:ext uri="{FF2B5EF4-FFF2-40B4-BE49-F238E27FC236}">
                <a16:creationId xmlns:a16="http://schemas.microsoft.com/office/drawing/2014/main" id="{1EF53FBC-EDFB-4070-820F-C1ABA300AAD1}"/>
              </a:ext>
            </a:extLst>
          </p:cNvPr>
          <p:cNvCxnSpPr>
            <a:cxnSpLocks/>
            <a:stCxn id="20" idx="4"/>
            <a:endCxn id="54" idx="4"/>
          </p:cNvCxnSpPr>
          <p:nvPr/>
        </p:nvCxnSpPr>
        <p:spPr>
          <a:xfrm rot="16200000" flipH="1">
            <a:off x="5677276" y="795272"/>
            <a:ext cx="146432" cy="7264710"/>
          </a:xfrm>
          <a:prstGeom prst="bentConnector3">
            <a:avLst>
              <a:gd name="adj1" fmla="val 919595"/>
            </a:avLst>
          </a:prstGeom>
          <a:ln w="19050">
            <a:solidFill>
              <a:srgbClr val="F6AC0E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BAB50EB-44CF-4375-BF81-2F0BC3B56D38}"/>
              </a:ext>
            </a:extLst>
          </p:cNvPr>
          <p:cNvSpPr/>
          <p:nvPr/>
        </p:nvSpPr>
        <p:spPr>
          <a:xfrm>
            <a:off x="3343907" y="1877533"/>
            <a:ext cx="3018793" cy="500176"/>
          </a:xfrm>
          <a:prstGeom prst="rect">
            <a:avLst/>
          </a:prstGeom>
          <a:solidFill>
            <a:srgbClr val="3C4B50"/>
          </a:solidFill>
          <a:ln w="28575">
            <a:solidFill>
              <a:srgbClr val="F6A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600" dirty="0"/>
              <a:t>Provides the storage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E15425-8AB1-44D7-98C9-BBB487EDC8B0}"/>
              </a:ext>
            </a:extLst>
          </p:cNvPr>
          <p:cNvSpPr/>
          <p:nvPr/>
        </p:nvSpPr>
        <p:spPr>
          <a:xfrm>
            <a:off x="4926137" y="5437066"/>
            <a:ext cx="3018793" cy="500176"/>
          </a:xfrm>
          <a:prstGeom prst="rect">
            <a:avLst/>
          </a:prstGeom>
          <a:solidFill>
            <a:srgbClr val="3C4B50"/>
          </a:solidFill>
          <a:ln w="28575">
            <a:solidFill>
              <a:srgbClr val="F6A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600" dirty="0"/>
              <a:t>Receive as much cost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6EB2B5-8393-40F5-A971-E35C85174BB8}"/>
              </a:ext>
            </a:extLst>
          </p:cNvPr>
          <p:cNvSpPr/>
          <p:nvPr/>
        </p:nvSpPr>
        <p:spPr>
          <a:xfrm>
            <a:off x="3987164" y="3479478"/>
            <a:ext cx="3018793" cy="500176"/>
          </a:xfrm>
          <a:prstGeom prst="rect">
            <a:avLst/>
          </a:prstGeom>
          <a:solidFill>
            <a:srgbClr val="3C4B50"/>
          </a:solidFill>
          <a:ln w="28575">
            <a:solidFill>
              <a:srgbClr val="F6A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1600" dirty="0"/>
              <a:t>Stores a piece of files</a:t>
            </a:r>
          </a:p>
        </p:txBody>
      </p:sp>
      <p:pic>
        <p:nvPicPr>
          <p:cNvPr id="80" name="그래픽 79" descr="데이터베이스">
            <a:extLst>
              <a:ext uri="{FF2B5EF4-FFF2-40B4-BE49-F238E27FC236}">
                <a16:creationId xmlns:a16="http://schemas.microsoft.com/office/drawing/2014/main" id="{080CC891-DADF-449D-91B1-DC3705B4B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7248" y="1755705"/>
            <a:ext cx="743831" cy="743831"/>
          </a:xfrm>
          <a:prstGeom prst="rect">
            <a:avLst/>
          </a:prstGeom>
        </p:spPr>
      </p:pic>
      <p:pic>
        <p:nvPicPr>
          <p:cNvPr id="82" name="그래픽 81" descr="동전">
            <a:extLst>
              <a:ext uri="{FF2B5EF4-FFF2-40B4-BE49-F238E27FC236}">
                <a16:creationId xmlns:a16="http://schemas.microsoft.com/office/drawing/2014/main" id="{F04F4957-4C76-4B77-8667-9D060EBCD3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34793" y="5364313"/>
            <a:ext cx="645682" cy="645682"/>
          </a:xfrm>
          <a:prstGeom prst="rect">
            <a:avLst/>
          </a:prstGeom>
        </p:spPr>
      </p:pic>
      <p:pic>
        <p:nvPicPr>
          <p:cNvPr id="91" name="그래픽 90" descr="퍼즐">
            <a:extLst>
              <a:ext uri="{FF2B5EF4-FFF2-40B4-BE49-F238E27FC236}">
                <a16:creationId xmlns:a16="http://schemas.microsoft.com/office/drawing/2014/main" id="{2A5A34E9-2A2D-4BC6-9CE2-B02AC53B9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8785" y="3340265"/>
            <a:ext cx="743831" cy="743831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290BBA-0F39-44C0-A448-F871DC6DF3BC}"/>
              </a:ext>
            </a:extLst>
          </p:cNvPr>
          <p:cNvSpPr/>
          <p:nvPr/>
        </p:nvSpPr>
        <p:spPr>
          <a:xfrm>
            <a:off x="1080510" y="2945249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Storage Provider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FDAA7DB-65E5-4389-89B5-BE94C4C13308}"/>
              </a:ext>
            </a:extLst>
          </p:cNvPr>
          <p:cNvSpPr/>
          <p:nvPr/>
        </p:nvSpPr>
        <p:spPr>
          <a:xfrm>
            <a:off x="6535528" y="1901281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15217297-8FE2-4DC6-832F-830C10354093}"/>
              </a:ext>
            </a:extLst>
          </p:cNvPr>
          <p:cNvSpPr/>
          <p:nvPr/>
        </p:nvSpPr>
        <p:spPr>
          <a:xfrm>
            <a:off x="3389235" y="3534337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80CA950-B116-42DD-A768-B2A58DA9DF96}"/>
              </a:ext>
            </a:extLst>
          </p:cNvPr>
          <p:cNvSpPr/>
          <p:nvPr/>
        </p:nvSpPr>
        <p:spPr>
          <a:xfrm>
            <a:off x="3452337" y="5460815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02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Sia coin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49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File Contract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CBCD7685-6578-4A73-9254-CB738604550C}"/>
              </a:ext>
            </a:extLst>
          </p:cNvPr>
          <p:cNvSpPr/>
          <p:nvPr/>
        </p:nvSpPr>
        <p:spPr>
          <a:xfrm>
            <a:off x="2964212" y="5074741"/>
            <a:ext cx="881349" cy="881349"/>
          </a:xfrm>
          <a:prstGeom prst="cube">
            <a:avLst/>
          </a:prstGeom>
          <a:solidFill>
            <a:srgbClr val="C3CF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EC56BCAB-30A6-42AE-9EDD-ED5E932354E4}"/>
              </a:ext>
            </a:extLst>
          </p:cNvPr>
          <p:cNvSpPr/>
          <p:nvPr/>
        </p:nvSpPr>
        <p:spPr>
          <a:xfrm>
            <a:off x="4273383" y="5074740"/>
            <a:ext cx="881349" cy="881349"/>
          </a:xfrm>
          <a:prstGeom prst="cube">
            <a:avLst/>
          </a:prstGeom>
          <a:solidFill>
            <a:srgbClr val="C3CF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1CF4CF10-2ED0-4A36-ABDE-28AF3343FFCB}"/>
              </a:ext>
            </a:extLst>
          </p:cNvPr>
          <p:cNvSpPr/>
          <p:nvPr/>
        </p:nvSpPr>
        <p:spPr>
          <a:xfrm>
            <a:off x="5582554" y="5074739"/>
            <a:ext cx="881349" cy="881349"/>
          </a:xfrm>
          <a:prstGeom prst="cube">
            <a:avLst/>
          </a:prstGeom>
          <a:solidFill>
            <a:srgbClr val="C3CF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41D07BC2-8F92-4FC8-A6F4-08B78B0F4304}"/>
              </a:ext>
            </a:extLst>
          </p:cNvPr>
          <p:cNvSpPr/>
          <p:nvPr/>
        </p:nvSpPr>
        <p:spPr>
          <a:xfrm>
            <a:off x="6891725" y="5074738"/>
            <a:ext cx="881349" cy="881349"/>
          </a:xfrm>
          <a:prstGeom prst="cube">
            <a:avLst/>
          </a:prstGeom>
          <a:solidFill>
            <a:srgbClr val="C3CF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759CDA3D-3B2F-46F1-872D-3188A4B651BE}"/>
              </a:ext>
            </a:extLst>
          </p:cNvPr>
          <p:cNvSpPr/>
          <p:nvPr/>
        </p:nvSpPr>
        <p:spPr>
          <a:xfrm>
            <a:off x="8200896" y="5074737"/>
            <a:ext cx="881349" cy="881349"/>
          </a:xfrm>
          <a:prstGeom prst="cube">
            <a:avLst/>
          </a:prstGeom>
          <a:solidFill>
            <a:srgbClr val="C3CF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링크">
            <a:extLst>
              <a:ext uri="{FF2B5EF4-FFF2-40B4-BE49-F238E27FC236}">
                <a16:creationId xmlns:a16="http://schemas.microsoft.com/office/drawing/2014/main" id="{988B448C-DEC1-42E5-AF11-7C7DCB5AD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3848608" y="5304547"/>
            <a:ext cx="421726" cy="421726"/>
          </a:xfrm>
          <a:prstGeom prst="rect">
            <a:avLst/>
          </a:prstGeom>
        </p:spPr>
      </p:pic>
      <p:pic>
        <p:nvPicPr>
          <p:cNvPr id="25" name="그래픽 24" descr="링크">
            <a:extLst>
              <a:ext uri="{FF2B5EF4-FFF2-40B4-BE49-F238E27FC236}">
                <a16:creationId xmlns:a16="http://schemas.microsoft.com/office/drawing/2014/main" id="{EA3D5DE3-DDF3-4FFA-9DB7-C5AFB27DE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5157779" y="5304546"/>
            <a:ext cx="421726" cy="421726"/>
          </a:xfrm>
          <a:prstGeom prst="rect">
            <a:avLst/>
          </a:prstGeom>
        </p:spPr>
      </p:pic>
      <p:pic>
        <p:nvPicPr>
          <p:cNvPr id="26" name="그래픽 25" descr="링크">
            <a:extLst>
              <a:ext uri="{FF2B5EF4-FFF2-40B4-BE49-F238E27FC236}">
                <a16:creationId xmlns:a16="http://schemas.microsoft.com/office/drawing/2014/main" id="{66E87166-64AF-40E7-8B01-9DB911A2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6466950" y="5304545"/>
            <a:ext cx="421726" cy="421726"/>
          </a:xfrm>
          <a:prstGeom prst="rect">
            <a:avLst/>
          </a:prstGeom>
        </p:spPr>
      </p:pic>
      <p:pic>
        <p:nvPicPr>
          <p:cNvPr id="27" name="그래픽 26" descr="링크">
            <a:extLst>
              <a:ext uri="{FF2B5EF4-FFF2-40B4-BE49-F238E27FC236}">
                <a16:creationId xmlns:a16="http://schemas.microsoft.com/office/drawing/2014/main" id="{09E28B87-AF41-420B-9E15-0FB720AD5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7776121" y="5304544"/>
            <a:ext cx="421726" cy="4217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010E1A-3A40-46BB-8873-BC5DEBFF84D6}"/>
              </a:ext>
            </a:extLst>
          </p:cNvPr>
          <p:cNvSpPr/>
          <p:nvPr/>
        </p:nvSpPr>
        <p:spPr>
          <a:xfrm>
            <a:off x="2447925" y="4429125"/>
            <a:ext cx="7191375" cy="2030564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AA2235-7E9D-4B80-83DA-EF72DE3F60CF}"/>
              </a:ext>
            </a:extLst>
          </p:cNvPr>
          <p:cNvSpPr/>
          <p:nvPr/>
        </p:nvSpPr>
        <p:spPr>
          <a:xfrm>
            <a:off x="4985602" y="6275640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Sia Blockchain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C9560D-FA82-4A87-AE44-4E1C3B0CCCCC}"/>
              </a:ext>
            </a:extLst>
          </p:cNvPr>
          <p:cNvGrpSpPr/>
          <p:nvPr/>
        </p:nvGrpSpPr>
        <p:grpSpPr>
          <a:xfrm>
            <a:off x="2447925" y="1496037"/>
            <a:ext cx="1781686" cy="1686679"/>
            <a:chOff x="2870422" y="1496037"/>
            <a:chExt cx="1781686" cy="168667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A3CC69C-CF84-4DCA-B795-0A3BFEDE0209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5921E4D-BF05-4C4D-8F22-EC9312A3FC3C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2" name="그래픽 31" descr="컴퓨터">
                <a:extLst>
                  <a:ext uri="{FF2B5EF4-FFF2-40B4-BE49-F238E27FC236}">
                    <a16:creationId xmlns:a16="http://schemas.microsoft.com/office/drawing/2014/main" id="{D1DDC659-F238-4360-90E9-B9B1324A7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6A94E0-7195-41EE-AFE7-05A3D36947F0}"/>
                </a:ext>
              </a:extLst>
            </p:cNvPr>
            <p:cNvSpPr/>
            <p:nvPr/>
          </p:nvSpPr>
          <p:spPr>
            <a:xfrm>
              <a:off x="2870422" y="2814619"/>
              <a:ext cx="1781686" cy="368097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6AC0E"/>
                  </a:solidFill>
                </a:rPr>
                <a:t>Storage Provider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0D5D96E-187E-40DA-A57B-B604F0E4FC42}"/>
              </a:ext>
            </a:extLst>
          </p:cNvPr>
          <p:cNvGrpSpPr/>
          <p:nvPr/>
        </p:nvGrpSpPr>
        <p:grpSpPr>
          <a:xfrm>
            <a:off x="7664703" y="1490629"/>
            <a:ext cx="1781686" cy="1686679"/>
            <a:chOff x="2870422" y="1496037"/>
            <a:chExt cx="1781686" cy="168667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8CEFF9D-3570-4972-80D9-26C4364EC159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474ADDF-C110-4119-B214-44AB1921D246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래픽 38" descr="컴퓨터">
                <a:extLst>
                  <a:ext uri="{FF2B5EF4-FFF2-40B4-BE49-F238E27FC236}">
                    <a16:creationId xmlns:a16="http://schemas.microsoft.com/office/drawing/2014/main" id="{88488B9D-9F3E-45A3-ADED-356A5C4D1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17D30B-DA74-4954-A2EA-3D99EFFAA41E}"/>
                </a:ext>
              </a:extLst>
            </p:cNvPr>
            <p:cNvSpPr/>
            <p:nvPr/>
          </p:nvSpPr>
          <p:spPr>
            <a:xfrm>
              <a:off x="2870422" y="2814619"/>
              <a:ext cx="1781686" cy="368097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B74A5A4-5F43-4838-9283-6FAB5B7E8246}"/>
              </a:ext>
            </a:extLst>
          </p:cNvPr>
          <p:cNvCxnSpPr/>
          <p:nvPr/>
        </p:nvCxnSpPr>
        <p:spPr>
          <a:xfrm>
            <a:off x="4229611" y="1648819"/>
            <a:ext cx="3435092" cy="0"/>
          </a:xfrm>
          <a:prstGeom prst="straightConnector1">
            <a:avLst/>
          </a:prstGeom>
          <a:ln w="19050">
            <a:solidFill>
              <a:srgbClr val="F6AC0E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래픽 47" descr="계약 RTL">
            <a:extLst>
              <a:ext uri="{FF2B5EF4-FFF2-40B4-BE49-F238E27FC236}">
                <a16:creationId xmlns:a16="http://schemas.microsoft.com/office/drawing/2014/main" id="{40BF8CF8-D1E0-415F-98C4-D0624D0BF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6130" y="2051209"/>
            <a:ext cx="1422053" cy="14220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8CEC431-C77A-44CA-B0CC-34EB10413CF1}"/>
              </a:ext>
            </a:extLst>
          </p:cNvPr>
          <p:cNvSpPr txBox="1"/>
          <p:nvPr/>
        </p:nvSpPr>
        <p:spPr>
          <a:xfrm>
            <a:off x="5152643" y="176219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1B3B9"/>
                </a:solidFill>
              </a:rPr>
              <a:t>File</a:t>
            </a:r>
            <a:r>
              <a:rPr lang="ko-KR" altLang="en-US" dirty="0">
                <a:solidFill>
                  <a:srgbClr val="A1B3B9"/>
                </a:solidFill>
              </a:rPr>
              <a:t> </a:t>
            </a:r>
            <a:r>
              <a:rPr lang="en-US" altLang="ko-KR" dirty="0">
                <a:solidFill>
                  <a:srgbClr val="A1B3B9"/>
                </a:solidFill>
              </a:rPr>
              <a:t>Contract</a:t>
            </a:r>
            <a:endParaRPr lang="ko-KR" altLang="en-US" dirty="0">
              <a:solidFill>
                <a:srgbClr val="A1B3B9"/>
              </a:solidFill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512C2839-5A98-403E-9943-574C4061F0A6}"/>
              </a:ext>
            </a:extLst>
          </p:cNvPr>
          <p:cNvSpPr/>
          <p:nvPr/>
        </p:nvSpPr>
        <p:spPr>
          <a:xfrm>
            <a:off x="5714568" y="3583913"/>
            <a:ext cx="465175" cy="1259813"/>
          </a:xfrm>
          <a:prstGeom prst="downArrow">
            <a:avLst>
              <a:gd name="adj1" fmla="val 27906"/>
              <a:gd name="adj2" fmla="val 58838"/>
            </a:avLst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CAED30E-A011-4E08-ADA2-0869004D31BE}"/>
              </a:ext>
            </a:extLst>
          </p:cNvPr>
          <p:cNvSpPr/>
          <p:nvPr/>
        </p:nvSpPr>
        <p:spPr>
          <a:xfrm>
            <a:off x="3641195" y="890327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A08A5-1330-4B18-A66D-2F4CA7BD70DC}"/>
              </a:ext>
            </a:extLst>
          </p:cNvPr>
          <p:cNvSpPr txBox="1"/>
          <p:nvPr/>
        </p:nvSpPr>
        <p:spPr>
          <a:xfrm>
            <a:off x="4093873" y="883955"/>
            <a:ext cx="483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The File Contract creates contract information, </a:t>
            </a:r>
          </a:p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costs, period of use, and penalties for breach of contract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CB7C96A-C8B6-4D9A-ABCF-3226C270D661}"/>
              </a:ext>
            </a:extLst>
          </p:cNvPr>
          <p:cNvSpPr/>
          <p:nvPr/>
        </p:nvSpPr>
        <p:spPr>
          <a:xfrm>
            <a:off x="6091086" y="3714906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4547F7-4DBC-4065-8878-FB94EB9BC6E7}"/>
              </a:ext>
            </a:extLst>
          </p:cNvPr>
          <p:cNvSpPr txBox="1"/>
          <p:nvPr/>
        </p:nvSpPr>
        <p:spPr>
          <a:xfrm>
            <a:off x="6543764" y="3708534"/>
            <a:ext cx="400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File Contracts are stored in the Sia Blockchain </a:t>
            </a:r>
          </a:p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and stored securely</a:t>
            </a:r>
          </a:p>
        </p:txBody>
      </p:sp>
    </p:spTree>
    <p:extLst>
      <p:ext uri="{BB962C8B-B14F-4D97-AF65-F5344CB8AC3E}">
        <p14:creationId xmlns:p14="http://schemas.microsoft.com/office/powerpoint/2010/main" val="3937177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File Upload Sequence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51C3881-6D4B-4F84-9832-AF4B37CF8D99}"/>
              </a:ext>
            </a:extLst>
          </p:cNvPr>
          <p:cNvGrpSpPr/>
          <p:nvPr/>
        </p:nvGrpSpPr>
        <p:grpSpPr>
          <a:xfrm>
            <a:off x="9341774" y="1092598"/>
            <a:ext cx="1667299" cy="928616"/>
            <a:chOff x="2176326" y="1496037"/>
            <a:chExt cx="3169876" cy="176548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746042B-357A-421D-BD84-8D9561F96A17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431AAB9-E664-4396-A242-21B7EA6DB2D0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그래픽 61" descr="컴퓨터">
                <a:extLst>
                  <a:ext uri="{FF2B5EF4-FFF2-40B4-BE49-F238E27FC236}">
                    <a16:creationId xmlns:a16="http://schemas.microsoft.com/office/drawing/2014/main" id="{CE345382-EAC6-499F-AD89-D69CD923D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2652C47-760B-4382-93D3-FDE229C17A68}"/>
                </a:ext>
              </a:extLst>
            </p:cNvPr>
            <p:cNvSpPr/>
            <p:nvPr/>
          </p:nvSpPr>
          <p:spPr>
            <a:xfrm>
              <a:off x="2176326" y="2827603"/>
              <a:ext cx="3169876" cy="43392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Storage Provider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109D9F4-D697-4299-A2C7-3E424EBB9A3F}"/>
              </a:ext>
            </a:extLst>
          </p:cNvPr>
          <p:cNvGrpSpPr/>
          <p:nvPr/>
        </p:nvGrpSpPr>
        <p:grpSpPr>
          <a:xfrm>
            <a:off x="1504772" y="1092988"/>
            <a:ext cx="1023400" cy="934230"/>
            <a:chOff x="2796155" y="1496037"/>
            <a:chExt cx="1930220" cy="176203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A9E2156-7745-43FE-BC5A-9AAAE09B7419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D8AF12B-ED5F-4012-B783-CE6B7A7E989B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래픽 66" descr="컴퓨터">
                <a:extLst>
                  <a:ext uri="{FF2B5EF4-FFF2-40B4-BE49-F238E27FC236}">
                    <a16:creationId xmlns:a16="http://schemas.microsoft.com/office/drawing/2014/main" id="{81A9215E-15F6-4B3A-8E7C-9019EB942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1E9A6FA-AC86-4E79-BCC7-87B7C1AEE383}"/>
                </a:ext>
              </a:extLst>
            </p:cNvPr>
            <p:cNvSpPr/>
            <p:nvPr/>
          </p:nvSpPr>
          <p:spPr>
            <a:xfrm>
              <a:off x="2796155" y="2827602"/>
              <a:ext cx="1930220" cy="43047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26DA12D-16FE-4124-84F2-DF1ECE0C7712}"/>
              </a:ext>
            </a:extLst>
          </p:cNvPr>
          <p:cNvGrpSpPr/>
          <p:nvPr/>
        </p:nvGrpSpPr>
        <p:grpSpPr>
          <a:xfrm>
            <a:off x="5139708" y="1362534"/>
            <a:ext cx="1912584" cy="664101"/>
            <a:chOff x="3452337" y="1258720"/>
            <a:chExt cx="1912584" cy="66410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77F96D-1C10-4858-8827-066E7BE8C40E}"/>
                </a:ext>
              </a:extLst>
            </p:cNvPr>
            <p:cNvGrpSpPr/>
            <p:nvPr/>
          </p:nvGrpSpPr>
          <p:grpSpPr>
            <a:xfrm>
              <a:off x="3452337" y="1258720"/>
              <a:ext cx="1912584" cy="275523"/>
              <a:chOff x="2964212" y="5074737"/>
              <a:chExt cx="6118033" cy="881353"/>
            </a:xfrm>
          </p:grpSpPr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71F98CFB-5337-4EDB-8FB9-7438C3191C60}"/>
                  </a:ext>
                </a:extLst>
              </p:cNvPr>
              <p:cNvSpPr/>
              <p:nvPr/>
            </p:nvSpPr>
            <p:spPr>
              <a:xfrm>
                <a:off x="2964212" y="5074741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1E73A201-420E-465E-9CB8-0F1E37B02CB1}"/>
                  </a:ext>
                </a:extLst>
              </p:cNvPr>
              <p:cNvSpPr/>
              <p:nvPr/>
            </p:nvSpPr>
            <p:spPr>
              <a:xfrm>
                <a:off x="4273383" y="5074740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85EBAF1F-AEBA-4659-8C32-BDB17E3AE71B}"/>
                  </a:ext>
                </a:extLst>
              </p:cNvPr>
              <p:cNvSpPr/>
              <p:nvPr/>
            </p:nvSpPr>
            <p:spPr>
              <a:xfrm>
                <a:off x="5582554" y="5074739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8DCA8967-A56A-4E90-8BF1-A8880C058B7B}"/>
                  </a:ext>
                </a:extLst>
              </p:cNvPr>
              <p:cNvSpPr/>
              <p:nvPr/>
            </p:nvSpPr>
            <p:spPr>
              <a:xfrm>
                <a:off x="6891725" y="5074738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BAC6E0A3-DB4B-47C3-B74E-C48A31D32A24}"/>
                  </a:ext>
                </a:extLst>
              </p:cNvPr>
              <p:cNvSpPr/>
              <p:nvPr/>
            </p:nvSpPr>
            <p:spPr>
              <a:xfrm>
                <a:off x="8200896" y="5074737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래픽 72" descr="링크">
                <a:extLst>
                  <a:ext uri="{FF2B5EF4-FFF2-40B4-BE49-F238E27FC236}">
                    <a16:creationId xmlns:a16="http://schemas.microsoft.com/office/drawing/2014/main" id="{0A333710-853C-436C-B4EB-2E4E08850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848608" y="5304547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4" name="그래픽 73" descr="링크">
                <a:extLst>
                  <a:ext uri="{FF2B5EF4-FFF2-40B4-BE49-F238E27FC236}">
                    <a16:creationId xmlns:a16="http://schemas.microsoft.com/office/drawing/2014/main" id="{6DFADE49-9499-4528-ADDE-936C2D830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5157779" y="5304546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5" name="그래픽 74" descr="링크">
                <a:extLst>
                  <a:ext uri="{FF2B5EF4-FFF2-40B4-BE49-F238E27FC236}">
                    <a16:creationId xmlns:a16="http://schemas.microsoft.com/office/drawing/2014/main" id="{9AD46E95-4BE8-4C44-9255-72C7AF4AA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6466950" y="5304545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6" name="그래픽 75" descr="링크">
                <a:extLst>
                  <a:ext uri="{FF2B5EF4-FFF2-40B4-BE49-F238E27FC236}">
                    <a16:creationId xmlns:a16="http://schemas.microsoft.com/office/drawing/2014/main" id="{84F4905E-4656-459F-B888-48E146F68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900000">
                <a:off x="7776121" y="5304544"/>
                <a:ext cx="421726" cy="421726"/>
              </a:xfrm>
              <a:prstGeom prst="rect">
                <a:avLst/>
              </a:prstGeom>
            </p:spPr>
          </p:pic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F0DD8C0-782E-4872-B092-2D457DCEF89E}"/>
                </a:ext>
              </a:extLst>
            </p:cNvPr>
            <p:cNvSpPr/>
            <p:nvPr/>
          </p:nvSpPr>
          <p:spPr>
            <a:xfrm>
              <a:off x="3678792" y="1694585"/>
              <a:ext cx="1459674" cy="228236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Sia Blockchain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C3EA84-4C89-4FA7-93F9-665911A75077}"/>
              </a:ext>
            </a:extLst>
          </p:cNvPr>
          <p:cNvSpPr/>
          <p:nvPr/>
        </p:nvSpPr>
        <p:spPr>
          <a:xfrm rot="16200000">
            <a:off x="-406780" y="4416748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0A15C-83F4-493E-8EFB-D1B68A3899C6}"/>
              </a:ext>
            </a:extLst>
          </p:cNvPr>
          <p:cNvSpPr/>
          <p:nvPr/>
        </p:nvSpPr>
        <p:spPr>
          <a:xfrm rot="16200000">
            <a:off x="3705089" y="4416747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805FE1-EA62-4658-AB30-1C58097F4FE3}"/>
              </a:ext>
            </a:extLst>
          </p:cNvPr>
          <p:cNvSpPr/>
          <p:nvPr/>
        </p:nvSpPr>
        <p:spPr>
          <a:xfrm rot="16200000">
            <a:off x="7779889" y="4416747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D391061-0FE8-41CA-8B69-D594B53CFBE6}"/>
              </a:ext>
            </a:extLst>
          </p:cNvPr>
          <p:cNvCxnSpPr>
            <a:cxnSpLocks/>
          </p:cNvCxnSpPr>
          <p:nvPr/>
        </p:nvCxnSpPr>
        <p:spPr>
          <a:xfrm>
            <a:off x="2034474" y="2330824"/>
            <a:ext cx="4061526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94F579D-8ECA-41E6-A7C9-72223FF7193D}"/>
              </a:ext>
            </a:extLst>
          </p:cNvPr>
          <p:cNvCxnSpPr>
            <a:cxnSpLocks/>
          </p:cNvCxnSpPr>
          <p:nvPr/>
        </p:nvCxnSpPr>
        <p:spPr>
          <a:xfrm flipH="1">
            <a:off x="6146343" y="3119720"/>
            <a:ext cx="4056904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40B38D9-8B4E-4C78-B1BB-5DDF2740EAAF}"/>
              </a:ext>
            </a:extLst>
          </p:cNvPr>
          <p:cNvCxnSpPr>
            <a:cxnSpLocks/>
          </p:cNvCxnSpPr>
          <p:nvPr/>
        </p:nvCxnSpPr>
        <p:spPr>
          <a:xfrm>
            <a:off x="2034474" y="3980330"/>
            <a:ext cx="4061526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E3A84A-3F9F-4D98-B527-032793624286}"/>
              </a:ext>
            </a:extLst>
          </p:cNvPr>
          <p:cNvCxnSpPr>
            <a:cxnSpLocks/>
          </p:cNvCxnSpPr>
          <p:nvPr/>
        </p:nvCxnSpPr>
        <p:spPr>
          <a:xfrm>
            <a:off x="6113897" y="4858872"/>
            <a:ext cx="4061526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CC7D681-27E8-4E54-A805-4766662925C4}"/>
              </a:ext>
            </a:extLst>
          </p:cNvPr>
          <p:cNvCxnSpPr>
            <a:cxnSpLocks/>
          </p:cNvCxnSpPr>
          <p:nvPr/>
        </p:nvCxnSpPr>
        <p:spPr>
          <a:xfrm>
            <a:off x="2034474" y="5818097"/>
            <a:ext cx="8140949" cy="0"/>
          </a:xfrm>
          <a:prstGeom prst="straightConnector1">
            <a:avLst/>
          </a:prstGeom>
          <a:ln>
            <a:solidFill>
              <a:srgbClr val="F6AC0E"/>
            </a:solidFill>
            <a:prstDash val="lg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558A27A8-C2C1-4661-B9FC-8005555348E8}"/>
              </a:ext>
            </a:extLst>
          </p:cNvPr>
          <p:cNvGrpSpPr/>
          <p:nvPr/>
        </p:nvGrpSpPr>
        <p:grpSpPr>
          <a:xfrm>
            <a:off x="3290626" y="2428515"/>
            <a:ext cx="1388309" cy="311750"/>
            <a:chOff x="3290626" y="2428515"/>
            <a:chExt cx="1388309" cy="31175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6527FDC-E814-4BD8-B96E-24D94A0E6400}"/>
                </a:ext>
              </a:extLst>
            </p:cNvPr>
            <p:cNvSpPr/>
            <p:nvPr/>
          </p:nvSpPr>
          <p:spPr>
            <a:xfrm>
              <a:off x="3290626" y="243248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7BBBB13-F87A-4E99-85FA-5AAD7F0904CC}"/>
                </a:ext>
              </a:extLst>
            </p:cNvPr>
            <p:cNvSpPr txBox="1"/>
            <p:nvPr/>
          </p:nvSpPr>
          <p:spPr>
            <a:xfrm>
              <a:off x="3565489" y="2428515"/>
              <a:ext cx="1113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Proposition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970C33E-499B-4F97-9B02-182F55DB3B6B}"/>
              </a:ext>
            </a:extLst>
          </p:cNvPr>
          <p:cNvGrpSpPr/>
          <p:nvPr/>
        </p:nvGrpSpPr>
        <p:grpSpPr>
          <a:xfrm>
            <a:off x="7524995" y="3221455"/>
            <a:ext cx="1580028" cy="311750"/>
            <a:chOff x="7524995" y="3221455"/>
            <a:chExt cx="1580028" cy="31175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F27BA10-0DF9-45CF-9B00-FC10755BA5C8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112D81-1CD1-4FD4-AC71-211246E4F581}"/>
                </a:ext>
              </a:extLst>
            </p:cNvPr>
            <p:cNvSpPr txBox="1"/>
            <p:nvPr/>
          </p:nvSpPr>
          <p:spPr>
            <a:xfrm>
              <a:off x="7799858" y="3221455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OK + Deposit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B624B549-5675-4C0A-AE87-98B7802A901D}"/>
              </a:ext>
            </a:extLst>
          </p:cNvPr>
          <p:cNvGrpSpPr/>
          <p:nvPr/>
        </p:nvGrpSpPr>
        <p:grpSpPr>
          <a:xfrm>
            <a:off x="2596163" y="4074047"/>
            <a:ext cx="3052098" cy="311750"/>
            <a:chOff x="3290626" y="2428515"/>
            <a:chExt cx="3052098" cy="31175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9079AC3-133D-4F4E-A74B-B0874CBE7320}"/>
                </a:ext>
              </a:extLst>
            </p:cNvPr>
            <p:cNvSpPr/>
            <p:nvPr/>
          </p:nvSpPr>
          <p:spPr>
            <a:xfrm>
              <a:off x="3290626" y="243248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5D76E0F-917A-412B-AA57-E89F588AEC97}"/>
                </a:ext>
              </a:extLst>
            </p:cNvPr>
            <p:cNvSpPr txBox="1"/>
            <p:nvPr/>
          </p:nvSpPr>
          <p:spPr>
            <a:xfrm>
              <a:off x="3565489" y="2428515"/>
              <a:ext cx="2777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Storage Choice + Full Payment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3FDDE08-6665-4697-BF94-3C07F62611FF}"/>
              </a:ext>
            </a:extLst>
          </p:cNvPr>
          <p:cNvGrpSpPr/>
          <p:nvPr/>
        </p:nvGrpSpPr>
        <p:grpSpPr>
          <a:xfrm>
            <a:off x="7524995" y="4965505"/>
            <a:ext cx="704789" cy="311750"/>
            <a:chOff x="7524995" y="3221455"/>
            <a:chExt cx="704789" cy="31175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BA60B0B-99DC-46D3-BFE2-A81BC885610F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99FBF2-5A4C-40E2-A4D4-527F16CB81D4}"/>
                </a:ext>
              </a:extLst>
            </p:cNvPr>
            <p:cNvSpPr txBox="1"/>
            <p:nvPr/>
          </p:nvSpPr>
          <p:spPr>
            <a:xfrm>
              <a:off x="7799858" y="3221455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OK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C7945A5-BBAB-44B4-9CC8-DFDED767B9AB}"/>
              </a:ext>
            </a:extLst>
          </p:cNvPr>
          <p:cNvGrpSpPr/>
          <p:nvPr/>
        </p:nvGrpSpPr>
        <p:grpSpPr>
          <a:xfrm>
            <a:off x="4039938" y="5915787"/>
            <a:ext cx="1433322" cy="311750"/>
            <a:chOff x="3290626" y="2428515"/>
            <a:chExt cx="1433322" cy="31175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E5C213A-F14C-4395-91B4-AF6FFE63F784}"/>
                </a:ext>
              </a:extLst>
            </p:cNvPr>
            <p:cNvSpPr/>
            <p:nvPr/>
          </p:nvSpPr>
          <p:spPr>
            <a:xfrm>
              <a:off x="3290626" y="243248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71E699-1A7F-4A64-AD18-5D07A4EB24AE}"/>
                </a:ext>
              </a:extLst>
            </p:cNvPr>
            <p:cNvSpPr txBox="1"/>
            <p:nvPr/>
          </p:nvSpPr>
          <p:spPr>
            <a:xfrm>
              <a:off x="3565489" y="2428515"/>
              <a:ext cx="115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File Transfer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81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Storage Proof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51C3881-6D4B-4F84-9832-AF4B37CF8D99}"/>
              </a:ext>
            </a:extLst>
          </p:cNvPr>
          <p:cNvGrpSpPr/>
          <p:nvPr/>
        </p:nvGrpSpPr>
        <p:grpSpPr>
          <a:xfrm>
            <a:off x="9341774" y="1092598"/>
            <a:ext cx="1667299" cy="928616"/>
            <a:chOff x="2176326" y="1496037"/>
            <a:chExt cx="3169876" cy="1765489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746042B-357A-421D-BD84-8D9561F96A17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0431AAB9-E664-4396-A242-21B7EA6DB2D0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그래픽 61" descr="컴퓨터">
                <a:extLst>
                  <a:ext uri="{FF2B5EF4-FFF2-40B4-BE49-F238E27FC236}">
                    <a16:creationId xmlns:a16="http://schemas.microsoft.com/office/drawing/2014/main" id="{CE345382-EAC6-499F-AD89-D69CD923D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2652C47-760B-4382-93D3-FDE229C17A68}"/>
                </a:ext>
              </a:extLst>
            </p:cNvPr>
            <p:cNvSpPr/>
            <p:nvPr/>
          </p:nvSpPr>
          <p:spPr>
            <a:xfrm>
              <a:off x="2176326" y="2827603"/>
              <a:ext cx="3169876" cy="43392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Storage Provider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109D9F4-D697-4299-A2C7-3E424EBB9A3F}"/>
              </a:ext>
            </a:extLst>
          </p:cNvPr>
          <p:cNvGrpSpPr/>
          <p:nvPr/>
        </p:nvGrpSpPr>
        <p:grpSpPr>
          <a:xfrm>
            <a:off x="1504772" y="1092988"/>
            <a:ext cx="1023400" cy="934230"/>
            <a:chOff x="2796155" y="1496037"/>
            <a:chExt cx="1930220" cy="176203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A9E2156-7745-43FE-BC5A-9AAAE09B7419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5D8AF12B-ED5F-4012-B783-CE6B7A7E989B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7" name="그래픽 66" descr="컴퓨터">
                <a:extLst>
                  <a:ext uri="{FF2B5EF4-FFF2-40B4-BE49-F238E27FC236}">
                    <a16:creationId xmlns:a16="http://schemas.microsoft.com/office/drawing/2014/main" id="{81A9215E-15F6-4B3A-8E7C-9019EB942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01E9A6FA-AC86-4E79-BCC7-87B7C1AEE383}"/>
                </a:ext>
              </a:extLst>
            </p:cNvPr>
            <p:cNvSpPr/>
            <p:nvPr/>
          </p:nvSpPr>
          <p:spPr>
            <a:xfrm>
              <a:off x="2796155" y="2827602"/>
              <a:ext cx="1930220" cy="43047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26DA12D-16FE-4124-84F2-DF1ECE0C7712}"/>
              </a:ext>
            </a:extLst>
          </p:cNvPr>
          <p:cNvGrpSpPr/>
          <p:nvPr/>
        </p:nvGrpSpPr>
        <p:grpSpPr>
          <a:xfrm>
            <a:off x="5139708" y="1362534"/>
            <a:ext cx="1912584" cy="664101"/>
            <a:chOff x="3452337" y="1258720"/>
            <a:chExt cx="1912584" cy="664101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677F96D-1C10-4858-8827-066E7BE8C40E}"/>
                </a:ext>
              </a:extLst>
            </p:cNvPr>
            <p:cNvGrpSpPr/>
            <p:nvPr/>
          </p:nvGrpSpPr>
          <p:grpSpPr>
            <a:xfrm>
              <a:off x="3452337" y="1258720"/>
              <a:ext cx="1912584" cy="275523"/>
              <a:chOff x="2964212" y="5074737"/>
              <a:chExt cx="6118033" cy="881353"/>
            </a:xfrm>
          </p:grpSpPr>
          <p:sp>
            <p:nvSpPr>
              <p:cNvPr id="68" name="정육면체 67">
                <a:extLst>
                  <a:ext uri="{FF2B5EF4-FFF2-40B4-BE49-F238E27FC236}">
                    <a16:creationId xmlns:a16="http://schemas.microsoft.com/office/drawing/2014/main" id="{71F98CFB-5337-4EDB-8FB9-7438C3191C60}"/>
                  </a:ext>
                </a:extLst>
              </p:cNvPr>
              <p:cNvSpPr/>
              <p:nvPr/>
            </p:nvSpPr>
            <p:spPr>
              <a:xfrm>
                <a:off x="2964212" y="5074741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1E73A201-420E-465E-9CB8-0F1E37B02CB1}"/>
                  </a:ext>
                </a:extLst>
              </p:cNvPr>
              <p:cNvSpPr/>
              <p:nvPr/>
            </p:nvSpPr>
            <p:spPr>
              <a:xfrm>
                <a:off x="4273383" y="5074740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85EBAF1F-AEBA-4659-8C32-BDB17E3AE71B}"/>
                  </a:ext>
                </a:extLst>
              </p:cNvPr>
              <p:cNvSpPr/>
              <p:nvPr/>
            </p:nvSpPr>
            <p:spPr>
              <a:xfrm>
                <a:off x="5582554" y="5074739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8DCA8967-A56A-4E90-8BF1-A8880C058B7B}"/>
                  </a:ext>
                </a:extLst>
              </p:cNvPr>
              <p:cNvSpPr/>
              <p:nvPr/>
            </p:nvSpPr>
            <p:spPr>
              <a:xfrm>
                <a:off x="6891725" y="5074738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BAC6E0A3-DB4B-47C3-B74E-C48A31D32A24}"/>
                  </a:ext>
                </a:extLst>
              </p:cNvPr>
              <p:cNvSpPr/>
              <p:nvPr/>
            </p:nvSpPr>
            <p:spPr>
              <a:xfrm>
                <a:off x="8200896" y="5074737"/>
                <a:ext cx="881349" cy="881349"/>
              </a:xfrm>
              <a:prstGeom prst="cube">
                <a:avLst/>
              </a:prstGeom>
              <a:solidFill>
                <a:srgbClr val="C3CFD3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3" name="그래픽 72" descr="링크">
                <a:extLst>
                  <a:ext uri="{FF2B5EF4-FFF2-40B4-BE49-F238E27FC236}">
                    <a16:creationId xmlns:a16="http://schemas.microsoft.com/office/drawing/2014/main" id="{0A333710-853C-436C-B4EB-2E4E08850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3848608" y="5304547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4" name="그래픽 73" descr="링크">
                <a:extLst>
                  <a:ext uri="{FF2B5EF4-FFF2-40B4-BE49-F238E27FC236}">
                    <a16:creationId xmlns:a16="http://schemas.microsoft.com/office/drawing/2014/main" id="{6DFADE49-9499-4528-ADDE-936C2D830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5157779" y="5304546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5" name="그래픽 74" descr="링크">
                <a:extLst>
                  <a:ext uri="{FF2B5EF4-FFF2-40B4-BE49-F238E27FC236}">
                    <a16:creationId xmlns:a16="http://schemas.microsoft.com/office/drawing/2014/main" id="{9AD46E95-4BE8-4C44-9255-72C7AF4AA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0000">
                <a:off x="6466950" y="5304545"/>
                <a:ext cx="421726" cy="421726"/>
              </a:xfrm>
              <a:prstGeom prst="rect">
                <a:avLst/>
              </a:prstGeom>
            </p:spPr>
          </p:pic>
          <p:pic>
            <p:nvPicPr>
              <p:cNvPr id="76" name="그래픽 75" descr="링크">
                <a:extLst>
                  <a:ext uri="{FF2B5EF4-FFF2-40B4-BE49-F238E27FC236}">
                    <a16:creationId xmlns:a16="http://schemas.microsoft.com/office/drawing/2014/main" id="{84F4905E-4656-459F-B888-48E146F68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8900000">
                <a:off x="7776121" y="5304544"/>
                <a:ext cx="421726" cy="421726"/>
              </a:xfrm>
              <a:prstGeom prst="rect">
                <a:avLst/>
              </a:prstGeom>
            </p:spPr>
          </p:pic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F0DD8C0-782E-4872-B092-2D457DCEF89E}"/>
                </a:ext>
              </a:extLst>
            </p:cNvPr>
            <p:cNvSpPr/>
            <p:nvPr/>
          </p:nvSpPr>
          <p:spPr>
            <a:xfrm>
              <a:off x="3678792" y="1694585"/>
              <a:ext cx="1459674" cy="228236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Sia Blockchain</a:t>
              </a: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C3EA84-4C89-4FA7-93F9-665911A75077}"/>
              </a:ext>
            </a:extLst>
          </p:cNvPr>
          <p:cNvSpPr/>
          <p:nvPr/>
        </p:nvSpPr>
        <p:spPr>
          <a:xfrm rot="16200000">
            <a:off x="-406780" y="4416748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0A15C-83F4-493E-8EFB-D1B68A3899C6}"/>
              </a:ext>
            </a:extLst>
          </p:cNvPr>
          <p:cNvSpPr/>
          <p:nvPr/>
        </p:nvSpPr>
        <p:spPr>
          <a:xfrm rot="16200000">
            <a:off x="3705089" y="4416747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D805FE1-EA62-4658-AB30-1C58097F4FE3}"/>
              </a:ext>
            </a:extLst>
          </p:cNvPr>
          <p:cNvSpPr/>
          <p:nvPr/>
        </p:nvSpPr>
        <p:spPr>
          <a:xfrm rot="16200000">
            <a:off x="7779889" y="4416747"/>
            <a:ext cx="4836788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94F579D-8ECA-41E6-A7C9-72223FF7193D}"/>
              </a:ext>
            </a:extLst>
          </p:cNvPr>
          <p:cNvCxnSpPr>
            <a:cxnSpLocks/>
          </p:cNvCxnSpPr>
          <p:nvPr/>
        </p:nvCxnSpPr>
        <p:spPr>
          <a:xfrm flipH="1">
            <a:off x="6146343" y="2419130"/>
            <a:ext cx="4056904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1E3A84A-3F9F-4D98-B527-032793624286}"/>
              </a:ext>
            </a:extLst>
          </p:cNvPr>
          <p:cNvCxnSpPr>
            <a:cxnSpLocks/>
          </p:cNvCxnSpPr>
          <p:nvPr/>
        </p:nvCxnSpPr>
        <p:spPr>
          <a:xfrm>
            <a:off x="6113897" y="3200205"/>
            <a:ext cx="4061526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970C33E-499B-4F97-9B02-182F55DB3B6B}"/>
              </a:ext>
            </a:extLst>
          </p:cNvPr>
          <p:cNvGrpSpPr/>
          <p:nvPr/>
        </p:nvGrpSpPr>
        <p:grpSpPr>
          <a:xfrm>
            <a:off x="7524995" y="2520865"/>
            <a:ext cx="891057" cy="311750"/>
            <a:chOff x="7524995" y="3221455"/>
            <a:chExt cx="891057" cy="31175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4F27BA10-0DF9-45CF-9B00-FC10755BA5C8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112D81-1CD1-4FD4-AC71-211246E4F581}"/>
                </a:ext>
              </a:extLst>
            </p:cNvPr>
            <p:cNvSpPr txBox="1"/>
            <p:nvPr/>
          </p:nvSpPr>
          <p:spPr>
            <a:xfrm>
              <a:off x="7799858" y="3221455"/>
              <a:ext cx="616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Proof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3FDDE08-6665-4697-BF94-3C07F62611FF}"/>
              </a:ext>
            </a:extLst>
          </p:cNvPr>
          <p:cNvGrpSpPr/>
          <p:nvPr/>
        </p:nvGrpSpPr>
        <p:grpSpPr>
          <a:xfrm>
            <a:off x="6951238" y="3306838"/>
            <a:ext cx="2313434" cy="311750"/>
            <a:chOff x="7524995" y="3221455"/>
            <a:chExt cx="2313434" cy="31175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BA60B0B-99DC-46D3-BFE2-A81BC885610F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99FBF2-5A4C-40E2-A4D4-527F16CB81D4}"/>
                </a:ext>
              </a:extLst>
            </p:cNvPr>
            <p:cNvSpPr txBox="1"/>
            <p:nvPr/>
          </p:nvSpPr>
          <p:spPr>
            <a:xfrm>
              <a:off x="7799858" y="3221455"/>
              <a:ext cx="2038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Verification + Payment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9E8EFD6C-5EBC-4CC2-A07F-26618658C57D}"/>
              </a:ext>
            </a:extLst>
          </p:cNvPr>
          <p:cNvSpPr/>
          <p:nvPr/>
        </p:nvSpPr>
        <p:spPr>
          <a:xfrm>
            <a:off x="7987552" y="3880813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94A330-2812-4875-89E6-4E6AE1F390C2}"/>
              </a:ext>
            </a:extLst>
          </p:cNvPr>
          <p:cNvSpPr/>
          <p:nvPr/>
        </p:nvSpPr>
        <p:spPr>
          <a:xfrm>
            <a:off x="7987552" y="4140128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CD6D8C5-74AA-4CE9-8CCE-C84D3D2134E7}"/>
              </a:ext>
            </a:extLst>
          </p:cNvPr>
          <p:cNvSpPr/>
          <p:nvPr/>
        </p:nvSpPr>
        <p:spPr>
          <a:xfrm>
            <a:off x="7987552" y="4399443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09AF0F-9298-4AB5-8339-4B947A99EA3C}"/>
              </a:ext>
            </a:extLst>
          </p:cNvPr>
          <p:cNvCxnSpPr>
            <a:cxnSpLocks/>
          </p:cNvCxnSpPr>
          <p:nvPr/>
        </p:nvCxnSpPr>
        <p:spPr>
          <a:xfrm flipH="1">
            <a:off x="6146342" y="4758918"/>
            <a:ext cx="4056904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E72FB7-5ED0-4BA7-85B2-75F3773977A0}"/>
              </a:ext>
            </a:extLst>
          </p:cNvPr>
          <p:cNvCxnSpPr>
            <a:cxnSpLocks/>
          </p:cNvCxnSpPr>
          <p:nvPr/>
        </p:nvCxnSpPr>
        <p:spPr>
          <a:xfrm>
            <a:off x="6113896" y="5539993"/>
            <a:ext cx="4061526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C8D60DA-A426-4A3D-BFA6-C28A33811EB1}"/>
              </a:ext>
            </a:extLst>
          </p:cNvPr>
          <p:cNvGrpSpPr/>
          <p:nvPr/>
        </p:nvGrpSpPr>
        <p:grpSpPr>
          <a:xfrm>
            <a:off x="7524994" y="4860653"/>
            <a:ext cx="891057" cy="311750"/>
            <a:chOff x="7524995" y="3221455"/>
            <a:chExt cx="891057" cy="31175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DCFB34E-532D-4CB9-880F-09BE14B63C8A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29AA390-4E3C-4A53-A878-1490CDF02E45}"/>
                </a:ext>
              </a:extLst>
            </p:cNvPr>
            <p:cNvSpPr txBox="1"/>
            <p:nvPr/>
          </p:nvSpPr>
          <p:spPr>
            <a:xfrm>
              <a:off x="7799858" y="3221455"/>
              <a:ext cx="6161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Proof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14932A0-E37C-469A-91F0-DF3A02151BE2}"/>
              </a:ext>
            </a:extLst>
          </p:cNvPr>
          <p:cNvGrpSpPr/>
          <p:nvPr/>
        </p:nvGrpSpPr>
        <p:grpSpPr>
          <a:xfrm>
            <a:off x="6951237" y="5646626"/>
            <a:ext cx="2313434" cy="311750"/>
            <a:chOff x="7524995" y="3221455"/>
            <a:chExt cx="2313434" cy="311750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172331-8F10-4367-BC36-7D433E11325F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3A4B81-0445-4779-B51F-0F3654101198}"/>
                </a:ext>
              </a:extLst>
            </p:cNvPr>
            <p:cNvSpPr txBox="1"/>
            <p:nvPr/>
          </p:nvSpPr>
          <p:spPr>
            <a:xfrm>
              <a:off x="7799858" y="3221455"/>
              <a:ext cx="2038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Verification + Payment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049DF6A1-2391-4969-814F-FF78EA419355}"/>
              </a:ext>
            </a:extLst>
          </p:cNvPr>
          <p:cNvSpPr/>
          <p:nvPr/>
        </p:nvSpPr>
        <p:spPr>
          <a:xfrm>
            <a:off x="7987552" y="6220600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2BDC236-3165-4434-93EF-EB1F1E17B2B5}"/>
              </a:ext>
            </a:extLst>
          </p:cNvPr>
          <p:cNvSpPr/>
          <p:nvPr/>
        </p:nvSpPr>
        <p:spPr>
          <a:xfrm>
            <a:off x="7987552" y="6479915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33B1B37-DB1F-4E7F-88DD-865B48C90055}"/>
              </a:ext>
            </a:extLst>
          </p:cNvPr>
          <p:cNvSpPr/>
          <p:nvPr/>
        </p:nvSpPr>
        <p:spPr>
          <a:xfrm>
            <a:off x="7987552" y="6739230"/>
            <a:ext cx="89647" cy="89647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7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Storj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28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2663352-1E7C-446A-8F15-BC0E7508757C}"/>
              </a:ext>
            </a:extLst>
          </p:cNvPr>
          <p:cNvSpPr/>
          <p:nvPr/>
        </p:nvSpPr>
        <p:spPr>
          <a:xfrm>
            <a:off x="1744824" y="933062"/>
            <a:ext cx="2164702" cy="5262465"/>
          </a:xfrm>
          <a:prstGeom prst="rect">
            <a:avLst/>
          </a:prstGeom>
          <a:solidFill>
            <a:srgbClr val="C3CFD3"/>
          </a:solidFill>
          <a:ln>
            <a:solidFill>
              <a:srgbClr val="3C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D3833-C785-4A5C-A292-BF322E8A4D0F}"/>
              </a:ext>
            </a:extLst>
          </p:cNvPr>
          <p:cNvSpPr txBox="1"/>
          <p:nvPr/>
        </p:nvSpPr>
        <p:spPr>
          <a:xfrm>
            <a:off x="2248678" y="1424221"/>
            <a:ext cx="5430415" cy="4280146"/>
          </a:xfrm>
          <a:prstGeom prst="rect">
            <a:avLst/>
          </a:prstGeom>
          <a:solidFill>
            <a:srgbClr val="3C4B50"/>
          </a:solidFill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C3CFD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C3CFD3"/>
                </a:solidFill>
              </a:rPr>
              <a:t>Introduction</a:t>
            </a:r>
          </a:p>
          <a:p>
            <a:pPr lvl="1"/>
            <a:r>
              <a:rPr lang="en-US" altLang="ko-KR" sz="2400" b="1" dirty="0">
                <a:solidFill>
                  <a:srgbClr val="C3CFD3"/>
                </a:solidFill>
              </a:rPr>
              <a:t>Decentralized Storage Platform</a:t>
            </a: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IPFS</a:t>
            </a: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</a:t>
            </a:r>
            <a:r>
              <a:rPr lang="en-US" altLang="ko-KR" sz="2000" dirty="0" err="1">
                <a:solidFill>
                  <a:srgbClr val="C3CFD3"/>
                </a:solidFill>
              </a:rPr>
              <a:t>Filecoin</a:t>
            </a:r>
            <a:endParaRPr lang="en-US" altLang="ko-KR" sz="2000" dirty="0">
              <a:solidFill>
                <a:srgbClr val="C3CFD3"/>
              </a:solidFill>
            </a:endParaRP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Sia coin</a:t>
            </a: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</a:t>
            </a:r>
            <a:r>
              <a:rPr lang="en-US" altLang="ko-KR" sz="2000" dirty="0" err="1">
                <a:solidFill>
                  <a:srgbClr val="C3CFD3"/>
                </a:solidFill>
              </a:rPr>
              <a:t>Storj</a:t>
            </a:r>
            <a:endParaRPr lang="en-US" altLang="ko-KR" sz="2000" dirty="0">
              <a:solidFill>
                <a:srgbClr val="C3CFD3"/>
              </a:solidFill>
            </a:endParaRP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</a:t>
            </a:r>
            <a:r>
              <a:rPr lang="en-US" altLang="ko-KR" sz="2000" dirty="0" err="1">
                <a:solidFill>
                  <a:srgbClr val="C3CFD3"/>
                </a:solidFill>
              </a:rPr>
              <a:t>NeoFS</a:t>
            </a:r>
            <a:endParaRPr lang="en-US" altLang="ko-KR" sz="2000" dirty="0">
              <a:solidFill>
                <a:srgbClr val="C3CFD3"/>
              </a:solidFill>
            </a:endParaRPr>
          </a:p>
          <a:p>
            <a:pPr lvl="1"/>
            <a:r>
              <a:rPr lang="en-US" altLang="ko-KR" sz="2000" dirty="0">
                <a:solidFill>
                  <a:srgbClr val="C3CFD3"/>
                </a:solidFill>
              </a:rPr>
              <a:t>- SAFE network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>
                <a:solidFill>
                  <a:srgbClr val="C3CFD3"/>
                </a:solidFill>
              </a:rPr>
              <a:t>Conclusion</a:t>
            </a:r>
            <a:endParaRPr lang="en-US" altLang="ko-KR" sz="2000" dirty="0">
              <a:solidFill>
                <a:srgbClr val="C3CFD3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solidFill>
                <a:srgbClr val="C3CF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F3E252-3419-45CC-A8A9-1DEC9DFAD6FB}"/>
              </a:ext>
            </a:extLst>
          </p:cNvPr>
          <p:cNvCxnSpPr>
            <a:cxnSpLocks/>
          </p:cNvCxnSpPr>
          <p:nvPr/>
        </p:nvCxnSpPr>
        <p:spPr>
          <a:xfrm>
            <a:off x="3628765" y="5055482"/>
            <a:ext cx="996549" cy="912744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DA81866-2DCD-4365-A9E4-6842076E68A3}"/>
              </a:ext>
            </a:extLst>
          </p:cNvPr>
          <p:cNvCxnSpPr>
            <a:cxnSpLocks/>
          </p:cNvCxnSpPr>
          <p:nvPr/>
        </p:nvCxnSpPr>
        <p:spPr>
          <a:xfrm flipV="1">
            <a:off x="3628765" y="4143866"/>
            <a:ext cx="979423" cy="922798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7DC2B3-F615-4734-86EA-FD20CAF33D0E}"/>
              </a:ext>
            </a:extLst>
          </p:cNvPr>
          <p:cNvCxnSpPr>
            <a:cxnSpLocks/>
          </p:cNvCxnSpPr>
          <p:nvPr/>
        </p:nvCxnSpPr>
        <p:spPr>
          <a:xfrm>
            <a:off x="3628765" y="5055482"/>
            <a:ext cx="996549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8BEF3B6-793D-45A8-8034-30D853635919}"/>
              </a:ext>
            </a:extLst>
          </p:cNvPr>
          <p:cNvCxnSpPr>
            <a:cxnSpLocks/>
          </p:cNvCxnSpPr>
          <p:nvPr/>
        </p:nvCxnSpPr>
        <p:spPr>
          <a:xfrm>
            <a:off x="1973405" y="5055482"/>
            <a:ext cx="996549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Bridge Server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3544642-010D-4177-8A46-95F2EFFAC649}"/>
              </a:ext>
            </a:extLst>
          </p:cNvPr>
          <p:cNvGrpSpPr/>
          <p:nvPr/>
        </p:nvGrpSpPr>
        <p:grpSpPr>
          <a:xfrm>
            <a:off x="929098" y="4637736"/>
            <a:ext cx="1328974" cy="1213179"/>
            <a:chOff x="2796155" y="1496037"/>
            <a:chExt cx="1930220" cy="17620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78A12D1-12DF-49B3-A595-8D170BCC7220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7560758-F02F-49EB-9E69-BBF502B4F12A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래픽 23" descr="컴퓨터">
                <a:extLst>
                  <a:ext uri="{FF2B5EF4-FFF2-40B4-BE49-F238E27FC236}">
                    <a16:creationId xmlns:a16="http://schemas.microsoft.com/office/drawing/2014/main" id="{D0837E0B-5FE7-4123-B614-9647A418F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30CACF-0ACF-4BE5-8EE6-74A80DD20A40}"/>
                </a:ext>
              </a:extLst>
            </p:cNvPr>
            <p:cNvSpPr/>
            <p:nvPr/>
          </p:nvSpPr>
          <p:spPr>
            <a:xfrm>
              <a:off x="2796155" y="2827602"/>
              <a:ext cx="1930220" cy="43047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AD9344-8F97-4C3F-B87A-45BBCE6523F3}"/>
              </a:ext>
            </a:extLst>
          </p:cNvPr>
          <p:cNvGrpSpPr/>
          <p:nvPr/>
        </p:nvGrpSpPr>
        <p:grpSpPr>
          <a:xfrm>
            <a:off x="2785841" y="4496712"/>
            <a:ext cx="1059937" cy="1098836"/>
            <a:chOff x="3452337" y="2613726"/>
            <a:chExt cx="1059937" cy="109883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F967BF8-D23F-4ED3-9675-06D3EC2B6D3F}"/>
                </a:ext>
              </a:extLst>
            </p:cNvPr>
            <p:cNvGrpSpPr/>
            <p:nvPr/>
          </p:nvGrpSpPr>
          <p:grpSpPr>
            <a:xfrm>
              <a:off x="3452337" y="2749046"/>
              <a:ext cx="1042811" cy="963516"/>
              <a:chOff x="7041721" y="1401053"/>
              <a:chExt cx="914400" cy="914400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9F561B1-2D7E-474A-BD84-87012326AA5A}"/>
                  </a:ext>
                </a:extLst>
              </p:cNvPr>
              <p:cNvGrpSpPr/>
              <p:nvPr/>
            </p:nvGrpSpPr>
            <p:grpSpPr>
              <a:xfrm>
                <a:off x="7041721" y="1401053"/>
                <a:ext cx="914400" cy="914400"/>
                <a:chOff x="7099429" y="1626589"/>
                <a:chExt cx="914400" cy="914400"/>
              </a:xfrm>
            </p:grpSpPr>
            <p:pic>
              <p:nvPicPr>
                <p:cNvPr id="28" name="그래픽 27" descr="용지">
                  <a:extLst>
                    <a:ext uri="{FF2B5EF4-FFF2-40B4-BE49-F238E27FC236}">
                      <a16:creationId xmlns:a16="http://schemas.microsoft.com/office/drawing/2014/main" id="{14AEC62F-D986-4DA6-A9E9-E84B7B3AF9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9429" y="162658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ADD75F0E-8AA1-45A8-AD64-805E2256409D}"/>
                    </a:ext>
                  </a:extLst>
                </p:cNvPr>
                <p:cNvSpPr/>
                <p:nvPr/>
              </p:nvSpPr>
              <p:spPr>
                <a:xfrm>
                  <a:off x="7285927" y="1746769"/>
                  <a:ext cx="360268" cy="682106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85BE4E0-5B3C-40A6-AEF1-0AA3F2B0ECE9}"/>
                    </a:ext>
                  </a:extLst>
                </p:cNvPr>
                <p:cNvSpPr/>
                <p:nvPr/>
              </p:nvSpPr>
              <p:spPr>
                <a:xfrm>
                  <a:off x="7447576" y="1910778"/>
                  <a:ext cx="360268" cy="518097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8D17534-A4D5-477D-B872-A440EF4AC592}"/>
                    </a:ext>
                  </a:extLst>
                </p:cNvPr>
                <p:cNvSpPr/>
                <p:nvPr/>
              </p:nvSpPr>
              <p:spPr>
                <a:xfrm rot="18797378">
                  <a:off x="7594222" y="1781537"/>
                  <a:ext cx="142027" cy="224124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CF6E9E-1CFF-4174-9E9A-541C6773E46D}"/>
                  </a:ext>
                </a:extLst>
              </p:cNvPr>
              <p:cNvSpPr txBox="1"/>
              <p:nvPr/>
            </p:nvSpPr>
            <p:spPr>
              <a:xfrm>
                <a:off x="7248651" y="1678564"/>
                <a:ext cx="519833" cy="35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E1DBCD"/>
                    </a:solidFill>
                  </a:rPr>
                  <a:t>File</a:t>
                </a:r>
                <a:endParaRPr lang="ko-KR" altLang="en-US" dirty="0">
                  <a:solidFill>
                    <a:srgbClr val="E1DBCD"/>
                  </a:solidFill>
                </a:endParaRPr>
              </a:p>
            </p:txBody>
          </p:sp>
        </p:grpSp>
        <p:pic>
          <p:nvPicPr>
            <p:cNvPr id="5" name="그래픽 4" descr="잠금">
              <a:extLst>
                <a:ext uri="{FF2B5EF4-FFF2-40B4-BE49-F238E27FC236}">
                  <a16:creationId xmlns:a16="http://schemas.microsoft.com/office/drawing/2014/main" id="{0FF38D2F-AFDD-4BAA-9082-490DC0D25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6499" y="2613726"/>
              <a:ext cx="485775" cy="48577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4EEC2E-93FD-4063-92B9-932CAEAA7982}"/>
              </a:ext>
            </a:extLst>
          </p:cNvPr>
          <p:cNvGrpSpPr/>
          <p:nvPr/>
        </p:nvGrpSpPr>
        <p:grpSpPr>
          <a:xfrm>
            <a:off x="4718586" y="3890704"/>
            <a:ext cx="714235" cy="574966"/>
            <a:chOff x="5645261" y="2114216"/>
            <a:chExt cx="714235" cy="574966"/>
          </a:xfrm>
        </p:grpSpPr>
        <p:pic>
          <p:nvPicPr>
            <p:cNvPr id="32" name="그래픽 31" descr="퍼즐">
              <a:extLst>
                <a:ext uri="{FF2B5EF4-FFF2-40B4-BE49-F238E27FC236}">
                  <a16:creationId xmlns:a16="http://schemas.microsoft.com/office/drawing/2014/main" id="{F6628141-934D-4289-AA3C-F70213C73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36" name="그래픽 35" descr="잠금">
              <a:extLst>
                <a:ext uri="{FF2B5EF4-FFF2-40B4-BE49-F238E27FC236}">
                  <a16:creationId xmlns:a16="http://schemas.microsoft.com/office/drawing/2014/main" id="{3761D9E1-4614-4B64-81A4-DA0ECAB73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6EBDCA2-93F4-4A30-9CF4-9CD272909712}"/>
              </a:ext>
            </a:extLst>
          </p:cNvPr>
          <p:cNvGrpSpPr/>
          <p:nvPr/>
        </p:nvGrpSpPr>
        <p:grpSpPr>
          <a:xfrm>
            <a:off x="4688658" y="4805089"/>
            <a:ext cx="714235" cy="574966"/>
            <a:chOff x="5645261" y="2114216"/>
            <a:chExt cx="714235" cy="574966"/>
          </a:xfrm>
        </p:grpSpPr>
        <p:pic>
          <p:nvPicPr>
            <p:cNvPr id="57" name="그래픽 56" descr="퍼즐">
              <a:extLst>
                <a:ext uri="{FF2B5EF4-FFF2-40B4-BE49-F238E27FC236}">
                  <a16:creationId xmlns:a16="http://schemas.microsoft.com/office/drawing/2014/main" id="{0E70D898-7F91-47DF-B953-B2C0DA4C3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58" name="그래픽 57" descr="잠금">
              <a:extLst>
                <a:ext uri="{FF2B5EF4-FFF2-40B4-BE49-F238E27FC236}">
                  <a16:creationId xmlns:a16="http://schemas.microsoft.com/office/drawing/2014/main" id="{761C437C-F3EE-465B-8CAB-FAEE1448E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BE0B8D-90D0-49A5-A17C-BE0BD13526CD}"/>
              </a:ext>
            </a:extLst>
          </p:cNvPr>
          <p:cNvGrpSpPr/>
          <p:nvPr/>
        </p:nvGrpSpPr>
        <p:grpSpPr>
          <a:xfrm>
            <a:off x="4658730" y="5719474"/>
            <a:ext cx="714235" cy="574966"/>
            <a:chOff x="5645261" y="2114216"/>
            <a:chExt cx="714235" cy="574966"/>
          </a:xfrm>
        </p:grpSpPr>
        <p:pic>
          <p:nvPicPr>
            <p:cNvPr id="60" name="그래픽 59" descr="퍼즐">
              <a:extLst>
                <a:ext uri="{FF2B5EF4-FFF2-40B4-BE49-F238E27FC236}">
                  <a16:creationId xmlns:a16="http://schemas.microsoft.com/office/drawing/2014/main" id="{64FFD1E8-CEEC-435B-9111-65C3C32B2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61" name="그래픽 60" descr="잠금">
              <a:extLst>
                <a:ext uri="{FF2B5EF4-FFF2-40B4-BE49-F238E27FC236}">
                  <a16:creationId xmlns:a16="http://schemas.microsoft.com/office/drawing/2014/main" id="{DB653AC7-37EC-4D13-8402-DE81C7C2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49178C4-9ECE-4F87-B61B-05EBC341327B}"/>
              </a:ext>
            </a:extLst>
          </p:cNvPr>
          <p:cNvGrpSpPr/>
          <p:nvPr/>
        </p:nvGrpSpPr>
        <p:grpSpPr>
          <a:xfrm>
            <a:off x="8751736" y="3461472"/>
            <a:ext cx="1667299" cy="928617"/>
            <a:chOff x="2176326" y="916862"/>
            <a:chExt cx="3169876" cy="176549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A7186B6-9BC4-4721-8352-F90697642B63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A761178-E157-4501-A86F-593AD5F4ECED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" name="그래픽 70" descr="컴퓨터">
                <a:extLst>
                  <a:ext uri="{FF2B5EF4-FFF2-40B4-BE49-F238E27FC236}">
                    <a16:creationId xmlns:a16="http://schemas.microsoft.com/office/drawing/2014/main" id="{0EFBE9F6-83B8-4AE2-ACD5-892885125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D4CE288-28AC-49D8-A26C-ABD9BF3FB58B}"/>
                </a:ext>
              </a:extLst>
            </p:cNvPr>
            <p:cNvSpPr/>
            <p:nvPr/>
          </p:nvSpPr>
          <p:spPr>
            <a:xfrm>
              <a:off x="2176326" y="916862"/>
              <a:ext cx="3169876" cy="43392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Storage Provider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F04EEDB-E75A-4D23-A6AD-78CC5F49A387}"/>
              </a:ext>
            </a:extLst>
          </p:cNvPr>
          <p:cNvGrpSpPr/>
          <p:nvPr/>
        </p:nvGrpSpPr>
        <p:grpSpPr>
          <a:xfrm>
            <a:off x="9273396" y="4730537"/>
            <a:ext cx="623981" cy="623981"/>
            <a:chOff x="5350278" y="5040686"/>
            <a:chExt cx="1491443" cy="1491443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DD26EB2-9AA1-42C4-A97A-E3264AC18E9B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래픽 75" descr="컴퓨터">
              <a:extLst>
                <a:ext uri="{FF2B5EF4-FFF2-40B4-BE49-F238E27FC236}">
                  <a16:creationId xmlns:a16="http://schemas.microsoft.com/office/drawing/2014/main" id="{B662C12D-361E-4F33-BD52-99C2212FA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DF59BC1-72CB-415D-84EF-438DEEC574FD}"/>
              </a:ext>
            </a:extLst>
          </p:cNvPr>
          <p:cNvGrpSpPr/>
          <p:nvPr/>
        </p:nvGrpSpPr>
        <p:grpSpPr>
          <a:xfrm>
            <a:off x="9273396" y="5694966"/>
            <a:ext cx="623981" cy="623981"/>
            <a:chOff x="5350278" y="5040686"/>
            <a:chExt cx="1491443" cy="1491443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F08A686-198A-4C82-B392-823EA80DBD25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컴퓨터">
              <a:extLst>
                <a:ext uri="{FF2B5EF4-FFF2-40B4-BE49-F238E27FC236}">
                  <a16:creationId xmlns:a16="http://schemas.microsoft.com/office/drawing/2014/main" id="{B990596E-5412-438A-BDBF-140E4BAD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47A7C81-AC57-49D3-93DF-5379014BAD1F}"/>
              </a:ext>
            </a:extLst>
          </p:cNvPr>
          <p:cNvCxnSpPr>
            <a:cxnSpLocks/>
          </p:cNvCxnSpPr>
          <p:nvPr/>
        </p:nvCxnSpPr>
        <p:spPr>
          <a:xfrm>
            <a:off x="5432821" y="5055147"/>
            <a:ext cx="3745934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97A6328-D44B-42D5-A4C3-FD2D9E857411}"/>
              </a:ext>
            </a:extLst>
          </p:cNvPr>
          <p:cNvCxnSpPr>
            <a:cxnSpLocks/>
          </p:cNvCxnSpPr>
          <p:nvPr/>
        </p:nvCxnSpPr>
        <p:spPr>
          <a:xfrm>
            <a:off x="5432821" y="6007647"/>
            <a:ext cx="1872967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C0E3651-DD2B-4704-9B2A-F7C1557DD129}"/>
              </a:ext>
            </a:extLst>
          </p:cNvPr>
          <p:cNvCxnSpPr>
            <a:cxnSpLocks/>
          </p:cNvCxnSpPr>
          <p:nvPr/>
        </p:nvCxnSpPr>
        <p:spPr>
          <a:xfrm flipV="1">
            <a:off x="7305788" y="5159508"/>
            <a:ext cx="1872967" cy="847448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21E4C11-3ED5-45BD-8E6A-3B04F8F85A16}"/>
              </a:ext>
            </a:extLst>
          </p:cNvPr>
          <p:cNvCxnSpPr>
            <a:cxnSpLocks/>
          </p:cNvCxnSpPr>
          <p:nvPr/>
        </p:nvCxnSpPr>
        <p:spPr>
          <a:xfrm>
            <a:off x="5432821" y="4143866"/>
            <a:ext cx="3745934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8CE647C-4FEE-473A-8315-B8920C3B5070}"/>
              </a:ext>
            </a:extLst>
          </p:cNvPr>
          <p:cNvGrpSpPr/>
          <p:nvPr/>
        </p:nvGrpSpPr>
        <p:grpSpPr>
          <a:xfrm>
            <a:off x="6794955" y="819628"/>
            <a:ext cx="2066749" cy="2084917"/>
            <a:chOff x="6633850" y="410180"/>
            <a:chExt cx="2066749" cy="2084917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04CFF3B-EFF3-4A09-9B62-96A3728E7C80}"/>
                </a:ext>
              </a:extLst>
            </p:cNvPr>
            <p:cNvGrpSpPr/>
            <p:nvPr/>
          </p:nvGrpSpPr>
          <p:grpSpPr>
            <a:xfrm>
              <a:off x="6633850" y="428348"/>
              <a:ext cx="2066749" cy="2066749"/>
              <a:chOff x="8667925" y="47389"/>
              <a:chExt cx="2066749" cy="2066749"/>
            </a:xfrm>
          </p:grpSpPr>
          <p:pic>
            <p:nvPicPr>
              <p:cNvPr id="88" name="그래픽 87" descr="구름">
                <a:extLst>
                  <a:ext uri="{FF2B5EF4-FFF2-40B4-BE49-F238E27FC236}">
                    <a16:creationId xmlns:a16="http://schemas.microsoft.com/office/drawing/2014/main" id="{050D3D28-4266-4233-AEE3-B505D99B4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667925" y="47389"/>
                <a:ext cx="2066749" cy="2066749"/>
              </a:xfrm>
              <a:prstGeom prst="rect">
                <a:avLst/>
              </a:prstGeom>
            </p:spPr>
          </p:pic>
          <p:pic>
            <p:nvPicPr>
              <p:cNvPr id="87" name="그래픽 86" descr="서버">
                <a:extLst>
                  <a:ext uri="{FF2B5EF4-FFF2-40B4-BE49-F238E27FC236}">
                    <a16:creationId xmlns:a16="http://schemas.microsoft.com/office/drawing/2014/main" id="{462D7791-25E1-4763-9194-C8B2A21D8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26898" y="830579"/>
                <a:ext cx="747207" cy="747207"/>
              </a:xfrm>
              <a:prstGeom prst="rect">
                <a:avLst/>
              </a:prstGeom>
            </p:spPr>
          </p:pic>
        </p:grp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E17FB20-9A7A-448D-8EC0-E90650A1F7DE}"/>
                </a:ext>
              </a:extLst>
            </p:cNvPr>
            <p:cNvSpPr/>
            <p:nvPr/>
          </p:nvSpPr>
          <p:spPr>
            <a:xfrm>
              <a:off x="6779835" y="410180"/>
              <a:ext cx="1773182" cy="40976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6AC0E"/>
                  </a:solidFill>
                </a:rPr>
                <a:t>Bridge Server</a:t>
              </a:r>
            </a:p>
          </p:txBody>
        </p:sp>
      </p:grp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BA98EEA4-BC5C-4154-A3EA-0380B95745A8}"/>
              </a:ext>
            </a:extLst>
          </p:cNvPr>
          <p:cNvCxnSpPr>
            <a:stCxn id="88" idx="1"/>
          </p:cNvCxnSpPr>
          <p:nvPr/>
        </p:nvCxnSpPr>
        <p:spPr>
          <a:xfrm rot="10800000" flipV="1">
            <a:off x="5818955" y="1871170"/>
            <a:ext cx="976000" cy="2270271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C89C99E-1AB2-4804-BAE3-B7EA89084DE0}"/>
              </a:ext>
            </a:extLst>
          </p:cNvPr>
          <p:cNvCxnSpPr>
            <a:cxnSpLocks/>
          </p:cNvCxnSpPr>
          <p:nvPr/>
        </p:nvCxnSpPr>
        <p:spPr>
          <a:xfrm rot="5400000">
            <a:off x="4912406" y="3168822"/>
            <a:ext cx="2979017" cy="786777"/>
          </a:xfrm>
          <a:prstGeom prst="bentConnector3">
            <a:avLst>
              <a:gd name="adj1" fmla="val 121"/>
            </a:avLst>
          </a:prstGeom>
          <a:ln w="381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0DA089A-2078-42B4-95B4-BC779CD50EEC}"/>
              </a:ext>
            </a:extLst>
          </p:cNvPr>
          <p:cNvCxnSpPr>
            <a:cxnSpLocks/>
          </p:cNvCxnSpPr>
          <p:nvPr/>
        </p:nvCxnSpPr>
        <p:spPr>
          <a:xfrm rot="5400000">
            <a:off x="4644523" y="3845508"/>
            <a:ext cx="3714621" cy="602796"/>
          </a:xfrm>
          <a:prstGeom prst="bentConnector3">
            <a:avLst>
              <a:gd name="adj1" fmla="val -3"/>
            </a:avLst>
          </a:prstGeom>
          <a:ln w="381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7DDA484-CE2F-480B-90C5-464889615C6D}"/>
              </a:ext>
            </a:extLst>
          </p:cNvPr>
          <p:cNvCxnSpPr>
            <a:cxnSpLocks/>
            <a:stCxn id="70" idx="6"/>
          </p:cNvCxnSpPr>
          <p:nvPr/>
        </p:nvCxnSpPr>
        <p:spPr>
          <a:xfrm flipH="1" flipV="1">
            <a:off x="8863645" y="2326348"/>
            <a:ext cx="1033732" cy="1751751"/>
          </a:xfrm>
          <a:prstGeom prst="bentConnector4">
            <a:avLst>
              <a:gd name="adj1" fmla="val -68185"/>
              <a:gd name="adj2" fmla="val 98961"/>
            </a:avLst>
          </a:prstGeom>
          <a:ln w="381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A38E3394-8B67-4ED5-ACB6-646F9C4461CD}"/>
              </a:ext>
            </a:extLst>
          </p:cNvPr>
          <p:cNvCxnSpPr>
            <a:cxnSpLocks/>
            <a:stCxn id="75" idx="6"/>
          </p:cNvCxnSpPr>
          <p:nvPr/>
        </p:nvCxnSpPr>
        <p:spPr>
          <a:xfrm flipH="1" flipV="1">
            <a:off x="8863645" y="2175700"/>
            <a:ext cx="1033732" cy="2866828"/>
          </a:xfrm>
          <a:prstGeom prst="bentConnector4">
            <a:avLst>
              <a:gd name="adj1" fmla="val -85508"/>
              <a:gd name="adj2" fmla="val 100676"/>
            </a:avLst>
          </a:prstGeom>
          <a:ln w="381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35EF6AE8-8756-46E6-B210-EBAD1127FCE6}"/>
              </a:ext>
            </a:extLst>
          </p:cNvPr>
          <p:cNvCxnSpPr>
            <a:cxnSpLocks/>
            <a:stCxn id="80" idx="6"/>
          </p:cNvCxnSpPr>
          <p:nvPr/>
        </p:nvCxnSpPr>
        <p:spPr>
          <a:xfrm flipH="1" flipV="1">
            <a:off x="8863645" y="1952434"/>
            <a:ext cx="1033732" cy="4054523"/>
          </a:xfrm>
          <a:prstGeom prst="bentConnector4">
            <a:avLst>
              <a:gd name="adj1" fmla="val -105367"/>
              <a:gd name="adj2" fmla="val 99519"/>
            </a:avLst>
          </a:prstGeom>
          <a:ln w="3810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488D821-57D8-4F6B-B4CB-0EEDD2542505}"/>
              </a:ext>
            </a:extLst>
          </p:cNvPr>
          <p:cNvGrpSpPr/>
          <p:nvPr/>
        </p:nvGrpSpPr>
        <p:grpSpPr>
          <a:xfrm>
            <a:off x="2303810" y="4311644"/>
            <a:ext cx="1189793" cy="338554"/>
            <a:chOff x="7524995" y="3221455"/>
            <a:chExt cx="1189793" cy="338554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84CE629-222C-4252-ACFC-4E89FF66E1EA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1DE248D-057B-44AB-B17C-1AD3565CC595}"/>
                </a:ext>
              </a:extLst>
            </p:cNvPr>
            <p:cNvSpPr txBox="1"/>
            <p:nvPr/>
          </p:nvSpPr>
          <p:spPr>
            <a:xfrm>
              <a:off x="7799858" y="3221455"/>
              <a:ext cx="914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</a:rPr>
                <a:t>EnCrypt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51ED7B03-9BB6-42A2-9C85-354ED2EBA1B0}"/>
              </a:ext>
            </a:extLst>
          </p:cNvPr>
          <p:cNvGrpSpPr/>
          <p:nvPr/>
        </p:nvGrpSpPr>
        <p:grpSpPr>
          <a:xfrm>
            <a:off x="6884407" y="4699637"/>
            <a:ext cx="1129905" cy="338554"/>
            <a:chOff x="7524995" y="3221455"/>
            <a:chExt cx="1129905" cy="338554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BB85EAB-641D-40BC-BF4F-8B51F439F27B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CBE8E45-2C7E-42B8-8E1F-48642BF66B05}"/>
                </a:ext>
              </a:extLst>
            </p:cNvPr>
            <p:cNvSpPr txBox="1"/>
            <p:nvPr/>
          </p:nvSpPr>
          <p:spPr>
            <a:xfrm>
              <a:off x="7799858" y="3221455"/>
              <a:ext cx="855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Upload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1930B7C-4293-4747-AE97-CDB9D4ED3F51}"/>
              </a:ext>
            </a:extLst>
          </p:cNvPr>
          <p:cNvGrpSpPr/>
          <p:nvPr/>
        </p:nvGrpSpPr>
        <p:grpSpPr>
          <a:xfrm>
            <a:off x="5926807" y="1515161"/>
            <a:ext cx="1200309" cy="338554"/>
            <a:chOff x="7524995" y="3221455"/>
            <a:chExt cx="1200309" cy="338554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6580BF4-6A53-4C03-B2B0-C26902F5F122}"/>
                </a:ext>
              </a:extLst>
            </p:cNvPr>
            <p:cNvSpPr/>
            <p:nvPr/>
          </p:nvSpPr>
          <p:spPr>
            <a:xfrm>
              <a:off x="7524995" y="3225428"/>
              <a:ext cx="307777" cy="307777"/>
            </a:xfrm>
            <a:prstGeom prst="ellipse">
              <a:avLst/>
            </a:prstGeom>
            <a:solidFill>
              <a:srgbClr val="F6AC0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935389D-B360-405A-A502-9B7395864797}"/>
                </a:ext>
              </a:extLst>
            </p:cNvPr>
            <p:cNvSpPr txBox="1"/>
            <p:nvPr/>
          </p:nvSpPr>
          <p:spPr>
            <a:xfrm>
              <a:off x="7799858" y="3221455"/>
              <a:ext cx="925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Request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80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9894FAE-74AD-4FCE-A47D-8DB41F975A8F}"/>
              </a:ext>
            </a:extLst>
          </p:cNvPr>
          <p:cNvSpPr/>
          <p:nvPr/>
        </p:nvSpPr>
        <p:spPr>
          <a:xfrm>
            <a:off x="1092612" y="1714500"/>
            <a:ext cx="8494299" cy="4619625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Reed-Solomon Erasure codes</a:t>
            </a:r>
            <a:endParaRPr lang="en-US" altLang="ko-KR" sz="2400" b="1" i="1" kern="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99D6565-673C-44C7-805D-90CFE8E68066}"/>
              </a:ext>
            </a:extLst>
          </p:cNvPr>
          <p:cNvGrpSpPr/>
          <p:nvPr/>
        </p:nvGrpSpPr>
        <p:grpSpPr>
          <a:xfrm>
            <a:off x="392512" y="3404529"/>
            <a:ext cx="1328974" cy="1213179"/>
            <a:chOff x="2796155" y="1496037"/>
            <a:chExt cx="1930220" cy="1762038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E0097C6-B11E-4053-ABA7-E5D9A68AA663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AF1BD5D6-AA87-4227-B52D-08D26CE6073D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solidFill>
                <a:srgbClr val="3C4B50"/>
              </a:solidFill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1" name="그래픽 100" descr="컴퓨터">
                <a:extLst>
                  <a:ext uri="{FF2B5EF4-FFF2-40B4-BE49-F238E27FC236}">
                    <a16:creationId xmlns:a16="http://schemas.microsoft.com/office/drawing/2014/main" id="{95E4E70C-406C-4950-B8A7-18B9BA34B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B9E993B-77C0-4F3B-8B80-8C1C9F4A292D}"/>
                </a:ext>
              </a:extLst>
            </p:cNvPr>
            <p:cNvSpPr/>
            <p:nvPr/>
          </p:nvSpPr>
          <p:spPr>
            <a:xfrm>
              <a:off x="2796155" y="2827602"/>
              <a:ext cx="1930220" cy="43047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39B36215-81F9-45F1-B557-3D668855B495}"/>
              </a:ext>
            </a:extLst>
          </p:cNvPr>
          <p:cNvGrpSpPr/>
          <p:nvPr/>
        </p:nvGrpSpPr>
        <p:grpSpPr>
          <a:xfrm>
            <a:off x="2464898" y="3263505"/>
            <a:ext cx="1059937" cy="1098836"/>
            <a:chOff x="3452337" y="2613726"/>
            <a:chExt cx="1059937" cy="1098836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D5A23061-14A7-4116-A1E1-B4BB96136B6B}"/>
                </a:ext>
              </a:extLst>
            </p:cNvPr>
            <p:cNvGrpSpPr/>
            <p:nvPr/>
          </p:nvGrpSpPr>
          <p:grpSpPr>
            <a:xfrm>
              <a:off x="3452337" y="2749046"/>
              <a:ext cx="1042811" cy="963516"/>
              <a:chOff x="7041721" y="1401053"/>
              <a:chExt cx="914400" cy="914400"/>
            </a:xfrm>
          </p:grpSpPr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8686DFC4-53E6-4570-9F6B-72F3BFEE7598}"/>
                  </a:ext>
                </a:extLst>
              </p:cNvPr>
              <p:cNvGrpSpPr/>
              <p:nvPr/>
            </p:nvGrpSpPr>
            <p:grpSpPr>
              <a:xfrm>
                <a:off x="7041721" y="1401053"/>
                <a:ext cx="914400" cy="914400"/>
                <a:chOff x="7099429" y="1626589"/>
                <a:chExt cx="914400" cy="914400"/>
              </a:xfrm>
            </p:grpSpPr>
            <p:pic>
              <p:nvPicPr>
                <p:cNvPr id="188" name="그래픽 187" descr="용지">
                  <a:extLst>
                    <a:ext uri="{FF2B5EF4-FFF2-40B4-BE49-F238E27FC236}">
                      <a16:creationId xmlns:a16="http://schemas.microsoft.com/office/drawing/2014/main" id="{817753AB-D088-4C19-BAE0-A12D0C317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99429" y="162658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38482A88-24BA-4458-BEA3-510A6A84B85A}"/>
                    </a:ext>
                  </a:extLst>
                </p:cNvPr>
                <p:cNvSpPr/>
                <p:nvPr/>
              </p:nvSpPr>
              <p:spPr>
                <a:xfrm>
                  <a:off x="7285927" y="1746769"/>
                  <a:ext cx="360268" cy="682106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149FBE75-16A6-4F2D-9C34-D741C8D08D35}"/>
                    </a:ext>
                  </a:extLst>
                </p:cNvPr>
                <p:cNvSpPr/>
                <p:nvPr/>
              </p:nvSpPr>
              <p:spPr>
                <a:xfrm>
                  <a:off x="7447576" y="1910778"/>
                  <a:ext cx="360268" cy="518097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BB5243D2-8A0C-4C64-93C7-BA5F97FBAA62}"/>
                    </a:ext>
                  </a:extLst>
                </p:cNvPr>
                <p:cNvSpPr/>
                <p:nvPr/>
              </p:nvSpPr>
              <p:spPr>
                <a:xfrm rot="18797378">
                  <a:off x="7594222" y="1781537"/>
                  <a:ext cx="142027" cy="224124"/>
                </a:xfrm>
                <a:prstGeom prst="rect">
                  <a:avLst/>
                </a:prstGeom>
                <a:solidFill>
                  <a:srgbClr val="76624A"/>
                </a:solidFill>
                <a:ln>
                  <a:solidFill>
                    <a:srgbClr val="76624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77EC3A2B-C47D-4155-A94B-FBECC3D549B0}"/>
                  </a:ext>
                </a:extLst>
              </p:cNvPr>
              <p:cNvSpPr txBox="1"/>
              <p:nvPr/>
            </p:nvSpPr>
            <p:spPr>
              <a:xfrm>
                <a:off x="7248651" y="1678564"/>
                <a:ext cx="519833" cy="351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E1DBCD"/>
                    </a:solidFill>
                  </a:rPr>
                  <a:t>File</a:t>
                </a:r>
                <a:endParaRPr lang="ko-KR" altLang="en-US" dirty="0">
                  <a:solidFill>
                    <a:srgbClr val="E1DBCD"/>
                  </a:solidFill>
                </a:endParaRPr>
              </a:p>
            </p:txBody>
          </p:sp>
        </p:grpSp>
        <p:pic>
          <p:nvPicPr>
            <p:cNvPr id="185" name="그래픽 184" descr="잠금">
              <a:extLst>
                <a:ext uri="{FF2B5EF4-FFF2-40B4-BE49-F238E27FC236}">
                  <a16:creationId xmlns:a16="http://schemas.microsoft.com/office/drawing/2014/main" id="{E5E6E22D-1D2F-4A20-80FD-0C48EEE2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26499" y="2613726"/>
              <a:ext cx="485775" cy="485775"/>
            </a:xfrm>
            <a:prstGeom prst="rect">
              <a:avLst/>
            </a:prstGeom>
          </p:spPr>
        </p:pic>
      </p:grp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F6A2C758-3084-40D3-8D22-55B77843B53B}"/>
              </a:ext>
            </a:extLst>
          </p:cNvPr>
          <p:cNvSpPr/>
          <p:nvPr/>
        </p:nvSpPr>
        <p:spPr>
          <a:xfrm>
            <a:off x="1957242" y="2004854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Encrypt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C6EAC34-B167-4F41-9919-0BDDEC5BFBD0}"/>
              </a:ext>
            </a:extLst>
          </p:cNvPr>
          <p:cNvSpPr/>
          <p:nvPr/>
        </p:nvSpPr>
        <p:spPr>
          <a:xfrm>
            <a:off x="4548042" y="2004853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Split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0BC576E-66DF-404F-80D5-9B107A1C172F}"/>
              </a:ext>
            </a:extLst>
          </p:cNvPr>
          <p:cNvSpPr/>
          <p:nvPr/>
        </p:nvSpPr>
        <p:spPr>
          <a:xfrm>
            <a:off x="7138842" y="2004852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Distribute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D4D7B6-A604-4FAB-969F-62A144FD1D8A}"/>
              </a:ext>
            </a:extLst>
          </p:cNvPr>
          <p:cNvGrpSpPr/>
          <p:nvPr/>
        </p:nvGrpSpPr>
        <p:grpSpPr>
          <a:xfrm>
            <a:off x="4791075" y="3207788"/>
            <a:ext cx="1589183" cy="1526907"/>
            <a:chOff x="4791075" y="3114174"/>
            <a:chExt cx="1589183" cy="1526907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81A060-1986-4B0C-B589-D407BA4A28AF}"/>
                </a:ext>
              </a:extLst>
            </p:cNvPr>
            <p:cNvSpPr/>
            <p:nvPr/>
          </p:nvSpPr>
          <p:spPr>
            <a:xfrm>
              <a:off x="4791075" y="311417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95AA2DE1-C4C3-4BAA-8049-2DFD8B15FDF0}"/>
                </a:ext>
              </a:extLst>
            </p:cNvPr>
            <p:cNvSpPr/>
            <p:nvPr/>
          </p:nvSpPr>
          <p:spPr>
            <a:xfrm>
              <a:off x="5401618" y="3114174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9138CEC5-8C3B-4AC5-9B37-D0EAB6384E8B}"/>
                </a:ext>
              </a:extLst>
            </p:cNvPr>
            <p:cNvSpPr/>
            <p:nvPr/>
          </p:nvSpPr>
          <p:spPr>
            <a:xfrm>
              <a:off x="6012161" y="311417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2713A92F-8F55-4931-99EB-F51814CA3969}"/>
                </a:ext>
              </a:extLst>
            </p:cNvPr>
            <p:cNvSpPr/>
            <p:nvPr/>
          </p:nvSpPr>
          <p:spPr>
            <a:xfrm>
              <a:off x="4791075" y="3693579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사각형: 둥근 모서리 197">
              <a:extLst>
                <a:ext uri="{FF2B5EF4-FFF2-40B4-BE49-F238E27FC236}">
                  <a16:creationId xmlns:a16="http://schemas.microsoft.com/office/drawing/2014/main" id="{1E464BA6-3856-474D-A1B6-5CAD364E7404}"/>
                </a:ext>
              </a:extLst>
            </p:cNvPr>
            <p:cNvSpPr/>
            <p:nvPr/>
          </p:nvSpPr>
          <p:spPr>
            <a:xfrm>
              <a:off x="5401618" y="3693579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33D9DD70-B9F7-4AEF-8305-61FDE3DADD8A}"/>
                </a:ext>
              </a:extLst>
            </p:cNvPr>
            <p:cNvSpPr/>
            <p:nvPr/>
          </p:nvSpPr>
          <p:spPr>
            <a:xfrm>
              <a:off x="6012161" y="3693579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사각형: 둥근 모서리 199">
              <a:extLst>
                <a:ext uri="{FF2B5EF4-FFF2-40B4-BE49-F238E27FC236}">
                  <a16:creationId xmlns:a16="http://schemas.microsoft.com/office/drawing/2014/main" id="{5142D639-70E1-4789-B46D-91E22F05D142}"/>
                </a:ext>
              </a:extLst>
            </p:cNvPr>
            <p:cNvSpPr/>
            <p:nvPr/>
          </p:nvSpPr>
          <p:spPr>
            <a:xfrm>
              <a:off x="4791075" y="427298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C0FE51F9-3527-4872-9553-72D459C350E7}"/>
                </a:ext>
              </a:extLst>
            </p:cNvPr>
            <p:cNvSpPr/>
            <p:nvPr/>
          </p:nvSpPr>
          <p:spPr>
            <a:xfrm>
              <a:off x="5401618" y="4272984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모서리 201">
              <a:extLst>
                <a:ext uri="{FF2B5EF4-FFF2-40B4-BE49-F238E27FC236}">
                  <a16:creationId xmlns:a16="http://schemas.microsoft.com/office/drawing/2014/main" id="{8CEB514B-E45E-43CE-8D74-08EC1D523266}"/>
                </a:ext>
              </a:extLst>
            </p:cNvPr>
            <p:cNvSpPr/>
            <p:nvPr/>
          </p:nvSpPr>
          <p:spPr>
            <a:xfrm>
              <a:off x="6012161" y="427298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C5728353-D994-4A4C-BDBF-CD752D7A5BE1}"/>
              </a:ext>
            </a:extLst>
          </p:cNvPr>
          <p:cNvGrpSpPr/>
          <p:nvPr/>
        </p:nvGrpSpPr>
        <p:grpSpPr>
          <a:xfrm>
            <a:off x="7228905" y="3114172"/>
            <a:ext cx="1779683" cy="1717407"/>
            <a:chOff x="4791075" y="3114174"/>
            <a:chExt cx="1779683" cy="1717407"/>
          </a:xfrm>
        </p:grpSpPr>
        <p:sp>
          <p:nvSpPr>
            <p:cNvPr id="204" name="사각형: 둥근 모서리 203">
              <a:extLst>
                <a:ext uri="{FF2B5EF4-FFF2-40B4-BE49-F238E27FC236}">
                  <a16:creationId xmlns:a16="http://schemas.microsoft.com/office/drawing/2014/main" id="{313C3C8B-008B-4A54-A7AF-17C024D5AE68}"/>
                </a:ext>
              </a:extLst>
            </p:cNvPr>
            <p:cNvSpPr/>
            <p:nvPr/>
          </p:nvSpPr>
          <p:spPr>
            <a:xfrm>
              <a:off x="4791075" y="311417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사각형: 둥근 모서리 204">
              <a:extLst>
                <a:ext uri="{FF2B5EF4-FFF2-40B4-BE49-F238E27FC236}">
                  <a16:creationId xmlns:a16="http://schemas.microsoft.com/office/drawing/2014/main" id="{09DA7E76-ED5D-4EA8-8D3D-4C5ACEAE0A33}"/>
                </a:ext>
              </a:extLst>
            </p:cNvPr>
            <p:cNvSpPr/>
            <p:nvPr/>
          </p:nvSpPr>
          <p:spPr>
            <a:xfrm>
              <a:off x="5496868" y="3114174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1FD32203-9E06-409A-BDDE-40CED06E7E49}"/>
                </a:ext>
              </a:extLst>
            </p:cNvPr>
            <p:cNvSpPr/>
            <p:nvPr/>
          </p:nvSpPr>
          <p:spPr>
            <a:xfrm>
              <a:off x="6202661" y="311417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69C12E7B-C45D-4519-811E-A27AB1B052EB}"/>
                </a:ext>
              </a:extLst>
            </p:cNvPr>
            <p:cNvSpPr/>
            <p:nvPr/>
          </p:nvSpPr>
          <p:spPr>
            <a:xfrm>
              <a:off x="4791075" y="3788829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사각형: 둥근 모서리 207">
              <a:extLst>
                <a:ext uri="{FF2B5EF4-FFF2-40B4-BE49-F238E27FC236}">
                  <a16:creationId xmlns:a16="http://schemas.microsoft.com/office/drawing/2014/main" id="{4650A61C-1F3A-4F19-B1B1-6842E7733374}"/>
                </a:ext>
              </a:extLst>
            </p:cNvPr>
            <p:cNvSpPr/>
            <p:nvPr/>
          </p:nvSpPr>
          <p:spPr>
            <a:xfrm>
              <a:off x="5496868" y="3788829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사각형: 둥근 모서리 208">
              <a:extLst>
                <a:ext uri="{FF2B5EF4-FFF2-40B4-BE49-F238E27FC236}">
                  <a16:creationId xmlns:a16="http://schemas.microsoft.com/office/drawing/2014/main" id="{104B6FA7-1BF2-4E8E-9311-4FBFBFEFA774}"/>
                </a:ext>
              </a:extLst>
            </p:cNvPr>
            <p:cNvSpPr/>
            <p:nvPr/>
          </p:nvSpPr>
          <p:spPr>
            <a:xfrm>
              <a:off x="6202661" y="3788829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사각형: 둥근 모서리 209">
              <a:extLst>
                <a:ext uri="{FF2B5EF4-FFF2-40B4-BE49-F238E27FC236}">
                  <a16:creationId xmlns:a16="http://schemas.microsoft.com/office/drawing/2014/main" id="{7BE43027-98D0-4649-B528-831D3B45684F}"/>
                </a:ext>
              </a:extLst>
            </p:cNvPr>
            <p:cNvSpPr/>
            <p:nvPr/>
          </p:nvSpPr>
          <p:spPr>
            <a:xfrm>
              <a:off x="4791075" y="446348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사각형: 둥근 모서리 210">
              <a:extLst>
                <a:ext uri="{FF2B5EF4-FFF2-40B4-BE49-F238E27FC236}">
                  <a16:creationId xmlns:a16="http://schemas.microsoft.com/office/drawing/2014/main" id="{54BDE9CC-CB43-4CC5-A3A2-F828A21595F7}"/>
                </a:ext>
              </a:extLst>
            </p:cNvPr>
            <p:cNvSpPr/>
            <p:nvPr/>
          </p:nvSpPr>
          <p:spPr>
            <a:xfrm>
              <a:off x="5496868" y="4463484"/>
              <a:ext cx="368097" cy="368097"/>
            </a:xfrm>
            <a:prstGeom prst="roundRect">
              <a:avLst/>
            </a:prstGeom>
            <a:solidFill>
              <a:srgbClr val="76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사각형: 둥근 모서리 211">
              <a:extLst>
                <a:ext uri="{FF2B5EF4-FFF2-40B4-BE49-F238E27FC236}">
                  <a16:creationId xmlns:a16="http://schemas.microsoft.com/office/drawing/2014/main" id="{581637FA-E623-46D2-AD9C-86F2FFC4EB83}"/>
                </a:ext>
              </a:extLst>
            </p:cNvPr>
            <p:cNvSpPr/>
            <p:nvPr/>
          </p:nvSpPr>
          <p:spPr>
            <a:xfrm>
              <a:off x="6202661" y="4463484"/>
              <a:ext cx="368097" cy="368097"/>
            </a:xfrm>
            <a:prstGeom prst="roundRect">
              <a:avLst/>
            </a:prstGeom>
            <a:solidFill>
              <a:srgbClr val="C2B6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8A9ED36-BEC7-4776-BC9C-7BAA33D3C1FB}"/>
              </a:ext>
            </a:extLst>
          </p:cNvPr>
          <p:cNvCxnSpPr>
            <a:cxnSpLocks/>
          </p:cNvCxnSpPr>
          <p:nvPr/>
        </p:nvCxnSpPr>
        <p:spPr>
          <a:xfrm flipV="1">
            <a:off x="8472540" y="2019862"/>
            <a:ext cx="2328810" cy="1031686"/>
          </a:xfrm>
          <a:prstGeom prst="straightConnector1">
            <a:avLst/>
          </a:prstGeom>
          <a:ln w="19050"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4767173D-B564-4520-8793-15657033DF18}"/>
              </a:ext>
            </a:extLst>
          </p:cNvPr>
          <p:cNvCxnSpPr>
            <a:cxnSpLocks/>
          </p:cNvCxnSpPr>
          <p:nvPr/>
        </p:nvCxnSpPr>
        <p:spPr>
          <a:xfrm>
            <a:off x="8491495" y="3971241"/>
            <a:ext cx="2826703" cy="0"/>
          </a:xfrm>
          <a:prstGeom prst="straightConnector1">
            <a:avLst/>
          </a:prstGeom>
          <a:ln w="19050"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3987E9CE-6802-435E-8048-7D444CD5B873}"/>
              </a:ext>
            </a:extLst>
          </p:cNvPr>
          <p:cNvCxnSpPr>
            <a:cxnSpLocks/>
          </p:cNvCxnSpPr>
          <p:nvPr/>
        </p:nvCxnSpPr>
        <p:spPr>
          <a:xfrm>
            <a:off x="8472540" y="4831579"/>
            <a:ext cx="2414535" cy="1241707"/>
          </a:xfrm>
          <a:prstGeom prst="straightConnector1">
            <a:avLst/>
          </a:prstGeom>
          <a:ln w="19050"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FACB647-E9A5-4835-8D63-FF68D200BBA2}"/>
              </a:ext>
            </a:extLst>
          </p:cNvPr>
          <p:cNvSpPr txBox="1"/>
          <p:nvPr/>
        </p:nvSpPr>
        <p:spPr>
          <a:xfrm>
            <a:off x="1533174" y="5522639"/>
            <a:ext cx="7698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Reed-Solomon technology allows you to restore the original file to some pieces</a:t>
            </a:r>
          </a:p>
        </p:txBody>
      </p:sp>
    </p:spTree>
    <p:extLst>
      <p:ext uri="{BB962C8B-B14F-4D97-AF65-F5344CB8AC3E}">
        <p14:creationId xmlns:p14="http://schemas.microsoft.com/office/powerpoint/2010/main" val="408983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NeoFS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76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Network Map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DE9A1D-F67E-497B-9516-C207C22C6C6F}"/>
              </a:ext>
            </a:extLst>
          </p:cNvPr>
          <p:cNvSpPr/>
          <p:nvPr/>
        </p:nvSpPr>
        <p:spPr>
          <a:xfrm>
            <a:off x="903049" y="1583871"/>
            <a:ext cx="10385902" cy="4825018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F15575-1946-4545-8DBA-506855295B8E}"/>
              </a:ext>
            </a:extLst>
          </p:cNvPr>
          <p:cNvSpPr/>
          <p:nvPr/>
        </p:nvSpPr>
        <p:spPr>
          <a:xfrm>
            <a:off x="1294769" y="1399822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Network Map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7AE3E7-C258-46AB-A13D-055DE8D81036}"/>
              </a:ext>
            </a:extLst>
          </p:cNvPr>
          <p:cNvSpPr/>
          <p:nvPr/>
        </p:nvSpPr>
        <p:spPr>
          <a:xfrm>
            <a:off x="1294769" y="2170905"/>
            <a:ext cx="7242741" cy="3875332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56ABB1-B3AA-47A1-A047-DC090B8239EA}"/>
              </a:ext>
            </a:extLst>
          </p:cNvPr>
          <p:cNvSpPr/>
          <p:nvPr/>
        </p:nvSpPr>
        <p:spPr>
          <a:xfrm>
            <a:off x="1715761" y="1986856"/>
            <a:ext cx="2075251" cy="36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Container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820409A-3181-49C1-ACCB-3C72F1AD6431}"/>
              </a:ext>
            </a:extLst>
          </p:cNvPr>
          <p:cNvSpPr/>
          <p:nvPr/>
        </p:nvSpPr>
        <p:spPr>
          <a:xfrm>
            <a:off x="7548465" y="2354953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766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3965B1-9226-40FC-A4A6-ED7D80AB4795}"/>
              </a:ext>
            </a:extLst>
          </p:cNvPr>
          <p:cNvSpPr/>
          <p:nvPr/>
        </p:nvSpPr>
        <p:spPr>
          <a:xfrm>
            <a:off x="3145783" y="3586055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C2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C188CAF-0054-4633-AAA8-5210FEA4E821}"/>
              </a:ext>
            </a:extLst>
          </p:cNvPr>
          <p:cNvSpPr/>
          <p:nvPr/>
        </p:nvSpPr>
        <p:spPr>
          <a:xfrm>
            <a:off x="6096000" y="3586056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C2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EU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AFF86-308B-48A6-B424-03713BBB2146}"/>
              </a:ext>
            </a:extLst>
          </p:cNvPr>
          <p:cNvSpPr/>
          <p:nvPr/>
        </p:nvSpPr>
        <p:spPr>
          <a:xfrm>
            <a:off x="9526010" y="3586054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C2B6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B1B0483-C452-46B3-BD9F-65D12ABD378C}"/>
              </a:ext>
            </a:extLst>
          </p:cNvPr>
          <p:cNvSpPr/>
          <p:nvPr/>
        </p:nvSpPr>
        <p:spPr>
          <a:xfrm>
            <a:off x="3145783" y="5012871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A1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N2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25D1755-A53E-4927-837E-401F452FCC8C}"/>
              </a:ext>
            </a:extLst>
          </p:cNvPr>
          <p:cNvSpPr/>
          <p:nvPr/>
        </p:nvSpPr>
        <p:spPr>
          <a:xfrm>
            <a:off x="1945173" y="5012870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A1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N1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E7221EB-9DCB-4EB0-848C-AE90CDABFE8B}"/>
              </a:ext>
            </a:extLst>
          </p:cNvPr>
          <p:cNvSpPr/>
          <p:nvPr/>
        </p:nvSpPr>
        <p:spPr>
          <a:xfrm>
            <a:off x="4346393" y="5012870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A1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N3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841A9D0-8C26-42ED-95C5-96EA19225C3A}"/>
              </a:ext>
            </a:extLst>
          </p:cNvPr>
          <p:cNvSpPr/>
          <p:nvPr/>
        </p:nvSpPr>
        <p:spPr>
          <a:xfrm>
            <a:off x="6073218" y="5001207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A1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N4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537E91B-CD80-48D6-9AC2-2A6CD970B8C9}"/>
              </a:ext>
            </a:extLst>
          </p:cNvPr>
          <p:cNvSpPr/>
          <p:nvPr/>
        </p:nvSpPr>
        <p:spPr>
          <a:xfrm>
            <a:off x="7273828" y="5012870"/>
            <a:ext cx="774441" cy="522515"/>
          </a:xfrm>
          <a:prstGeom prst="roundRect">
            <a:avLst>
              <a:gd name="adj" fmla="val 50000"/>
            </a:avLst>
          </a:prstGeom>
          <a:solidFill>
            <a:srgbClr val="A1B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N5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FC8B73-731A-46D7-BAC7-173132B4AA22}"/>
              </a:ext>
            </a:extLst>
          </p:cNvPr>
          <p:cNvGrpSpPr/>
          <p:nvPr/>
        </p:nvGrpSpPr>
        <p:grpSpPr>
          <a:xfrm>
            <a:off x="8919413" y="5012870"/>
            <a:ext cx="1987634" cy="522515"/>
            <a:chOff x="8976262" y="5012870"/>
            <a:chExt cx="1987634" cy="522515"/>
          </a:xfrm>
          <a:solidFill>
            <a:srgbClr val="A1B3B9"/>
          </a:solidFill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80D34B8-4A07-464E-8F81-B88AC9677C8E}"/>
                </a:ext>
              </a:extLst>
            </p:cNvPr>
            <p:cNvSpPr/>
            <p:nvPr/>
          </p:nvSpPr>
          <p:spPr>
            <a:xfrm>
              <a:off x="8976262" y="5012870"/>
              <a:ext cx="774441" cy="5225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N6</a:t>
              </a:r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F0C1BA4-6BC1-46D8-B01F-9D7E065208F2}"/>
                </a:ext>
              </a:extLst>
            </p:cNvPr>
            <p:cNvSpPr/>
            <p:nvPr/>
          </p:nvSpPr>
          <p:spPr>
            <a:xfrm>
              <a:off x="10189455" y="5012870"/>
              <a:ext cx="774441" cy="5225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N7</a:t>
              </a:r>
              <a:endParaRPr lang="ko-KR" altLang="en-US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ACF836-D0AB-4DB2-B3F5-DF86F8E54205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3533004" y="2877468"/>
            <a:ext cx="4402682" cy="708587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481D44-96E4-47BA-BB99-D0C31F7E5D36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6483221" y="2877468"/>
            <a:ext cx="1452465" cy="708588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8E2D27-D958-4A33-AB47-815D2FE1FC0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>
            <a:off x="7935686" y="2877468"/>
            <a:ext cx="1977545" cy="70858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22CC87-1F79-4AE8-9C68-995252F3D5F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533004" y="4108570"/>
            <a:ext cx="0" cy="90430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9F8BE8-4EC9-4542-A1AC-B4A46EAF0593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2332394" y="4108570"/>
            <a:ext cx="1200610" cy="9043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67BE476-51BE-4607-A053-9FCB8118C18C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3533004" y="4108570"/>
            <a:ext cx="1200610" cy="904300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B22F171-2913-4309-B95C-A375219EB895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flipH="1">
            <a:off x="6460439" y="4108571"/>
            <a:ext cx="22782" cy="892636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EF15FA-2252-4230-8652-C39CC4F707E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 flipH="1">
            <a:off x="9306634" y="4108569"/>
            <a:ext cx="606597" cy="90430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BEDF634-F098-41CF-82A3-76EC6124C3F1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6483221" y="4108571"/>
            <a:ext cx="1177828" cy="904299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83B630-1ECD-4DF0-89D6-8BDBED10DEA4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>
            <a:off x="9913231" y="4108569"/>
            <a:ext cx="606596" cy="904301"/>
          </a:xfrm>
          <a:prstGeom prst="straightConnector1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8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Homomorphic Cryptography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7BD4BE-BCA7-449D-A616-8B2CABBACC5B}"/>
              </a:ext>
            </a:extLst>
          </p:cNvPr>
          <p:cNvGrpSpPr/>
          <p:nvPr/>
        </p:nvGrpSpPr>
        <p:grpSpPr>
          <a:xfrm>
            <a:off x="1604853" y="3264752"/>
            <a:ext cx="1337048" cy="1337048"/>
            <a:chOff x="2084863" y="1545689"/>
            <a:chExt cx="1337048" cy="1337048"/>
          </a:xfrm>
        </p:grpSpPr>
        <p:pic>
          <p:nvPicPr>
            <p:cNvPr id="43" name="그래픽 42" descr="봉투 열기">
              <a:extLst>
                <a:ext uri="{FF2B5EF4-FFF2-40B4-BE49-F238E27FC236}">
                  <a16:creationId xmlns:a16="http://schemas.microsoft.com/office/drawing/2014/main" id="{6CBD2C97-CF5F-4194-90FE-9D1B8EA06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84863" y="1545689"/>
              <a:ext cx="1337048" cy="1337048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F25BF4-5065-4245-A71B-27A0426915CE}"/>
                </a:ext>
              </a:extLst>
            </p:cNvPr>
            <p:cNvSpPr/>
            <p:nvPr/>
          </p:nvSpPr>
          <p:spPr>
            <a:xfrm>
              <a:off x="2500604" y="1847461"/>
              <a:ext cx="513184" cy="419878"/>
            </a:xfrm>
            <a:prstGeom prst="rect">
              <a:avLst/>
            </a:prstGeom>
            <a:solidFill>
              <a:srgbClr val="3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20</a:t>
              </a:r>
              <a:endParaRPr lang="ko-KR" altLang="en-US" sz="20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3CF7341-897E-42E7-AB47-78B49F071D49}"/>
              </a:ext>
            </a:extLst>
          </p:cNvPr>
          <p:cNvGrpSpPr/>
          <p:nvPr/>
        </p:nvGrpSpPr>
        <p:grpSpPr>
          <a:xfrm>
            <a:off x="1604853" y="5232068"/>
            <a:ext cx="1337048" cy="1337048"/>
            <a:chOff x="2084863" y="1545689"/>
            <a:chExt cx="1337048" cy="1337048"/>
          </a:xfrm>
        </p:grpSpPr>
        <p:pic>
          <p:nvPicPr>
            <p:cNvPr id="49" name="그래픽 48" descr="봉투 열기">
              <a:extLst>
                <a:ext uri="{FF2B5EF4-FFF2-40B4-BE49-F238E27FC236}">
                  <a16:creationId xmlns:a16="http://schemas.microsoft.com/office/drawing/2014/main" id="{2FE00904-9BC6-4A85-B68C-B80EF3B33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4863" y="1545689"/>
              <a:ext cx="1337048" cy="1337048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1E9002F-7C03-4D0B-B1FC-0B7DA969CB05}"/>
                </a:ext>
              </a:extLst>
            </p:cNvPr>
            <p:cNvSpPr/>
            <p:nvPr/>
          </p:nvSpPr>
          <p:spPr>
            <a:xfrm>
              <a:off x="2500604" y="1847461"/>
              <a:ext cx="513184" cy="419878"/>
            </a:xfrm>
            <a:prstGeom prst="rect">
              <a:avLst/>
            </a:prstGeom>
            <a:solidFill>
              <a:srgbClr val="3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6AC0E"/>
                  </a:solidFill>
                </a:rPr>
                <a:t>30</a:t>
              </a:r>
              <a:endParaRPr lang="ko-KR" altLang="en-US" sz="2000" b="1" dirty="0">
                <a:solidFill>
                  <a:srgbClr val="F6AC0E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11227E-348C-480E-95E5-F9B21CCD5372}"/>
              </a:ext>
            </a:extLst>
          </p:cNvPr>
          <p:cNvGrpSpPr/>
          <p:nvPr/>
        </p:nvGrpSpPr>
        <p:grpSpPr>
          <a:xfrm>
            <a:off x="6754625" y="3264752"/>
            <a:ext cx="1528879" cy="1337048"/>
            <a:chOff x="8624408" y="1679058"/>
            <a:chExt cx="1528879" cy="1337048"/>
          </a:xfrm>
        </p:grpSpPr>
        <p:pic>
          <p:nvPicPr>
            <p:cNvPr id="53" name="그래픽 52" descr="봉투">
              <a:extLst>
                <a:ext uri="{FF2B5EF4-FFF2-40B4-BE49-F238E27FC236}">
                  <a16:creationId xmlns:a16="http://schemas.microsoft.com/office/drawing/2014/main" id="{1A38C73C-5B7A-4C67-9E4A-5001D84B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24408" y="1679058"/>
              <a:ext cx="1337048" cy="1337048"/>
            </a:xfrm>
            <a:prstGeom prst="rect">
              <a:avLst/>
            </a:prstGeom>
          </p:spPr>
        </p:pic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9FE22866-397A-4262-973C-1F10C357E15C}"/>
                </a:ext>
              </a:extLst>
            </p:cNvPr>
            <p:cNvGrpSpPr/>
            <p:nvPr/>
          </p:nvGrpSpPr>
          <p:grpSpPr>
            <a:xfrm>
              <a:off x="9619887" y="2347582"/>
              <a:ext cx="533400" cy="533400"/>
              <a:chOff x="6467475" y="1522746"/>
              <a:chExt cx="533400" cy="533400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6823715B-613D-48F6-8EBE-88EEE0542AE0}"/>
                  </a:ext>
                </a:extLst>
              </p:cNvPr>
              <p:cNvSpPr/>
              <p:nvPr/>
            </p:nvSpPr>
            <p:spPr>
              <a:xfrm>
                <a:off x="6467475" y="1522746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래픽 58" descr="잠금">
                <a:extLst>
                  <a:ext uri="{FF2B5EF4-FFF2-40B4-BE49-F238E27FC236}">
                    <a16:creationId xmlns:a16="http://schemas.microsoft.com/office/drawing/2014/main" id="{CBCEB700-072F-4372-8EA2-C153CB784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07613" y="1562884"/>
                <a:ext cx="453123" cy="453123"/>
              </a:xfrm>
              <a:prstGeom prst="rect">
                <a:avLst/>
              </a:prstGeom>
            </p:spPr>
          </p:pic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29DFD94-DFB6-418B-A516-8AEDDC6F699F}"/>
              </a:ext>
            </a:extLst>
          </p:cNvPr>
          <p:cNvGrpSpPr/>
          <p:nvPr/>
        </p:nvGrpSpPr>
        <p:grpSpPr>
          <a:xfrm>
            <a:off x="6754625" y="5285194"/>
            <a:ext cx="1528879" cy="1337048"/>
            <a:chOff x="8624408" y="1679058"/>
            <a:chExt cx="1528879" cy="1337048"/>
          </a:xfrm>
        </p:grpSpPr>
        <p:pic>
          <p:nvPicPr>
            <p:cNvPr id="62" name="그래픽 61" descr="봉투">
              <a:extLst>
                <a:ext uri="{FF2B5EF4-FFF2-40B4-BE49-F238E27FC236}">
                  <a16:creationId xmlns:a16="http://schemas.microsoft.com/office/drawing/2014/main" id="{94883D26-D3CF-4721-A57F-2C3306D01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24408" y="1679058"/>
              <a:ext cx="1337048" cy="1337048"/>
            </a:xfrm>
            <a:prstGeom prst="rect">
              <a:avLst/>
            </a:prstGeom>
          </p:spPr>
        </p:pic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BE75961-C2FD-439A-BB82-09CE97A15A10}"/>
                </a:ext>
              </a:extLst>
            </p:cNvPr>
            <p:cNvGrpSpPr/>
            <p:nvPr/>
          </p:nvGrpSpPr>
          <p:grpSpPr>
            <a:xfrm>
              <a:off x="9619887" y="2347582"/>
              <a:ext cx="533400" cy="533400"/>
              <a:chOff x="6467475" y="1522746"/>
              <a:chExt cx="533400" cy="5334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849A15AD-CDE9-43D9-A791-0B85E481E91F}"/>
                  </a:ext>
                </a:extLst>
              </p:cNvPr>
              <p:cNvSpPr/>
              <p:nvPr/>
            </p:nvSpPr>
            <p:spPr>
              <a:xfrm>
                <a:off x="6467475" y="1522746"/>
                <a:ext cx="533400" cy="533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그래픽 65" descr="잠금">
                <a:extLst>
                  <a:ext uri="{FF2B5EF4-FFF2-40B4-BE49-F238E27FC236}">
                    <a16:creationId xmlns:a16="http://schemas.microsoft.com/office/drawing/2014/main" id="{62538C49-6B80-4DCB-9076-4F53119E8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07613" y="1562884"/>
                <a:ext cx="453123" cy="453123"/>
              </a:xfrm>
              <a:prstGeom prst="rect">
                <a:avLst/>
              </a:prstGeom>
            </p:spPr>
          </p:pic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0EF8D1F-C5FF-491F-BEDA-D9F2A6205C9F}"/>
              </a:ext>
            </a:extLst>
          </p:cNvPr>
          <p:cNvGrpSpPr/>
          <p:nvPr/>
        </p:nvGrpSpPr>
        <p:grpSpPr>
          <a:xfrm>
            <a:off x="1604853" y="1414940"/>
            <a:ext cx="9078479" cy="2634866"/>
            <a:chOff x="1604853" y="1625932"/>
            <a:chExt cx="9078479" cy="263486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05EC0CC-0E6C-42B6-B2D0-4C09010FCC21}"/>
                </a:ext>
              </a:extLst>
            </p:cNvPr>
            <p:cNvGrpSpPr/>
            <p:nvPr/>
          </p:nvGrpSpPr>
          <p:grpSpPr>
            <a:xfrm>
              <a:off x="1604853" y="1625932"/>
              <a:ext cx="1337048" cy="1337048"/>
              <a:chOff x="2084863" y="1545689"/>
              <a:chExt cx="1337048" cy="1337048"/>
            </a:xfrm>
          </p:grpSpPr>
          <p:pic>
            <p:nvPicPr>
              <p:cNvPr id="6" name="그래픽 5" descr="봉투 열기">
                <a:extLst>
                  <a:ext uri="{FF2B5EF4-FFF2-40B4-BE49-F238E27FC236}">
                    <a16:creationId xmlns:a16="http://schemas.microsoft.com/office/drawing/2014/main" id="{0058898E-4E41-4197-9BBD-D76909FAD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84863" y="1545689"/>
                <a:ext cx="1337048" cy="1337048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17677B7-1D8F-4166-8055-E12F3D17F868}"/>
                  </a:ext>
                </a:extLst>
              </p:cNvPr>
              <p:cNvSpPr/>
              <p:nvPr/>
            </p:nvSpPr>
            <p:spPr>
              <a:xfrm>
                <a:off x="2500604" y="1847461"/>
                <a:ext cx="513184" cy="419878"/>
              </a:xfrm>
              <a:prstGeom prst="rect">
                <a:avLst/>
              </a:prstGeom>
              <a:solidFill>
                <a:srgbClr val="3C4B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/>
                  <a:t>10</a:t>
                </a:r>
                <a:endParaRPr lang="ko-KR" altLang="en-US" sz="2000" b="1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EDBC71-C1B9-49A6-A4AC-4E8BF225BA05}"/>
                </a:ext>
              </a:extLst>
            </p:cNvPr>
            <p:cNvGrpSpPr/>
            <p:nvPr/>
          </p:nvGrpSpPr>
          <p:grpSpPr>
            <a:xfrm>
              <a:off x="6754625" y="1625932"/>
              <a:ext cx="1528879" cy="1337048"/>
              <a:chOff x="8624408" y="1679058"/>
              <a:chExt cx="1528879" cy="1337048"/>
            </a:xfrm>
          </p:grpSpPr>
          <p:pic>
            <p:nvPicPr>
              <p:cNvPr id="4" name="그래픽 3" descr="봉투">
                <a:extLst>
                  <a:ext uri="{FF2B5EF4-FFF2-40B4-BE49-F238E27FC236}">
                    <a16:creationId xmlns:a16="http://schemas.microsoft.com/office/drawing/2014/main" id="{0ABCF774-6D2B-42EC-8413-9BBE0A2B3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24408" y="1679058"/>
                <a:ext cx="1337048" cy="1337048"/>
              </a:xfrm>
              <a:prstGeom prst="rect">
                <a:avLst/>
              </a:prstGeom>
            </p:spPr>
          </p:pic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619EEA9-3069-4982-8452-01AA79B5B1B8}"/>
                  </a:ext>
                </a:extLst>
              </p:cNvPr>
              <p:cNvGrpSpPr/>
              <p:nvPr/>
            </p:nvGrpSpPr>
            <p:grpSpPr>
              <a:xfrm>
                <a:off x="9619887" y="2347582"/>
                <a:ext cx="533400" cy="533400"/>
                <a:chOff x="6467475" y="1522746"/>
                <a:chExt cx="533400" cy="53340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E075678F-2009-48A2-98A5-002FF8BD7BE2}"/>
                    </a:ext>
                  </a:extLst>
                </p:cNvPr>
                <p:cNvSpPr/>
                <p:nvPr/>
              </p:nvSpPr>
              <p:spPr>
                <a:xfrm>
                  <a:off x="6467475" y="1522746"/>
                  <a:ext cx="533400" cy="5334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7" name="그래픽 16" descr="잠금">
                  <a:extLst>
                    <a:ext uri="{FF2B5EF4-FFF2-40B4-BE49-F238E27FC236}">
                      <a16:creationId xmlns:a16="http://schemas.microsoft.com/office/drawing/2014/main" id="{0311A061-BE5E-4E7D-93C0-D5C628AB9F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7613" y="1562884"/>
                  <a:ext cx="453123" cy="4531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A8CD1CB-E16C-4D0D-B2D3-1DF0BF329C3E}"/>
                </a:ext>
              </a:extLst>
            </p:cNvPr>
            <p:cNvGrpSpPr/>
            <p:nvPr/>
          </p:nvGrpSpPr>
          <p:grpSpPr>
            <a:xfrm>
              <a:off x="2941901" y="1811174"/>
              <a:ext cx="7741431" cy="2449624"/>
              <a:chOff x="2941901" y="1811174"/>
              <a:chExt cx="7741431" cy="2449624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1BFB64C7-C4F2-49BD-9A77-019A62F4FA7B}"/>
                  </a:ext>
                </a:extLst>
              </p:cNvPr>
              <p:cNvCxnSpPr>
                <a:cxnSpLocks/>
                <a:stCxn id="6" idx="3"/>
                <a:endCxn id="4" idx="1"/>
              </p:cNvCxnSpPr>
              <p:nvPr/>
            </p:nvCxnSpPr>
            <p:spPr>
              <a:xfrm>
                <a:off x="2941901" y="2294456"/>
                <a:ext cx="3812724" cy="0"/>
              </a:xfrm>
              <a:prstGeom prst="straightConnector1">
                <a:avLst/>
              </a:prstGeom>
              <a:ln w="28575">
                <a:solidFill>
                  <a:srgbClr val="F6AC0E"/>
                </a:solidFill>
                <a:prstDash val="sysDot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08B2735-CAD3-40A3-9AA4-0EDDDF9F4830}"/>
                  </a:ext>
                </a:extLst>
              </p:cNvPr>
              <p:cNvSpPr/>
              <p:nvPr/>
            </p:nvSpPr>
            <p:spPr>
              <a:xfrm>
                <a:off x="4449901" y="2177615"/>
                <a:ext cx="195943" cy="195943"/>
              </a:xfrm>
              <a:prstGeom prst="ellipse">
                <a:avLst/>
              </a:prstGeom>
              <a:solidFill>
                <a:srgbClr val="3C4B50"/>
              </a:solidFill>
              <a:ln>
                <a:solidFill>
                  <a:srgbClr val="3C4B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래픽 9" descr="키">
                <a:extLst>
                  <a:ext uri="{FF2B5EF4-FFF2-40B4-BE49-F238E27FC236}">
                    <a16:creationId xmlns:a16="http://schemas.microsoft.com/office/drawing/2014/main" id="{06728F08-397C-4C3E-AFEC-C728936DA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393514" y="1811174"/>
                <a:ext cx="966564" cy="966564"/>
              </a:xfrm>
              <a:prstGeom prst="rect">
                <a:avLst/>
              </a:prstGeom>
            </p:spPr>
          </p:pic>
          <p:pic>
            <p:nvPicPr>
              <p:cNvPr id="82" name="그래픽 81" descr="키">
                <a:extLst>
                  <a:ext uri="{FF2B5EF4-FFF2-40B4-BE49-F238E27FC236}">
                    <a16:creationId xmlns:a16="http://schemas.microsoft.com/office/drawing/2014/main" id="{03358452-BB2E-4B74-A1F5-C3E2797A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716768" y="3294234"/>
                <a:ext cx="966564" cy="966564"/>
              </a:xfrm>
              <a:prstGeom prst="rect">
                <a:avLst/>
              </a:prstGeom>
            </p:spPr>
          </p:pic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AA1AFB7-6416-47EC-8BE1-8E2D812562B6}"/>
              </a:ext>
            </a:extLst>
          </p:cNvPr>
          <p:cNvGrpSpPr/>
          <p:nvPr/>
        </p:nvGrpSpPr>
        <p:grpSpPr>
          <a:xfrm>
            <a:off x="2941901" y="3449994"/>
            <a:ext cx="3812724" cy="966564"/>
            <a:chOff x="2941901" y="1811174"/>
            <a:chExt cx="3812724" cy="966564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1685E59-751F-4832-B855-316502D02326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01" y="2294456"/>
              <a:ext cx="3812724" cy="0"/>
            </a:xfrm>
            <a:prstGeom prst="straightConnector1">
              <a:avLst/>
            </a:prstGeom>
            <a:ln w="28575">
              <a:solidFill>
                <a:srgbClr val="F6AC0E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56CB84E-E755-4309-8E5F-327170026778}"/>
                </a:ext>
              </a:extLst>
            </p:cNvPr>
            <p:cNvSpPr/>
            <p:nvPr/>
          </p:nvSpPr>
          <p:spPr>
            <a:xfrm>
              <a:off x="4449901" y="2177615"/>
              <a:ext cx="195943" cy="195943"/>
            </a:xfrm>
            <a:prstGeom prst="ellipse">
              <a:avLst/>
            </a:prstGeom>
            <a:solidFill>
              <a:srgbClr val="3C4B50"/>
            </a:solidFill>
            <a:ln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키">
              <a:extLst>
                <a:ext uri="{FF2B5EF4-FFF2-40B4-BE49-F238E27FC236}">
                  <a16:creationId xmlns:a16="http://schemas.microsoft.com/office/drawing/2014/main" id="{5E4B6EC1-C61D-42ED-A7BC-9AC0C9517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3514" y="1811174"/>
              <a:ext cx="966564" cy="966564"/>
            </a:xfrm>
            <a:prstGeom prst="rect">
              <a:avLst/>
            </a:prstGeom>
          </p:spPr>
        </p:pic>
      </p:grpSp>
      <p:sp>
        <p:nvSpPr>
          <p:cNvPr id="51" name="십자형 50">
            <a:extLst>
              <a:ext uri="{FF2B5EF4-FFF2-40B4-BE49-F238E27FC236}">
                <a16:creationId xmlns:a16="http://schemas.microsoft.com/office/drawing/2014/main" id="{28140360-8EC5-4B5E-A4FE-EA13F5F5B64F}"/>
              </a:ext>
            </a:extLst>
          </p:cNvPr>
          <p:cNvSpPr/>
          <p:nvPr/>
        </p:nvSpPr>
        <p:spPr>
          <a:xfrm>
            <a:off x="2106758" y="2841326"/>
            <a:ext cx="370562" cy="370562"/>
          </a:xfrm>
          <a:prstGeom prst="plus">
            <a:avLst>
              <a:gd name="adj" fmla="val 39884"/>
            </a:avLst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십자형 72">
            <a:extLst>
              <a:ext uri="{FF2B5EF4-FFF2-40B4-BE49-F238E27FC236}">
                <a16:creationId xmlns:a16="http://schemas.microsoft.com/office/drawing/2014/main" id="{91617045-DD93-4EAB-ACF8-D08A617687BE}"/>
              </a:ext>
            </a:extLst>
          </p:cNvPr>
          <p:cNvSpPr/>
          <p:nvPr/>
        </p:nvSpPr>
        <p:spPr>
          <a:xfrm>
            <a:off x="7237868" y="2841326"/>
            <a:ext cx="370562" cy="370562"/>
          </a:xfrm>
          <a:prstGeom prst="plus">
            <a:avLst>
              <a:gd name="adj" fmla="val 39884"/>
            </a:avLst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같음 기호 71">
            <a:extLst>
              <a:ext uri="{FF2B5EF4-FFF2-40B4-BE49-F238E27FC236}">
                <a16:creationId xmlns:a16="http://schemas.microsoft.com/office/drawing/2014/main" id="{95EB77DF-46AE-42A3-86D4-6E2852E60F2C}"/>
              </a:ext>
            </a:extLst>
          </p:cNvPr>
          <p:cNvSpPr/>
          <p:nvPr/>
        </p:nvSpPr>
        <p:spPr>
          <a:xfrm>
            <a:off x="2012639" y="4713195"/>
            <a:ext cx="518873" cy="518873"/>
          </a:xfrm>
          <a:prstGeom prst="mathEqual">
            <a:avLst>
              <a:gd name="adj1" fmla="val 16327"/>
              <a:gd name="adj2" fmla="val 18953"/>
            </a:avLst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같음 기호 74">
            <a:extLst>
              <a:ext uri="{FF2B5EF4-FFF2-40B4-BE49-F238E27FC236}">
                <a16:creationId xmlns:a16="http://schemas.microsoft.com/office/drawing/2014/main" id="{D70D427F-E185-4F06-8513-6D603CA69090}"/>
              </a:ext>
            </a:extLst>
          </p:cNvPr>
          <p:cNvSpPr/>
          <p:nvPr/>
        </p:nvSpPr>
        <p:spPr>
          <a:xfrm>
            <a:off x="7163712" y="4713543"/>
            <a:ext cx="518873" cy="518873"/>
          </a:xfrm>
          <a:prstGeom prst="mathEqual">
            <a:avLst>
              <a:gd name="adj1" fmla="val 16327"/>
              <a:gd name="adj2" fmla="val 18953"/>
            </a:avLst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6" name="꺾인 연결선 54">
            <a:extLst>
              <a:ext uri="{FF2B5EF4-FFF2-40B4-BE49-F238E27FC236}">
                <a16:creationId xmlns:a16="http://schemas.microsoft.com/office/drawing/2014/main" id="{AFB9DC13-9220-4F46-8FE2-99FC3F8F2960}"/>
              </a:ext>
            </a:extLst>
          </p:cNvPr>
          <p:cNvCxnSpPr>
            <a:cxnSpLocks/>
            <a:stCxn id="62" idx="3"/>
            <a:endCxn id="79" idx="2"/>
          </p:cNvCxnSpPr>
          <p:nvPr/>
        </p:nvCxnSpPr>
        <p:spPr>
          <a:xfrm flipV="1">
            <a:off x="8091673" y="2635147"/>
            <a:ext cx="2063071" cy="3318571"/>
          </a:xfrm>
          <a:prstGeom prst="bentConnector2">
            <a:avLst/>
          </a:prstGeom>
          <a:ln w="19050">
            <a:solidFill>
              <a:srgbClr val="F6AC0E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31F4251-7A6E-4042-B317-82BB7CA9EAF6}"/>
              </a:ext>
            </a:extLst>
          </p:cNvPr>
          <p:cNvGrpSpPr/>
          <p:nvPr/>
        </p:nvGrpSpPr>
        <p:grpSpPr>
          <a:xfrm>
            <a:off x="9486220" y="1298099"/>
            <a:ext cx="1337048" cy="1337048"/>
            <a:chOff x="2084863" y="1545689"/>
            <a:chExt cx="1337048" cy="1337048"/>
          </a:xfrm>
        </p:grpSpPr>
        <p:pic>
          <p:nvPicPr>
            <p:cNvPr id="79" name="그래픽 78" descr="봉투 열기">
              <a:extLst>
                <a:ext uri="{FF2B5EF4-FFF2-40B4-BE49-F238E27FC236}">
                  <a16:creationId xmlns:a16="http://schemas.microsoft.com/office/drawing/2014/main" id="{278EEA29-1C3A-40AB-BC76-7671BFDA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84863" y="1545689"/>
              <a:ext cx="1337048" cy="1337048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D0BDCB-DA21-4527-A93D-27C5C3E147DA}"/>
                </a:ext>
              </a:extLst>
            </p:cNvPr>
            <p:cNvSpPr/>
            <p:nvPr/>
          </p:nvSpPr>
          <p:spPr>
            <a:xfrm>
              <a:off x="2500604" y="1847461"/>
              <a:ext cx="513184" cy="419878"/>
            </a:xfrm>
            <a:prstGeom prst="rect">
              <a:avLst/>
            </a:prstGeom>
            <a:solidFill>
              <a:srgbClr val="3C4B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6AC0E"/>
                  </a:solidFill>
                </a:rPr>
                <a:t>30</a:t>
              </a:r>
              <a:endParaRPr lang="ko-KR" altLang="en-US" sz="2000" b="1" dirty="0">
                <a:solidFill>
                  <a:srgbClr val="F6AC0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55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SAFE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002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Self‑encryption</a:t>
            </a:r>
            <a:endParaRPr lang="ko-KR" altLang="en-US" sz="2400" b="1" i="1" kern="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42C92EA-02D4-4A40-A44D-0FC6FBFF4E59}"/>
              </a:ext>
            </a:extLst>
          </p:cNvPr>
          <p:cNvCxnSpPr>
            <a:cxnSpLocks/>
          </p:cNvCxnSpPr>
          <p:nvPr/>
        </p:nvCxnSpPr>
        <p:spPr>
          <a:xfrm>
            <a:off x="3185597" y="3926477"/>
            <a:ext cx="996549" cy="912744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3DD2C5-6A80-4CD6-A442-3A1AFB529426}"/>
              </a:ext>
            </a:extLst>
          </p:cNvPr>
          <p:cNvCxnSpPr>
            <a:cxnSpLocks/>
          </p:cNvCxnSpPr>
          <p:nvPr/>
        </p:nvCxnSpPr>
        <p:spPr>
          <a:xfrm flipV="1">
            <a:off x="3185597" y="3014861"/>
            <a:ext cx="979423" cy="922798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661D09-1A94-46B1-A000-E6C276D158F5}"/>
              </a:ext>
            </a:extLst>
          </p:cNvPr>
          <p:cNvCxnSpPr>
            <a:cxnSpLocks/>
          </p:cNvCxnSpPr>
          <p:nvPr/>
        </p:nvCxnSpPr>
        <p:spPr>
          <a:xfrm>
            <a:off x="3185597" y="3926477"/>
            <a:ext cx="996549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69C0B0-A241-43AB-99C5-CCC8E32DDE65}"/>
              </a:ext>
            </a:extLst>
          </p:cNvPr>
          <p:cNvCxnSpPr>
            <a:cxnSpLocks/>
          </p:cNvCxnSpPr>
          <p:nvPr/>
        </p:nvCxnSpPr>
        <p:spPr>
          <a:xfrm>
            <a:off x="1800834" y="3926477"/>
            <a:ext cx="648497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E48413-BFE0-4C7C-9F4D-808DF8FFC930}"/>
              </a:ext>
            </a:extLst>
          </p:cNvPr>
          <p:cNvGrpSpPr/>
          <p:nvPr/>
        </p:nvGrpSpPr>
        <p:grpSpPr>
          <a:xfrm>
            <a:off x="756527" y="3508731"/>
            <a:ext cx="1328974" cy="1213179"/>
            <a:chOff x="2796155" y="1496037"/>
            <a:chExt cx="1930220" cy="176203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D8B1F6-91C3-4E66-9B1E-206B7025C001}"/>
                </a:ext>
              </a:extLst>
            </p:cNvPr>
            <p:cNvGrpSpPr/>
            <p:nvPr/>
          </p:nvGrpSpPr>
          <p:grpSpPr>
            <a:xfrm>
              <a:off x="3168108" y="1496037"/>
              <a:ext cx="1186315" cy="1186315"/>
              <a:chOff x="5350278" y="5040686"/>
              <a:chExt cx="1491443" cy="1491443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D08AA63-F52E-4B4A-91CF-F1064EB07D91}"/>
                  </a:ext>
                </a:extLst>
              </p:cNvPr>
              <p:cNvSpPr/>
              <p:nvPr/>
            </p:nvSpPr>
            <p:spPr>
              <a:xfrm>
                <a:off x="5350278" y="5040686"/>
                <a:ext cx="1491443" cy="1491443"/>
              </a:xfrm>
              <a:prstGeom prst="ellipse">
                <a:avLst/>
              </a:prstGeom>
              <a:noFill/>
              <a:ln w="57150">
                <a:solidFill>
                  <a:srgbClr val="C2B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컴퓨터">
                <a:extLst>
                  <a:ext uri="{FF2B5EF4-FFF2-40B4-BE49-F238E27FC236}">
                    <a16:creationId xmlns:a16="http://schemas.microsoft.com/office/drawing/2014/main" id="{020B25D5-8301-4D1D-8C4C-F69C6A112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32888" y="5223296"/>
                <a:ext cx="1126222" cy="1126222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43D73D-F640-4EA2-B25A-8C51D5A179CB}"/>
                </a:ext>
              </a:extLst>
            </p:cNvPr>
            <p:cNvSpPr/>
            <p:nvPr/>
          </p:nvSpPr>
          <p:spPr>
            <a:xfrm>
              <a:off x="2796155" y="2827602"/>
              <a:ext cx="1930220" cy="430473"/>
            </a:xfrm>
            <a:prstGeom prst="rect">
              <a:avLst/>
            </a:prstGeom>
            <a:solidFill>
              <a:srgbClr val="3C4B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6AC0E"/>
                  </a:solidFill>
                </a:rPr>
                <a:t>User/Client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D4BA6F-2990-491D-A43B-D69202935037}"/>
              </a:ext>
            </a:extLst>
          </p:cNvPr>
          <p:cNvGrpSpPr/>
          <p:nvPr/>
        </p:nvGrpSpPr>
        <p:grpSpPr>
          <a:xfrm>
            <a:off x="2304366" y="3503027"/>
            <a:ext cx="1042811" cy="963516"/>
            <a:chOff x="7041721" y="1401053"/>
            <a:chExt cx="914400" cy="9144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8DBE27F-80CD-46D5-9E65-171A8EDB91AC}"/>
                </a:ext>
              </a:extLst>
            </p:cNvPr>
            <p:cNvGrpSpPr/>
            <p:nvPr/>
          </p:nvGrpSpPr>
          <p:grpSpPr>
            <a:xfrm>
              <a:off x="7041721" y="1401053"/>
              <a:ext cx="914400" cy="914400"/>
              <a:chOff x="7099429" y="1626589"/>
              <a:chExt cx="914400" cy="914400"/>
            </a:xfrm>
          </p:grpSpPr>
          <p:pic>
            <p:nvPicPr>
              <p:cNvPr id="33" name="그래픽 32" descr="용지">
                <a:extLst>
                  <a:ext uri="{FF2B5EF4-FFF2-40B4-BE49-F238E27FC236}">
                    <a16:creationId xmlns:a16="http://schemas.microsoft.com/office/drawing/2014/main" id="{6D636FB6-B9DA-45F5-9388-6C2C17A2C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99429" y="16265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BCB5C34-D70E-4165-8E45-80375B7E6790}"/>
                  </a:ext>
                </a:extLst>
              </p:cNvPr>
              <p:cNvSpPr/>
              <p:nvPr/>
            </p:nvSpPr>
            <p:spPr>
              <a:xfrm>
                <a:off x="7285927" y="1746769"/>
                <a:ext cx="360268" cy="682106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DE170A-B880-47B9-9C43-F2E3A6A51FE1}"/>
                  </a:ext>
                </a:extLst>
              </p:cNvPr>
              <p:cNvSpPr/>
              <p:nvPr/>
            </p:nvSpPr>
            <p:spPr>
              <a:xfrm>
                <a:off x="7447576" y="1910778"/>
                <a:ext cx="360268" cy="518097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B59A480-0DD0-4E02-AA72-2354D571F35D}"/>
                  </a:ext>
                </a:extLst>
              </p:cNvPr>
              <p:cNvSpPr/>
              <p:nvPr/>
            </p:nvSpPr>
            <p:spPr>
              <a:xfrm rot="18797378">
                <a:off x="7594222" y="1781537"/>
                <a:ext cx="142027" cy="224124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085D28-A953-4DF1-BE7E-693793655ED7}"/>
                </a:ext>
              </a:extLst>
            </p:cNvPr>
            <p:cNvSpPr txBox="1"/>
            <p:nvPr/>
          </p:nvSpPr>
          <p:spPr>
            <a:xfrm>
              <a:off x="7248651" y="1678564"/>
              <a:ext cx="519833" cy="35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E1DBCD"/>
                  </a:solidFill>
                </a:rPr>
                <a:t>File</a:t>
              </a:r>
              <a:endParaRPr lang="ko-KR" altLang="en-US" dirty="0">
                <a:solidFill>
                  <a:srgbClr val="E1DBCD"/>
                </a:solidFill>
              </a:endParaRPr>
            </a:p>
          </p:txBody>
        </p:sp>
      </p:grpSp>
      <p:pic>
        <p:nvPicPr>
          <p:cNvPr id="38" name="그래픽 37" descr="퍼즐">
            <a:extLst>
              <a:ext uri="{FF2B5EF4-FFF2-40B4-BE49-F238E27FC236}">
                <a16:creationId xmlns:a16="http://schemas.microsoft.com/office/drawing/2014/main" id="{B1DCA2A4-CBF9-4F02-98CA-F09BA8FCB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5562" y="2761699"/>
            <a:ext cx="574966" cy="574966"/>
          </a:xfrm>
          <a:prstGeom prst="rect">
            <a:avLst/>
          </a:prstGeom>
        </p:spPr>
      </p:pic>
      <p:pic>
        <p:nvPicPr>
          <p:cNvPr id="41" name="그래픽 40" descr="퍼즐">
            <a:extLst>
              <a:ext uri="{FF2B5EF4-FFF2-40B4-BE49-F238E27FC236}">
                <a16:creationId xmlns:a16="http://schemas.microsoft.com/office/drawing/2014/main" id="{4C26E0AC-A39F-4203-BD51-C7A5E77AC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5490" y="3676084"/>
            <a:ext cx="574966" cy="574966"/>
          </a:xfrm>
          <a:prstGeom prst="rect">
            <a:avLst/>
          </a:prstGeom>
        </p:spPr>
      </p:pic>
      <p:pic>
        <p:nvPicPr>
          <p:cNvPr id="48" name="그래픽 47" descr="퍼즐">
            <a:extLst>
              <a:ext uri="{FF2B5EF4-FFF2-40B4-BE49-F238E27FC236}">
                <a16:creationId xmlns:a16="http://schemas.microsoft.com/office/drawing/2014/main" id="{71404167-5040-4D36-B7BE-8275DF120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5562" y="4590469"/>
            <a:ext cx="574966" cy="574966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BDFBB908-6062-4A23-B097-4D97A8C90561}"/>
              </a:ext>
            </a:extLst>
          </p:cNvPr>
          <p:cNvGrpSpPr/>
          <p:nvPr/>
        </p:nvGrpSpPr>
        <p:grpSpPr>
          <a:xfrm>
            <a:off x="10626410" y="2723153"/>
            <a:ext cx="714235" cy="574966"/>
            <a:chOff x="5645261" y="2114216"/>
            <a:chExt cx="714235" cy="574966"/>
          </a:xfrm>
        </p:grpSpPr>
        <p:pic>
          <p:nvPicPr>
            <p:cNvPr id="60" name="그래픽 59" descr="퍼즐">
              <a:extLst>
                <a:ext uri="{FF2B5EF4-FFF2-40B4-BE49-F238E27FC236}">
                  <a16:creationId xmlns:a16="http://schemas.microsoft.com/office/drawing/2014/main" id="{DDC4EA79-CEBE-48EB-B82B-8470FEB90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61" name="그래픽 60" descr="잠금">
              <a:extLst>
                <a:ext uri="{FF2B5EF4-FFF2-40B4-BE49-F238E27FC236}">
                  <a16:creationId xmlns:a16="http://schemas.microsoft.com/office/drawing/2014/main" id="{E0242E4F-3475-4CEC-A8EA-D0E4FBACD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37FD511-6FC9-49BE-8547-DD8AE6B2A38E}"/>
              </a:ext>
            </a:extLst>
          </p:cNvPr>
          <p:cNvCxnSpPr>
            <a:cxnSpLocks/>
          </p:cNvCxnSpPr>
          <p:nvPr/>
        </p:nvCxnSpPr>
        <p:spPr>
          <a:xfrm>
            <a:off x="4820456" y="4838093"/>
            <a:ext cx="589543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C993AB-C168-461D-B648-E182E939A929}"/>
              </a:ext>
            </a:extLst>
          </p:cNvPr>
          <p:cNvCxnSpPr>
            <a:cxnSpLocks/>
          </p:cNvCxnSpPr>
          <p:nvPr/>
        </p:nvCxnSpPr>
        <p:spPr>
          <a:xfrm>
            <a:off x="4820456" y="3926477"/>
            <a:ext cx="589543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5910B6E-07DA-402A-80AC-F0989850E761}"/>
              </a:ext>
            </a:extLst>
          </p:cNvPr>
          <p:cNvCxnSpPr>
            <a:cxnSpLocks/>
          </p:cNvCxnSpPr>
          <p:nvPr/>
        </p:nvCxnSpPr>
        <p:spPr>
          <a:xfrm>
            <a:off x="4820456" y="3014861"/>
            <a:ext cx="589543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B28D55-B5C2-4E3C-A822-23BFAAC82D5E}"/>
              </a:ext>
            </a:extLst>
          </p:cNvPr>
          <p:cNvSpPr/>
          <p:nvPr/>
        </p:nvSpPr>
        <p:spPr>
          <a:xfrm>
            <a:off x="5600271" y="2189757"/>
            <a:ext cx="3440367" cy="3473440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pic>
        <p:nvPicPr>
          <p:cNvPr id="66" name="그래픽 65" descr="퍼즐">
            <a:extLst>
              <a:ext uri="{FF2B5EF4-FFF2-40B4-BE49-F238E27FC236}">
                <a16:creationId xmlns:a16="http://schemas.microsoft.com/office/drawing/2014/main" id="{BFB6A7F9-5FF7-4215-9CB3-7F217170A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4861" y="2761699"/>
            <a:ext cx="574966" cy="574966"/>
          </a:xfrm>
          <a:prstGeom prst="rect">
            <a:avLst/>
          </a:prstGeom>
        </p:spPr>
      </p:pic>
      <p:pic>
        <p:nvPicPr>
          <p:cNvPr id="67" name="그래픽 66" descr="퍼즐">
            <a:extLst>
              <a:ext uri="{FF2B5EF4-FFF2-40B4-BE49-F238E27FC236}">
                <a16:creationId xmlns:a16="http://schemas.microsoft.com/office/drawing/2014/main" id="{7947113D-0760-45AC-B849-314B6CFD2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4789" y="3676084"/>
            <a:ext cx="574966" cy="574966"/>
          </a:xfrm>
          <a:prstGeom prst="rect">
            <a:avLst/>
          </a:prstGeom>
        </p:spPr>
      </p:pic>
      <p:pic>
        <p:nvPicPr>
          <p:cNvPr id="68" name="그래픽 67" descr="퍼즐">
            <a:extLst>
              <a:ext uri="{FF2B5EF4-FFF2-40B4-BE49-F238E27FC236}">
                <a16:creationId xmlns:a16="http://schemas.microsoft.com/office/drawing/2014/main" id="{6163277A-BC89-4643-81B6-A81F92107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4861" y="4590469"/>
            <a:ext cx="574966" cy="574966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720542-E489-4709-ADB6-7D3CCF68C256}"/>
              </a:ext>
            </a:extLst>
          </p:cNvPr>
          <p:cNvSpPr/>
          <p:nvPr/>
        </p:nvSpPr>
        <p:spPr>
          <a:xfrm>
            <a:off x="6282828" y="2005708"/>
            <a:ext cx="2075251" cy="368097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C4B50"/>
                </a:solidFill>
              </a:rPr>
              <a:t>Hash Value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5540A3-10F1-4759-A22D-FD7F9AFC2F68}"/>
              </a:ext>
            </a:extLst>
          </p:cNvPr>
          <p:cNvSpPr/>
          <p:nvPr/>
        </p:nvSpPr>
        <p:spPr>
          <a:xfrm>
            <a:off x="6504417" y="2789691"/>
            <a:ext cx="2317722" cy="447869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fdf234h34jr82942j3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A0D1E50-1AA3-4A2B-9E36-760C1FF964F4}"/>
              </a:ext>
            </a:extLst>
          </p:cNvPr>
          <p:cNvSpPr/>
          <p:nvPr/>
        </p:nvSpPr>
        <p:spPr>
          <a:xfrm>
            <a:off x="6504417" y="3693190"/>
            <a:ext cx="2317722" cy="447869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3jekljr5w349j4i3io23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C305720-DF69-4AD0-B79D-10474ACD107E}"/>
              </a:ext>
            </a:extLst>
          </p:cNvPr>
          <p:cNvSpPr/>
          <p:nvPr/>
        </p:nvSpPr>
        <p:spPr>
          <a:xfrm>
            <a:off x="6504417" y="4614158"/>
            <a:ext cx="2317722" cy="447869"/>
          </a:xfrm>
          <a:prstGeom prst="rect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hj4992349u9ia23i4jk</a:t>
            </a:r>
          </a:p>
        </p:txBody>
      </p:sp>
      <p:sp>
        <p:nvSpPr>
          <p:cNvPr id="73" name="같음 기호 72">
            <a:extLst>
              <a:ext uri="{FF2B5EF4-FFF2-40B4-BE49-F238E27FC236}">
                <a16:creationId xmlns:a16="http://schemas.microsoft.com/office/drawing/2014/main" id="{C9BC3865-BAFD-461B-A0A3-FC14FA812D7C}"/>
              </a:ext>
            </a:extLst>
          </p:cNvPr>
          <p:cNvSpPr/>
          <p:nvPr/>
        </p:nvSpPr>
        <p:spPr>
          <a:xfrm>
            <a:off x="6336731" y="2842951"/>
            <a:ext cx="335371" cy="335371"/>
          </a:xfrm>
          <a:prstGeom prst="mathEqual">
            <a:avLst>
              <a:gd name="adj1" fmla="val 16327"/>
              <a:gd name="adj2" fmla="val 189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같음 기호 73">
            <a:extLst>
              <a:ext uri="{FF2B5EF4-FFF2-40B4-BE49-F238E27FC236}">
                <a16:creationId xmlns:a16="http://schemas.microsoft.com/office/drawing/2014/main" id="{871FCD89-70AE-40FD-9F02-8A9030855D7E}"/>
              </a:ext>
            </a:extLst>
          </p:cNvPr>
          <p:cNvSpPr/>
          <p:nvPr/>
        </p:nvSpPr>
        <p:spPr>
          <a:xfrm>
            <a:off x="6336731" y="3768913"/>
            <a:ext cx="335371" cy="335371"/>
          </a:xfrm>
          <a:prstGeom prst="mathEqual">
            <a:avLst>
              <a:gd name="adj1" fmla="val 16327"/>
              <a:gd name="adj2" fmla="val 189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같음 기호 74">
            <a:extLst>
              <a:ext uri="{FF2B5EF4-FFF2-40B4-BE49-F238E27FC236}">
                <a16:creationId xmlns:a16="http://schemas.microsoft.com/office/drawing/2014/main" id="{092715F0-F54E-4184-B9BB-90E98DA80D76}"/>
              </a:ext>
            </a:extLst>
          </p:cNvPr>
          <p:cNvSpPr/>
          <p:nvPr/>
        </p:nvSpPr>
        <p:spPr>
          <a:xfrm>
            <a:off x="6336731" y="4694875"/>
            <a:ext cx="335371" cy="335371"/>
          </a:xfrm>
          <a:prstGeom prst="mathEqual">
            <a:avLst>
              <a:gd name="adj1" fmla="val 16327"/>
              <a:gd name="adj2" fmla="val 189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CC69967-47BF-4222-AA32-637972783BDA}"/>
              </a:ext>
            </a:extLst>
          </p:cNvPr>
          <p:cNvCxnSpPr>
            <a:cxnSpLocks/>
          </p:cNvCxnSpPr>
          <p:nvPr/>
        </p:nvCxnSpPr>
        <p:spPr>
          <a:xfrm>
            <a:off x="8822139" y="4840283"/>
            <a:ext cx="1682035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C1E5A5F-6161-4678-8440-719C33CB20C9}"/>
              </a:ext>
            </a:extLst>
          </p:cNvPr>
          <p:cNvCxnSpPr>
            <a:cxnSpLocks/>
          </p:cNvCxnSpPr>
          <p:nvPr/>
        </p:nvCxnSpPr>
        <p:spPr>
          <a:xfrm>
            <a:off x="8822139" y="3928667"/>
            <a:ext cx="1682035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639267B-AA45-4160-AACA-F410AF907374}"/>
              </a:ext>
            </a:extLst>
          </p:cNvPr>
          <p:cNvCxnSpPr>
            <a:cxnSpLocks/>
          </p:cNvCxnSpPr>
          <p:nvPr/>
        </p:nvCxnSpPr>
        <p:spPr>
          <a:xfrm>
            <a:off x="8822139" y="3017051"/>
            <a:ext cx="1682035" cy="0"/>
          </a:xfrm>
          <a:prstGeom prst="straightConnector1">
            <a:avLst/>
          </a:prstGeom>
          <a:ln>
            <a:solidFill>
              <a:srgbClr val="F6AC0E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F976FD9-8621-451C-8FCC-ED8A58123BB0}"/>
              </a:ext>
            </a:extLst>
          </p:cNvPr>
          <p:cNvGrpSpPr/>
          <p:nvPr/>
        </p:nvGrpSpPr>
        <p:grpSpPr>
          <a:xfrm>
            <a:off x="10626410" y="3645234"/>
            <a:ext cx="714235" cy="574966"/>
            <a:chOff x="5645261" y="2114216"/>
            <a:chExt cx="714235" cy="574966"/>
          </a:xfrm>
        </p:grpSpPr>
        <p:pic>
          <p:nvPicPr>
            <p:cNvPr id="80" name="그래픽 79" descr="퍼즐">
              <a:extLst>
                <a:ext uri="{FF2B5EF4-FFF2-40B4-BE49-F238E27FC236}">
                  <a16:creationId xmlns:a16="http://schemas.microsoft.com/office/drawing/2014/main" id="{63511E83-571C-4E9E-B11D-3FE617A02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81" name="그래픽 80" descr="잠금">
              <a:extLst>
                <a:ext uri="{FF2B5EF4-FFF2-40B4-BE49-F238E27FC236}">
                  <a16:creationId xmlns:a16="http://schemas.microsoft.com/office/drawing/2014/main" id="{9E3585E4-BBC3-4FF5-B82B-35C38344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585709-C642-49D6-B28C-ABD20EA5CEA5}"/>
              </a:ext>
            </a:extLst>
          </p:cNvPr>
          <p:cNvGrpSpPr/>
          <p:nvPr/>
        </p:nvGrpSpPr>
        <p:grpSpPr>
          <a:xfrm>
            <a:off x="10626410" y="4590469"/>
            <a:ext cx="714235" cy="574966"/>
            <a:chOff x="5645261" y="2114216"/>
            <a:chExt cx="714235" cy="574966"/>
          </a:xfrm>
        </p:grpSpPr>
        <p:pic>
          <p:nvPicPr>
            <p:cNvPr id="83" name="그래픽 82" descr="퍼즐">
              <a:extLst>
                <a:ext uri="{FF2B5EF4-FFF2-40B4-BE49-F238E27FC236}">
                  <a16:creationId xmlns:a16="http://schemas.microsoft.com/office/drawing/2014/main" id="{157983C6-3884-4F35-88BA-6AB6563A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45261" y="2114216"/>
              <a:ext cx="574966" cy="574966"/>
            </a:xfrm>
            <a:prstGeom prst="rect">
              <a:avLst/>
            </a:prstGeom>
          </p:spPr>
        </p:pic>
        <p:pic>
          <p:nvPicPr>
            <p:cNvPr id="84" name="그래픽 83" descr="잠금">
              <a:extLst>
                <a:ext uri="{FF2B5EF4-FFF2-40B4-BE49-F238E27FC236}">
                  <a16:creationId xmlns:a16="http://schemas.microsoft.com/office/drawing/2014/main" id="{98DEBE1E-CA16-4FCF-A72C-F5A7A4662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63338" y="2320556"/>
              <a:ext cx="296158" cy="29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440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924175"/>
            <a:ext cx="3257550" cy="1009650"/>
            <a:chOff x="4467225" y="2800350"/>
            <a:chExt cx="3257550" cy="100965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00965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endParaRPr lang="en-US" altLang="ko-KR" sz="1600" dirty="0"/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4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803086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Comparison table of decentralized storage platforms</a:t>
            </a:r>
            <a:endParaRPr lang="ko-KR" altLang="en-US" sz="2400" b="1" i="1" kern="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9979" y="449110"/>
            <a:ext cx="7935523" cy="45719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0450E798-BCDE-4662-89AA-81A241768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12796"/>
              </p:ext>
            </p:extLst>
          </p:nvPr>
        </p:nvGraphicFramePr>
        <p:xfrm>
          <a:off x="502056" y="1347830"/>
          <a:ext cx="11038115" cy="521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078">
                  <a:extLst>
                    <a:ext uri="{9D8B030D-6E8A-4147-A177-3AD203B41FA5}">
                      <a16:colId xmlns:a16="http://schemas.microsoft.com/office/drawing/2014/main" val="2228632208"/>
                    </a:ext>
                  </a:extLst>
                </a:gridCol>
                <a:gridCol w="2522702">
                  <a:extLst>
                    <a:ext uri="{9D8B030D-6E8A-4147-A177-3AD203B41FA5}">
                      <a16:colId xmlns:a16="http://schemas.microsoft.com/office/drawing/2014/main" val="1488358272"/>
                    </a:ext>
                  </a:extLst>
                </a:gridCol>
                <a:gridCol w="2096890">
                  <a:extLst>
                    <a:ext uri="{9D8B030D-6E8A-4147-A177-3AD203B41FA5}">
                      <a16:colId xmlns:a16="http://schemas.microsoft.com/office/drawing/2014/main" val="2486074122"/>
                    </a:ext>
                  </a:extLst>
                </a:gridCol>
                <a:gridCol w="2745832">
                  <a:extLst>
                    <a:ext uri="{9D8B030D-6E8A-4147-A177-3AD203B41FA5}">
                      <a16:colId xmlns:a16="http://schemas.microsoft.com/office/drawing/2014/main" val="2131221780"/>
                    </a:ext>
                  </a:extLst>
                </a:gridCol>
                <a:gridCol w="2001613">
                  <a:extLst>
                    <a:ext uri="{9D8B030D-6E8A-4147-A177-3AD203B41FA5}">
                      <a16:colId xmlns:a16="http://schemas.microsoft.com/office/drawing/2014/main" val="1051993392"/>
                    </a:ext>
                  </a:extLst>
                </a:gridCol>
              </a:tblGrid>
              <a:tr h="73037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Blockchain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Information 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on chain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Verification</a:t>
                      </a:r>
                      <a:endParaRPr lang="ko-KR" altLang="en-US" sz="12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Encryption</a:t>
                      </a:r>
                      <a:endParaRPr lang="en-US" altLang="ko-KR" sz="1600" b="1" i="0" kern="12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85918"/>
                  </a:ext>
                </a:extLst>
              </a:tr>
              <a:tr h="730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IPFS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Merkle tree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Asymmetric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Hashing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305826"/>
                  </a:ext>
                </a:extLst>
              </a:tr>
              <a:tr h="81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Filecoin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Filecoin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Assets,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Transaction,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Contracts and Proofs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r>
                        <a:rPr lang="en-US" altLang="ko-KR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(Proof-of-Spacetime),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PoRep</a:t>
                      </a:r>
                      <a:r>
                        <a:rPr lang="en-US" altLang="ko-KR" sz="1200" b="0" i="0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(Proof-of-Replication)</a:t>
                      </a:r>
                      <a:endParaRPr lang="ko-KR" altLang="en-US" sz="1200" b="0" i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Asymmetric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Hashing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842"/>
                  </a:ext>
                </a:extLst>
              </a:tr>
              <a:tr h="730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Storj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Ethereum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Assets,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Transaction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PoS</a:t>
                      </a: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(Proof-of-Storage),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Merkle tree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Encryption choices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38972"/>
                  </a:ext>
                </a:extLst>
              </a:tr>
              <a:tr h="756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Sia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Sia 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Assets,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Transaction,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Contracts and Proofs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File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Contract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(Merkle root hash)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Threefish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47006"/>
                  </a:ext>
                </a:extLst>
              </a:tr>
              <a:tr h="730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NeoFS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Neo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Assets,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Transaction,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Contracts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Homomorphic </a:t>
                      </a:r>
                      <a:r>
                        <a:rPr lang="en-US" altLang="ko-KR" sz="1200" b="0" u="none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Hashing 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Homomorphic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934709"/>
                  </a:ext>
                </a:extLst>
              </a:tr>
              <a:tr h="730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SAFE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x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Knowledge Proof</a:t>
                      </a:r>
                      <a:endParaRPr lang="ko-KR" altLang="en-US" sz="1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Self-encryption</a:t>
                      </a:r>
                    </a:p>
                  </a:txBody>
                  <a:tcPr marL="91406" marR="91406" marT="45703" marB="457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33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2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56E3EE-D2AC-4A33-92E6-06ADFDF28FA7}"/>
              </a:ext>
            </a:extLst>
          </p:cNvPr>
          <p:cNvGrpSpPr/>
          <p:nvPr/>
        </p:nvGrpSpPr>
        <p:grpSpPr>
          <a:xfrm>
            <a:off x="3460706" y="5200848"/>
            <a:ext cx="1176347" cy="1176347"/>
            <a:chOff x="5350278" y="5040686"/>
            <a:chExt cx="1491443" cy="1491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39CB7C6-012A-4E58-A326-DA7F4F44FADD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컴퓨터">
              <a:extLst>
                <a:ext uri="{FF2B5EF4-FFF2-40B4-BE49-F238E27FC236}">
                  <a16:creationId xmlns:a16="http://schemas.microsoft.com/office/drawing/2014/main" id="{A7005C19-7475-4AF5-9C5D-3C4AFECEC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CCB1E9-6F8B-4A46-8271-25E9ABC0860D}"/>
              </a:ext>
            </a:extLst>
          </p:cNvPr>
          <p:cNvGrpSpPr/>
          <p:nvPr/>
        </p:nvGrpSpPr>
        <p:grpSpPr>
          <a:xfrm>
            <a:off x="4750790" y="2083790"/>
            <a:ext cx="2690420" cy="2690420"/>
            <a:chOff x="4866207" y="2083790"/>
            <a:chExt cx="2690420" cy="2690420"/>
          </a:xfrm>
        </p:grpSpPr>
        <p:pic>
          <p:nvPicPr>
            <p:cNvPr id="12" name="그래픽 11" descr="구름">
              <a:extLst>
                <a:ext uri="{FF2B5EF4-FFF2-40B4-BE49-F238E27FC236}">
                  <a16:creationId xmlns:a16="http://schemas.microsoft.com/office/drawing/2014/main" id="{19AF1C30-3FD4-4C7E-82E3-E23CB858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6207" y="2083790"/>
              <a:ext cx="2690420" cy="2690420"/>
            </a:xfrm>
            <a:prstGeom prst="rect">
              <a:avLst/>
            </a:prstGeom>
          </p:spPr>
        </p:pic>
        <p:pic>
          <p:nvPicPr>
            <p:cNvPr id="16" name="그래픽 15" descr="서버">
              <a:extLst>
                <a:ext uri="{FF2B5EF4-FFF2-40B4-BE49-F238E27FC236}">
                  <a16:creationId xmlns:a16="http://schemas.microsoft.com/office/drawing/2014/main" id="{B8CA2572-E5E0-4720-AAE2-B9FDCA14D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51414" y="3015142"/>
              <a:ext cx="1089171" cy="1089171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233245B-E199-4E73-9541-0D2D77734E20}"/>
              </a:ext>
            </a:extLst>
          </p:cNvPr>
          <p:cNvGrpSpPr/>
          <p:nvPr/>
        </p:nvGrpSpPr>
        <p:grpSpPr>
          <a:xfrm>
            <a:off x="2428390" y="2405053"/>
            <a:ext cx="1176347" cy="1176347"/>
            <a:chOff x="5350278" y="5040686"/>
            <a:chExt cx="1491443" cy="1491443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CCAB14E-DCED-4E97-822C-C0C48A26A903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컴퓨터">
              <a:extLst>
                <a:ext uri="{FF2B5EF4-FFF2-40B4-BE49-F238E27FC236}">
                  <a16:creationId xmlns:a16="http://schemas.microsoft.com/office/drawing/2014/main" id="{C4DEFA72-9AE2-4D20-B7A7-23477056B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8F4C84-E1C6-4631-AB59-4E57CEC1DFAC}"/>
              </a:ext>
            </a:extLst>
          </p:cNvPr>
          <p:cNvGrpSpPr/>
          <p:nvPr/>
        </p:nvGrpSpPr>
        <p:grpSpPr>
          <a:xfrm>
            <a:off x="7559861" y="5200847"/>
            <a:ext cx="1176347" cy="1176347"/>
            <a:chOff x="5350278" y="5040686"/>
            <a:chExt cx="1491443" cy="1491443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377E86C-183E-4A5F-AA33-8C644C7F863C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래픽 32" descr="컴퓨터">
              <a:extLst>
                <a:ext uri="{FF2B5EF4-FFF2-40B4-BE49-F238E27FC236}">
                  <a16:creationId xmlns:a16="http://schemas.microsoft.com/office/drawing/2014/main" id="{771C94F1-1BD2-4D95-B39D-990D4956E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846F23B-BB9B-42C4-B069-6429A39B7E05}"/>
              </a:ext>
            </a:extLst>
          </p:cNvPr>
          <p:cNvGrpSpPr/>
          <p:nvPr/>
        </p:nvGrpSpPr>
        <p:grpSpPr>
          <a:xfrm>
            <a:off x="5507826" y="468660"/>
            <a:ext cx="1176347" cy="1176347"/>
            <a:chOff x="5350278" y="5040686"/>
            <a:chExt cx="1491443" cy="149144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85B7709-DF78-4DD9-AD3F-9209D9F79C5A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래픽 35" descr="컴퓨터">
              <a:extLst>
                <a:ext uri="{FF2B5EF4-FFF2-40B4-BE49-F238E27FC236}">
                  <a16:creationId xmlns:a16="http://schemas.microsoft.com/office/drawing/2014/main" id="{961B66CC-10E8-4EFE-A185-BFF3CA992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446FC3-9FC2-4EE1-B771-3580AA005DDE}"/>
              </a:ext>
            </a:extLst>
          </p:cNvPr>
          <p:cNvGrpSpPr/>
          <p:nvPr/>
        </p:nvGrpSpPr>
        <p:grpSpPr>
          <a:xfrm>
            <a:off x="8739663" y="2557452"/>
            <a:ext cx="1176347" cy="1176347"/>
            <a:chOff x="5350278" y="5040686"/>
            <a:chExt cx="1491443" cy="149144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54B0B5B-CD25-4196-B0F5-6654A2CBFC3B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래픽 38" descr="컴퓨터">
              <a:extLst>
                <a:ext uri="{FF2B5EF4-FFF2-40B4-BE49-F238E27FC236}">
                  <a16:creationId xmlns:a16="http://schemas.microsoft.com/office/drawing/2014/main" id="{6ACC9DE2-D333-4FA6-95D1-5AC44E1EE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5529A61-5260-42C4-BD72-43D409990D9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48767" y="3092539"/>
            <a:ext cx="1002023" cy="336461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C12373-5490-4E04-8794-C7DF0F4E7C26}"/>
              </a:ext>
            </a:extLst>
          </p:cNvPr>
          <p:cNvCxnSpPr>
            <a:cxnSpLocks/>
          </p:cNvCxnSpPr>
          <p:nvPr/>
        </p:nvCxnSpPr>
        <p:spPr>
          <a:xfrm>
            <a:off x="6020498" y="1828391"/>
            <a:ext cx="0" cy="788974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048667-477F-409B-A367-BFC8EACF7C3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441210" y="3145625"/>
            <a:ext cx="1146053" cy="28337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6696D53-6000-4D02-A3C4-2DE99A609BCB}"/>
              </a:ext>
            </a:extLst>
          </p:cNvPr>
          <p:cNvCxnSpPr>
            <a:cxnSpLocks/>
          </p:cNvCxnSpPr>
          <p:nvPr/>
        </p:nvCxnSpPr>
        <p:spPr>
          <a:xfrm flipH="1" flipV="1">
            <a:off x="7046752" y="4295163"/>
            <a:ext cx="657140" cy="816068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D0B8F08-A465-4293-A3F6-43AFFBA2CDC4}"/>
              </a:ext>
            </a:extLst>
          </p:cNvPr>
          <p:cNvCxnSpPr>
            <a:cxnSpLocks/>
          </p:cNvCxnSpPr>
          <p:nvPr/>
        </p:nvCxnSpPr>
        <p:spPr>
          <a:xfrm flipV="1">
            <a:off x="4374112" y="4295163"/>
            <a:ext cx="734783" cy="816068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7595DB7-0BC5-419E-BD65-B56DDACAD488}"/>
              </a:ext>
            </a:extLst>
          </p:cNvPr>
          <p:cNvCxnSpPr>
            <a:cxnSpLocks/>
          </p:cNvCxnSpPr>
          <p:nvPr/>
        </p:nvCxnSpPr>
        <p:spPr>
          <a:xfrm>
            <a:off x="3705777" y="3212760"/>
            <a:ext cx="1002023" cy="336461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81F8A81-0108-4956-A7A3-777E928AB327}"/>
              </a:ext>
            </a:extLst>
          </p:cNvPr>
          <p:cNvCxnSpPr>
            <a:cxnSpLocks/>
          </p:cNvCxnSpPr>
          <p:nvPr/>
        </p:nvCxnSpPr>
        <p:spPr>
          <a:xfrm>
            <a:off x="6135916" y="1828391"/>
            <a:ext cx="0" cy="788974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023A9C-5E2E-4DEE-8F80-65EA374A75E5}"/>
              </a:ext>
            </a:extLst>
          </p:cNvPr>
          <p:cNvCxnSpPr>
            <a:cxnSpLocks/>
          </p:cNvCxnSpPr>
          <p:nvPr/>
        </p:nvCxnSpPr>
        <p:spPr>
          <a:xfrm flipH="1">
            <a:off x="7484200" y="3265846"/>
            <a:ext cx="1146053" cy="283375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3B57990-1186-4053-914C-36C7947D567D}"/>
              </a:ext>
            </a:extLst>
          </p:cNvPr>
          <p:cNvCxnSpPr>
            <a:cxnSpLocks/>
          </p:cNvCxnSpPr>
          <p:nvPr/>
        </p:nvCxnSpPr>
        <p:spPr>
          <a:xfrm flipH="1" flipV="1">
            <a:off x="6957356" y="4376390"/>
            <a:ext cx="657140" cy="816068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7809DEC-0869-4FE8-A44A-45C4ADCE5B26}"/>
              </a:ext>
            </a:extLst>
          </p:cNvPr>
          <p:cNvCxnSpPr>
            <a:cxnSpLocks/>
          </p:cNvCxnSpPr>
          <p:nvPr/>
        </p:nvCxnSpPr>
        <p:spPr>
          <a:xfrm flipV="1">
            <a:off x="4450658" y="4376390"/>
            <a:ext cx="734783" cy="816068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519B002-CBCC-4C3C-9B17-73BC3DD13A3F}"/>
              </a:ext>
            </a:extLst>
          </p:cNvPr>
          <p:cNvGrpSpPr/>
          <p:nvPr/>
        </p:nvGrpSpPr>
        <p:grpSpPr>
          <a:xfrm>
            <a:off x="6192602" y="1702526"/>
            <a:ext cx="1126350" cy="1040703"/>
            <a:chOff x="7041719" y="1401054"/>
            <a:chExt cx="914400" cy="91440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E6651B5-0F75-4C72-A19C-06A1D1FA26E2}"/>
                </a:ext>
              </a:extLst>
            </p:cNvPr>
            <p:cNvGrpSpPr/>
            <p:nvPr/>
          </p:nvGrpSpPr>
          <p:grpSpPr>
            <a:xfrm>
              <a:off x="7041719" y="1401054"/>
              <a:ext cx="914400" cy="914400"/>
              <a:chOff x="7099427" y="1626590"/>
              <a:chExt cx="914400" cy="914400"/>
            </a:xfrm>
          </p:grpSpPr>
          <p:pic>
            <p:nvPicPr>
              <p:cNvPr id="65" name="그래픽 64" descr="용지">
                <a:extLst>
                  <a:ext uri="{FF2B5EF4-FFF2-40B4-BE49-F238E27FC236}">
                    <a16:creationId xmlns:a16="http://schemas.microsoft.com/office/drawing/2014/main" id="{CB2A0D66-FA9E-4B14-B315-8D4459C71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99427" y="16265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E0AC2E2D-AD69-42A9-880D-E32751C0BB2B}"/>
                  </a:ext>
                </a:extLst>
              </p:cNvPr>
              <p:cNvSpPr/>
              <p:nvPr/>
            </p:nvSpPr>
            <p:spPr>
              <a:xfrm>
                <a:off x="7285927" y="1746769"/>
                <a:ext cx="360268" cy="682106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5A3D646-9AD4-48C4-8E88-67DAB57DEDD9}"/>
                  </a:ext>
                </a:extLst>
              </p:cNvPr>
              <p:cNvSpPr/>
              <p:nvPr/>
            </p:nvSpPr>
            <p:spPr>
              <a:xfrm>
                <a:off x="7447576" y="1910778"/>
                <a:ext cx="360268" cy="518097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EB8E0E5-A721-451B-82CA-00A19EB44906}"/>
                  </a:ext>
                </a:extLst>
              </p:cNvPr>
              <p:cNvSpPr/>
              <p:nvPr/>
            </p:nvSpPr>
            <p:spPr>
              <a:xfrm rot="18797378">
                <a:off x="7594222" y="1781537"/>
                <a:ext cx="142027" cy="224124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D409F7-6F5B-4FE6-87B0-1E188C7C6A6E}"/>
                </a:ext>
              </a:extLst>
            </p:cNvPr>
            <p:cNvSpPr txBox="1"/>
            <p:nvPr/>
          </p:nvSpPr>
          <p:spPr>
            <a:xfrm>
              <a:off x="7248651" y="1678564"/>
              <a:ext cx="519833" cy="35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E1DBCD"/>
                  </a:solidFill>
                </a:rPr>
                <a:t>File</a:t>
              </a:r>
              <a:endParaRPr lang="ko-KR" altLang="en-US" dirty="0">
                <a:solidFill>
                  <a:srgbClr val="E1DBCD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BF99D8-7C83-44C7-BBE8-EBDC7F92A4D1}"/>
              </a:ext>
            </a:extLst>
          </p:cNvPr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Centralized Storage</a:t>
            </a:r>
          </a:p>
        </p:txBody>
      </p:sp>
    </p:spTree>
    <p:extLst>
      <p:ext uri="{BB962C8B-B14F-4D97-AF65-F5344CB8AC3E}">
        <p14:creationId xmlns:p14="http://schemas.microsoft.com/office/powerpoint/2010/main" val="371698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9BF99D8-7C83-44C7-BBE8-EBDC7F92A4D1}"/>
              </a:ext>
            </a:extLst>
          </p:cNvPr>
          <p:cNvSpPr/>
          <p:nvPr/>
        </p:nvSpPr>
        <p:spPr>
          <a:xfrm>
            <a:off x="693258" y="398311"/>
            <a:ext cx="59571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Disadvantages of Centralized Storage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298B24-D8CD-4F22-9167-4CE06BFC00B1}"/>
              </a:ext>
            </a:extLst>
          </p:cNvPr>
          <p:cNvCxnSpPr/>
          <p:nvPr/>
        </p:nvCxnSpPr>
        <p:spPr>
          <a:xfrm>
            <a:off x="269215" y="3607266"/>
            <a:ext cx="11643919" cy="0"/>
          </a:xfrm>
          <a:prstGeom prst="line">
            <a:avLst/>
          </a:prstGeom>
          <a:ln w="19050">
            <a:solidFill>
              <a:srgbClr val="F6AC0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25F29E-70C9-4708-A92B-3A25CFB9E328}"/>
              </a:ext>
            </a:extLst>
          </p:cNvPr>
          <p:cNvCxnSpPr>
            <a:cxnSpLocks/>
          </p:cNvCxnSpPr>
          <p:nvPr/>
        </p:nvCxnSpPr>
        <p:spPr>
          <a:xfrm>
            <a:off x="6091175" y="1242439"/>
            <a:ext cx="0" cy="5149030"/>
          </a:xfrm>
          <a:prstGeom prst="line">
            <a:avLst/>
          </a:prstGeom>
          <a:ln w="19050">
            <a:solidFill>
              <a:srgbClr val="F6AC0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5B06CE7-A88C-49B4-9767-7540B3D19BED}"/>
              </a:ext>
            </a:extLst>
          </p:cNvPr>
          <p:cNvGrpSpPr/>
          <p:nvPr/>
        </p:nvGrpSpPr>
        <p:grpSpPr>
          <a:xfrm>
            <a:off x="3366879" y="1242899"/>
            <a:ext cx="2297016" cy="2297016"/>
            <a:chOff x="4866207" y="2083790"/>
            <a:chExt cx="2690420" cy="2690420"/>
          </a:xfrm>
        </p:grpSpPr>
        <p:pic>
          <p:nvPicPr>
            <p:cNvPr id="47" name="그래픽 46" descr="구름">
              <a:extLst>
                <a:ext uri="{FF2B5EF4-FFF2-40B4-BE49-F238E27FC236}">
                  <a16:creationId xmlns:a16="http://schemas.microsoft.com/office/drawing/2014/main" id="{094E9747-D0D8-4E63-9E13-A58263BA6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6207" y="2083790"/>
              <a:ext cx="2690420" cy="2690420"/>
            </a:xfrm>
            <a:prstGeom prst="rect">
              <a:avLst/>
            </a:prstGeom>
          </p:spPr>
        </p:pic>
        <p:pic>
          <p:nvPicPr>
            <p:cNvPr id="49" name="그래픽 48" descr="서버">
              <a:extLst>
                <a:ext uri="{FF2B5EF4-FFF2-40B4-BE49-F238E27FC236}">
                  <a16:creationId xmlns:a16="http://schemas.microsoft.com/office/drawing/2014/main" id="{15A25F17-DBEA-4157-ABC2-5B7B4CF13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51414" y="3015142"/>
              <a:ext cx="1089171" cy="1089171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FF38818-EF8F-4915-BAA2-E6B62EFB729D}"/>
              </a:ext>
            </a:extLst>
          </p:cNvPr>
          <p:cNvGrpSpPr/>
          <p:nvPr/>
        </p:nvGrpSpPr>
        <p:grpSpPr>
          <a:xfrm>
            <a:off x="1179574" y="1894006"/>
            <a:ext cx="1004337" cy="1004337"/>
            <a:chOff x="5350278" y="5040686"/>
            <a:chExt cx="1491443" cy="1491443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CDEA403-9C34-40CD-8B01-8DBBCC27FFA8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컴퓨터">
              <a:extLst>
                <a:ext uri="{FF2B5EF4-FFF2-40B4-BE49-F238E27FC236}">
                  <a16:creationId xmlns:a16="http://schemas.microsoft.com/office/drawing/2014/main" id="{C3DBB738-37A2-4C6D-BA79-4DD23F7E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413CEAB-D4FD-4EDC-9809-7C2CE9D8A2AD}"/>
              </a:ext>
            </a:extLst>
          </p:cNvPr>
          <p:cNvCxnSpPr>
            <a:cxnSpLocks/>
          </p:cNvCxnSpPr>
          <p:nvPr/>
        </p:nvCxnSpPr>
        <p:spPr>
          <a:xfrm flipH="1">
            <a:off x="2476418" y="2318980"/>
            <a:ext cx="85008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6D85593-B46C-4195-B134-109841C0727E}"/>
              </a:ext>
            </a:extLst>
          </p:cNvPr>
          <p:cNvCxnSpPr>
            <a:cxnSpLocks/>
          </p:cNvCxnSpPr>
          <p:nvPr/>
        </p:nvCxnSpPr>
        <p:spPr>
          <a:xfrm flipH="1">
            <a:off x="2513543" y="2453204"/>
            <a:ext cx="812960" cy="0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EDF2BF-E095-496D-8E5C-8B1522B8A7A5}"/>
              </a:ext>
            </a:extLst>
          </p:cNvPr>
          <p:cNvGrpSpPr/>
          <p:nvPr/>
        </p:nvGrpSpPr>
        <p:grpSpPr>
          <a:xfrm>
            <a:off x="8715410" y="1242439"/>
            <a:ext cx="2297016" cy="2297016"/>
            <a:chOff x="4866207" y="2083790"/>
            <a:chExt cx="2690420" cy="2690420"/>
          </a:xfrm>
        </p:grpSpPr>
        <p:pic>
          <p:nvPicPr>
            <p:cNvPr id="71" name="그래픽 70" descr="구름">
              <a:extLst>
                <a:ext uri="{FF2B5EF4-FFF2-40B4-BE49-F238E27FC236}">
                  <a16:creationId xmlns:a16="http://schemas.microsoft.com/office/drawing/2014/main" id="{C7634923-7EF8-43CE-A186-87BD76D72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6207" y="2083790"/>
              <a:ext cx="2690420" cy="2690420"/>
            </a:xfrm>
            <a:prstGeom prst="rect">
              <a:avLst/>
            </a:prstGeom>
          </p:spPr>
        </p:pic>
        <p:pic>
          <p:nvPicPr>
            <p:cNvPr id="72" name="그래픽 71" descr="서버">
              <a:extLst>
                <a:ext uri="{FF2B5EF4-FFF2-40B4-BE49-F238E27FC236}">
                  <a16:creationId xmlns:a16="http://schemas.microsoft.com/office/drawing/2014/main" id="{97E6B850-1E97-4DBC-99D9-070932D1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1414" y="3015142"/>
              <a:ext cx="1089171" cy="1089171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A34BB09-8709-4C8B-A33F-7305A4FD204D}"/>
              </a:ext>
            </a:extLst>
          </p:cNvPr>
          <p:cNvGrpSpPr/>
          <p:nvPr/>
        </p:nvGrpSpPr>
        <p:grpSpPr>
          <a:xfrm>
            <a:off x="6528105" y="1893546"/>
            <a:ext cx="1004337" cy="1004337"/>
            <a:chOff x="5350278" y="5040686"/>
            <a:chExt cx="1491443" cy="1491443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717C6CD-F9FB-4DA8-AB27-A93AAC2ADAD2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래픽 74" descr="컴퓨터">
              <a:extLst>
                <a:ext uri="{FF2B5EF4-FFF2-40B4-BE49-F238E27FC236}">
                  <a16:creationId xmlns:a16="http://schemas.microsoft.com/office/drawing/2014/main" id="{6260205B-0B2A-4E93-AEF9-09FB1757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53E9CD7-25DF-4F8B-B350-ABC572FCD2FA}"/>
              </a:ext>
            </a:extLst>
          </p:cNvPr>
          <p:cNvCxnSpPr>
            <a:cxnSpLocks/>
          </p:cNvCxnSpPr>
          <p:nvPr/>
        </p:nvCxnSpPr>
        <p:spPr>
          <a:xfrm flipH="1">
            <a:off x="7824949" y="2318520"/>
            <a:ext cx="85008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F79752F-3C12-4EB5-AE35-3C0803AE0604}"/>
              </a:ext>
            </a:extLst>
          </p:cNvPr>
          <p:cNvCxnSpPr>
            <a:cxnSpLocks/>
          </p:cNvCxnSpPr>
          <p:nvPr/>
        </p:nvCxnSpPr>
        <p:spPr>
          <a:xfrm flipH="1">
            <a:off x="7862074" y="2452744"/>
            <a:ext cx="812960" cy="0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13FFCE17-22B4-4030-B7B3-3CD311127DDC}"/>
              </a:ext>
            </a:extLst>
          </p:cNvPr>
          <p:cNvSpPr/>
          <p:nvPr/>
        </p:nvSpPr>
        <p:spPr>
          <a:xfrm>
            <a:off x="2535381" y="2008128"/>
            <a:ext cx="769284" cy="769284"/>
          </a:xfrm>
          <a:prstGeom prst="mathMultiply">
            <a:avLst>
              <a:gd name="adj1" fmla="val 1010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D0C7739-CC8B-456F-8194-1AC795FF64B6}"/>
              </a:ext>
            </a:extLst>
          </p:cNvPr>
          <p:cNvGrpSpPr/>
          <p:nvPr/>
        </p:nvGrpSpPr>
        <p:grpSpPr>
          <a:xfrm>
            <a:off x="10694868" y="501890"/>
            <a:ext cx="1004337" cy="1004337"/>
            <a:chOff x="10236279" y="325344"/>
            <a:chExt cx="1004337" cy="100433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2B1116-4E7B-4930-A3EB-9DFE972D913A}"/>
                </a:ext>
              </a:extLst>
            </p:cNvPr>
            <p:cNvSpPr/>
            <p:nvPr/>
          </p:nvSpPr>
          <p:spPr>
            <a:xfrm>
              <a:off x="10236279" y="325344"/>
              <a:ext cx="1004337" cy="1004337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학교 소년">
              <a:extLst>
                <a:ext uri="{FF2B5EF4-FFF2-40B4-BE49-F238E27FC236}">
                  <a16:creationId xmlns:a16="http://schemas.microsoft.com/office/drawing/2014/main" id="{A5CC3D5D-F813-46F4-9A99-7589C3DC5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36281" y="325344"/>
              <a:ext cx="1004331" cy="1004331"/>
            </a:xfrm>
            <a:prstGeom prst="rect">
              <a:avLst/>
            </a:prstGeom>
          </p:spPr>
        </p:pic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931A469-B87E-4650-98FF-3BFFD9945004}"/>
              </a:ext>
            </a:extLst>
          </p:cNvPr>
          <p:cNvCxnSpPr>
            <a:cxnSpLocks/>
          </p:cNvCxnSpPr>
          <p:nvPr/>
        </p:nvCxnSpPr>
        <p:spPr>
          <a:xfrm flipH="1">
            <a:off x="10230332" y="1417407"/>
            <a:ext cx="464536" cy="476139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76DA1CA-056C-47F8-BB90-43FCDECAC844}"/>
              </a:ext>
            </a:extLst>
          </p:cNvPr>
          <p:cNvGrpSpPr/>
          <p:nvPr/>
        </p:nvGrpSpPr>
        <p:grpSpPr>
          <a:xfrm>
            <a:off x="3728288" y="4167453"/>
            <a:ext cx="2297016" cy="2297016"/>
            <a:chOff x="4866207" y="2083790"/>
            <a:chExt cx="2690420" cy="2690420"/>
          </a:xfrm>
        </p:grpSpPr>
        <p:pic>
          <p:nvPicPr>
            <p:cNvPr id="81" name="그래픽 80" descr="구름">
              <a:extLst>
                <a:ext uri="{FF2B5EF4-FFF2-40B4-BE49-F238E27FC236}">
                  <a16:creationId xmlns:a16="http://schemas.microsoft.com/office/drawing/2014/main" id="{8A12D95B-BC85-4BAF-AA47-C7CADC47A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6207" y="2083790"/>
              <a:ext cx="2690420" cy="2690420"/>
            </a:xfrm>
            <a:prstGeom prst="rect">
              <a:avLst/>
            </a:prstGeom>
          </p:spPr>
        </p:pic>
        <p:pic>
          <p:nvPicPr>
            <p:cNvPr id="82" name="그래픽 81" descr="서버">
              <a:extLst>
                <a:ext uri="{FF2B5EF4-FFF2-40B4-BE49-F238E27FC236}">
                  <a16:creationId xmlns:a16="http://schemas.microsoft.com/office/drawing/2014/main" id="{3276C8DA-E122-4D2A-AD30-8399D6BB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1414" y="3015142"/>
              <a:ext cx="1089171" cy="1089171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33B0899-2A94-4EAA-BDD4-6CC4E24A10BD}"/>
              </a:ext>
            </a:extLst>
          </p:cNvPr>
          <p:cNvGrpSpPr/>
          <p:nvPr/>
        </p:nvGrpSpPr>
        <p:grpSpPr>
          <a:xfrm>
            <a:off x="483146" y="4813794"/>
            <a:ext cx="1004337" cy="1004337"/>
            <a:chOff x="5350278" y="5040686"/>
            <a:chExt cx="1491443" cy="1491443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CE65C72-83F8-43C1-9862-892D82C9AAD7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컴퓨터">
              <a:extLst>
                <a:ext uri="{FF2B5EF4-FFF2-40B4-BE49-F238E27FC236}">
                  <a16:creationId xmlns:a16="http://schemas.microsoft.com/office/drawing/2014/main" id="{F34861E3-48BF-4208-8A4F-269C5B3D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3303DDC-76CF-41E6-BFBF-AAF0A9C343ED}"/>
              </a:ext>
            </a:extLst>
          </p:cNvPr>
          <p:cNvCxnSpPr>
            <a:cxnSpLocks/>
          </p:cNvCxnSpPr>
          <p:nvPr/>
        </p:nvCxnSpPr>
        <p:spPr>
          <a:xfrm flipH="1">
            <a:off x="1681742" y="5243536"/>
            <a:ext cx="2046546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C37DD6-C676-434C-AFD3-8F4D2EE7491A}"/>
              </a:ext>
            </a:extLst>
          </p:cNvPr>
          <p:cNvCxnSpPr>
            <a:cxnSpLocks/>
          </p:cNvCxnSpPr>
          <p:nvPr/>
        </p:nvCxnSpPr>
        <p:spPr>
          <a:xfrm flipH="1">
            <a:off x="1681741" y="5377760"/>
            <a:ext cx="2046548" cy="0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48D56C3-26D4-4CF1-B5AD-27F8072C6054}"/>
              </a:ext>
            </a:extLst>
          </p:cNvPr>
          <p:cNvGrpSpPr/>
          <p:nvPr/>
        </p:nvGrpSpPr>
        <p:grpSpPr>
          <a:xfrm>
            <a:off x="1704077" y="5465428"/>
            <a:ext cx="1984673" cy="159390"/>
            <a:chOff x="1712466" y="5507373"/>
            <a:chExt cx="1984673" cy="159390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38D3F53-6545-460E-B683-4CFD964B0CD0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91" y="5595457"/>
              <a:ext cx="1984248" cy="0"/>
            </a:xfrm>
            <a:prstGeom prst="line">
              <a:avLst/>
            </a:prstGeom>
            <a:ln w="12700">
              <a:solidFill>
                <a:srgbClr val="F6AC0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65E7B3F-C2D6-47F6-AF69-45AC4A6C2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2466" y="5507373"/>
              <a:ext cx="0" cy="159390"/>
            </a:xfrm>
            <a:prstGeom prst="line">
              <a:avLst/>
            </a:prstGeom>
            <a:ln w="12700">
              <a:solidFill>
                <a:srgbClr val="F6AC0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B009348-6108-4342-BFF2-18481DE5C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1260" y="5507373"/>
              <a:ext cx="0" cy="159390"/>
            </a:xfrm>
            <a:prstGeom prst="line">
              <a:avLst/>
            </a:prstGeom>
            <a:ln w="12700">
              <a:solidFill>
                <a:srgbClr val="F6AC0E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4DD9CE6-A35E-4461-A514-0C15283DB0CA}"/>
              </a:ext>
            </a:extLst>
          </p:cNvPr>
          <p:cNvSpPr txBox="1"/>
          <p:nvPr/>
        </p:nvSpPr>
        <p:spPr>
          <a:xfrm>
            <a:off x="2450212" y="5602225"/>
            <a:ext cx="4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6AC0E"/>
                </a:solidFill>
              </a:rPr>
              <a:t>Far</a:t>
            </a:r>
            <a:endParaRPr lang="ko-KR" altLang="en-US" dirty="0">
              <a:solidFill>
                <a:srgbClr val="F6AC0E"/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D7417A3-DDB8-4F49-BFCE-378193B53FC7}"/>
              </a:ext>
            </a:extLst>
          </p:cNvPr>
          <p:cNvGrpSpPr/>
          <p:nvPr/>
        </p:nvGrpSpPr>
        <p:grpSpPr>
          <a:xfrm>
            <a:off x="8714742" y="4167453"/>
            <a:ext cx="2297016" cy="2297016"/>
            <a:chOff x="4866207" y="2083790"/>
            <a:chExt cx="2690420" cy="2690420"/>
          </a:xfrm>
        </p:grpSpPr>
        <p:pic>
          <p:nvPicPr>
            <p:cNvPr id="106" name="그래픽 105" descr="구름">
              <a:extLst>
                <a:ext uri="{FF2B5EF4-FFF2-40B4-BE49-F238E27FC236}">
                  <a16:creationId xmlns:a16="http://schemas.microsoft.com/office/drawing/2014/main" id="{A668E2AE-79BE-40A4-943A-24FC4C3F8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66207" y="2083790"/>
              <a:ext cx="2690420" cy="2690420"/>
            </a:xfrm>
            <a:prstGeom prst="rect">
              <a:avLst/>
            </a:prstGeom>
          </p:spPr>
        </p:pic>
        <p:pic>
          <p:nvPicPr>
            <p:cNvPr id="107" name="그래픽 106" descr="서버">
              <a:extLst>
                <a:ext uri="{FF2B5EF4-FFF2-40B4-BE49-F238E27FC236}">
                  <a16:creationId xmlns:a16="http://schemas.microsoft.com/office/drawing/2014/main" id="{6BE2488F-F194-416C-AD64-2353F7AD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1414" y="3015142"/>
              <a:ext cx="1089171" cy="1089171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CCC6E07-2245-40CF-A0A6-2760C18F118F}"/>
              </a:ext>
            </a:extLst>
          </p:cNvPr>
          <p:cNvGrpSpPr/>
          <p:nvPr/>
        </p:nvGrpSpPr>
        <p:grpSpPr>
          <a:xfrm>
            <a:off x="6527437" y="4818560"/>
            <a:ext cx="1004337" cy="1004337"/>
            <a:chOff x="5350278" y="5040686"/>
            <a:chExt cx="1491443" cy="149144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78670CEB-178A-4908-B7FF-4D40B18B1593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래픽 109" descr="컴퓨터">
              <a:extLst>
                <a:ext uri="{FF2B5EF4-FFF2-40B4-BE49-F238E27FC236}">
                  <a16:creationId xmlns:a16="http://schemas.microsoft.com/office/drawing/2014/main" id="{E34446F3-DB82-4549-9FA5-207B16362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596312-3F96-40E2-B532-48BDBE1800F1}"/>
              </a:ext>
            </a:extLst>
          </p:cNvPr>
          <p:cNvCxnSpPr>
            <a:cxnSpLocks/>
          </p:cNvCxnSpPr>
          <p:nvPr/>
        </p:nvCxnSpPr>
        <p:spPr>
          <a:xfrm flipH="1">
            <a:off x="7824281" y="5243534"/>
            <a:ext cx="850085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5C35C46-5419-4923-AFE3-FBFC95278E2B}"/>
              </a:ext>
            </a:extLst>
          </p:cNvPr>
          <p:cNvCxnSpPr>
            <a:cxnSpLocks/>
          </p:cNvCxnSpPr>
          <p:nvPr/>
        </p:nvCxnSpPr>
        <p:spPr>
          <a:xfrm flipH="1">
            <a:off x="7861406" y="5377758"/>
            <a:ext cx="812960" cy="0"/>
          </a:xfrm>
          <a:prstGeom prst="straightConnector1">
            <a:avLst/>
          </a:prstGeom>
          <a:ln w="63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그래픽 113" descr="동전">
            <a:extLst>
              <a:ext uri="{FF2B5EF4-FFF2-40B4-BE49-F238E27FC236}">
                <a16:creationId xmlns:a16="http://schemas.microsoft.com/office/drawing/2014/main" id="{F4E6D0D4-B58B-4683-B1C6-CC2A730E7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6482" y="5465428"/>
            <a:ext cx="645682" cy="645682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EBE87C16-1624-4541-B7F3-DB1B85C6FEC1}"/>
              </a:ext>
            </a:extLst>
          </p:cNvPr>
          <p:cNvSpPr/>
          <p:nvPr/>
        </p:nvSpPr>
        <p:spPr>
          <a:xfrm>
            <a:off x="849865" y="3076657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5F1FC-E226-4358-BCEC-EB36CB93CAB2}"/>
              </a:ext>
            </a:extLst>
          </p:cNvPr>
          <p:cNvSpPr txBox="1"/>
          <p:nvPr/>
        </p:nvSpPr>
        <p:spPr>
          <a:xfrm>
            <a:off x="1384548" y="3005495"/>
            <a:ext cx="470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If a server fails, it can be temporarily paralyzed, </a:t>
            </a:r>
          </a:p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or it mat lose data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2E332A-3C4B-4A2E-9899-122E300F5AC2}"/>
              </a:ext>
            </a:extLst>
          </p:cNvPr>
          <p:cNvSpPr/>
          <p:nvPr/>
        </p:nvSpPr>
        <p:spPr>
          <a:xfrm>
            <a:off x="6243024" y="3079432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3C52DB-9DB3-4EC9-A70B-E25C28629693}"/>
              </a:ext>
            </a:extLst>
          </p:cNvPr>
          <p:cNvSpPr txBox="1"/>
          <p:nvPr/>
        </p:nvSpPr>
        <p:spPr>
          <a:xfrm>
            <a:off x="6777707" y="3008270"/>
            <a:ext cx="5515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Centralized Server can also provide data to third parties </a:t>
            </a:r>
          </a:p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without the permission of the data owner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FD40C3-F4DF-4536-B06B-118CAB1EF9BA}"/>
              </a:ext>
            </a:extLst>
          </p:cNvPr>
          <p:cNvSpPr/>
          <p:nvPr/>
        </p:nvSpPr>
        <p:spPr>
          <a:xfrm>
            <a:off x="849865" y="3735125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DE4CED-4DD4-422B-B338-17D3A997A547}"/>
              </a:ext>
            </a:extLst>
          </p:cNvPr>
          <p:cNvSpPr txBox="1"/>
          <p:nvPr/>
        </p:nvSpPr>
        <p:spPr>
          <a:xfrm>
            <a:off x="1384548" y="3663963"/>
            <a:ext cx="4910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Users who are far away from the server’s location </a:t>
            </a:r>
          </a:p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may experience slower data transfer speeds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FC8DC51-D2C5-4B0E-863E-08A3B0486A79}"/>
              </a:ext>
            </a:extLst>
          </p:cNvPr>
          <p:cNvSpPr/>
          <p:nvPr/>
        </p:nvSpPr>
        <p:spPr>
          <a:xfrm>
            <a:off x="6243024" y="3733304"/>
            <a:ext cx="452678" cy="452678"/>
          </a:xfrm>
          <a:prstGeom prst="ellipse">
            <a:avLst/>
          </a:prstGeom>
          <a:solidFill>
            <a:srgbClr val="F6AC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6735-F2D2-4103-8AD8-CE9ED4B61C39}"/>
              </a:ext>
            </a:extLst>
          </p:cNvPr>
          <p:cNvSpPr txBox="1"/>
          <p:nvPr/>
        </p:nvSpPr>
        <p:spPr>
          <a:xfrm>
            <a:off x="6777707" y="3662142"/>
            <a:ext cx="475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The amount of storage in Centralized Storage is </a:t>
            </a:r>
          </a:p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limited causes cost is increasing</a:t>
            </a:r>
          </a:p>
        </p:txBody>
      </p:sp>
    </p:spTree>
    <p:extLst>
      <p:ext uri="{BB962C8B-B14F-4D97-AF65-F5344CB8AC3E}">
        <p14:creationId xmlns:p14="http://schemas.microsoft.com/office/powerpoint/2010/main" val="196604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Decentralized Storage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pic>
        <p:nvPicPr>
          <p:cNvPr id="12" name="그래픽 11" descr="구름">
            <a:extLst>
              <a:ext uri="{FF2B5EF4-FFF2-40B4-BE49-F238E27FC236}">
                <a16:creationId xmlns:a16="http://schemas.microsoft.com/office/drawing/2014/main" id="{19AF1C30-3FD4-4C7E-82E3-E23CB858C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7736" y="-770368"/>
            <a:ext cx="6019948" cy="6019948"/>
          </a:xfrm>
          <a:prstGeom prst="rect">
            <a:avLst/>
          </a:prstGeom>
        </p:spPr>
      </p:pic>
      <p:pic>
        <p:nvPicPr>
          <p:cNvPr id="78" name="그래픽 77" descr="퍼즐 조각">
            <a:extLst>
              <a:ext uri="{FF2B5EF4-FFF2-40B4-BE49-F238E27FC236}">
                <a16:creationId xmlns:a16="http://schemas.microsoft.com/office/drawing/2014/main" id="{6D158F86-8C86-4CC0-8ABD-C0E41FE3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887" y="4840297"/>
            <a:ext cx="914400" cy="91440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3527A3E0-45EB-431E-A1EB-E5A4FFB3B0B6}"/>
              </a:ext>
            </a:extLst>
          </p:cNvPr>
          <p:cNvGrpSpPr/>
          <p:nvPr/>
        </p:nvGrpSpPr>
        <p:grpSpPr>
          <a:xfrm>
            <a:off x="5053189" y="4779076"/>
            <a:ext cx="1126350" cy="1040703"/>
            <a:chOff x="7041719" y="1401054"/>
            <a:chExt cx="914400" cy="914400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8EBF716-091C-4352-96E2-F377D23B6B7E}"/>
                </a:ext>
              </a:extLst>
            </p:cNvPr>
            <p:cNvGrpSpPr/>
            <p:nvPr/>
          </p:nvGrpSpPr>
          <p:grpSpPr>
            <a:xfrm>
              <a:off x="7041719" y="1401054"/>
              <a:ext cx="914400" cy="914400"/>
              <a:chOff x="7099427" y="1626590"/>
              <a:chExt cx="914400" cy="914400"/>
            </a:xfrm>
          </p:grpSpPr>
          <p:pic>
            <p:nvPicPr>
              <p:cNvPr id="82" name="그래픽 81" descr="용지">
                <a:extLst>
                  <a:ext uri="{FF2B5EF4-FFF2-40B4-BE49-F238E27FC236}">
                    <a16:creationId xmlns:a16="http://schemas.microsoft.com/office/drawing/2014/main" id="{91A600D9-4882-4A90-9D4F-5B5CF97E1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99427" y="16265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9837D4D-022D-4C1C-8E9C-8F5E501C248F}"/>
                  </a:ext>
                </a:extLst>
              </p:cNvPr>
              <p:cNvSpPr/>
              <p:nvPr/>
            </p:nvSpPr>
            <p:spPr>
              <a:xfrm>
                <a:off x="7285927" y="1746769"/>
                <a:ext cx="360268" cy="682106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A69DECA-DB1A-487C-8A01-C2577BB9FA07}"/>
                  </a:ext>
                </a:extLst>
              </p:cNvPr>
              <p:cNvSpPr/>
              <p:nvPr/>
            </p:nvSpPr>
            <p:spPr>
              <a:xfrm>
                <a:off x="7447576" y="1910778"/>
                <a:ext cx="360268" cy="518097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AC2FB51-AA10-4329-BA3A-C92D55D3E71C}"/>
                  </a:ext>
                </a:extLst>
              </p:cNvPr>
              <p:cNvSpPr/>
              <p:nvPr/>
            </p:nvSpPr>
            <p:spPr>
              <a:xfrm rot="18797378">
                <a:off x="7594222" y="1781537"/>
                <a:ext cx="142027" cy="224124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A3BC2A1-AACB-4F90-BFC0-DDEFFB2FA0AD}"/>
                </a:ext>
              </a:extLst>
            </p:cNvPr>
            <p:cNvSpPr txBox="1"/>
            <p:nvPr/>
          </p:nvSpPr>
          <p:spPr>
            <a:xfrm>
              <a:off x="7248651" y="1678564"/>
              <a:ext cx="519833" cy="35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E1DBCD"/>
                  </a:solidFill>
                </a:rPr>
                <a:t>File</a:t>
              </a:r>
              <a:endParaRPr lang="ko-KR" altLang="en-US" dirty="0">
                <a:solidFill>
                  <a:srgbClr val="E1DBCD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9770ED0-F029-4FA2-ADAA-F56BFE1275EA}"/>
              </a:ext>
            </a:extLst>
          </p:cNvPr>
          <p:cNvSpPr/>
          <p:nvPr/>
        </p:nvSpPr>
        <p:spPr>
          <a:xfrm>
            <a:off x="4377858" y="4290566"/>
            <a:ext cx="3608461" cy="2021781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rgbClr val="3C4B50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5A52FB-9EE2-4738-8F9B-0009AA6AF387}"/>
              </a:ext>
            </a:extLst>
          </p:cNvPr>
          <p:cNvGrpSpPr/>
          <p:nvPr/>
        </p:nvGrpSpPr>
        <p:grpSpPr>
          <a:xfrm>
            <a:off x="4758233" y="1166596"/>
            <a:ext cx="795279" cy="795279"/>
            <a:chOff x="5507826" y="468660"/>
            <a:chExt cx="1176347" cy="117634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85B7709-DF78-4DD9-AD3F-9209D9F79C5A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래픽 87" descr="서버">
              <a:extLst>
                <a:ext uri="{FF2B5EF4-FFF2-40B4-BE49-F238E27FC236}">
                  <a16:creationId xmlns:a16="http://schemas.microsoft.com/office/drawing/2014/main" id="{3FBAFCCA-9CF9-4BE7-92F1-311CA4756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C1D365B-32F3-487F-86C0-28699B683A73}"/>
              </a:ext>
            </a:extLst>
          </p:cNvPr>
          <p:cNvGrpSpPr/>
          <p:nvPr/>
        </p:nvGrpSpPr>
        <p:grpSpPr>
          <a:xfrm>
            <a:off x="5078323" y="2169628"/>
            <a:ext cx="795279" cy="795279"/>
            <a:chOff x="5507826" y="468660"/>
            <a:chExt cx="1176347" cy="11763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587E30F-A303-4E47-A73E-E36C1EBA9915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래픽 91" descr="서버">
              <a:extLst>
                <a:ext uri="{FF2B5EF4-FFF2-40B4-BE49-F238E27FC236}">
                  <a16:creationId xmlns:a16="http://schemas.microsoft.com/office/drawing/2014/main" id="{A633E8DE-EA69-43D8-9906-2BCC51EB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605522C-A409-4726-9CED-8511AB013FAA}"/>
              </a:ext>
            </a:extLst>
          </p:cNvPr>
          <p:cNvGrpSpPr/>
          <p:nvPr/>
        </p:nvGrpSpPr>
        <p:grpSpPr>
          <a:xfrm>
            <a:off x="5992930" y="1555820"/>
            <a:ext cx="795279" cy="795279"/>
            <a:chOff x="5507826" y="468660"/>
            <a:chExt cx="1176347" cy="117634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6DD856B-C1EE-4AE2-8F5B-67F59426F29F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그래픽 94" descr="서버">
              <a:extLst>
                <a:ext uri="{FF2B5EF4-FFF2-40B4-BE49-F238E27FC236}">
                  <a16:creationId xmlns:a16="http://schemas.microsoft.com/office/drawing/2014/main" id="{16C85374-493A-4D07-B3B3-9FEDE6ABA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7507174-27E7-400F-8233-D49F3CD47EB5}"/>
              </a:ext>
            </a:extLst>
          </p:cNvPr>
          <p:cNvGrpSpPr/>
          <p:nvPr/>
        </p:nvGrpSpPr>
        <p:grpSpPr>
          <a:xfrm>
            <a:off x="3962954" y="2608845"/>
            <a:ext cx="795279" cy="795279"/>
            <a:chOff x="5507826" y="468660"/>
            <a:chExt cx="1176347" cy="11763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8634446-76A4-4133-A3CE-F2674903FC1B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8" name="그래픽 97" descr="서버">
              <a:extLst>
                <a:ext uri="{FF2B5EF4-FFF2-40B4-BE49-F238E27FC236}">
                  <a16:creationId xmlns:a16="http://schemas.microsoft.com/office/drawing/2014/main" id="{B261EB90-5735-4205-B321-D79E8FFDB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78FA25EB-FCD8-4565-BFA4-419041851847}"/>
              </a:ext>
            </a:extLst>
          </p:cNvPr>
          <p:cNvGrpSpPr/>
          <p:nvPr/>
        </p:nvGrpSpPr>
        <p:grpSpPr>
          <a:xfrm>
            <a:off x="6953029" y="2239606"/>
            <a:ext cx="795279" cy="795279"/>
            <a:chOff x="5507826" y="468660"/>
            <a:chExt cx="1176347" cy="1176347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45BB2D8-E0AF-466F-B63F-6542ED166AF9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래픽 100" descr="서버">
              <a:extLst>
                <a:ext uri="{FF2B5EF4-FFF2-40B4-BE49-F238E27FC236}">
                  <a16:creationId xmlns:a16="http://schemas.microsoft.com/office/drawing/2014/main" id="{5EE0A6C0-17D7-4556-9B1D-5E23821A1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0DAE2B2-0F3F-40EF-8658-ACD8858E1D7A}"/>
              </a:ext>
            </a:extLst>
          </p:cNvPr>
          <p:cNvGrpSpPr/>
          <p:nvPr/>
        </p:nvGrpSpPr>
        <p:grpSpPr>
          <a:xfrm>
            <a:off x="6107533" y="2829044"/>
            <a:ext cx="795279" cy="795279"/>
            <a:chOff x="5507826" y="468660"/>
            <a:chExt cx="1176347" cy="1176347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8D86F78-CE9F-458B-9FFE-DFD8FE4EC7F4}"/>
                </a:ext>
              </a:extLst>
            </p:cNvPr>
            <p:cNvSpPr/>
            <p:nvPr/>
          </p:nvSpPr>
          <p:spPr>
            <a:xfrm>
              <a:off x="5507826" y="468660"/>
              <a:ext cx="1176347" cy="1176347"/>
            </a:xfrm>
            <a:prstGeom prst="ellipse">
              <a:avLst/>
            </a:prstGeom>
            <a:noFill/>
            <a:ln w="57150">
              <a:solidFill>
                <a:srgbClr val="3C4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래픽 103" descr="서버">
              <a:extLst>
                <a:ext uri="{FF2B5EF4-FFF2-40B4-BE49-F238E27FC236}">
                  <a16:creationId xmlns:a16="http://schemas.microsoft.com/office/drawing/2014/main" id="{224C8539-1669-4CD3-8233-F1F3FF09E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56383" y="617217"/>
              <a:ext cx="879231" cy="879231"/>
            </a:xfrm>
            <a:prstGeom prst="rect">
              <a:avLst/>
            </a:prstGeom>
          </p:spPr>
        </p:pic>
      </p:grp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EC64EC8-1ED8-465D-A36B-AA4F16D87A2D}"/>
              </a:ext>
            </a:extLst>
          </p:cNvPr>
          <p:cNvCxnSpPr>
            <a:stCxn id="35" idx="3"/>
            <a:endCxn id="97" idx="0"/>
          </p:cNvCxnSpPr>
          <p:nvPr/>
        </p:nvCxnSpPr>
        <p:spPr>
          <a:xfrm flipH="1">
            <a:off x="4360594" y="1845409"/>
            <a:ext cx="514105" cy="763436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097AB5A-4483-4752-95B6-C352B51DB371}"/>
              </a:ext>
            </a:extLst>
          </p:cNvPr>
          <p:cNvCxnSpPr>
            <a:stCxn id="35" idx="6"/>
            <a:endCxn id="94" idx="2"/>
          </p:cNvCxnSpPr>
          <p:nvPr/>
        </p:nvCxnSpPr>
        <p:spPr>
          <a:xfrm>
            <a:off x="5553512" y="1564236"/>
            <a:ext cx="439418" cy="389224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2175F09-84C3-4B3C-A0AC-CF5ABB24EE4E}"/>
              </a:ext>
            </a:extLst>
          </p:cNvPr>
          <p:cNvCxnSpPr>
            <a:stCxn id="94" idx="5"/>
            <a:endCxn id="100" idx="1"/>
          </p:cNvCxnSpPr>
          <p:nvPr/>
        </p:nvCxnSpPr>
        <p:spPr>
          <a:xfrm>
            <a:off x="6671743" y="2234633"/>
            <a:ext cx="397752" cy="121439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A10D3CF-EA98-4D01-9E80-D90064309755}"/>
              </a:ext>
            </a:extLst>
          </p:cNvPr>
          <p:cNvCxnSpPr>
            <a:cxnSpLocks/>
            <a:stCxn id="100" idx="4"/>
            <a:endCxn id="103" idx="6"/>
          </p:cNvCxnSpPr>
          <p:nvPr/>
        </p:nvCxnSpPr>
        <p:spPr>
          <a:xfrm flipH="1">
            <a:off x="6902812" y="3034885"/>
            <a:ext cx="447857" cy="191799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14BEBFF-AD80-4A8F-8212-E7885CDCB519}"/>
              </a:ext>
            </a:extLst>
          </p:cNvPr>
          <p:cNvCxnSpPr>
            <a:stCxn id="94" idx="4"/>
            <a:endCxn id="103" idx="0"/>
          </p:cNvCxnSpPr>
          <p:nvPr/>
        </p:nvCxnSpPr>
        <p:spPr>
          <a:xfrm>
            <a:off x="6390570" y="2351099"/>
            <a:ext cx="114603" cy="477945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0CA16FC-E46D-49A0-8F6B-CB2400680DC9}"/>
              </a:ext>
            </a:extLst>
          </p:cNvPr>
          <p:cNvCxnSpPr>
            <a:stCxn id="91" idx="7"/>
            <a:endCxn id="94" idx="3"/>
          </p:cNvCxnSpPr>
          <p:nvPr/>
        </p:nvCxnSpPr>
        <p:spPr>
          <a:xfrm flipV="1">
            <a:off x="5757136" y="2234633"/>
            <a:ext cx="352260" cy="51461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28F4BE0-6F66-495A-B1F1-0E62306CB235}"/>
              </a:ext>
            </a:extLst>
          </p:cNvPr>
          <p:cNvCxnSpPr>
            <a:stCxn id="35" idx="4"/>
            <a:endCxn id="91" idx="1"/>
          </p:cNvCxnSpPr>
          <p:nvPr/>
        </p:nvCxnSpPr>
        <p:spPr>
          <a:xfrm>
            <a:off x="5155873" y="1961875"/>
            <a:ext cx="38916" cy="324219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1D1CC47C-F973-4713-92BE-7B99160D5DBF}"/>
              </a:ext>
            </a:extLst>
          </p:cNvPr>
          <p:cNvCxnSpPr>
            <a:stCxn id="91" idx="2"/>
            <a:endCxn id="97" idx="7"/>
          </p:cNvCxnSpPr>
          <p:nvPr/>
        </p:nvCxnSpPr>
        <p:spPr>
          <a:xfrm flipH="1">
            <a:off x="4641767" y="2567268"/>
            <a:ext cx="436556" cy="158043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F752AEF-1407-4978-B3A0-F693E4119721}"/>
              </a:ext>
            </a:extLst>
          </p:cNvPr>
          <p:cNvCxnSpPr>
            <a:stCxn id="97" idx="6"/>
            <a:endCxn id="103" idx="2"/>
          </p:cNvCxnSpPr>
          <p:nvPr/>
        </p:nvCxnSpPr>
        <p:spPr>
          <a:xfrm>
            <a:off x="4758233" y="3006485"/>
            <a:ext cx="1349300" cy="220199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1782D5C7-6016-4178-B771-4F3E85145C1B}"/>
              </a:ext>
            </a:extLst>
          </p:cNvPr>
          <p:cNvCxnSpPr>
            <a:stCxn id="103" idx="1"/>
            <a:endCxn id="91" idx="6"/>
          </p:cNvCxnSpPr>
          <p:nvPr/>
        </p:nvCxnSpPr>
        <p:spPr>
          <a:xfrm flipH="1" flipV="1">
            <a:off x="5873602" y="2567268"/>
            <a:ext cx="350397" cy="378242"/>
          </a:xfrm>
          <a:prstGeom prst="line">
            <a:avLst/>
          </a:prstGeom>
          <a:ln w="28575">
            <a:solidFill>
              <a:srgbClr val="3C4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B6450F7-EC8C-478A-B5D3-DDEB9A9BF3D2}"/>
              </a:ext>
            </a:extLst>
          </p:cNvPr>
          <p:cNvCxnSpPr>
            <a:cxnSpLocks/>
          </p:cNvCxnSpPr>
          <p:nvPr/>
        </p:nvCxnSpPr>
        <p:spPr>
          <a:xfrm flipV="1">
            <a:off x="7219019" y="3904019"/>
            <a:ext cx="163293" cy="96983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CB09F7B-8FCD-426F-899D-81363EA6BB61}"/>
              </a:ext>
            </a:extLst>
          </p:cNvPr>
          <p:cNvGrpSpPr/>
          <p:nvPr/>
        </p:nvGrpSpPr>
        <p:grpSpPr>
          <a:xfrm>
            <a:off x="3777101" y="4722381"/>
            <a:ext cx="1176347" cy="1176347"/>
            <a:chOff x="5350278" y="5040686"/>
            <a:chExt cx="1491443" cy="149144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6676F23-1640-4833-8695-FD94B974B7D0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solidFill>
              <a:srgbClr val="3C4B50"/>
            </a:solidFill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1" name="그래픽 130" descr="컴퓨터">
              <a:extLst>
                <a:ext uri="{FF2B5EF4-FFF2-40B4-BE49-F238E27FC236}">
                  <a16:creationId xmlns:a16="http://schemas.microsoft.com/office/drawing/2014/main" id="{70A7512C-22CD-4E9C-A4DA-5EABF906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cxnSp>
        <p:nvCxnSpPr>
          <p:cNvPr id="139" name="꺾인 연결선 54">
            <a:extLst>
              <a:ext uri="{FF2B5EF4-FFF2-40B4-BE49-F238E27FC236}">
                <a16:creationId xmlns:a16="http://schemas.microsoft.com/office/drawing/2014/main" id="{6642F626-477F-4305-B956-CBBEC411F85E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6179539" y="5297497"/>
            <a:ext cx="580348" cy="1931"/>
          </a:xfrm>
          <a:prstGeom prst="bentConnector3">
            <a:avLst>
              <a:gd name="adj1" fmla="val 50000"/>
            </a:avLst>
          </a:prstGeom>
          <a:ln w="19050">
            <a:solidFill>
              <a:srgbClr val="F6AC0E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7BBF6FA-9011-4F1F-BB20-124F402E0AD4}"/>
              </a:ext>
            </a:extLst>
          </p:cNvPr>
          <p:cNvCxnSpPr>
            <a:cxnSpLocks/>
          </p:cNvCxnSpPr>
          <p:nvPr/>
        </p:nvCxnSpPr>
        <p:spPr>
          <a:xfrm flipV="1">
            <a:off x="7145741" y="3904019"/>
            <a:ext cx="0" cy="96983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DBAD7133-C7B8-47B7-AA37-C0014D31964D}"/>
              </a:ext>
            </a:extLst>
          </p:cNvPr>
          <p:cNvCxnSpPr>
            <a:cxnSpLocks/>
          </p:cNvCxnSpPr>
          <p:nvPr/>
        </p:nvCxnSpPr>
        <p:spPr>
          <a:xfrm flipH="1" flipV="1">
            <a:off x="6880488" y="3904019"/>
            <a:ext cx="191975" cy="96983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1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69731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i="1" dirty="0">
                <a:solidFill>
                  <a:schemeClr val="bg1"/>
                </a:solidFill>
              </a:rPr>
              <a:t>Decentralized Storage Requirement Specification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sp>
        <p:nvSpPr>
          <p:cNvPr id="5" name="사각형: 잘린 한쪽 모서리 4">
            <a:extLst>
              <a:ext uri="{FF2B5EF4-FFF2-40B4-BE49-F238E27FC236}">
                <a16:creationId xmlns:a16="http://schemas.microsoft.com/office/drawing/2014/main" id="{8009F47B-F2CC-4262-B3E0-EF8826301E64}"/>
              </a:ext>
            </a:extLst>
          </p:cNvPr>
          <p:cNvSpPr/>
          <p:nvPr/>
        </p:nvSpPr>
        <p:spPr>
          <a:xfrm>
            <a:off x="889877" y="2113329"/>
            <a:ext cx="2152216" cy="1926491"/>
          </a:xfrm>
          <a:prstGeom prst="snip1Rect">
            <a:avLst/>
          </a:prstGeom>
          <a:solidFill>
            <a:srgbClr val="C3CFD3"/>
          </a:solidFill>
          <a:ln w="19050">
            <a:solidFill>
              <a:srgbClr val="3C4B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사각형: 잘린 한쪽 모서리 57">
            <a:extLst>
              <a:ext uri="{FF2B5EF4-FFF2-40B4-BE49-F238E27FC236}">
                <a16:creationId xmlns:a16="http://schemas.microsoft.com/office/drawing/2014/main" id="{9F386947-5983-4237-8A11-8015A34A39CF}"/>
              </a:ext>
            </a:extLst>
          </p:cNvPr>
          <p:cNvSpPr/>
          <p:nvPr/>
        </p:nvSpPr>
        <p:spPr>
          <a:xfrm>
            <a:off x="3675264" y="2113329"/>
            <a:ext cx="2152216" cy="1926491"/>
          </a:xfrm>
          <a:prstGeom prst="snip1Rect">
            <a:avLst/>
          </a:prstGeom>
          <a:solidFill>
            <a:srgbClr val="C3CFD3"/>
          </a:solidFill>
          <a:ln w="19050">
            <a:solidFill>
              <a:srgbClr val="3C4B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잘린 한쪽 모서리 58">
            <a:extLst>
              <a:ext uri="{FF2B5EF4-FFF2-40B4-BE49-F238E27FC236}">
                <a16:creationId xmlns:a16="http://schemas.microsoft.com/office/drawing/2014/main" id="{B3B6CD8D-0763-408F-A83B-41E104C49168}"/>
              </a:ext>
            </a:extLst>
          </p:cNvPr>
          <p:cNvSpPr/>
          <p:nvPr/>
        </p:nvSpPr>
        <p:spPr>
          <a:xfrm>
            <a:off x="6460651" y="2113329"/>
            <a:ext cx="2152216" cy="1926491"/>
          </a:xfrm>
          <a:prstGeom prst="snip1Rect">
            <a:avLst/>
          </a:prstGeom>
          <a:solidFill>
            <a:srgbClr val="C3CFD3"/>
          </a:solidFill>
          <a:ln w="19050">
            <a:solidFill>
              <a:srgbClr val="3C4B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잘린 한쪽 모서리 59">
            <a:extLst>
              <a:ext uri="{FF2B5EF4-FFF2-40B4-BE49-F238E27FC236}">
                <a16:creationId xmlns:a16="http://schemas.microsoft.com/office/drawing/2014/main" id="{1AF1FB68-D21A-4521-8615-7A1BB6DC0BA0}"/>
              </a:ext>
            </a:extLst>
          </p:cNvPr>
          <p:cNvSpPr/>
          <p:nvPr/>
        </p:nvSpPr>
        <p:spPr>
          <a:xfrm>
            <a:off x="9246038" y="2113329"/>
            <a:ext cx="2152216" cy="1926491"/>
          </a:xfrm>
          <a:prstGeom prst="snip1Rect">
            <a:avLst/>
          </a:prstGeom>
          <a:solidFill>
            <a:srgbClr val="C3CFD3"/>
          </a:solidFill>
          <a:ln w="19050">
            <a:solidFill>
              <a:srgbClr val="3C4B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7B8CC2-7853-4312-9EB4-E43E54E1F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40558" t="63553" r="42587" b="12157"/>
          <a:stretch/>
        </p:blipFill>
        <p:spPr>
          <a:xfrm>
            <a:off x="1782120" y="3367530"/>
            <a:ext cx="338062" cy="45165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00BCD4B-296B-41F4-A011-8B494C178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59010" t="31964" r="24136" b="43747"/>
          <a:stretch/>
        </p:blipFill>
        <p:spPr>
          <a:xfrm>
            <a:off x="2195883" y="2848991"/>
            <a:ext cx="338062" cy="45165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3C57066-0E89-4857-9B6E-3CD3605D6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18793" t="9798" r="64405" b="65912"/>
          <a:stretch/>
        </p:blipFill>
        <p:spPr>
          <a:xfrm>
            <a:off x="1368355" y="2330450"/>
            <a:ext cx="337005" cy="4516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84F5771-5B85-4514-AECC-7C6A1E693B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18741" t="34088" r="64405" b="41622"/>
          <a:stretch/>
        </p:blipFill>
        <p:spPr>
          <a:xfrm>
            <a:off x="1368355" y="2848990"/>
            <a:ext cx="338061" cy="45165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683CE6E-407C-4F0B-9371-B3675526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18741" t="63553" r="64405" b="12157"/>
          <a:stretch/>
        </p:blipFill>
        <p:spPr>
          <a:xfrm>
            <a:off x="1367299" y="3367531"/>
            <a:ext cx="338061" cy="4516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95EDEB9-1C39-455B-B913-E6E8875B6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40558" t="30482" r="42587" b="45228"/>
          <a:stretch/>
        </p:blipFill>
        <p:spPr>
          <a:xfrm>
            <a:off x="1782119" y="2848990"/>
            <a:ext cx="338061" cy="4516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66790ED-247D-4AA9-A912-D3D6F00A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40558" t="9798" r="42640" b="65912"/>
          <a:stretch/>
        </p:blipFill>
        <p:spPr>
          <a:xfrm>
            <a:off x="1782119" y="2330450"/>
            <a:ext cx="337005" cy="45165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1263D90-085E-4FAA-8A96-0B2F6F451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59010" t="63553" r="24136" b="12157"/>
          <a:stretch/>
        </p:blipFill>
        <p:spPr>
          <a:xfrm>
            <a:off x="2195881" y="3367531"/>
            <a:ext cx="338063" cy="4516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55E9C7E-41BB-4052-A70E-652D226BB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3C4B50">
                <a:tint val="45000"/>
                <a:satMod val="400000"/>
              </a:srgbClr>
            </a:duotone>
          </a:blip>
          <a:srcRect l="59010" t="9297" r="24188" b="66413"/>
          <a:stretch/>
        </p:blipFill>
        <p:spPr>
          <a:xfrm>
            <a:off x="2195883" y="2330450"/>
            <a:ext cx="337006" cy="451656"/>
          </a:xfrm>
          <a:prstGeom prst="rtTriangle">
            <a:avLst/>
          </a:prstGeom>
        </p:spPr>
      </p:pic>
      <p:pic>
        <p:nvPicPr>
          <p:cNvPr id="9" name="그래픽 8" descr="사용자 네트워크">
            <a:extLst>
              <a:ext uri="{FF2B5EF4-FFF2-40B4-BE49-F238E27FC236}">
                <a16:creationId xmlns:a16="http://schemas.microsoft.com/office/drawing/2014/main" id="{5486C4AD-5C77-4F2A-A267-3E5E425B0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614" y="2131282"/>
            <a:ext cx="1851516" cy="1851516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BF84DCDD-0D31-4B3A-9856-873B2B5C49CB}"/>
              </a:ext>
            </a:extLst>
          </p:cNvPr>
          <p:cNvSpPr/>
          <p:nvPr/>
        </p:nvSpPr>
        <p:spPr>
          <a:xfrm>
            <a:off x="4562476" y="2933699"/>
            <a:ext cx="390525" cy="390525"/>
          </a:xfrm>
          <a:prstGeom prst="ellipse">
            <a:avLst/>
          </a:prstGeom>
          <a:solidFill>
            <a:srgbClr val="3C4B50"/>
          </a:solidFill>
          <a:ln>
            <a:solidFill>
              <a:srgbClr val="3C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28" descr="서버">
            <a:extLst>
              <a:ext uri="{FF2B5EF4-FFF2-40B4-BE49-F238E27FC236}">
                <a16:creationId xmlns:a16="http://schemas.microsoft.com/office/drawing/2014/main" id="{9A446C26-3A34-48D7-B7BB-87E4BDC8C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2729" y="2923952"/>
            <a:ext cx="410017" cy="410017"/>
          </a:xfrm>
          <a:prstGeom prst="rect">
            <a:avLst/>
          </a:prstGeom>
        </p:spPr>
      </p:pic>
      <p:pic>
        <p:nvPicPr>
          <p:cNvPr id="40" name="그래픽 39" descr="풍선을 가진 아이">
            <a:extLst>
              <a:ext uri="{FF2B5EF4-FFF2-40B4-BE49-F238E27FC236}">
                <a16:creationId xmlns:a16="http://schemas.microsoft.com/office/drawing/2014/main" id="{DD9FFF0D-4B5F-40BF-AD9C-F7CB66BCA1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1220" y="2904785"/>
            <a:ext cx="914400" cy="914400"/>
          </a:xfrm>
          <a:prstGeom prst="rect">
            <a:avLst/>
          </a:prstGeom>
        </p:spPr>
      </p:pic>
      <p:pic>
        <p:nvPicPr>
          <p:cNvPr id="45" name="그래픽 44" descr="아기 남자">
            <a:extLst>
              <a:ext uri="{FF2B5EF4-FFF2-40B4-BE49-F238E27FC236}">
                <a16:creationId xmlns:a16="http://schemas.microsoft.com/office/drawing/2014/main" id="{D6E4AF07-186F-4391-A782-9A1ED7171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31267" y="2904785"/>
            <a:ext cx="914400" cy="914400"/>
          </a:xfrm>
          <a:prstGeom prst="rect">
            <a:avLst/>
          </a:prstGeom>
        </p:spPr>
      </p:pic>
      <p:pic>
        <p:nvPicPr>
          <p:cNvPr id="47" name="그래픽 46" descr="여자">
            <a:extLst>
              <a:ext uri="{FF2B5EF4-FFF2-40B4-BE49-F238E27FC236}">
                <a16:creationId xmlns:a16="http://schemas.microsoft.com/office/drawing/2014/main" id="{8D6E6EA3-05FB-4F93-B7D7-6B29110C9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3309" y="2907217"/>
            <a:ext cx="914400" cy="914400"/>
          </a:xfrm>
          <a:prstGeom prst="rect">
            <a:avLst/>
          </a:prstGeom>
        </p:spPr>
      </p:pic>
      <p:pic>
        <p:nvPicPr>
          <p:cNvPr id="49" name="그래픽 48" descr="문서">
            <a:extLst>
              <a:ext uri="{FF2B5EF4-FFF2-40B4-BE49-F238E27FC236}">
                <a16:creationId xmlns:a16="http://schemas.microsoft.com/office/drawing/2014/main" id="{4D4B6CFB-BA93-4662-9C0D-C9279FDD9E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06217" y="2222131"/>
            <a:ext cx="454292" cy="454292"/>
          </a:xfrm>
          <a:prstGeom prst="rect">
            <a:avLst/>
          </a:prstGeom>
        </p:spPr>
      </p:pic>
      <p:pic>
        <p:nvPicPr>
          <p:cNvPr id="53" name="그래픽 52" descr="문서">
            <a:extLst>
              <a:ext uri="{FF2B5EF4-FFF2-40B4-BE49-F238E27FC236}">
                <a16:creationId xmlns:a16="http://schemas.microsoft.com/office/drawing/2014/main" id="{464EEB44-A9E8-46CF-822A-290BA2B1B0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9388" y="2322372"/>
            <a:ext cx="454292" cy="454292"/>
          </a:xfrm>
          <a:prstGeom prst="rect">
            <a:avLst/>
          </a:prstGeom>
        </p:spPr>
      </p:pic>
      <p:pic>
        <p:nvPicPr>
          <p:cNvPr id="54" name="그래픽 53" descr="문서">
            <a:extLst>
              <a:ext uri="{FF2B5EF4-FFF2-40B4-BE49-F238E27FC236}">
                <a16:creationId xmlns:a16="http://schemas.microsoft.com/office/drawing/2014/main" id="{1B0DCCCE-1230-42A9-98DA-F62168A012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26127" y="2204314"/>
            <a:ext cx="454292" cy="454292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E8B7142-9559-4475-A772-DAE46A8240C9}"/>
              </a:ext>
            </a:extLst>
          </p:cNvPr>
          <p:cNvCxnSpPr>
            <a:stCxn id="49" idx="2"/>
            <a:endCxn id="47" idx="0"/>
          </p:cNvCxnSpPr>
          <p:nvPr/>
        </p:nvCxnSpPr>
        <p:spPr>
          <a:xfrm rot="16200000" flipH="1">
            <a:off x="6831539" y="2678247"/>
            <a:ext cx="230794" cy="227146"/>
          </a:xfrm>
          <a:prstGeom prst="bentConnector3">
            <a:avLst/>
          </a:prstGeom>
          <a:ln>
            <a:solidFill>
              <a:srgbClr val="4D505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57D35D7F-BCFA-4A71-B201-62E1F6E132E1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7240379" y="3002818"/>
            <a:ext cx="452311" cy="1"/>
          </a:xfrm>
          <a:prstGeom prst="bentConnector3">
            <a:avLst/>
          </a:prstGeom>
          <a:ln>
            <a:solidFill>
              <a:srgbClr val="4D505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B6632A6-5E36-4D37-B138-002D42414DBD}"/>
              </a:ext>
            </a:extLst>
          </p:cNvPr>
          <p:cNvCxnSpPr>
            <a:cxnSpLocks/>
            <a:stCxn id="54" idx="2"/>
            <a:endCxn id="45" idx="0"/>
          </p:cNvCxnSpPr>
          <p:nvPr/>
        </p:nvCxnSpPr>
        <p:spPr>
          <a:xfrm rot="5400000">
            <a:off x="7947781" y="2699292"/>
            <a:ext cx="246179" cy="164806"/>
          </a:xfrm>
          <a:prstGeom prst="bentConnector3">
            <a:avLst/>
          </a:prstGeom>
          <a:ln>
            <a:solidFill>
              <a:srgbClr val="4D505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EAA216D9-D191-47C8-9179-6A79E8B337B2}"/>
              </a:ext>
            </a:extLst>
          </p:cNvPr>
          <p:cNvSpPr/>
          <p:nvPr/>
        </p:nvSpPr>
        <p:spPr>
          <a:xfrm>
            <a:off x="9529259" y="2606233"/>
            <a:ext cx="938878" cy="938878"/>
          </a:xfrm>
          <a:prstGeom prst="ellipse">
            <a:avLst/>
          </a:prstGeom>
          <a:noFill/>
          <a:ln w="57150">
            <a:solidFill>
              <a:srgbClr val="3C4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데이터베이스">
            <a:extLst>
              <a:ext uri="{FF2B5EF4-FFF2-40B4-BE49-F238E27FC236}">
                <a16:creationId xmlns:a16="http://schemas.microsoft.com/office/drawing/2014/main" id="{82EC10D2-5910-4F2E-8F85-3A8D2269BDA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38157" y="2713080"/>
            <a:ext cx="715920" cy="715920"/>
          </a:xfrm>
          <a:prstGeom prst="rect">
            <a:avLst/>
          </a:prstGeom>
        </p:spPr>
      </p:pic>
      <p:pic>
        <p:nvPicPr>
          <p:cNvPr id="66" name="그래픽 65" descr="달러">
            <a:extLst>
              <a:ext uri="{FF2B5EF4-FFF2-40B4-BE49-F238E27FC236}">
                <a16:creationId xmlns:a16="http://schemas.microsoft.com/office/drawing/2014/main" id="{F438C763-042E-4C14-B77C-97804441A0B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62975" y="2847750"/>
            <a:ext cx="452895" cy="452895"/>
          </a:xfrm>
          <a:prstGeom prst="rect">
            <a:avLst/>
          </a:prstGeom>
        </p:spPr>
      </p:pic>
      <p:pic>
        <p:nvPicPr>
          <p:cNvPr id="68" name="그래픽 67" descr="동전">
            <a:extLst>
              <a:ext uri="{FF2B5EF4-FFF2-40B4-BE49-F238E27FC236}">
                <a16:creationId xmlns:a16="http://schemas.microsoft.com/office/drawing/2014/main" id="{60974691-0A2A-4ABF-9945-5B583AFCC5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23645" y="2896155"/>
            <a:ext cx="452895" cy="45289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65EF18C-3B01-476E-BC86-073EFB059302}"/>
              </a:ext>
            </a:extLst>
          </p:cNvPr>
          <p:cNvSpPr txBox="1"/>
          <p:nvPr/>
        </p:nvSpPr>
        <p:spPr>
          <a:xfrm>
            <a:off x="933074" y="4554846"/>
            <a:ext cx="2065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Data must be distributed and stored across multiple nodes that participate in the network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E1E42E-9DA8-4227-8DED-8C8C35050551}"/>
              </a:ext>
            </a:extLst>
          </p:cNvPr>
          <p:cNvSpPr txBox="1"/>
          <p:nvPr/>
        </p:nvSpPr>
        <p:spPr>
          <a:xfrm>
            <a:off x="3796482" y="4558328"/>
            <a:ext cx="2065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make sure that the Centralized Server does not manage the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2FF83-17CF-45D4-8DF1-FEFCCE0E2E7D}"/>
              </a:ext>
            </a:extLst>
          </p:cNvPr>
          <p:cNvSpPr txBox="1"/>
          <p:nvPr/>
        </p:nvSpPr>
        <p:spPr>
          <a:xfrm>
            <a:off x="6475509" y="4558328"/>
            <a:ext cx="206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Users should always have access to their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E93F07-6D3A-4345-80C3-98FF513E2AAA}"/>
              </a:ext>
            </a:extLst>
          </p:cNvPr>
          <p:cNvSpPr txBox="1"/>
          <p:nvPr/>
        </p:nvSpPr>
        <p:spPr>
          <a:xfrm>
            <a:off x="9289235" y="4558328"/>
            <a:ext cx="206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3CFD3"/>
                </a:solidFill>
              </a:rPr>
              <a:t>It has to be cheaper than centralized storage</a:t>
            </a:r>
          </a:p>
        </p:txBody>
      </p:sp>
    </p:spTree>
    <p:extLst>
      <p:ext uri="{BB962C8B-B14F-4D97-AF65-F5344CB8AC3E}">
        <p14:creationId xmlns:p14="http://schemas.microsoft.com/office/powerpoint/2010/main" val="57945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0598" y="1695852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57296" y="1962550"/>
            <a:ext cx="2123539" cy="212353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1" name="직선 화살표 연결선 40"/>
          <p:cNvCxnSpPr>
            <a:cxnSpLocks/>
            <a:endCxn id="84" idx="2"/>
          </p:cNvCxnSpPr>
          <p:nvPr/>
        </p:nvCxnSpPr>
        <p:spPr>
          <a:xfrm>
            <a:off x="3647533" y="3024320"/>
            <a:ext cx="2048186" cy="48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748182" y="4448404"/>
            <a:ext cx="590815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Malicious virus data?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fontAlgn="base"/>
            <a:r>
              <a:rPr lang="en-US" altLang="ko-KR" sz="1400" dirty="0">
                <a:solidFill>
                  <a:schemeClr val="bg1"/>
                </a:solidFill>
              </a:rPr>
              <a:t>Due to the characteristic of Decentralized Storage, which stores and distributes data, malicious users can suffer damage from storing malicious virus data.</a:t>
            </a:r>
          </a:p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For this reason, I researched the types of </a:t>
            </a:r>
            <a:r>
              <a:rPr lang="en-US" altLang="ko-KR" sz="1400" dirty="0" err="1">
                <a:solidFill>
                  <a:srgbClr val="C3CFD3"/>
                </a:solidFill>
              </a:rPr>
              <a:t>Decentrated</a:t>
            </a:r>
            <a:r>
              <a:rPr lang="en-US" altLang="ko-KR" sz="1400" dirty="0">
                <a:solidFill>
                  <a:srgbClr val="C3CFD3"/>
                </a:solidFill>
              </a:rPr>
              <a:t> storage platforms this time.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6AED14A-ABC6-4DBE-A994-B65146EA4DA4}"/>
              </a:ext>
            </a:extLst>
          </p:cNvPr>
          <p:cNvGrpSpPr/>
          <p:nvPr/>
        </p:nvGrpSpPr>
        <p:grpSpPr>
          <a:xfrm>
            <a:off x="1352487" y="2057741"/>
            <a:ext cx="1933156" cy="1933156"/>
            <a:chOff x="5350278" y="5040686"/>
            <a:chExt cx="1491443" cy="149144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C2EC775-96F4-42E0-86E3-10B7D94DF5D4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래픽 76" descr="컴퓨터">
              <a:extLst>
                <a:ext uri="{FF2B5EF4-FFF2-40B4-BE49-F238E27FC236}">
                  <a16:creationId xmlns:a16="http://schemas.microsoft.com/office/drawing/2014/main" id="{7B1A1EB5-B70F-47C4-9955-A5C30FFDF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04210CD-4970-4850-B446-7298DB5FE6CE}"/>
              </a:ext>
            </a:extLst>
          </p:cNvPr>
          <p:cNvGrpSpPr/>
          <p:nvPr/>
        </p:nvGrpSpPr>
        <p:grpSpPr>
          <a:xfrm>
            <a:off x="7162800" y="852699"/>
            <a:ext cx="4468853" cy="2901504"/>
            <a:chOff x="7134225" y="802267"/>
            <a:chExt cx="4468853" cy="290150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45BA6F9-DFA2-46CA-A270-69E3F25A6BB2}"/>
                </a:ext>
              </a:extLst>
            </p:cNvPr>
            <p:cNvGrpSpPr/>
            <p:nvPr/>
          </p:nvGrpSpPr>
          <p:grpSpPr>
            <a:xfrm>
              <a:off x="7134225" y="802267"/>
              <a:ext cx="4468853" cy="2901504"/>
              <a:chOff x="3962954" y="1166596"/>
              <a:chExt cx="3785354" cy="245772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A768C9D-BBD5-4C6D-8243-727FAF8650F1}"/>
                  </a:ext>
                </a:extLst>
              </p:cNvPr>
              <p:cNvSpPr/>
              <p:nvPr/>
            </p:nvSpPr>
            <p:spPr>
              <a:xfrm>
                <a:off x="4758233" y="1166596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A93E82A-C246-4C76-B592-71F09FAC02D2}"/>
                  </a:ext>
                </a:extLst>
              </p:cNvPr>
              <p:cNvSpPr/>
              <p:nvPr/>
            </p:nvSpPr>
            <p:spPr>
              <a:xfrm>
                <a:off x="5078323" y="2169628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5419959-8967-490D-9E1E-949676668418}"/>
                  </a:ext>
                </a:extLst>
              </p:cNvPr>
              <p:cNvSpPr/>
              <p:nvPr/>
            </p:nvSpPr>
            <p:spPr>
              <a:xfrm>
                <a:off x="5992930" y="1555820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471E6E9-120E-4AEB-90C6-D68C647BE622}"/>
                  </a:ext>
                </a:extLst>
              </p:cNvPr>
              <p:cNvSpPr/>
              <p:nvPr/>
            </p:nvSpPr>
            <p:spPr>
              <a:xfrm>
                <a:off x="3962954" y="2608845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70625336-52A2-4BCE-8CAD-3B98CAC4345B}"/>
                  </a:ext>
                </a:extLst>
              </p:cNvPr>
              <p:cNvSpPr/>
              <p:nvPr/>
            </p:nvSpPr>
            <p:spPr>
              <a:xfrm>
                <a:off x="6953029" y="2239606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DE61A7B-9955-4CBB-8852-2BC0AC662980}"/>
                  </a:ext>
                </a:extLst>
              </p:cNvPr>
              <p:cNvSpPr/>
              <p:nvPr/>
            </p:nvSpPr>
            <p:spPr>
              <a:xfrm>
                <a:off x="6107533" y="2829044"/>
                <a:ext cx="795279" cy="795279"/>
              </a:xfrm>
              <a:prstGeom prst="ellipse">
                <a:avLst/>
              </a:prstGeom>
              <a:noFill/>
              <a:ln w="57150">
                <a:solidFill>
                  <a:srgbClr val="C3CF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63108473-0448-454A-AAA4-B68DAB717BCB}"/>
                  </a:ext>
                </a:extLst>
              </p:cNvPr>
              <p:cNvCxnSpPr>
                <a:stCxn id="29" idx="3"/>
                <a:endCxn id="57" idx="0"/>
              </p:cNvCxnSpPr>
              <p:nvPr/>
            </p:nvCxnSpPr>
            <p:spPr>
              <a:xfrm flipH="1">
                <a:off x="4360594" y="1845409"/>
                <a:ext cx="514105" cy="763436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DA009FBE-829E-46AA-A513-DABF154D9F5C}"/>
                  </a:ext>
                </a:extLst>
              </p:cNvPr>
              <p:cNvCxnSpPr>
                <a:stCxn id="29" idx="6"/>
                <a:endCxn id="54" idx="2"/>
              </p:cNvCxnSpPr>
              <p:nvPr/>
            </p:nvCxnSpPr>
            <p:spPr>
              <a:xfrm>
                <a:off x="5553512" y="1564236"/>
                <a:ext cx="439418" cy="389224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49562113-EA3C-4842-A639-B4DC357C6AAA}"/>
                  </a:ext>
                </a:extLst>
              </p:cNvPr>
              <p:cNvCxnSpPr>
                <a:stCxn id="54" idx="5"/>
                <a:endCxn id="60" idx="1"/>
              </p:cNvCxnSpPr>
              <p:nvPr/>
            </p:nvCxnSpPr>
            <p:spPr>
              <a:xfrm>
                <a:off x="6671743" y="2234633"/>
                <a:ext cx="397752" cy="121439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876FD570-4A48-447D-B070-F4CC5042401E}"/>
                  </a:ext>
                </a:extLst>
              </p:cNvPr>
              <p:cNvCxnSpPr>
                <a:cxnSpLocks/>
                <a:stCxn id="60" idx="4"/>
                <a:endCxn id="63" idx="6"/>
              </p:cNvCxnSpPr>
              <p:nvPr/>
            </p:nvCxnSpPr>
            <p:spPr>
              <a:xfrm flipH="1">
                <a:off x="6902812" y="3034885"/>
                <a:ext cx="447857" cy="191799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66115F8-E6E5-4694-92B9-F03F59285E61}"/>
                  </a:ext>
                </a:extLst>
              </p:cNvPr>
              <p:cNvCxnSpPr>
                <a:stCxn id="54" idx="4"/>
                <a:endCxn id="63" idx="0"/>
              </p:cNvCxnSpPr>
              <p:nvPr/>
            </p:nvCxnSpPr>
            <p:spPr>
              <a:xfrm>
                <a:off x="6390570" y="2351099"/>
                <a:ext cx="114603" cy="477945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72400725-7F40-4CE2-BC95-1B6197C1EDD5}"/>
                  </a:ext>
                </a:extLst>
              </p:cNvPr>
              <p:cNvCxnSpPr>
                <a:stCxn id="32" idx="7"/>
                <a:endCxn id="54" idx="3"/>
              </p:cNvCxnSpPr>
              <p:nvPr/>
            </p:nvCxnSpPr>
            <p:spPr>
              <a:xfrm flipV="1">
                <a:off x="5757136" y="2234633"/>
                <a:ext cx="352260" cy="51461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1DA31EE-FC89-4715-92C0-19E5E1FCF1A0}"/>
                  </a:ext>
                </a:extLst>
              </p:cNvPr>
              <p:cNvCxnSpPr>
                <a:stCxn id="29" idx="4"/>
                <a:endCxn id="32" idx="1"/>
              </p:cNvCxnSpPr>
              <p:nvPr/>
            </p:nvCxnSpPr>
            <p:spPr>
              <a:xfrm>
                <a:off x="5155873" y="1961875"/>
                <a:ext cx="38916" cy="324219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349F8DC1-AB39-4A36-94DC-80B90DF393C0}"/>
                  </a:ext>
                </a:extLst>
              </p:cNvPr>
              <p:cNvCxnSpPr>
                <a:stCxn id="32" idx="2"/>
                <a:endCxn id="57" idx="7"/>
              </p:cNvCxnSpPr>
              <p:nvPr/>
            </p:nvCxnSpPr>
            <p:spPr>
              <a:xfrm flipH="1">
                <a:off x="4641767" y="2567268"/>
                <a:ext cx="436556" cy="158043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DE02AC06-0B96-407A-B97D-E4F97C12EFAC}"/>
                  </a:ext>
                </a:extLst>
              </p:cNvPr>
              <p:cNvCxnSpPr>
                <a:stCxn id="57" idx="6"/>
                <a:endCxn id="63" idx="2"/>
              </p:cNvCxnSpPr>
              <p:nvPr/>
            </p:nvCxnSpPr>
            <p:spPr>
              <a:xfrm>
                <a:off x="4758233" y="3006485"/>
                <a:ext cx="1349300" cy="220199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7B68666-4053-4024-A129-9B310D3A124E}"/>
                  </a:ext>
                </a:extLst>
              </p:cNvPr>
              <p:cNvCxnSpPr>
                <a:stCxn id="63" idx="1"/>
                <a:endCxn id="32" idx="6"/>
              </p:cNvCxnSpPr>
              <p:nvPr/>
            </p:nvCxnSpPr>
            <p:spPr>
              <a:xfrm flipH="1" flipV="1">
                <a:off x="5873602" y="2567268"/>
                <a:ext cx="350397" cy="378242"/>
              </a:xfrm>
              <a:prstGeom prst="line">
                <a:avLst/>
              </a:prstGeom>
              <a:ln w="28575">
                <a:solidFill>
                  <a:srgbClr val="C3CFD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그래픽 77" descr="컴퓨터">
              <a:extLst>
                <a:ext uri="{FF2B5EF4-FFF2-40B4-BE49-F238E27FC236}">
                  <a16:creationId xmlns:a16="http://schemas.microsoft.com/office/drawing/2014/main" id="{8FC1C72B-D4D2-437A-9BE9-CB38495C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9041" y="2597318"/>
              <a:ext cx="744846" cy="744846"/>
            </a:xfrm>
            <a:prstGeom prst="rect">
              <a:avLst/>
            </a:prstGeom>
          </p:spPr>
        </p:pic>
        <p:pic>
          <p:nvPicPr>
            <p:cNvPr id="79" name="그래픽 78" descr="컴퓨터">
              <a:extLst>
                <a:ext uri="{FF2B5EF4-FFF2-40B4-BE49-F238E27FC236}">
                  <a16:creationId xmlns:a16="http://schemas.microsoft.com/office/drawing/2014/main" id="{30694EAE-38AB-4F21-BCF8-BB333DFD2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0853" y="894088"/>
              <a:ext cx="744846" cy="744846"/>
            </a:xfrm>
            <a:prstGeom prst="rect">
              <a:avLst/>
            </a:prstGeom>
          </p:spPr>
        </p:pic>
        <p:pic>
          <p:nvPicPr>
            <p:cNvPr id="80" name="그래픽 79" descr="컴퓨터">
              <a:extLst>
                <a:ext uri="{FF2B5EF4-FFF2-40B4-BE49-F238E27FC236}">
                  <a16:creationId xmlns:a16="http://schemas.microsoft.com/office/drawing/2014/main" id="{513F4B0A-3FDD-4E42-A7D2-529B587EF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27758" y="1362567"/>
              <a:ext cx="744846" cy="744846"/>
            </a:xfrm>
            <a:prstGeom prst="rect">
              <a:avLst/>
            </a:prstGeom>
          </p:spPr>
        </p:pic>
        <p:pic>
          <p:nvPicPr>
            <p:cNvPr id="81" name="그래픽 80" descr="컴퓨터">
              <a:extLst>
                <a:ext uri="{FF2B5EF4-FFF2-40B4-BE49-F238E27FC236}">
                  <a16:creationId xmlns:a16="http://schemas.microsoft.com/office/drawing/2014/main" id="{7AE21434-217F-477F-8C0F-1643DD59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61083" y="2171978"/>
              <a:ext cx="744846" cy="744846"/>
            </a:xfrm>
            <a:prstGeom prst="rect">
              <a:avLst/>
            </a:prstGeom>
          </p:spPr>
        </p:pic>
        <p:pic>
          <p:nvPicPr>
            <p:cNvPr id="82" name="그래픽 81" descr="컴퓨터">
              <a:extLst>
                <a:ext uri="{FF2B5EF4-FFF2-40B4-BE49-F238E27FC236}">
                  <a16:creationId xmlns:a16="http://schemas.microsoft.com/office/drawing/2014/main" id="{7E9515F1-4C26-4006-85AF-1A6A8D60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2921" y="2865379"/>
              <a:ext cx="744846" cy="744846"/>
            </a:xfrm>
            <a:prstGeom prst="rect">
              <a:avLst/>
            </a:prstGeom>
          </p:spPr>
        </p:pic>
        <p:pic>
          <p:nvPicPr>
            <p:cNvPr id="83" name="그래픽 82" descr="컴퓨터">
              <a:extLst>
                <a:ext uri="{FF2B5EF4-FFF2-40B4-BE49-F238E27FC236}">
                  <a16:creationId xmlns:a16="http://schemas.microsoft.com/office/drawing/2014/main" id="{9D13A826-41F9-4B41-8FFA-5A1AED89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4209" y="2082369"/>
              <a:ext cx="744846" cy="744846"/>
            </a:xfrm>
            <a:prstGeom prst="rect">
              <a:avLst/>
            </a:prstGeom>
          </p:spPr>
        </p:pic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930349DB-5861-4404-A137-A6452E467547}"/>
              </a:ext>
            </a:extLst>
          </p:cNvPr>
          <p:cNvSpPr/>
          <p:nvPr/>
        </p:nvSpPr>
        <p:spPr>
          <a:xfrm>
            <a:off x="5695719" y="2555366"/>
            <a:ext cx="938878" cy="93887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AC1ED0-AFC2-417D-8A1F-8D01D16B0D61}"/>
              </a:ext>
            </a:extLst>
          </p:cNvPr>
          <p:cNvCxnSpPr>
            <a:cxnSpLocks/>
            <a:stCxn id="57" idx="2"/>
            <a:endCxn id="84" idx="6"/>
          </p:cNvCxnSpPr>
          <p:nvPr/>
        </p:nvCxnSpPr>
        <p:spPr>
          <a:xfrm flipH="1">
            <a:off x="6634597" y="3024805"/>
            <a:ext cx="528203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58869D9-6C9F-4D11-8EF6-9D705134AB9B}"/>
              </a:ext>
            </a:extLst>
          </p:cNvPr>
          <p:cNvGrpSpPr/>
          <p:nvPr/>
        </p:nvGrpSpPr>
        <p:grpSpPr>
          <a:xfrm>
            <a:off x="4108451" y="1903902"/>
            <a:ext cx="1126350" cy="1040703"/>
            <a:chOff x="7099427" y="1626590"/>
            <a:chExt cx="914400" cy="914400"/>
          </a:xfrm>
        </p:grpSpPr>
        <p:pic>
          <p:nvPicPr>
            <p:cNvPr id="93" name="그래픽 92" descr="용지">
              <a:extLst>
                <a:ext uri="{FF2B5EF4-FFF2-40B4-BE49-F238E27FC236}">
                  <a16:creationId xmlns:a16="http://schemas.microsoft.com/office/drawing/2014/main" id="{D5C00D52-5E28-4E8C-830C-C75B277EF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99427" y="1626590"/>
              <a:ext cx="914400" cy="914400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C713660-D29D-4768-85C6-31913E49AD63}"/>
                </a:ext>
              </a:extLst>
            </p:cNvPr>
            <p:cNvSpPr/>
            <p:nvPr/>
          </p:nvSpPr>
          <p:spPr>
            <a:xfrm>
              <a:off x="7285927" y="1746769"/>
              <a:ext cx="360268" cy="6821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D941A18-C116-4B97-BD9E-0DDD2BCD120A}"/>
                </a:ext>
              </a:extLst>
            </p:cNvPr>
            <p:cNvSpPr/>
            <p:nvPr/>
          </p:nvSpPr>
          <p:spPr>
            <a:xfrm>
              <a:off x="7447576" y="1910778"/>
              <a:ext cx="360268" cy="51809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CD7F663-5A63-46A2-80E5-6FC14488E30F}"/>
                </a:ext>
              </a:extLst>
            </p:cNvPr>
            <p:cNvSpPr/>
            <p:nvPr/>
          </p:nvSpPr>
          <p:spPr>
            <a:xfrm rot="18797378">
              <a:off x="7594222" y="1781537"/>
              <a:ext cx="142027" cy="2241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래픽 12" descr="해골">
            <a:extLst>
              <a:ext uri="{FF2B5EF4-FFF2-40B4-BE49-F238E27FC236}">
                <a16:creationId xmlns:a16="http://schemas.microsoft.com/office/drawing/2014/main" id="{6729A908-555D-433C-BFC0-CF93C2ECF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6186" y="2136288"/>
            <a:ext cx="644687" cy="586679"/>
          </a:xfrm>
          <a:prstGeom prst="rect">
            <a:avLst/>
          </a:prstGeom>
        </p:spPr>
      </p:pic>
      <p:pic>
        <p:nvPicPr>
          <p:cNvPr id="97" name="그래픽 96" descr="데이터베이스">
            <a:extLst>
              <a:ext uri="{FF2B5EF4-FFF2-40B4-BE49-F238E27FC236}">
                <a16:creationId xmlns:a16="http://schemas.microsoft.com/office/drawing/2014/main" id="{5C8C7AC7-E7F6-4A5B-A659-66F1D04BF0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4617" y="2662213"/>
            <a:ext cx="715920" cy="7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2A99490-CA21-46A4-9CDD-15E62B646C90}"/>
              </a:ext>
            </a:extLst>
          </p:cNvPr>
          <p:cNvGrpSpPr/>
          <p:nvPr/>
        </p:nvGrpSpPr>
        <p:grpSpPr>
          <a:xfrm>
            <a:off x="4467225" y="2800350"/>
            <a:ext cx="3257550" cy="1257300"/>
            <a:chOff x="4467225" y="2800350"/>
            <a:chExt cx="3257550" cy="1257300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id="{8EAC24B3-1188-4B4B-AD20-2F128897B4BC}"/>
                </a:ext>
              </a:extLst>
            </p:cNvPr>
            <p:cNvSpPr/>
            <p:nvPr/>
          </p:nvSpPr>
          <p:spPr>
            <a:xfrm>
              <a:off x="4467225" y="2800350"/>
              <a:ext cx="3257550" cy="1257300"/>
            </a:xfrm>
            <a:prstGeom prst="roundRect">
              <a:avLst/>
            </a:prstGeom>
            <a:solidFill>
              <a:srgbClr val="303C40"/>
            </a:solidFill>
            <a:ln w="190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/>
              <a:r>
                <a:rPr lang="en-US" altLang="ko-KR" sz="1600" dirty="0" err="1"/>
                <a:t>InterPlanetary</a:t>
              </a:r>
              <a:r>
                <a:rPr lang="en-US" altLang="ko-KR" sz="1600" dirty="0"/>
                <a:t> File System</a:t>
              </a:r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8F3660DE-5626-4DE7-B9BF-557E84E31AA3}"/>
                </a:ext>
              </a:extLst>
            </p:cNvPr>
            <p:cNvSpPr/>
            <p:nvPr/>
          </p:nvSpPr>
          <p:spPr>
            <a:xfrm>
              <a:off x="4611245" y="2971800"/>
              <a:ext cx="2950459" cy="6556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IPFS</a:t>
              </a:r>
              <a:endParaRPr lang="ko-KR" altLang="en-US" sz="3200" b="1" i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4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93258" y="398311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dirty="0">
                <a:solidFill>
                  <a:schemeClr val="bg1"/>
                </a:solidFill>
              </a:rPr>
              <a:t>Content-based addressing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29979" y="449111"/>
            <a:ext cx="4246817" cy="36000"/>
          </a:xfrm>
          <a:prstGeom prst="rect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92512" y="278601"/>
            <a:ext cx="364015" cy="364015"/>
          </a:xfrm>
          <a:prstGeom prst="ellipse">
            <a:avLst/>
          </a:prstGeom>
          <a:solidFill>
            <a:srgbClr val="F6A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i="1" dirty="0">
              <a:solidFill>
                <a:prstClr val="white"/>
              </a:solidFill>
            </a:endParaRPr>
          </a:p>
        </p:txBody>
      </p:sp>
      <p:cxnSp>
        <p:nvCxnSpPr>
          <p:cNvPr id="41" name="직선 화살표 연결선 40"/>
          <p:cNvCxnSpPr>
            <a:cxnSpLocks/>
          </p:cNvCxnSpPr>
          <p:nvPr/>
        </p:nvCxnSpPr>
        <p:spPr>
          <a:xfrm>
            <a:off x="5060905" y="1976570"/>
            <a:ext cx="2048186" cy="485"/>
          </a:xfrm>
          <a:prstGeom prst="straightConnector1">
            <a:avLst/>
          </a:prstGeom>
          <a:ln w="6350">
            <a:solidFill>
              <a:schemeClr val="bg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6AED14A-ABC6-4DBE-A994-B65146EA4DA4}"/>
              </a:ext>
            </a:extLst>
          </p:cNvPr>
          <p:cNvGrpSpPr/>
          <p:nvPr/>
        </p:nvGrpSpPr>
        <p:grpSpPr>
          <a:xfrm>
            <a:off x="3206412" y="1489674"/>
            <a:ext cx="1186315" cy="1186315"/>
            <a:chOff x="5350278" y="5040686"/>
            <a:chExt cx="1491443" cy="149144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C2EC775-96F4-42E0-86E3-10B7D94DF5D4}"/>
                </a:ext>
              </a:extLst>
            </p:cNvPr>
            <p:cNvSpPr/>
            <p:nvPr/>
          </p:nvSpPr>
          <p:spPr>
            <a:xfrm>
              <a:off x="5350278" y="5040686"/>
              <a:ext cx="1491443" cy="1491443"/>
            </a:xfrm>
            <a:prstGeom prst="ellipse">
              <a:avLst/>
            </a:prstGeom>
            <a:noFill/>
            <a:ln w="57150">
              <a:solidFill>
                <a:srgbClr val="C2B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래픽 76" descr="컴퓨터">
              <a:extLst>
                <a:ext uri="{FF2B5EF4-FFF2-40B4-BE49-F238E27FC236}">
                  <a16:creationId xmlns:a16="http://schemas.microsoft.com/office/drawing/2014/main" id="{7B1A1EB5-B70F-47C4-9955-A5C30FFDF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2888" y="5223296"/>
              <a:ext cx="1126222" cy="1126222"/>
            </a:xfrm>
            <a:prstGeom prst="rect">
              <a:avLst/>
            </a:prstGeom>
          </p:spPr>
        </p:pic>
      </p:grpSp>
      <p:pic>
        <p:nvPicPr>
          <p:cNvPr id="114" name="그래픽 113" descr="구름">
            <a:extLst>
              <a:ext uri="{FF2B5EF4-FFF2-40B4-BE49-F238E27FC236}">
                <a16:creationId xmlns:a16="http://schemas.microsoft.com/office/drawing/2014/main" id="{4C4AEA48-B4C1-4013-8521-C508F9DE8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5386" y="573436"/>
            <a:ext cx="3018793" cy="3018793"/>
          </a:xfrm>
          <a:prstGeom prst="rect">
            <a:avLst/>
          </a:prstGeom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0DA3F99-3BB0-49FD-AF7C-F136CE80F2FC}"/>
              </a:ext>
            </a:extLst>
          </p:cNvPr>
          <p:cNvCxnSpPr>
            <a:cxnSpLocks/>
          </p:cNvCxnSpPr>
          <p:nvPr/>
        </p:nvCxnSpPr>
        <p:spPr>
          <a:xfrm>
            <a:off x="5060905" y="2195645"/>
            <a:ext cx="2048186" cy="485"/>
          </a:xfrm>
          <a:prstGeom prst="straightConnector1">
            <a:avLst/>
          </a:prstGeom>
          <a:ln w="635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FE640C3-5708-4F34-BED6-B9BF0E909C8C}"/>
              </a:ext>
            </a:extLst>
          </p:cNvPr>
          <p:cNvGrpSpPr/>
          <p:nvPr/>
        </p:nvGrpSpPr>
        <p:grpSpPr>
          <a:xfrm>
            <a:off x="5574593" y="685794"/>
            <a:ext cx="1042811" cy="963516"/>
            <a:chOff x="7041719" y="1401054"/>
            <a:chExt cx="914400" cy="914400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DC90F66-9F0D-4B11-9D31-489846305D7B}"/>
                </a:ext>
              </a:extLst>
            </p:cNvPr>
            <p:cNvGrpSpPr/>
            <p:nvPr/>
          </p:nvGrpSpPr>
          <p:grpSpPr>
            <a:xfrm>
              <a:off x="7041719" y="1401054"/>
              <a:ext cx="914400" cy="914400"/>
              <a:chOff x="7099427" y="1626590"/>
              <a:chExt cx="914400" cy="914400"/>
            </a:xfrm>
          </p:grpSpPr>
          <p:pic>
            <p:nvPicPr>
              <p:cNvPr id="120" name="그래픽 119" descr="용지">
                <a:extLst>
                  <a:ext uri="{FF2B5EF4-FFF2-40B4-BE49-F238E27FC236}">
                    <a16:creationId xmlns:a16="http://schemas.microsoft.com/office/drawing/2014/main" id="{B4ED36AE-CE21-47C7-A49B-4AD22B65B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99427" y="162659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E37678E-2756-4839-A240-16F1F9284E60}"/>
                  </a:ext>
                </a:extLst>
              </p:cNvPr>
              <p:cNvSpPr/>
              <p:nvPr/>
            </p:nvSpPr>
            <p:spPr>
              <a:xfrm>
                <a:off x="7285927" y="1746769"/>
                <a:ext cx="360268" cy="682106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225F688C-42B8-479A-9250-D5F83272D51C}"/>
                  </a:ext>
                </a:extLst>
              </p:cNvPr>
              <p:cNvSpPr/>
              <p:nvPr/>
            </p:nvSpPr>
            <p:spPr>
              <a:xfrm>
                <a:off x="7447576" y="1910778"/>
                <a:ext cx="360268" cy="518097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B55256C-757D-444E-9F3E-B3FE89C11DB8}"/>
                  </a:ext>
                </a:extLst>
              </p:cNvPr>
              <p:cNvSpPr/>
              <p:nvPr/>
            </p:nvSpPr>
            <p:spPr>
              <a:xfrm rot="18797378">
                <a:off x="7594222" y="1781537"/>
                <a:ext cx="142027" cy="224124"/>
              </a:xfrm>
              <a:prstGeom prst="rect">
                <a:avLst/>
              </a:prstGeom>
              <a:solidFill>
                <a:srgbClr val="76624A"/>
              </a:solidFill>
              <a:ln>
                <a:solidFill>
                  <a:srgbClr val="76624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0F95275-15DD-488D-A9F7-938311A0E120}"/>
                </a:ext>
              </a:extLst>
            </p:cNvPr>
            <p:cNvSpPr txBox="1"/>
            <p:nvPr/>
          </p:nvSpPr>
          <p:spPr>
            <a:xfrm>
              <a:off x="7248651" y="1678564"/>
              <a:ext cx="519833" cy="35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E1DBCD"/>
                  </a:solidFill>
                </a:rPr>
                <a:t>File</a:t>
              </a:r>
              <a:endParaRPr lang="ko-KR" altLang="en-US" dirty="0">
                <a:solidFill>
                  <a:srgbClr val="E1DBCD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DDEAA60-5569-4AB5-A8E9-F4FC5A7FDA00}"/>
              </a:ext>
            </a:extLst>
          </p:cNvPr>
          <p:cNvSpPr txBox="1"/>
          <p:nvPr/>
        </p:nvSpPr>
        <p:spPr>
          <a:xfrm>
            <a:off x="5255898" y="1603266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File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Upload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0738FEF-0210-4D43-9CBD-FD8B515BAE55}"/>
              </a:ext>
            </a:extLst>
          </p:cNvPr>
          <p:cNvSpPr/>
          <p:nvPr/>
        </p:nvSpPr>
        <p:spPr>
          <a:xfrm>
            <a:off x="4988216" y="2652517"/>
            <a:ext cx="2215567" cy="441082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Qmrjsk3ekrj35fj4k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A97779-53D3-4DAE-8B2B-9B08A70B1C05}"/>
              </a:ext>
            </a:extLst>
          </p:cNvPr>
          <p:cNvSpPr txBox="1"/>
          <p:nvPr/>
        </p:nvSpPr>
        <p:spPr>
          <a:xfrm>
            <a:off x="5030264" y="2233255"/>
            <a:ext cx="209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② </a:t>
            </a:r>
            <a:r>
              <a:rPr lang="en-US" altLang="ko-KR" dirty="0">
                <a:solidFill>
                  <a:schemeClr val="bg1"/>
                </a:solidFill>
              </a:rPr>
              <a:t>File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Hash Value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013D0-A943-45C3-9BC0-C37DEE47502A}"/>
              </a:ext>
            </a:extLst>
          </p:cNvPr>
          <p:cNvSpPr txBox="1"/>
          <p:nvPr/>
        </p:nvSpPr>
        <p:spPr>
          <a:xfrm>
            <a:off x="8007912" y="1964812"/>
            <a:ext cx="217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3C4B50"/>
                </a:solidFill>
              </a:rPr>
              <a:t>IPFS Network</a:t>
            </a:r>
            <a:endParaRPr lang="ko-KR" altLang="en-US" sz="2400" b="1" dirty="0">
              <a:solidFill>
                <a:srgbClr val="3C4B5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34CBA07-8823-44B1-856D-FEFCF364B133}"/>
              </a:ext>
            </a:extLst>
          </p:cNvPr>
          <p:cNvSpPr txBox="1"/>
          <p:nvPr/>
        </p:nvSpPr>
        <p:spPr>
          <a:xfrm>
            <a:off x="1592343" y="3592229"/>
            <a:ext cx="2824171" cy="369332"/>
          </a:xfrm>
          <a:prstGeom prst="rect">
            <a:avLst/>
          </a:prstGeom>
          <a:solidFill>
            <a:srgbClr val="C3CFD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C4B50"/>
                </a:solidFill>
              </a:rPr>
              <a:t>Location-based Address</a:t>
            </a:r>
            <a:endParaRPr lang="ko-KR" altLang="en-US" b="1" dirty="0">
              <a:solidFill>
                <a:srgbClr val="3C4B5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A3968AA-7097-468E-822E-950D7E9C35DE}"/>
              </a:ext>
            </a:extLst>
          </p:cNvPr>
          <p:cNvSpPr txBox="1"/>
          <p:nvPr/>
        </p:nvSpPr>
        <p:spPr>
          <a:xfrm>
            <a:off x="7718572" y="3592229"/>
            <a:ext cx="2752420" cy="369332"/>
          </a:xfrm>
          <a:prstGeom prst="rect">
            <a:avLst/>
          </a:prstGeom>
          <a:solidFill>
            <a:srgbClr val="C3CFD3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C4B50"/>
                </a:solidFill>
              </a:rPr>
              <a:t>Content-based Address</a:t>
            </a:r>
            <a:endParaRPr lang="ko-KR" altLang="en-US" b="1" dirty="0">
              <a:solidFill>
                <a:srgbClr val="3C4B50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5D59EA-7199-4A51-B391-2766FB263B74}"/>
              </a:ext>
            </a:extLst>
          </p:cNvPr>
          <p:cNvSpPr/>
          <p:nvPr/>
        </p:nvSpPr>
        <p:spPr>
          <a:xfrm>
            <a:off x="1375345" y="4200553"/>
            <a:ext cx="3258169" cy="552754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http://example.com/test.txt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9B0CE6-E6F8-45CE-AB13-3881C3E12E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5019" y="5418151"/>
            <a:ext cx="2648320" cy="990738"/>
          </a:xfrm>
          <a:prstGeom prst="rect">
            <a:avLst/>
          </a:prstGeom>
        </p:spPr>
      </p:pic>
      <p:cxnSp>
        <p:nvCxnSpPr>
          <p:cNvPr id="129" name="꺾인 연결선 54">
            <a:extLst>
              <a:ext uri="{FF2B5EF4-FFF2-40B4-BE49-F238E27FC236}">
                <a16:creationId xmlns:a16="http://schemas.microsoft.com/office/drawing/2014/main" id="{A0B84085-27C2-458B-8094-CF23692B0592}"/>
              </a:ext>
            </a:extLst>
          </p:cNvPr>
          <p:cNvCxnSpPr>
            <a:cxnSpLocks/>
          </p:cNvCxnSpPr>
          <p:nvPr/>
        </p:nvCxnSpPr>
        <p:spPr>
          <a:xfrm rot="5400000">
            <a:off x="2624136" y="5085728"/>
            <a:ext cx="470087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6AC0E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092F4D0C-9895-40C7-9AAA-0706B11B6501}"/>
              </a:ext>
            </a:extLst>
          </p:cNvPr>
          <p:cNvCxnSpPr>
            <a:cxnSpLocks/>
          </p:cNvCxnSpPr>
          <p:nvPr/>
        </p:nvCxnSpPr>
        <p:spPr>
          <a:xfrm>
            <a:off x="0" y="3425126"/>
            <a:ext cx="12192000" cy="0"/>
          </a:xfrm>
          <a:prstGeom prst="straightConnector1">
            <a:avLst/>
          </a:prstGeom>
          <a:ln w="63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D865858-1070-4A5C-B282-87218F86ED30}"/>
              </a:ext>
            </a:extLst>
          </p:cNvPr>
          <p:cNvCxnSpPr>
            <a:cxnSpLocks/>
          </p:cNvCxnSpPr>
          <p:nvPr/>
        </p:nvCxnSpPr>
        <p:spPr>
          <a:xfrm flipV="1">
            <a:off x="6130235" y="3425127"/>
            <a:ext cx="0" cy="3432873"/>
          </a:xfrm>
          <a:prstGeom prst="straightConnector1">
            <a:avLst/>
          </a:prstGeom>
          <a:ln w="6350"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EEAA9A5-E532-4552-9A6E-BFA34456E90B}"/>
              </a:ext>
            </a:extLst>
          </p:cNvPr>
          <p:cNvSpPr/>
          <p:nvPr/>
        </p:nvSpPr>
        <p:spPr>
          <a:xfrm>
            <a:off x="7465697" y="4200553"/>
            <a:ext cx="3258169" cy="552754"/>
          </a:xfrm>
          <a:prstGeom prst="rect">
            <a:avLst/>
          </a:prstGeom>
          <a:noFill/>
          <a:ln w="19050">
            <a:solidFill>
              <a:srgbClr val="F6AC0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Ipfs.io/</a:t>
            </a:r>
            <a:r>
              <a:rPr lang="en-US" altLang="ko-KR" sz="1600" b="1" dirty="0" err="1">
                <a:solidFill>
                  <a:schemeClr val="bg1"/>
                </a:solidFill>
              </a:rPr>
              <a:t>Ipfs</a:t>
            </a:r>
            <a:r>
              <a:rPr lang="en-US" altLang="ko-KR" sz="1600" b="1" dirty="0">
                <a:solidFill>
                  <a:schemeClr val="bg1"/>
                </a:solidFill>
              </a:rPr>
              <a:t>/Qmrjsk3ekrj35fj4k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477CA46-71FD-4D4D-9B14-22B179BED6CD}"/>
              </a:ext>
            </a:extLst>
          </p:cNvPr>
          <p:cNvSpPr/>
          <p:nvPr/>
        </p:nvSpPr>
        <p:spPr>
          <a:xfrm>
            <a:off x="7109091" y="5454277"/>
            <a:ext cx="3977997" cy="1194158"/>
          </a:xfrm>
          <a:prstGeom prst="rect">
            <a:avLst/>
          </a:prstGeom>
          <a:noFill/>
          <a:ln w="6350">
            <a:solidFill>
              <a:srgbClr val="C3CFD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ED0BC1-354E-47CD-8CD2-3EEA428213AC}"/>
              </a:ext>
            </a:extLst>
          </p:cNvPr>
          <p:cNvSpPr txBox="1"/>
          <p:nvPr/>
        </p:nvSpPr>
        <p:spPr>
          <a:xfrm>
            <a:off x="7301047" y="6494546"/>
            <a:ext cx="2031775" cy="307777"/>
          </a:xfrm>
          <a:prstGeom prst="rect">
            <a:avLst/>
          </a:prstGeom>
          <a:solidFill>
            <a:srgbClr val="3C4B50"/>
          </a:solidFill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400" dirty="0">
                <a:solidFill>
                  <a:srgbClr val="C3CFD3"/>
                </a:solidFill>
              </a:rPr>
              <a:t>Distributed Hash Table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C25AA785-8A48-4D6F-9F6A-A0C4C129C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46250"/>
              </p:ext>
            </p:extLst>
          </p:nvPr>
        </p:nvGraphicFramePr>
        <p:xfrm>
          <a:off x="7301047" y="5616126"/>
          <a:ext cx="3662228" cy="94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428">
                  <a:extLst>
                    <a:ext uri="{9D8B030D-6E8A-4147-A177-3AD203B41FA5}">
                      <a16:colId xmlns:a16="http://schemas.microsoft.com/office/drawing/2014/main" val="20673420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93773373"/>
                    </a:ext>
                  </a:extLst>
                </a:gridCol>
              </a:tblGrid>
              <a:tr h="31626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Qmrjsk3ekrj35fj4k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Node 1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292950"/>
                  </a:ext>
                </a:extLst>
              </a:tr>
              <a:tr h="316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Node 4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453727"/>
                  </a:ext>
                </a:extLst>
              </a:tr>
              <a:tr h="31626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Node 7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4B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54382"/>
                  </a:ext>
                </a:extLst>
              </a:tr>
            </a:tbl>
          </a:graphicData>
        </a:graphic>
      </p:graphicFrame>
      <p:cxnSp>
        <p:nvCxnSpPr>
          <p:cNvPr id="135" name="꺾인 연결선 54">
            <a:extLst>
              <a:ext uri="{FF2B5EF4-FFF2-40B4-BE49-F238E27FC236}">
                <a16:creationId xmlns:a16="http://schemas.microsoft.com/office/drawing/2014/main" id="{5D73469A-55E0-4293-BC9F-6EC6A7A03E6F}"/>
              </a:ext>
            </a:extLst>
          </p:cNvPr>
          <p:cNvCxnSpPr>
            <a:cxnSpLocks/>
          </p:cNvCxnSpPr>
          <p:nvPr/>
        </p:nvCxnSpPr>
        <p:spPr>
          <a:xfrm rot="5400000">
            <a:off x="8897119" y="5085729"/>
            <a:ext cx="470087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6AC0E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7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1072</Words>
  <Application>Microsoft Office PowerPoint</Application>
  <PresentationFormat>와이드스크린</PresentationFormat>
  <Paragraphs>284</Paragraphs>
  <Slides>28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p</cp:lastModifiedBy>
  <cp:revision>180</cp:revision>
  <dcterms:created xsi:type="dcterms:W3CDTF">2020-02-04T04:22:16Z</dcterms:created>
  <dcterms:modified xsi:type="dcterms:W3CDTF">2020-02-11T12:29:31Z</dcterms:modified>
</cp:coreProperties>
</file>