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58" r:id="rId4"/>
    <p:sldId id="274" r:id="rId5"/>
    <p:sldId id="260" r:id="rId6"/>
    <p:sldId id="262" r:id="rId7"/>
    <p:sldId id="261" r:id="rId8"/>
    <p:sldId id="263" r:id="rId9"/>
    <p:sldId id="269" r:id="rId10"/>
    <p:sldId id="264" r:id="rId11"/>
    <p:sldId id="265" r:id="rId12"/>
    <p:sldId id="270" r:id="rId13"/>
    <p:sldId id="271" r:id="rId14"/>
    <p:sldId id="267" r:id="rId15"/>
    <p:sldId id="272" r:id="rId16"/>
    <p:sldId id="266" r:id="rId17"/>
    <p:sldId id="268" r:id="rId18"/>
    <p:sldId id="273" r:id="rId19"/>
    <p:sldId id="275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C5E"/>
    <a:srgbClr val="F27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F0F3-6243-4635-A74B-5DCC5048A05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F45CC-968C-4323-A2A7-523E4CA88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3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관련업무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DGA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초점을 맞춘 관련 작업 내용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식별자 생성 알고리즘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DGA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확장된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개념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IPFS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제안된 계획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IPFS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분산된 봇의 관리를 위한 계획을 자세히 설명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결과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제안의 효과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제안을 현재 상태에 비유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미래의 방향과 이슈를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02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 식별자 생성 알고리즘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DGA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확장된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DGA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프로토콜을 통해 사용될 수 있게 도메인을 생성하게 구현되지만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프로토콜에서도 수용할 수 있도록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프로토콜에 맞게 주소를 생성할 수 있는 매핑 메커니즘을 가지고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4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IPNS : </a:t>
            </a:r>
            <a:r>
              <a:rPr lang="ko-KR" altLang="en-US" dirty="0"/>
              <a:t>파일의 주소</a:t>
            </a:r>
            <a:r>
              <a:rPr lang="en-US" altLang="ko-KR" dirty="0"/>
              <a:t>, </a:t>
            </a:r>
            <a:r>
              <a:rPr lang="ko-KR" altLang="en-US" dirty="0"/>
              <a:t>해시 값은 변할 수 없지만 </a:t>
            </a:r>
            <a:r>
              <a:rPr lang="en-US" altLang="ko-KR" dirty="0"/>
              <a:t>DNS</a:t>
            </a:r>
            <a:r>
              <a:rPr lang="ko-KR" altLang="en-US" dirty="0"/>
              <a:t>를 변경하는 것처럼 임의로 다른 주소를 설정할 수 있는 것</a:t>
            </a:r>
            <a:endParaRPr lang="en-US" altLang="ko-KR" dirty="0"/>
          </a:p>
          <a:p>
            <a:r>
              <a:rPr lang="en-US" altLang="ko-KR" dirty="0" err="1"/>
              <a:t>DNSLink</a:t>
            </a:r>
            <a:r>
              <a:rPr lang="en-US" altLang="ko-KR" dirty="0"/>
              <a:t> : </a:t>
            </a:r>
            <a:r>
              <a:rPr lang="ko-KR" altLang="en-US" dirty="0"/>
              <a:t>주소가 어려우니 </a:t>
            </a:r>
            <a:r>
              <a:rPr lang="en-US" altLang="ko-KR" dirty="0"/>
              <a:t>DNS</a:t>
            </a:r>
            <a:r>
              <a:rPr lang="ko-KR" altLang="en-US" dirty="0"/>
              <a:t>처럼 </a:t>
            </a:r>
            <a:r>
              <a:rPr lang="en-US" altLang="ko-KR" dirty="0"/>
              <a:t>~.com</a:t>
            </a:r>
            <a:r>
              <a:rPr lang="ko-KR" altLang="en-US" dirty="0"/>
              <a:t>등 사람이 읽을 수 있게 변경해주는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5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봇은 </a:t>
            </a:r>
            <a:r>
              <a:rPr lang="en-US" altLang="ko-KR" dirty="0"/>
              <a:t>RIGA</a:t>
            </a:r>
            <a:r>
              <a:rPr lang="ko-KR" altLang="en-US" dirty="0"/>
              <a:t>를 사용하여 </a:t>
            </a:r>
            <a:r>
              <a:rPr lang="en-US" altLang="ko-KR" dirty="0"/>
              <a:t>IPFS </a:t>
            </a:r>
            <a:r>
              <a:rPr lang="ko-KR" altLang="en-US" dirty="0"/>
              <a:t>파일의 해시를 주기적으로 불러왔다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보호 메커니즘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화이트리스트 프로토콜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허용하는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목록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감염 장치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6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IPFS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제안된 계획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4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봇은 </a:t>
            </a:r>
            <a:r>
              <a:rPr lang="ko-KR" altLang="en-US" dirty="0" err="1"/>
              <a:t>봇마스터에게</a:t>
            </a:r>
            <a:r>
              <a:rPr lang="ko-KR" altLang="en-US" dirty="0"/>
              <a:t> 명령을 받는데 이때 명령에는 디지털 서명이 되어있다</a:t>
            </a:r>
            <a:r>
              <a:rPr lang="en-US" altLang="ko-KR" dirty="0"/>
              <a:t>. </a:t>
            </a:r>
            <a:r>
              <a:rPr lang="ko-KR" altLang="en-US" dirty="0"/>
              <a:t>봇은 공개키를 가지고 있으며 이는 가짜 명령을 </a:t>
            </a:r>
            <a:r>
              <a:rPr lang="ko-KR" altLang="en-US" dirty="0" err="1"/>
              <a:t>걸러내기</a:t>
            </a:r>
            <a:r>
              <a:rPr lang="ko-KR" altLang="en-US" dirty="0"/>
              <a:t>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봇은 </a:t>
            </a:r>
            <a:r>
              <a:rPr lang="ko-KR" altLang="en-US" dirty="0" err="1"/>
              <a:t>봇마스터로부터</a:t>
            </a:r>
            <a:r>
              <a:rPr lang="ko-KR" altLang="en-US" dirty="0"/>
              <a:t> 명령을 받아야 하지만 </a:t>
            </a:r>
            <a:r>
              <a:rPr lang="ko-KR" altLang="en-US" dirty="0" err="1"/>
              <a:t>봇마스터에게</a:t>
            </a:r>
            <a:r>
              <a:rPr lang="ko-KR" altLang="en-US" dirty="0"/>
              <a:t> 정보를 돌려주기도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사소한 정보일 수도 있으며 신용카드</a:t>
            </a:r>
            <a:r>
              <a:rPr lang="en-US" altLang="ko-KR" dirty="0"/>
              <a:t>, </a:t>
            </a:r>
            <a:r>
              <a:rPr lang="ko-KR" altLang="en-US" dirty="0"/>
              <a:t>개인 정보같은 귀중한 정보를 포함할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봇 마스터는 </a:t>
            </a:r>
            <a:r>
              <a:rPr lang="en-US" altLang="ko-KR" dirty="0"/>
              <a:t>IPFS</a:t>
            </a:r>
            <a:r>
              <a:rPr lang="ko-KR" altLang="en-US" dirty="0"/>
              <a:t>를 사용하여 </a:t>
            </a:r>
            <a:r>
              <a:rPr lang="en-US" altLang="ko-KR" dirty="0"/>
              <a:t>'</a:t>
            </a:r>
            <a:r>
              <a:rPr lang="ko-KR" altLang="en-US" dirty="0"/>
              <a:t>봇</a:t>
            </a:r>
            <a:r>
              <a:rPr lang="en-US" altLang="ko-KR" dirty="0"/>
              <a:t>'</a:t>
            </a:r>
            <a:r>
              <a:rPr lang="ko-KR" altLang="en-US" dirty="0"/>
              <a:t>이 정보를 랑데부 지점에 직접 게시하거나 정보를 업로드 한 </a:t>
            </a:r>
            <a:r>
              <a:rPr lang="en-US" altLang="ko-KR" dirty="0"/>
              <a:t>IPFS </a:t>
            </a:r>
            <a:r>
              <a:rPr lang="ko-KR" altLang="en-US" dirty="0"/>
              <a:t>링크에 게시하여 봇 </a:t>
            </a:r>
            <a:r>
              <a:rPr lang="ko-KR" altLang="en-US" dirty="0" err="1"/>
              <a:t>마스터에게</a:t>
            </a:r>
            <a:r>
              <a:rPr lang="ko-KR" altLang="en-US" dirty="0"/>
              <a:t> 정보를 </a:t>
            </a:r>
            <a:r>
              <a:rPr lang="ko-KR" altLang="en-US" dirty="0" err="1"/>
              <a:t>푸시하는</a:t>
            </a:r>
            <a:r>
              <a:rPr lang="ko-KR" altLang="en-US" dirty="0"/>
              <a:t> 데 사용할 랑데부 지점을 게시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후자의 경우 감염된 노드는 나중에 그러한 파일을 고정 해제하여 어떤 정보가 유출되었는지 추적하지 </a:t>
            </a:r>
            <a:r>
              <a:rPr lang="ko-KR" altLang="en-US" dirty="0" err="1"/>
              <a:t>않아도됩니다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34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결과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제안의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8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5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오늘날 악성 프로그램인 </a:t>
            </a:r>
            <a:r>
              <a:rPr lang="ko-KR" altLang="en-US" dirty="0" err="1"/>
              <a:t>봇넷의</a:t>
            </a:r>
            <a:r>
              <a:rPr lang="ko-KR" altLang="en-US" dirty="0"/>
              <a:t>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Command&amp;control</a:t>
            </a:r>
            <a:r>
              <a:rPr lang="en-US" altLang="ko-KR" dirty="0"/>
              <a:t> : </a:t>
            </a:r>
            <a:r>
              <a:rPr lang="ko-KR" altLang="en-US" dirty="0"/>
              <a:t>명령</a:t>
            </a:r>
            <a:r>
              <a:rPr lang="en-US" altLang="ko-KR" dirty="0"/>
              <a:t>/</a:t>
            </a:r>
            <a:r>
              <a:rPr lang="ko-KR" altLang="en-US" dirty="0"/>
              <a:t>조정</a:t>
            </a:r>
            <a:endParaRPr lang="en-US" altLang="ko-KR" dirty="0"/>
          </a:p>
          <a:p>
            <a:r>
              <a:rPr lang="ko-KR" altLang="en-US" dirty="0"/>
              <a:t>기존의 계획인 악성 프로그램 </a:t>
            </a:r>
            <a:r>
              <a:rPr lang="ko-KR" altLang="en-US" dirty="0" err="1"/>
              <a:t>배포시</a:t>
            </a:r>
            <a:r>
              <a:rPr lang="ko-KR" altLang="en-US" dirty="0"/>
              <a:t> </a:t>
            </a:r>
            <a:r>
              <a:rPr lang="ko-KR" altLang="en-US" dirty="0" err="1"/>
              <a:t>봇마스터가</a:t>
            </a:r>
            <a:r>
              <a:rPr lang="ko-KR" altLang="en-US" dirty="0"/>
              <a:t> 명령을 내리고 </a:t>
            </a:r>
            <a:r>
              <a:rPr lang="ko-KR" altLang="en-US" dirty="0" err="1"/>
              <a:t>중앙집중화된</a:t>
            </a:r>
            <a:r>
              <a:rPr lang="ko-KR" altLang="en-US" dirty="0"/>
              <a:t> 방식의 </a:t>
            </a:r>
            <a:r>
              <a:rPr lang="en-US" altLang="ko-KR" dirty="0"/>
              <a:t>C&amp;C </a:t>
            </a:r>
            <a:r>
              <a:rPr lang="ko-KR" altLang="en-US" dirty="0"/>
              <a:t>서버가 명령을 분배하는 방법은 단일 장래 지점이 내재되어 있는 것이 분명하다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봇들이 명령을 받을 </a:t>
            </a:r>
            <a:r>
              <a:rPr lang="en-US" altLang="ko-KR" dirty="0"/>
              <a:t>CC</a:t>
            </a:r>
            <a:r>
              <a:rPr lang="ko-KR" altLang="en-US" dirty="0"/>
              <a:t>서버를 찾는데 사용되는 방법은 악성바이러스가 </a:t>
            </a:r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8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Command&amp;control</a:t>
            </a:r>
            <a:r>
              <a:rPr lang="en-US" altLang="ko-KR" dirty="0"/>
              <a:t> : </a:t>
            </a:r>
            <a:r>
              <a:rPr lang="ko-KR" altLang="en-US" dirty="0"/>
              <a:t>명령</a:t>
            </a:r>
            <a:r>
              <a:rPr lang="en-US" altLang="ko-KR" dirty="0"/>
              <a:t>/</a:t>
            </a:r>
            <a:r>
              <a:rPr lang="ko-KR" altLang="en-US" dirty="0"/>
              <a:t>조정</a:t>
            </a:r>
            <a:endParaRPr lang="en-US" altLang="ko-KR" dirty="0"/>
          </a:p>
          <a:p>
            <a:r>
              <a:rPr lang="ko-KR" altLang="en-US" dirty="0"/>
              <a:t>기존의 계획인 악성 프로그램 </a:t>
            </a:r>
            <a:r>
              <a:rPr lang="ko-KR" altLang="en-US" dirty="0" err="1"/>
              <a:t>배포시</a:t>
            </a:r>
            <a:r>
              <a:rPr lang="ko-KR" altLang="en-US" dirty="0"/>
              <a:t> </a:t>
            </a:r>
            <a:r>
              <a:rPr lang="ko-KR" altLang="en-US" dirty="0" err="1"/>
              <a:t>봇마스터가</a:t>
            </a:r>
            <a:r>
              <a:rPr lang="ko-KR" altLang="en-US" dirty="0"/>
              <a:t> 명령을 내리고 </a:t>
            </a:r>
            <a:r>
              <a:rPr lang="ko-KR" altLang="en-US" dirty="0" err="1"/>
              <a:t>중앙집중화된</a:t>
            </a:r>
            <a:r>
              <a:rPr lang="ko-KR" altLang="en-US" dirty="0"/>
              <a:t> 방식의 </a:t>
            </a:r>
            <a:r>
              <a:rPr lang="en-US" altLang="ko-KR" dirty="0"/>
              <a:t>C&amp;C </a:t>
            </a:r>
            <a:r>
              <a:rPr lang="ko-KR" altLang="en-US" dirty="0"/>
              <a:t>서버가 명령을 분배하는 방법은 단일 장래 지점이 내재되어 있는 것이 분명하다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봇들이 가지고 있는 악성 바이러스는 내부에 </a:t>
            </a:r>
            <a:r>
              <a:rPr lang="en-US" altLang="ko-KR" dirty="0"/>
              <a:t>cc</a:t>
            </a:r>
            <a:r>
              <a:rPr lang="ko-KR" altLang="en-US" dirty="0"/>
              <a:t>서버의 도메인 주소를 가지고 있어 보안기관에서 악성 바이러스를 막기 위해 해당 도메인을 차단시키면 감염된 디바이스</a:t>
            </a:r>
            <a:r>
              <a:rPr lang="en-US" altLang="ko-KR" dirty="0"/>
              <a:t>(</a:t>
            </a:r>
            <a:r>
              <a:rPr lang="ko-KR" altLang="en-US" dirty="0"/>
              <a:t>봇</a:t>
            </a:r>
            <a:r>
              <a:rPr lang="en-US" altLang="ko-KR" dirty="0"/>
              <a:t>)</a:t>
            </a:r>
            <a:r>
              <a:rPr lang="ko-KR" altLang="en-US" dirty="0"/>
              <a:t>이 서버에 접속하는 것을 방지할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3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복수의 </a:t>
            </a:r>
            <a:r>
              <a:rPr lang="en-US" altLang="ko-KR" dirty="0"/>
              <a:t>CC </a:t>
            </a:r>
            <a:r>
              <a:rPr lang="ko-KR" altLang="en-US" dirty="0"/>
              <a:t>서버 </a:t>
            </a:r>
            <a:r>
              <a:rPr lang="en-US" altLang="ko-KR" dirty="0"/>
              <a:t>IP </a:t>
            </a:r>
            <a:r>
              <a:rPr lang="ko-KR" altLang="en-US" dirty="0"/>
              <a:t>주소를 두는 </a:t>
            </a:r>
            <a:r>
              <a:rPr lang="ko-KR" altLang="en-US" dirty="0" err="1"/>
              <a:t>봇넷으로</a:t>
            </a:r>
            <a:r>
              <a:rPr lang="ko-KR" altLang="en-US" dirty="0"/>
              <a:t> 진화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cc</a:t>
            </a:r>
            <a:r>
              <a:rPr lang="ko-KR" altLang="en-US" dirty="0"/>
              <a:t>서버를 쓰지 않고 여러 개의 </a:t>
            </a:r>
            <a:r>
              <a:rPr lang="en-US" altLang="ko-KR" dirty="0"/>
              <a:t>cc</a:t>
            </a:r>
            <a:r>
              <a:rPr lang="ko-KR" altLang="en-US" dirty="0"/>
              <a:t>를 사용하긴 하지만 다 블랙리스트에 들어버리면 소용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사용하는 것이 </a:t>
            </a:r>
            <a:r>
              <a:rPr lang="en-US" altLang="ko-KR" dirty="0"/>
              <a:t>DGA(Domain Generation Algorithm) </a:t>
            </a:r>
            <a:r>
              <a:rPr lang="ko-KR" altLang="en-US" dirty="0"/>
              <a:t>도메인 생성 알고리즘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봇은 사전에 정의된 시간</a:t>
            </a:r>
            <a:r>
              <a:rPr lang="en-US" altLang="ko-KR" dirty="0"/>
              <a:t>(</a:t>
            </a:r>
            <a:r>
              <a:rPr lang="ko-KR" altLang="en-US" dirty="0"/>
              <a:t>일반적으론 매일</a:t>
            </a:r>
            <a:r>
              <a:rPr lang="en-US" altLang="ko-KR" dirty="0"/>
              <a:t>)</a:t>
            </a:r>
            <a:r>
              <a:rPr lang="ko-KR" altLang="en-US" dirty="0"/>
              <a:t>마다 여러 도메인을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DGA</a:t>
            </a:r>
            <a:r>
              <a:rPr lang="ko-KR" altLang="en-US" dirty="0"/>
              <a:t>는 </a:t>
            </a:r>
            <a:r>
              <a:rPr lang="en-US" altLang="ko-KR" dirty="0"/>
              <a:t>cc </a:t>
            </a:r>
            <a:r>
              <a:rPr lang="ko-KR" altLang="en-US" dirty="0"/>
              <a:t>서버 도메인이 차단되어 접속이 안 될 때를 방지하여 우회하기 위한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고속 </a:t>
            </a:r>
            <a:r>
              <a:rPr lang="ko-KR" altLang="en-US" dirty="0" err="1"/>
              <a:t>플럭스</a:t>
            </a:r>
            <a:endParaRPr lang="ko-KR" altLang="en-US" dirty="0"/>
          </a:p>
          <a:p>
            <a:r>
              <a:rPr lang="ko-KR" altLang="en-US" dirty="0"/>
              <a:t>보호 메커니즘</a:t>
            </a:r>
          </a:p>
          <a:p>
            <a:r>
              <a:rPr lang="ko-KR" altLang="en-US" dirty="0"/>
              <a:t>질문들</a:t>
            </a:r>
          </a:p>
          <a:p>
            <a:r>
              <a:rPr lang="ko-KR" altLang="en-US" dirty="0"/>
              <a:t>감염된 장치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업무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2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악의적인 콘텐츠 배포를 위한 방법에 </a:t>
            </a:r>
            <a:r>
              <a:rPr lang="en-US" altLang="ko-KR" dirty="0"/>
              <a:t>IPFS</a:t>
            </a:r>
            <a:r>
              <a:rPr lang="ko-KR" altLang="en-US" dirty="0"/>
              <a:t>는 아주 적합하다</a:t>
            </a:r>
            <a:r>
              <a:rPr lang="en-US" altLang="ko-KR" dirty="0"/>
              <a:t>. </a:t>
            </a:r>
            <a:r>
              <a:rPr lang="ko-KR" altLang="en-US" dirty="0"/>
              <a:t>이 논문은 </a:t>
            </a:r>
            <a:r>
              <a:rPr lang="en-US" altLang="ko-KR" dirty="0"/>
              <a:t>IPFS</a:t>
            </a:r>
            <a:r>
              <a:rPr lang="ko-KR" altLang="en-US" dirty="0"/>
              <a:t>에서 </a:t>
            </a:r>
            <a:r>
              <a:rPr lang="ko-KR" altLang="en-US" dirty="0" err="1"/>
              <a:t>봇넷이</a:t>
            </a:r>
            <a:r>
              <a:rPr lang="ko-KR" altLang="en-US" dirty="0"/>
              <a:t> 이용되기 위한 구조를 제공하는 최초의 글이다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IPFS</a:t>
            </a:r>
            <a:r>
              <a:rPr lang="ko-KR" altLang="en-US" dirty="0"/>
              <a:t>에서 사용될 알고리즘은 </a:t>
            </a:r>
            <a:r>
              <a:rPr lang="en-US" altLang="ko-KR" dirty="0"/>
              <a:t>DGA</a:t>
            </a:r>
            <a:r>
              <a:rPr lang="ko-KR" altLang="en-US" dirty="0"/>
              <a:t> 핵심 기술이 확장된 </a:t>
            </a:r>
            <a:r>
              <a:rPr lang="en-US" altLang="ko-KR" dirty="0"/>
              <a:t>RIGA(</a:t>
            </a:r>
            <a:r>
              <a:rPr lang="ko-KR" altLang="en-US" dirty="0"/>
              <a:t>자원 식별자 생성 알고리즘</a:t>
            </a:r>
            <a:r>
              <a:rPr lang="en-US" altLang="ko-KR" dirty="0"/>
              <a:t>)</a:t>
            </a:r>
            <a:r>
              <a:rPr lang="ko-KR" altLang="en-US" dirty="0"/>
              <a:t>을 사용할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Cloudflare</a:t>
            </a:r>
            <a:r>
              <a:rPr lang="ko-KR" altLang="en-US" dirty="0"/>
              <a:t>와 같은 대규모 기업이 사용하고 있기에 </a:t>
            </a:r>
            <a:r>
              <a:rPr lang="en-US" altLang="ko-KR" dirty="0"/>
              <a:t>IPFS</a:t>
            </a:r>
            <a:r>
              <a:rPr lang="ko-KR" altLang="en-US" dirty="0"/>
              <a:t>는 유지될 것이라는 것을 의미한다</a:t>
            </a:r>
            <a:r>
              <a:rPr lang="en-US" altLang="ko-KR" dirty="0"/>
              <a:t>. (</a:t>
            </a:r>
            <a:r>
              <a:rPr lang="ko-KR" altLang="en-US" dirty="0"/>
              <a:t>안 망한다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2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2</a:t>
            </a:r>
            <a:r>
              <a:rPr lang="ko-KR" altLang="en-US" dirty="0"/>
              <a:t>번은 말이 안 되는 어휘적 특성이나 길이를 판단하여 이상한 도메인이라는 것을 감지</a:t>
            </a:r>
            <a:endParaRPr lang="en-US" altLang="ko-KR" dirty="0"/>
          </a:p>
          <a:p>
            <a:r>
              <a:rPr lang="ko-KR" altLang="en-US" dirty="0"/>
              <a:t>위에 두 개의 결함을 극복하기 위해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섹션에서 </a:t>
            </a:r>
            <a:r>
              <a:rPr lang="en-US" altLang="ko-KR" dirty="0"/>
              <a:t>IPFS </a:t>
            </a:r>
            <a:r>
              <a:rPr lang="ko-KR" altLang="en-US" dirty="0"/>
              <a:t>설명이 있었는데 생략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유사난수는</a:t>
            </a:r>
            <a:r>
              <a:rPr lang="ko-KR" altLang="en-US" dirty="0"/>
              <a:t> 무작위로 추출된 수를 </a:t>
            </a:r>
            <a:r>
              <a:rPr lang="ko-KR" altLang="en-US" dirty="0" err="1"/>
              <a:t>뽑아내기</a:t>
            </a:r>
            <a:r>
              <a:rPr lang="ko-KR" altLang="en-US" dirty="0"/>
              <a:t> 위해 알고리즘을 사용하여 생성된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F45CC-968C-4323-A2A7-523E4CA88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2391-B71F-436C-8601-AF5982115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AC636-AA96-4AC5-A0AE-15B6E5A3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4BE6C-049F-4BED-9C92-8C16754F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7E6CF-2BCD-482C-8264-44329D84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D69BE-11A2-408F-BB1F-E5203F92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6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F1452-7A1B-4DB7-84A5-77FB0A92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F6F16-EFA4-425A-9735-F1A15092C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183F7-DFF5-4AFA-9FFB-DD86CB8E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6FDFF-15C7-4BC8-AA32-D07AABF4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097C6-54B4-4076-BAB4-CA7E644B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0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1EA71-2188-4AE0-B024-B9F7F90AC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35C91-9F23-4085-8C53-41E131C11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5F17-70D3-4AE5-8696-9A71F76F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5F88A-DFF3-4037-A190-5347D94C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A65E7-EC58-4C47-A256-0624D5CA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3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C7C7B-AEA6-4F89-AA40-AAB41C39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DA4DB-4B81-4B81-8813-904A726B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83A4D-214C-4611-89BE-9561B1C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6C55A-1E51-45AD-A43D-40014E69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211B3-002C-404C-93C7-19981B9E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BC2F-46D9-4DAD-BC47-D1C032D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0F4A0-B812-4F81-8C97-E4FE5A1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BFFF-21F0-4F42-BEDE-A2B1BEE9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30FAC-8CD2-4F23-9A6E-771359C8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E98F0-83EB-452A-BE2D-3FE609F4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60141-4888-48B4-BDC7-95191378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AB1F3-BC74-416B-9332-2A3D2C30F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42BC7-E6A6-4402-8B70-D3A29FBF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8905D-034B-4366-AE01-06498851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AFBE0-A019-4BB3-A86C-4726005B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59FFB-74DD-4FCB-A199-D401731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2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1A70-0805-4E15-9A89-326ADF88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F9A95-BEDA-469F-BEEC-FD7F6E2D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E75F6-58B5-4B41-9EFC-F55C8A4C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CB91F7-1B68-4CDC-831E-F16CDF434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C97BBE-CE1F-4475-90DA-D65CE596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A1113-56FE-4FB9-B59C-D901C260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E35EC4-A547-4700-88AA-688A49B4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5E60D3-5CBA-41A3-BCE0-A95AC23B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4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EA838-8C17-442D-B54B-73D82E7D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C9DCC-7A50-443E-9E21-BDC0828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A91AD-DAF8-4FE3-B4BA-97F67CF5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4B14F3-DC61-4AE5-A00D-4FD879A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9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775EA4-3520-4563-A52B-129E8201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E6839B-02C3-4A3A-A2D1-B8C1CBF5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5D680-922A-4BC7-89A4-B55A9592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BAEE-BBA5-44CE-BEA2-AA38C594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5B115-E867-41AD-90C3-05139067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DEDF8-4F5C-41F3-BC75-457F41FA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34491-049D-4782-AD2C-B085073F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CEBD8-2DBA-4EC5-A6F4-2423E872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F50B8-1904-4A7D-AEED-3A85812A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4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8D254-D85A-470B-9491-5A120665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A9E1F-649E-40B8-AAD3-0B5FDEEE5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8ABDC-728A-4C6A-B2A9-BA2A6F9E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41F5E-ADAA-42D1-947D-E3317B31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1390D-A642-4128-A31A-41478824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BC3DB-9210-464E-A0C3-37DDEB85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5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0812B9-3D5A-412A-A6A7-1804C39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E650F-6DE9-42EB-A82A-C45D383D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1F4CF-A9F4-4021-8904-3D0B318C0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2907-4B28-4319-BFE3-92D3A7DAFDE7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652D4-3C54-44A0-B38A-B445383E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D7362-BF63-430D-9401-AE9BA8F8E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0206-2461-4951-8402-722A07FF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BEF07B9-0D3A-4D2C-8D37-BFC7885E4B51}"/>
              </a:ext>
            </a:extLst>
          </p:cNvPr>
          <p:cNvSpPr/>
          <p:nvPr/>
        </p:nvSpPr>
        <p:spPr>
          <a:xfrm>
            <a:off x="1744980" y="1533067"/>
            <a:ext cx="8702040" cy="1675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/>
              <a:t>Hydras and IPFS: </a:t>
            </a:r>
          </a:p>
          <a:p>
            <a:pPr algn="ctr"/>
            <a:r>
              <a:rPr lang="en-US" altLang="ko-KR" sz="3200" dirty="0"/>
              <a:t>A </a:t>
            </a:r>
            <a:r>
              <a:rPr lang="en-US" altLang="ko-KR" sz="3200" dirty="0" err="1"/>
              <a:t>Decentralised</a:t>
            </a:r>
            <a:r>
              <a:rPr lang="en-US" altLang="ko-KR" sz="3200" dirty="0"/>
              <a:t> Playground for Malware</a:t>
            </a:r>
          </a:p>
          <a:p>
            <a:pPr algn="ctr">
              <a:lnSpc>
                <a:spcPct val="300000"/>
              </a:lnSpc>
            </a:pPr>
            <a:r>
              <a:rPr lang="en-US" altLang="ko-KR" sz="1600" dirty="0"/>
              <a:t>May 29, 2019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A8745-825A-4E78-9D38-04BD154C49E8}"/>
              </a:ext>
            </a:extLst>
          </p:cNvPr>
          <p:cNvSpPr txBox="1"/>
          <p:nvPr/>
        </p:nvSpPr>
        <p:spPr>
          <a:xfrm>
            <a:off x="146304" y="5422392"/>
            <a:ext cx="193354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Constantinos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Patsakis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Department of Informatics </a:t>
            </a:r>
          </a:p>
          <a:p>
            <a:r>
              <a:rPr lang="en-US" altLang="ko-KR" sz="1100" dirty="0"/>
              <a:t>University of Piraeus </a:t>
            </a:r>
          </a:p>
          <a:p>
            <a:endParaRPr lang="en-US" altLang="ko-KR" sz="1100" dirty="0"/>
          </a:p>
          <a:p>
            <a:r>
              <a:rPr lang="en-US" altLang="ko-KR" sz="1100" dirty="0"/>
              <a:t>Fran Casino </a:t>
            </a:r>
          </a:p>
          <a:p>
            <a:r>
              <a:rPr lang="en-US" altLang="ko-KR" sz="1100" dirty="0"/>
              <a:t>Department of Informatics </a:t>
            </a:r>
          </a:p>
          <a:p>
            <a:r>
              <a:rPr lang="en-US" altLang="ko-KR" sz="1100" dirty="0"/>
              <a:t>University of Piraeus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478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5F6E246-4002-4321-BF69-B3B97DF00317}"/>
              </a:ext>
            </a:extLst>
          </p:cNvPr>
          <p:cNvSpPr/>
          <p:nvPr/>
        </p:nvSpPr>
        <p:spPr>
          <a:xfrm>
            <a:off x="965727" y="1190586"/>
            <a:ext cx="2895073" cy="169025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익명성 보장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콘텐츠의 불변성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빠른 전송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익명성 보장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37FD5-9BC9-46DB-A727-2BD6588762E5}"/>
              </a:ext>
            </a:extLst>
          </p:cNvPr>
          <p:cNvSpPr txBox="1"/>
          <p:nvPr/>
        </p:nvSpPr>
        <p:spPr>
          <a:xfrm>
            <a:off x="1175685" y="1005920"/>
            <a:ext cx="6484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IPFS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32E72-386E-4A9D-8E31-F0F9BB7004FD}"/>
              </a:ext>
            </a:extLst>
          </p:cNvPr>
          <p:cNvSpPr txBox="1"/>
          <p:nvPr/>
        </p:nvSpPr>
        <p:spPr>
          <a:xfrm>
            <a:off x="1634836" y="3272801"/>
            <a:ext cx="5267789" cy="589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악성 바이러스 프로그램 개발자에게 이상적인 환경을 제공한다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바이러스가 발견된 사례가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6A5BAEA-31E3-43BF-97F8-432ADE22582A}"/>
              </a:ext>
            </a:extLst>
          </p:cNvPr>
          <p:cNvSpPr/>
          <p:nvPr/>
        </p:nvSpPr>
        <p:spPr>
          <a:xfrm>
            <a:off x="1011381" y="3248068"/>
            <a:ext cx="489527" cy="33251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1AEC5-2D50-42E1-A875-5BAF8A03BEE9}"/>
              </a:ext>
            </a:extLst>
          </p:cNvPr>
          <p:cNvSpPr txBox="1"/>
          <p:nvPr/>
        </p:nvSpPr>
        <p:spPr>
          <a:xfrm>
            <a:off x="965727" y="4867563"/>
            <a:ext cx="636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DGA</a:t>
            </a:r>
            <a:r>
              <a:rPr lang="en-US" altLang="ko-KR" dirty="0"/>
              <a:t>         </a:t>
            </a:r>
            <a:r>
              <a:rPr lang="en-US" altLang="ko-KR" b="1" dirty="0"/>
              <a:t>RIGA</a:t>
            </a:r>
            <a:r>
              <a:rPr lang="en-US" altLang="ko-KR" dirty="0"/>
              <a:t>(Resource Identifier </a:t>
            </a:r>
            <a:r>
              <a:rPr lang="en-US" altLang="ko-KR" dirty="0" err="1"/>
              <a:t>Ganeration</a:t>
            </a:r>
            <a:r>
              <a:rPr lang="en-US" altLang="ko-KR" dirty="0"/>
              <a:t> Algorithm)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33BD16-8E30-4B79-A40E-6E2F90D0F1E1}"/>
              </a:ext>
            </a:extLst>
          </p:cNvPr>
          <p:cNvCxnSpPr/>
          <p:nvPr/>
        </p:nvCxnSpPr>
        <p:spPr>
          <a:xfrm>
            <a:off x="1634836" y="5042992"/>
            <a:ext cx="54494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75EAC9-C5AC-4F31-9890-4AC862F045D8}"/>
              </a:ext>
            </a:extLst>
          </p:cNvPr>
          <p:cNvSpPr txBox="1"/>
          <p:nvPr/>
        </p:nvSpPr>
        <p:spPr>
          <a:xfrm>
            <a:off x="2179782" y="5258435"/>
            <a:ext cx="757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DNS</a:t>
            </a:r>
            <a:r>
              <a:rPr lang="ko-KR" altLang="en-US" sz="1400" dirty="0"/>
              <a:t>가 아닌 다른 프로토콜을 사용함으로써 기존의 </a:t>
            </a:r>
            <a:r>
              <a:rPr lang="en-US" altLang="ko-KR" sz="1400" dirty="0"/>
              <a:t>DGA</a:t>
            </a:r>
            <a:r>
              <a:rPr lang="ko-KR" altLang="en-US" sz="1400" dirty="0"/>
              <a:t>의 핵심 기술을 확장시킨 알고리즘</a:t>
            </a:r>
          </a:p>
        </p:txBody>
      </p:sp>
    </p:spTree>
    <p:extLst>
      <p:ext uri="{BB962C8B-B14F-4D97-AF65-F5344CB8AC3E}">
        <p14:creationId xmlns:p14="http://schemas.microsoft.com/office/powerpoint/2010/main" val="299845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C03635-6CD8-45E3-B3CD-26D85E2F3D3A}"/>
              </a:ext>
            </a:extLst>
          </p:cNvPr>
          <p:cNvSpPr txBox="1"/>
          <p:nvPr/>
        </p:nvSpPr>
        <p:spPr>
          <a:xfrm>
            <a:off x="443345" y="544945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DGA</a:t>
            </a:r>
            <a:r>
              <a:rPr lang="en-US" altLang="ko-KR" dirty="0"/>
              <a:t> (Domain </a:t>
            </a:r>
            <a:r>
              <a:rPr lang="en-US" altLang="ko-KR" dirty="0" err="1"/>
              <a:t>Ganeration</a:t>
            </a:r>
            <a:r>
              <a:rPr lang="en-US" altLang="ko-KR" dirty="0"/>
              <a:t> Algorithm)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2482F-3D2E-464D-B7DF-4201271DB25F}"/>
              </a:ext>
            </a:extLst>
          </p:cNvPr>
          <p:cNvSpPr/>
          <p:nvPr/>
        </p:nvSpPr>
        <p:spPr>
          <a:xfrm>
            <a:off x="443345" y="1902691"/>
            <a:ext cx="3721806" cy="69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Arithmetic-based DGAs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0C38B5-31CD-4B9B-BC0A-F9778E6D6C76}"/>
              </a:ext>
            </a:extLst>
          </p:cNvPr>
          <p:cNvSpPr/>
          <p:nvPr/>
        </p:nvSpPr>
        <p:spPr>
          <a:xfrm>
            <a:off x="443345" y="2981220"/>
            <a:ext cx="3721806" cy="69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Hash-based DGAs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F5EAD5-AA9D-4A7B-B471-B17B8344E8EA}"/>
              </a:ext>
            </a:extLst>
          </p:cNvPr>
          <p:cNvSpPr/>
          <p:nvPr/>
        </p:nvSpPr>
        <p:spPr>
          <a:xfrm>
            <a:off x="443345" y="4059749"/>
            <a:ext cx="3721806" cy="69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Wordlist-based DGAs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EA6917-6190-4534-8A03-6DE9C25289F9}"/>
              </a:ext>
            </a:extLst>
          </p:cNvPr>
          <p:cNvSpPr/>
          <p:nvPr/>
        </p:nvSpPr>
        <p:spPr>
          <a:xfrm>
            <a:off x="443345" y="5138278"/>
            <a:ext cx="3721806" cy="6927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Permutation-based DGAs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1CAB2-75C0-4A74-9868-59B53C1A0699}"/>
              </a:ext>
            </a:extLst>
          </p:cNvPr>
          <p:cNvSpPr/>
          <p:nvPr/>
        </p:nvSpPr>
        <p:spPr>
          <a:xfrm>
            <a:off x="4576616" y="1902691"/>
            <a:ext cx="5989783" cy="69272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PRNG</a:t>
            </a:r>
            <a:r>
              <a:rPr lang="ko-KR" altLang="en-US" sz="1400" dirty="0">
                <a:solidFill>
                  <a:schemeClr val="tx1"/>
                </a:solidFill>
              </a:rPr>
              <a:t>를 사용하여 나온 문자 집합을 결합해 도메인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8773-39DE-4812-B73B-CBC48E25F579}"/>
              </a:ext>
            </a:extLst>
          </p:cNvPr>
          <p:cNvSpPr txBox="1"/>
          <p:nvPr/>
        </p:nvSpPr>
        <p:spPr>
          <a:xfrm>
            <a:off x="5033819" y="2613891"/>
            <a:ext cx="4416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PRNG(pseudo-random number generator) :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유사난수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생성기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DA8CA0-A596-4088-B572-531E1422B569}"/>
              </a:ext>
            </a:extLst>
          </p:cNvPr>
          <p:cNvSpPr/>
          <p:nvPr/>
        </p:nvSpPr>
        <p:spPr>
          <a:xfrm>
            <a:off x="4576615" y="2981220"/>
            <a:ext cx="5989783" cy="69272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해시 값을 생성하여 해당 해시 값을 </a:t>
            </a:r>
            <a:r>
              <a:rPr lang="en-US" altLang="ko-KR" sz="1400" dirty="0">
                <a:solidFill>
                  <a:schemeClr val="tx1"/>
                </a:solidFill>
              </a:rPr>
              <a:t>16</a:t>
            </a:r>
            <a:r>
              <a:rPr lang="ko-KR" altLang="en-US" sz="1400" dirty="0">
                <a:solidFill>
                  <a:schemeClr val="tx1"/>
                </a:solidFill>
              </a:rPr>
              <a:t>진수로 표현한 것을 도메인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C76F4-11B6-4D4C-AFF3-CFCF13D46B69}"/>
              </a:ext>
            </a:extLst>
          </p:cNvPr>
          <p:cNvSpPr/>
          <p:nvPr/>
        </p:nvSpPr>
        <p:spPr>
          <a:xfrm>
            <a:off x="4576615" y="4059749"/>
            <a:ext cx="5989783" cy="69272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인간이 이해 할 수 있는 도메인을 생성하기 위해 영어 단어 목록을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037E28-36B5-4C67-AC37-C5457764C186}"/>
              </a:ext>
            </a:extLst>
          </p:cNvPr>
          <p:cNvSpPr/>
          <p:nvPr/>
        </p:nvSpPr>
        <p:spPr>
          <a:xfrm>
            <a:off x="4576615" y="5138278"/>
            <a:ext cx="5989783" cy="69272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초기 도메인을 기반으로 조합된 단어를 도메인 생성</a:t>
            </a:r>
          </a:p>
        </p:txBody>
      </p:sp>
    </p:spTree>
    <p:extLst>
      <p:ext uri="{BB962C8B-B14F-4D97-AF65-F5344CB8AC3E}">
        <p14:creationId xmlns:p14="http://schemas.microsoft.com/office/powerpoint/2010/main" val="287011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463F21-971E-4EBD-9CE1-7EBDC8DE74ED}"/>
              </a:ext>
            </a:extLst>
          </p:cNvPr>
          <p:cNvSpPr/>
          <p:nvPr/>
        </p:nvSpPr>
        <p:spPr>
          <a:xfrm>
            <a:off x="991340" y="2815331"/>
            <a:ext cx="10209320" cy="1227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Resource Identifier Generation Algorithms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6DA442-3A8B-474B-AD34-9AAE151E3813}"/>
              </a:ext>
            </a:extLst>
          </p:cNvPr>
          <p:cNvSpPr/>
          <p:nvPr/>
        </p:nvSpPr>
        <p:spPr>
          <a:xfrm>
            <a:off x="1305018" y="2856390"/>
            <a:ext cx="1145219" cy="11452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RIGA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CD7F01-3C65-4D88-B50F-5A11F3B6B11D}"/>
              </a:ext>
            </a:extLst>
          </p:cNvPr>
          <p:cNvSpPr/>
          <p:nvPr/>
        </p:nvSpPr>
        <p:spPr>
          <a:xfrm>
            <a:off x="4199137" y="4241306"/>
            <a:ext cx="870012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STORJ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954E77-19AC-435D-AB88-A33EE09AC9F0}"/>
              </a:ext>
            </a:extLst>
          </p:cNvPr>
          <p:cNvSpPr/>
          <p:nvPr/>
        </p:nvSpPr>
        <p:spPr>
          <a:xfrm>
            <a:off x="4190260" y="5488618"/>
            <a:ext cx="870012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SAFE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6A0C49-C82A-46F4-9288-FFB2F7E9D091}"/>
              </a:ext>
            </a:extLst>
          </p:cNvPr>
          <p:cNvSpPr/>
          <p:nvPr/>
        </p:nvSpPr>
        <p:spPr>
          <a:xfrm>
            <a:off x="4190260" y="2993994"/>
            <a:ext cx="870012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B12E6-3372-49B8-9EC1-AEC0B08D6F5D}"/>
              </a:ext>
            </a:extLst>
          </p:cNvPr>
          <p:cNvSpPr/>
          <p:nvPr/>
        </p:nvSpPr>
        <p:spPr>
          <a:xfrm>
            <a:off x="4181383" y="1746682"/>
            <a:ext cx="870012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IPFS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DC3595-82E6-4CF6-98E0-4BDC868A99A6}"/>
              </a:ext>
            </a:extLst>
          </p:cNvPr>
          <p:cNvSpPr/>
          <p:nvPr/>
        </p:nvSpPr>
        <p:spPr>
          <a:xfrm>
            <a:off x="4172506" y="499370"/>
            <a:ext cx="870012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94734C-6138-49B6-9F26-72761CE9BF2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450237" y="3429000"/>
            <a:ext cx="1740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54DB0AC-734E-4DD6-A011-6CD78BB71B34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450237" y="934376"/>
            <a:ext cx="1722269" cy="24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5F4F2D-BA44-4725-A78B-41210899DF01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2450237" y="2181688"/>
            <a:ext cx="1731146" cy="124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FCD320-FCEA-459C-A7DD-A5EC825561C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50237" y="3429000"/>
            <a:ext cx="1748900" cy="124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FD1B45-E7ED-4E4A-BCF7-81C83BB340A9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450237" y="3429000"/>
            <a:ext cx="1740023" cy="24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BCA85B-5F96-474F-B497-36011C6E3C6C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5042518" y="934376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D31944-BA83-42F6-923D-816D507146E0}"/>
              </a:ext>
            </a:extLst>
          </p:cNvPr>
          <p:cNvSpPr/>
          <p:nvPr/>
        </p:nvSpPr>
        <p:spPr>
          <a:xfrm>
            <a:off x="6418557" y="499370"/>
            <a:ext cx="2104008" cy="870012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hjekla.com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jjelktjd.org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2E0BC3-0992-4536-96B3-9092DDECA993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5051395" y="1921461"/>
            <a:ext cx="1367162" cy="26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5B89B-EA86-489C-B5A0-97B8FDF1090E}"/>
              </a:ext>
            </a:extLst>
          </p:cNvPr>
          <p:cNvSpPr/>
          <p:nvPr/>
        </p:nvSpPr>
        <p:spPr>
          <a:xfrm>
            <a:off x="5504156" y="2993994"/>
            <a:ext cx="5406501" cy="336452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사용할 수 있는 주소를 생성한다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추출된 무작위 수를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프로토콜에서 사용될 수 있는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주소로 변환할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BEFB071-9669-4D5C-9F0E-3F2ABC5434B4}"/>
              </a:ext>
            </a:extLst>
          </p:cNvPr>
          <p:cNvSpPr/>
          <p:nvPr/>
        </p:nvSpPr>
        <p:spPr>
          <a:xfrm>
            <a:off x="6418557" y="1712835"/>
            <a:ext cx="2104008" cy="417251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93174E8-2C9F-4D43-8434-51EF7FAE02B4}"/>
              </a:ext>
            </a:extLst>
          </p:cNvPr>
          <p:cNvSpPr/>
          <p:nvPr/>
        </p:nvSpPr>
        <p:spPr>
          <a:xfrm>
            <a:off x="6418557" y="2233289"/>
            <a:ext cx="2104008" cy="417251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DNSLink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86702A-DCDE-4E57-B102-58103516F09C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5051395" y="2181688"/>
            <a:ext cx="1367162" cy="26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9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24B290-A61F-42E6-8AF1-58B5B1E8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52" y="810296"/>
            <a:ext cx="784969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463F21-971E-4EBD-9CE1-7EBDC8DE74ED}"/>
              </a:ext>
            </a:extLst>
          </p:cNvPr>
          <p:cNvSpPr/>
          <p:nvPr/>
        </p:nvSpPr>
        <p:spPr>
          <a:xfrm>
            <a:off x="991340" y="2815331"/>
            <a:ext cx="10209320" cy="1227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sz="2400" dirty="0">
                <a:solidFill>
                  <a:schemeClr val="bg1"/>
                </a:solidFill>
              </a:rPr>
              <a:t>Proposed scheme for IPFS</a:t>
            </a:r>
          </a:p>
        </p:txBody>
      </p:sp>
    </p:spTree>
    <p:extLst>
      <p:ext uri="{BB962C8B-B14F-4D97-AF65-F5344CB8AC3E}">
        <p14:creationId xmlns:p14="http://schemas.microsoft.com/office/powerpoint/2010/main" val="207987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437239120" descr="EMB00004e7c0edb">
            <a:extLst>
              <a:ext uri="{FF2B5EF4-FFF2-40B4-BE49-F238E27FC236}">
                <a16:creationId xmlns:a16="http://schemas.microsoft.com/office/drawing/2014/main" id="{1E24334B-A962-4036-B6E7-D5C21422F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2" t="12586" r="1299" b="3145"/>
          <a:stretch/>
        </p:blipFill>
        <p:spPr bwMode="auto">
          <a:xfrm>
            <a:off x="349362" y="1327417"/>
            <a:ext cx="3666455" cy="40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잠금">
            <a:extLst>
              <a:ext uri="{FF2B5EF4-FFF2-40B4-BE49-F238E27FC236}">
                <a16:creationId xmlns:a16="http://schemas.microsoft.com/office/drawing/2014/main" id="{102FC8C9-98BA-4F8F-BB4B-085EDA1C3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1711" y="4673339"/>
            <a:ext cx="457200" cy="457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F850AA-124D-4296-BB9A-379A2AC2364C}"/>
              </a:ext>
            </a:extLst>
          </p:cNvPr>
          <p:cNvSpPr/>
          <p:nvPr/>
        </p:nvSpPr>
        <p:spPr>
          <a:xfrm>
            <a:off x="4453645" y="1475747"/>
            <a:ext cx="7320433" cy="37396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콘텐츠는 수정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삭제가 불가능하다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콘텐츠는 암호화 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콘텐츠를 관리하는 중앙 서버가 없다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해시를 알 수 없다면 파일의 내용을 아는 것 또한 불가능하다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봇마스터의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명령 파일이 있을 때 파일의 다른 버전을 만들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봇넷이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가지고 있는 악성 바이러스 파일의 다른 버전을 만들 수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악성 바이러스 파일의 소스 코드에 접근하려고 하면 즉시 바이러스에 감염된다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281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BB94E2-D9FE-4CFF-8230-7A1640C511B4}"/>
              </a:ext>
            </a:extLst>
          </p:cNvPr>
          <p:cNvSpPr/>
          <p:nvPr/>
        </p:nvSpPr>
        <p:spPr>
          <a:xfrm>
            <a:off x="1035459" y="932154"/>
            <a:ext cx="10121082" cy="908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IPFS</a:t>
            </a:r>
            <a:r>
              <a:rPr lang="ko-KR" altLang="en-US" dirty="0"/>
              <a:t>에서 노드와 파일은 고유한 해시 값을 통해 식별된다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/>
              <a:t>ipfs</a:t>
            </a:r>
            <a:r>
              <a:rPr lang="en-US" altLang="ko-KR" dirty="0"/>
              <a:t> swarm </a:t>
            </a:r>
            <a:r>
              <a:rPr lang="ko-KR" altLang="en-US" dirty="0"/>
              <a:t>명령을 사용하여 노드 무리에 연결된다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10088C-9FB6-4741-ADFA-E167288EF8CA}"/>
              </a:ext>
            </a:extLst>
          </p:cNvPr>
          <p:cNvSpPr/>
          <p:nvPr/>
        </p:nvSpPr>
        <p:spPr>
          <a:xfrm>
            <a:off x="1035459" y="2277013"/>
            <a:ext cx="10121082" cy="908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IPFS</a:t>
            </a:r>
            <a:r>
              <a:rPr lang="ko-KR" altLang="en-US" dirty="0"/>
              <a:t>에 악성 바이러스 파일을 업로드한 노드는 쉽게 탐지될 수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이를 방지하기 위해 악성 노드는 </a:t>
            </a:r>
            <a:r>
              <a:rPr lang="en-US" altLang="ko-KR" dirty="0"/>
              <a:t>C&amp;C </a:t>
            </a:r>
            <a:r>
              <a:rPr lang="ko-KR" altLang="en-US" dirty="0"/>
              <a:t>서버 역할을 맡지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54F180-2694-4E5D-97FF-A354B0554EC4}"/>
              </a:ext>
            </a:extLst>
          </p:cNvPr>
          <p:cNvSpPr/>
          <p:nvPr/>
        </p:nvSpPr>
        <p:spPr>
          <a:xfrm>
            <a:off x="1035459" y="3621872"/>
            <a:ext cx="10121082" cy="908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악성 노드들은 악성 바이러스 파일을 업로드하여 가까운 노드들에 저장시킨다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IPFS</a:t>
            </a:r>
            <a:r>
              <a:rPr lang="ko-KR" altLang="en-US" dirty="0"/>
              <a:t>에 파일을 삭제하는 기능이 없으므로 강력한 </a:t>
            </a:r>
            <a:r>
              <a:rPr lang="ko-KR" altLang="en-US" dirty="0" err="1"/>
              <a:t>봇넷을</a:t>
            </a:r>
            <a:r>
              <a:rPr lang="ko-KR" altLang="en-US" dirty="0"/>
              <a:t> 가지게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D0C20F-82C7-4318-A03E-BE9955AB9EA4}"/>
              </a:ext>
            </a:extLst>
          </p:cNvPr>
          <p:cNvSpPr/>
          <p:nvPr/>
        </p:nvSpPr>
        <p:spPr>
          <a:xfrm>
            <a:off x="1035459" y="4966731"/>
            <a:ext cx="10121082" cy="908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악성 바이러스 파일의 용량은 아주 작게 생성되어 많은 노드에 공유되도록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45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 descr="용지">
            <a:extLst>
              <a:ext uri="{FF2B5EF4-FFF2-40B4-BE49-F238E27FC236}">
                <a16:creationId xmlns:a16="http://schemas.microsoft.com/office/drawing/2014/main" id="{B21ECCB8-CC6B-4146-BAF7-D49ED5E29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2421" y="3314793"/>
            <a:ext cx="1882945" cy="1882945"/>
          </a:xfrm>
          <a:prstGeom prst="rect">
            <a:avLst/>
          </a:prstGeom>
        </p:spPr>
      </p:pic>
      <p:pic>
        <p:nvPicPr>
          <p:cNvPr id="3" name="그래픽 2" descr="용지">
            <a:extLst>
              <a:ext uri="{FF2B5EF4-FFF2-40B4-BE49-F238E27FC236}">
                <a16:creationId xmlns:a16="http://schemas.microsoft.com/office/drawing/2014/main" id="{7E969BEB-804D-4DF5-81AB-D6D8ACDD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9568" y="1177434"/>
            <a:ext cx="1882945" cy="1882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491810-54A9-4E4C-8F3A-B9B0A12749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1796526" y="2705363"/>
            <a:ext cx="1245295" cy="99438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F65D6B3-8A17-4C35-BDB0-18FF29094ADB}"/>
              </a:ext>
            </a:extLst>
          </p:cNvPr>
          <p:cNvGrpSpPr/>
          <p:nvPr/>
        </p:nvGrpSpPr>
        <p:grpSpPr>
          <a:xfrm>
            <a:off x="8040260" y="2065088"/>
            <a:ext cx="1917475" cy="1917475"/>
            <a:chOff x="5236858" y="286327"/>
            <a:chExt cx="1917475" cy="19174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9C790F2-E2B8-4C86-86FC-3C7855E21A51}"/>
                </a:ext>
              </a:extLst>
            </p:cNvPr>
            <p:cNvSpPr/>
            <p:nvPr/>
          </p:nvSpPr>
          <p:spPr>
            <a:xfrm>
              <a:off x="5236858" y="286327"/>
              <a:ext cx="1917475" cy="1917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단색 채우기가 있는 악마 얼굴">
              <a:extLst>
                <a:ext uri="{FF2B5EF4-FFF2-40B4-BE49-F238E27FC236}">
                  <a16:creationId xmlns:a16="http://schemas.microsoft.com/office/drawing/2014/main" id="{A3397C17-2B32-4244-8825-1EE207023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8394" y="568730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C35B76-3388-4705-BF3A-C2A4FCF3C1AE}"/>
              </a:ext>
            </a:extLst>
          </p:cNvPr>
          <p:cNvSpPr txBox="1"/>
          <p:nvPr/>
        </p:nvSpPr>
        <p:spPr>
          <a:xfrm>
            <a:off x="8396243" y="3361194"/>
            <a:ext cx="120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Bot Master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727E70-4B69-444B-9B81-0A184EC71634}"/>
              </a:ext>
            </a:extLst>
          </p:cNvPr>
          <p:cNvCxnSpPr/>
          <p:nvPr/>
        </p:nvCxnSpPr>
        <p:spPr>
          <a:xfrm>
            <a:off x="3524435" y="3361194"/>
            <a:ext cx="390617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FEB85B-A3AD-4804-8EAE-1EA4B11B6F02}"/>
              </a:ext>
            </a:extLst>
          </p:cNvPr>
          <p:cNvCxnSpPr/>
          <p:nvPr/>
        </p:nvCxnSpPr>
        <p:spPr>
          <a:xfrm>
            <a:off x="3524435" y="3021862"/>
            <a:ext cx="390617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D26C21-94E3-493C-BDA1-F783C5BF6302}"/>
              </a:ext>
            </a:extLst>
          </p:cNvPr>
          <p:cNvSpPr txBox="1"/>
          <p:nvPr/>
        </p:nvSpPr>
        <p:spPr>
          <a:xfrm>
            <a:off x="5071200" y="10389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명령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42803-CEA4-4F62-8D7D-448BE84943F9}"/>
              </a:ext>
            </a:extLst>
          </p:cNvPr>
          <p:cNvSpPr txBox="1"/>
          <p:nvPr/>
        </p:nvSpPr>
        <p:spPr>
          <a:xfrm>
            <a:off x="5071200" y="254308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디지털 서명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36211F-AA86-4401-8547-2AD185D13C05}"/>
              </a:ext>
            </a:extLst>
          </p:cNvPr>
          <p:cNvSpPr/>
          <p:nvPr/>
        </p:nvSpPr>
        <p:spPr>
          <a:xfrm>
            <a:off x="4844143" y="3730791"/>
            <a:ext cx="1393795" cy="1497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사소한 정보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혹은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신용카드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같은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귀중한 정보</a:t>
            </a:r>
          </a:p>
        </p:txBody>
      </p:sp>
    </p:spTree>
    <p:extLst>
      <p:ext uri="{BB962C8B-B14F-4D97-AF65-F5344CB8AC3E}">
        <p14:creationId xmlns:p14="http://schemas.microsoft.com/office/powerpoint/2010/main" val="243781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463F21-971E-4EBD-9CE1-7EBDC8DE74ED}"/>
              </a:ext>
            </a:extLst>
          </p:cNvPr>
          <p:cNvSpPr/>
          <p:nvPr/>
        </p:nvSpPr>
        <p:spPr>
          <a:xfrm>
            <a:off x="991340" y="2815331"/>
            <a:ext cx="10209320" cy="1227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ko-KR" sz="2400" dirty="0">
                <a:solidFill>
                  <a:schemeClr val="bg1"/>
                </a:solidFill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06274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소셜 네트워크">
            <a:extLst>
              <a:ext uri="{FF2B5EF4-FFF2-40B4-BE49-F238E27FC236}">
                <a16:creationId xmlns:a16="http://schemas.microsoft.com/office/drawing/2014/main" id="{DCF34C2F-0802-4320-8C22-981F2C0E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687" y="-231417"/>
            <a:ext cx="4642626" cy="464262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347BB0-5C0D-4594-A649-452860A507DF}"/>
              </a:ext>
            </a:extLst>
          </p:cNvPr>
          <p:cNvGrpSpPr/>
          <p:nvPr/>
        </p:nvGrpSpPr>
        <p:grpSpPr>
          <a:xfrm>
            <a:off x="5465415" y="1773382"/>
            <a:ext cx="1082894" cy="1082894"/>
            <a:chOff x="8594030" y="1592922"/>
            <a:chExt cx="1494263" cy="149426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18B35EF-45F3-45EA-97DD-5FD86909AEEA}"/>
                </a:ext>
              </a:extLst>
            </p:cNvPr>
            <p:cNvSpPr/>
            <p:nvPr/>
          </p:nvSpPr>
          <p:spPr>
            <a:xfrm>
              <a:off x="8594030" y="1592922"/>
              <a:ext cx="1494263" cy="14942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D8E716-CF7B-4D2F-9379-0E8DC220A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9908" y="1828800"/>
              <a:ext cx="1022509" cy="10225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74DC67-EE4D-4B28-8ED5-40D607597EF6}"/>
              </a:ext>
            </a:extLst>
          </p:cNvPr>
          <p:cNvSpPr txBox="1"/>
          <p:nvPr/>
        </p:nvSpPr>
        <p:spPr>
          <a:xfrm>
            <a:off x="815548" y="4861075"/>
            <a:ext cx="105609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현재의 악성 바이러스는 침투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지속성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은닉 면에서 높은 수준의 능력을 보이고 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 논문은 악성 바이러스 프로그램 개발자들이 보다 높은 수준의 악성 바이러스 배포를 유도하는 것이 아니라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악성 바이러스의 새로운 위협에 대한 해결책을 찾도록 돕기 위하여 악성 바이러스 프로그램 개발자 입장으로 작성된 것이다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뿐만 아니라 다른 프로토콜의 사용을 통해 바이러스를 배포할 수 있단 것을 보여주기 위해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통한 실험을 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프로토콜에서 감염된 봇들로 이루어진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봇넷이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생성되면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봇마스터가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이를 제어하게 되는 연구 결과를 얻었다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7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1AC917-E18D-4F3C-B344-55F5C0528957}"/>
              </a:ext>
            </a:extLst>
          </p:cNvPr>
          <p:cNvSpPr txBox="1"/>
          <p:nvPr/>
        </p:nvSpPr>
        <p:spPr>
          <a:xfrm>
            <a:off x="1349406" y="68012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해당 논문의 타당성을 검증하기 위한 두 가지 실험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505ECB-E5C6-47C8-96C4-D4BC14469B13}"/>
              </a:ext>
            </a:extLst>
          </p:cNvPr>
          <p:cNvSpPr/>
          <p:nvPr/>
        </p:nvSpPr>
        <p:spPr>
          <a:xfrm>
            <a:off x="1349406" y="1608776"/>
            <a:ext cx="6880194" cy="541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게이트웨이에 수많은 요청이 일어났을 때 차단 여부 실험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996A1-952E-457C-BFF7-DA8C2DDE4E19}"/>
              </a:ext>
            </a:extLst>
          </p:cNvPr>
          <p:cNvSpPr/>
          <p:nvPr/>
        </p:nvSpPr>
        <p:spPr>
          <a:xfrm>
            <a:off x="1349406" y="4050669"/>
            <a:ext cx="7963271" cy="541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IPFS</a:t>
            </a:r>
            <a:r>
              <a:rPr lang="ko-KR" altLang="en-US" dirty="0"/>
              <a:t>에 업로드한 파일을 봇이 이용할 수 있는데 필요한 시간 정도 실험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43C37A5-DCD0-4918-8044-CAE256203BCC}"/>
              </a:ext>
            </a:extLst>
          </p:cNvPr>
          <p:cNvSpPr/>
          <p:nvPr/>
        </p:nvSpPr>
        <p:spPr>
          <a:xfrm>
            <a:off x="1455937" y="2421822"/>
            <a:ext cx="514905" cy="230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61A02-87DC-4B8B-A38E-8D48FF301396}"/>
              </a:ext>
            </a:extLst>
          </p:cNvPr>
          <p:cNvSpPr txBox="1"/>
          <p:nvPr/>
        </p:nvSpPr>
        <p:spPr>
          <a:xfrm>
            <a:off x="1970842" y="2367954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 가능한 게이트웨이 목록 수집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3806FB-7FBC-401B-BCA1-D989FA564510}"/>
              </a:ext>
            </a:extLst>
          </p:cNvPr>
          <p:cNvSpPr/>
          <p:nvPr/>
        </p:nvSpPr>
        <p:spPr>
          <a:xfrm>
            <a:off x="1455937" y="2814244"/>
            <a:ext cx="514905" cy="230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74A3D-8BEC-42E5-9ED7-7B5E7430AD7F}"/>
              </a:ext>
            </a:extLst>
          </p:cNvPr>
          <p:cNvSpPr txBox="1"/>
          <p:nvPr/>
        </p:nvSpPr>
        <p:spPr>
          <a:xfrm>
            <a:off x="1970842" y="2760376"/>
            <a:ext cx="5550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IPFS</a:t>
            </a:r>
            <a:r>
              <a:rPr lang="ko-KR" altLang="en-US" sz="1600" dirty="0"/>
              <a:t>를 통해 저장되어 있는 위키백과 기사 </a:t>
            </a:r>
            <a:r>
              <a:rPr lang="en-US" altLang="ko-KR" sz="1600" dirty="0"/>
              <a:t>20</a:t>
            </a:r>
            <a:r>
              <a:rPr lang="ko-KR" altLang="en-US" sz="1600" dirty="0"/>
              <a:t>개 주소 수집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93D0A0E-C03B-425D-8798-B77247DFA759}"/>
              </a:ext>
            </a:extLst>
          </p:cNvPr>
          <p:cNvSpPr/>
          <p:nvPr/>
        </p:nvSpPr>
        <p:spPr>
          <a:xfrm>
            <a:off x="1455937" y="3206666"/>
            <a:ext cx="514905" cy="230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9DFEA-05EC-4D39-989B-17AE869BF151}"/>
              </a:ext>
            </a:extLst>
          </p:cNvPr>
          <p:cNvSpPr txBox="1"/>
          <p:nvPr/>
        </p:nvSpPr>
        <p:spPr>
          <a:xfrm>
            <a:off x="1970842" y="3152798"/>
            <a:ext cx="3645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게이트웨이마다 각 문서를 </a:t>
            </a:r>
            <a:r>
              <a:rPr lang="en-US" altLang="ko-KR" sz="1600" dirty="0"/>
              <a:t>50</a:t>
            </a:r>
            <a:r>
              <a:rPr lang="ko-KR" altLang="en-US" sz="1600" dirty="0"/>
              <a:t>번 요청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A2AB9F6-2EB9-4F19-ADAB-33283152B5D1}"/>
              </a:ext>
            </a:extLst>
          </p:cNvPr>
          <p:cNvSpPr/>
          <p:nvPr/>
        </p:nvSpPr>
        <p:spPr>
          <a:xfrm>
            <a:off x="1455937" y="4863715"/>
            <a:ext cx="514905" cy="230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38A40-0436-4CA7-9CE9-2AAEB2A45E83}"/>
              </a:ext>
            </a:extLst>
          </p:cNvPr>
          <p:cNvSpPr txBox="1"/>
          <p:nvPr/>
        </p:nvSpPr>
        <p:spPr>
          <a:xfrm>
            <a:off x="1970842" y="4809847"/>
            <a:ext cx="4553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4KB</a:t>
            </a:r>
            <a:r>
              <a:rPr lang="ko-KR" altLang="en-US" sz="1600" dirty="0"/>
              <a:t> 크기의 파일 </a:t>
            </a:r>
            <a:r>
              <a:rPr lang="en-US" altLang="ko-KR" sz="1600" dirty="0"/>
              <a:t>1000</a:t>
            </a:r>
            <a:r>
              <a:rPr lang="ko-KR" altLang="en-US" sz="1600" dirty="0"/>
              <a:t>개를 </a:t>
            </a:r>
            <a:r>
              <a:rPr lang="en-US" altLang="ko-KR" sz="1600" dirty="0"/>
              <a:t>IPFS</a:t>
            </a:r>
            <a:r>
              <a:rPr lang="ko-KR" altLang="en-US" sz="1600" dirty="0"/>
              <a:t>를 통해 업로드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E237698-6F6C-43B7-B54A-63B406808136}"/>
              </a:ext>
            </a:extLst>
          </p:cNvPr>
          <p:cNvSpPr/>
          <p:nvPr/>
        </p:nvSpPr>
        <p:spPr>
          <a:xfrm>
            <a:off x="1455937" y="5256137"/>
            <a:ext cx="514905" cy="230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B6E8-A96C-4510-A8BF-3986BC9E9DCC}"/>
              </a:ext>
            </a:extLst>
          </p:cNvPr>
          <p:cNvSpPr txBox="1"/>
          <p:nvPr/>
        </p:nvSpPr>
        <p:spPr>
          <a:xfrm>
            <a:off x="1970842" y="5202269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첫 번째 실험에서 가장 효율적인 게이트웨이 </a:t>
            </a:r>
            <a:r>
              <a:rPr lang="en-US" altLang="ko-KR" sz="1600" dirty="0"/>
              <a:t>4</a:t>
            </a:r>
            <a:r>
              <a:rPr lang="ko-KR" altLang="en-US" sz="1600" dirty="0"/>
              <a:t>개를 사용하여 파일 검색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05529C5-8CA5-4284-8B02-3B181E9682E0}"/>
              </a:ext>
            </a:extLst>
          </p:cNvPr>
          <p:cNvSpPr/>
          <p:nvPr/>
        </p:nvSpPr>
        <p:spPr>
          <a:xfrm>
            <a:off x="1455937" y="5648559"/>
            <a:ext cx="514905" cy="2308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14F1F6-5FC7-4FFE-B939-67910929712D}"/>
              </a:ext>
            </a:extLst>
          </p:cNvPr>
          <p:cNvSpPr txBox="1"/>
          <p:nvPr/>
        </p:nvSpPr>
        <p:spPr>
          <a:xfrm>
            <a:off x="1970842" y="5594691"/>
            <a:ext cx="6348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IPFS</a:t>
            </a:r>
            <a:r>
              <a:rPr lang="ko-KR" altLang="en-US" sz="1600" dirty="0"/>
              <a:t>에 파일을 업로드할 때와 파일을 검색할 때 시간의 차이점 계산</a:t>
            </a:r>
          </a:p>
        </p:txBody>
      </p:sp>
    </p:spTree>
    <p:extLst>
      <p:ext uri="{BB962C8B-B14F-4D97-AF65-F5344CB8AC3E}">
        <p14:creationId xmlns:p14="http://schemas.microsoft.com/office/powerpoint/2010/main" val="233684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B1196D-7AD4-4E84-85FA-885220E4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19" y="1756499"/>
            <a:ext cx="7744906" cy="3753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FD1B3-0CAC-42BB-B102-954BD399AF3B}"/>
              </a:ext>
            </a:extLst>
          </p:cNvPr>
          <p:cNvSpPr txBox="1"/>
          <p:nvPr/>
        </p:nvSpPr>
        <p:spPr>
          <a:xfrm>
            <a:off x="1797419" y="79899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첫 번째 실험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B1E0E-AF23-4636-9FC5-4EBEC5D42E94}"/>
              </a:ext>
            </a:extLst>
          </p:cNvPr>
          <p:cNvSpPr/>
          <p:nvPr/>
        </p:nvSpPr>
        <p:spPr>
          <a:xfrm>
            <a:off x="1788541" y="5149049"/>
            <a:ext cx="7744906" cy="284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77E6144-CA82-4372-8B54-77182E495B03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5724617" y="5369510"/>
            <a:ext cx="426128" cy="5533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E1F2BE-4A41-46F4-AA24-5F7CCBAD4259}"/>
              </a:ext>
            </a:extLst>
          </p:cNvPr>
          <p:cNvSpPr txBox="1"/>
          <p:nvPr/>
        </p:nvSpPr>
        <p:spPr>
          <a:xfrm>
            <a:off x="6214369" y="5720762"/>
            <a:ext cx="333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가장 오래 걸렸으며 시간 초과 횟수 또한 많음</a:t>
            </a: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65A36125-1D46-4E97-B86A-F22FCE533788}"/>
              </a:ext>
            </a:extLst>
          </p:cNvPr>
          <p:cNvSpPr/>
          <p:nvPr/>
        </p:nvSpPr>
        <p:spPr>
          <a:xfrm>
            <a:off x="9747682" y="2388093"/>
            <a:ext cx="62143" cy="2760956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0A399-BD7D-4A9F-9761-BDE893AB01B8}"/>
              </a:ext>
            </a:extLst>
          </p:cNvPr>
          <p:cNvSpPr txBox="1"/>
          <p:nvPr/>
        </p:nvSpPr>
        <p:spPr>
          <a:xfrm>
            <a:off x="9882326" y="2891408"/>
            <a:ext cx="21948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각 게이트웨이마다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응답에 걸리는 시간의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차이가 있으나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시간초과한 경우는 거의 없음</a:t>
            </a:r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= </a:t>
            </a:r>
            <a:r>
              <a:rPr lang="ko-KR" altLang="en-US" sz="1200" b="1" dirty="0">
                <a:solidFill>
                  <a:srgbClr val="00B050"/>
                </a:solidFill>
              </a:rPr>
              <a:t>게이트웨이로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  2</a:t>
            </a:r>
            <a:r>
              <a:rPr lang="ko-KR" altLang="en-US" sz="1200" b="1" dirty="0">
                <a:solidFill>
                  <a:srgbClr val="00B050"/>
                </a:solidFill>
              </a:rPr>
              <a:t>초당 </a:t>
            </a:r>
            <a:r>
              <a:rPr lang="en-US" altLang="ko-KR" sz="1200" b="1" dirty="0">
                <a:solidFill>
                  <a:srgbClr val="00B050"/>
                </a:solidFill>
              </a:rPr>
              <a:t>1</a:t>
            </a:r>
            <a:r>
              <a:rPr lang="ko-KR" altLang="en-US" sz="1200" b="1" dirty="0">
                <a:solidFill>
                  <a:srgbClr val="00B050"/>
                </a:solidFill>
              </a:rPr>
              <a:t>회 정도의 요청을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r>
              <a:rPr lang="ko-KR" altLang="en-US" sz="1200" b="1" dirty="0">
                <a:solidFill>
                  <a:srgbClr val="00B050"/>
                </a:solidFill>
              </a:rPr>
              <a:t>   수행할 수 있으며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  </a:t>
            </a:r>
            <a:r>
              <a:rPr lang="ko-KR" altLang="en-US" sz="1200" b="1" dirty="0">
                <a:solidFill>
                  <a:srgbClr val="00B050"/>
                </a:solidFill>
              </a:rPr>
              <a:t>게이트웨이에 문제가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r>
              <a:rPr lang="en-US" altLang="ko-KR" sz="1200" b="1" dirty="0">
                <a:solidFill>
                  <a:srgbClr val="00B050"/>
                </a:solidFill>
              </a:rPr>
              <a:t>   </a:t>
            </a:r>
            <a:r>
              <a:rPr lang="ko-KR" altLang="en-US" sz="1200" b="1" dirty="0">
                <a:solidFill>
                  <a:srgbClr val="00B050"/>
                </a:solidFill>
              </a:rPr>
              <a:t>발생하지 않는다</a:t>
            </a:r>
            <a:r>
              <a:rPr lang="en-US" altLang="ko-KR" sz="1200" b="1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51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6D7E04-B8A6-4335-A772-4A2F6059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0" y="1927195"/>
            <a:ext cx="5018250" cy="4554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71EA5-F164-41DC-A242-A939D99C113C}"/>
              </a:ext>
            </a:extLst>
          </p:cNvPr>
          <p:cNvSpPr txBox="1"/>
          <p:nvPr/>
        </p:nvSpPr>
        <p:spPr>
          <a:xfrm>
            <a:off x="1797419" y="79899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두 번째 실험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5F4DD-5FDC-43F4-9D2D-F75BF60D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621" y="2741011"/>
            <a:ext cx="2127414" cy="199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59294-CC86-4BB0-8E53-8506C7F209EF}"/>
              </a:ext>
            </a:extLst>
          </p:cNvPr>
          <p:cNvSpPr txBox="1"/>
          <p:nvPr/>
        </p:nvSpPr>
        <p:spPr>
          <a:xfrm>
            <a:off x="9281349" y="2464012"/>
            <a:ext cx="80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Box plot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8A275-2832-4860-B4B5-B82709E3606A}"/>
              </a:ext>
            </a:extLst>
          </p:cNvPr>
          <p:cNvSpPr txBox="1"/>
          <p:nvPr/>
        </p:nvSpPr>
        <p:spPr>
          <a:xfrm>
            <a:off x="9171621" y="4926929"/>
            <a:ext cx="302037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중앙값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자료를 크기순으로 나열한 것의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가운데에 위치하는 값</a:t>
            </a:r>
            <a:b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사분위수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자료를 크기순으로 나열한 것을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4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등분 했을 때 위치하는 값으로써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b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        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사분위수는 아래에서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백분위점에 위치하는 수이며 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2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분위수는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50%, 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3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분위수는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75%, </a:t>
            </a: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4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분위수는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위치하는 수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극한값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분위수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+ 3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분위수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분위수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7C7F8799-526F-4045-90FB-AD1FB53A1989}"/>
              </a:ext>
            </a:extLst>
          </p:cNvPr>
          <p:cNvSpPr/>
          <p:nvPr/>
        </p:nvSpPr>
        <p:spPr>
          <a:xfrm>
            <a:off x="5587162" y="3264163"/>
            <a:ext cx="62143" cy="2760956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2DE20-8DE6-4AC3-9030-C833E4D244B8}"/>
              </a:ext>
            </a:extLst>
          </p:cNvPr>
          <p:cNvSpPr txBox="1"/>
          <p:nvPr/>
        </p:nvSpPr>
        <p:spPr>
          <a:xfrm>
            <a:off x="5649305" y="3675145"/>
            <a:ext cx="25571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평균 시간 </a:t>
            </a:r>
            <a:r>
              <a:rPr lang="en-US" altLang="ko-KR" sz="1200" b="1" dirty="0">
                <a:solidFill>
                  <a:srgbClr val="00B050"/>
                </a:solidFill>
              </a:rPr>
              <a:t>: 3647ms</a:t>
            </a:r>
          </a:p>
          <a:p>
            <a:r>
              <a:rPr lang="ko-KR" altLang="en-US" sz="1200" b="1" dirty="0">
                <a:solidFill>
                  <a:srgbClr val="00B050"/>
                </a:solidFill>
              </a:rPr>
              <a:t>표준 편차 </a:t>
            </a:r>
            <a:r>
              <a:rPr lang="en-US" altLang="ko-KR" sz="1200" b="1" dirty="0">
                <a:solidFill>
                  <a:srgbClr val="00B050"/>
                </a:solidFill>
              </a:rPr>
              <a:t>: 3715ms</a:t>
            </a: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결과에서 그림과 같이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평균 시간과 표준 편차를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크게 증가시키는 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특이 값들도 나오지만</a:t>
            </a:r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평균 시간에서 크게 벗어나지 않아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악성 바이러스의 빠른 확산이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>
                <a:solidFill>
                  <a:srgbClr val="00B050"/>
                </a:solidFill>
              </a:rPr>
              <a:t>가능하다는 것을 보여줌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810B75-181E-4AAA-9BE7-E41333F4C4D6}"/>
              </a:ext>
            </a:extLst>
          </p:cNvPr>
          <p:cNvSpPr/>
          <p:nvPr/>
        </p:nvSpPr>
        <p:spPr>
          <a:xfrm>
            <a:off x="2992582" y="875145"/>
            <a:ext cx="6206836" cy="510770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 논문의 연구에서는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DGA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확장성을 조사한 다음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프로토콜에 관계없이 사용 가능한 주소를 생성하기 위한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RIGA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Identifier Generation Algorithms)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제안하였다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프로토콜을 통해 봇 관리를 하고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악성 바이러스 파일이 분산될 수 있도록 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실험 결과로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게이트웨이가 요청에 대한 이상함을 감지하고 차단하는 기능이 부족하다는 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파일을 삭제할 수 없는 점과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악성 파일 업로드에 대한 방어 기능이 부족하단 점을 얻었다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이는 악성 바이러스의 공격으로부터 이용될 수 있는 문제점들이다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 논문에서 제시한 악성 바이러스 시스템의 영향은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삭제 시스템 구현 등과 같은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대응책 논문에 도움을 줄 수 있을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7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1370A3-3F8E-4DD2-8D40-9541FC38FA72}"/>
              </a:ext>
            </a:extLst>
          </p:cNvPr>
          <p:cNvSpPr/>
          <p:nvPr/>
        </p:nvSpPr>
        <p:spPr>
          <a:xfrm>
            <a:off x="2992582" y="875145"/>
            <a:ext cx="6206836" cy="5107709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Introduction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Related work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Resource Identifier Generation Algorithms(RIGA)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Proposed scheme for IPFS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Experimental results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Discussion</a:t>
            </a:r>
          </a:p>
          <a:p>
            <a:pPr lvl="1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 Conclusions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1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463F21-971E-4EBD-9CE1-7EBDC8DE74ED}"/>
              </a:ext>
            </a:extLst>
          </p:cNvPr>
          <p:cNvSpPr/>
          <p:nvPr/>
        </p:nvSpPr>
        <p:spPr>
          <a:xfrm>
            <a:off x="991340" y="2815331"/>
            <a:ext cx="10209320" cy="1227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Introduction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A41AFFC3-532F-4D8B-B27C-E04D808E621D}"/>
              </a:ext>
            </a:extLst>
          </p:cNvPr>
          <p:cNvGrpSpPr/>
          <p:nvPr/>
        </p:nvGrpSpPr>
        <p:grpSpPr>
          <a:xfrm>
            <a:off x="470424" y="3683452"/>
            <a:ext cx="2189424" cy="2064471"/>
            <a:chOff x="192647" y="3152036"/>
            <a:chExt cx="2189424" cy="206447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F4666F5-3D96-430A-9264-270BB4804DC0}"/>
                </a:ext>
              </a:extLst>
            </p:cNvPr>
            <p:cNvGrpSpPr/>
            <p:nvPr/>
          </p:nvGrpSpPr>
          <p:grpSpPr>
            <a:xfrm>
              <a:off x="192647" y="3152036"/>
              <a:ext cx="1917475" cy="2064471"/>
              <a:chOff x="2593251" y="942680"/>
              <a:chExt cx="1917475" cy="206447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FE739D0D-FE7F-4A39-8C38-55C59BB4C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</a:blip>
              <a:srcRect l="35877" t="844" r="34081" b="59534"/>
              <a:stretch/>
            </p:blipFill>
            <p:spPr>
              <a:xfrm>
                <a:off x="2593251" y="942680"/>
                <a:ext cx="1917475" cy="1913642"/>
              </a:xfrm>
              <a:prstGeom prst="rect">
                <a:avLst/>
              </a:prstGeom>
            </p:spPr>
          </p:pic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46F17A7-AA35-44C4-A4E1-0CB85BF4FF67}"/>
                  </a:ext>
                </a:extLst>
              </p:cNvPr>
              <p:cNvSpPr/>
              <p:nvPr/>
            </p:nvSpPr>
            <p:spPr>
              <a:xfrm>
                <a:off x="4180788" y="2705493"/>
                <a:ext cx="329938" cy="301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4BAFB0-64E5-4A82-BB1E-931E78270E4F}"/>
                  </a:ext>
                </a:extLst>
              </p:cNvPr>
              <p:cNvSpPr/>
              <p:nvPr/>
            </p:nvSpPr>
            <p:spPr>
              <a:xfrm>
                <a:off x="2646921" y="2705493"/>
                <a:ext cx="329938" cy="301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FB511F-F5B1-40E2-8FFF-ED178047EFA0}"/>
                </a:ext>
              </a:extLst>
            </p:cNvPr>
            <p:cNvSpPr/>
            <p:nvPr/>
          </p:nvSpPr>
          <p:spPr>
            <a:xfrm>
              <a:off x="468429" y="3152036"/>
              <a:ext cx="1913642" cy="19136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60EBAC9-5611-43EA-B4A9-31BD8B37B112}"/>
              </a:ext>
            </a:extLst>
          </p:cNvPr>
          <p:cNvSpPr/>
          <p:nvPr/>
        </p:nvSpPr>
        <p:spPr>
          <a:xfrm>
            <a:off x="6449459" y="2649932"/>
            <a:ext cx="2895073" cy="169025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C&amp;C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Command&amp;Control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 Master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명령을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서버에 접속한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들로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전달하는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423F6-8A0E-47A4-94B8-953855A04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5473351" y="5360947"/>
            <a:ext cx="1245295" cy="99438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2BF1399-3988-496F-8914-94B9982CCFB8}"/>
              </a:ext>
            </a:extLst>
          </p:cNvPr>
          <p:cNvGrpSpPr/>
          <p:nvPr/>
        </p:nvGrpSpPr>
        <p:grpSpPr>
          <a:xfrm>
            <a:off x="5137262" y="2726631"/>
            <a:ext cx="1917475" cy="2064471"/>
            <a:chOff x="2593251" y="942680"/>
            <a:chExt cx="1917475" cy="20644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04AD7E-D36E-4EBC-BD98-7E218FC65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rcRect l="35877" t="844" r="34081" b="59534"/>
            <a:stretch/>
          </p:blipFill>
          <p:spPr>
            <a:xfrm>
              <a:off x="2593251" y="942680"/>
              <a:ext cx="1917475" cy="191364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5EAEB6-9A9E-4667-A4FF-7656DC282D0B}"/>
                </a:ext>
              </a:extLst>
            </p:cNvPr>
            <p:cNvSpPr/>
            <p:nvPr/>
          </p:nvSpPr>
          <p:spPr>
            <a:xfrm>
              <a:off x="4180788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E527BB-ECAA-429C-BE78-D35C2017A98A}"/>
                </a:ext>
              </a:extLst>
            </p:cNvPr>
            <p:cNvSpPr/>
            <p:nvPr/>
          </p:nvSpPr>
          <p:spPr>
            <a:xfrm>
              <a:off x="2646921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D22BDDE-EBAB-4C94-9174-7C4AF76F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4025801" y="5360946"/>
            <a:ext cx="1245295" cy="9943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AAC24B-7D79-4F10-A5DD-2A59AA588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2578251" y="5360945"/>
            <a:ext cx="1245295" cy="9943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2514A1-98B6-4FB8-9219-8A6B939BF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1130701" y="5360944"/>
            <a:ext cx="1245295" cy="9943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6B926A-5CD5-4C07-ACA3-1979D528F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6920901" y="5360943"/>
            <a:ext cx="1245295" cy="9943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C6AE6A-A1CB-475A-B78D-A29B7E3C15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8368451" y="5360939"/>
            <a:ext cx="1245295" cy="9943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A36A22-CE23-45F3-9DAA-338AA8EAE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9816001" y="5360935"/>
            <a:ext cx="1245295" cy="99438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0ACF73-9BFE-4C1B-83B3-DEF667C93A7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4648449" y="4640273"/>
            <a:ext cx="1447551" cy="720673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C0EB31-3733-4DA8-B249-30F2220185F3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6095999" y="4640273"/>
            <a:ext cx="1" cy="720674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FB5640-FB93-4088-B905-DF925B5A775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096000" y="4640273"/>
            <a:ext cx="1447549" cy="720670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0A9B14D-9A03-40AE-96AD-48B64DED248D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096000" y="4640273"/>
            <a:ext cx="2895099" cy="720666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749E842-51E3-4D2F-8135-D79ED68CE3D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3200899" y="4640273"/>
            <a:ext cx="2895101" cy="720672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C1E1CD-1863-419E-AC35-489E425D4C43}"/>
              </a:ext>
            </a:extLst>
          </p:cNvPr>
          <p:cNvGrpSpPr/>
          <p:nvPr/>
        </p:nvGrpSpPr>
        <p:grpSpPr>
          <a:xfrm>
            <a:off x="5109588" y="371198"/>
            <a:ext cx="1917475" cy="1917475"/>
            <a:chOff x="5236858" y="286327"/>
            <a:chExt cx="1917475" cy="191747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DDC7DFC-AF09-4225-AC22-4BAB37317966}"/>
                </a:ext>
              </a:extLst>
            </p:cNvPr>
            <p:cNvSpPr/>
            <p:nvPr/>
          </p:nvSpPr>
          <p:spPr>
            <a:xfrm>
              <a:off x="5236858" y="286327"/>
              <a:ext cx="1917475" cy="1917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단색 채우기가 있는 악마 얼굴">
              <a:extLst>
                <a:ext uri="{FF2B5EF4-FFF2-40B4-BE49-F238E27FC236}">
                  <a16:creationId xmlns:a16="http://schemas.microsoft.com/office/drawing/2014/main" id="{4143CA34-67C2-4AB0-A75F-9C897C61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38394" y="568730"/>
              <a:ext cx="914400" cy="914400"/>
            </a:xfrm>
            <a:prstGeom prst="rect">
              <a:avLst/>
            </a:prstGeom>
          </p:spPr>
        </p:pic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F80483-870A-4466-99C6-39B8CADA4CF8}"/>
              </a:ext>
            </a:extLst>
          </p:cNvPr>
          <p:cNvCxnSpPr>
            <a:cxnSpLocks/>
            <a:stCxn id="53" idx="4"/>
            <a:endCxn id="8" idx="0"/>
          </p:cNvCxnSpPr>
          <p:nvPr/>
        </p:nvCxnSpPr>
        <p:spPr>
          <a:xfrm>
            <a:off x="6068326" y="2288673"/>
            <a:ext cx="27674" cy="437958"/>
          </a:xfrm>
          <a:prstGeom prst="straightConnector1">
            <a:avLst/>
          </a:prstGeom>
          <a:ln w="19050">
            <a:solidFill>
              <a:srgbClr val="F58C5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27FE05-BD40-4271-99B0-459392ED11A4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753349" y="4640273"/>
            <a:ext cx="4342651" cy="720671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2BBDE-DF3A-4FB4-ACA6-0D1C5424B27A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6096000" y="4640273"/>
            <a:ext cx="4342649" cy="720662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CD6A3-16D0-4752-9691-602E6285D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19176" r="19569" b="18881"/>
          <a:stretch/>
        </p:blipFill>
        <p:spPr bwMode="auto">
          <a:xfrm>
            <a:off x="1444721" y="2442394"/>
            <a:ext cx="812800" cy="81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BF524653-4023-47E5-AB16-59536E81A215}"/>
              </a:ext>
            </a:extLst>
          </p:cNvPr>
          <p:cNvGrpSpPr/>
          <p:nvPr/>
        </p:nvGrpSpPr>
        <p:grpSpPr>
          <a:xfrm>
            <a:off x="1054485" y="3289260"/>
            <a:ext cx="1593273" cy="1593273"/>
            <a:chOff x="2523488" y="2698422"/>
            <a:chExt cx="1593273" cy="159327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9B4E2CA-BB48-42CD-9E9D-E3123F0C3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488" y="2698422"/>
              <a:ext cx="1593273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2E3DC24-B76E-4FB5-B2EE-44AD29EB5F10}"/>
                </a:ext>
              </a:extLst>
            </p:cNvPr>
            <p:cNvSpPr/>
            <p:nvPr/>
          </p:nvSpPr>
          <p:spPr>
            <a:xfrm>
              <a:off x="2847467" y="3029527"/>
              <a:ext cx="976079" cy="905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C&amp;C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A15DF80-9FC4-4C71-8095-B44CF051EC8C}"/>
              </a:ext>
            </a:extLst>
          </p:cNvPr>
          <p:cNvSpPr txBox="1"/>
          <p:nvPr/>
        </p:nvSpPr>
        <p:spPr>
          <a:xfrm>
            <a:off x="1269872" y="31160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악성 바이러스</a:t>
            </a:r>
          </a:p>
        </p:txBody>
      </p:sp>
    </p:spTree>
    <p:extLst>
      <p:ext uri="{BB962C8B-B14F-4D97-AF65-F5344CB8AC3E}">
        <p14:creationId xmlns:p14="http://schemas.microsoft.com/office/powerpoint/2010/main" val="8797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A41AFFC3-532F-4D8B-B27C-E04D808E621D}"/>
              </a:ext>
            </a:extLst>
          </p:cNvPr>
          <p:cNvGrpSpPr/>
          <p:nvPr/>
        </p:nvGrpSpPr>
        <p:grpSpPr>
          <a:xfrm>
            <a:off x="470424" y="3683452"/>
            <a:ext cx="2189424" cy="2064471"/>
            <a:chOff x="192647" y="3152036"/>
            <a:chExt cx="2189424" cy="206447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1F4666F5-3D96-430A-9264-270BB4804DC0}"/>
                </a:ext>
              </a:extLst>
            </p:cNvPr>
            <p:cNvGrpSpPr/>
            <p:nvPr/>
          </p:nvGrpSpPr>
          <p:grpSpPr>
            <a:xfrm>
              <a:off x="192647" y="3152036"/>
              <a:ext cx="1917475" cy="2064471"/>
              <a:chOff x="2593251" y="942680"/>
              <a:chExt cx="1917475" cy="2064471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FE739D0D-FE7F-4A39-8C38-55C59BB4C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2F2F2"/>
                  </a:clrFrom>
                  <a:clrTo>
                    <a:srgbClr val="F2F2F2">
                      <a:alpha val="0"/>
                    </a:srgbClr>
                  </a:clrTo>
                </a:clrChange>
              </a:blip>
              <a:srcRect l="35877" t="844" r="34081" b="59534"/>
              <a:stretch/>
            </p:blipFill>
            <p:spPr>
              <a:xfrm>
                <a:off x="2593251" y="942680"/>
                <a:ext cx="1917475" cy="1913642"/>
              </a:xfrm>
              <a:prstGeom prst="rect">
                <a:avLst/>
              </a:prstGeom>
            </p:spPr>
          </p:pic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46F17A7-AA35-44C4-A4E1-0CB85BF4FF67}"/>
                  </a:ext>
                </a:extLst>
              </p:cNvPr>
              <p:cNvSpPr/>
              <p:nvPr/>
            </p:nvSpPr>
            <p:spPr>
              <a:xfrm>
                <a:off x="4180788" y="2705493"/>
                <a:ext cx="329938" cy="301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4BAFB0-64E5-4A82-BB1E-931E78270E4F}"/>
                  </a:ext>
                </a:extLst>
              </p:cNvPr>
              <p:cNvSpPr/>
              <p:nvPr/>
            </p:nvSpPr>
            <p:spPr>
              <a:xfrm>
                <a:off x="2646921" y="2705493"/>
                <a:ext cx="329938" cy="301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0FB511F-F5B1-40E2-8FFF-ED178047EFA0}"/>
                </a:ext>
              </a:extLst>
            </p:cNvPr>
            <p:cNvSpPr/>
            <p:nvPr/>
          </p:nvSpPr>
          <p:spPr>
            <a:xfrm>
              <a:off x="468429" y="3152036"/>
              <a:ext cx="1913642" cy="19136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CC423F6-8A0E-47A4-94B8-953855A04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5473351" y="5360947"/>
            <a:ext cx="1245295" cy="99438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2BF1399-3988-496F-8914-94B9982CCFB8}"/>
              </a:ext>
            </a:extLst>
          </p:cNvPr>
          <p:cNvGrpSpPr/>
          <p:nvPr/>
        </p:nvGrpSpPr>
        <p:grpSpPr>
          <a:xfrm>
            <a:off x="5137262" y="2726631"/>
            <a:ext cx="1917475" cy="2064471"/>
            <a:chOff x="2593251" y="942680"/>
            <a:chExt cx="1917475" cy="20644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04AD7E-D36E-4EBC-BD98-7E218FC65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rcRect l="35877" t="844" r="34081" b="59534"/>
            <a:stretch/>
          </p:blipFill>
          <p:spPr>
            <a:xfrm>
              <a:off x="2593251" y="942680"/>
              <a:ext cx="1917475" cy="191364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5EAEB6-9A9E-4667-A4FF-7656DC282D0B}"/>
                </a:ext>
              </a:extLst>
            </p:cNvPr>
            <p:cNvSpPr/>
            <p:nvPr/>
          </p:nvSpPr>
          <p:spPr>
            <a:xfrm>
              <a:off x="4180788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E527BB-ECAA-429C-BE78-D35C2017A98A}"/>
                </a:ext>
              </a:extLst>
            </p:cNvPr>
            <p:cNvSpPr/>
            <p:nvPr/>
          </p:nvSpPr>
          <p:spPr>
            <a:xfrm>
              <a:off x="2646921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D22BDDE-EBAB-4C94-9174-7C4AF76F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4025801" y="5360946"/>
            <a:ext cx="1245295" cy="9943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AAC24B-7D79-4F10-A5DD-2A59AA588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2578251" y="5360945"/>
            <a:ext cx="1245295" cy="9943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2514A1-98B6-4FB8-9219-8A6B939BF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1130701" y="5360944"/>
            <a:ext cx="1245295" cy="9943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6B926A-5CD5-4C07-ACA3-1979D528F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6920901" y="5360943"/>
            <a:ext cx="1245295" cy="9943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C6AE6A-A1CB-475A-B78D-A29B7E3C15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8368451" y="5360939"/>
            <a:ext cx="1245295" cy="9943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A36A22-CE23-45F3-9DAA-338AA8EAE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9816001" y="5360935"/>
            <a:ext cx="1245295" cy="99438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0ACF73-9BFE-4C1B-83B3-DEF667C93A7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4648449" y="4640273"/>
            <a:ext cx="1447551" cy="720673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C0EB31-3733-4DA8-B249-30F2220185F3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6095999" y="4640273"/>
            <a:ext cx="1" cy="720674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FB5640-FB93-4088-B905-DF925B5A775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096000" y="4640273"/>
            <a:ext cx="1447549" cy="720670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0A9B14D-9A03-40AE-96AD-48B64DED248D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096000" y="4640273"/>
            <a:ext cx="2895099" cy="720666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749E842-51E3-4D2F-8135-D79ED68CE3D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3200899" y="4640273"/>
            <a:ext cx="2895101" cy="720672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C1E1CD-1863-419E-AC35-489E425D4C43}"/>
              </a:ext>
            </a:extLst>
          </p:cNvPr>
          <p:cNvGrpSpPr/>
          <p:nvPr/>
        </p:nvGrpSpPr>
        <p:grpSpPr>
          <a:xfrm>
            <a:off x="5137262" y="369453"/>
            <a:ext cx="1917475" cy="1917475"/>
            <a:chOff x="5236858" y="286327"/>
            <a:chExt cx="1917475" cy="191747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DDC7DFC-AF09-4225-AC22-4BAB37317966}"/>
                </a:ext>
              </a:extLst>
            </p:cNvPr>
            <p:cNvSpPr/>
            <p:nvPr/>
          </p:nvSpPr>
          <p:spPr>
            <a:xfrm>
              <a:off x="5236858" y="286327"/>
              <a:ext cx="1917475" cy="1917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단색 채우기가 있는 악마 얼굴">
              <a:extLst>
                <a:ext uri="{FF2B5EF4-FFF2-40B4-BE49-F238E27FC236}">
                  <a16:creationId xmlns:a16="http://schemas.microsoft.com/office/drawing/2014/main" id="{4143CA34-67C2-4AB0-A75F-9C897C61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38394" y="568730"/>
              <a:ext cx="914400" cy="914400"/>
            </a:xfrm>
            <a:prstGeom prst="rect">
              <a:avLst/>
            </a:prstGeom>
          </p:spPr>
        </p:pic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F80483-870A-4466-99C6-39B8CADA4CF8}"/>
              </a:ext>
            </a:extLst>
          </p:cNvPr>
          <p:cNvCxnSpPr>
            <a:cxnSpLocks/>
            <a:stCxn id="53" idx="4"/>
            <a:endCxn id="8" idx="0"/>
          </p:cNvCxnSpPr>
          <p:nvPr/>
        </p:nvCxnSpPr>
        <p:spPr>
          <a:xfrm>
            <a:off x="6096000" y="2286928"/>
            <a:ext cx="0" cy="439703"/>
          </a:xfrm>
          <a:prstGeom prst="straightConnector1">
            <a:avLst/>
          </a:prstGeom>
          <a:ln w="19050">
            <a:solidFill>
              <a:srgbClr val="F58C5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9825BF-7709-4CF3-A730-16107304B245}"/>
              </a:ext>
            </a:extLst>
          </p:cNvPr>
          <p:cNvSpPr txBox="1"/>
          <p:nvPr/>
        </p:nvSpPr>
        <p:spPr>
          <a:xfrm>
            <a:off x="5493245" y="1665559"/>
            <a:ext cx="120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Bot Master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27FE05-BD40-4271-99B0-459392ED11A4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753349" y="4640273"/>
            <a:ext cx="4342651" cy="720671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2BBDE-DF3A-4FB4-ACA6-0D1C5424B27A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6096000" y="4640273"/>
            <a:ext cx="4342649" cy="720662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CD6A3-16D0-4752-9691-602E6285D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19176" r="19569" b="18881"/>
          <a:stretch/>
        </p:blipFill>
        <p:spPr bwMode="auto">
          <a:xfrm>
            <a:off x="1444721" y="2442394"/>
            <a:ext cx="812800" cy="81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BF524653-4023-47E5-AB16-59536E81A215}"/>
              </a:ext>
            </a:extLst>
          </p:cNvPr>
          <p:cNvGrpSpPr/>
          <p:nvPr/>
        </p:nvGrpSpPr>
        <p:grpSpPr>
          <a:xfrm>
            <a:off x="1054485" y="3289260"/>
            <a:ext cx="1593273" cy="1593273"/>
            <a:chOff x="2523488" y="2698422"/>
            <a:chExt cx="1593273" cy="159327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9B4E2CA-BB48-42CD-9E9D-E3123F0C3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488" y="2698422"/>
              <a:ext cx="1593273" cy="159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2E3DC24-B76E-4FB5-B2EE-44AD29EB5F10}"/>
                </a:ext>
              </a:extLst>
            </p:cNvPr>
            <p:cNvSpPr/>
            <p:nvPr/>
          </p:nvSpPr>
          <p:spPr>
            <a:xfrm>
              <a:off x="2847467" y="3029527"/>
              <a:ext cx="976079" cy="905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C&amp;C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A15DF80-9FC4-4C71-8095-B44CF051EC8C}"/>
              </a:ext>
            </a:extLst>
          </p:cNvPr>
          <p:cNvSpPr txBox="1"/>
          <p:nvPr/>
        </p:nvSpPr>
        <p:spPr>
          <a:xfrm>
            <a:off x="1269872" y="31160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악성 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0B80F-2C42-4FC4-A4B4-944F51F91ED3}"/>
              </a:ext>
            </a:extLst>
          </p:cNvPr>
          <p:cNvSpPr txBox="1"/>
          <p:nvPr/>
        </p:nvSpPr>
        <p:spPr>
          <a:xfrm>
            <a:off x="2578251" y="36203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접속 차단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817A55-79B7-461E-ABD6-907CA4DF62CC}"/>
              </a:ext>
            </a:extLst>
          </p:cNvPr>
          <p:cNvCxnSpPr>
            <a:stCxn id="2" idx="3"/>
          </p:cNvCxnSpPr>
          <p:nvPr/>
        </p:nvCxnSpPr>
        <p:spPr>
          <a:xfrm>
            <a:off x="3768000" y="3805031"/>
            <a:ext cx="1219636" cy="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닫기">
            <a:extLst>
              <a:ext uri="{FF2B5EF4-FFF2-40B4-BE49-F238E27FC236}">
                <a16:creationId xmlns:a16="http://schemas.microsoft.com/office/drawing/2014/main" id="{9A5FF81A-EC88-43EC-9B27-18A756800F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798" y="4235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0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C423F6-8A0E-47A4-94B8-953855A04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5473351" y="5360947"/>
            <a:ext cx="1245295" cy="99438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21E513D-0D36-4E7E-B3A1-527EB1D20329}"/>
              </a:ext>
            </a:extLst>
          </p:cNvPr>
          <p:cNvGrpSpPr/>
          <p:nvPr/>
        </p:nvGrpSpPr>
        <p:grpSpPr>
          <a:xfrm>
            <a:off x="2438264" y="2726631"/>
            <a:ext cx="1917475" cy="2064471"/>
            <a:chOff x="2593251" y="942680"/>
            <a:chExt cx="1917475" cy="20644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39E0CA-79E2-42EB-A46C-CB991A479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rcRect l="35877" t="844" r="34081" b="59534"/>
            <a:stretch/>
          </p:blipFill>
          <p:spPr>
            <a:xfrm>
              <a:off x="2593251" y="942680"/>
              <a:ext cx="1917475" cy="191364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AB94BA8-6E86-495D-BED6-FED5907A48A9}"/>
                </a:ext>
              </a:extLst>
            </p:cNvPr>
            <p:cNvSpPr/>
            <p:nvPr/>
          </p:nvSpPr>
          <p:spPr>
            <a:xfrm>
              <a:off x="4180788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57A5E5-9480-4CE4-8E34-9CD0B59CDD1A}"/>
                </a:ext>
              </a:extLst>
            </p:cNvPr>
            <p:cNvSpPr/>
            <p:nvPr/>
          </p:nvSpPr>
          <p:spPr>
            <a:xfrm>
              <a:off x="2646921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BF1399-3988-496F-8914-94B9982CCFB8}"/>
              </a:ext>
            </a:extLst>
          </p:cNvPr>
          <p:cNvGrpSpPr/>
          <p:nvPr/>
        </p:nvGrpSpPr>
        <p:grpSpPr>
          <a:xfrm>
            <a:off x="5137262" y="2726631"/>
            <a:ext cx="1917475" cy="2064471"/>
            <a:chOff x="2593251" y="942680"/>
            <a:chExt cx="1917475" cy="206447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04AD7E-D36E-4EBC-BD98-7E218FC65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rcRect l="35877" t="844" r="34081" b="59534"/>
            <a:stretch/>
          </p:blipFill>
          <p:spPr>
            <a:xfrm>
              <a:off x="2593251" y="942680"/>
              <a:ext cx="1917475" cy="191364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5EAEB6-9A9E-4667-A4FF-7656DC282D0B}"/>
                </a:ext>
              </a:extLst>
            </p:cNvPr>
            <p:cNvSpPr/>
            <p:nvPr/>
          </p:nvSpPr>
          <p:spPr>
            <a:xfrm>
              <a:off x="4180788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E527BB-ECAA-429C-BE78-D35C2017A98A}"/>
                </a:ext>
              </a:extLst>
            </p:cNvPr>
            <p:cNvSpPr/>
            <p:nvPr/>
          </p:nvSpPr>
          <p:spPr>
            <a:xfrm>
              <a:off x="2646921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409824-E212-4CAB-ADD4-E19AB94EF2F4}"/>
              </a:ext>
            </a:extLst>
          </p:cNvPr>
          <p:cNvGrpSpPr/>
          <p:nvPr/>
        </p:nvGrpSpPr>
        <p:grpSpPr>
          <a:xfrm>
            <a:off x="7836261" y="2726631"/>
            <a:ext cx="1917475" cy="2064471"/>
            <a:chOff x="2593251" y="942680"/>
            <a:chExt cx="1917475" cy="206447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BBBF8A7-C274-40AF-B0C6-9123BDF9A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rcRect l="35877" t="844" r="34081" b="59534"/>
            <a:stretch/>
          </p:blipFill>
          <p:spPr>
            <a:xfrm>
              <a:off x="2593251" y="942680"/>
              <a:ext cx="1917475" cy="191364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DF29C3-2273-453D-92C8-5DE807189C3D}"/>
                </a:ext>
              </a:extLst>
            </p:cNvPr>
            <p:cNvSpPr/>
            <p:nvPr/>
          </p:nvSpPr>
          <p:spPr>
            <a:xfrm>
              <a:off x="4180788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E8062A-3AE8-4EE2-BC81-BDF91046573A}"/>
                </a:ext>
              </a:extLst>
            </p:cNvPr>
            <p:cNvSpPr/>
            <p:nvPr/>
          </p:nvSpPr>
          <p:spPr>
            <a:xfrm>
              <a:off x="2646921" y="2705493"/>
              <a:ext cx="329938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D22BDDE-EBAB-4C94-9174-7C4AF76F1D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4025801" y="5360946"/>
            <a:ext cx="1245295" cy="9943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AAC24B-7D79-4F10-A5DD-2A59AA588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2578251" y="5360945"/>
            <a:ext cx="1245295" cy="9943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2514A1-98B6-4FB8-9219-8A6B939BF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1130701" y="5360944"/>
            <a:ext cx="1245295" cy="9943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6B926A-5CD5-4C07-ACA3-1979D528F5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6920901" y="5360943"/>
            <a:ext cx="1245295" cy="9943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C6AE6A-A1CB-475A-B78D-A29B7E3C15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8368451" y="5360939"/>
            <a:ext cx="1245295" cy="9943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A36A22-CE23-45F3-9DAA-338AA8EAE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9440" t="47902" r="63213" b="33793"/>
          <a:stretch/>
        </p:blipFill>
        <p:spPr>
          <a:xfrm>
            <a:off x="9816001" y="5360935"/>
            <a:ext cx="1245295" cy="99438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8180528-C7C2-4321-B6A1-53BE898FEA92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753349" y="4640273"/>
            <a:ext cx="1643653" cy="720671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E15EDD-27ED-42C6-AB58-389F5AAD1E9F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flipH="1">
            <a:off x="3200899" y="4640273"/>
            <a:ext cx="196103" cy="720672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07D1E03-9095-4B3E-86CE-295E17752BB3}"/>
              </a:ext>
            </a:extLst>
          </p:cNvPr>
          <p:cNvCxnSpPr>
            <a:stCxn id="2" idx="2"/>
            <a:endCxn id="15" idx="0"/>
          </p:cNvCxnSpPr>
          <p:nvPr/>
        </p:nvCxnSpPr>
        <p:spPr>
          <a:xfrm>
            <a:off x="3397002" y="4640273"/>
            <a:ext cx="1251447" cy="720673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0ACF73-9BFE-4C1B-83B3-DEF667C93A7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4648449" y="4640273"/>
            <a:ext cx="1447551" cy="720673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C0EB31-3733-4DA8-B249-30F2220185F3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6095999" y="4640273"/>
            <a:ext cx="1" cy="720674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FB5640-FB93-4088-B905-DF925B5A775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096000" y="4640273"/>
            <a:ext cx="1447549" cy="720670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51AD46-F968-40D3-981F-D74DFA3D94B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7543549" y="4640273"/>
            <a:ext cx="1251450" cy="720670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13EE2A3-AAF4-4EBF-84C1-4A7458055796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8794999" y="4640273"/>
            <a:ext cx="196100" cy="720666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F089BCF-CD2A-4F9F-9AF5-249A9D052E0D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8794999" y="4640273"/>
            <a:ext cx="1643650" cy="720662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9700C9A-C9BA-4A09-A646-9D80585397F4}"/>
              </a:ext>
            </a:extLst>
          </p:cNvPr>
          <p:cNvCxnSpPr>
            <a:stCxn id="12" idx="2"/>
            <a:endCxn id="3" idx="0"/>
          </p:cNvCxnSpPr>
          <p:nvPr/>
        </p:nvCxnSpPr>
        <p:spPr>
          <a:xfrm flipH="1">
            <a:off x="6095999" y="4640273"/>
            <a:ext cx="2699000" cy="720674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0A9B14D-9A03-40AE-96AD-48B64DED248D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096000" y="4640273"/>
            <a:ext cx="2895099" cy="720666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749E842-51E3-4D2F-8135-D79ED68CE3D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3200899" y="4640273"/>
            <a:ext cx="2895101" cy="720672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716B11C-168D-4CC3-80A4-865D0AA989B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397002" y="4640273"/>
            <a:ext cx="2698997" cy="720674"/>
          </a:xfrm>
          <a:prstGeom prst="straightConnector1">
            <a:avLst/>
          </a:prstGeom>
          <a:ln w="19050">
            <a:solidFill>
              <a:srgbClr val="F2746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C1E1CD-1863-419E-AC35-489E425D4C43}"/>
              </a:ext>
            </a:extLst>
          </p:cNvPr>
          <p:cNvGrpSpPr/>
          <p:nvPr/>
        </p:nvGrpSpPr>
        <p:grpSpPr>
          <a:xfrm>
            <a:off x="5137262" y="369453"/>
            <a:ext cx="1917475" cy="1917475"/>
            <a:chOff x="5236858" y="286327"/>
            <a:chExt cx="1917475" cy="191747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DDC7DFC-AF09-4225-AC22-4BAB37317966}"/>
                </a:ext>
              </a:extLst>
            </p:cNvPr>
            <p:cNvSpPr/>
            <p:nvPr/>
          </p:nvSpPr>
          <p:spPr>
            <a:xfrm>
              <a:off x="5236858" y="286327"/>
              <a:ext cx="1917475" cy="19174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단색 채우기가 있는 악마 얼굴">
              <a:extLst>
                <a:ext uri="{FF2B5EF4-FFF2-40B4-BE49-F238E27FC236}">
                  <a16:creationId xmlns:a16="http://schemas.microsoft.com/office/drawing/2014/main" id="{4143CA34-67C2-4AB0-A75F-9C897C61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38394" y="568730"/>
              <a:ext cx="914400" cy="914400"/>
            </a:xfrm>
            <a:prstGeom prst="rect">
              <a:avLst/>
            </a:prstGeom>
          </p:spPr>
        </p:pic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798D737-7869-4764-9314-405514EAF39D}"/>
              </a:ext>
            </a:extLst>
          </p:cNvPr>
          <p:cNvCxnSpPr>
            <a:cxnSpLocks/>
            <a:stCxn id="53" idx="4"/>
            <a:endCxn id="12" idx="0"/>
          </p:cNvCxnSpPr>
          <p:nvPr/>
        </p:nvCxnSpPr>
        <p:spPr>
          <a:xfrm>
            <a:off x="6096000" y="2286928"/>
            <a:ext cx="2698999" cy="439703"/>
          </a:xfrm>
          <a:prstGeom prst="straightConnector1">
            <a:avLst/>
          </a:prstGeom>
          <a:ln w="19050">
            <a:solidFill>
              <a:srgbClr val="F58C5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F80483-870A-4466-99C6-39B8CADA4CF8}"/>
              </a:ext>
            </a:extLst>
          </p:cNvPr>
          <p:cNvCxnSpPr>
            <a:cxnSpLocks/>
            <a:stCxn id="53" idx="4"/>
            <a:endCxn id="8" idx="0"/>
          </p:cNvCxnSpPr>
          <p:nvPr/>
        </p:nvCxnSpPr>
        <p:spPr>
          <a:xfrm>
            <a:off x="6096000" y="2286928"/>
            <a:ext cx="0" cy="439703"/>
          </a:xfrm>
          <a:prstGeom prst="straightConnector1">
            <a:avLst/>
          </a:prstGeom>
          <a:ln w="19050">
            <a:solidFill>
              <a:srgbClr val="F58C5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591323C-2FE5-4868-ABAC-82E3F2C8EB09}"/>
              </a:ext>
            </a:extLst>
          </p:cNvPr>
          <p:cNvCxnSpPr>
            <a:cxnSpLocks/>
            <a:stCxn id="53" idx="4"/>
            <a:endCxn id="2" idx="0"/>
          </p:cNvCxnSpPr>
          <p:nvPr/>
        </p:nvCxnSpPr>
        <p:spPr>
          <a:xfrm flipH="1">
            <a:off x="3397002" y="2286928"/>
            <a:ext cx="2698998" cy="439703"/>
          </a:xfrm>
          <a:prstGeom prst="straightConnector1">
            <a:avLst/>
          </a:prstGeom>
          <a:ln w="19050">
            <a:solidFill>
              <a:srgbClr val="F58C5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9825BF-7709-4CF3-A730-16107304B245}"/>
              </a:ext>
            </a:extLst>
          </p:cNvPr>
          <p:cNvSpPr txBox="1"/>
          <p:nvPr/>
        </p:nvSpPr>
        <p:spPr>
          <a:xfrm>
            <a:off x="5493245" y="1665559"/>
            <a:ext cx="120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Bot Master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2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9EF870AA-B536-48F2-8E42-1D5C07748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15" y="1454108"/>
            <a:ext cx="7840169" cy="47441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CD07EC-7C9D-444C-92D0-D4A7D9C30A42}"/>
              </a:ext>
            </a:extLst>
          </p:cNvPr>
          <p:cNvSpPr txBox="1"/>
          <p:nvPr/>
        </p:nvSpPr>
        <p:spPr>
          <a:xfrm>
            <a:off x="3224059" y="490503"/>
            <a:ext cx="5743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DGA(Domain Generation Algorithm)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도메인 생성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248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463F21-971E-4EBD-9CE1-7EBDC8DE74ED}"/>
              </a:ext>
            </a:extLst>
          </p:cNvPr>
          <p:cNvSpPr/>
          <p:nvPr/>
        </p:nvSpPr>
        <p:spPr>
          <a:xfrm>
            <a:off x="991340" y="2815331"/>
            <a:ext cx="10209320" cy="1227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Related work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1426</Words>
  <Application>Microsoft Office PowerPoint</Application>
  <PresentationFormat>와이드스크린</PresentationFormat>
  <Paragraphs>221</Paragraphs>
  <Slides>23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</dc:creator>
  <cp:lastModifiedBy>한윤진</cp:lastModifiedBy>
  <cp:revision>79</cp:revision>
  <dcterms:created xsi:type="dcterms:W3CDTF">2020-01-03T07:21:25Z</dcterms:created>
  <dcterms:modified xsi:type="dcterms:W3CDTF">2020-01-14T16:35:04Z</dcterms:modified>
</cp:coreProperties>
</file>