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941" autoAdjust="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C269-0EE8-4EF6-A2E5-BF5A53A2A63F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134CE-D664-4656-8A88-8FC4EEE24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1164231&amp;ref=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erms.naver.com/entry.nhn?docId=1137152&amp;ref=y" TargetMode="External"/><Relationship Id="rId4" Type="http://schemas.openxmlformats.org/officeDocument/2006/relationships/hyperlink" Target="https://terms.naver.com/entry.nhn?docId=1142746&amp;ref=y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1094834&amp;ref=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rms.naver.com/entry.nhn?docId=1145874&amp;ref=y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3%8C%EB%93%9C%EB%B0%95%EC%8A%A4_(%EC%BB%B4%ED%93%A8%ED%84%B0_%EB%B3%B4%EC%95%88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C%83%8C%EB%93%9C%EB%B0%95%EC%8A%A4_(%EC%86%8C%ED%94%84%ED%8A%B8%EC%9B%A8%EC%96%B4_%EA%B0%9C%EB%B0%9C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에지 컴퓨팅에서의 가상 머신 관리에 관한 연구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8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 기술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컨테이너의 크기를 줄이고 마이그레이션을 위한 효율적인 방법을 고안하는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컴퓨팅에 맞게 조정된 여러 가상화 기술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1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가상 머신 </a:t>
            </a:r>
            <a:r>
              <a:rPr lang="en-US" altLang="ko-KR" dirty="0"/>
              <a:t>– </a:t>
            </a:r>
            <a:r>
              <a:rPr lang="ko-KR" altLang="en-US" dirty="0"/>
              <a:t>시스템 가상화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2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VM migration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은 이 뒤에서 설명하도록 합니다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ko-KR" alt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가상머신이 사용될 때 가상머신 이미지는 합성을 통해 만들어지게 된다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1.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오프로드가 필요한 경우 클라이언트 장치는 에지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0000"/>
                </a:highlight>
              </a:rPr>
              <a:t>클라우드렛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에 가상머신 오버레이를 전송</a:t>
            </a:r>
            <a:endParaRPr lang="en-US" altLang="ko-KR" sz="1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0000"/>
                </a:highlight>
              </a:rPr>
              <a:t>베이스 이미지와 오버레이가 결합되어 서비스를 제공할 수 있는 상태가 됨</a:t>
            </a:r>
            <a:endParaRPr lang="en-US" altLang="ko-KR" sz="1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0000"/>
                </a:highlight>
              </a:rPr>
              <a:t>3. Launch VM(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 구동이 끝나고 나머지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…?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모아서 장치로 전달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오버레이에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53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 컨테이너 </a:t>
            </a:r>
            <a:r>
              <a:rPr lang="en-US" altLang="ko-KR" dirty="0"/>
              <a:t>– </a:t>
            </a:r>
            <a:r>
              <a:rPr lang="ko-KR" altLang="en-US" dirty="0"/>
              <a:t>커널 가상화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운영체제라고도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프로그램들은 하드웨어와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응용프로그램간의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인터페이스 역할을 하면서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중앙처리장치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주기억장치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입출력장치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등의 컴퓨터 자원을 관리한다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level of hardware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virtualization.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실행시킨다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소프트웨어가 존재하여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virtualized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virtual network interface, virtual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등등을 제공하여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구현시켰고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가져서 만들어진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접근했다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24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이동성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지리적 가상화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 에지 노드로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오프로드하여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에지 서비스를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거리가 멀어짐으로 네트워크 중단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퀄리티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(Quality of Service)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효율적인 실시간 마이그레이션은 에지 컴퓨팅 환경에서 필수적이다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마이그레이션에 제안된 몇가지 방법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마이그레이션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 기반 마이그레이션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기반 마이그레이션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52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핸드오프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이동통신 가입자가 특정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무선통신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구역에서 다른 무선통신 구역으로 이동할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채널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자동으로 전환시켜 통화를 끊어지지 않게 해주는 기능을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캡슐화된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17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‘소프트웨어 정의 네트워크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(SDN: Software Defined Network)’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프로그래밍을 통해 네트워크 경로 설정과 제어 및 복잡한 운용관리를 편리하게 처리할 수 있는 차세대 네트워킹 기술을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제어용 소프트웨어로 통신 흐름을 관제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기록하는 통신 네트워크이다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컴퓨팅 서버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 자원 등을 소프트웨어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관리한다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일종의 가상 통신망 체계이다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통신망 장비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설비에 얽매이지 않고 이용자 필요에 맞춰 망을 구성할 수 있는 게 특징이며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비용과 효율성의 장점이 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 기술은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중요한 역할을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 7 Layer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데이터링크 계층에 속하며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 계층과의 통신을 해주는 장비입니다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네트워크에 접속할 수 있게 컴퓨터에 설치되는 확장 카드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 카드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이더넷 카드 등으로도 불림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네트워크를 통해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이더넷망에서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실어나르기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일정 크기로 자른 것이라고 보면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주고받을 때 각자의 컴퓨터의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메모리에 패킷을 복사하게 되는데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가상화 되어 있으면 오버헤드가 줄어든다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에지 컴퓨팅을 위한 가상화 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3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 및 스케줄링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 배치와 스케줄링 최적화는 많은 연구가 수행되고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섹션에서 몇가지 솔루션을 설명한다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51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 비용 최적화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4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U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AutoNum type="romanU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 기반 프레임워크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AutoNum type="romanU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 기술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AutoNum type="romanU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 및 스케줄링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AutoNum type="romanU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컴퓨팅의 서버 없는 관리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AutoNum type="romanU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 및 보안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AutoNum type="romanU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23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응답 시간 최적화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4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 및 보안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70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보안상의 이유로 가상화 적용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34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Edge </a:t>
            </a:r>
            <a:r>
              <a:rPr lang="ko-KR" altLang="en-US" dirty="0"/>
              <a:t>가상머신의 보안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65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대책</a:t>
            </a:r>
            <a:r>
              <a:rPr lang="en-US" altLang="ko-KR" dirty="0"/>
              <a:t>/</a:t>
            </a:r>
            <a:r>
              <a:rPr lang="ko-KR" altLang="en-US" dirty="0"/>
              <a:t>대안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5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24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가상화 프레임 워크</a:t>
            </a:r>
            <a:r>
              <a:rPr lang="en-US" altLang="ko-KR" dirty="0"/>
              <a:t>, </a:t>
            </a:r>
            <a:r>
              <a:rPr lang="ko-KR" altLang="en-US" dirty="0"/>
              <a:t>에지 컴퓨팅에 적합한 가상화 기술</a:t>
            </a:r>
            <a:r>
              <a:rPr lang="en-US" altLang="ko-KR" dirty="0"/>
              <a:t>, </a:t>
            </a:r>
            <a:r>
              <a:rPr lang="ko-KR" altLang="en-US" dirty="0"/>
              <a:t>에지 컴퓨팅 시나리오에 최적화 된 배치 및 스케줄링 알고리즘 등을 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4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클라우드 컴퓨팅은 데이터 센터에서 프로세싱</a:t>
            </a:r>
            <a:r>
              <a:rPr lang="en-US" altLang="ko-KR" dirty="0"/>
              <a:t>, </a:t>
            </a:r>
            <a:r>
              <a:rPr lang="ko-KR" altLang="en-US" dirty="0"/>
              <a:t>스토리지</a:t>
            </a:r>
            <a:r>
              <a:rPr lang="en-US" altLang="ko-KR" dirty="0"/>
              <a:t>, </a:t>
            </a:r>
            <a:r>
              <a:rPr lang="ko-KR" altLang="en-US" dirty="0"/>
              <a:t>네트워킹 등의 하드웨어 리소스를 제공함으로써 산업 및 개인의 다양한 애플리케이션에 크게 영향을 미친다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아마존 </a:t>
            </a:r>
            <a:r>
              <a:rPr lang="en-US" altLang="ko-KR" dirty="0"/>
              <a:t>AWS, </a:t>
            </a:r>
            <a:r>
              <a:rPr lang="en-US" altLang="ko-KR" dirty="0" err="1"/>
              <a:t>Aure</a:t>
            </a:r>
            <a:r>
              <a:rPr lang="en-US" altLang="ko-KR" dirty="0"/>
              <a:t>, Google Cloud </a:t>
            </a:r>
            <a:r>
              <a:rPr lang="ko-KR" altLang="en-US" dirty="0"/>
              <a:t>같은 </a:t>
            </a:r>
            <a:r>
              <a:rPr lang="ko-KR" altLang="en-US" dirty="0" err="1"/>
              <a:t>상업용</a:t>
            </a:r>
            <a:r>
              <a:rPr lang="ko-KR" altLang="en-US" dirty="0"/>
              <a:t> 클라우드 플랫폼이 몇년간 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하드웨어와 소프트웨어를 포함한 컴퓨터 시스템 전체의 설계방식으로 컴퓨터 아키텍처라고도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에지 컴퓨팅의 아키텍처 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액세스 포인트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접속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중계점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endParaRPr lang="en-US" altLang="ko-KR" dirty="0"/>
          </a:p>
          <a:p>
            <a:r>
              <a:rPr lang="en-US" altLang="ko-KR" dirty="0" err="1"/>
              <a:t>Wifi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와이파이</a:t>
            </a:r>
            <a:endParaRPr lang="en-US" altLang="ko-KR" dirty="0"/>
          </a:p>
          <a:p>
            <a:r>
              <a:rPr lang="ko-KR" altLang="en-US" dirty="0"/>
              <a:t>셀룰러 타워 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1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요구에 맞게 시스템 자원을 할당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배포해 두었다가 필요 시 시스템을 즉시 사용할 수 있는 상태로 미리 준비해 두는 것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스케쥴링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컴퓨테이션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..?)</a:t>
            </a:r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 tooltip="샌드박스 (컴퓨터 보안)"/>
            </a:endParaRPr>
          </a:p>
          <a:p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 tooltip="샌드박스 (컴퓨터 보안)"/>
            </a:endParaRPr>
          </a:p>
          <a:p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샌드박스 (컴퓨터 보안)"/>
              </a:rPr>
              <a:t>샌드박스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(Sandbox)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외부로부터 들어온 프로그램이 보호된 영역에서 동작해 시스템이 부정하게 조작되는 것을 막는 보안 형태이다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샌드박스 (소프트웨어 개발)"/>
              </a:rPr>
              <a:t>샌드박스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(Sandbox)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소프트웨어 개발을 위한 테스트 환경이다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베어 메탈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어떠한 소프트웨어도 담겨 있지 않은 하드웨어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인터넷상에서 쌍방향 의사소통이 가능한 컴퓨터로 여러 운영 체제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(OS: Operating system)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통제하기 위한 소프트웨어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컴퓨터과학에서는 주로 복잡한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자료들로부터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핵심적인 개념이나 기능만을 뽑아서 간추리는 것을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컨테이너의 장점은 가상머신보다 가벼우며 운영체제 수준의 격리는 에지 컴퓨팅에 충분하기에 괜찮다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2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마이그레이션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컴퓨터에서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 운영 체계에서 더 나은 운영 체계나 새로운 운영 체계로 옮아가는 과정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프로비저닝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요구에 맞게 시스템 자원을 할당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배포해 두었다가 필요 시 시스템을 즉시 사용할 수 있는 상태로 미리 준비해 두는 것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0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 기반 프레임워크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컨테이너를 효율적으로 관리하기 위해 구축한 에지 컴퓨팅 가상화 프레임워크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0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가상화 기반 프레임워크 설계의 문제를 설명하고 연구를 통한 최신 기술 프레임워크를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 감사</a:t>
            </a:r>
            <a:r>
              <a:rPr lang="en-US" altLang="ko-KR" dirty="0"/>
              <a:t>?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가드 확장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9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오픈스택이란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 컴퓨팅 환경을 만드는 오픈 소스 플랫폼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오브젝트 스토리지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 서비스 등이 유기적으로 연결되어 하나의 커다란 클라우드 컴퓨팅 시스템을 구축</a:t>
            </a:r>
          </a:p>
          <a:p>
            <a:pPr marL="171450" indent="-171450" fontAlgn="base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운영체제와 시스템 사이에서 사용자에게는 자원을 할당해주고 운영체제 하단에서는 가상자원 및 물리자원을 관리하는 역할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Tx/>
              <a:buChar char="-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Tx/>
              <a:buNone/>
            </a:pPr>
            <a:r>
              <a:rPr lang="en-US" altLang="ko-KR" dirty="0"/>
              <a:t>º </a:t>
            </a:r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(Kubernetes)</a:t>
            </a:r>
          </a:p>
          <a:p>
            <a:pPr marL="0" indent="0" fontAlgn="base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구글에서 공개한 대표적인 컨테이너 관리 시스템으로 최근 가장 주목받고 있는 오케스트레이션 플랫폼</a:t>
            </a:r>
            <a:endParaRPr lang="en-US" altLang="ko-KR" dirty="0"/>
          </a:p>
          <a:p>
            <a:pPr marL="171450" indent="-171450" fontAlgn="base">
              <a:buFontTx/>
              <a:buChar char="-"/>
            </a:pPr>
            <a:r>
              <a:rPr lang="ko-KR" altLang="en-US" dirty="0"/>
              <a:t>개발자 및 사용자는 컨테이너 오케스트레이션 엔진을 통해서 컨테이너의 생성과 소멸</a:t>
            </a:r>
            <a:r>
              <a:rPr lang="en-US" altLang="ko-KR" dirty="0"/>
              <a:t>, </a:t>
            </a:r>
            <a:r>
              <a:rPr lang="ko-KR" altLang="en-US" dirty="0"/>
              <a:t>시작과 중단 시점 제어</a:t>
            </a:r>
            <a:r>
              <a:rPr lang="en-US" altLang="ko-KR" dirty="0"/>
              <a:t>, </a:t>
            </a: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 err="1"/>
              <a:t>로드밸런싱</a:t>
            </a:r>
            <a:r>
              <a:rPr lang="en-US" altLang="ko-KR" dirty="0"/>
              <a:t>, </a:t>
            </a:r>
            <a:r>
              <a:rPr lang="ko-KR" altLang="en-US" dirty="0"/>
              <a:t>클러스터링</a:t>
            </a:r>
            <a:r>
              <a:rPr lang="en-US" altLang="ko-KR" dirty="0"/>
              <a:t>(</a:t>
            </a:r>
            <a:r>
              <a:rPr lang="ko-KR" altLang="en-US" dirty="0"/>
              <a:t>그룹화</a:t>
            </a:r>
            <a:r>
              <a:rPr lang="en-US" altLang="ko-KR" dirty="0"/>
              <a:t>) </a:t>
            </a:r>
            <a:r>
              <a:rPr lang="ko-KR" altLang="en-US" dirty="0"/>
              <a:t>등 컨테이너를 통한 애플리케이션을 구성하는 모든 과정을 관리</a:t>
            </a:r>
            <a:endParaRPr lang="en-US" altLang="ko-KR" dirty="0"/>
          </a:p>
          <a:p>
            <a:pPr marL="171450" indent="-171450" fontAlgn="base">
              <a:buFontTx/>
              <a:buChar char="-"/>
            </a:pPr>
            <a:endParaRPr lang="en-US" altLang="ko-KR" dirty="0"/>
          </a:p>
          <a:p>
            <a:pPr marL="0" indent="0" fontAlgn="base">
              <a:buFontTx/>
              <a:buNone/>
            </a:pPr>
            <a:r>
              <a:rPr lang="en-US" altLang="ko-KR" dirty="0"/>
              <a:t>º </a:t>
            </a:r>
            <a:r>
              <a:rPr lang="ko-KR" altLang="en-US" dirty="0"/>
              <a:t>오케스트레이션</a:t>
            </a:r>
            <a:r>
              <a:rPr lang="en-US" altLang="ko-KR" dirty="0"/>
              <a:t>(Orchestration) : </a:t>
            </a:r>
            <a:r>
              <a:rPr lang="ko-KR" altLang="en-US" dirty="0"/>
              <a:t>다수의 컨테이너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r>
              <a:rPr lang="ko-KR" altLang="en-US" dirty="0"/>
              <a:t>의 실행을 관리 및 조율</a:t>
            </a:r>
            <a:endParaRPr lang="en-US" altLang="ko-KR" dirty="0"/>
          </a:p>
          <a:p>
            <a:pPr marL="0" indent="0" fontAlgn="base">
              <a:buFontTx/>
              <a:buNone/>
            </a:pPr>
            <a:endParaRPr lang="en-US" altLang="ko-KR" dirty="0"/>
          </a:p>
          <a:p>
            <a:pPr marL="0" indent="0" fontAlgn="base">
              <a:buFontTx/>
              <a:buNone/>
            </a:pPr>
            <a:r>
              <a:rPr lang="ko-KR" altLang="en-US" dirty="0"/>
              <a:t>그림은 </a:t>
            </a:r>
            <a:r>
              <a:rPr lang="ko-KR" altLang="en-US" dirty="0" err="1"/>
              <a:t>쿠버엣지가</a:t>
            </a:r>
            <a:r>
              <a:rPr lang="ko-KR" altLang="en-US" dirty="0"/>
              <a:t> </a:t>
            </a:r>
            <a:r>
              <a:rPr lang="ko-KR" altLang="en-US" dirty="0" err="1"/>
              <a:t>쿠버네티스와</a:t>
            </a:r>
            <a:r>
              <a:rPr lang="ko-KR" altLang="en-US" dirty="0"/>
              <a:t> 통합된 방법</a:t>
            </a:r>
            <a:endParaRPr lang="en-US" altLang="ko-KR" dirty="0"/>
          </a:p>
          <a:p>
            <a:pPr marL="0" indent="0" fontAlgn="base">
              <a:buFontTx/>
              <a:buNone/>
            </a:pPr>
            <a:endParaRPr lang="en-US" altLang="ko-KR" dirty="0"/>
          </a:p>
          <a:p>
            <a:pPr marL="0" indent="0" fontAlgn="base">
              <a:buFontTx/>
              <a:buNone/>
            </a:pPr>
            <a:r>
              <a:rPr lang="ko-KR" altLang="en-US" dirty="0"/>
              <a:t>주황색 블록은 </a:t>
            </a:r>
            <a:r>
              <a:rPr lang="ko-KR" altLang="en-US" dirty="0" err="1"/>
              <a:t>쿠버네티스의</a:t>
            </a:r>
            <a:r>
              <a:rPr lang="ko-KR" altLang="en-US" dirty="0"/>
              <a:t> 구성요소이며</a:t>
            </a:r>
            <a:r>
              <a:rPr lang="en-US" altLang="ko-KR" dirty="0"/>
              <a:t>, </a:t>
            </a:r>
            <a:r>
              <a:rPr lang="ko-KR" altLang="en-US" dirty="0"/>
              <a:t>회색은 </a:t>
            </a:r>
            <a:r>
              <a:rPr lang="ko-KR" altLang="en-US" dirty="0" err="1"/>
              <a:t>쿠버에지의</a:t>
            </a:r>
            <a:r>
              <a:rPr lang="ko-KR" altLang="en-US" dirty="0"/>
              <a:t> 구성요소이다</a:t>
            </a:r>
            <a:r>
              <a:rPr lang="en-US" altLang="ko-KR" dirty="0"/>
              <a:t>.</a:t>
            </a:r>
          </a:p>
          <a:p>
            <a:pPr marL="0" indent="0" fontAlgn="base">
              <a:buFontTx/>
              <a:buNone/>
            </a:pPr>
            <a:r>
              <a:rPr lang="ko-KR" altLang="en-US" dirty="0" err="1"/>
              <a:t>쿠버엣지는</a:t>
            </a:r>
            <a:r>
              <a:rPr lang="ko-KR" altLang="en-US" dirty="0"/>
              <a:t>  </a:t>
            </a:r>
            <a:r>
              <a:rPr lang="en-US" altLang="ko-KR" dirty="0" err="1"/>
              <a:t>EdgeHub</a:t>
            </a:r>
            <a:r>
              <a:rPr lang="ko-KR" altLang="en-US" dirty="0"/>
              <a:t>를 통해 </a:t>
            </a:r>
            <a:r>
              <a:rPr lang="ko-KR" altLang="en-US" dirty="0" err="1"/>
              <a:t>쿨라우드와</a:t>
            </a:r>
            <a:r>
              <a:rPr lang="ko-KR" altLang="en-US" dirty="0"/>
              <a:t> 통신한다</a:t>
            </a:r>
            <a:r>
              <a:rPr lang="en-US" altLang="ko-KR" dirty="0"/>
              <a:t>. </a:t>
            </a:r>
            <a:r>
              <a:rPr lang="ko-KR" altLang="en-US" dirty="0"/>
              <a:t>에지 허브는 클라우드 저장소에서 컨테이너 및 서버리스 기능을 가져와 로컬에 저장한다</a:t>
            </a:r>
            <a:r>
              <a:rPr lang="en-US" altLang="ko-KR" dirty="0"/>
              <a:t>.</a:t>
            </a:r>
          </a:p>
          <a:p>
            <a:pPr marL="0" indent="0" fontAlgn="base">
              <a:buFontTx/>
              <a:buNone/>
            </a:pPr>
            <a:r>
              <a:rPr lang="ko-KR" altLang="en-US" dirty="0"/>
              <a:t>기능에 대한 정보는 </a:t>
            </a:r>
            <a:r>
              <a:rPr lang="en-US" altLang="ko-KR" dirty="0" err="1"/>
              <a:t>etcd</a:t>
            </a:r>
            <a:r>
              <a:rPr lang="en-US" altLang="ko-KR" dirty="0"/>
              <a:t> </a:t>
            </a:r>
            <a:r>
              <a:rPr lang="ko-KR" altLang="en-US" dirty="0"/>
              <a:t>분산 키</a:t>
            </a:r>
            <a:r>
              <a:rPr lang="en-US" altLang="ko-KR" dirty="0"/>
              <a:t>-</a:t>
            </a:r>
            <a:r>
              <a:rPr lang="ko-KR" altLang="en-US" dirty="0"/>
              <a:t>값 저장소를 통해 </a:t>
            </a:r>
            <a:r>
              <a:rPr lang="en-US" altLang="ko-KR" dirty="0" err="1"/>
              <a:t>Edgesysnc</a:t>
            </a:r>
            <a:r>
              <a:rPr lang="ko-KR" altLang="en-US" dirty="0"/>
              <a:t>에 의해 에지 </a:t>
            </a:r>
            <a:r>
              <a:rPr lang="ko-KR" altLang="en-US" dirty="0" err="1"/>
              <a:t>노드간에</a:t>
            </a:r>
            <a:r>
              <a:rPr lang="ko-KR" altLang="en-US" dirty="0"/>
              <a:t> 동기화한다</a:t>
            </a:r>
            <a:r>
              <a:rPr lang="en-US" altLang="ko-KR" dirty="0"/>
              <a:t>.</a:t>
            </a:r>
          </a:p>
          <a:p>
            <a:pPr marL="0" indent="0" fontAlgn="base">
              <a:buFontTx/>
              <a:buNone/>
            </a:pPr>
            <a:r>
              <a:rPr lang="ko-KR" altLang="en-US" dirty="0"/>
              <a:t>장치의 이벤트는 </a:t>
            </a:r>
            <a:r>
              <a:rPr lang="en-US" altLang="ko-KR" dirty="0"/>
              <a:t>EventHub</a:t>
            </a:r>
            <a:r>
              <a:rPr lang="ko-KR" altLang="en-US" dirty="0"/>
              <a:t>에 의해 수집되고 </a:t>
            </a:r>
            <a:r>
              <a:rPr lang="en-US" altLang="ko-KR" dirty="0"/>
              <a:t>KubeEdge</a:t>
            </a:r>
            <a:r>
              <a:rPr lang="ko-KR" altLang="en-US" dirty="0"/>
              <a:t>에 의해 검색되며 에지 노드에서 컨테이너</a:t>
            </a:r>
            <a:r>
              <a:rPr lang="en-US" altLang="ko-KR" dirty="0"/>
              <a:t>/</a:t>
            </a:r>
            <a:r>
              <a:rPr lang="ko-KR" altLang="en-US" dirty="0"/>
              <a:t>서버리스 기능을 사용하여 계산한다</a:t>
            </a:r>
            <a:r>
              <a:rPr lang="en-US" altLang="ko-KR" dirty="0"/>
              <a:t>.</a:t>
            </a:r>
          </a:p>
          <a:p>
            <a:pPr marL="0" indent="0" fontAlgn="base">
              <a:buFontTx/>
              <a:buNone/>
            </a:pPr>
            <a:endParaRPr lang="en-US" altLang="ko-KR" dirty="0"/>
          </a:p>
          <a:p>
            <a:pPr fontAlgn="base"/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서버리스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(Serverless)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정확하게 말씀드리면 서버는 분명히 존재합니다만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서버가 어떤 사양으로 돌아가는지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사양이 적합한지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호스팅은 어떻게 진행해야 하는지 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전혀 신경을 쓰지 않아도 되는 클라우드 컴퓨팅 모델을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상시 구동되는 서버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요청이나 특정 이벤트 발생시에만 필요한 클라우드 서버를 이용하거나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어플리케이션을 동작하는 것을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서버는 특정 사양으로 항시 구동되고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구동된 기간만큼 비용이 청구됩니다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개발자가 서버에 밀접하게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관여해야하므로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서버리스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(Serverless)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될 수 없습니다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dirty="0"/>
              <a:t>OpenEdge : </a:t>
            </a:r>
            <a:r>
              <a:rPr lang="en-US" altLang="ko-KR" dirty="0" err="1"/>
              <a:t>Baide</a:t>
            </a:r>
            <a:r>
              <a:rPr lang="en-US" altLang="ko-KR" dirty="0"/>
              <a:t> </a:t>
            </a:r>
            <a:r>
              <a:rPr lang="ko-KR" altLang="en-US" dirty="0"/>
              <a:t>오픈소스 프로젝트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회색은 </a:t>
            </a:r>
            <a:r>
              <a:rPr lang="ko-KR" altLang="en-US" dirty="0" err="1"/>
              <a:t>오픈에지의</a:t>
            </a:r>
            <a:r>
              <a:rPr lang="ko-KR" altLang="en-US" dirty="0"/>
              <a:t> 구성요소이며 주황색 블록은 </a:t>
            </a:r>
            <a:r>
              <a:rPr lang="ko-KR" altLang="en-US" dirty="0" err="1"/>
              <a:t>클라우드용이다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마스터 에지 노드에서 실행되는 </a:t>
            </a:r>
            <a:r>
              <a:rPr lang="en-US" altLang="ko-KR" dirty="0"/>
              <a:t>MQTT(Message Queuing Telemetry Transport) </a:t>
            </a:r>
            <a:r>
              <a:rPr lang="ko-KR" altLang="en-US" dirty="0"/>
              <a:t>메시지 큐를 통해 </a:t>
            </a:r>
            <a:r>
              <a:rPr lang="en-US" altLang="ko-KR" dirty="0" err="1"/>
              <a:t>IoTHub</a:t>
            </a:r>
            <a:r>
              <a:rPr lang="ko-KR" altLang="en-US" dirty="0"/>
              <a:t>에서 </a:t>
            </a:r>
            <a:r>
              <a:rPr lang="en-US" altLang="ko-KR" dirty="0"/>
              <a:t>IoT </a:t>
            </a:r>
            <a:r>
              <a:rPr lang="ko-KR" altLang="en-US" dirty="0"/>
              <a:t>이벤트를 가져온다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이벤트를 처리하기 위해 엔진은 </a:t>
            </a:r>
            <a:r>
              <a:rPr lang="ko-KR" altLang="en-US" dirty="0" err="1"/>
              <a:t>에지허브와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리포지토리와</a:t>
            </a:r>
            <a:r>
              <a:rPr lang="ko-KR" altLang="en-US" dirty="0"/>
              <a:t> 통신하여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계산을 수행한다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엔진은 마스터 에지 노드를 클라우드와 동기화하고 </a:t>
            </a:r>
            <a:r>
              <a:rPr lang="ko-KR" altLang="en-US" dirty="0" err="1"/>
              <a:t>도커</a:t>
            </a:r>
            <a:r>
              <a:rPr lang="ko-KR" altLang="en-US" dirty="0"/>
              <a:t> 이미지를 가져오는 등의 작업을 위해 </a:t>
            </a:r>
            <a:r>
              <a:rPr lang="en-US" altLang="ko-KR" dirty="0"/>
              <a:t>Cloud</a:t>
            </a:r>
            <a:r>
              <a:rPr lang="ko-KR" altLang="en-US" dirty="0"/>
              <a:t>와 통신할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134CE-D664-4656-8A88-8FC4EEE24C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54AB7-6807-420A-8358-2AED7708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09A7CA-4E95-47FC-A87C-9AD3EEA4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328DC-49E5-4AE4-AD41-DEB5B929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245F-9FAE-4891-9CDF-45BD3622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45A58-EF81-4251-A073-3944C6D1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68E3B-8034-41E2-8993-4E3A20B5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620388-2817-46D2-AEFA-3DCCD26A9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E58C-FBA9-427D-9329-47B03036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F50E5-549E-4FE1-A12D-FB472891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EEE69-D02D-48AB-BDBE-524E360B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8C966-D84D-4EE4-8D61-40C69D54B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3CA93-4EB5-4B64-917D-4BCA4EC1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1F1D9-A907-4B00-9262-0E86692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C7A28-EDA4-42AB-B991-B121F293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21E37-FA37-46BA-A773-10A36C50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8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A2928-D858-4967-80E1-81FE3A51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98E2A-4D28-4008-A270-571F689B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411B2-E668-4F90-AC9D-395B3391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F6119-0608-4C07-B729-D42C679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EB328-32A7-4390-9653-E1B4055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E8903-A035-4608-B10F-ED489E15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1659C-B91A-41E2-A9E0-03C8A708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50A29-ED0F-4BAE-BD7C-3AD928C0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C6782-293E-42E2-B6F8-C7E1B526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543A0-AC08-48E0-82CF-E5A293C6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867D0-C604-4B93-99D4-7F513539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6A2B5-F1BE-4BA3-89D6-4E71CC3B1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796CB-1E27-4551-A2CB-7267BDC4B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F0E55-720B-4F37-845A-93A3E448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FF5952-7706-4298-9EB3-3096B208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380AA-A767-45C0-8A5D-89E6F23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2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A002-3475-4F6B-B176-4ECEB53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7DD15-4949-4723-8BBF-94A3334D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7F652-C31D-4B78-BF48-184CA7CEE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6855C3-F48C-499A-A68B-32234ADE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91B689-F05A-41E3-A56C-D09E417DD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B3590B-9606-48BA-B4A2-9749CA5C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1C33D6-E9B1-48D1-B239-4FDC9DD2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DA4301-F1B7-4655-81D8-7C573569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3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90E66-EB66-4D3B-87D0-811D91B5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471ED-E8BB-4CFF-87F4-BD13B6CD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59578-025B-4F8C-8533-6F9926DC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579D3-84E2-45AF-A9CF-5F9528B0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9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619045-A9D3-494E-8845-CFEEBAD9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D6BE71-79E1-489B-A69B-D6CD2A7C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703AA-8B92-4CD2-B61A-0CDAF060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376AD-8678-4422-B9EB-A7F439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26E14-C3FE-4061-8F9A-1B96EB5E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60D7B-6A76-4AA5-A8A4-E09FFBCA5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549B6-1317-46CF-AE94-A94AFEBA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CBADB-FE77-40C8-8E9F-462E8517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B8F20-B88E-494D-BB09-022D42EA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9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4470A-40D1-4161-9462-0EEE8C31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43FEBF-6884-4EDB-8962-C8BFE681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3D9EA-9AA0-464F-92B9-1C3AF4925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6C243-7299-4D61-B7F1-4B3CE106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67C7FB-B835-4B20-B27F-5BEB0C80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860F-5B12-437F-866A-3F40B238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8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7E33CF-4410-42DC-B5BD-38724756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0AC91-D99A-40E3-A4B3-4D8BC2FE6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16E65-D562-46D0-AC0F-2F27AFB10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F3D-B739-45AD-913B-240FCB9F5D9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3F1D6-049D-480A-A796-BDFB41B6E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2BA73-0EFE-4BE4-987A-2544DD168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DF43-3496-4378-9250-0FA5F3BEC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8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18DC5-AD5B-4C41-9247-E2FDA7377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A Survey of Virtual Machine Management in Edge Computing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1249F-956E-4760-93B8-B61123B83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195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ZEYI TAO , QI XIA, ZIJIANG HAO, CHENG LI , LELE MA , SHANHE YI, AND QUN LI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C5C7B-9D0E-4F61-814B-B5E1DF02BC11}"/>
              </a:ext>
            </a:extLst>
          </p:cNvPr>
          <p:cNvSpPr txBox="1"/>
          <p:nvPr/>
        </p:nvSpPr>
        <p:spPr>
          <a:xfrm>
            <a:off x="10534262" y="630749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 July 2019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32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1CAF2-C459-4CF6-AD3E-F7241298EE2B}"/>
              </a:ext>
            </a:extLst>
          </p:cNvPr>
          <p:cNvSpPr txBox="1"/>
          <p:nvPr/>
        </p:nvSpPr>
        <p:spPr>
          <a:xfrm>
            <a:off x="219075" y="276225"/>
            <a:ext cx="4443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가상화 기반 프레임워크의 문제점과 해결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9B679B-23D5-4D2B-AAC8-B8F8D052FCC1}"/>
              </a:ext>
            </a:extLst>
          </p:cNvPr>
          <p:cNvSpPr/>
          <p:nvPr/>
        </p:nvSpPr>
        <p:spPr>
          <a:xfrm>
            <a:off x="314469" y="988098"/>
            <a:ext cx="5562456" cy="169795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노드는 클라우드보다 약한 하드웨어를 보유한다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반면 가상머신은 실행을 위해 많은 하드웨어 리소스를 소비한다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노드는 한 번에 지원할 수 있는 가상머신의 수가 제한된다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EB3E08-6D98-454C-A509-5432F1B6A5E5}"/>
              </a:ext>
            </a:extLst>
          </p:cNvPr>
          <p:cNvSpPr/>
          <p:nvPr/>
        </p:nvSpPr>
        <p:spPr>
          <a:xfrm>
            <a:off x="6315076" y="988098"/>
            <a:ext cx="5562456" cy="169795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LXC(Linux Containers)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가상머신보다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가벼운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가상화 기술을 사용할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유니커널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Unikernel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가상머신의 리소스 발자국을 줄이는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기술도 문제 해결에 효과적이다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2A20076-078B-4F7C-9622-B48BDBE96CCC}"/>
              </a:ext>
            </a:extLst>
          </p:cNvPr>
          <p:cNvSpPr/>
          <p:nvPr/>
        </p:nvSpPr>
        <p:spPr>
          <a:xfrm>
            <a:off x="5800724" y="1609644"/>
            <a:ext cx="638175" cy="4548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DEE5C1-F45B-41B8-BCF4-2B7538E439D8}"/>
              </a:ext>
            </a:extLst>
          </p:cNvPr>
          <p:cNvSpPr/>
          <p:nvPr/>
        </p:nvSpPr>
        <p:spPr>
          <a:xfrm>
            <a:off x="314469" y="2902623"/>
            <a:ext cx="5562456" cy="169795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장치와 에지 노드의 이동성은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 마이그레이션이 자주 발생할 것이다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크기가 큰 가상머신은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디스크 용량에 문제를 일으킨다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CBD2C6-E115-40C3-A006-6E50E075AC36}"/>
              </a:ext>
            </a:extLst>
          </p:cNvPr>
          <p:cNvSpPr/>
          <p:nvPr/>
        </p:nvSpPr>
        <p:spPr>
          <a:xfrm>
            <a:off x="6315076" y="2902623"/>
            <a:ext cx="5562456" cy="169795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가벼운 가상화 기술을 사용하거나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가상머신의 용량을 줄임으로써 문제를 완화시킬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데이터 중복 제거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 합성과 같은 기술을 사용하여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마이그레이션에 전송되는 데이터 크기를 줄일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6A81058-682E-4D78-AA48-B3F2CF7C8DFD}"/>
              </a:ext>
            </a:extLst>
          </p:cNvPr>
          <p:cNvSpPr/>
          <p:nvPr/>
        </p:nvSpPr>
        <p:spPr>
          <a:xfrm>
            <a:off x="5800724" y="3524169"/>
            <a:ext cx="638175" cy="4548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1A1B38-2BC9-4A00-9D4C-0B693B46819F}"/>
              </a:ext>
            </a:extLst>
          </p:cNvPr>
          <p:cNvSpPr/>
          <p:nvPr/>
        </p:nvSpPr>
        <p:spPr>
          <a:xfrm>
            <a:off x="314469" y="4817148"/>
            <a:ext cx="5562456" cy="169795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데이터 센터는 기술력이 뛰어난 대기업이 운영하지만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 및 작은 기업이 운영하는 에지 노드는 신뢰하기 어렵다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기술력이 약해 가상머신 관리에 보안 문제가 발생한다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4A69AD-1ACD-4F94-A749-62523CFF6ED9}"/>
              </a:ext>
            </a:extLst>
          </p:cNvPr>
          <p:cNvSpPr/>
          <p:nvPr/>
        </p:nvSpPr>
        <p:spPr>
          <a:xfrm>
            <a:off x="6315076" y="4817148"/>
            <a:ext cx="5562456" cy="169795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Computational auditing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 Software Guard Extensions (SGX)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같은 가상머신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 보안을 위한 기술을 사용할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에지 컴퓨팅 환경에서 사용자 개인정보를 보호하기 위해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Homomorphic encryption(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동형 암호화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기술을 사용할 수도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CF37CF-CA67-4655-BF90-6F893CDCCBC7}"/>
              </a:ext>
            </a:extLst>
          </p:cNvPr>
          <p:cNvSpPr/>
          <p:nvPr/>
        </p:nvSpPr>
        <p:spPr>
          <a:xfrm>
            <a:off x="5800724" y="5438694"/>
            <a:ext cx="638175" cy="45485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7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7F1B6A-C375-4248-A284-106455AE5F91}"/>
              </a:ext>
            </a:extLst>
          </p:cNvPr>
          <p:cNvSpPr/>
          <p:nvPr/>
        </p:nvSpPr>
        <p:spPr>
          <a:xfrm>
            <a:off x="3374088" y="210421"/>
            <a:ext cx="5443824" cy="561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에지 컴퓨팅 프레임워크를 위한 프로젝트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37CEE2-226D-466D-9729-EB5BF52D8CBA}"/>
              </a:ext>
            </a:extLst>
          </p:cNvPr>
          <p:cNvSpPr/>
          <p:nvPr/>
        </p:nvSpPr>
        <p:spPr>
          <a:xfrm>
            <a:off x="4073845" y="952500"/>
            <a:ext cx="45719" cy="590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DBD105-7475-41E7-B604-C5D12EAB1778}"/>
              </a:ext>
            </a:extLst>
          </p:cNvPr>
          <p:cNvSpPr/>
          <p:nvPr/>
        </p:nvSpPr>
        <p:spPr>
          <a:xfrm>
            <a:off x="8072436" y="952500"/>
            <a:ext cx="45719" cy="590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5206201-2926-4740-BB4D-9BA5D13503D1}"/>
              </a:ext>
            </a:extLst>
          </p:cNvPr>
          <p:cNvSpPr/>
          <p:nvPr/>
        </p:nvSpPr>
        <p:spPr>
          <a:xfrm>
            <a:off x="667082" y="1152525"/>
            <a:ext cx="2707006" cy="5612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OpenStack</a:t>
            </a:r>
            <a:endParaRPr lang="ko-KR" altLang="en-US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BEE7D3-6F0B-4D4B-BE3D-6E55C915569F}"/>
              </a:ext>
            </a:extLst>
          </p:cNvPr>
          <p:cNvSpPr/>
          <p:nvPr/>
        </p:nvSpPr>
        <p:spPr>
          <a:xfrm>
            <a:off x="4742497" y="1152525"/>
            <a:ext cx="2707006" cy="5612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KubeEdge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E83F20-38C4-4A5E-8882-940E5BAEF8D5}"/>
              </a:ext>
            </a:extLst>
          </p:cNvPr>
          <p:cNvSpPr/>
          <p:nvPr/>
        </p:nvSpPr>
        <p:spPr>
          <a:xfrm>
            <a:off x="8817912" y="1152525"/>
            <a:ext cx="2707006" cy="5612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OpenEdge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2B64E-65C2-4BFC-B9CA-A8F8328E40D8}"/>
              </a:ext>
            </a:extLst>
          </p:cNvPr>
          <p:cNvSpPr txBox="1"/>
          <p:nvPr/>
        </p:nvSpPr>
        <p:spPr>
          <a:xfrm>
            <a:off x="50725" y="1787596"/>
            <a:ext cx="404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서비스형 인프라스트럭처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(Infrastructure as a Service)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쉽게 구축할 수 있는 오픈소스 플랫폼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1746A2-7D84-4A73-9584-3D25DA83B86F}"/>
              </a:ext>
            </a:extLst>
          </p:cNvPr>
          <p:cNvSpPr/>
          <p:nvPr/>
        </p:nvSpPr>
        <p:spPr>
          <a:xfrm>
            <a:off x="193006" y="2462126"/>
            <a:ext cx="3738558" cy="7715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목표는 클라우드 컴퓨팅을 지원하는 것이지만 최근 오픈스택의 유연한 모듈식 설계로 인해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 지원이 가능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64EB64A7-7EB1-4938-BED4-C4BA6BE40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3774"/>
              </p:ext>
            </p:extLst>
          </p:nvPr>
        </p:nvGraphicFramePr>
        <p:xfrm>
          <a:off x="193005" y="3824188"/>
          <a:ext cx="3738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278">
                  <a:extLst>
                    <a:ext uri="{9D8B030D-6E8A-4147-A177-3AD203B41FA5}">
                      <a16:colId xmlns:a16="http://schemas.microsoft.com/office/drawing/2014/main" val="3184963644"/>
                    </a:ext>
                  </a:extLst>
                </a:gridCol>
                <a:gridCol w="1869278">
                  <a:extLst>
                    <a:ext uri="{9D8B030D-6E8A-4147-A177-3AD203B41FA5}">
                      <a16:colId xmlns:a16="http://schemas.microsoft.com/office/drawing/2014/main" val="220295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Nova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컴퓨트 서비스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7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Swift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오브젝트 스토리지</a:t>
                      </a:r>
                      <a:endParaRPr lang="ko-KR" altLang="en-US" sz="12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86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Glance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이미지 서비스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1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Cinder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블록 스토리지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3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Keystone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인증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33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Neutron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네트워크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97229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94957D9-1B0E-41F6-BC5F-E6D59C087246}"/>
              </a:ext>
            </a:extLst>
          </p:cNvPr>
          <p:cNvSpPr txBox="1"/>
          <p:nvPr/>
        </p:nvSpPr>
        <p:spPr>
          <a:xfrm>
            <a:off x="193005" y="354718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핵심 구성요소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0F547-9180-4424-8DA0-91EF21010A25}"/>
              </a:ext>
            </a:extLst>
          </p:cNvPr>
          <p:cNvSpPr txBox="1"/>
          <p:nvPr/>
        </p:nvSpPr>
        <p:spPr>
          <a:xfrm>
            <a:off x="4328531" y="1787596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Kubenetes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구글에서 공개한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대표적인 컨테이너 관리 시스템으로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 가장 주목받고 있는 오케스트레이션 플랫폼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532E8E-35B5-4945-A68B-73780B5811B1}"/>
              </a:ext>
            </a:extLst>
          </p:cNvPr>
          <p:cNvSpPr/>
          <p:nvPr/>
        </p:nvSpPr>
        <p:spPr>
          <a:xfrm>
            <a:off x="4226721" y="2660143"/>
            <a:ext cx="3738558" cy="646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Kubenetes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에지 컴퓨팅을 위한 자원이 부족하다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컴퓨팅을 위해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KubeEdge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개발됐다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CD7F0F8-AD0D-4E36-88CD-02E10EF9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43" y="3429000"/>
            <a:ext cx="2932513" cy="33300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5B3C52-056A-4480-A84A-98BF91148E49}"/>
              </a:ext>
            </a:extLst>
          </p:cNvPr>
          <p:cNvSpPr txBox="1"/>
          <p:nvPr/>
        </p:nvSpPr>
        <p:spPr>
          <a:xfrm>
            <a:off x="8738971" y="1787595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유연한 에지 컴퓨팅 플랫폼을 구축하는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Baidu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오픈소스 플랫폼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54B6FF-21D9-4931-8C5D-722FCE865DED}"/>
              </a:ext>
            </a:extLst>
          </p:cNvPr>
          <p:cNvSpPr/>
          <p:nvPr/>
        </p:nvSpPr>
        <p:spPr>
          <a:xfrm>
            <a:off x="8302135" y="2462126"/>
            <a:ext cx="3738558" cy="7688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고성능을 위해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BIE(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IntelliEdge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Management Suite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함께 작동하도록 설계되었다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92142C4-FE96-47E0-A852-1A3AA708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054" y="3835956"/>
            <a:ext cx="3122720" cy="29230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000557-1B47-43DD-9879-15248C513D03}"/>
              </a:ext>
            </a:extLst>
          </p:cNvPr>
          <p:cNvSpPr txBox="1"/>
          <p:nvPr/>
        </p:nvSpPr>
        <p:spPr>
          <a:xfrm>
            <a:off x="8610054" y="3496213"/>
            <a:ext cx="2574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Container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모드의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OpenEdge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9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F39951-84C0-4205-9586-56675542A4F2}"/>
              </a:ext>
            </a:extLst>
          </p:cNvPr>
          <p:cNvSpPr/>
          <p:nvPr/>
        </p:nvSpPr>
        <p:spPr>
          <a:xfrm>
            <a:off x="4028254" y="2967335"/>
            <a:ext cx="413549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III.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58962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5360F2-D712-4AE4-A9A6-EB852F5D36CD}"/>
              </a:ext>
            </a:extLst>
          </p:cNvPr>
          <p:cNvSpPr/>
          <p:nvPr/>
        </p:nvSpPr>
        <p:spPr>
          <a:xfrm>
            <a:off x="292963" y="310719"/>
            <a:ext cx="4678532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Virtual Machines - System Virtualization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E7A6A-9224-49B7-AEB0-FC747821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1" y="1114618"/>
            <a:ext cx="3877216" cy="50489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E88739-9E74-4858-95DB-1B9BE1C7280B}"/>
              </a:ext>
            </a:extLst>
          </p:cNvPr>
          <p:cNvSpPr/>
          <p:nvPr/>
        </p:nvSpPr>
        <p:spPr>
          <a:xfrm>
            <a:off x="5069150" y="1197482"/>
            <a:ext cx="6429229" cy="22315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에지 컴퓨팅 플랫폼에서는 가상머신들이 운영체제를 호스팅하여     실행환경을 제공하는 방법을 많이 사용한다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장치인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Moblie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Device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에지 노드인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Cloudlet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홉 떨어져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 장치의 작업을 에지 노드의 가상머신으로 오프로드 함으로써      모바일 장치의 배터리 수명을 연장한다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90686-CADF-48E4-87DF-2FC51C771F31}"/>
              </a:ext>
            </a:extLst>
          </p:cNvPr>
          <p:cNvSpPr txBox="1"/>
          <p:nvPr/>
        </p:nvSpPr>
        <p:spPr>
          <a:xfrm>
            <a:off x="1224151" y="6239504"/>
            <a:ext cx="281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Cloudlet</a:t>
            </a:r>
            <a:r>
              <a:rPr lang="ko-KR" altLang="en-US" sz="1400" b="1" dirty="0"/>
              <a:t>을 사용한 </a:t>
            </a:r>
            <a:r>
              <a:rPr lang="en-US" altLang="ko-KR" sz="1400" b="1" dirty="0"/>
              <a:t>Task Offload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C18F-DD02-4EC5-95F5-FE6A68CEDEA6}"/>
              </a:ext>
            </a:extLst>
          </p:cNvPr>
          <p:cNvSpPr txBox="1"/>
          <p:nvPr/>
        </p:nvSpPr>
        <p:spPr>
          <a:xfrm>
            <a:off x="5854253" y="4062183"/>
            <a:ext cx="4859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Cloudlet Client</a:t>
            </a:r>
            <a:r>
              <a:rPr lang="ko-KR" altLang="en-US" sz="1400" dirty="0"/>
              <a:t>는 적합한 에지 노드를 결정하고 연결한다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16FDC-BF07-4FC6-B7A4-BEFBDA941841}"/>
              </a:ext>
            </a:extLst>
          </p:cNvPr>
          <p:cNvSpPr txBox="1"/>
          <p:nvPr/>
        </p:nvSpPr>
        <p:spPr>
          <a:xfrm>
            <a:off x="5002852" y="4927599"/>
            <a:ext cx="68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Cloudlet Client</a:t>
            </a:r>
            <a:r>
              <a:rPr lang="ko-KR" altLang="en-US" sz="1400" dirty="0"/>
              <a:t>는 어플리케이션 코드 및 메타데이터를</a:t>
            </a:r>
            <a:r>
              <a:rPr lang="en-US" altLang="ko-KR" sz="1400" dirty="0"/>
              <a:t> </a:t>
            </a:r>
            <a:r>
              <a:rPr lang="en-US" altLang="ko-KR" sz="1400" b="1" dirty="0"/>
              <a:t>Cloudlet Server</a:t>
            </a:r>
            <a:r>
              <a:rPr lang="ko-KR" altLang="en-US" sz="1400" dirty="0"/>
              <a:t>로 보낸다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25B8C-17E0-4D1A-BCD2-10CE1B91D26B}"/>
              </a:ext>
            </a:extLst>
          </p:cNvPr>
          <p:cNvSpPr txBox="1"/>
          <p:nvPr/>
        </p:nvSpPr>
        <p:spPr>
          <a:xfrm>
            <a:off x="4656604" y="5793015"/>
            <a:ext cx="7535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Cloudlet Server</a:t>
            </a:r>
            <a:r>
              <a:rPr lang="ko-KR" altLang="en-US" sz="1400" dirty="0"/>
              <a:t>는 </a:t>
            </a:r>
            <a:r>
              <a:rPr lang="en-US" altLang="ko-KR" sz="1400" dirty="0"/>
              <a:t>VM Manager</a:t>
            </a:r>
            <a:r>
              <a:rPr lang="ko-KR" altLang="en-US" sz="1400" dirty="0"/>
              <a:t>의 제어에 따라 가상머신에 어플리케이션 코드를 배포한다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C2F583F-7C29-4A2C-A6D2-51C65C7F6771}"/>
              </a:ext>
            </a:extLst>
          </p:cNvPr>
          <p:cNvSpPr/>
          <p:nvPr/>
        </p:nvSpPr>
        <p:spPr>
          <a:xfrm>
            <a:off x="8295575" y="5315521"/>
            <a:ext cx="257452" cy="397349"/>
          </a:xfrm>
          <a:prstGeom prst="downArrow">
            <a:avLst>
              <a:gd name="adj1" fmla="val 23684"/>
              <a:gd name="adj2" fmla="val 6315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BAF118B-A3FF-48AD-9613-1FDFB8F24409}"/>
              </a:ext>
            </a:extLst>
          </p:cNvPr>
          <p:cNvSpPr/>
          <p:nvPr/>
        </p:nvSpPr>
        <p:spPr>
          <a:xfrm>
            <a:off x="8295575" y="4450105"/>
            <a:ext cx="257452" cy="397349"/>
          </a:xfrm>
          <a:prstGeom prst="downArrow">
            <a:avLst>
              <a:gd name="adj1" fmla="val 23684"/>
              <a:gd name="adj2" fmla="val 6315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6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A20CA07-A3F4-4B59-9384-AE74851B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580" y="959480"/>
            <a:ext cx="4389363" cy="47969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75DDE1A-2129-4E5E-895B-C16668C0FA86}"/>
              </a:ext>
            </a:extLst>
          </p:cNvPr>
          <p:cNvSpPr/>
          <p:nvPr/>
        </p:nvSpPr>
        <p:spPr>
          <a:xfrm>
            <a:off x="292963" y="310719"/>
            <a:ext cx="4678532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Virtual Machines - System Virtualization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3C62A-D5FA-423B-A7BA-3CE14AF7ACD6}"/>
              </a:ext>
            </a:extLst>
          </p:cNvPr>
          <p:cNvSpPr txBox="1"/>
          <p:nvPr/>
        </p:nvSpPr>
        <p:spPr>
          <a:xfrm>
            <a:off x="292963" y="1136341"/>
            <a:ext cx="6151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Cloudlet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에서의 가상머신 기술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VM migration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</a:rPr>
              <a:t>VM synthesis</a:t>
            </a:r>
            <a:endParaRPr lang="ko-KR" alt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BA545-16BD-428B-8777-35904ADF8D6F}"/>
              </a:ext>
            </a:extLst>
          </p:cNvPr>
          <p:cNvSpPr txBox="1"/>
          <p:nvPr/>
        </p:nvSpPr>
        <p:spPr>
          <a:xfrm>
            <a:off x="3941685" y="1741224"/>
            <a:ext cx="3594895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VM image = VM base + VM overlay</a:t>
            </a:r>
            <a:endParaRPr lang="ko-KR" altLang="en-US" sz="1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B4AD49-703F-4BB2-BC32-EEA8C7BDEFE4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739132" y="1402672"/>
            <a:ext cx="1" cy="33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AEE976-6580-4893-91F4-F9B305F4FEF7}"/>
              </a:ext>
            </a:extLst>
          </p:cNvPr>
          <p:cNvSpPr/>
          <p:nvPr/>
        </p:nvSpPr>
        <p:spPr>
          <a:xfrm>
            <a:off x="399495" y="2716567"/>
            <a:ext cx="1448540" cy="5237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 base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6C2949-2E6B-4358-914D-21D257F5A5C0}"/>
              </a:ext>
            </a:extLst>
          </p:cNvPr>
          <p:cNvSpPr/>
          <p:nvPr/>
        </p:nvSpPr>
        <p:spPr>
          <a:xfrm>
            <a:off x="2130641" y="2716567"/>
            <a:ext cx="5405939" cy="10653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어플리케이션을 지원하기 위한 운영체제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라이브러리를 포함한 시스템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070087-D849-4118-999F-C9AB8402D444}"/>
              </a:ext>
            </a:extLst>
          </p:cNvPr>
          <p:cNvSpPr/>
          <p:nvPr/>
        </p:nvSpPr>
        <p:spPr>
          <a:xfrm>
            <a:off x="399495" y="4220131"/>
            <a:ext cx="1448540" cy="5237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 overlay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B8DB9A-0752-4DF9-ACEC-514D6454BC00}"/>
              </a:ext>
            </a:extLst>
          </p:cNvPr>
          <p:cNvSpPr/>
          <p:nvPr/>
        </p:nvSpPr>
        <p:spPr>
          <a:xfrm>
            <a:off x="2130641" y="4220130"/>
            <a:ext cx="5405939" cy="5237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장치에 저장된 어플리케이션의 모든 상태</a:t>
            </a:r>
          </a:p>
        </p:txBody>
      </p:sp>
    </p:spTree>
    <p:extLst>
      <p:ext uri="{BB962C8B-B14F-4D97-AF65-F5344CB8AC3E}">
        <p14:creationId xmlns:p14="http://schemas.microsoft.com/office/powerpoint/2010/main" val="213277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FD3C0C-DA0F-4A2E-84C7-6BB576658B00}"/>
              </a:ext>
            </a:extLst>
          </p:cNvPr>
          <p:cNvSpPr/>
          <p:nvPr/>
        </p:nvSpPr>
        <p:spPr>
          <a:xfrm>
            <a:off x="292963" y="310719"/>
            <a:ext cx="4678532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Linux Containers - Kernel Virtualization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4C0F5-E578-4201-8E1A-D7492C43D90E}"/>
              </a:ext>
            </a:extLst>
          </p:cNvPr>
          <p:cNvSpPr txBox="1"/>
          <p:nvPr/>
        </p:nvSpPr>
        <p:spPr>
          <a:xfrm>
            <a:off x="292963" y="1136341"/>
            <a:ext cx="369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LXC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운영체제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(OS)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가상화 기술</a:t>
            </a:r>
            <a:endParaRPr lang="ko-KR" alt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9B7384-E892-4F58-8812-89C2FBCEBE1B}"/>
              </a:ext>
            </a:extLst>
          </p:cNvPr>
          <p:cNvSpPr/>
          <p:nvPr/>
        </p:nvSpPr>
        <p:spPr>
          <a:xfrm>
            <a:off x="292963" y="1741224"/>
            <a:ext cx="6429229" cy="22315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가상머신과 달리 운영체제를 제외하고 애플리케이션 실행에 필요한       모든 파일을 패키징 하기 때문에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‘OS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가상화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컨테이너들이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공유하기에 이미지 크기가 가상머신보다 훨씬 작다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 기반 가상화 기술이 에지 컴퓨팅을 효율적이게 발전시킬 것이라 보고 많은 연구가 이어지고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9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17056F-9C32-4C55-9E08-CC562244C4E4}"/>
              </a:ext>
            </a:extLst>
          </p:cNvPr>
          <p:cNvSpPr/>
          <p:nvPr/>
        </p:nvSpPr>
        <p:spPr>
          <a:xfrm>
            <a:off x="292963" y="310719"/>
            <a:ext cx="5335480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Service Mobility - Geographical Virtualization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DC6134-C47F-40AB-A205-D76A8A58C089}"/>
              </a:ext>
            </a:extLst>
          </p:cNvPr>
          <p:cNvSpPr/>
          <p:nvPr/>
        </p:nvSpPr>
        <p:spPr>
          <a:xfrm>
            <a:off x="3280299" y="1318332"/>
            <a:ext cx="2342225" cy="55929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장치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A75EB0-40F3-4C3E-A139-F692D918B688}"/>
              </a:ext>
            </a:extLst>
          </p:cNvPr>
          <p:cNvSpPr/>
          <p:nvPr/>
        </p:nvSpPr>
        <p:spPr>
          <a:xfrm>
            <a:off x="6569478" y="1318332"/>
            <a:ext cx="2342225" cy="559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에지 노드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28BBBF-D7FD-4AFC-99F7-9C6D9251EA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622524" y="1597979"/>
            <a:ext cx="94695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0BB1501-DB44-4C1F-9535-077490EC645C}"/>
              </a:ext>
            </a:extLst>
          </p:cNvPr>
          <p:cNvSpPr/>
          <p:nvPr/>
        </p:nvSpPr>
        <p:spPr>
          <a:xfrm>
            <a:off x="938074" y="2497100"/>
            <a:ext cx="2342225" cy="55929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장치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2885E23-15B0-437B-B2CA-8BBBB69BBDBA}"/>
              </a:ext>
            </a:extLst>
          </p:cNvPr>
          <p:cNvSpPr/>
          <p:nvPr/>
        </p:nvSpPr>
        <p:spPr>
          <a:xfrm>
            <a:off x="8911701" y="2497100"/>
            <a:ext cx="2342225" cy="559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에지 노드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FFD37B-44B3-45BC-AC3E-498236DE8CF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80299" y="2776747"/>
            <a:ext cx="5631402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F5A25E-367A-4B04-8DBA-2CDD56FD1A88}"/>
              </a:ext>
            </a:extLst>
          </p:cNvPr>
          <p:cNvSpPr/>
          <p:nvPr/>
        </p:nvSpPr>
        <p:spPr>
          <a:xfrm>
            <a:off x="5946710" y="1972625"/>
            <a:ext cx="298580" cy="537669"/>
          </a:xfrm>
          <a:prstGeom prst="downArrow">
            <a:avLst>
              <a:gd name="adj1" fmla="val 3323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B9FAF0-8AE7-4971-B770-66E1DF961220}"/>
              </a:ext>
            </a:extLst>
          </p:cNvPr>
          <p:cNvSpPr txBox="1"/>
          <p:nvPr/>
        </p:nvSpPr>
        <p:spPr>
          <a:xfrm>
            <a:off x="4128955" y="2884939"/>
            <a:ext cx="3934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거리가 멀어져 네트워크가 중단되고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QoS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A5E904-3479-41AA-BF32-DA2BF404DDA9}"/>
              </a:ext>
            </a:extLst>
          </p:cNvPr>
          <p:cNvSpPr/>
          <p:nvPr/>
        </p:nvSpPr>
        <p:spPr>
          <a:xfrm>
            <a:off x="1926529" y="3570907"/>
            <a:ext cx="8338940" cy="6547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장치가 이동할 때 에지 노드의 서비스도 인접한 새로운 에지 노드로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마이그레이션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되어야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16E3B6-D931-4683-8A54-E57AED62F98F}"/>
              </a:ext>
            </a:extLst>
          </p:cNvPr>
          <p:cNvSpPr/>
          <p:nvPr/>
        </p:nvSpPr>
        <p:spPr>
          <a:xfrm>
            <a:off x="2109186" y="4625264"/>
            <a:ext cx="2421535" cy="17261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VM-Based Migration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13F5F-CA41-4932-AF0B-27A1E20F0AD9}"/>
              </a:ext>
            </a:extLst>
          </p:cNvPr>
          <p:cNvSpPr/>
          <p:nvPr/>
        </p:nvSpPr>
        <p:spPr>
          <a:xfrm>
            <a:off x="4885232" y="4646641"/>
            <a:ext cx="2421535" cy="17261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Container-Based Migration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E279CF-A0AA-4AC5-A316-D05B24FB3C98}"/>
              </a:ext>
            </a:extLst>
          </p:cNvPr>
          <p:cNvSpPr/>
          <p:nvPr/>
        </p:nvSpPr>
        <p:spPr>
          <a:xfrm>
            <a:off x="7661278" y="4646642"/>
            <a:ext cx="2421535" cy="17261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Process-Based Migration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174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D70CB0-D67A-431B-A08C-C4044657ED2F}"/>
              </a:ext>
            </a:extLst>
          </p:cNvPr>
          <p:cNvSpPr/>
          <p:nvPr/>
        </p:nvSpPr>
        <p:spPr>
          <a:xfrm>
            <a:off x="292963" y="310719"/>
            <a:ext cx="5335480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Service Mobility - Geographical Virtualization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353DE-9B93-41DF-922C-E7477D418F79}"/>
              </a:ext>
            </a:extLst>
          </p:cNvPr>
          <p:cNvSpPr txBox="1"/>
          <p:nvPr/>
        </p:nvSpPr>
        <p:spPr>
          <a:xfrm>
            <a:off x="989574" y="1285631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VM-Based Migration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2F938-6A8D-4D90-83EB-E46DCB72934D}"/>
              </a:ext>
            </a:extLst>
          </p:cNvPr>
          <p:cNvSpPr/>
          <p:nvPr/>
        </p:nvSpPr>
        <p:spPr>
          <a:xfrm>
            <a:off x="4073845" y="952500"/>
            <a:ext cx="45719" cy="590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F69F85-63EB-461F-A959-C7E1B0BA5DE5}"/>
              </a:ext>
            </a:extLst>
          </p:cNvPr>
          <p:cNvSpPr/>
          <p:nvPr/>
        </p:nvSpPr>
        <p:spPr>
          <a:xfrm>
            <a:off x="8072436" y="952500"/>
            <a:ext cx="45719" cy="590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297E7-24CF-400B-AEB8-137E23DC2D57}"/>
              </a:ext>
            </a:extLst>
          </p:cNvPr>
          <p:cNvSpPr txBox="1"/>
          <p:nvPr/>
        </p:nvSpPr>
        <p:spPr>
          <a:xfrm>
            <a:off x="4687697" y="1285631"/>
            <a:ext cx="281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Container-Based Migration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56726-F8E5-4409-BDF3-0B8DA9E92A07}"/>
              </a:ext>
            </a:extLst>
          </p:cNvPr>
          <p:cNvSpPr txBox="1"/>
          <p:nvPr/>
        </p:nvSpPr>
        <p:spPr>
          <a:xfrm>
            <a:off x="8984869" y="1285631"/>
            <a:ext cx="261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Process-Based Migration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590E33-7EEE-4317-BDDA-75370AA8419D}"/>
              </a:ext>
            </a:extLst>
          </p:cNvPr>
          <p:cNvSpPr/>
          <p:nvPr/>
        </p:nvSpPr>
        <p:spPr>
          <a:xfrm>
            <a:off x="292963" y="1900536"/>
            <a:ext cx="3475936" cy="98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이동할 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Hand-off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E87130-6423-4BBE-9907-2322F23A5794}"/>
              </a:ext>
            </a:extLst>
          </p:cNvPr>
          <p:cNvSpPr/>
          <p:nvPr/>
        </p:nvSpPr>
        <p:spPr>
          <a:xfrm>
            <a:off x="292963" y="3158096"/>
            <a:ext cx="3475936" cy="98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이미지를 두세 개의 계층으로 나누고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rsync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프로토콜을 사용하여 계층 동기화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25B2D7-C9E0-4A19-9C87-D29322FA1B15}"/>
              </a:ext>
            </a:extLst>
          </p:cNvPr>
          <p:cNvSpPr/>
          <p:nvPr/>
        </p:nvSpPr>
        <p:spPr>
          <a:xfrm>
            <a:off x="292963" y="4415656"/>
            <a:ext cx="3475936" cy="98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경로에 다중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병렬로 전송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F00B8A-2BF9-4964-98BA-FF42C92C33C3}"/>
              </a:ext>
            </a:extLst>
          </p:cNvPr>
          <p:cNvSpPr/>
          <p:nvPr/>
        </p:nvSpPr>
        <p:spPr>
          <a:xfrm>
            <a:off x="292963" y="5673216"/>
            <a:ext cx="3475936" cy="98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컨테이너에 정보를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마이그레이션하기 위한 프레임 워크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9F7025-58E2-4A7B-9B23-77B0042104A5}"/>
              </a:ext>
            </a:extLst>
          </p:cNvPr>
          <p:cNvSpPr/>
          <p:nvPr/>
        </p:nvSpPr>
        <p:spPr>
          <a:xfrm>
            <a:off x="283727" y="1754909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Ha 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A7CBF0-94C3-408C-9EFD-4155D127A184}"/>
              </a:ext>
            </a:extLst>
          </p:cNvPr>
          <p:cNvSpPr/>
          <p:nvPr/>
        </p:nvSpPr>
        <p:spPr>
          <a:xfrm>
            <a:off x="283727" y="3013548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Machen  </a:t>
            </a:r>
            <a:endParaRPr lang="ko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ECD650-D95B-4F4F-9B4B-FBE1B40576AD}"/>
              </a:ext>
            </a:extLst>
          </p:cNvPr>
          <p:cNvSpPr/>
          <p:nvPr/>
        </p:nvSpPr>
        <p:spPr>
          <a:xfrm>
            <a:off x="283727" y="4273208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/>
              <a:t>Chaufournier</a:t>
            </a:r>
            <a:endParaRPr lang="ko-KR" altLang="en-US" sz="105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78D68D-0EA7-456A-BFD9-7217CF7FA79C}"/>
              </a:ext>
            </a:extLst>
          </p:cNvPr>
          <p:cNvSpPr/>
          <p:nvPr/>
        </p:nvSpPr>
        <p:spPr>
          <a:xfrm>
            <a:off x="283727" y="5530768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Machen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96F11D-CC1C-4A14-8C4E-1BBE0A62E2F4}"/>
              </a:ext>
            </a:extLst>
          </p:cNvPr>
          <p:cNvSpPr/>
          <p:nvPr/>
        </p:nvSpPr>
        <p:spPr>
          <a:xfrm>
            <a:off x="4362650" y="1900536"/>
            <a:ext cx="3475936" cy="98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CRIU/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rsync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기반으로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 마이그레이션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7CEC80-62BE-44D1-8330-4D6EA3FEB4DE}"/>
              </a:ext>
            </a:extLst>
          </p:cNvPr>
          <p:cNvSpPr/>
          <p:nvPr/>
        </p:nvSpPr>
        <p:spPr>
          <a:xfrm>
            <a:off x="4362650" y="3158096"/>
            <a:ext cx="3475936" cy="3496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 간에 스토리지 계층을 공유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점진적으로 전송하여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마이그레이션의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줄임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전달 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중단하는 방법보다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마이그레이션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56%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 줄일 수 있음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컴퓨팅의 컨테이너 마이그레이션은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아직 개발이 완료되지 않았으나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연구할 가치가 있음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2C0CC7-AA43-4B15-96E4-CC821A4196B3}"/>
              </a:ext>
            </a:extLst>
          </p:cNvPr>
          <p:cNvSpPr/>
          <p:nvPr/>
        </p:nvSpPr>
        <p:spPr>
          <a:xfrm>
            <a:off x="4353414" y="1754909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Qiu</a:t>
            </a:r>
            <a:r>
              <a:rPr lang="en-US" altLang="ko-KR" sz="1400" b="1" dirty="0"/>
              <a:t>  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BE7FB0-56B8-421D-83F3-83AEA77D445D}"/>
              </a:ext>
            </a:extLst>
          </p:cNvPr>
          <p:cNvSpPr/>
          <p:nvPr/>
        </p:nvSpPr>
        <p:spPr>
          <a:xfrm>
            <a:off x="4353414" y="3013548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Ma </a:t>
            </a:r>
            <a:endParaRPr lang="ko-KR" altLang="en-US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EE3F10-A5AE-4789-9587-ED7FF462F486}"/>
              </a:ext>
            </a:extLst>
          </p:cNvPr>
          <p:cNvSpPr/>
          <p:nvPr/>
        </p:nvSpPr>
        <p:spPr>
          <a:xfrm>
            <a:off x="8406720" y="1900536"/>
            <a:ext cx="3475936" cy="9812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대규모 데이터 센터의 분산 시스템에서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핵심 기술 중 하나로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특히 </a:t>
            </a:r>
            <a:r>
              <a:rPr lang="en-US" altLang="ko-KR" sz="1400" dirty="0">
                <a:solidFill>
                  <a:schemeClr val="bg1"/>
                </a:solidFill>
              </a:rPr>
              <a:t>Task scheduling</a:t>
            </a:r>
            <a:r>
              <a:rPr lang="ko-KR" altLang="en-US" sz="1400" dirty="0">
                <a:solidFill>
                  <a:schemeClr val="bg1"/>
                </a:solidFill>
              </a:rPr>
              <a:t>에 중요하다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39F0CA-FC33-4E94-AFE3-4D214BA894E6}"/>
              </a:ext>
            </a:extLst>
          </p:cNvPr>
          <p:cNvSpPr/>
          <p:nvPr/>
        </p:nvSpPr>
        <p:spPr>
          <a:xfrm>
            <a:off x="8406720" y="3158096"/>
            <a:ext cx="3475936" cy="981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 마이그레이션에 대한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전체적인 구조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A0385C-2DF8-44FF-9DFE-76ECBE5D761A}"/>
              </a:ext>
            </a:extLst>
          </p:cNvPr>
          <p:cNvSpPr/>
          <p:nvPr/>
        </p:nvSpPr>
        <p:spPr>
          <a:xfrm>
            <a:off x="8397484" y="3013548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Milojicic</a:t>
            </a:r>
            <a:r>
              <a:rPr lang="en-US" altLang="ko-KR" sz="1400" b="1" dirty="0"/>
              <a:t> 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5973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C0D0F4-D8B4-466E-A58D-C79AA0AF1175}"/>
              </a:ext>
            </a:extLst>
          </p:cNvPr>
          <p:cNvSpPr/>
          <p:nvPr/>
        </p:nvSpPr>
        <p:spPr>
          <a:xfrm>
            <a:off x="292963" y="310719"/>
            <a:ext cx="5184106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VM-Based SDN - Networking Virtualization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627FF-9447-44D1-A446-CB3145B0570A}"/>
              </a:ext>
            </a:extLst>
          </p:cNvPr>
          <p:cNvSpPr txBox="1"/>
          <p:nvPr/>
        </p:nvSpPr>
        <p:spPr>
          <a:xfrm>
            <a:off x="292963" y="1136341"/>
            <a:ext cx="817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컴퓨팅의 어플리케이션들은 높은 대역폭을 필요로 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 시간이 낮아야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0B0350-4140-4B66-9337-D9C9311C80C2}"/>
              </a:ext>
            </a:extLst>
          </p:cNvPr>
          <p:cNvSpPr/>
          <p:nvPr/>
        </p:nvSpPr>
        <p:spPr>
          <a:xfrm>
            <a:off x="292963" y="1988780"/>
            <a:ext cx="3146138" cy="782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SDN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Software Defined Network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5F299-A622-46EE-B183-E4A0B2BBBF83}"/>
              </a:ext>
            </a:extLst>
          </p:cNvPr>
          <p:cNvSpPr/>
          <p:nvPr/>
        </p:nvSpPr>
        <p:spPr>
          <a:xfrm>
            <a:off x="3670193" y="1988780"/>
            <a:ext cx="8228844" cy="7824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/>
                </a:solidFill>
              </a:rPr>
              <a:t>소프트웨어 프로그래밍을 통해 네트워크 경로 설정과 제어 및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복잡한 운용관리를 편리하게 처리할 수 있는 차세대 네트워킹 기술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F7CC6-0E5C-4507-B94E-0596B234C386}"/>
              </a:ext>
            </a:extLst>
          </p:cNvPr>
          <p:cNvSpPr txBox="1"/>
          <p:nvPr/>
        </p:nvSpPr>
        <p:spPr>
          <a:xfrm>
            <a:off x="292963" y="304717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SDN + VM =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NetVM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FA14CD-DBD4-428D-9A03-F3EED2EA2B4D}"/>
              </a:ext>
            </a:extLst>
          </p:cNvPr>
          <p:cNvSpPr/>
          <p:nvPr/>
        </p:nvSpPr>
        <p:spPr>
          <a:xfrm>
            <a:off x="292963" y="3692486"/>
            <a:ext cx="11606074" cy="1448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NIC(Network Interface Card)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가상화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가상머신마다 네트워킹 리소스를 공유할 수 있도록 하여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패킷 데이터를 복사하는 과정을 줄여 오버헤드를 없앤다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방화벽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프록시 및 라우터와 같은 사용자 정의 가능한 데이터 처리 기능이 가상머신에 내장된다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0F182-9260-4D9A-9A6D-C764CB21DB74}"/>
              </a:ext>
            </a:extLst>
          </p:cNvPr>
          <p:cNvSpPr txBox="1"/>
          <p:nvPr/>
        </p:nvSpPr>
        <p:spPr>
          <a:xfrm>
            <a:off x="296225" y="5732983"/>
            <a:ext cx="107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SDN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사용할 수 없는 에지 노드 장치가 존재하기 때문에 해당 솔루션을 진행하기엔 아직 문제가 있다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4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76E59F-55CA-4541-B353-4628AF63383C}"/>
              </a:ext>
            </a:extLst>
          </p:cNvPr>
          <p:cNvSpPr/>
          <p:nvPr/>
        </p:nvSpPr>
        <p:spPr>
          <a:xfrm>
            <a:off x="292963" y="310719"/>
            <a:ext cx="5335480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Virtualization Challenges for Edge Computing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45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BFC3AA-82C9-4855-8B56-04DC58A15C3A}"/>
              </a:ext>
            </a:extLst>
          </p:cNvPr>
          <p:cNvSpPr/>
          <p:nvPr/>
        </p:nvSpPr>
        <p:spPr>
          <a:xfrm>
            <a:off x="1882066" y="816746"/>
            <a:ext cx="2237173" cy="4882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D408F1-A2C4-4819-AED8-64DCF68F30D8}"/>
              </a:ext>
            </a:extLst>
          </p:cNvPr>
          <p:cNvSpPr/>
          <p:nvPr/>
        </p:nvSpPr>
        <p:spPr>
          <a:xfrm>
            <a:off x="2308194" y="1250642"/>
            <a:ext cx="5604437" cy="4014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Virtualization-Based Frameworks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III.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Virtualization Techniques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IV.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Placement and Scheduling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Serverless Management in Edge Computing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Virtualization and security</a:t>
            </a:r>
          </a:p>
          <a:p>
            <a:pPr lvl="1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VII.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484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F39951-84C0-4205-9586-56675542A4F2}"/>
              </a:ext>
            </a:extLst>
          </p:cNvPr>
          <p:cNvSpPr/>
          <p:nvPr/>
        </p:nvSpPr>
        <p:spPr>
          <a:xfrm>
            <a:off x="3914954" y="2967335"/>
            <a:ext cx="436209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IV.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Placement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403606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9E557C9-92CC-416A-BA81-DF2BAEAA3F0D}"/>
              </a:ext>
            </a:extLst>
          </p:cNvPr>
          <p:cNvSpPr/>
          <p:nvPr/>
        </p:nvSpPr>
        <p:spPr>
          <a:xfrm>
            <a:off x="292963" y="310719"/>
            <a:ext cx="4163627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Optimizing Installation Expenditure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113EA-79EB-41B5-8F6F-E69F82F48C7A}"/>
              </a:ext>
            </a:extLst>
          </p:cNvPr>
          <p:cNvSpPr txBox="1"/>
          <p:nvPr/>
        </p:nvSpPr>
        <p:spPr>
          <a:xfrm>
            <a:off x="292963" y="1136341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노드를 적절한 위치에 설치하는 것이 중요하다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B6A26D-2301-475F-B834-6418490D9B7F}"/>
              </a:ext>
            </a:extLst>
          </p:cNvPr>
          <p:cNvSpPr/>
          <p:nvPr/>
        </p:nvSpPr>
        <p:spPr>
          <a:xfrm>
            <a:off x="292963" y="1661248"/>
            <a:ext cx="745724" cy="745724"/>
          </a:xfrm>
          <a:prstGeom prst="mathMultiply">
            <a:avLst>
              <a:gd name="adj1" fmla="val 12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011D-667C-4254-AB91-1E4946EA1BE0}"/>
              </a:ext>
            </a:extLst>
          </p:cNvPr>
          <p:cNvSpPr txBox="1"/>
          <p:nvPr/>
        </p:nvSpPr>
        <p:spPr>
          <a:xfrm>
            <a:off x="1038687" y="1759580"/>
            <a:ext cx="6877204" cy="54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에지 노드 수를 늘리면 개선될 수 있지만</a:t>
            </a:r>
            <a:r>
              <a:rPr lang="en-US" altLang="ko-KR" sz="1400" dirty="0">
                <a:solidFill>
                  <a:srgbClr val="C00000"/>
                </a:solidFill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</a:rPr>
              <a:t>예산이 제한되어 있기 때문에 불가능하다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제공 비용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비용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 관리 비용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FE3B25-14E5-4B5B-AE74-4E9691AA11E6}"/>
              </a:ext>
            </a:extLst>
          </p:cNvPr>
          <p:cNvSpPr/>
          <p:nvPr/>
        </p:nvSpPr>
        <p:spPr>
          <a:xfrm>
            <a:off x="302199" y="5683792"/>
            <a:ext cx="11596838" cy="8634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 배포 문제 연구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8822F8-A3C2-4831-8801-7FC766C8B7CE}"/>
              </a:ext>
            </a:extLst>
          </p:cNvPr>
          <p:cNvSpPr/>
          <p:nvPr/>
        </p:nvSpPr>
        <p:spPr>
          <a:xfrm>
            <a:off x="292963" y="5539244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Milojicic</a:t>
            </a:r>
            <a:r>
              <a:rPr lang="en-US" altLang="ko-KR" sz="1400" b="1" dirty="0"/>
              <a:t>  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CCA814-F198-4D12-B52D-33A25702FA7D}"/>
              </a:ext>
            </a:extLst>
          </p:cNvPr>
          <p:cNvSpPr/>
          <p:nvPr/>
        </p:nvSpPr>
        <p:spPr>
          <a:xfrm>
            <a:off x="292963" y="2691657"/>
            <a:ext cx="11606074" cy="792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설치 비용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위치 임대료 </a:t>
            </a:r>
            <a:r>
              <a:rPr lang="en-US" altLang="ko-KR" sz="1600" dirty="0">
                <a:solidFill>
                  <a:schemeClr val="bg1"/>
                </a:solidFill>
              </a:rPr>
              <a:t>+ </a:t>
            </a:r>
            <a:r>
              <a:rPr lang="ko-KR" altLang="en-US" sz="1600" dirty="0">
                <a:solidFill>
                  <a:schemeClr val="bg1"/>
                </a:solidFill>
              </a:rPr>
              <a:t>지역별 계산 비용</a:t>
            </a:r>
            <a:r>
              <a:rPr lang="en-US" altLang="ko-KR" sz="1600" dirty="0">
                <a:solidFill>
                  <a:schemeClr val="bg1"/>
                </a:solidFill>
              </a:rPr>
              <a:t>), </a:t>
            </a:r>
            <a:r>
              <a:rPr lang="ko-KR" altLang="en-US" sz="1600" dirty="0">
                <a:solidFill>
                  <a:schemeClr val="bg1"/>
                </a:solidFill>
              </a:rPr>
              <a:t>인구 밀도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사용자의 이동성 등을 고려한 에지 노드 배치가 필요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1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243C1A-3699-4340-BF40-156BD24F1A75}"/>
              </a:ext>
            </a:extLst>
          </p:cNvPr>
          <p:cNvSpPr/>
          <p:nvPr/>
        </p:nvSpPr>
        <p:spPr>
          <a:xfrm>
            <a:off x="292963" y="310719"/>
            <a:ext cx="3320249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Optimizing Response Time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65157-5BED-4AEC-AEC4-478535C22452}"/>
              </a:ext>
            </a:extLst>
          </p:cNvPr>
          <p:cNvSpPr txBox="1"/>
          <p:nvPr/>
        </p:nvSpPr>
        <p:spPr>
          <a:xfrm>
            <a:off x="292963" y="1136341"/>
            <a:ext cx="6712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장치 근처에 위치하여 응답 시간을 최소화할 수 있어야한다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4F43C3-D429-4DBB-9832-73D4D5DFA40A}"/>
              </a:ext>
            </a:extLst>
          </p:cNvPr>
          <p:cNvSpPr/>
          <p:nvPr/>
        </p:nvSpPr>
        <p:spPr>
          <a:xfrm>
            <a:off x="292963" y="2205337"/>
            <a:ext cx="1207363" cy="4443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어려운 이유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4308E-3DEC-4FE4-96F0-6FED4DC70CFF}"/>
              </a:ext>
            </a:extLst>
          </p:cNvPr>
          <p:cNvSpPr txBox="1"/>
          <p:nvPr/>
        </p:nvSpPr>
        <p:spPr>
          <a:xfrm>
            <a:off x="2002263" y="1752933"/>
            <a:ext cx="733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클라이언트 장치가 이동성을 가져 여러 에지 노드와 통신하는 경우 움직임 예측이 어려움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DFD7E-AA0A-4464-AE3F-0A715FB65464}"/>
              </a:ext>
            </a:extLst>
          </p:cNvPr>
          <p:cNvSpPr txBox="1"/>
          <p:nvPr/>
        </p:nvSpPr>
        <p:spPr>
          <a:xfrm>
            <a:off x="2002263" y="2273602"/>
            <a:ext cx="962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위치에 존재하는 클라이언트 장치의 수가 단기간에는 일정할 수 있지만 장기적으로 봤을 때 변화가 생길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A7B8D-126F-49B4-9DA6-DAFAB098FB8D}"/>
              </a:ext>
            </a:extLst>
          </p:cNvPr>
          <p:cNvSpPr txBox="1"/>
          <p:nvPr/>
        </p:nvSpPr>
        <p:spPr>
          <a:xfrm>
            <a:off x="2002263" y="2790505"/>
            <a:ext cx="929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사용자들의 활동을 통해 리소스를 예측하여 저장하고 있어도 정확하지 않으며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저장할 수 있는 리소스는 제한적임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168BE78-A17B-41B7-AAFA-3B0EDE6C73A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500326" y="2427490"/>
            <a:ext cx="501937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AF6163E-CDBC-476D-8E84-6237D59DFF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500326" y="1906822"/>
            <a:ext cx="501937" cy="52066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5F4FFC7-79FB-47EC-8804-3F9478DBEB3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500326" y="2427490"/>
            <a:ext cx="501937" cy="5169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A3B762-54BA-41ED-B2FD-5BC5119038D3}"/>
              </a:ext>
            </a:extLst>
          </p:cNvPr>
          <p:cNvSpPr/>
          <p:nvPr/>
        </p:nvSpPr>
        <p:spPr>
          <a:xfrm>
            <a:off x="302199" y="5694889"/>
            <a:ext cx="11596838" cy="8634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가상머신의 오프로드 작업의 평균 응답 시간을 줄이기 위한 최적화 알고리즘 제시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C2A085-04A3-459A-BB8C-B9745D99D475}"/>
              </a:ext>
            </a:extLst>
          </p:cNvPr>
          <p:cNvSpPr/>
          <p:nvPr/>
        </p:nvSpPr>
        <p:spPr>
          <a:xfrm>
            <a:off x="292963" y="5550341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JMAN</a:t>
            </a:r>
            <a:endParaRPr lang="ko-KR" altLang="en-US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109A8-2C56-4842-A7CB-6FB1832DCF23}"/>
              </a:ext>
            </a:extLst>
          </p:cNvPr>
          <p:cNvSpPr/>
          <p:nvPr/>
        </p:nvSpPr>
        <p:spPr>
          <a:xfrm>
            <a:off x="311435" y="4540002"/>
            <a:ext cx="11596838" cy="8634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Cloudlet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배치 최적화 연구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평균 응답 시간을 줄일 수 있는 배치 전략 제시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395985-8AFC-4E6D-B1C9-32F5A83A364B}"/>
              </a:ext>
            </a:extLst>
          </p:cNvPr>
          <p:cNvSpPr/>
          <p:nvPr/>
        </p:nvSpPr>
        <p:spPr>
          <a:xfrm>
            <a:off x="302199" y="4395454"/>
            <a:ext cx="1046310" cy="284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Jia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902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F39951-84C0-4205-9586-56675542A4F2}"/>
              </a:ext>
            </a:extLst>
          </p:cNvPr>
          <p:cNvSpPr/>
          <p:nvPr/>
        </p:nvSpPr>
        <p:spPr>
          <a:xfrm>
            <a:off x="3938999" y="997665"/>
            <a:ext cx="431400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VI.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Virtualization and security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9B1155-8524-4733-9A40-7658F4615C80}"/>
              </a:ext>
            </a:extLst>
          </p:cNvPr>
          <p:cNvSpPr/>
          <p:nvPr/>
        </p:nvSpPr>
        <p:spPr>
          <a:xfrm>
            <a:off x="292963" y="2425328"/>
            <a:ext cx="11606074" cy="792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bg1"/>
                </a:solidFill>
              </a:rPr>
              <a:t>에지 노드는 사용자의 중요한 데이터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위치 데이터 등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를 저장하며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중요한 서비스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공장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감시 카메라 및 자동화 제어 등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을 제공하므로 에지 컴퓨팅의 보안은 중요하다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4BC76-BC8A-4E42-95D9-F1010C69D464}"/>
              </a:ext>
            </a:extLst>
          </p:cNvPr>
          <p:cNvSpPr txBox="1"/>
          <p:nvPr/>
        </p:nvSpPr>
        <p:spPr>
          <a:xfrm>
            <a:off x="292963" y="3630968"/>
            <a:ext cx="4177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섹션에서 다룰 보안 문제 관련 두 가지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C2E2CE-3FC6-4F07-9A4B-FDDFB777C024}"/>
              </a:ext>
            </a:extLst>
          </p:cNvPr>
          <p:cNvSpPr/>
          <p:nvPr/>
        </p:nvSpPr>
        <p:spPr>
          <a:xfrm>
            <a:off x="292962" y="4199138"/>
            <a:ext cx="11606073" cy="5149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보안 및 개인정보 보호 문제를 해결하기 위한 가상화 기술 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E25354-DAF1-425D-B345-5CEA088FD6F9}"/>
              </a:ext>
            </a:extLst>
          </p:cNvPr>
          <p:cNvSpPr/>
          <p:nvPr/>
        </p:nvSpPr>
        <p:spPr>
          <a:xfrm>
            <a:off x="292962" y="4943660"/>
            <a:ext cx="11606073" cy="5149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 가상화 기술의 잠재적인 보안 문제를 예상하고 해결하는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33340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FE6993-920F-4546-BC97-7FA9C976734C}"/>
              </a:ext>
            </a:extLst>
          </p:cNvPr>
          <p:cNvSpPr/>
          <p:nvPr/>
        </p:nvSpPr>
        <p:spPr>
          <a:xfrm>
            <a:off x="292963" y="310719"/>
            <a:ext cx="4767309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Apply Virtualization for Security Reason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B55FF-52D6-4B7F-B2E7-8231E97A9DB3}"/>
              </a:ext>
            </a:extLst>
          </p:cNvPr>
          <p:cNvSpPr txBox="1"/>
          <p:nvPr/>
        </p:nvSpPr>
        <p:spPr>
          <a:xfrm>
            <a:off x="292963" y="1136341"/>
            <a:ext cx="11548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서로 다른 서비스들 간에 하나의 에지 노드를 공유하므로 보안을 위해 사용자 데이터 및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리소스를 서로 분리되어야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B34C9B-2E72-41FA-A5CC-2708EBA14B59}"/>
              </a:ext>
            </a:extLst>
          </p:cNvPr>
          <p:cNvSpPr/>
          <p:nvPr/>
        </p:nvSpPr>
        <p:spPr>
          <a:xfrm>
            <a:off x="4073845" y="1602000"/>
            <a:ext cx="45719" cy="52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522661-6FCC-4428-88BD-775A3FF0647A}"/>
              </a:ext>
            </a:extLst>
          </p:cNvPr>
          <p:cNvSpPr/>
          <p:nvPr/>
        </p:nvSpPr>
        <p:spPr>
          <a:xfrm>
            <a:off x="8072436" y="1602000"/>
            <a:ext cx="45719" cy="52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73353-CB01-4B22-9801-37C0A9C59AF3}"/>
              </a:ext>
            </a:extLst>
          </p:cNvPr>
          <p:cNvSpPr txBox="1"/>
          <p:nvPr/>
        </p:nvSpPr>
        <p:spPr>
          <a:xfrm>
            <a:off x="989574" y="1741224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데이터 분리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AF931-03D6-45AC-AA5D-7E88F0F5EB7C}"/>
              </a:ext>
            </a:extLst>
          </p:cNvPr>
          <p:cNvSpPr txBox="1"/>
          <p:nvPr/>
        </p:nvSpPr>
        <p:spPr>
          <a:xfrm>
            <a:off x="5625358" y="1738949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4FCC4-9E57-4DF6-909B-E6F0B66B4DBC}"/>
              </a:ext>
            </a:extLst>
          </p:cNvPr>
          <p:cNvSpPr txBox="1"/>
          <p:nvPr/>
        </p:nvSpPr>
        <p:spPr>
          <a:xfrm>
            <a:off x="9623950" y="173667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리소스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2B112-04E6-49BD-837B-443C601FB18A}"/>
              </a:ext>
            </a:extLst>
          </p:cNvPr>
          <p:cNvSpPr/>
          <p:nvPr/>
        </p:nvSpPr>
        <p:spPr>
          <a:xfrm>
            <a:off x="272879" y="2346107"/>
            <a:ext cx="3475936" cy="8916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사용자 데이터를  보호되어야 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가상화 기술은 개인정보가 쉽게 관리된다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99F560-E1C0-4629-B141-4D9F1BAFBE91}"/>
              </a:ext>
            </a:extLst>
          </p:cNvPr>
          <p:cNvSpPr/>
          <p:nvPr/>
        </p:nvSpPr>
        <p:spPr>
          <a:xfrm>
            <a:off x="272879" y="3429000"/>
            <a:ext cx="3475936" cy="20667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작업에 서로 다른 가상머신을 할당하고 작업은 할당된 자체 가상머신 환경 내에서만 실행한다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가상머신은 다른 가상머신의 데이터에 접근할 수 없다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72D50-C3D9-41CB-A553-0DC6DE47EF37}"/>
              </a:ext>
            </a:extLst>
          </p:cNvPr>
          <p:cNvSpPr/>
          <p:nvPr/>
        </p:nvSpPr>
        <p:spPr>
          <a:xfrm>
            <a:off x="4358032" y="2075228"/>
            <a:ext cx="3475936" cy="20667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서비스를 서로 다른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분리하면 하나의 서비스가 장애로 인해 중단되더라도 할당된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 환경만 중단되고 다른 서비스에는 영향을 미치지 않는다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40CA1D-139E-40D9-A7BE-19E82E9D716F}"/>
              </a:ext>
            </a:extLst>
          </p:cNvPr>
          <p:cNvSpPr/>
          <p:nvPr/>
        </p:nvSpPr>
        <p:spPr>
          <a:xfrm>
            <a:off x="8443185" y="2075229"/>
            <a:ext cx="3475936" cy="1517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각각의 가상머신에 리소스를 할당함으로써 간단하게 분리되어 관리된다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4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10D946-F179-4C08-912A-156316075742}"/>
              </a:ext>
            </a:extLst>
          </p:cNvPr>
          <p:cNvSpPr/>
          <p:nvPr/>
        </p:nvSpPr>
        <p:spPr>
          <a:xfrm>
            <a:off x="292963" y="310719"/>
            <a:ext cx="3327315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Security Issues in Edge VM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B0D5D-1223-4389-8869-8BD57042133A}"/>
              </a:ext>
            </a:extLst>
          </p:cNvPr>
          <p:cNvSpPr txBox="1"/>
          <p:nvPr/>
        </p:nvSpPr>
        <p:spPr>
          <a:xfrm>
            <a:off x="292963" y="1136341"/>
            <a:ext cx="772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가상화 기술은 에지 컴퓨팅의 보안을 강화해주지만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보안 문제가 없는 것은 아니다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ED6254D-D563-43A0-9DA0-764723640647}"/>
              </a:ext>
            </a:extLst>
          </p:cNvPr>
          <p:cNvSpPr/>
          <p:nvPr/>
        </p:nvSpPr>
        <p:spPr>
          <a:xfrm>
            <a:off x="292963" y="1990361"/>
            <a:ext cx="503853" cy="5038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F5351-50CC-483B-B9B1-2A32603F3922}"/>
              </a:ext>
            </a:extLst>
          </p:cNvPr>
          <p:cNvSpPr txBox="1"/>
          <p:nvPr/>
        </p:nvSpPr>
        <p:spPr>
          <a:xfrm>
            <a:off x="883902" y="2494214"/>
            <a:ext cx="10875093" cy="589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가상머신을 구성하는 에지 노드가 이미 공격 당해 손상된 에지 노드라면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구성하는 가상머신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가상머신에서 실행될 서비스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가상머신이 마이그레이션 될 다른 에지 노드까지 공격으로부터 안전하지 않다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C1FA5-88CF-4C60-BCCD-2F7B2E16F2B5}"/>
              </a:ext>
            </a:extLst>
          </p:cNvPr>
          <p:cNvSpPr txBox="1"/>
          <p:nvPr/>
        </p:nvSpPr>
        <p:spPr>
          <a:xfrm>
            <a:off x="883902" y="2073010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공격으로부터 안전하지 않은 에지 노드</a:t>
            </a:r>
            <a:endParaRPr lang="ko-KR" alt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6A615C-EBC1-4F7B-88C7-F5C3F2FAF399}"/>
              </a:ext>
            </a:extLst>
          </p:cNvPr>
          <p:cNvSpPr/>
          <p:nvPr/>
        </p:nvSpPr>
        <p:spPr>
          <a:xfrm>
            <a:off x="292963" y="3346351"/>
            <a:ext cx="503853" cy="5038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543AD-107C-4C1C-A135-181A212D9B25}"/>
              </a:ext>
            </a:extLst>
          </p:cNvPr>
          <p:cNvSpPr txBox="1"/>
          <p:nvPr/>
        </p:nvSpPr>
        <p:spPr>
          <a:xfrm>
            <a:off x="883902" y="3850204"/>
            <a:ext cx="10483960" cy="912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에지 노드는 가상머신을 다른 에지 노드로 마이그레이션 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가상머신 마이그레이션 중에 공격 받게 된다면 가상머신 정보가 유출될 위험이 존재한다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혹은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공격자가 가짜 에지 노드를 실행시키고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에지 노드가 가상머신을 마이그레이션 할 때 까지 기다리는 피싱 공격도 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67737-59BE-45CE-BDEB-06A47488015A}"/>
              </a:ext>
            </a:extLst>
          </p:cNvPr>
          <p:cNvSpPr txBox="1"/>
          <p:nvPr/>
        </p:nvSpPr>
        <p:spPr>
          <a:xfrm>
            <a:off x="883902" y="3429000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네트워크에서의 보안 위협</a:t>
            </a:r>
            <a:endParaRPr lang="ko-KR" alt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26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5EB04A-C1A0-400D-8F0C-E2A1675BA600}"/>
              </a:ext>
            </a:extLst>
          </p:cNvPr>
          <p:cNvSpPr/>
          <p:nvPr/>
        </p:nvSpPr>
        <p:spPr>
          <a:xfrm>
            <a:off x="292963" y="310719"/>
            <a:ext cx="2077013" cy="5592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Countermeasure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0A164C-595B-42F0-AE8A-C0AFA908F8EB}"/>
              </a:ext>
            </a:extLst>
          </p:cNvPr>
          <p:cNvSpPr/>
          <p:nvPr/>
        </p:nvSpPr>
        <p:spPr>
          <a:xfrm>
            <a:off x="6073140" y="952500"/>
            <a:ext cx="45719" cy="590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1B7DFB-9C29-45E6-9023-6131D0B63CCE}"/>
              </a:ext>
            </a:extLst>
          </p:cNvPr>
          <p:cNvSpPr/>
          <p:nvPr/>
        </p:nvSpPr>
        <p:spPr>
          <a:xfrm>
            <a:off x="3013710" y="952500"/>
            <a:ext cx="45719" cy="590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6FB742-514B-40E6-8C6C-606F4488804F}"/>
              </a:ext>
            </a:extLst>
          </p:cNvPr>
          <p:cNvSpPr/>
          <p:nvPr/>
        </p:nvSpPr>
        <p:spPr>
          <a:xfrm>
            <a:off x="9132571" y="952500"/>
            <a:ext cx="45719" cy="590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65F9E-1400-42CD-87DF-00D2857D202B}"/>
              </a:ext>
            </a:extLst>
          </p:cNvPr>
          <p:cNvSpPr txBox="1"/>
          <p:nvPr/>
        </p:nvSpPr>
        <p:spPr>
          <a:xfrm>
            <a:off x="3683671" y="138338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침입 탐지 시스템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EE4AE-D028-496D-8145-388ED6131C75}"/>
              </a:ext>
            </a:extLst>
          </p:cNvPr>
          <p:cNvSpPr txBox="1"/>
          <p:nvPr/>
        </p:nvSpPr>
        <p:spPr>
          <a:xfrm>
            <a:off x="554325" y="138338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신원 및 인증 관리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A16AB-13BD-4B41-B296-72F73E905A9F}"/>
              </a:ext>
            </a:extLst>
          </p:cNvPr>
          <p:cNvSpPr txBox="1"/>
          <p:nvPr/>
        </p:nvSpPr>
        <p:spPr>
          <a:xfrm>
            <a:off x="9799774" y="1383387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내결함성 시스템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6DE63-2F2C-4A69-A861-F0F7C1F36D32}"/>
              </a:ext>
            </a:extLst>
          </p:cNvPr>
          <p:cNvSpPr txBox="1"/>
          <p:nvPr/>
        </p:nvSpPr>
        <p:spPr>
          <a:xfrm>
            <a:off x="7086945" y="138338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신뢰 관리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1C17E-BE8E-4A1D-A598-AF01E8C7F716}"/>
              </a:ext>
            </a:extLst>
          </p:cNvPr>
          <p:cNvSpPr/>
          <p:nvPr/>
        </p:nvSpPr>
        <p:spPr>
          <a:xfrm>
            <a:off x="3415969" y="1721941"/>
            <a:ext cx="2300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(IDS;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Intrusion Detection System)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A2495-9477-4FD0-A4AD-75C113427E3D}"/>
              </a:ext>
            </a:extLst>
          </p:cNvPr>
          <p:cNvSpPr txBox="1"/>
          <p:nvPr/>
        </p:nvSpPr>
        <p:spPr>
          <a:xfrm>
            <a:off x="201931" y="2417706"/>
            <a:ext cx="2542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신뢰할 수 있는 기업의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증명 방식을 사용하여 에지 노드를 식별한다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에지 노드들은 통신이 이루어질 때 마다 서로의 신원을 확인하여야 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암호화를 통해 공격자로부터 데이터를 보호할 수 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신원 기반 암호화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(IBE; Identity-based encryption)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사용하여 사용자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추출한 공개키를 통해 암호화한다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934-ECE6-4E64-80A4-11FEF5F9D84C}"/>
              </a:ext>
            </a:extLst>
          </p:cNvPr>
          <p:cNvSpPr txBox="1"/>
          <p:nvPr/>
        </p:nvSpPr>
        <p:spPr>
          <a:xfrm>
            <a:off x="3295209" y="2417706"/>
            <a:ext cx="25421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DoS(Denial-of-service)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같은 공격으로부터 에지 노드를 보호하는 방법은 에지 노드에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배포하는 것이다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네트워크 활동을 모니터링하는 시스템이다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트래픽 또는 이벤트를 분석하여 네트워크에 공격이 있는지 확인한다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에지 노드에 배포하기엔 비교적 무거울 수 있는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대신해서 또 다른 침입 탐지 시스템인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COLIDE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IDSes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 적합하다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E0B85-563F-4BF7-A954-F3E9998D1FD6}"/>
              </a:ext>
            </a:extLst>
          </p:cNvPr>
          <p:cNvSpPr txBox="1"/>
          <p:nvPr/>
        </p:nvSpPr>
        <p:spPr>
          <a:xfrm>
            <a:off x="6354640" y="2417705"/>
            <a:ext cx="2542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에지 노드를 통해    서비스를 실행하기 전에 신뢰할 만한 에지인지 알아야 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신원 및 인증 관리에서의 정상 에지 노드 인증 과정 뿐만 아닌 에지 노드 평판을 알아야 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에지 노드가 요구에 맞게 정상적으로 잘 작동했는지 확인하기 위해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Airbox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같은 플랫폼을   사용할 수 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높은 평판을 가진      에지 노드를 선택할 수 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30281-188E-4151-A77A-920E827C4672}"/>
              </a:ext>
            </a:extLst>
          </p:cNvPr>
          <p:cNvSpPr txBox="1"/>
          <p:nvPr/>
        </p:nvSpPr>
        <p:spPr>
          <a:xfrm>
            <a:off x="9375245" y="2417705"/>
            <a:ext cx="2542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에지 노드를 보다 강력하고      오류에 대하여 탄력적인 방어를 할 수 있도록 에지 노드가 제작되어야 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에지 노드의 보안 시스템 외에 자체적으로 내결함성이 있어야 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장애 상태에 들어갔을 때 빠른 복구가 이루어져야 한다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5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F39951-84C0-4205-9586-56675542A4F2}"/>
              </a:ext>
            </a:extLst>
          </p:cNvPr>
          <p:cNvSpPr/>
          <p:nvPr/>
        </p:nvSpPr>
        <p:spPr>
          <a:xfrm>
            <a:off x="4945685" y="2967335"/>
            <a:ext cx="230063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VII.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904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076480-FB61-472E-83C6-420E65288B59}"/>
              </a:ext>
            </a:extLst>
          </p:cNvPr>
          <p:cNvSpPr/>
          <p:nvPr/>
        </p:nvSpPr>
        <p:spPr>
          <a:xfrm>
            <a:off x="2888126" y="2285369"/>
            <a:ext cx="6415747" cy="792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에지 컴퓨팅의 가상머신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컨테이너 관리에 대한 연구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DAB30-19C3-42EF-9F3C-B0D157DCAD64}"/>
              </a:ext>
            </a:extLst>
          </p:cNvPr>
          <p:cNvSpPr txBox="1"/>
          <p:nvPr/>
        </p:nvSpPr>
        <p:spPr>
          <a:xfrm>
            <a:off x="3400389" y="3219061"/>
            <a:ext cx="539121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에지 컴퓨팅은 앞으로도 계속 발전할 것이고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가상머신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컨테이너 관리에도 많은 연구가 계속될 것이다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6858B-8E40-46FD-AA61-EE96C3A03924}"/>
              </a:ext>
            </a:extLst>
          </p:cNvPr>
          <p:cNvGrpSpPr/>
          <p:nvPr/>
        </p:nvGrpSpPr>
        <p:grpSpPr>
          <a:xfrm>
            <a:off x="4830932" y="232846"/>
            <a:ext cx="2530136" cy="2432060"/>
            <a:chOff x="4188080" y="1972870"/>
            <a:chExt cx="2530136" cy="2432060"/>
          </a:xfrm>
        </p:grpSpPr>
        <p:pic>
          <p:nvPicPr>
            <p:cNvPr id="4" name="그래픽 3" descr="구름">
              <a:extLst>
                <a:ext uri="{FF2B5EF4-FFF2-40B4-BE49-F238E27FC236}">
                  <a16:creationId xmlns:a16="http://schemas.microsoft.com/office/drawing/2014/main" id="{6DF48B3C-E4E4-40F2-8F94-ECD4725C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706644" y="2412506"/>
              <a:ext cx="1484132" cy="1552792"/>
            </a:xfrm>
            <a:prstGeom prst="rect">
              <a:avLst/>
            </a:prstGeom>
          </p:spPr>
        </p:pic>
        <p:sp>
          <p:nvSpPr>
            <p:cNvPr id="5" name="오각형 4">
              <a:extLst>
                <a:ext uri="{FF2B5EF4-FFF2-40B4-BE49-F238E27FC236}">
                  <a16:creationId xmlns:a16="http://schemas.microsoft.com/office/drawing/2014/main" id="{B149C458-33A9-4E13-9FD3-CB8235C1C296}"/>
                </a:ext>
              </a:extLst>
            </p:cNvPr>
            <p:cNvSpPr/>
            <p:nvPr/>
          </p:nvSpPr>
          <p:spPr>
            <a:xfrm>
              <a:off x="4325685" y="2119354"/>
              <a:ext cx="2246050" cy="2139095"/>
            </a:xfrm>
            <a:prstGeom prst="pentagon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4CB860-43FD-4C2C-BC0A-761CA07B11C3}"/>
                </a:ext>
              </a:extLst>
            </p:cNvPr>
            <p:cNvSpPr/>
            <p:nvPr/>
          </p:nvSpPr>
          <p:spPr>
            <a:xfrm>
              <a:off x="5408761" y="2119354"/>
              <a:ext cx="77640" cy="566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8C1C1B-2C37-4B3E-8D72-948875133957}"/>
                </a:ext>
              </a:extLst>
            </p:cNvPr>
            <p:cNvSpPr/>
            <p:nvPr/>
          </p:nvSpPr>
          <p:spPr>
            <a:xfrm rot="1800000">
              <a:off x="4915149" y="3674154"/>
              <a:ext cx="77640" cy="6054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D04CB82-129D-49CE-891B-FBF5371FB840}"/>
                </a:ext>
              </a:extLst>
            </p:cNvPr>
            <p:cNvSpPr/>
            <p:nvPr/>
          </p:nvSpPr>
          <p:spPr>
            <a:xfrm rot="6300000">
              <a:off x="4542771" y="2775016"/>
              <a:ext cx="77640" cy="4906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1995CA-F6CB-4BA6-AF15-FF31BDA5219E}"/>
                </a:ext>
              </a:extLst>
            </p:cNvPr>
            <p:cNvSpPr/>
            <p:nvPr/>
          </p:nvSpPr>
          <p:spPr>
            <a:xfrm rot="4500000">
              <a:off x="6294764" y="2775017"/>
              <a:ext cx="77640" cy="4906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69E0F0-FE38-4206-A15E-3D1D885105C2}"/>
                </a:ext>
              </a:extLst>
            </p:cNvPr>
            <p:cNvSpPr/>
            <p:nvPr/>
          </p:nvSpPr>
          <p:spPr>
            <a:xfrm rot="9000000">
              <a:off x="5963771" y="3676194"/>
              <a:ext cx="77640" cy="6032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F41F756-EBD0-44BD-8D45-67BB308C8BF2}"/>
                </a:ext>
              </a:extLst>
            </p:cNvPr>
            <p:cNvSpPr/>
            <p:nvPr/>
          </p:nvSpPr>
          <p:spPr>
            <a:xfrm>
              <a:off x="5301099" y="1972870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DE83AED-4A61-4E89-B299-786525ABE1DE}"/>
                </a:ext>
              </a:extLst>
            </p:cNvPr>
            <p:cNvSpPr/>
            <p:nvPr/>
          </p:nvSpPr>
          <p:spPr>
            <a:xfrm>
              <a:off x="4188080" y="2772876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3851DC8-0C08-45FD-BDFD-B87BDE627698}"/>
                </a:ext>
              </a:extLst>
            </p:cNvPr>
            <p:cNvSpPr/>
            <p:nvPr/>
          </p:nvSpPr>
          <p:spPr>
            <a:xfrm>
              <a:off x="6425253" y="2772876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1878C46-A24A-46E8-AE94-2617BAE7120A}"/>
                </a:ext>
              </a:extLst>
            </p:cNvPr>
            <p:cNvSpPr/>
            <p:nvPr/>
          </p:nvSpPr>
          <p:spPr>
            <a:xfrm>
              <a:off x="6002591" y="4111966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127ACB8-1CAD-4901-B357-C7C1AB793355}"/>
                </a:ext>
              </a:extLst>
            </p:cNvPr>
            <p:cNvSpPr/>
            <p:nvPr/>
          </p:nvSpPr>
          <p:spPr>
            <a:xfrm>
              <a:off x="4622507" y="4111967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DE43E4-03E5-4D7B-B551-ABB33F94089F}"/>
              </a:ext>
            </a:extLst>
          </p:cNvPr>
          <p:cNvSpPr/>
          <p:nvPr/>
        </p:nvSpPr>
        <p:spPr>
          <a:xfrm>
            <a:off x="4722142" y="2877421"/>
            <a:ext cx="2814222" cy="561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Edge Computing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EF44F-B053-4B7B-954B-EC24DAE9C7BB}"/>
              </a:ext>
            </a:extLst>
          </p:cNvPr>
          <p:cNvSpPr txBox="1"/>
          <p:nvPr/>
        </p:nvSpPr>
        <p:spPr>
          <a:xfrm>
            <a:off x="2633397" y="3648562"/>
            <a:ext cx="691407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많은 에지 컴퓨팅 시스템은 가상머신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(VM; Virtual Machine)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 논문에서는 에지 컴퓨팅의 효율적인 가상머신 관리를 위한 연구 동향을 조사했다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CAEAD5-0A75-4DEA-8D4E-318B2BF29D40}"/>
              </a:ext>
            </a:extLst>
          </p:cNvPr>
          <p:cNvSpPr/>
          <p:nvPr/>
        </p:nvSpPr>
        <p:spPr>
          <a:xfrm>
            <a:off x="884204" y="4891632"/>
            <a:ext cx="5059747" cy="56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컴퓨팅을 위한 가상화 프레임워크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51278B-BDFB-4152-8F4A-5892A9A59F5B}"/>
              </a:ext>
            </a:extLst>
          </p:cNvPr>
          <p:cNvSpPr/>
          <p:nvPr/>
        </p:nvSpPr>
        <p:spPr>
          <a:xfrm>
            <a:off x="6248051" y="4891632"/>
            <a:ext cx="5059747" cy="56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컴퓨팅에 적합한 가상화 기술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B1F21B-FC7B-4700-94ED-6BFB9EF69A46}"/>
              </a:ext>
            </a:extLst>
          </p:cNvPr>
          <p:cNvSpPr/>
          <p:nvPr/>
        </p:nvSpPr>
        <p:spPr>
          <a:xfrm>
            <a:off x="884204" y="5822560"/>
            <a:ext cx="5059747" cy="56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컴퓨팅에 최적화된 배치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스케줄링 알고리즘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4191AE-B01D-4706-8DA0-07E7B61C6D21}"/>
              </a:ext>
            </a:extLst>
          </p:cNvPr>
          <p:cNvSpPr/>
          <p:nvPr/>
        </p:nvSpPr>
        <p:spPr>
          <a:xfrm>
            <a:off x="6248051" y="5822560"/>
            <a:ext cx="5059747" cy="56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 가상화 관련 보안 문제</a:t>
            </a:r>
          </a:p>
        </p:txBody>
      </p:sp>
    </p:spTree>
    <p:extLst>
      <p:ext uri="{BB962C8B-B14F-4D97-AF65-F5344CB8AC3E}">
        <p14:creationId xmlns:p14="http://schemas.microsoft.com/office/powerpoint/2010/main" val="26477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1E68F3-CD3C-47DD-8CE9-0B32EA2D554F}"/>
              </a:ext>
            </a:extLst>
          </p:cNvPr>
          <p:cNvGrpSpPr/>
          <p:nvPr/>
        </p:nvGrpSpPr>
        <p:grpSpPr>
          <a:xfrm>
            <a:off x="1473385" y="2548624"/>
            <a:ext cx="3473080" cy="1552792"/>
            <a:chOff x="4099295" y="425236"/>
            <a:chExt cx="3473080" cy="1552792"/>
          </a:xfrm>
        </p:grpSpPr>
        <p:pic>
          <p:nvPicPr>
            <p:cNvPr id="2" name="그래픽 1" descr="구름">
              <a:extLst>
                <a:ext uri="{FF2B5EF4-FFF2-40B4-BE49-F238E27FC236}">
                  <a16:creationId xmlns:a16="http://schemas.microsoft.com/office/drawing/2014/main" id="{B3DC74A7-AC95-422D-B38A-C92E5BA85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099295" y="425236"/>
              <a:ext cx="1484132" cy="1552792"/>
            </a:xfrm>
            <a:prstGeom prst="rect">
              <a:avLst/>
            </a:prstGeom>
          </p:spPr>
        </p:pic>
        <p:pic>
          <p:nvPicPr>
            <p:cNvPr id="8" name="그래픽 7" descr="컴퓨터">
              <a:extLst>
                <a:ext uri="{FF2B5EF4-FFF2-40B4-BE49-F238E27FC236}">
                  <a16:creationId xmlns:a16="http://schemas.microsoft.com/office/drawing/2014/main" id="{A5FA72D9-4990-46C3-924D-AD74ECD36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35960" y="779143"/>
              <a:ext cx="936415" cy="93641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48552C-B29A-487E-AEF9-CC6B0A1B6883}"/>
                </a:ext>
              </a:extLst>
            </p:cNvPr>
            <p:cNvSpPr/>
            <p:nvPr/>
          </p:nvSpPr>
          <p:spPr>
            <a:xfrm rot="5400000">
              <a:off x="6086834" y="883443"/>
              <a:ext cx="45719" cy="68209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D62A2B-FDED-47AE-A6DC-DC3513978DEB}"/>
              </a:ext>
            </a:extLst>
          </p:cNvPr>
          <p:cNvSpPr/>
          <p:nvPr/>
        </p:nvSpPr>
        <p:spPr>
          <a:xfrm>
            <a:off x="5810250" y="2639661"/>
            <a:ext cx="5059747" cy="14621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데이터 센터와 클라이언트 장치의 거리가      멀어 네트워크 지연이 발생한다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IoT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디바이스 같은 대기 시간에 민감한         어플리케이션의 경우 문제가 생길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B73C5-71DA-4AE0-B065-A6E617321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3" t="16381" r="18909" b="23702"/>
          <a:stretch/>
        </p:blipFill>
        <p:spPr bwMode="auto">
          <a:xfrm>
            <a:off x="7629550" y="464819"/>
            <a:ext cx="1019150" cy="6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BF3D45B-C77D-405B-B7E7-04F0F29BC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62" y="1291598"/>
            <a:ext cx="178117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s &amp; Services | Google Cloud">
            <a:extLst>
              <a:ext uri="{FF2B5EF4-FFF2-40B4-BE49-F238E27FC236}">
                <a16:creationId xmlns:a16="http://schemas.microsoft.com/office/drawing/2014/main" id="{BA38B30F-1013-4A87-9A73-CB8655920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3" t="16508" r="27666" b="15714"/>
          <a:stretch/>
        </p:blipFill>
        <p:spPr bwMode="auto">
          <a:xfrm>
            <a:off x="8810625" y="1118242"/>
            <a:ext cx="855204" cy="6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BD9E18-A19F-4C53-A06C-73A88F989306}"/>
              </a:ext>
            </a:extLst>
          </p:cNvPr>
          <p:cNvSpPr/>
          <p:nvPr/>
        </p:nvSpPr>
        <p:spPr>
          <a:xfrm>
            <a:off x="750503" y="560521"/>
            <a:ext cx="5059747" cy="14621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컴퓨팅은 데이터 센터에서 프로세싱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네트워킹 등의 하드웨어 리소스를 제공한다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AWS, Microsoft Azure, Google Cloud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등의     클라우드 플랫폼이 많이 사용되었다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DBA0E7-0172-4760-B41D-C6E7A7AB1FA6}"/>
              </a:ext>
            </a:extLst>
          </p:cNvPr>
          <p:cNvGrpSpPr/>
          <p:nvPr/>
        </p:nvGrpSpPr>
        <p:grpSpPr>
          <a:xfrm>
            <a:off x="6772304" y="4669852"/>
            <a:ext cx="1521116" cy="1462153"/>
            <a:chOff x="4188080" y="1972870"/>
            <a:chExt cx="2530136" cy="2432060"/>
          </a:xfrm>
        </p:grpSpPr>
        <p:pic>
          <p:nvPicPr>
            <p:cNvPr id="30" name="그래픽 29" descr="구름">
              <a:extLst>
                <a:ext uri="{FF2B5EF4-FFF2-40B4-BE49-F238E27FC236}">
                  <a16:creationId xmlns:a16="http://schemas.microsoft.com/office/drawing/2014/main" id="{DAF54063-D8BC-48AF-8608-22061C22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706644" y="2412506"/>
              <a:ext cx="1484132" cy="1552792"/>
            </a:xfrm>
            <a:prstGeom prst="rect">
              <a:avLst/>
            </a:prstGeom>
          </p:spPr>
        </p:pic>
        <p:sp>
          <p:nvSpPr>
            <p:cNvPr id="31" name="오각형 30">
              <a:extLst>
                <a:ext uri="{FF2B5EF4-FFF2-40B4-BE49-F238E27FC236}">
                  <a16:creationId xmlns:a16="http://schemas.microsoft.com/office/drawing/2014/main" id="{C0885932-B782-4B1D-91EC-F85EA5F55554}"/>
                </a:ext>
              </a:extLst>
            </p:cNvPr>
            <p:cNvSpPr/>
            <p:nvPr/>
          </p:nvSpPr>
          <p:spPr>
            <a:xfrm>
              <a:off x="4325685" y="2119354"/>
              <a:ext cx="2246050" cy="2139095"/>
            </a:xfrm>
            <a:prstGeom prst="pentagon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044EE37-79DC-497C-AED5-59F6266C7A7B}"/>
                </a:ext>
              </a:extLst>
            </p:cNvPr>
            <p:cNvSpPr/>
            <p:nvPr/>
          </p:nvSpPr>
          <p:spPr>
            <a:xfrm>
              <a:off x="5408761" y="2119354"/>
              <a:ext cx="77640" cy="5666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94968FC-D2E7-4D6D-9DB3-F1FB0052144C}"/>
                </a:ext>
              </a:extLst>
            </p:cNvPr>
            <p:cNvSpPr/>
            <p:nvPr/>
          </p:nvSpPr>
          <p:spPr>
            <a:xfrm rot="1800000">
              <a:off x="4915149" y="3674154"/>
              <a:ext cx="77640" cy="6054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44091E3-9DD0-481B-A3E5-51BC6010039D}"/>
                </a:ext>
              </a:extLst>
            </p:cNvPr>
            <p:cNvSpPr/>
            <p:nvPr/>
          </p:nvSpPr>
          <p:spPr>
            <a:xfrm rot="6300000">
              <a:off x="4542771" y="2775016"/>
              <a:ext cx="77640" cy="4906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B87C28-B33A-434D-AB49-759C37522F2E}"/>
                </a:ext>
              </a:extLst>
            </p:cNvPr>
            <p:cNvSpPr/>
            <p:nvPr/>
          </p:nvSpPr>
          <p:spPr>
            <a:xfrm rot="4500000">
              <a:off x="6294764" y="2775017"/>
              <a:ext cx="77640" cy="4906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5F276C8-95EE-469E-BB8C-7A569BAEB706}"/>
                </a:ext>
              </a:extLst>
            </p:cNvPr>
            <p:cNvSpPr/>
            <p:nvPr/>
          </p:nvSpPr>
          <p:spPr>
            <a:xfrm rot="9000000">
              <a:off x="5963771" y="3676194"/>
              <a:ext cx="77640" cy="6032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32C7DBB-D748-4EF8-8720-6D6B5244EFC0}"/>
                </a:ext>
              </a:extLst>
            </p:cNvPr>
            <p:cNvSpPr/>
            <p:nvPr/>
          </p:nvSpPr>
          <p:spPr>
            <a:xfrm>
              <a:off x="5301099" y="1972870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821F142-8021-4653-8738-6862C744F494}"/>
                </a:ext>
              </a:extLst>
            </p:cNvPr>
            <p:cNvSpPr/>
            <p:nvPr/>
          </p:nvSpPr>
          <p:spPr>
            <a:xfrm>
              <a:off x="4188080" y="2772876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015F02-EF01-4098-8EDC-DAA1C509D9A9}"/>
                </a:ext>
              </a:extLst>
            </p:cNvPr>
            <p:cNvSpPr/>
            <p:nvPr/>
          </p:nvSpPr>
          <p:spPr>
            <a:xfrm>
              <a:off x="6425253" y="2772876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57AE7DF-53C8-4E17-ADE9-38E714F712F9}"/>
                </a:ext>
              </a:extLst>
            </p:cNvPr>
            <p:cNvSpPr/>
            <p:nvPr/>
          </p:nvSpPr>
          <p:spPr>
            <a:xfrm>
              <a:off x="6002591" y="4111966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EE549B4-E874-4353-833A-F15DDE17CA23}"/>
                </a:ext>
              </a:extLst>
            </p:cNvPr>
            <p:cNvSpPr/>
            <p:nvPr/>
          </p:nvSpPr>
          <p:spPr>
            <a:xfrm>
              <a:off x="4622507" y="4111967"/>
              <a:ext cx="292963" cy="292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09E76AC-FCE9-403D-B6E7-0BECEA176C9E}"/>
              </a:ext>
            </a:extLst>
          </p:cNvPr>
          <p:cNvSpPr txBox="1"/>
          <p:nvPr/>
        </p:nvSpPr>
        <p:spPr>
          <a:xfrm>
            <a:off x="8520137" y="52996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Edge Computing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A9171B-BE72-464D-B331-DF447D93BC57}"/>
              </a:ext>
            </a:extLst>
          </p:cNvPr>
          <p:cNvSpPr/>
          <p:nvPr/>
        </p:nvSpPr>
        <p:spPr>
          <a:xfrm>
            <a:off x="750503" y="4629243"/>
            <a:ext cx="5059747" cy="14621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컴퓨팅의 확장으로 에지 컴퓨팅이 제안되었다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에지에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하드웨어 리소스를 저장해 클라우드 컴퓨팅보다 훨씬 빠른 속도로 클라이언트 장치에 서비스를 제공한다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계속 언급되고 있는 기술이다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783D5C-A56C-45EA-9E52-83E33361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75" y="1352301"/>
            <a:ext cx="4639322" cy="35628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4B52135-42C2-49DA-83C8-2E4B1D312D68}"/>
              </a:ext>
            </a:extLst>
          </p:cNvPr>
          <p:cNvSpPr/>
          <p:nvPr/>
        </p:nvSpPr>
        <p:spPr>
          <a:xfrm>
            <a:off x="6713504" y="1476845"/>
            <a:ext cx="5059747" cy="847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장치는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1 Edge Nodes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Wi-Fi Access Point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혹은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Cellular tower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연결된다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04F09F-DE78-46F5-BB4D-C53301092363}"/>
              </a:ext>
            </a:extLst>
          </p:cNvPr>
          <p:cNvSpPr/>
          <p:nvPr/>
        </p:nvSpPr>
        <p:spPr>
          <a:xfrm>
            <a:off x="6489666" y="1253006"/>
            <a:ext cx="447675" cy="447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6C8925-4201-4E0B-90E2-D832CC059911}"/>
              </a:ext>
            </a:extLst>
          </p:cNvPr>
          <p:cNvSpPr/>
          <p:nvPr/>
        </p:nvSpPr>
        <p:spPr>
          <a:xfrm>
            <a:off x="6713504" y="2824635"/>
            <a:ext cx="5059747" cy="847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2 Edge Nodes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클라이언트 장치와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거리가 멀지만 더 많은 계산을 실행할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820FF1-43F0-4014-97C6-1ADF69E3FE83}"/>
              </a:ext>
            </a:extLst>
          </p:cNvPr>
          <p:cNvSpPr/>
          <p:nvPr/>
        </p:nvSpPr>
        <p:spPr>
          <a:xfrm>
            <a:off x="6489666" y="2600796"/>
            <a:ext cx="447675" cy="447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8E52E2-7306-49C7-9C00-A75DBF69B2A8}"/>
              </a:ext>
            </a:extLst>
          </p:cNvPr>
          <p:cNvSpPr/>
          <p:nvPr/>
        </p:nvSpPr>
        <p:spPr>
          <a:xfrm>
            <a:off x="6713504" y="4166952"/>
            <a:ext cx="5059747" cy="122419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그림은 많은 아키텍처 중 하나일 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에지 컴퓨팅 아키텍처에서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레벨이 하나일 수도 있고 더 많을 수도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E8A106-082D-4400-B8BD-021964F4D99F}"/>
              </a:ext>
            </a:extLst>
          </p:cNvPr>
          <p:cNvSpPr/>
          <p:nvPr/>
        </p:nvSpPr>
        <p:spPr>
          <a:xfrm>
            <a:off x="6489666" y="3943113"/>
            <a:ext cx="447675" cy="447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0B2DE-E56B-4ADB-BEF7-001B4B8A6F36}"/>
              </a:ext>
            </a:extLst>
          </p:cNvPr>
          <p:cNvSpPr txBox="1"/>
          <p:nvPr/>
        </p:nvSpPr>
        <p:spPr>
          <a:xfrm>
            <a:off x="1905127" y="491514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 아키텍처</a:t>
            </a:r>
          </a:p>
        </p:txBody>
      </p:sp>
    </p:spTree>
    <p:extLst>
      <p:ext uri="{BB962C8B-B14F-4D97-AF65-F5344CB8AC3E}">
        <p14:creationId xmlns:p14="http://schemas.microsoft.com/office/powerpoint/2010/main" val="26701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BDA9C3-E56F-4949-8022-326C0FD5D149}"/>
              </a:ext>
            </a:extLst>
          </p:cNvPr>
          <p:cNvSpPr/>
          <p:nvPr/>
        </p:nvSpPr>
        <p:spPr>
          <a:xfrm>
            <a:off x="823626" y="1105771"/>
            <a:ext cx="2814222" cy="561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가상화</a:t>
            </a:r>
            <a:r>
              <a:rPr lang="en-US" altLang="ko-KR" sz="2000" dirty="0"/>
              <a:t>(virtualization)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1424C-BFEC-405F-A3FA-EC33804046A7}"/>
              </a:ext>
            </a:extLst>
          </p:cNvPr>
          <p:cNvSpPr txBox="1"/>
          <p:nvPr/>
        </p:nvSpPr>
        <p:spPr>
          <a:xfrm>
            <a:off x="823626" y="314812"/>
            <a:ext cx="7720383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 컴퓨팅은 가상화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대용량 스토리지 등을 포함한 몇 가지 기본 기술을 기반으로 한다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8958C-EC32-411F-8709-EA2B57EC676A}"/>
              </a:ext>
            </a:extLst>
          </p:cNvPr>
          <p:cNvSpPr txBox="1"/>
          <p:nvPr/>
        </p:nvSpPr>
        <p:spPr>
          <a:xfrm>
            <a:off x="823626" y="1852430"/>
            <a:ext cx="10544746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provisioning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요구에 맞게 시스템 자원을 할당해 두었다가 필요 시 시스템을 즉시 사용할 수 있는 상태로 미리 준비해 두는 것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scheduling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스케줄링은 프로세스가 생성되어 실행될 때 필요한 시스템의 여러 자원을 해당 프로세스에게 할당하는 작업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 sandboxing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외부로부터 들어온 프로그램이 보호된 영역에서 동작해 시스템이 부정하게 조작되는 것을 막는 보안 형태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F5BE92A-12E7-47AD-B56D-D89760DDA545}"/>
              </a:ext>
            </a:extLst>
          </p:cNvPr>
          <p:cNvSpPr/>
          <p:nvPr/>
        </p:nvSpPr>
        <p:spPr>
          <a:xfrm>
            <a:off x="823626" y="2945704"/>
            <a:ext cx="662274" cy="3333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59E6F-C5A3-4FC7-B574-1EE2B2F7641D}"/>
              </a:ext>
            </a:extLst>
          </p:cNvPr>
          <p:cNvSpPr txBox="1"/>
          <p:nvPr/>
        </p:nvSpPr>
        <p:spPr>
          <a:xfrm>
            <a:off x="1566576" y="2925448"/>
            <a:ext cx="737573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 또한 하드웨어 리소스를 효과적으로 관리하기 위해 가상화를 기반으로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81969C-2554-4BDD-AD6A-9C190F1C5333}"/>
              </a:ext>
            </a:extLst>
          </p:cNvPr>
          <p:cNvSpPr/>
          <p:nvPr/>
        </p:nvSpPr>
        <p:spPr>
          <a:xfrm>
            <a:off x="1566575" y="3674149"/>
            <a:ext cx="10292049" cy="88761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노드의 하드웨어에 관계 없이 동일한 실행 환경의 가상머신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컨테이너를 생성한다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AE62C9-3660-4691-86D8-9B9990740D6F}"/>
              </a:ext>
            </a:extLst>
          </p:cNvPr>
          <p:cNvSpPr/>
          <p:nvPr/>
        </p:nvSpPr>
        <p:spPr>
          <a:xfrm>
            <a:off x="238125" y="3674148"/>
            <a:ext cx="1171575" cy="8876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플랫폼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독립성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046D68-44C6-4350-8F2B-AF2432F62EAE}"/>
              </a:ext>
            </a:extLst>
          </p:cNvPr>
          <p:cNvSpPr/>
          <p:nvPr/>
        </p:nvSpPr>
        <p:spPr>
          <a:xfrm>
            <a:off x="1566575" y="4727695"/>
            <a:ext cx="10292049" cy="88761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가상머신과 컨테이너는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bare metal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hypervisor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에서만 실행된다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하이퍼바이저는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하드웨어 리소스를 관리하고 추상화 시켜 애플리케이션 개발을 단순화한다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07A27B-FAA7-4553-A31D-9D2C618E09F6}"/>
              </a:ext>
            </a:extLst>
          </p:cNvPr>
          <p:cNvSpPr/>
          <p:nvPr/>
        </p:nvSpPr>
        <p:spPr>
          <a:xfrm>
            <a:off x="238125" y="4727694"/>
            <a:ext cx="1171575" cy="8876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리소스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추상화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95B970-E960-4309-959E-B971D8FDECB7}"/>
              </a:ext>
            </a:extLst>
          </p:cNvPr>
          <p:cNvSpPr/>
          <p:nvPr/>
        </p:nvSpPr>
        <p:spPr>
          <a:xfrm>
            <a:off x="1566575" y="5781241"/>
            <a:ext cx="10292049" cy="88761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동일한 클라이언트 장치에서 실행되는 가상머신의 장애는 다른 가상머신에 영향을 미치지 않는다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노드는 많은 사용자에게 동시에 서비스를 제공하고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작업을 수행해야 하므로 이 기능은 큰 장점이 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컨테이너는 운영체제마다 격리는 가능하지만 같은 운영체제를 사용하는 컨테이너들은 완벽한 분리가 불가능하다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565226-4C24-4CAC-B05B-946937EC015A}"/>
              </a:ext>
            </a:extLst>
          </p:cNvPr>
          <p:cNvSpPr/>
          <p:nvPr/>
        </p:nvSpPr>
        <p:spPr>
          <a:xfrm>
            <a:off x="238125" y="5781240"/>
            <a:ext cx="1171575" cy="8876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격리</a:t>
            </a:r>
          </a:p>
        </p:txBody>
      </p:sp>
    </p:spTree>
    <p:extLst>
      <p:ext uri="{BB962C8B-B14F-4D97-AF65-F5344CB8AC3E}">
        <p14:creationId xmlns:p14="http://schemas.microsoft.com/office/powerpoint/2010/main" val="112718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ADA18-48EA-4B14-BF35-17C7BED242D7}"/>
              </a:ext>
            </a:extLst>
          </p:cNvPr>
          <p:cNvSpPr txBox="1"/>
          <p:nvPr/>
        </p:nvSpPr>
        <p:spPr>
          <a:xfrm>
            <a:off x="823626" y="314812"/>
            <a:ext cx="841288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컴퓨팅은 클라우드 컴퓨팅과 차별화되는 특성을 가지고 있기에 새로운 가상머신 관리가 필요하다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6E16B9-E529-4333-A090-413BF84CD2C2}"/>
              </a:ext>
            </a:extLst>
          </p:cNvPr>
          <p:cNvSpPr/>
          <p:nvPr/>
        </p:nvSpPr>
        <p:spPr>
          <a:xfrm>
            <a:off x="823626" y="913401"/>
            <a:ext cx="1576674" cy="373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에지 노드 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4673A-7987-4532-A6B5-FD5A2DB0BBCD}"/>
              </a:ext>
            </a:extLst>
          </p:cNvPr>
          <p:cNvSpPr txBox="1"/>
          <p:nvPr/>
        </p:nvSpPr>
        <p:spPr>
          <a:xfrm>
            <a:off x="823626" y="1286454"/>
            <a:ext cx="820609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노드들이 고르게 분포되어 있지 않아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노드가 적게 위치되어 있는 지역이 존재한다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가상머신과 컨테이너가 이동하는데 시간이 오래 걸려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사용자들에게 원활한 서비스를 제공할 때 어려움이 생긴다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EA2A8E-4D7E-4FBF-8E18-0F9BC4B66D6C}"/>
              </a:ext>
            </a:extLst>
          </p:cNvPr>
          <p:cNvSpPr/>
          <p:nvPr/>
        </p:nvSpPr>
        <p:spPr>
          <a:xfrm>
            <a:off x="823626" y="2010939"/>
            <a:ext cx="1576674" cy="373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제한된 리소스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DED8F-77DD-414D-887E-F2DB713AF941}"/>
              </a:ext>
            </a:extLst>
          </p:cNvPr>
          <p:cNvSpPr txBox="1"/>
          <p:nvPr/>
        </p:nvSpPr>
        <p:spPr>
          <a:xfrm>
            <a:off x="823626" y="2383159"/>
            <a:ext cx="741581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무한한 하드웨어 리소스를 보유한 클라우드와 달리 에지 노드를 제한된 하드웨어 리소스를 보유한다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노드는 제한된 가상머신과 컨테이너만 지원할 수 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BCE7F-D441-48DC-AB04-2303D98DF08D}"/>
              </a:ext>
            </a:extLst>
          </p:cNvPr>
          <p:cNvSpPr/>
          <p:nvPr/>
        </p:nvSpPr>
        <p:spPr>
          <a:xfrm>
            <a:off x="823625" y="3107645"/>
            <a:ext cx="1967199" cy="373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제한된 서비스 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08D36-460B-4E60-9D42-0D1467E7CBBC}"/>
              </a:ext>
            </a:extLst>
          </p:cNvPr>
          <p:cNvSpPr txBox="1"/>
          <p:nvPr/>
        </p:nvSpPr>
        <p:spPr>
          <a:xfrm>
            <a:off x="823626" y="3479864"/>
            <a:ext cx="8294258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장치의 위치가 이동될 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인접한 에지 노드 간에 가상머신과 컨테이너 마이그레이션이 자주 발생한다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5755F6-58B3-487D-ABE6-C68B93AFAB13}"/>
              </a:ext>
            </a:extLst>
          </p:cNvPr>
          <p:cNvSpPr/>
          <p:nvPr/>
        </p:nvSpPr>
        <p:spPr>
          <a:xfrm>
            <a:off x="823625" y="3922148"/>
            <a:ext cx="1967199" cy="373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에지 노드의 이동성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BC651-E835-4943-9AC7-CB623922F926}"/>
              </a:ext>
            </a:extLst>
          </p:cNvPr>
          <p:cNvSpPr txBox="1"/>
          <p:nvPr/>
        </p:nvSpPr>
        <p:spPr>
          <a:xfrm>
            <a:off x="823626" y="4295081"/>
            <a:ext cx="608532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노드가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드론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차량 등 이동성을 가질 때 리소스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프로비저닝이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자주 발생한다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FC929A-270B-425A-8B29-6A3668E50EBC}"/>
              </a:ext>
            </a:extLst>
          </p:cNvPr>
          <p:cNvSpPr/>
          <p:nvPr/>
        </p:nvSpPr>
        <p:spPr>
          <a:xfrm>
            <a:off x="823626" y="4736412"/>
            <a:ext cx="1338550" cy="373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낮은 신뢰성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A6105-A9FE-4B1E-83C9-AB2AE45DF9C5}"/>
              </a:ext>
            </a:extLst>
          </p:cNvPr>
          <p:cNvSpPr txBox="1"/>
          <p:nvPr/>
        </p:nvSpPr>
        <p:spPr>
          <a:xfrm>
            <a:off x="823626" y="5109345"/>
            <a:ext cx="344998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에지는 클라우드만큼 신뢰를 받을 수 없다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F6DF1D-ED9D-474A-9F7F-F22C83765D5E}"/>
              </a:ext>
            </a:extLst>
          </p:cNvPr>
          <p:cNvSpPr/>
          <p:nvPr/>
        </p:nvSpPr>
        <p:spPr>
          <a:xfrm>
            <a:off x="823626" y="5549723"/>
            <a:ext cx="1338550" cy="373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공격에 취약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43EC2-0DA6-4AC8-AA9D-ABF604AE332C}"/>
              </a:ext>
            </a:extLst>
          </p:cNvPr>
          <p:cNvSpPr txBox="1"/>
          <p:nvPr/>
        </p:nvSpPr>
        <p:spPr>
          <a:xfrm>
            <a:off x="823626" y="5922656"/>
            <a:ext cx="845455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대기업이 운영하는 대규모 클라우드 데이터 센터보다 기술력이 약한 기업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개인이 운영하는 에지는 공격에 취약하다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컴퓨팅에서 실행되는 가상머신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컨테이너는 계산을 하는데 문제가 생길 수 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E3B048-FA60-4FC8-829E-A34A11F12211}"/>
              </a:ext>
            </a:extLst>
          </p:cNvPr>
          <p:cNvSpPr/>
          <p:nvPr/>
        </p:nvSpPr>
        <p:spPr>
          <a:xfrm>
            <a:off x="878538" y="522876"/>
            <a:ext cx="10434924" cy="10487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언급된 문제를 해결하기 위해 많은 연구가 진행되고 있다</a:t>
            </a:r>
            <a:r>
              <a:rPr lang="en-US" altLang="ko-KR" sz="1600" b="1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C10CFD-E804-4D19-BB06-F1811BFD4C5B}"/>
              </a:ext>
            </a:extLst>
          </p:cNvPr>
          <p:cNvSpPr/>
          <p:nvPr/>
        </p:nvSpPr>
        <p:spPr>
          <a:xfrm>
            <a:off x="2200273" y="2045769"/>
            <a:ext cx="863917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컨테이너를 효율적으로 관리하기 위해 구축한 에지 컴퓨팅 가상화 프레임워크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B1D5BD-41A2-4F5A-ABE9-0ED862A2C013}"/>
              </a:ext>
            </a:extLst>
          </p:cNvPr>
          <p:cNvSpPr/>
          <p:nvPr/>
        </p:nvSpPr>
        <p:spPr>
          <a:xfrm>
            <a:off x="2200272" y="2838906"/>
            <a:ext cx="863917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컨테이너의 크기를 줄이고 마이그레이션을 위한 효율적인 방법을 고안하는 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컴퓨팅에 맞게 조정된 여러 가상화 기술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63DD91-D805-47D0-9CBB-150A841BCF9A}"/>
              </a:ext>
            </a:extLst>
          </p:cNvPr>
          <p:cNvSpPr/>
          <p:nvPr/>
        </p:nvSpPr>
        <p:spPr>
          <a:xfrm>
            <a:off x="2200271" y="3967494"/>
            <a:ext cx="863917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에지 컴퓨팅에 최적화된 가상머신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컨테이너 배치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스케줄링 알고리즘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B6111-19DB-4C18-9A92-166A72DFAD28}"/>
              </a:ext>
            </a:extLst>
          </p:cNvPr>
          <p:cNvSpPr/>
          <p:nvPr/>
        </p:nvSpPr>
        <p:spPr>
          <a:xfrm>
            <a:off x="2200271" y="4922213"/>
            <a:ext cx="863917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가상화로 인한 에지 컴퓨팅에서의 보안 문제 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7C8321-B7E2-4EA7-B528-50B0B9759E07}"/>
              </a:ext>
            </a:extLst>
          </p:cNvPr>
          <p:cNvSpPr/>
          <p:nvPr/>
        </p:nvSpPr>
        <p:spPr>
          <a:xfrm>
            <a:off x="878538" y="1973750"/>
            <a:ext cx="1162051" cy="517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Section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281BFD-7E21-4A9F-BB54-48C5EB06FD1A}"/>
              </a:ext>
            </a:extLst>
          </p:cNvPr>
          <p:cNvSpPr/>
          <p:nvPr/>
        </p:nvSpPr>
        <p:spPr>
          <a:xfrm>
            <a:off x="878538" y="2934613"/>
            <a:ext cx="1162051" cy="517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Section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50BBCD-047C-4A1E-A189-6F18D02D0EE0}"/>
              </a:ext>
            </a:extLst>
          </p:cNvPr>
          <p:cNvSpPr/>
          <p:nvPr/>
        </p:nvSpPr>
        <p:spPr>
          <a:xfrm>
            <a:off x="878538" y="3895476"/>
            <a:ext cx="1162051" cy="517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Section 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DF510-C234-4F87-B898-0E92A928ED46}"/>
              </a:ext>
            </a:extLst>
          </p:cNvPr>
          <p:cNvSpPr/>
          <p:nvPr/>
        </p:nvSpPr>
        <p:spPr>
          <a:xfrm>
            <a:off x="878538" y="4856339"/>
            <a:ext cx="1162051" cy="517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Section 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2B1622-7467-43E1-9D4B-F7157D0284DE}"/>
              </a:ext>
            </a:extLst>
          </p:cNvPr>
          <p:cNvSpPr/>
          <p:nvPr/>
        </p:nvSpPr>
        <p:spPr>
          <a:xfrm>
            <a:off x="2200271" y="5883076"/>
            <a:ext cx="863917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2B1DB1-4E4C-4263-A457-1C4383731A05}"/>
              </a:ext>
            </a:extLst>
          </p:cNvPr>
          <p:cNvSpPr/>
          <p:nvPr/>
        </p:nvSpPr>
        <p:spPr>
          <a:xfrm>
            <a:off x="878538" y="5817202"/>
            <a:ext cx="1162051" cy="5179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Section 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7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7058C0-2B8B-47AF-A478-5614C2ACAB7E}"/>
              </a:ext>
            </a:extLst>
          </p:cNvPr>
          <p:cNvSpPr/>
          <p:nvPr/>
        </p:nvSpPr>
        <p:spPr>
          <a:xfrm>
            <a:off x="3534689" y="2967335"/>
            <a:ext cx="512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II.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Virtualization-Based Frameworks</a:t>
            </a:r>
          </a:p>
        </p:txBody>
      </p:sp>
    </p:spTree>
    <p:extLst>
      <p:ext uri="{BB962C8B-B14F-4D97-AF65-F5344CB8AC3E}">
        <p14:creationId xmlns:p14="http://schemas.microsoft.com/office/powerpoint/2010/main" val="203937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3198</Words>
  <Application>Microsoft Office PowerPoint</Application>
  <PresentationFormat>와이드스크린</PresentationFormat>
  <Paragraphs>452</Paragraphs>
  <Slides>28</Slides>
  <Notes>26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A Survey of Virtual Machine Management in Edge Computing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Virtual Machine Management in Edge Computing</dc:title>
  <dc:creator>20196093@office.deu.ac.kr</dc:creator>
  <cp:lastModifiedBy>20196093@office.deu.ac.kr</cp:lastModifiedBy>
  <cp:revision>361</cp:revision>
  <dcterms:created xsi:type="dcterms:W3CDTF">2020-04-02T11:45:57Z</dcterms:created>
  <dcterms:modified xsi:type="dcterms:W3CDTF">2020-04-06T17:38:11Z</dcterms:modified>
</cp:coreProperties>
</file>