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1" autoAdjust="0"/>
    <p:restoredTop sz="94471" autoAdjust="0"/>
  </p:normalViewPr>
  <p:slideViewPr>
    <p:cSldViewPr snapToGrid="0">
      <p:cViewPr varScale="1">
        <p:scale>
          <a:sx n="107" d="100"/>
          <a:sy n="107" d="100"/>
        </p:scale>
        <p:origin x="46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E8FC6B-4194-4FA3-8EFC-235B70A5D4BC}" type="datetimeFigureOut">
              <a:rPr lang="ko-KR" altLang="en-US" smtClean="0"/>
              <a:t>2020-03-16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95BFAD-E41C-4BC9-A5D7-E4C337A61B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7872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안전한 치료 응용 </a:t>
            </a:r>
            <a:r>
              <a:rPr lang="ko-KR" alt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프로그램을위한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블록 체인 기반 모바일 에지 컴퓨팅 프레임 워크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95BFAD-E41C-4BC9-A5D7-E4C337A61B3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32583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체인의 블록 승인</a:t>
            </a:r>
            <a:endParaRPr lang="en-US" altLang="ko-KR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밥의 블록체인 </a:t>
            </a:r>
            <a:endParaRPr lang="en-US" altLang="ko-KR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치료 센터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온라인 치료사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의료 센터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치료 시설 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 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치료사 등은 치료 트랜잭션을 추가할 수 있는 자체 블록체인을 가질 수 있다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수직 체인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하나의 독립적인 체인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환자 데이터는 수평 또는 수직으로 추가될 수 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모든 치료 데이터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세션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새로운 블록으로 기록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95BFAD-E41C-4BC9-A5D7-E4C337A61B3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7455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체인의 블록 승인</a:t>
            </a:r>
            <a:endParaRPr lang="en-US" altLang="ko-KR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치료 데이터를 블록체인에 추가하는 과정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Gesture tracking sensor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제스처 추적 센서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sent to BOB for authentication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인증을 위해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BOB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전송됨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Added to the Blockchain and off-chain repository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블록체인 및 오프체인 저장소에 추가됨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스마트폰 게이트웨이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---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트랜잭션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에지 게이트웨이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에지 게이트웨이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블록에 트랜잭션을 넣고 인증을 위해 스마트폰 게이트웨이로 전송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스마트폰 게이트웨이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블록에 개인키로 서명하고 에지 노드로 배포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합의가 이루어지면 블록체인에 추가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MEC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노드로 추가 전파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95BFAD-E41C-4BC9-A5D7-E4C337A61B3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07379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 사례</a:t>
            </a:r>
            <a:endParaRPr lang="en-US" altLang="ko-KR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3D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아바타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데이터는 클라우드로 이동하기 전에 보안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MEC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노드에 의해 보안 및 익명화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치료사 선택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건강 기록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자신의 위치 등을 전문가와 안전하게 공유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블록체인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권한 부여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95BFAD-E41C-4BC9-A5D7-E4C337A61B3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54821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사용자와 서버를 가까운 곳에 배치해 데이터를 처리하는 기술이다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단말기와 서버의 거리가 짧으므로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5G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핵심인 초저지연 서비스 제공을 가능하게 하고 전송에 따른 부하도 최소화할 수 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ko-KR" altLang="en-US" dirty="0"/>
            </a:br>
            <a:br>
              <a:rPr lang="ko-KR" altLang="en-US" dirty="0"/>
            </a:b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모바일 에지 컴퓨팅을 도입하면 통상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단계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스마트폰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기지국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교환국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인터넷망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데이터센터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거치는 데이터 전송 과정을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단계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스마트폰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기지국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까지 줄여 데이터 전송 지연 시간을 최소화할 수 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..</a:t>
            </a:r>
            <a:br>
              <a:rPr lang="ko-KR" altLang="en-US" dirty="0"/>
            </a:br>
            <a:br>
              <a:rPr lang="ko-KR" altLang="en-US" dirty="0"/>
            </a:b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기술을 적용하면 고객은 기존 통신 대비 최대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60%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까지 향상된 초저지연 효과를 체감할 수 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ko-KR" altLang="en-US" dirty="0"/>
            </a:b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자율주행처럼 즉시성이 핵심인 서비스는 물론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AR·VR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등 대용량 콘텐츠를 끊김 없이 스트리밍 하기 위해서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'MEC'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기술이 필수적이다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95BFAD-E41C-4BC9-A5D7-E4C337A61B3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61367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I.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소개</a:t>
            </a:r>
          </a:p>
          <a:p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II.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관련된 일</a:t>
            </a:r>
          </a:p>
          <a:p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III.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안전한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IoT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프레임 워크 아키텍처</a:t>
            </a:r>
          </a:p>
          <a:p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IV.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개념 증명 구현</a:t>
            </a:r>
          </a:p>
          <a:p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V.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결론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95BFAD-E41C-4BC9-A5D7-E4C337A61B3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43229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디자인 고려 사항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95BFAD-E41C-4BC9-A5D7-E4C337A61B3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397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호스트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네트워크를 구성하는 컴퓨터 시스템에서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각각의 단말기로부터의 자료 처리 요구를 받아 처리하는 중심이 되는 컴퓨터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95BFAD-E41C-4BC9-A5D7-E4C337A61B3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9628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제안 된 안전한 분산 치료 응용 프로그램의 사이버 물리적 고수준 블록 다이어그램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치료 환경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dirty="0"/>
              <a:t>Fog..</a:t>
            </a:r>
            <a:r>
              <a:rPr lang="ko-KR" altLang="en-US" dirty="0"/>
              <a:t>안개</a:t>
            </a:r>
            <a:r>
              <a:rPr lang="en-US" altLang="ko-KR" dirty="0"/>
              <a:t>..?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95BFAD-E41C-4BC9-A5D7-E4C337A61B3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9261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호스트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네트워크를 구성하는 컴퓨터 시스템에서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각각의 단말기로부터의 자료 처리 요구를 받아 처리하는 중심이 되는 컴퓨터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dirty="0"/>
              <a:t>community of interest </a:t>
            </a:r>
            <a:r>
              <a:rPr lang="ko-KR" altLang="en-US" dirty="0"/>
              <a:t>이해관계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consensus/mining/blockchain </a:t>
            </a:r>
            <a:r>
              <a:rPr lang="ko-KR" altLang="en-US" dirty="0"/>
              <a:t>합의</a:t>
            </a:r>
            <a:r>
              <a:rPr lang="en-US" altLang="ko-KR" dirty="0"/>
              <a:t>/</a:t>
            </a:r>
            <a:r>
              <a:rPr lang="ko-KR" altLang="en-US" dirty="0"/>
              <a:t>채굴</a:t>
            </a:r>
            <a:r>
              <a:rPr lang="en-US" altLang="ko-KR" dirty="0"/>
              <a:t>/</a:t>
            </a:r>
            <a:r>
              <a:rPr lang="ko-KR" altLang="en-US" dirty="0"/>
              <a:t>블록체인</a:t>
            </a:r>
          </a:p>
          <a:p>
            <a:r>
              <a:rPr lang="en-US" altLang="ko-KR" dirty="0"/>
              <a:t>network topology </a:t>
            </a:r>
            <a:r>
              <a:rPr lang="ko-KR" altLang="en-US" dirty="0"/>
              <a:t>네트워크 위상</a:t>
            </a:r>
          </a:p>
          <a:p>
            <a:r>
              <a:rPr lang="en-US" altLang="ko-KR" dirty="0"/>
              <a:t>therapy IoT nodes/client environment </a:t>
            </a:r>
            <a:r>
              <a:rPr lang="ko-KR" altLang="en-US" dirty="0"/>
              <a:t>치료 </a:t>
            </a:r>
            <a:r>
              <a:rPr lang="en-US" altLang="ko-KR" dirty="0"/>
              <a:t>IoT </a:t>
            </a:r>
            <a:r>
              <a:rPr lang="ko-KR" altLang="en-US" dirty="0"/>
              <a:t>노드</a:t>
            </a:r>
            <a:r>
              <a:rPr lang="en-US" altLang="ko-KR" dirty="0"/>
              <a:t>/</a:t>
            </a:r>
            <a:r>
              <a:rPr lang="ko-KR" altLang="en-US" dirty="0"/>
              <a:t>클라이언트 환경</a:t>
            </a:r>
          </a:p>
          <a:p>
            <a:endParaRPr lang="ko-KR" altLang="en-US" dirty="0"/>
          </a:p>
          <a:p>
            <a:r>
              <a:rPr lang="en-US" altLang="ko-KR" dirty="0"/>
              <a:t>record append/read therapy data </a:t>
            </a:r>
            <a:r>
              <a:rPr lang="ko-KR" altLang="en-US" dirty="0"/>
              <a:t>추가</a:t>
            </a:r>
            <a:r>
              <a:rPr lang="en-US" altLang="ko-KR" dirty="0"/>
              <a:t>/</a:t>
            </a:r>
            <a:r>
              <a:rPr lang="ko-KR" altLang="en-US" dirty="0"/>
              <a:t>읽기 치료 데이터를 기록하다</a:t>
            </a:r>
          </a:p>
          <a:p>
            <a:r>
              <a:rPr lang="en-US" altLang="ko-KR" dirty="0"/>
              <a:t>read therapy data </a:t>
            </a:r>
            <a:r>
              <a:rPr lang="ko-KR" altLang="en-US" dirty="0"/>
              <a:t>치료 자료를 읽다</a:t>
            </a:r>
          </a:p>
          <a:p>
            <a:r>
              <a:rPr lang="en-US" altLang="ko-KR" dirty="0"/>
              <a:t>record append/read therapy data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추가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읽기 치료 데이터를 기록하다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dirty="0"/>
              <a:t>remote therapy data read/write </a:t>
            </a:r>
            <a:r>
              <a:rPr lang="ko-KR" altLang="en-US" dirty="0"/>
              <a:t>원격 치료 데이터 읽기</a:t>
            </a:r>
            <a:r>
              <a:rPr lang="en-US" altLang="ko-KR" dirty="0"/>
              <a:t>/</a:t>
            </a:r>
            <a:r>
              <a:rPr lang="ko-KR" altLang="en-US" dirty="0"/>
              <a:t>쓰기</a:t>
            </a:r>
          </a:p>
          <a:p>
            <a:r>
              <a:rPr lang="en-US" altLang="ko-KR" dirty="0"/>
              <a:t>therapy data request </a:t>
            </a:r>
            <a:r>
              <a:rPr lang="ko-KR" altLang="en-US" dirty="0"/>
              <a:t>치료 데이터 요청</a:t>
            </a:r>
          </a:p>
          <a:p>
            <a:r>
              <a:rPr lang="en-US" altLang="ko-KR" dirty="0"/>
              <a:t>grant/deny/revoke access </a:t>
            </a:r>
            <a:r>
              <a:rPr lang="ko-KR" altLang="en-US" dirty="0"/>
              <a:t>접근을 허가하다</a:t>
            </a:r>
            <a:r>
              <a:rPr lang="en-US" altLang="ko-KR" dirty="0"/>
              <a:t>/</a:t>
            </a:r>
            <a:r>
              <a:rPr lang="ko-KR" altLang="en-US" dirty="0"/>
              <a:t>거부하다</a:t>
            </a:r>
            <a:r>
              <a:rPr lang="en-US" altLang="ko-KR" dirty="0"/>
              <a:t>/</a:t>
            </a:r>
            <a:r>
              <a:rPr lang="ko-KR" altLang="en-US" dirty="0"/>
              <a:t>거부하다</a:t>
            </a:r>
            <a:r>
              <a:rPr lang="en-US" altLang="ko-KR" dirty="0"/>
              <a:t>/</a:t>
            </a:r>
            <a:r>
              <a:rPr lang="ko-KR" altLang="en-US" dirty="0"/>
              <a:t>거부하다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95BFAD-E41C-4BC9-A5D7-E4C337A61B3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11564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키 설정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95BFAD-E41C-4BC9-A5D7-E4C337A61B3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96224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체인의 블록 승인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95BFAD-E41C-4BC9-A5D7-E4C337A61B3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354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26227C-9D24-4F74-9715-2FDA190593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E12D469-AB51-4E11-B564-9041FBE3CE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D27E50-FCEB-4506-A5BC-A26734183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83713-7091-4E2C-A8CD-C03735DBEF4E}" type="datetimeFigureOut">
              <a:rPr lang="ko-KR" altLang="en-US" smtClean="0"/>
              <a:t>2020-03-16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2351A7-0217-41AB-AB13-2E988575D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04B62D-B64D-4A74-8EA8-4689ABBA3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34D61-2C38-45E3-A59B-84E6EEC64A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478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F741AC-46D2-4E13-8818-5411B7B14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DDDC27C-1A79-4347-AFD0-FCE2A25036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8B5AC6-D4E3-4D74-AD77-DF0657A8A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83713-7091-4E2C-A8CD-C03735DBEF4E}" type="datetimeFigureOut">
              <a:rPr lang="ko-KR" altLang="en-US" smtClean="0"/>
              <a:t>2020-03-16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389EB7-C4BA-4C3B-8BBD-4DDB3350D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20B876-CA34-4F5B-8769-231F68A89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34D61-2C38-45E3-A59B-84E6EEC64A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020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110509D-2A55-4954-BF59-DFCEE72D10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1D1CC3-96C5-410B-B6F4-0B653F2E4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F3C6D4-301D-43AD-AC7A-AB6BA165B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83713-7091-4E2C-A8CD-C03735DBEF4E}" type="datetimeFigureOut">
              <a:rPr lang="ko-KR" altLang="en-US" smtClean="0"/>
              <a:t>2020-03-16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8E3F02-1887-4598-BD94-B32E6A0A3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7A8584-04FF-4CB3-A61B-A8D219E30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34D61-2C38-45E3-A59B-84E6EEC64A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4226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136432-8969-4868-A5BA-8A3946EE7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E4A185-1756-4F6C-87BA-C93D93369B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C4CE21-B169-44FC-BA5F-30C8893E8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83713-7091-4E2C-A8CD-C03735DBEF4E}" type="datetimeFigureOut">
              <a:rPr lang="ko-KR" altLang="en-US" smtClean="0"/>
              <a:t>2020-03-16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3D27F7-C243-4375-9160-29F2F5762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16B916-3A01-4D8F-8C19-BA16196EA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34D61-2C38-45E3-A59B-84E6EEC64A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9842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FA44BA-9C3D-488A-869C-67B2D333B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1D2BF1-0DDA-4F89-B15B-139C26CF00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9301D6-CD6B-49D8-BC06-B6A074C27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83713-7091-4E2C-A8CD-C03735DBEF4E}" type="datetimeFigureOut">
              <a:rPr lang="ko-KR" altLang="en-US" smtClean="0"/>
              <a:t>2020-03-16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2F83F6-5C73-4904-9CEC-A38F8C251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7BCB51-3965-4D6A-91EB-A0B8F9066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34D61-2C38-45E3-A59B-84E6EEC64A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7983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8F6270-8AE6-4971-8865-388D0BF19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3DEA97-0D8B-498D-B348-18C6972425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072E7E1-5781-4AE2-BC44-7072FA2A5F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1476E1-DAEE-452C-B16F-0B23E3C13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83713-7091-4E2C-A8CD-C03735DBEF4E}" type="datetimeFigureOut">
              <a:rPr lang="ko-KR" altLang="en-US" smtClean="0"/>
              <a:t>2020-03-16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BDD99B-7C3E-4804-83E4-7547FEB52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2BEACDA-0D9C-4D7A-9BF7-C67361A38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34D61-2C38-45E3-A59B-84E6EEC64A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8177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465598-C3DD-48C7-B7EE-614320A8A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F6A0C5-8B33-48ED-A712-708BEECFB2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958F37-A610-468E-854D-3301AF3ECD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0985CBD-3DB4-4F70-9F85-5011F5132B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4FD2835-E937-4D8D-88A2-A7DCAC783F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A92B3C9-E166-40FB-A700-1C05AF83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83713-7091-4E2C-A8CD-C03735DBEF4E}" type="datetimeFigureOut">
              <a:rPr lang="ko-KR" altLang="en-US" smtClean="0"/>
              <a:t>2020-03-16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3E1C621-88D1-4241-AE14-E9B771914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6BDB18E-B991-49F4-B18F-A28EFF33A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34D61-2C38-45E3-A59B-84E6EEC64A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1819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6080-DAAD-4770-B2DF-DEDE3EAF5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3E8F9FC-B62D-4FD9-8A36-ABC9DFE2E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83713-7091-4E2C-A8CD-C03735DBEF4E}" type="datetimeFigureOut">
              <a:rPr lang="ko-KR" altLang="en-US" smtClean="0"/>
              <a:t>2020-03-16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AF46A74-8D7A-438C-B86D-53D9066CD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7A14894-BEE2-4973-A9B9-A5F81086E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34D61-2C38-45E3-A59B-84E6EEC64A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3910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570761C-87FF-4A33-B175-2FAC133DB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83713-7091-4E2C-A8CD-C03735DBEF4E}" type="datetimeFigureOut">
              <a:rPr lang="ko-KR" altLang="en-US" smtClean="0"/>
              <a:t>2020-03-16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A5FC443-8623-47B4-B416-0B4DB968F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8D8E12-1276-407F-830B-2E9D5A43A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34D61-2C38-45E3-A59B-84E6EEC64A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3827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0291C9-7303-4AF0-BD33-4489C6C9E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E102BA-8D89-4838-929C-5AB37C7A1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D8254CD-0230-4639-9FF8-F45C6041FB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C5F4F2-B254-4866-94BC-B193A5860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83713-7091-4E2C-A8CD-C03735DBEF4E}" type="datetimeFigureOut">
              <a:rPr lang="ko-KR" altLang="en-US" smtClean="0"/>
              <a:t>2020-03-16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C12BC2-91CB-4CFD-A6C6-750AF1AA9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AB7FF1D-4A06-4B14-A002-BD84E8A9D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34D61-2C38-45E3-A59B-84E6EEC64A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4375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FC70BC-88DB-4E15-AC15-3ADDEC58B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F457ACF-66EB-4485-8529-390B5C5CD2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BF86683-D26E-43B9-9155-DFF45E73CE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13EDA1B-964C-48E7-866F-E4F36FDCC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83713-7091-4E2C-A8CD-C03735DBEF4E}" type="datetimeFigureOut">
              <a:rPr lang="ko-KR" altLang="en-US" smtClean="0"/>
              <a:t>2020-03-16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E9437B5-AD78-4894-8C0E-9646CF5EE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CE464A3-F193-4A97-AA02-2108FA2C3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34D61-2C38-45E3-A59B-84E6EEC64A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5024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E97E3D3-83EF-4CCA-BEFC-DAB5F56EE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4A045F-31E1-4217-9F93-BCEBCB63DB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481A51-0F81-47C4-8573-2BFED6DE37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E83713-7091-4E2C-A8CD-C03735DBEF4E}" type="datetimeFigureOut">
              <a:rPr lang="ko-KR" altLang="en-US" smtClean="0"/>
              <a:t>2020-03-16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05DA83-2417-490C-B4A4-5C8484322C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310927-617C-4EC8-AD1C-62F0922C3C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A34D61-2C38-45E3-A59B-84E6EEC64A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8633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01B3C4-C604-4B65-BE0F-E3FAB02364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ko-KR" sz="3200" b="1" dirty="0"/>
              <a:t>Blockchain-Based Mobile Edge Computing Framework for Secure Therapy Applications</a:t>
            </a:r>
            <a:br>
              <a:rPr lang="en-US" altLang="ko-KR" sz="3200" b="1" dirty="0"/>
            </a:br>
            <a:endParaRPr lang="ko-KR" altLang="en-US" sz="32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B1BAE14-C17B-4F0B-8B3A-E801BCED6F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1600" dirty="0"/>
              <a:t>MD. </a:t>
            </a:r>
            <a:r>
              <a:rPr lang="en-US" altLang="ko-KR" sz="1600" dirty="0" err="1"/>
              <a:t>Abdur</a:t>
            </a:r>
            <a:r>
              <a:rPr lang="en-US" altLang="ko-KR" sz="1600" dirty="0"/>
              <a:t> Rahman ; M. Shamim Hossain  ; George Loukas ; Elham </a:t>
            </a:r>
            <a:r>
              <a:rPr lang="en-US" altLang="ko-KR" sz="1600" dirty="0" err="1"/>
              <a:t>Hassanain</a:t>
            </a:r>
            <a:r>
              <a:rPr lang="en-US" altLang="ko-KR" sz="1600" dirty="0"/>
              <a:t> ;</a:t>
            </a:r>
            <a:endParaRPr lang="ko-KR" alt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6A57E3-2941-40FE-A5EE-0009F3C7DA10}"/>
              </a:ext>
            </a:extLst>
          </p:cNvPr>
          <p:cNvSpPr txBox="1"/>
          <p:nvPr/>
        </p:nvSpPr>
        <p:spPr>
          <a:xfrm>
            <a:off x="9989025" y="6488668"/>
            <a:ext cx="220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14 November 2018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2627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E8CCEADD-BDD3-437C-BEEE-10947E7D2A2C}"/>
              </a:ext>
            </a:extLst>
          </p:cNvPr>
          <p:cNvSpPr/>
          <p:nvPr/>
        </p:nvSpPr>
        <p:spPr>
          <a:xfrm>
            <a:off x="499659" y="571499"/>
            <a:ext cx="3588103" cy="5429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Approval of Block in the Chain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E750CAB-C4E5-4995-BFE5-05F3C6D6F0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1028" y="1468771"/>
            <a:ext cx="5811468" cy="5112666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C9391C65-4A44-4895-9FA1-F3B77AB8D38F}"/>
              </a:ext>
            </a:extLst>
          </p:cNvPr>
          <p:cNvGrpSpPr/>
          <p:nvPr/>
        </p:nvGrpSpPr>
        <p:grpSpPr>
          <a:xfrm>
            <a:off x="7424245" y="1468771"/>
            <a:ext cx="1944210" cy="946778"/>
            <a:chOff x="3768571" y="1411550"/>
            <a:chExt cx="1944210" cy="946778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519F05FA-B1FC-49DB-909D-ECC9A791388C}"/>
                </a:ext>
              </a:extLst>
            </p:cNvPr>
            <p:cNvSpPr/>
            <p:nvPr/>
          </p:nvSpPr>
          <p:spPr>
            <a:xfrm>
              <a:off x="3768571" y="1597981"/>
              <a:ext cx="1944210" cy="760347"/>
            </a:xfrm>
            <a:prstGeom prst="roundRect">
              <a:avLst/>
            </a:prstGeom>
            <a:no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트랜잭션 서명 후 전송</a:t>
              </a: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F964F25A-848D-44C7-874A-77D24C18399B}"/>
                </a:ext>
              </a:extLst>
            </p:cNvPr>
            <p:cNvSpPr/>
            <p:nvPr/>
          </p:nvSpPr>
          <p:spPr>
            <a:xfrm>
              <a:off x="4554245" y="1411550"/>
              <a:ext cx="372862" cy="372862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81F0461-42B1-465D-9F1C-BA14008E5398}"/>
              </a:ext>
            </a:extLst>
          </p:cNvPr>
          <p:cNvGrpSpPr/>
          <p:nvPr/>
        </p:nvGrpSpPr>
        <p:grpSpPr>
          <a:xfrm>
            <a:off x="1432487" y="3107414"/>
            <a:ext cx="1944210" cy="946778"/>
            <a:chOff x="3768571" y="1411550"/>
            <a:chExt cx="1944210" cy="946778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C4B90C58-D8EC-4181-89A8-28E6A126CE65}"/>
                </a:ext>
              </a:extLst>
            </p:cNvPr>
            <p:cNvSpPr/>
            <p:nvPr/>
          </p:nvSpPr>
          <p:spPr>
            <a:xfrm>
              <a:off x="3768571" y="1597981"/>
              <a:ext cx="1944210" cy="760347"/>
            </a:xfrm>
            <a:prstGeom prst="roundRect">
              <a:avLst/>
            </a:prstGeom>
            <a:no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합의 후 트랜잭션 승인</a:t>
              </a: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3B75BEB7-0267-4E92-A38D-246278B33A43}"/>
                </a:ext>
              </a:extLst>
            </p:cNvPr>
            <p:cNvSpPr/>
            <p:nvPr/>
          </p:nvSpPr>
          <p:spPr>
            <a:xfrm>
              <a:off x="4554245" y="1411550"/>
              <a:ext cx="372862" cy="372862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FCCBE645-E480-41C0-855D-75FBA4F96740}"/>
              </a:ext>
            </a:extLst>
          </p:cNvPr>
          <p:cNvGrpSpPr/>
          <p:nvPr/>
        </p:nvGrpSpPr>
        <p:grpSpPr>
          <a:xfrm>
            <a:off x="1432487" y="5124675"/>
            <a:ext cx="1944210" cy="946778"/>
            <a:chOff x="3768571" y="1411550"/>
            <a:chExt cx="1944210" cy="946778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C367768D-B388-475E-9130-C53658184BB6}"/>
                </a:ext>
              </a:extLst>
            </p:cNvPr>
            <p:cNvSpPr/>
            <p:nvPr/>
          </p:nvSpPr>
          <p:spPr>
            <a:xfrm>
              <a:off x="3768571" y="1597981"/>
              <a:ext cx="1944210" cy="760347"/>
            </a:xfrm>
            <a:prstGeom prst="roundRect">
              <a:avLst/>
            </a:prstGeom>
            <a:no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블록 추가</a:t>
              </a: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DBC3FAEA-79BD-4EA0-B673-599999E5C08A}"/>
                </a:ext>
              </a:extLst>
            </p:cNvPr>
            <p:cNvSpPr/>
            <p:nvPr/>
          </p:nvSpPr>
          <p:spPr>
            <a:xfrm>
              <a:off x="4554245" y="1411550"/>
              <a:ext cx="372862" cy="372862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997B39CE-2303-414C-9288-9F11CD5AF525}"/>
              </a:ext>
            </a:extLst>
          </p:cNvPr>
          <p:cNvGrpSpPr/>
          <p:nvPr/>
        </p:nvGrpSpPr>
        <p:grpSpPr>
          <a:xfrm>
            <a:off x="7832617" y="5031460"/>
            <a:ext cx="1944210" cy="946778"/>
            <a:chOff x="3768571" y="1411550"/>
            <a:chExt cx="1944210" cy="946778"/>
          </a:xfrm>
        </p:grpSpPr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A46A59B6-95BC-4595-B2CD-B70450968680}"/>
                </a:ext>
              </a:extLst>
            </p:cNvPr>
            <p:cNvSpPr/>
            <p:nvPr/>
          </p:nvSpPr>
          <p:spPr>
            <a:xfrm>
              <a:off x="3768571" y="1597981"/>
              <a:ext cx="1944210" cy="760347"/>
            </a:xfrm>
            <a:prstGeom prst="roundRect">
              <a:avLst/>
            </a:prstGeom>
            <a:no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Tor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네트워크를 통해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데이터 전송</a:t>
              </a: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72033ED2-3E8B-477E-94A1-E96E18CEFF67}"/>
                </a:ext>
              </a:extLst>
            </p:cNvPr>
            <p:cNvSpPr/>
            <p:nvPr/>
          </p:nvSpPr>
          <p:spPr>
            <a:xfrm>
              <a:off x="4554245" y="1411550"/>
              <a:ext cx="372862" cy="372862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87558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13C4273-9566-4CC7-9C1A-36AA123BB7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6830" y="993361"/>
            <a:ext cx="6778541" cy="5434449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E8CCEADD-BDD3-437C-BEEE-10947E7D2A2C}"/>
              </a:ext>
            </a:extLst>
          </p:cNvPr>
          <p:cNvSpPr/>
          <p:nvPr/>
        </p:nvSpPr>
        <p:spPr>
          <a:xfrm>
            <a:off x="499659" y="571499"/>
            <a:ext cx="3588103" cy="5429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Approval of Block in the Chain</a:t>
            </a:r>
          </a:p>
        </p:txBody>
      </p:sp>
    </p:spTree>
    <p:extLst>
      <p:ext uri="{BB962C8B-B14F-4D97-AF65-F5344CB8AC3E}">
        <p14:creationId xmlns:p14="http://schemas.microsoft.com/office/powerpoint/2010/main" val="6088117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E8CCEADD-BDD3-437C-BEEE-10947E7D2A2C}"/>
              </a:ext>
            </a:extLst>
          </p:cNvPr>
          <p:cNvSpPr/>
          <p:nvPr/>
        </p:nvSpPr>
        <p:spPr>
          <a:xfrm>
            <a:off x="499659" y="571499"/>
            <a:ext cx="3588103" cy="5429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Approval of Block in the Chain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75F6212-0A9D-4F5A-A4EB-8CDD59B45E4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764"/>
          <a:stretch/>
        </p:blipFill>
        <p:spPr>
          <a:xfrm>
            <a:off x="410096" y="1868879"/>
            <a:ext cx="9253857" cy="4308190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2E595A0F-A238-4A63-83D3-F2CFC3321C3E}"/>
              </a:ext>
            </a:extLst>
          </p:cNvPr>
          <p:cNvGrpSpPr/>
          <p:nvPr/>
        </p:nvGrpSpPr>
        <p:grpSpPr>
          <a:xfrm>
            <a:off x="2950519" y="2518027"/>
            <a:ext cx="1944210" cy="946778"/>
            <a:chOff x="3768571" y="1411550"/>
            <a:chExt cx="1944210" cy="946778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404DDF01-58FE-45D5-8205-792A0559A11C}"/>
                </a:ext>
              </a:extLst>
            </p:cNvPr>
            <p:cNvSpPr/>
            <p:nvPr/>
          </p:nvSpPr>
          <p:spPr>
            <a:xfrm>
              <a:off x="3768571" y="1597981"/>
              <a:ext cx="1944210" cy="760347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트랜잭션 전송</a:t>
              </a: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841211DD-1909-41D1-803A-D9975CCBDF6D}"/>
                </a:ext>
              </a:extLst>
            </p:cNvPr>
            <p:cNvSpPr/>
            <p:nvPr/>
          </p:nvSpPr>
          <p:spPr>
            <a:xfrm>
              <a:off x="4554245" y="1411550"/>
              <a:ext cx="372862" cy="372862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CDF23F87-7D63-4276-A44A-A6EC03A04540}"/>
              </a:ext>
            </a:extLst>
          </p:cNvPr>
          <p:cNvGrpSpPr/>
          <p:nvPr/>
        </p:nvGrpSpPr>
        <p:grpSpPr>
          <a:xfrm>
            <a:off x="3443576" y="5330551"/>
            <a:ext cx="2311763" cy="946778"/>
            <a:chOff x="3768570" y="1411550"/>
            <a:chExt cx="2311763" cy="946778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EECA715A-1950-4145-B23C-070AEF02E563}"/>
                </a:ext>
              </a:extLst>
            </p:cNvPr>
            <p:cNvSpPr/>
            <p:nvPr/>
          </p:nvSpPr>
          <p:spPr>
            <a:xfrm>
              <a:off x="3768570" y="1597981"/>
              <a:ext cx="2311763" cy="760347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트랜잭션을 포함한 블록 전송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(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인증을 위해 블록 서명 요청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)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F54D5A3F-7FF1-4A0A-936F-33344DADB738}"/>
                </a:ext>
              </a:extLst>
            </p:cNvPr>
            <p:cNvSpPr/>
            <p:nvPr/>
          </p:nvSpPr>
          <p:spPr>
            <a:xfrm>
              <a:off x="4738020" y="1411550"/>
              <a:ext cx="372862" cy="372862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E8225A90-5B5B-45A7-BDF2-59BA1193A648}"/>
              </a:ext>
            </a:extLst>
          </p:cNvPr>
          <p:cNvGrpSpPr/>
          <p:nvPr/>
        </p:nvGrpSpPr>
        <p:grpSpPr>
          <a:xfrm>
            <a:off x="6307235" y="2890889"/>
            <a:ext cx="1944211" cy="946778"/>
            <a:chOff x="3768570" y="1411550"/>
            <a:chExt cx="1944211" cy="946778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96448413-D4BE-434C-BB49-77AC8288B8A3}"/>
                </a:ext>
              </a:extLst>
            </p:cNvPr>
            <p:cNvSpPr/>
            <p:nvPr/>
          </p:nvSpPr>
          <p:spPr>
            <a:xfrm>
              <a:off x="3768570" y="1597981"/>
              <a:ext cx="1944211" cy="760347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블록에 서명한 후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,</a:t>
              </a:r>
            </a:p>
            <a:p>
              <a:pPr algn="ctr"/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에지 노드들로 블록 배포</a:t>
              </a: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10CD808A-AFF5-4345-BC5A-1254ECA60FC9}"/>
                </a:ext>
              </a:extLst>
            </p:cNvPr>
            <p:cNvSpPr/>
            <p:nvPr/>
          </p:nvSpPr>
          <p:spPr>
            <a:xfrm>
              <a:off x="4554244" y="1411550"/>
              <a:ext cx="372862" cy="372862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958C5665-FCD5-4337-93B6-742C4FC57DD6}"/>
              </a:ext>
            </a:extLst>
          </p:cNvPr>
          <p:cNvGrpSpPr/>
          <p:nvPr/>
        </p:nvGrpSpPr>
        <p:grpSpPr>
          <a:xfrm>
            <a:off x="8691847" y="3868429"/>
            <a:ext cx="1944211" cy="946778"/>
            <a:chOff x="3768570" y="1411550"/>
            <a:chExt cx="1944211" cy="946778"/>
          </a:xfrm>
        </p:grpSpPr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8BBD33D4-A47B-427D-A10E-D63446BC3B40}"/>
                </a:ext>
              </a:extLst>
            </p:cNvPr>
            <p:cNvSpPr/>
            <p:nvPr/>
          </p:nvSpPr>
          <p:spPr>
            <a:xfrm>
              <a:off x="3768570" y="1597981"/>
              <a:ext cx="1944211" cy="760347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합의가 이루어지면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블록체인 및 저장소 저장</a:t>
              </a: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DD2C0367-B3DD-4B43-9A1C-D11A40CDE234}"/>
                </a:ext>
              </a:extLst>
            </p:cNvPr>
            <p:cNvSpPr/>
            <p:nvPr/>
          </p:nvSpPr>
          <p:spPr>
            <a:xfrm>
              <a:off x="4554244" y="1411550"/>
              <a:ext cx="372862" cy="372862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9288E1AB-4468-4EC1-AAF7-3AAE06F20A38}"/>
              </a:ext>
            </a:extLst>
          </p:cNvPr>
          <p:cNvGrpSpPr/>
          <p:nvPr/>
        </p:nvGrpSpPr>
        <p:grpSpPr>
          <a:xfrm>
            <a:off x="9932545" y="4932447"/>
            <a:ext cx="1944211" cy="946778"/>
            <a:chOff x="3768570" y="1411550"/>
            <a:chExt cx="1944211" cy="946778"/>
          </a:xfrm>
        </p:grpSpPr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2EED7C99-DEDA-4D8E-A630-05040A3BB1C2}"/>
                </a:ext>
              </a:extLst>
            </p:cNvPr>
            <p:cNvSpPr/>
            <p:nvPr/>
          </p:nvSpPr>
          <p:spPr>
            <a:xfrm>
              <a:off x="3768570" y="1597981"/>
              <a:ext cx="1944211" cy="760347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모든 노드로 블록 배포</a:t>
              </a: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705E02DE-4D87-410C-A8CA-C2DB88627DA7}"/>
                </a:ext>
              </a:extLst>
            </p:cNvPr>
            <p:cNvSpPr/>
            <p:nvPr/>
          </p:nvSpPr>
          <p:spPr>
            <a:xfrm>
              <a:off x="4554244" y="1411550"/>
              <a:ext cx="372862" cy="372862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711204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D907350-9D32-4860-9B73-2D963A7E5120}"/>
              </a:ext>
            </a:extLst>
          </p:cNvPr>
          <p:cNvSpPr/>
          <p:nvPr/>
        </p:nvSpPr>
        <p:spPr>
          <a:xfrm>
            <a:off x="252525" y="228759"/>
            <a:ext cx="12394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333333"/>
                </a:solidFill>
                <a:latin typeface="Georgia" panose="02040502050405020303" pitchFamily="18" charset="0"/>
              </a:rPr>
              <a:t>Use Case</a:t>
            </a:r>
            <a:endParaRPr lang="en-US" altLang="ko-KR" b="1" i="0" dirty="0">
              <a:solidFill>
                <a:srgbClr val="333333"/>
              </a:solidFill>
              <a:effectLst/>
              <a:latin typeface="Georgia" panose="02040502050405020303" pitchFamily="18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27F2807-D499-4F72-A01D-2A4A550F4D29}"/>
              </a:ext>
            </a:extLst>
          </p:cNvPr>
          <p:cNvSpPr/>
          <p:nvPr/>
        </p:nvSpPr>
        <p:spPr>
          <a:xfrm>
            <a:off x="6073140" y="0"/>
            <a:ext cx="45719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5A2F41DB-A5A3-49A8-8CB1-FDB2D36F7CC9}"/>
              </a:ext>
            </a:extLst>
          </p:cNvPr>
          <p:cNvGrpSpPr/>
          <p:nvPr/>
        </p:nvGrpSpPr>
        <p:grpSpPr>
          <a:xfrm>
            <a:off x="471629" y="1063607"/>
            <a:ext cx="5182323" cy="3497253"/>
            <a:chOff x="6628433" y="2858204"/>
            <a:chExt cx="5182323" cy="3497253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753FF7B4-8E16-4D8B-AB0D-D2D70B596B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28433" y="2858204"/>
              <a:ext cx="5182323" cy="1867161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3F1A8507-BC01-4EE5-86FB-0A21569648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28433" y="4730005"/>
              <a:ext cx="5182323" cy="1625452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8178D4B1-90E1-4BA4-91BF-BE3FA2A551C9}"/>
              </a:ext>
            </a:extLst>
          </p:cNvPr>
          <p:cNvSpPr txBox="1"/>
          <p:nvPr/>
        </p:nvSpPr>
        <p:spPr>
          <a:xfrm>
            <a:off x="471629" y="5020235"/>
            <a:ext cx="22156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3D </a:t>
            </a:r>
            <a:r>
              <a:rPr lang="ko-KR" altLang="en-US" sz="1400" b="1" dirty="0"/>
              <a:t>아바타 치료 프로그램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0C192F3-0669-4B68-8F69-99CE6D893A04}"/>
              </a:ext>
            </a:extLst>
          </p:cNvPr>
          <p:cNvSpPr txBox="1"/>
          <p:nvPr/>
        </p:nvSpPr>
        <p:spPr>
          <a:xfrm>
            <a:off x="559127" y="5586350"/>
            <a:ext cx="3478837" cy="697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포즈 인식 센서를 통한 데이터 추출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환자와 전문가 간에 치료 데이터 공유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46A7F20C-5B2C-47FB-A7EF-6C5634B8AD1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176" t="931" r="651" b="1301"/>
          <a:stretch/>
        </p:blipFill>
        <p:spPr>
          <a:xfrm>
            <a:off x="7079043" y="1063607"/>
            <a:ext cx="4313235" cy="348169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D762B6B-8A32-40DB-9D22-DE807CFAFF24}"/>
              </a:ext>
            </a:extLst>
          </p:cNvPr>
          <p:cNvSpPr txBox="1"/>
          <p:nvPr/>
        </p:nvSpPr>
        <p:spPr>
          <a:xfrm>
            <a:off x="7079043" y="5020235"/>
            <a:ext cx="19255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치료사 선택 프로그램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14D38E-AECA-4265-A5A6-3453DDE8F132}"/>
              </a:ext>
            </a:extLst>
          </p:cNvPr>
          <p:cNvSpPr txBox="1"/>
          <p:nvPr/>
        </p:nvSpPr>
        <p:spPr>
          <a:xfrm>
            <a:off x="7166541" y="5586350"/>
            <a:ext cx="4823756" cy="1020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장애 유형</a:t>
            </a:r>
            <a:r>
              <a:rPr lang="en-US" altLang="ko-KR" sz="1400" dirty="0"/>
              <a:t>, </a:t>
            </a:r>
            <a:r>
              <a:rPr lang="ko-KR" altLang="en-US" sz="1400" dirty="0"/>
              <a:t>치료사의 전문 지식</a:t>
            </a:r>
            <a:r>
              <a:rPr lang="en-US" altLang="ko-KR" sz="1400" dirty="0"/>
              <a:t>, </a:t>
            </a:r>
            <a:r>
              <a:rPr lang="ko-KR" altLang="en-US" sz="1400" dirty="0"/>
              <a:t>위치 등을 고려한 선택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환자와 전문가 간에 시간에 따른 요금 협상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스마트 </a:t>
            </a:r>
            <a:r>
              <a:rPr lang="ko-KR" altLang="en-US" sz="1400" dirty="0" err="1"/>
              <a:t>컨트랙트</a:t>
            </a:r>
            <a:r>
              <a:rPr lang="ko-KR" altLang="en-US" sz="1400" dirty="0"/>
              <a:t> 작성</a:t>
            </a:r>
          </a:p>
        </p:txBody>
      </p:sp>
    </p:spTree>
    <p:extLst>
      <p:ext uri="{BB962C8B-B14F-4D97-AF65-F5344CB8AC3E}">
        <p14:creationId xmlns:p14="http://schemas.microsoft.com/office/powerpoint/2010/main" val="8509175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FF071BBC-DD7F-4494-AFAA-F15F4B445AC6}"/>
              </a:ext>
            </a:extLst>
          </p:cNvPr>
          <p:cNvSpPr/>
          <p:nvPr/>
        </p:nvSpPr>
        <p:spPr>
          <a:xfrm>
            <a:off x="1689533" y="805238"/>
            <a:ext cx="8812929" cy="83689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ko-KR" altLang="en-US" sz="2000" dirty="0">
                <a:solidFill>
                  <a:schemeClr val="bg1"/>
                </a:solidFill>
              </a:rPr>
              <a:t>블록체인 기반으로 단일 서버의 위험 해결했다</a:t>
            </a:r>
            <a:r>
              <a:rPr lang="en-US" altLang="ko-KR" sz="2000" dirty="0">
                <a:solidFill>
                  <a:schemeClr val="bg1"/>
                </a:solidFill>
              </a:rPr>
              <a:t>.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863BB93-BB8C-493A-A993-77BDF267CA26}"/>
              </a:ext>
            </a:extLst>
          </p:cNvPr>
          <p:cNvSpPr/>
          <p:nvPr/>
        </p:nvSpPr>
        <p:spPr>
          <a:xfrm>
            <a:off x="1689532" y="1907896"/>
            <a:ext cx="8812929" cy="83689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ko-KR" altLang="en-US" sz="2000" dirty="0">
                <a:solidFill>
                  <a:schemeClr val="bg1"/>
                </a:solidFill>
              </a:rPr>
              <a:t>치료 데이터는 불변으로 익명성을 가지며 안전하다</a:t>
            </a:r>
            <a:r>
              <a:rPr lang="en-US" altLang="ko-KR" sz="2000" dirty="0">
                <a:solidFill>
                  <a:schemeClr val="bg1"/>
                </a:solidFill>
              </a:rPr>
              <a:t>.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EABFE35-0655-494E-9475-086BF6C519E8}"/>
              </a:ext>
            </a:extLst>
          </p:cNvPr>
          <p:cNvSpPr/>
          <p:nvPr/>
        </p:nvSpPr>
        <p:spPr>
          <a:xfrm>
            <a:off x="1689532" y="3010554"/>
            <a:ext cx="8812929" cy="83689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ko-KR" altLang="en-US" sz="2000" dirty="0">
                <a:solidFill>
                  <a:schemeClr val="bg1"/>
                </a:solidFill>
              </a:rPr>
              <a:t>환자는 자신의 치료 데이터를 여러 치료 기관과 공유할 수 있다</a:t>
            </a:r>
            <a:r>
              <a:rPr lang="en-US" altLang="ko-KR" sz="2000" dirty="0">
                <a:solidFill>
                  <a:schemeClr val="bg1"/>
                </a:solidFill>
              </a:rPr>
              <a:t>.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696AEE5-8E7F-402C-A418-21ECCD80889D}"/>
              </a:ext>
            </a:extLst>
          </p:cNvPr>
          <p:cNvSpPr/>
          <p:nvPr/>
        </p:nvSpPr>
        <p:spPr>
          <a:xfrm>
            <a:off x="1689532" y="4113212"/>
            <a:ext cx="8812929" cy="83689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ko-KR" altLang="en-US" sz="2000" dirty="0">
                <a:solidFill>
                  <a:schemeClr val="bg1"/>
                </a:solidFill>
              </a:rPr>
              <a:t>에지의 많은 역할을 대신해 대역폭을 줄여 분산 처리의 단점이 감소했다</a:t>
            </a:r>
            <a:r>
              <a:rPr lang="en-US" altLang="ko-KR" sz="2000" dirty="0">
                <a:solidFill>
                  <a:schemeClr val="bg1"/>
                </a:solidFill>
              </a:rPr>
              <a:t>.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D66BF5C-18C1-4977-89CF-93DEDE48F967}"/>
              </a:ext>
            </a:extLst>
          </p:cNvPr>
          <p:cNvSpPr/>
          <p:nvPr/>
        </p:nvSpPr>
        <p:spPr>
          <a:xfrm>
            <a:off x="1689532" y="5215870"/>
            <a:ext cx="8812929" cy="83689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ko-KR" altLang="en-US" sz="2000" dirty="0">
                <a:solidFill>
                  <a:schemeClr val="bg1"/>
                </a:solidFill>
              </a:rPr>
              <a:t>다양한 유형의 치료 데이터를 분산 스토리지에 저장할 수 있다</a:t>
            </a:r>
            <a:r>
              <a:rPr lang="en-US" altLang="ko-KR" sz="2000" dirty="0">
                <a:solidFill>
                  <a:schemeClr val="bg1"/>
                </a:solidFill>
              </a:rPr>
              <a:t>.</a:t>
            </a:r>
            <a:r>
              <a:rPr lang="ko-KR" altLang="en-US" sz="2000" dirty="0">
                <a:solidFill>
                  <a:schemeClr val="bg1"/>
                </a:solidFill>
              </a:rPr>
              <a:t> 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5183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78EB7389-518A-47EB-9D1E-9E6137227FAE}"/>
              </a:ext>
            </a:extLst>
          </p:cNvPr>
          <p:cNvSpPr/>
          <p:nvPr/>
        </p:nvSpPr>
        <p:spPr>
          <a:xfrm>
            <a:off x="369172" y="533400"/>
            <a:ext cx="6024406" cy="6381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모바일 에지 컴퓨팅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 MEC; mobile edge computing ]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855689-B988-447C-8695-23B7995C2252}"/>
              </a:ext>
            </a:extLst>
          </p:cNvPr>
          <p:cNvSpPr txBox="1"/>
          <p:nvPr/>
        </p:nvSpPr>
        <p:spPr>
          <a:xfrm>
            <a:off x="369172" y="1171575"/>
            <a:ext cx="60244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사용자와 서버를 가까운 곳에 배치해 데이터를 처리하는 기술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924B03E-A607-44F5-AE4B-D2FFCD7B824C}"/>
              </a:ext>
            </a:extLst>
          </p:cNvPr>
          <p:cNvSpPr/>
          <p:nvPr/>
        </p:nvSpPr>
        <p:spPr>
          <a:xfrm>
            <a:off x="369172" y="2858809"/>
            <a:ext cx="3955178" cy="83689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en-US" altLang="ko-KR" sz="2400" b="1" dirty="0">
                <a:solidFill>
                  <a:schemeClr val="bg1"/>
                </a:solidFill>
              </a:rPr>
              <a:t>MEC </a:t>
            </a:r>
            <a:r>
              <a:rPr lang="ko-KR" altLang="en-US" sz="2400" b="1" dirty="0">
                <a:solidFill>
                  <a:schemeClr val="bg1"/>
                </a:solidFill>
              </a:rPr>
              <a:t>기반 </a:t>
            </a:r>
            <a:r>
              <a:rPr lang="en-US" altLang="ko-KR" sz="2400" b="1" dirty="0">
                <a:solidFill>
                  <a:schemeClr val="bg1"/>
                </a:solidFill>
              </a:rPr>
              <a:t>IoT </a:t>
            </a:r>
            <a:r>
              <a:rPr lang="ko-KR" altLang="en-US" sz="2400" b="1" dirty="0">
                <a:solidFill>
                  <a:schemeClr val="bg1"/>
                </a:solidFill>
              </a:rPr>
              <a:t>치료 플랫폼</a:t>
            </a:r>
            <a:endParaRPr lang="en-US" altLang="ko-KR" sz="16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5FFE5A-F334-4BE2-825C-D72C162145FE}"/>
              </a:ext>
            </a:extLst>
          </p:cNvPr>
          <p:cNvSpPr txBox="1"/>
          <p:nvPr/>
        </p:nvSpPr>
        <p:spPr>
          <a:xfrm>
            <a:off x="369172" y="4097924"/>
            <a:ext cx="6252033" cy="14912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데이터 전송 지연시간이 짧고 안전한 가정 내 치료 플랫폼 제시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블록체인을 기반으로 하여 치료 데이터는 익명성을 가짐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치료 데이터를 저장하고 공유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0410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92DAFD5-A558-442A-8CC4-76CAD317B64D}"/>
              </a:ext>
            </a:extLst>
          </p:cNvPr>
          <p:cNvSpPr txBox="1"/>
          <p:nvPr/>
        </p:nvSpPr>
        <p:spPr>
          <a:xfrm>
            <a:off x="1419225" y="1200150"/>
            <a:ext cx="6380336" cy="5125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800" dirty="0"/>
              <a:t>I. Introduction</a:t>
            </a:r>
          </a:p>
          <a:p>
            <a:pPr>
              <a:lnSpc>
                <a:spcPct val="200000"/>
              </a:lnSpc>
            </a:pPr>
            <a:r>
              <a:rPr lang="en-US" altLang="ko-KR" sz="2800" dirty="0"/>
              <a:t>II. Related Work</a:t>
            </a:r>
          </a:p>
          <a:p>
            <a:pPr>
              <a:lnSpc>
                <a:spcPct val="200000"/>
              </a:lnSpc>
            </a:pPr>
            <a:r>
              <a:rPr lang="en-US" altLang="ko-KR" sz="2800" dirty="0"/>
              <a:t>III. Secure IoT Framework Architecture</a:t>
            </a:r>
          </a:p>
          <a:p>
            <a:pPr>
              <a:lnSpc>
                <a:spcPct val="200000"/>
              </a:lnSpc>
            </a:pPr>
            <a:r>
              <a:rPr lang="en-US" altLang="ko-KR" sz="2800" dirty="0"/>
              <a:t>IV. Proof of Concept Implementation</a:t>
            </a:r>
          </a:p>
          <a:p>
            <a:pPr>
              <a:lnSpc>
                <a:spcPct val="200000"/>
              </a:lnSpc>
            </a:pPr>
            <a:r>
              <a:rPr lang="en-US" altLang="ko-KR" sz="2800" dirty="0"/>
              <a:t>V. Conclusion</a:t>
            </a:r>
          </a:p>
          <a:p>
            <a:pPr>
              <a:lnSpc>
                <a:spcPct val="200000"/>
              </a:lnSpc>
            </a:pP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671255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1F2098BE-3117-43F1-94F9-47B77C86FE8A}"/>
              </a:ext>
            </a:extLst>
          </p:cNvPr>
          <p:cNvSpPr/>
          <p:nvPr/>
        </p:nvSpPr>
        <p:spPr>
          <a:xfrm>
            <a:off x="1689533" y="533036"/>
            <a:ext cx="8812929" cy="83689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en-US" altLang="ko-KR" sz="2000" dirty="0">
                <a:solidFill>
                  <a:schemeClr val="bg1"/>
                </a:solidFill>
              </a:rPr>
              <a:t>MEC </a:t>
            </a:r>
            <a:r>
              <a:rPr lang="ko-KR" altLang="en-US" sz="2000" dirty="0">
                <a:solidFill>
                  <a:schemeClr val="bg1"/>
                </a:solidFill>
              </a:rPr>
              <a:t>기반으로 치료를 위한 </a:t>
            </a:r>
            <a:r>
              <a:rPr lang="en-US" altLang="ko-KR" sz="2000" dirty="0">
                <a:solidFill>
                  <a:schemeClr val="bg1"/>
                </a:solidFill>
              </a:rPr>
              <a:t>IoT </a:t>
            </a:r>
            <a:r>
              <a:rPr lang="ko-KR" altLang="en-US" sz="2000" dirty="0">
                <a:solidFill>
                  <a:schemeClr val="bg1"/>
                </a:solidFill>
              </a:rPr>
              <a:t>데이터는 </a:t>
            </a:r>
            <a:r>
              <a:rPr lang="ko-KR" altLang="en-US" sz="2000" dirty="0" err="1">
                <a:solidFill>
                  <a:schemeClr val="bg1"/>
                </a:solidFill>
              </a:rPr>
              <a:t>에지에서</a:t>
            </a:r>
            <a:r>
              <a:rPr lang="ko-KR" altLang="en-US" sz="2000" dirty="0">
                <a:solidFill>
                  <a:schemeClr val="bg1"/>
                </a:solidFill>
              </a:rPr>
              <a:t> 처리하여 대역폭 절약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E8A01A6-DE68-4844-B321-16D18B7C711B}"/>
              </a:ext>
            </a:extLst>
          </p:cNvPr>
          <p:cNvSpPr/>
          <p:nvPr/>
        </p:nvSpPr>
        <p:spPr>
          <a:xfrm>
            <a:off x="1689534" y="1788373"/>
            <a:ext cx="8812929" cy="83689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en-US" altLang="ko-KR" sz="2000" dirty="0">
                <a:solidFill>
                  <a:schemeClr val="bg1"/>
                </a:solidFill>
              </a:rPr>
              <a:t>Tor</a:t>
            </a:r>
            <a:r>
              <a:rPr lang="ko-KR" altLang="en-US" sz="2000" dirty="0">
                <a:solidFill>
                  <a:schemeClr val="bg1"/>
                </a:solidFill>
              </a:rPr>
              <a:t>와 블록체인을 통해 치료 데이터 및 개인정보 보호 제공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CF56619-5AC1-49D8-883A-A174EE74F42C}"/>
              </a:ext>
            </a:extLst>
          </p:cNvPr>
          <p:cNvSpPr/>
          <p:nvPr/>
        </p:nvSpPr>
        <p:spPr>
          <a:xfrm>
            <a:off x="1689535" y="3043710"/>
            <a:ext cx="8812929" cy="83689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ko-KR" altLang="en-US" sz="2000" dirty="0">
                <a:solidFill>
                  <a:schemeClr val="bg1"/>
                </a:solidFill>
              </a:rPr>
              <a:t>치료 시설들의 데이터 공유로 인한 상호작용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DC6F04B-FFAA-43F2-B13A-0A26A9F6A779}"/>
              </a:ext>
            </a:extLst>
          </p:cNvPr>
          <p:cNvSpPr/>
          <p:nvPr/>
        </p:nvSpPr>
        <p:spPr>
          <a:xfrm>
            <a:off x="1689535" y="4299047"/>
            <a:ext cx="8812929" cy="83689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ko-KR" altLang="en-US" sz="2000" dirty="0">
                <a:solidFill>
                  <a:schemeClr val="bg1"/>
                </a:solidFill>
              </a:rPr>
              <a:t>치료 데이터 익명화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E1C8E6A-5754-48C0-9908-C192649DD887}"/>
              </a:ext>
            </a:extLst>
          </p:cNvPr>
          <p:cNvSpPr/>
          <p:nvPr/>
        </p:nvSpPr>
        <p:spPr>
          <a:xfrm>
            <a:off x="1689535" y="5554384"/>
            <a:ext cx="8812929" cy="83689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ko-KR" altLang="en-US" sz="2000" dirty="0">
                <a:solidFill>
                  <a:schemeClr val="bg1"/>
                </a:solidFill>
              </a:rPr>
              <a:t>블록체인 및 분산 </a:t>
            </a:r>
            <a:r>
              <a:rPr lang="en-US" altLang="ko-KR" sz="2000" dirty="0">
                <a:solidFill>
                  <a:schemeClr val="bg1"/>
                </a:solidFill>
              </a:rPr>
              <a:t>DB</a:t>
            </a:r>
            <a:r>
              <a:rPr lang="ko-KR" altLang="en-US" sz="2000" dirty="0">
                <a:solidFill>
                  <a:schemeClr val="bg1"/>
                </a:solidFill>
              </a:rPr>
              <a:t>를 사용하여 치료 데이터 수정 불가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3227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A01ACFB-9545-40A0-BE33-7B097D9B6796}"/>
              </a:ext>
            </a:extLst>
          </p:cNvPr>
          <p:cNvSpPr/>
          <p:nvPr/>
        </p:nvSpPr>
        <p:spPr>
          <a:xfrm>
            <a:off x="499660" y="571499"/>
            <a:ext cx="2857500" cy="5429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Design Considerations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A7D189-6DC2-4349-8426-AC4987A04D9C}"/>
              </a:ext>
            </a:extLst>
          </p:cNvPr>
          <p:cNvSpPr txBox="1"/>
          <p:nvPr/>
        </p:nvSpPr>
        <p:spPr>
          <a:xfrm>
            <a:off x="499660" y="1276350"/>
            <a:ext cx="23182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IoT + Tor + Blockchain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7A9E921-146A-40E3-AE41-C38D8FFC03BF}"/>
              </a:ext>
            </a:extLst>
          </p:cNvPr>
          <p:cNvSpPr/>
          <p:nvPr/>
        </p:nvSpPr>
        <p:spPr>
          <a:xfrm>
            <a:off x="409575" y="2572488"/>
            <a:ext cx="2733674" cy="6381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Tor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[The Onion Router] 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BED9F3-7D62-4194-985C-46434217285B}"/>
              </a:ext>
            </a:extLst>
          </p:cNvPr>
          <p:cNvSpPr txBox="1"/>
          <p:nvPr/>
        </p:nvSpPr>
        <p:spPr>
          <a:xfrm>
            <a:off x="409575" y="3210663"/>
            <a:ext cx="6890861" cy="26091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일반적인 인터넷 통신은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PC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가 목적지에 연결되어 데이터를 주고 받는 형식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트래픽을 전달하는 중계자로 인해 검열 가능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Tor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는 목적지까지 한 번에 통신하지 않고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중간에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node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들을 여러 개 거쳐서 통신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양파 껍질처럼 겹겹이 암호화하여 전달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거치는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node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들의 공개키를 통해 암호화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목적지를 알아내기 위해선 모든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node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를 </a:t>
            </a:r>
            <a:r>
              <a:rPr lang="ko-KR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해킹해야함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9555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D6723BF-95CC-4CC3-A20F-C23CCFCBC0F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345" t="29306" r="5676" b="7639"/>
          <a:stretch/>
        </p:blipFill>
        <p:spPr>
          <a:xfrm>
            <a:off x="419099" y="1962150"/>
            <a:ext cx="5010151" cy="4324351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72E06D9-DD0D-423F-BFBB-891B5BE6875F}"/>
              </a:ext>
            </a:extLst>
          </p:cNvPr>
          <p:cNvSpPr/>
          <p:nvPr/>
        </p:nvSpPr>
        <p:spPr>
          <a:xfrm>
            <a:off x="499660" y="571499"/>
            <a:ext cx="2857500" cy="5429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High-Level Framework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38AD4AA-8DA8-49D8-A9FC-A636F91AD459}"/>
              </a:ext>
            </a:extLst>
          </p:cNvPr>
          <p:cNvSpPr/>
          <p:nvPr/>
        </p:nvSpPr>
        <p:spPr>
          <a:xfrm>
            <a:off x="6315075" y="1676401"/>
            <a:ext cx="5457825" cy="685800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MEC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노드에서 데이터의 탈중앙화 및 익명성 작업 실행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349FD7C-E55C-4753-87AF-1BCFB741A735}"/>
              </a:ext>
            </a:extLst>
          </p:cNvPr>
          <p:cNvSpPr/>
          <p:nvPr/>
        </p:nvSpPr>
        <p:spPr>
          <a:xfrm>
            <a:off x="6315075" y="2657476"/>
            <a:ext cx="5457825" cy="685800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에지에서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많은 서비스를 제공하여 클라우드 부하 감소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EEAD203-7517-49B2-809E-C0E5ED8D77B7}"/>
              </a:ext>
            </a:extLst>
          </p:cNvPr>
          <p:cNvSpPr/>
          <p:nvPr/>
        </p:nvSpPr>
        <p:spPr>
          <a:xfrm>
            <a:off x="6315075" y="3638551"/>
            <a:ext cx="5457825" cy="685800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모바일 에지 타워가 없는 경우 스마트폰 등을 에지 라우터로 사용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749DBA7-E0D4-4CCE-9124-1D8A690D656A}"/>
              </a:ext>
            </a:extLst>
          </p:cNvPr>
          <p:cNvSpPr/>
          <p:nvPr/>
        </p:nvSpPr>
        <p:spPr>
          <a:xfrm>
            <a:off x="6315075" y="4619626"/>
            <a:ext cx="5457825" cy="685800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</a:rPr>
              <a:t>환자가 집에서 사용할 수 있는 치료 게임 생성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8BCB2FE-52B5-41E1-8754-E75871460878}"/>
              </a:ext>
            </a:extLst>
          </p:cNvPr>
          <p:cNvSpPr/>
          <p:nvPr/>
        </p:nvSpPr>
        <p:spPr>
          <a:xfrm>
            <a:off x="6315075" y="5600701"/>
            <a:ext cx="5457825" cy="685800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치료 게임을 통한 데이터 공유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141F19F-6224-40BF-B9CB-F8D354766B43}"/>
              </a:ext>
            </a:extLst>
          </p:cNvPr>
          <p:cNvSpPr txBox="1"/>
          <p:nvPr/>
        </p:nvSpPr>
        <p:spPr>
          <a:xfrm>
            <a:off x="499660" y="1261287"/>
            <a:ext cx="50173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치료 플랫폼을 위한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IoT,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모바일 에지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Tor,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블록 체인 및 클라우드 환경</a:t>
            </a:r>
          </a:p>
        </p:txBody>
      </p:sp>
    </p:spTree>
    <p:extLst>
      <p:ext uri="{BB962C8B-B14F-4D97-AF65-F5344CB8AC3E}">
        <p14:creationId xmlns:p14="http://schemas.microsoft.com/office/powerpoint/2010/main" val="3614588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72E06D9-DD0D-423F-BFBB-891B5BE6875F}"/>
              </a:ext>
            </a:extLst>
          </p:cNvPr>
          <p:cNvSpPr/>
          <p:nvPr/>
        </p:nvSpPr>
        <p:spPr>
          <a:xfrm>
            <a:off x="499660" y="571499"/>
            <a:ext cx="2857500" cy="5429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Software Components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9784DA8-55DB-4FD6-9D67-A3649DF3F6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7466" y="377514"/>
            <a:ext cx="5434874" cy="6102972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96716E37-C9F4-4A56-9E42-7148B87E6100}"/>
              </a:ext>
            </a:extLst>
          </p:cNvPr>
          <p:cNvSpPr/>
          <p:nvPr/>
        </p:nvSpPr>
        <p:spPr>
          <a:xfrm>
            <a:off x="509185" y="2133600"/>
            <a:ext cx="4795438" cy="542925"/>
          </a:xfrm>
          <a:prstGeom prst="rect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IoT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센서는 치료 데이터를 수집하고 공유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B3AA056-30C3-4B23-A338-FFC4582B03E7}"/>
              </a:ext>
            </a:extLst>
          </p:cNvPr>
          <p:cNvSpPr/>
          <p:nvPr/>
        </p:nvSpPr>
        <p:spPr>
          <a:xfrm>
            <a:off x="499660" y="2943226"/>
            <a:ext cx="4795438" cy="542925"/>
          </a:xfrm>
          <a:prstGeom prst="rect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환자 치료를 위한 처방 제공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0DD8C40-CAB7-414B-82A0-878E1023CA4D}"/>
              </a:ext>
            </a:extLst>
          </p:cNvPr>
          <p:cNvSpPr/>
          <p:nvPr/>
        </p:nvSpPr>
        <p:spPr>
          <a:xfrm>
            <a:off x="490135" y="3752852"/>
            <a:ext cx="4795438" cy="542925"/>
          </a:xfrm>
          <a:prstGeom prst="rect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치료 데이터 트랜잭션을 블록체인에 저장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0D0DA-19BA-423F-AD25-0947E760618D}"/>
              </a:ext>
            </a:extLst>
          </p:cNvPr>
          <p:cNvSpPr/>
          <p:nvPr/>
        </p:nvSpPr>
        <p:spPr>
          <a:xfrm>
            <a:off x="480610" y="4562478"/>
            <a:ext cx="4795438" cy="542925"/>
          </a:xfrm>
          <a:prstGeom prst="rect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노드들의 합의를 통해 저장 수락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E2DD865-CDCE-4B2F-B988-CA32255E566B}"/>
              </a:ext>
            </a:extLst>
          </p:cNvPr>
          <p:cNvSpPr/>
          <p:nvPr/>
        </p:nvSpPr>
        <p:spPr>
          <a:xfrm>
            <a:off x="480610" y="5372104"/>
            <a:ext cx="4795438" cy="542925"/>
          </a:xfrm>
          <a:prstGeom prst="rect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치료와 관련된 멀티미디어 데이터는 분산 스토리지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저장</a:t>
            </a:r>
          </a:p>
        </p:txBody>
      </p:sp>
    </p:spTree>
    <p:extLst>
      <p:ext uri="{BB962C8B-B14F-4D97-AF65-F5344CB8AC3E}">
        <p14:creationId xmlns:p14="http://schemas.microsoft.com/office/powerpoint/2010/main" val="1481962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72E06D9-DD0D-423F-BFBB-891B5BE6875F}"/>
              </a:ext>
            </a:extLst>
          </p:cNvPr>
          <p:cNvSpPr/>
          <p:nvPr/>
        </p:nvSpPr>
        <p:spPr>
          <a:xfrm>
            <a:off x="499660" y="571499"/>
            <a:ext cx="2857500" cy="5429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Smart Contract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F6AC5DD-0E14-4400-8A2A-E60BE4493C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660" y="1419351"/>
            <a:ext cx="4934161" cy="533387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0507CE9-91A8-4E71-ACC1-A0AD56C49D8E}"/>
              </a:ext>
            </a:extLst>
          </p:cNvPr>
          <p:cNvSpPr txBox="1"/>
          <p:nvPr/>
        </p:nvSpPr>
        <p:spPr>
          <a:xfrm>
            <a:off x="5867400" y="1960353"/>
            <a:ext cx="6143028" cy="4251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환자는 치료사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보험 회사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병원과 같은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node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에게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자신의 치료 데이터에 대한 접근 권한을 부여할 수 있다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치료 시설은 치료와 관련된 스마트 계약을 작성하여 실행한다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분산형 스토리지에 멀티미디어 데이터를 저장한다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블록체인에는 멀티미디어 데이터의 </a:t>
            </a:r>
            <a:r>
              <a:rPr lang="ko-KR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해시값을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저장한다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스마트 계약에는 환자와 치료 시설의 관계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권한 등의 내용이 작성된다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권한을 확인하여 접근 제어를 하고 데이터의 </a:t>
            </a:r>
            <a:r>
              <a:rPr lang="ko-KR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해시값을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공유한다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1645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E8CCEADD-BDD3-437C-BEEE-10947E7D2A2C}"/>
              </a:ext>
            </a:extLst>
          </p:cNvPr>
          <p:cNvSpPr/>
          <p:nvPr/>
        </p:nvSpPr>
        <p:spPr>
          <a:xfrm>
            <a:off x="499660" y="571499"/>
            <a:ext cx="2857500" cy="5429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Setting Up of the Key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E17E39CD-782A-4BC6-B760-34A1D717705B}"/>
              </a:ext>
            </a:extLst>
          </p:cNvPr>
          <p:cNvSpPr/>
          <p:nvPr/>
        </p:nvSpPr>
        <p:spPr>
          <a:xfrm>
            <a:off x="1240783" y="2778711"/>
            <a:ext cx="2032987" cy="203298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Node</a:t>
            </a:r>
            <a:endParaRPr lang="ko-KR" altLang="en-US" sz="2400" b="1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72930EFC-5DAF-4905-9BE6-2A07BD2FD06A}"/>
              </a:ext>
            </a:extLst>
          </p:cNvPr>
          <p:cNvSpPr/>
          <p:nvPr/>
        </p:nvSpPr>
        <p:spPr>
          <a:xfrm>
            <a:off x="4767309" y="2277122"/>
            <a:ext cx="1233996" cy="1233996"/>
          </a:xfrm>
          <a:prstGeom prst="ellipse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공개키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5E6824A6-8C79-4204-8D7D-53C31DA4A412}"/>
              </a:ext>
            </a:extLst>
          </p:cNvPr>
          <p:cNvSpPr/>
          <p:nvPr/>
        </p:nvSpPr>
        <p:spPr>
          <a:xfrm>
            <a:off x="4767309" y="4151791"/>
            <a:ext cx="1233996" cy="1233996"/>
          </a:xfrm>
          <a:prstGeom prst="ellipse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개인키</a:t>
            </a:r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E4529B27-06CE-436B-847E-DE45F97A29E5}"/>
              </a:ext>
            </a:extLst>
          </p:cNvPr>
          <p:cNvCxnSpPr>
            <a:stCxn id="7" idx="6"/>
            <a:endCxn id="8" idx="2"/>
          </p:cNvCxnSpPr>
          <p:nvPr/>
        </p:nvCxnSpPr>
        <p:spPr>
          <a:xfrm flipV="1">
            <a:off x="3273770" y="2894120"/>
            <a:ext cx="1493539" cy="901085"/>
          </a:xfrm>
          <a:prstGeom prst="bentConnector3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5F3F5CFB-82F8-4BBC-8585-B45E691555F3}"/>
              </a:ext>
            </a:extLst>
          </p:cNvPr>
          <p:cNvCxnSpPr>
            <a:stCxn id="7" idx="6"/>
            <a:endCxn id="9" idx="2"/>
          </p:cNvCxnSpPr>
          <p:nvPr/>
        </p:nvCxnSpPr>
        <p:spPr>
          <a:xfrm>
            <a:off x="3273770" y="3795205"/>
            <a:ext cx="1493539" cy="973584"/>
          </a:xfrm>
          <a:prstGeom prst="bentConnector3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3FA57E5-628A-4146-89B6-F558897E9953}"/>
              </a:ext>
            </a:extLst>
          </p:cNvPr>
          <p:cNvSpPr txBox="1"/>
          <p:nvPr/>
        </p:nvSpPr>
        <p:spPr>
          <a:xfrm>
            <a:off x="6291219" y="4258324"/>
            <a:ext cx="2675732" cy="1020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개인이 보관한다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데이터에 서명한다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암호화 된 메시지를 읽는다</a:t>
            </a:r>
            <a:r>
              <a:rPr lang="en-US" altLang="ko-KR" sz="1400" dirty="0"/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C612705-CC67-4A76-BB85-7EC2DA490570}"/>
              </a:ext>
            </a:extLst>
          </p:cNvPr>
          <p:cNvSpPr txBox="1"/>
          <p:nvPr/>
        </p:nvSpPr>
        <p:spPr>
          <a:xfrm>
            <a:off x="6291219" y="2384012"/>
            <a:ext cx="4314001" cy="1020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다른 노드와 공유한다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공개키를 사용한 주소를 생성한다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주소로 메시지를 보내거나 트랜잭션을 수행한다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54521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820</TotalTime>
  <Words>1013</Words>
  <Application>Microsoft Office PowerPoint</Application>
  <PresentationFormat>와이드스크린</PresentationFormat>
  <Paragraphs>177</Paragraphs>
  <Slides>14</Slides>
  <Notes>12</Notes>
  <HiddenSlides>1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맑은 고딕</vt:lpstr>
      <vt:lpstr>Arial</vt:lpstr>
      <vt:lpstr>Georgia</vt:lpstr>
      <vt:lpstr>Office 테마</vt:lpstr>
      <vt:lpstr>Blockchain-Based Mobile Edge Computing Framework for Secure Therapy Applications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</dc:creator>
  <cp:lastModifiedBy>20196093@office.deu.ac.kr</cp:lastModifiedBy>
  <cp:revision>97</cp:revision>
  <dcterms:created xsi:type="dcterms:W3CDTF">2020-03-16T00:26:51Z</dcterms:created>
  <dcterms:modified xsi:type="dcterms:W3CDTF">2020-03-16T19:12:31Z</dcterms:modified>
</cp:coreProperties>
</file>