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7" r:id="rId12"/>
    <p:sldId id="268" r:id="rId13"/>
    <p:sldId id="264" r:id="rId14"/>
    <p:sldId id="273" r:id="rId15"/>
    <p:sldId id="269" r:id="rId16"/>
    <p:sldId id="274" r:id="rId17"/>
    <p:sldId id="275" r:id="rId18"/>
    <p:sldId id="270" r:id="rId19"/>
    <p:sldId id="276" r:id="rId20"/>
    <p:sldId id="277" r:id="rId21"/>
    <p:sldId id="278" r:id="rId22"/>
    <p:sldId id="279" r:id="rId23"/>
    <p:sldId id="271" r:id="rId24"/>
    <p:sldId id="280" r:id="rId25"/>
    <p:sldId id="281" r:id="rId26"/>
    <p:sldId id="282" r:id="rId27"/>
    <p:sldId id="283" r:id="rId28"/>
    <p:sldId id="284" r:id="rId29"/>
    <p:sldId id="285" r:id="rId30"/>
    <p:sldId id="27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윤진" initials="한" lastIdx="2" clrIdx="0">
    <p:extLst>
      <p:ext uri="{19B8F6BF-5375-455C-9EA6-DF929625EA0E}">
        <p15:presenceInfo xmlns:p15="http://schemas.microsoft.com/office/powerpoint/2012/main" userId="S::20196093@office.deu.ac.kr::64ab2163-cd7e-48e5-90c2-1560e61f3f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E22B0-4274-49CE-805E-8453844DE23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90ED0-F912-42B3-9EB1-0F661094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6832063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eeexplore.ieee.org/author/37314033700" TargetMode="External"/><Relationship Id="rId4" Type="http://schemas.openxmlformats.org/officeDocument/2006/relationships/hyperlink" Target="https://ieeexplore.ieee.org/author/37085357707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Asterism :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장치를위한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분산 파일 공유 응용 프로그램</a:t>
            </a:r>
          </a:p>
          <a:p>
            <a:endParaRPr lang="en-US" altLang="ko-KR" dirty="0"/>
          </a:p>
          <a:p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올리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페카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헤이니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수오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발렌티나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레나드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루지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다비데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타이 비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 페레 대학교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 페레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핀란드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5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 Chowdhury, J. Furness, M.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Kolberg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네트워크를위한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구조화 된 피어 투 피어 오버레이의 성능 분석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Int. 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 응급 및 분산 시스템 저널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 32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 522-548, 2017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 해시 테이블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(distributed hash tables)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항목을 찾아갈 때 해시 테이블을 이용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환경에서의 분산 해시 테이블을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분석한 논문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dirty="0"/>
              <a:t>Chord, Pastry, </a:t>
            </a:r>
            <a:r>
              <a:rPr lang="en-US" altLang="ko-KR" dirty="0" err="1"/>
              <a:t>Kademlia</a:t>
            </a:r>
            <a:r>
              <a:rPr lang="en-US" altLang="ko-KR" dirty="0"/>
              <a:t>, </a:t>
            </a:r>
            <a:r>
              <a:rPr lang="en-US" altLang="ko-KR" dirty="0" err="1"/>
              <a:t>Broose</a:t>
            </a:r>
            <a:r>
              <a:rPr lang="en-US" altLang="ko-KR" dirty="0"/>
              <a:t> and </a:t>
            </a:r>
            <a:r>
              <a:rPr lang="en-US" altLang="ko-KR" dirty="0" err="1"/>
              <a:t>EpiChord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이탈이 심한 모바일 </a:t>
            </a:r>
            <a:r>
              <a:rPr lang="en-US" altLang="ko-KR" dirty="0"/>
              <a:t>P2P </a:t>
            </a:r>
            <a:r>
              <a:rPr lang="ko-KR" altLang="en-US" dirty="0" err="1"/>
              <a:t>오버레이에</a:t>
            </a:r>
            <a:r>
              <a:rPr lang="ko-KR" altLang="en-US" dirty="0"/>
              <a:t> 대한 최선의 선택</a:t>
            </a:r>
            <a:r>
              <a:rPr lang="en-US" altLang="ko-KR" dirty="0"/>
              <a:t>, </a:t>
            </a:r>
            <a:r>
              <a:rPr lang="ko-KR" altLang="en-US" dirty="0"/>
              <a:t>모바일은 어플을 종료하고 오프라인 상태일 확률이 높기 때문에 그 중에서 잘 찾아내는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49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 선택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파일 공유 시스템을 설명하고 가장 적합한 플랫폼 선택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구현할 수 있는 다양한 모바일 운영체제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3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P2P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공유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3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 err="1"/>
              <a:t>닷을</a:t>
            </a:r>
            <a:r>
              <a:rPr lang="ko-KR" altLang="en-US" dirty="0"/>
              <a:t> 브라우저에서 실행하려면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런타임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7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최초 출시 년도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프로그래밍 언어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깃허브를</a:t>
            </a:r>
            <a:r>
              <a:rPr lang="ko-KR" altLang="en-US" dirty="0"/>
              <a:t> 봤을 때 추정되는 커뮤니티 규모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 성숙도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39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IPFS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89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Go-</a:t>
            </a:r>
            <a:r>
              <a:rPr lang="en-US" altLang="ko-KR" dirty="0" err="1"/>
              <a:t>ipfs</a:t>
            </a:r>
            <a:r>
              <a:rPr lang="ko-KR" altLang="en-US" dirty="0"/>
              <a:t>는 </a:t>
            </a:r>
            <a:r>
              <a:rPr lang="en-US" altLang="ko-KR" dirty="0"/>
              <a:t>IPFS </a:t>
            </a:r>
            <a:r>
              <a:rPr lang="ko-KR" altLang="en-US" dirty="0"/>
              <a:t>프로토콜의 주요 프로그램이다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Daemon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서비스를 위해 백그라운드 상태에서 계속 실행되는 서버 프로세스이다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어플리케이션이 데몬 프로세스를 담당하여 백그라운드에서 별도의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시작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IPFS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접근하여 오버헤드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2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</a:t>
            </a:r>
            <a:r>
              <a:rPr lang="en-US" altLang="ko-KR" dirty="0"/>
              <a:t>IPFS </a:t>
            </a:r>
            <a:r>
              <a:rPr lang="ko-KR" altLang="en-US" dirty="0"/>
              <a:t>어플리케이션 구현에 사용될 수 있겠지만 훨씬 많은 작업이 필요할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가장 </a:t>
            </a:r>
            <a:r>
              <a:rPr lang="ko-KR" altLang="en-US" dirty="0" err="1"/>
              <a:t>적합해보이는</a:t>
            </a:r>
            <a:r>
              <a:rPr lang="ko-KR" altLang="en-US" dirty="0"/>
              <a:t> </a:t>
            </a:r>
            <a:r>
              <a:rPr lang="en-US" altLang="ko-KR" dirty="0"/>
              <a:t>Sailfish OS</a:t>
            </a:r>
            <a:r>
              <a:rPr lang="ko-KR" altLang="en-US" dirty="0"/>
              <a:t>로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핀란드의 </a:t>
            </a:r>
            <a:r>
              <a:rPr lang="ko-KR" altLang="en-US" dirty="0" err="1"/>
              <a:t>욜라</a:t>
            </a:r>
            <a:r>
              <a:rPr lang="en-US" altLang="ko-KR" dirty="0"/>
              <a:t>(Jolla)</a:t>
            </a:r>
            <a:r>
              <a:rPr lang="ko-KR" altLang="en-US" dirty="0"/>
              <a:t>와 </a:t>
            </a:r>
            <a:r>
              <a:rPr lang="ko-KR" altLang="en-US" dirty="0" err="1"/>
              <a:t>세일피시</a:t>
            </a:r>
            <a:r>
              <a:rPr lang="ko-KR" altLang="en-US" dirty="0"/>
              <a:t> 얼라이언스</a:t>
            </a:r>
            <a:r>
              <a:rPr lang="en-US" altLang="ko-KR" dirty="0"/>
              <a:t>(Sailfish Alliance)</a:t>
            </a:r>
            <a:r>
              <a:rPr lang="ko-KR" altLang="en-US" dirty="0"/>
              <a:t>에 의해 개발중인 모바일 운영체제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1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94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설계 방식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Daemon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서비스를 위해 백그라운드 상태에서 계속 실행되는 서버 프로세스이다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백그라운드에서 데몬 프로세스를 통해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ipfs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실행이 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데몬은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브라우저를 거쳐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IPFS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연결이 되도록 하기에 오버헤드가 발생한다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별도의</a:t>
            </a:r>
            <a:r>
              <a:rPr lang="en-US" altLang="ko-KR" dirty="0"/>
              <a:t> </a:t>
            </a:r>
            <a:r>
              <a:rPr lang="ko-KR" altLang="en-US" dirty="0"/>
              <a:t>래퍼</a:t>
            </a:r>
            <a:r>
              <a:rPr lang="en-US" altLang="ko-KR" dirty="0"/>
              <a:t>(</a:t>
            </a:r>
            <a:r>
              <a:rPr lang="ko-KR" altLang="en-US" dirty="0"/>
              <a:t>포장</a:t>
            </a:r>
            <a:r>
              <a:rPr lang="en-US" altLang="ko-KR" dirty="0"/>
              <a:t>..) </a:t>
            </a:r>
            <a:r>
              <a:rPr lang="ko-KR" altLang="en-US" dirty="0"/>
              <a:t>라이브러리를 통해 </a:t>
            </a:r>
            <a:r>
              <a:rPr lang="en-US" altLang="ko-KR" dirty="0"/>
              <a:t>IPFS </a:t>
            </a:r>
            <a:r>
              <a:rPr lang="ko-KR" altLang="en-US" dirty="0"/>
              <a:t>네트워크에 직접 연결한다</a:t>
            </a:r>
            <a:r>
              <a:rPr lang="en-US" altLang="ko-KR" dirty="0"/>
              <a:t>. </a:t>
            </a:r>
            <a:r>
              <a:rPr lang="ko-KR" altLang="en-US" dirty="0"/>
              <a:t>어플리케이션과 라이브러리는 패키지화 되어 어플리케이션 패키지로 묶여 다운로드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논문은 모바일 장치에서 분산 파일 공유 플랫폼을 사용할 수 있도록 어플리케이션을 개발하는 것을 목표로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논문에서 여러 모바일 장치를 이용하여 어플리케이션을 사용해보고 전력 소비를 측정했을 때 결과가 좋지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94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ko-KR" dirty="0"/>
              <a:t>IPFS </a:t>
            </a:r>
            <a:r>
              <a:rPr lang="ko-KR" altLang="en-US" dirty="0"/>
              <a:t>노드의 기본 정보를 볼 수 있고 노드를 시작</a:t>
            </a:r>
            <a:r>
              <a:rPr lang="en-US" altLang="ko-KR" dirty="0"/>
              <a:t>/</a:t>
            </a:r>
            <a:r>
              <a:rPr lang="ko-KR" altLang="en-US" dirty="0"/>
              <a:t>중지할 수 있는 화면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IPFS</a:t>
            </a:r>
            <a:r>
              <a:rPr lang="ko-KR" altLang="en-US" dirty="0"/>
              <a:t>에 파일을 추가할 수 있는 파일 시스템 </a:t>
            </a:r>
            <a:r>
              <a:rPr lang="en-US" altLang="ko-KR" dirty="0"/>
              <a:t>: IPFS</a:t>
            </a:r>
            <a:r>
              <a:rPr lang="ko-KR" altLang="en-US" dirty="0"/>
              <a:t>에 저장되면 </a:t>
            </a:r>
            <a:r>
              <a:rPr lang="ko-KR" altLang="en-US" dirty="0" err="1"/>
              <a:t>해시값으로만</a:t>
            </a:r>
            <a:r>
              <a:rPr lang="ko-KR" altLang="en-US" dirty="0"/>
              <a:t> 반환이 되는데 원래의 파일 이름을 보존하여 정리해주는 파일 시스템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현재 연결된 피어</a:t>
            </a:r>
            <a:r>
              <a:rPr lang="en-US" altLang="ko-KR" dirty="0"/>
              <a:t>? </a:t>
            </a:r>
            <a:r>
              <a:rPr lang="ko-KR" altLang="en-US" dirty="0"/>
              <a:t>노드</a:t>
            </a:r>
            <a:r>
              <a:rPr lang="en-US" altLang="ko-KR" dirty="0"/>
              <a:t>?</a:t>
            </a:r>
            <a:r>
              <a:rPr lang="ko-KR" altLang="en-US" dirty="0"/>
              <a:t> 목록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설정 화면</a:t>
            </a:r>
            <a:r>
              <a:rPr lang="en-US" altLang="ko-KR" dirty="0"/>
              <a:t>, </a:t>
            </a:r>
            <a:r>
              <a:rPr lang="ko-KR" altLang="en-US" dirty="0"/>
              <a:t>풀 </a:t>
            </a:r>
            <a:r>
              <a:rPr lang="en-US" altLang="ko-KR" dirty="0"/>
              <a:t>DHT </a:t>
            </a:r>
            <a:r>
              <a:rPr lang="ko-KR" altLang="en-US" dirty="0"/>
              <a:t>모드는 서버</a:t>
            </a:r>
            <a:r>
              <a:rPr lang="en-US" altLang="ko-KR" dirty="0"/>
              <a:t>/</a:t>
            </a:r>
            <a:r>
              <a:rPr lang="ko-KR" altLang="en-US" dirty="0"/>
              <a:t>클라이언트가 되는 모드</a:t>
            </a:r>
            <a:r>
              <a:rPr lang="en-US" altLang="ko-KR" dirty="0"/>
              <a:t>, </a:t>
            </a:r>
            <a:r>
              <a:rPr lang="ko-KR" altLang="en-US" dirty="0"/>
              <a:t>클라이언트 전용 모드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저장소 크기를 정할 수 있고 수동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콜렉션</a:t>
            </a:r>
            <a:r>
              <a:rPr lang="ko-KR" altLang="en-US" dirty="0"/>
              <a:t> 설정도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저장소 크기는 </a:t>
            </a:r>
            <a:r>
              <a:rPr lang="en-US" altLang="ko-KR" dirty="0" err="1"/>
              <a:t>ipfs</a:t>
            </a:r>
            <a:r>
              <a:rPr lang="ko-KR" altLang="en-US" dirty="0"/>
              <a:t>에서 사용하는 나의 디스크 크기를 정하는 것이고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콜렉션을</a:t>
            </a:r>
            <a:r>
              <a:rPr lang="ko-KR" altLang="en-US" dirty="0"/>
              <a:t> 사용하면 저장소에서 검색되지 않아서 더 이상 </a:t>
            </a:r>
            <a:r>
              <a:rPr lang="ko-KR" altLang="en-US" dirty="0" err="1"/>
              <a:t>필요없는</a:t>
            </a:r>
            <a:r>
              <a:rPr lang="ko-KR" altLang="en-US" dirty="0"/>
              <a:t> 파일로 인식된 데이터를 제거하는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8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추가 시퀀스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추가</a:t>
            </a:r>
            <a:endParaRPr lang="en-US" altLang="ko-KR" dirty="0"/>
          </a:p>
          <a:p>
            <a:r>
              <a:rPr lang="ko-KR" altLang="en-US" dirty="0"/>
              <a:t>파일 복사</a:t>
            </a:r>
            <a:endParaRPr lang="en-US" altLang="ko-KR" dirty="0"/>
          </a:p>
          <a:p>
            <a:r>
              <a:rPr lang="ko-KR" altLang="en-US" dirty="0"/>
              <a:t>파일 검색</a:t>
            </a:r>
            <a:r>
              <a:rPr lang="en-US" altLang="ko-KR" dirty="0"/>
              <a:t>? </a:t>
            </a:r>
            <a:r>
              <a:rPr lang="ko-KR" altLang="en-US" dirty="0"/>
              <a:t>나열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12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 평가 실험 평가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22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배터리 소비</a:t>
            </a:r>
            <a:r>
              <a:rPr lang="en-US" altLang="ko-KR" dirty="0"/>
              <a:t>, </a:t>
            </a:r>
            <a:r>
              <a:rPr lang="ko-KR" altLang="en-US" dirty="0"/>
              <a:t>소비 전력량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WLAN : </a:t>
            </a:r>
            <a:r>
              <a:rPr lang="ko-KR" altLang="en-US" dirty="0"/>
              <a:t>무선랜 </a:t>
            </a:r>
            <a:endParaRPr lang="en-US" altLang="ko-KR" dirty="0"/>
          </a:p>
          <a:p>
            <a:r>
              <a:rPr lang="en-US" altLang="ko-KR" dirty="0"/>
              <a:t>Charge Monitor application : </a:t>
            </a:r>
            <a:r>
              <a:rPr lang="ko-KR" altLang="en-US" dirty="0"/>
              <a:t>충전 모니터 어플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6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엑스페리아</a:t>
            </a:r>
            <a:r>
              <a:rPr lang="en-US" altLang="ko-KR" dirty="0"/>
              <a:t>…?</a:t>
            </a:r>
          </a:p>
          <a:p>
            <a:endParaRPr lang="en-US" altLang="ko-KR" dirty="0"/>
          </a:p>
          <a:p>
            <a:r>
              <a:rPr lang="ko-KR" altLang="en-US" dirty="0"/>
              <a:t>다른 실행중인 어플리케이션이 없어서 생각보다 오래 간다</a:t>
            </a:r>
            <a:r>
              <a:rPr lang="en-US" altLang="ko-KR" dirty="0"/>
              <a:t>. </a:t>
            </a:r>
            <a:r>
              <a:rPr lang="ko-KR" altLang="en-US" dirty="0"/>
              <a:t>하지만 두 장치의 차이가 크다</a:t>
            </a:r>
            <a:r>
              <a:rPr lang="en-US" altLang="ko-KR" dirty="0"/>
              <a:t>. </a:t>
            </a:r>
            <a:r>
              <a:rPr lang="ko-KR" altLang="en-US" dirty="0"/>
              <a:t>모드끼리 </a:t>
            </a:r>
            <a:r>
              <a:rPr lang="en-US" altLang="ko-KR" dirty="0"/>
              <a:t>160</a:t>
            </a:r>
            <a:r>
              <a:rPr lang="ko-KR" altLang="en-US" dirty="0"/>
              <a:t>분이나 </a:t>
            </a:r>
            <a:r>
              <a:rPr lang="ko-KR" altLang="en-US" dirty="0" err="1"/>
              <a:t>차이난다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3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태블릿은 무선랜에서만 측정 </a:t>
            </a:r>
            <a:r>
              <a:rPr lang="ko-KR" altLang="en-US" dirty="0" err="1"/>
              <a:t>가능하니깜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20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무선랜과 </a:t>
            </a:r>
            <a:r>
              <a:rPr lang="en-US" altLang="ko-KR" dirty="0"/>
              <a:t>4G </a:t>
            </a:r>
            <a:r>
              <a:rPr lang="ko-KR" altLang="en-US" dirty="0"/>
              <a:t>모두 </a:t>
            </a:r>
            <a:r>
              <a:rPr lang="ko-KR" altLang="en-US" dirty="0" err="1"/>
              <a:t>켜져있는</a:t>
            </a:r>
            <a:r>
              <a:rPr lang="ko-KR" altLang="en-US" dirty="0"/>
              <a:t> 상태</a:t>
            </a:r>
            <a:r>
              <a:rPr lang="en-US" altLang="ko-KR" dirty="0"/>
              <a:t>, </a:t>
            </a:r>
            <a:r>
              <a:rPr lang="ko-KR" altLang="en-US" dirty="0"/>
              <a:t>두 모드에서 </a:t>
            </a:r>
            <a:r>
              <a:rPr lang="en-US" altLang="ko-KR" dirty="0"/>
              <a:t>140</a:t>
            </a:r>
            <a:r>
              <a:rPr lang="ko-KR" altLang="en-US" dirty="0"/>
              <a:t>분 동안 실험</a:t>
            </a:r>
            <a:r>
              <a:rPr lang="en-US" altLang="ko-KR" dirty="0"/>
              <a:t>, 800MB </a:t>
            </a:r>
            <a:r>
              <a:rPr lang="ko-KR" altLang="en-US" dirty="0"/>
              <a:t>가까이 다운로드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99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VIII.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6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 작업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 선택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P2P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공유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IPFS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 평가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VIII.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2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6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모바일은 </a:t>
            </a:r>
            <a:r>
              <a:rPr lang="en-US" altLang="ko-KR" dirty="0"/>
              <a:t>Amazon</a:t>
            </a:r>
            <a:r>
              <a:rPr lang="ko-KR" altLang="en-US" dirty="0"/>
              <a:t>의</a:t>
            </a:r>
            <a:r>
              <a:rPr lang="en-US" altLang="ko-KR" dirty="0"/>
              <a:t> AWS / Microsoft</a:t>
            </a:r>
            <a:r>
              <a:rPr lang="ko-KR" altLang="en-US" dirty="0"/>
              <a:t>의</a:t>
            </a:r>
            <a:r>
              <a:rPr lang="en-US" altLang="ko-KR" dirty="0"/>
              <a:t> Azure(</a:t>
            </a:r>
            <a:r>
              <a:rPr lang="ko-KR" altLang="en-US" dirty="0" err="1"/>
              <a:t>에저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2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 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2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en-US" altLang="ko-KR" dirty="0"/>
              <a:t>2008</a:t>
            </a:r>
            <a:r>
              <a:rPr lang="ko-KR" altLang="en-US" dirty="0"/>
              <a:t>년에 측정했던 자료라서 그렇지 지금은 강력한 하드웨어와 장치의 속성으로 인한 전력 사용량 증가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Nurminen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Nyrnen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공유로 인한 모바일 피어 투 피어 정량 결과의 에너지 소비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소비자 통신 및 네트워킹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pp. 729-733, 2008.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76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Ekler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에컬러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?, I.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Kelényi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Dévai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Bakos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Kiss, 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네트워크에서 하이브리드 피어 투 피어 컨텐츠 공유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 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119-132, 2009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비트로렌트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클라이언트 구현으로 두 가지 방법을 다루었다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ME (Java platform Micro Edition, J2ME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업그레이드 버전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임베디드 시스템 개발을 위한 플랫폼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PDA,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셋톱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박스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오버헤드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목표를 달성하기 위해 간접적 혹은 추가적으로 요구되는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대역폭 혹은 다른 컴퓨터 자원을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40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Ekler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Csorba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비트 토렌트 클라이언트의 사용 및 행동 패턴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Advanced Computational Intelligence and Intelligent Informatics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vol. 18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pp. 320-323, 2014.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파일 조각을 여러 장치에서 다운로드할 때 완료된 다운로드보다 완료되지 않은 다운로드가 더 많다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비디오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오디오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등이 많음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0ED0-F912-42B3-9EB1-0F661094E2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9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AE511-1F04-46B8-9FD7-0C247159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AC1ED-87F3-402C-A9E8-759F8A90A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0F737-4081-4190-B32B-2D03EAC4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D41E7-987F-4F55-B377-FB0753F6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02E43-2F30-41C7-B09D-D29F2E19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66B38-0324-4A2B-8410-108213D4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96C0B-0C04-4906-8DDF-A1331E907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11B23-BB69-4169-99BE-F48F7451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361E7-F534-45B1-AA91-E4578106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10D22-C632-4388-BD2B-C27BDF85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9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997F23-F07E-4111-A98F-F8134FCA0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9B08C-2BBD-434B-89ED-13B4ABE7C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9D52F-0973-4B69-B8F5-BC9B1A42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98ADA-9540-466C-8683-2AD68D4F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7A2D6-3A0B-48CB-8E8F-B98058C5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0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CC3D4-DC1C-4ABD-B6F6-9C3BECA9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32ED1-A669-4AD3-ACD4-9FE74C7C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D50FD-6E9F-4895-AB3D-FA1E4487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752D0-74C8-4ECE-AF8E-28134CC1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2F2B9-AAFD-4D1D-A01A-1D308032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9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64AE2-B45F-4CD7-9D30-5ABEFD3B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9B281-1343-45B9-8B54-50789DD61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8CF92-01B0-4FD3-B779-1DEE3897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C5E3A-8A84-4D7C-90ED-F7B7B1AC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2A895-3610-47A3-860A-1BF4383F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3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D29B0-1B76-4C3B-8B40-A6D175A0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0A8A1-A326-4102-B659-9F01F8696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9D087-872D-4B0E-8F23-26A285DF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B4449-8CFD-4932-A233-2635A080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2117E-4753-4511-BDDD-CD9DADC3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CCF2D-23F9-41BC-9AAA-C62EEDD4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3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385B2-0F0E-462C-BF04-232782DC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218D8-F9ED-4D9E-A341-59EEF00D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A21CC-D494-44A5-9265-72E5B99DF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B3B4D9-2A15-4859-BDA5-EAED49EC4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97754A-EF6B-447B-BD41-4F53BA959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CA2801-A700-4CA5-8006-AA74146A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A6F97-C7B9-4A39-827E-BE60BB82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BABA91-FEEE-4B22-AB10-E737AF0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7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EA411-CC02-4449-8934-1F84414D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66C474-5D54-4EB7-A0A6-7F2217A9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124DB9-3BEA-469E-9927-D894DEE0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5D5BD0-F0C8-455D-8019-F758A8C0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E70E37-F069-4622-BDF0-9EDAE2D9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1495F0-A07F-4B08-933E-80D71615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2757B-9E72-4AC5-9EAB-49B5B69F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8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72FF5-7A0A-418A-9F73-CDF1DADF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969D1-F4F7-4B5A-B0D1-BE1F9B63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88B88-702F-4643-A0DC-0AECB013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170A1-254A-44C9-B9BB-9C1CF799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895EC-347F-4E55-A03C-BBEE57E2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FCF65-4A79-4CF5-B89B-C59C1980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8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30F99-6BB2-472E-9365-51C9E6EC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DEF300-CE0A-4D1C-9B8D-17438A6DC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22BCC3-30B0-4E71-B545-C5B7E8A6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FC300-1089-4993-B1F1-A5FDA6D9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1CFA2-BC79-47FD-9D2C-21B7C4F3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99501-CA51-489D-BB61-CD23D91B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0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FF882B-9465-442C-96E0-59CA53CE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9144F-9025-441A-A42B-2C08A5E7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111A6-752D-460F-B54B-E4790BD4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28A7-FDD4-4B96-A879-FFD722E0DE0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70C7-641C-44DC-B7CB-CA6FE2D6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E7FAF-B558-41AB-A805-401C8F5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D6EB-88C7-4991-94EC-1659E7F36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6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DFB26-B99C-4CFD-AED0-4F95D9252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/>
              <a:t>Asterism: Decentralized File Sharing Application for Mobile Devices</a:t>
            </a:r>
            <a:br>
              <a:rPr lang="en-US" altLang="ko-KR" sz="4000" b="1" dirty="0"/>
            </a:b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AFEB4-C089-4660-BB7C-6DC3D0583F23}"/>
              </a:ext>
            </a:extLst>
          </p:cNvPr>
          <p:cNvSpPr txBox="1"/>
          <p:nvPr/>
        </p:nvSpPr>
        <p:spPr>
          <a:xfrm>
            <a:off x="4094170" y="3429000"/>
            <a:ext cx="4003660" cy="548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Olli-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Pekka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Heinisuo; Valentina Lenarduzzi; Davide Taibi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Tampere University, Tampere, Finland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AAA5E-4058-4705-BDD9-D82B9329C529}"/>
              </a:ext>
            </a:extLst>
          </p:cNvPr>
          <p:cNvSpPr txBox="1"/>
          <p:nvPr/>
        </p:nvSpPr>
        <p:spPr>
          <a:xfrm>
            <a:off x="10486238" y="6375633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 May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69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B0B7BF-6617-4A97-ABB5-BF62BD35F6CE}"/>
              </a:ext>
            </a:extLst>
          </p:cNvPr>
          <p:cNvSpPr txBox="1"/>
          <p:nvPr/>
        </p:nvSpPr>
        <p:spPr>
          <a:xfrm>
            <a:off x="0" y="6611779"/>
            <a:ext cx="7513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F. Chowdhury, J. Furness, M.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Kolberg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"Performance analysis of structured peer-to-peer overlays for mobile networks" 2017.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8D76C8-182F-44AF-9CC1-92D13FB00C0F}"/>
              </a:ext>
            </a:extLst>
          </p:cNvPr>
          <p:cNvSpPr/>
          <p:nvPr/>
        </p:nvSpPr>
        <p:spPr>
          <a:xfrm>
            <a:off x="2842392" y="432820"/>
            <a:ext cx="6300187" cy="6924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분산 해시 테이블</a:t>
            </a:r>
            <a:r>
              <a:rPr lang="en-US" altLang="ko-KR" dirty="0">
                <a:solidFill>
                  <a:schemeClr val="bg1"/>
                </a:solidFill>
              </a:rPr>
              <a:t>(DHT; Distributed hash tables)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D015AC-630D-48DD-A876-DE6EB6D81E6C}"/>
              </a:ext>
            </a:extLst>
          </p:cNvPr>
          <p:cNvSpPr/>
          <p:nvPr/>
        </p:nvSpPr>
        <p:spPr>
          <a:xfrm>
            <a:off x="2842396" y="1614761"/>
            <a:ext cx="843379" cy="5859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Chord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0736BD-E8AD-44BD-82FD-8E5412B55FC6}"/>
              </a:ext>
            </a:extLst>
          </p:cNvPr>
          <p:cNvSpPr/>
          <p:nvPr/>
        </p:nvSpPr>
        <p:spPr>
          <a:xfrm>
            <a:off x="2842395" y="2527984"/>
            <a:ext cx="843379" cy="5859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Pastry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1E7033-036F-4338-B188-CA0BFD96389C}"/>
              </a:ext>
            </a:extLst>
          </p:cNvPr>
          <p:cNvSpPr/>
          <p:nvPr/>
        </p:nvSpPr>
        <p:spPr>
          <a:xfrm>
            <a:off x="2842394" y="3441207"/>
            <a:ext cx="843379" cy="5859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/>
              <a:t>Kademlia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A09821-8BF7-4729-9CB1-C3D6FACB768F}"/>
              </a:ext>
            </a:extLst>
          </p:cNvPr>
          <p:cNvSpPr/>
          <p:nvPr/>
        </p:nvSpPr>
        <p:spPr>
          <a:xfrm>
            <a:off x="2842393" y="4354430"/>
            <a:ext cx="843379" cy="5859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/>
              <a:t>Broose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1AFB936-95F0-4CCB-B5A8-15E38CB8CB7D}"/>
              </a:ext>
            </a:extLst>
          </p:cNvPr>
          <p:cNvSpPr/>
          <p:nvPr/>
        </p:nvSpPr>
        <p:spPr>
          <a:xfrm>
            <a:off x="2842392" y="5267653"/>
            <a:ext cx="843379" cy="5859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/>
              <a:t>EpiChord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08FE0-0F8A-45F4-8457-97D73BA459AE}"/>
              </a:ext>
            </a:extLst>
          </p:cNvPr>
          <p:cNvSpPr txBox="1"/>
          <p:nvPr/>
        </p:nvSpPr>
        <p:spPr>
          <a:xfrm>
            <a:off x="3821538" y="3580281"/>
            <a:ext cx="3803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316 bytes/s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대역폭 소비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성공률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97%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2E04A-0988-4E27-B288-39D74AB589F2}"/>
              </a:ext>
            </a:extLst>
          </p:cNvPr>
          <p:cNvSpPr txBox="1"/>
          <p:nvPr/>
        </p:nvSpPr>
        <p:spPr>
          <a:xfrm>
            <a:off x="3821538" y="5405592"/>
            <a:ext cx="3703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 bytes/s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대역폭 소비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성공률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63%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060415-88C0-4B93-9D4F-EE1B8B64A715}"/>
              </a:ext>
            </a:extLst>
          </p:cNvPr>
          <p:cNvSpPr/>
          <p:nvPr/>
        </p:nvSpPr>
        <p:spPr>
          <a:xfrm>
            <a:off x="2749600" y="3360548"/>
            <a:ext cx="1028962" cy="7472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1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1CFF0-7914-43AE-A124-DA47D53D3B00}"/>
              </a:ext>
            </a:extLst>
          </p:cNvPr>
          <p:cNvSpPr txBox="1"/>
          <p:nvPr/>
        </p:nvSpPr>
        <p:spPr>
          <a:xfrm>
            <a:off x="3862375" y="2773628"/>
            <a:ext cx="4467249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III. </a:t>
            </a:r>
            <a:r>
              <a:rPr lang="en-US" altLang="ko-KR" sz="2800" dirty="0"/>
              <a:t>PLATFORM SELECTION</a:t>
            </a:r>
          </a:p>
        </p:txBody>
      </p:sp>
    </p:spTree>
    <p:extLst>
      <p:ext uri="{BB962C8B-B14F-4D97-AF65-F5344CB8AC3E}">
        <p14:creationId xmlns:p14="http://schemas.microsoft.com/office/powerpoint/2010/main" val="427088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1CFF0-7914-43AE-A124-DA47D53D3B00}"/>
              </a:ext>
            </a:extLst>
          </p:cNvPr>
          <p:cNvSpPr txBox="1"/>
          <p:nvPr/>
        </p:nvSpPr>
        <p:spPr>
          <a:xfrm>
            <a:off x="3387983" y="2773628"/>
            <a:ext cx="5416034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IV. </a:t>
            </a:r>
            <a:r>
              <a:rPr lang="en-US" altLang="ko-KR" sz="2800" dirty="0"/>
              <a:t>MODERN P2P FILE SHARING</a:t>
            </a:r>
          </a:p>
        </p:txBody>
      </p:sp>
    </p:spTree>
    <p:extLst>
      <p:ext uri="{BB962C8B-B14F-4D97-AF65-F5344CB8AC3E}">
        <p14:creationId xmlns:p14="http://schemas.microsoft.com/office/powerpoint/2010/main" val="227236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BC15B9-22D5-4323-9A1B-A24B4A15AF49}"/>
              </a:ext>
            </a:extLst>
          </p:cNvPr>
          <p:cNvSpPr/>
          <p:nvPr/>
        </p:nvSpPr>
        <p:spPr>
          <a:xfrm>
            <a:off x="1399519" y="910084"/>
            <a:ext cx="9392961" cy="1405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대체하여 새로운 분산 웹을 구축하는 것이 목표인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P2P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프로토콜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Kademila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DHT, BitTorrent, Git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 분산 시스템에 사용되어 입증되었던 여러 기술들을 결합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Go/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언어로 개발되어 거의 모든 장치에서 실행 가능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FB54D-C2AC-451E-AF15-86CDE465B8A9}"/>
              </a:ext>
            </a:extLst>
          </p:cNvPr>
          <p:cNvSpPr txBox="1"/>
          <p:nvPr/>
        </p:nvSpPr>
        <p:spPr>
          <a:xfrm>
            <a:off x="997999" y="1382034"/>
            <a:ext cx="8030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89323B-02C5-4B56-894E-E5F49874EE96}"/>
              </a:ext>
            </a:extLst>
          </p:cNvPr>
          <p:cNvSpPr/>
          <p:nvPr/>
        </p:nvSpPr>
        <p:spPr>
          <a:xfrm>
            <a:off x="1399519" y="2726217"/>
            <a:ext cx="9392961" cy="1405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DropBox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Drive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같은 스토리지 서비스를 대체하는 것이 목표인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P2P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프로토콜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출시한지 가장 오래된 프로토콜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언어로 개발되어 모바일 어플리케이션 개발에 어려움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A2C14-9A3F-44A6-9C53-99DEC5D73C64}"/>
              </a:ext>
            </a:extLst>
          </p:cNvPr>
          <p:cNvSpPr txBox="1"/>
          <p:nvPr/>
        </p:nvSpPr>
        <p:spPr>
          <a:xfrm>
            <a:off x="1049904" y="3198167"/>
            <a:ext cx="6992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B55421-32B6-4074-9803-6B1EADAE6202}"/>
              </a:ext>
            </a:extLst>
          </p:cNvPr>
          <p:cNvSpPr/>
          <p:nvPr/>
        </p:nvSpPr>
        <p:spPr>
          <a:xfrm>
            <a:off x="1399520" y="4542349"/>
            <a:ext cx="9392961" cy="1405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이더리움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블록체인을 기반으로 개발된 분산 스토리지 플랫폼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과는 다르게 네트워크에 기여하는 노드들에게 보상하는 보상 시스템 존재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이더리움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블록체인 네트워크 참여자들에게 관심을 받음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98F14-F367-4609-B6B9-6F1F2F4A068D}"/>
              </a:ext>
            </a:extLst>
          </p:cNvPr>
          <p:cNvSpPr txBox="1"/>
          <p:nvPr/>
        </p:nvSpPr>
        <p:spPr>
          <a:xfrm>
            <a:off x="812467" y="5014300"/>
            <a:ext cx="11741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Swarm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8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5F5BC9-52F9-41CE-83AE-712A35656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19" y="1714261"/>
            <a:ext cx="9392961" cy="1714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FA6C09-0015-446A-8468-2C76DF33BEDA}"/>
              </a:ext>
            </a:extLst>
          </p:cNvPr>
          <p:cNvSpPr txBox="1"/>
          <p:nvPr/>
        </p:nvSpPr>
        <p:spPr>
          <a:xfrm>
            <a:off x="1870579" y="3757474"/>
            <a:ext cx="845084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Dat</a:t>
            </a:r>
            <a:r>
              <a:rPr lang="ko-KR" altLang="en-US" dirty="0"/>
              <a:t>은 안정적이지만 </a:t>
            </a:r>
            <a:r>
              <a:rPr lang="en-US" altLang="ko-KR" dirty="0"/>
              <a:t>JavaScript</a:t>
            </a:r>
            <a:r>
              <a:rPr lang="ko-KR" altLang="en-US" dirty="0"/>
              <a:t>는 모바일에 사용되기 어렵다는 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Swarm</a:t>
            </a:r>
            <a:r>
              <a:rPr lang="ko-KR" altLang="en-US" dirty="0"/>
              <a:t>은 아직 개발 단계에 있고 실험 시 </a:t>
            </a:r>
            <a:r>
              <a:rPr lang="ko-KR" altLang="en-US" dirty="0" err="1"/>
              <a:t>이더리움까지도</a:t>
            </a:r>
            <a:r>
              <a:rPr lang="ko-KR" altLang="en-US" dirty="0"/>
              <a:t> 사용해야 한다는 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881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1CFF0-7914-43AE-A124-DA47D53D3B00}"/>
              </a:ext>
            </a:extLst>
          </p:cNvPr>
          <p:cNvSpPr txBox="1"/>
          <p:nvPr/>
        </p:nvSpPr>
        <p:spPr>
          <a:xfrm>
            <a:off x="3267341" y="2773628"/>
            <a:ext cx="5657318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V. </a:t>
            </a:r>
            <a:r>
              <a:rPr lang="en-US" altLang="ko-KR" sz="2800" dirty="0"/>
              <a:t>INTERPLANETARY FILE SYSTEM</a:t>
            </a:r>
          </a:p>
        </p:txBody>
      </p:sp>
    </p:spTree>
    <p:extLst>
      <p:ext uri="{BB962C8B-B14F-4D97-AF65-F5344CB8AC3E}">
        <p14:creationId xmlns:p14="http://schemas.microsoft.com/office/powerpoint/2010/main" val="49091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F8F797-F3ED-4508-B4FD-9368DEE2088E}"/>
              </a:ext>
            </a:extLst>
          </p:cNvPr>
          <p:cNvSpPr/>
          <p:nvPr/>
        </p:nvSpPr>
        <p:spPr>
          <a:xfrm>
            <a:off x="143582" y="148735"/>
            <a:ext cx="4028924" cy="6924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기존의 모바일 </a:t>
            </a:r>
            <a:r>
              <a:rPr lang="en-US" altLang="ko-KR" dirty="0">
                <a:solidFill>
                  <a:schemeClr val="bg1"/>
                </a:solidFill>
              </a:rPr>
              <a:t>IPFS </a:t>
            </a:r>
            <a:r>
              <a:rPr lang="ko-KR" altLang="en-US" dirty="0">
                <a:solidFill>
                  <a:schemeClr val="bg1"/>
                </a:solidFill>
              </a:rPr>
              <a:t>어플리케이션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68533B-CAA6-4362-A465-6677CA0E05B9}"/>
              </a:ext>
            </a:extLst>
          </p:cNvPr>
          <p:cNvSpPr/>
          <p:nvPr/>
        </p:nvSpPr>
        <p:spPr>
          <a:xfrm>
            <a:off x="649611" y="2218443"/>
            <a:ext cx="1623072" cy="5859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IOS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AAB7B3-8E68-4CE4-8372-22E3E6D27B31}"/>
              </a:ext>
            </a:extLst>
          </p:cNvPr>
          <p:cNvSpPr/>
          <p:nvPr/>
        </p:nvSpPr>
        <p:spPr>
          <a:xfrm>
            <a:off x="649611" y="3213952"/>
            <a:ext cx="1623072" cy="5859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Sailfish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107FF2-8CA7-4FDA-A1FA-50799CE8E24C}"/>
              </a:ext>
            </a:extLst>
          </p:cNvPr>
          <p:cNvSpPr/>
          <p:nvPr/>
        </p:nvSpPr>
        <p:spPr>
          <a:xfrm>
            <a:off x="649611" y="4209461"/>
            <a:ext cx="1623072" cy="5859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Android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닫기">
            <a:extLst>
              <a:ext uri="{FF2B5EF4-FFF2-40B4-BE49-F238E27FC236}">
                <a16:creationId xmlns:a16="http://schemas.microsoft.com/office/drawing/2014/main" id="{8EC54525-014A-4323-9683-F33F11BFF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0392" y="2263336"/>
            <a:ext cx="486792" cy="486792"/>
          </a:xfrm>
          <a:prstGeom prst="rect">
            <a:avLst/>
          </a:prstGeom>
        </p:spPr>
      </p:pic>
      <p:pic>
        <p:nvPicPr>
          <p:cNvPr id="9" name="그래픽 8" descr="닫기">
            <a:extLst>
              <a:ext uri="{FF2B5EF4-FFF2-40B4-BE49-F238E27FC236}">
                <a16:creationId xmlns:a16="http://schemas.microsoft.com/office/drawing/2014/main" id="{8DA62C55-C43C-4FCB-8C5E-2CCA61D92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0392" y="3263519"/>
            <a:ext cx="486792" cy="48679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4E691E-4E51-408E-A6DF-34B2E6845C63}"/>
              </a:ext>
            </a:extLst>
          </p:cNvPr>
          <p:cNvCxnSpPr/>
          <p:nvPr/>
        </p:nvCxnSpPr>
        <p:spPr>
          <a:xfrm>
            <a:off x="2494625" y="4502424"/>
            <a:ext cx="77235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ECCC62-7729-440E-8369-FC825C85D93C}"/>
              </a:ext>
            </a:extLst>
          </p:cNvPr>
          <p:cNvSpPr txBox="1"/>
          <p:nvPr/>
        </p:nvSpPr>
        <p:spPr>
          <a:xfrm>
            <a:off x="3488925" y="4348535"/>
            <a:ext cx="4518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IPFSDroid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Android </a:t>
            </a:r>
            <a:r>
              <a:rPr lang="ko-KR" altLang="en-US" sz="1400" dirty="0"/>
              <a:t>모바일 </a:t>
            </a:r>
            <a:r>
              <a:rPr lang="en-US" altLang="ko-KR" sz="1400" dirty="0"/>
              <a:t>IPFS </a:t>
            </a:r>
            <a:r>
              <a:rPr lang="ko-KR" altLang="en-US" sz="1400" dirty="0"/>
              <a:t>어플리케이션 존재</a:t>
            </a:r>
          </a:p>
        </p:txBody>
      </p:sp>
    </p:spTree>
    <p:extLst>
      <p:ext uri="{BB962C8B-B14F-4D97-AF65-F5344CB8AC3E}">
        <p14:creationId xmlns:p14="http://schemas.microsoft.com/office/powerpoint/2010/main" val="54588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390DB4-3D86-4ACD-B496-5319016FCD1F}"/>
              </a:ext>
            </a:extLst>
          </p:cNvPr>
          <p:cNvSpPr/>
          <p:nvPr/>
        </p:nvSpPr>
        <p:spPr>
          <a:xfrm>
            <a:off x="170215" y="137727"/>
            <a:ext cx="4028924" cy="6924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운영체제 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E49A6D-E9E5-48AB-B5AF-216AFD2C2649}"/>
              </a:ext>
            </a:extLst>
          </p:cNvPr>
          <p:cNvSpPr/>
          <p:nvPr/>
        </p:nvSpPr>
        <p:spPr>
          <a:xfrm>
            <a:off x="1399519" y="1336212"/>
            <a:ext cx="9392961" cy="1405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프로그래밍 언어로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낮은 수준의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 허용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사용한 어플리케이션을 사용하려면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코드로 연결이 필요함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141A3-0D81-44CB-A36F-ABE97310DA62}"/>
              </a:ext>
            </a:extLst>
          </p:cNvPr>
          <p:cNvSpPr txBox="1"/>
          <p:nvPr/>
        </p:nvSpPr>
        <p:spPr>
          <a:xfrm>
            <a:off x="714812" y="1808162"/>
            <a:ext cx="13694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0EDACB-E109-4CF6-B105-D532D41EF311}"/>
              </a:ext>
            </a:extLst>
          </p:cNvPr>
          <p:cNvSpPr/>
          <p:nvPr/>
        </p:nvSpPr>
        <p:spPr>
          <a:xfrm>
            <a:off x="1399519" y="3152345"/>
            <a:ext cx="9392961" cy="1405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프로그래밍 언어로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백그라운드 작업을 무한정 실행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D5D5A-7F8C-4165-B733-068A9687AAA4}"/>
              </a:ext>
            </a:extLst>
          </p:cNvPr>
          <p:cNvSpPr txBox="1"/>
          <p:nvPr/>
        </p:nvSpPr>
        <p:spPr>
          <a:xfrm>
            <a:off x="786210" y="3624295"/>
            <a:ext cx="12266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Sailfish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32F4AB-D980-410D-89CF-CD0B3141A89F}"/>
              </a:ext>
            </a:extLst>
          </p:cNvPr>
          <p:cNvSpPr/>
          <p:nvPr/>
        </p:nvSpPr>
        <p:spPr>
          <a:xfrm>
            <a:off x="1399520" y="4968477"/>
            <a:ext cx="9392961" cy="1405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긴 백그라운드 작업은 실행 불가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즉 무한한 백그라운드 작업을 요구하는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어플리케이션은 거부될 가능성이 높음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C9D2C-27BF-41B3-8A94-3E2CB5087877}"/>
              </a:ext>
            </a:extLst>
          </p:cNvPr>
          <p:cNvSpPr txBox="1"/>
          <p:nvPr/>
        </p:nvSpPr>
        <p:spPr>
          <a:xfrm>
            <a:off x="1052308" y="5440427"/>
            <a:ext cx="6944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C99DFC-2152-49C1-A9D3-C8E76ACC56C3}"/>
              </a:ext>
            </a:extLst>
          </p:cNvPr>
          <p:cNvSpPr/>
          <p:nvPr/>
        </p:nvSpPr>
        <p:spPr>
          <a:xfrm>
            <a:off x="786210" y="3005963"/>
            <a:ext cx="10151079" cy="1690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2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1CFF0-7914-43AE-A124-DA47D53D3B00}"/>
              </a:ext>
            </a:extLst>
          </p:cNvPr>
          <p:cNvSpPr txBox="1"/>
          <p:nvPr/>
        </p:nvSpPr>
        <p:spPr>
          <a:xfrm>
            <a:off x="4223179" y="2773628"/>
            <a:ext cx="3745641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VI. </a:t>
            </a:r>
            <a:r>
              <a:rPr lang="en-US" altLang="ko-KR" sz="28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7762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B32B72-2377-4F48-B8EC-A7223EFA18AF}"/>
              </a:ext>
            </a:extLst>
          </p:cNvPr>
          <p:cNvSpPr/>
          <p:nvPr/>
        </p:nvSpPr>
        <p:spPr>
          <a:xfrm>
            <a:off x="2054301" y="1704512"/>
            <a:ext cx="8083397" cy="575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IPFS </a:t>
            </a:r>
            <a:r>
              <a:rPr lang="ko-KR" altLang="en-US" dirty="0"/>
              <a:t>노드를 시작</a:t>
            </a:r>
            <a:r>
              <a:rPr lang="en-US" altLang="ko-KR" dirty="0"/>
              <a:t>/</a:t>
            </a:r>
            <a:r>
              <a:rPr lang="ko-KR" altLang="en-US" dirty="0"/>
              <a:t>중지시킬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D4105C-831C-490D-957C-6B837B3535BB}"/>
              </a:ext>
            </a:extLst>
          </p:cNvPr>
          <p:cNvSpPr/>
          <p:nvPr/>
        </p:nvSpPr>
        <p:spPr>
          <a:xfrm>
            <a:off x="2054301" y="2442839"/>
            <a:ext cx="8083397" cy="575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어플리케이션을 실행하는 동안에도 백그라운드에서 실행되어야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938F85-D7FE-47E6-A280-930AC5652978}"/>
              </a:ext>
            </a:extLst>
          </p:cNvPr>
          <p:cNvSpPr/>
          <p:nvPr/>
        </p:nvSpPr>
        <p:spPr>
          <a:xfrm>
            <a:off x="2054300" y="3181166"/>
            <a:ext cx="8083397" cy="575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노드 상태에 대한 기본 정보를 표시하여야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29E682-B9CD-4426-A144-6AF1F55FD6B6}"/>
              </a:ext>
            </a:extLst>
          </p:cNvPr>
          <p:cNvSpPr/>
          <p:nvPr/>
        </p:nvSpPr>
        <p:spPr>
          <a:xfrm>
            <a:off x="2054299" y="3919493"/>
            <a:ext cx="8083397" cy="575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노드 상태에 대한 기본 설정을 변경할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A5B33C-D079-4668-AD26-C637AFA0A1E2}"/>
              </a:ext>
            </a:extLst>
          </p:cNvPr>
          <p:cNvSpPr/>
          <p:nvPr/>
        </p:nvSpPr>
        <p:spPr>
          <a:xfrm>
            <a:off x="2054298" y="4657820"/>
            <a:ext cx="8083397" cy="575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IPFS</a:t>
            </a:r>
            <a:r>
              <a:rPr lang="ko-KR" altLang="en-US" dirty="0"/>
              <a:t>에 파일을 추가하고</a:t>
            </a:r>
            <a:r>
              <a:rPr lang="en-US" altLang="ko-KR" dirty="0"/>
              <a:t>, </a:t>
            </a:r>
            <a:r>
              <a:rPr lang="ko-KR" altLang="en-US" dirty="0"/>
              <a:t>파일을 검색할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EEC376-59A8-45D7-8045-483368A66497}"/>
              </a:ext>
            </a:extLst>
          </p:cNvPr>
          <p:cNvSpPr/>
          <p:nvPr/>
        </p:nvSpPr>
        <p:spPr>
          <a:xfrm>
            <a:off x="2054297" y="5396147"/>
            <a:ext cx="8083397" cy="575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추가된 파일을 관리하기 위한 파일 시스템이 제공되어야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64EDE-F280-458E-AE4C-01CF3016C964}"/>
              </a:ext>
            </a:extLst>
          </p:cNvPr>
          <p:cNvSpPr txBox="1"/>
          <p:nvPr/>
        </p:nvSpPr>
        <p:spPr>
          <a:xfrm>
            <a:off x="4676375" y="637413"/>
            <a:ext cx="2839239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 요구사항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1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EBD1A730-4CEE-4D95-94A8-18CD60170C6B}"/>
              </a:ext>
            </a:extLst>
          </p:cNvPr>
          <p:cNvGrpSpPr/>
          <p:nvPr/>
        </p:nvGrpSpPr>
        <p:grpSpPr>
          <a:xfrm>
            <a:off x="4452711" y="385470"/>
            <a:ext cx="3388216" cy="5667538"/>
            <a:chOff x="4452711" y="385470"/>
            <a:chExt cx="3388216" cy="566753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AF3B53-3FDD-4743-B0D2-CE5719BC57EF}"/>
                </a:ext>
              </a:extLst>
            </p:cNvPr>
            <p:cNvGrpSpPr/>
            <p:nvPr/>
          </p:nvGrpSpPr>
          <p:grpSpPr>
            <a:xfrm>
              <a:off x="4452711" y="385470"/>
              <a:ext cx="3286578" cy="3286578"/>
              <a:chOff x="4452711" y="385470"/>
              <a:chExt cx="3286578" cy="3286578"/>
            </a:xfrm>
          </p:grpSpPr>
          <p:pic>
            <p:nvPicPr>
              <p:cNvPr id="7" name="그래픽 6" descr="연결">
                <a:extLst>
                  <a:ext uri="{FF2B5EF4-FFF2-40B4-BE49-F238E27FC236}">
                    <a16:creationId xmlns:a16="http://schemas.microsoft.com/office/drawing/2014/main" id="{C7425BDB-3966-4331-89FD-DF6BEDAA3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52711" y="385470"/>
                <a:ext cx="3286578" cy="3286578"/>
              </a:xfrm>
              <a:prstGeom prst="rect">
                <a:avLst/>
              </a:prstGeom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3D09126A-187A-4F4F-ACD4-C5F409CE81E6}"/>
                  </a:ext>
                </a:extLst>
              </p:cNvPr>
              <p:cNvSpPr/>
              <p:nvPr/>
            </p:nvSpPr>
            <p:spPr>
              <a:xfrm>
                <a:off x="6572225" y="745724"/>
                <a:ext cx="734098" cy="7340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5035075-FE2D-45E5-89EC-CB3E7AA71569}"/>
                  </a:ext>
                </a:extLst>
              </p:cNvPr>
              <p:cNvSpPr/>
              <p:nvPr/>
            </p:nvSpPr>
            <p:spPr>
              <a:xfrm>
                <a:off x="5859261" y="2121763"/>
                <a:ext cx="734099" cy="8078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34525B8-D0B3-4D3C-B9A5-EAA410615728}"/>
                  </a:ext>
                </a:extLst>
              </p:cNvPr>
              <p:cNvSpPr/>
              <p:nvPr/>
            </p:nvSpPr>
            <p:spPr>
              <a:xfrm>
                <a:off x="7077723" y="1819394"/>
                <a:ext cx="457200" cy="4187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9CBDC26-0137-4699-895E-CA8DD8B5F210}"/>
                  </a:ext>
                </a:extLst>
              </p:cNvPr>
              <p:cNvSpPr/>
              <p:nvPr/>
            </p:nvSpPr>
            <p:spPr>
              <a:xfrm>
                <a:off x="5029202" y="2848675"/>
                <a:ext cx="457200" cy="4187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3834816-C015-4F3A-91BD-58260F961622}"/>
                  </a:ext>
                </a:extLst>
              </p:cNvPr>
              <p:cNvSpPr/>
              <p:nvPr/>
            </p:nvSpPr>
            <p:spPr>
              <a:xfrm>
                <a:off x="4713332" y="1504026"/>
                <a:ext cx="734098" cy="7340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21FEF2E-7922-44B3-A483-C1BA3DF4E06C}"/>
                  </a:ext>
                </a:extLst>
              </p:cNvPr>
              <p:cNvSpPr/>
              <p:nvPr/>
            </p:nvSpPr>
            <p:spPr>
              <a:xfrm>
                <a:off x="5724229" y="745724"/>
                <a:ext cx="457200" cy="5078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그래픽 2" descr="스마트폰">
              <a:extLst>
                <a:ext uri="{FF2B5EF4-FFF2-40B4-BE49-F238E27FC236}">
                  <a16:creationId xmlns:a16="http://schemas.microsoft.com/office/drawing/2014/main" id="{8AEA1065-75A7-4240-BBFB-41F88670F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59261" y="2121763"/>
              <a:ext cx="734099" cy="734099"/>
            </a:xfrm>
            <a:prstGeom prst="rect">
              <a:avLst/>
            </a:prstGeom>
          </p:spPr>
        </p:pic>
        <p:pic>
          <p:nvPicPr>
            <p:cNvPr id="15" name="그래픽 14" descr="스마트폰">
              <a:extLst>
                <a:ext uri="{FF2B5EF4-FFF2-40B4-BE49-F238E27FC236}">
                  <a16:creationId xmlns:a16="http://schemas.microsoft.com/office/drawing/2014/main" id="{C0DBF84A-7862-4DCB-88E6-6F0C641FB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33107" y="791467"/>
              <a:ext cx="453272" cy="453272"/>
            </a:xfrm>
            <a:prstGeom prst="rect">
              <a:avLst/>
            </a:prstGeom>
          </p:spPr>
        </p:pic>
        <p:pic>
          <p:nvPicPr>
            <p:cNvPr id="16" name="그래픽 15" descr="스마트폰">
              <a:extLst>
                <a:ext uri="{FF2B5EF4-FFF2-40B4-BE49-F238E27FC236}">
                  <a16:creationId xmlns:a16="http://schemas.microsoft.com/office/drawing/2014/main" id="{0061B822-B28B-4809-A346-1AC65294B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8675" y="2848675"/>
              <a:ext cx="453272" cy="453272"/>
            </a:xfrm>
            <a:prstGeom prst="rect">
              <a:avLst/>
            </a:prstGeom>
          </p:spPr>
        </p:pic>
        <p:pic>
          <p:nvPicPr>
            <p:cNvPr id="5" name="그래픽 4" descr="태블릿">
              <a:extLst>
                <a:ext uri="{FF2B5EF4-FFF2-40B4-BE49-F238E27FC236}">
                  <a16:creationId xmlns:a16="http://schemas.microsoft.com/office/drawing/2014/main" id="{F5873B03-AA83-462D-912D-AC7773EE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76123" y="1569842"/>
              <a:ext cx="597806" cy="597806"/>
            </a:xfrm>
            <a:prstGeom prst="rect">
              <a:avLst/>
            </a:prstGeom>
          </p:spPr>
        </p:pic>
        <p:pic>
          <p:nvPicPr>
            <p:cNvPr id="17" name="그래픽 16" descr="태블릿">
              <a:extLst>
                <a:ext uri="{FF2B5EF4-FFF2-40B4-BE49-F238E27FC236}">
                  <a16:creationId xmlns:a16="http://schemas.microsoft.com/office/drawing/2014/main" id="{E1D3FB55-71ED-4D69-B6E8-380028AD7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67005" y="804992"/>
              <a:ext cx="597806" cy="597806"/>
            </a:xfrm>
            <a:prstGeom prst="rect">
              <a:avLst/>
            </a:prstGeom>
          </p:spPr>
        </p:pic>
        <p:pic>
          <p:nvPicPr>
            <p:cNvPr id="18" name="그래픽 17" descr="태블릿">
              <a:extLst>
                <a:ext uri="{FF2B5EF4-FFF2-40B4-BE49-F238E27FC236}">
                  <a16:creationId xmlns:a16="http://schemas.microsoft.com/office/drawing/2014/main" id="{4A7D6A35-7D72-4387-991B-6274788DA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96957" y="1778052"/>
              <a:ext cx="418731" cy="418731"/>
            </a:xfrm>
            <a:prstGeom prst="rect">
              <a:avLst/>
            </a:prstGeom>
          </p:spPr>
        </p:pic>
        <p:pic>
          <p:nvPicPr>
            <p:cNvPr id="19" name="그래픽 18" descr="스마트폰">
              <a:extLst>
                <a:ext uri="{FF2B5EF4-FFF2-40B4-BE49-F238E27FC236}">
                  <a16:creationId xmlns:a16="http://schemas.microsoft.com/office/drawing/2014/main" id="{FCE7DA5D-D87E-4831-82F2-F69D83D93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88719" y="4968517"/>
              <a:ext cx="1084491" cy="1084491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4AA38ED-6623-4CE3-B19E-9CAE0B993ABE}"/>
                </a:ext>
              </a:extLst>
            </p:cNvPr>
            <p:cNvCxnSpPr/>
            <p:nvPr/>
          </p:nvCxnSpPr>
          <p:spPr>
            <a:xfrm flipV="1">
              <a:off x="6226310" y="3411244"/>
              <a:ext cx="0" cy="13471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91329FD-6FF5-4CD4-8147-35609E7BA0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566" y="3429000"/>
              <a:ext cx="476434" cy="13294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B2EE5AC-EA67-4895-958D-3B9661266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621" y="3429000"/>
              <a:ext cx="416589" cy="13294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래픽 28" descr="용지">
              <a:extLst>
                <a:ext uri="{FF2B5EF4-FFF2-40B4-BE49-F238E27FC236}">
                  <a16:creationId xmlns:a16="http://schemas.microsoft.com/office/drawing/2014/main" id="{9D9076D2-BCFB-4651-96C8-B5534C04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73210" y="3937666"/>
              <a:ext cx="416589" cy="416589"/>
            </a:xfrm>
            <a:prstGeom prst="rect">
              <a:avLst/>
            </a:prstGeom>
          </p:spPr>
        </p:pic>
        <p:pic>
          <p:nvPicPr>
            <p:cNvPr id="31" name="그래픽 30" descr="퍼즐 조각">
              <a:extLst>
                <a:ext uri="{FF2B5EF4-FFF2-40B4-BE49-F238E27FC236}">
                  <a16:creationId xmlns:a16="http://schemas.microsoft.com/office/drawing/2014/main" id="{23CD9B42-4AA1-496E-9DB5-84E9ECA87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24338" y="3937666"/>
              <a:ext cx="416589" cy="416589"/>
            </a:xfrm>
            <a:prstGeom prst="rect">
              <a:avLst/>
            </a:prstGeom>
          </p:spPr>
        </p:pic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EEED0D1-D843-4FDE-ABB6-14222B020654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>
            <a:xfrm>
              <a:off x="7189799" y="4145961"/>
              <a:ext cx="23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C131AAD-433E-4AA3-B54B-0B0D411D9E25}"/>
              </a:ext>
            </a:extLst>
          </p:cNvPr>
          <p:cNvGrpSpPr/>
          <p:nvPr/>
        </p:nvGrpSpPr>
        <p:grpSpPr>
          <a:xfrm>
            <a:off x="6226310" y="894871"/>
            <a:ext cx="4734123" cy="5158137"/>
            <a:chOff x="6939274" y="616273"/>
            <a:chExt cx="4734123" cy="515813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987767A-DE43-451C-B339-31CBA4943BF6}"/>
                </a:ext>
              </a:extLst>
            </p:cNvPr>
            <p:cNvSpPr/>
            <p:nvPr/>
          </p:nvSpPr>
          <p:spPr>
            <a:xfrm>
              <a:off x="6939274" y="616273"/>
              <a:ext cx="4688523" cy="7457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파일 공유 어플리케이션 </a:t>
              </a:r>
              <a:r>
                <a:rPr lang="en-US" altLang="ko-KR" dirty="0"/>
                <a:t>Asterism </a:t>
              </a:r>
              <a:r>
                <a:rPr lang="ko-KR" altLang="en-US" dirty="0"/>
                <a:t>구현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32E7F4-EF2F-44E7-991A-7F6242E58DB4}"/>
                </a:ext>
              </a:extLst>
            </p:cNvPr>
            <p:cNvSpPr/>
            <p:nvPr/>
          </p:nvSpPr>
          <p:spPr>
            <a:xfrm>
              <a:off x="6950674" y="1719376"/>
              <a:ext cx="4688523" cy="7457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파일 공유 네트워크 사용 가능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D7153C-F8C8-4FB3-927B-C8E76C0C9493}"/>
                </a:ext>
              </a:extLst>
            </p:cNvPr>
            <p:cNvSpPr/>
            <p:nvPr/>
          </p:nvSpPr>
          <p:spPr>
            <a:xfrm>
              <a:off x="6962074" y="2822479"/>
              <a:ext cx="4688523" cy="7457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많은 양의 네트워크 트래픽 생성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CCD00A1-6A52-4B14-B565-BDBD2A48DC4E}"/>
                </a:ext>
              </a:extLst>
            </p:cNvPr>
            <p:cNvSpPr/>
            <p:nvPr/>
          </p:nvSpPr>
          <p:spPr>
            <a:xfrm>
              <a:off x="6973474" y="3925582"/>
              <a:ext cx="4688523" cy="7457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모바일 장치의 절전 모드 불가능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5D77FA-1E5A-46CB-8805-0C5BFE5B9188}"/>
                </a:ext>
              </a:extLst>
            </p:cNvPr>
            <p:cNvSpPr/>
            <p:nvPr/>
          </p:nvSpPr>
          <p:spPr>
            <a:xfrm>
              <a:off x="6984874" y="5028685"/>
              <a:ext cx="4688523" cy="7457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모바일 장치의 배터리 수명 단축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15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29961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ECAADD-1E7F-4D65-9F0A-E7F3502EC33D}"/>
              </a:ext>
            </a:extLst>
          </p:cNvPr>
          <p:cNvSpPr/>
          <p:nvPr/>
        </p:nvSpPr>
        <p:spPr>
          <a:xfrm>
            <a:off x="2666148" y="3429000"/>
            <a:ext cx="3557098" cy="3122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86F9B-4D08-4759-9008-005C7FC86048}"/>
              </a:ext>
            </a:extLst>
          </p:cNvPr>
          <p:cNvSpPr/>
          <p:nvPr/>
        </p:nvSpPr>
        <p:spPr>
          <a:xfrm>
            <a:off x="1405519" y="1003230"/>
            <a:ext cx="2698811" cy="13849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23354-0697-44D8-A205-B97FAF1E9AC0}"/>
              </a:ext>
            </a:extLst>
          </p:cNvPr>
          <p:cNvSpPr txBox="1"/>
          <p:nvPr/>
        </p:nvSpPr>
        <p:spPr>
          <a:xfrm>
            <a:off x="1805014" y="818564"/>
            <a:ext cx="18907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Demon Process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298652-4C3A-4515-9C60-F34485E993AC}"/>
              </a:ext>
            </a:extLst>
          </p:cNvPr>
          <p:cNvSpPr/>
          <p:nvPr/>
        </p:nvSpPr>
        <p:spPr>
          <a:xfrm>
            <a:off x="1920423" y="1434706"/>
            <a:ext cx="1704513" cy="6693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606BA-9E1B-461F-9DF3-6ECB625759C0}"/>
              </a:ext>
            </a:extLst>
          </p:cNvPr>
          <p:cNvSpPr txBox="1"/>
          <p:nvPr/>
        </p:nvSpPr>
        <p:spPr>
          <a:xfrm>
            <a:off x="2352147" y="1265428"/>
            <a:ext cx="8410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go-</a:t>
            </a:r>
            <a:r>
              <a:rPr lang="en-US" altLang="ko-KR" sz="1600" dirty="0" err="1"/>
              <a:t>ipfs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0EA90F-F796-449C-88CF-1DE9852FF10E}"/>
              </a:ext>
            </a:extLst>
          </p:cNvPr>
          <p:cNvSpPr/>
          <p:nvPr/>
        </p:nvSpPr>
        <p:spPr>
          <a:xfrm>
            <a:off x="5214389" y="1003230"/>
            <a:ext cx="1523764" cy="13849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468EE-07FA-4813-A0A3-4F575BD2F3DE}"/>
              </a:ext>
            </a:extLst>
          </p:cNvPr>
          <p:cNvSpPr txBox="1"/>
          <p:nvPr/>
        </p:nvSpPr>
        <p:spPr>
          <a:xfrm>
            <a:off x="5586549" y="818564"/>
            <a:ext cx="7794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6209A7-9C62-4A34-877E-04CF35003700}"/>
              </a:ext>
            </a:extLst>
          </p:cNvPr>
          <p:cNvSpPr/>
          <p:nvPr/>
        </p:nvSpPr>
        <p:spPr>
          <a:xfrm>
            <a:off x="7579576" y="4915610"/>
            <a:ext cx="2432832" cy="14168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B4B04-FB13-47AF-BBA0-92DEEE6A252F}"/>
              </a:ext>
            </a:extLst>
          </p:cNvPr>
          <p:cNvSpPr txBox="1"/>
          <p:nvPr/>
        </p:nvSpPr>
        <p:spPr>
          <a:xfrm>
            <a:off x="8446979" y="666164"/>
            <a:ext cx="1674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IPFS Network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9589CC-5C7E-41FE-BAA9-F02A622C49BB}"/>
              </a:ext>
            </a:extLst>
          </p:cNvPr>
          <p:cNvCxnSpPr>
            <a:stCxn id="4" idx="3"/>
          </p:cNvCxnSpPr>
          <p:nvPr/>
        </p:nvCxnSpPr>
        <p:spPr>
          <a:xfrm>
            <a:off x="3624936" y="1769384"/>
            <a:ext cx="1589453" cy="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679786-D798-4FDD-9DA7-60EC25914FC9}"/>
              </a:ext>
            </a:extLst>
          </p:cNvPr>
          <p:cNvCxnSpPr>
            <a:cxnSpLocks/>
          </p:cNvCxnSpPr>
          <p:nvPr/>
        </p:nvCxnSpPr>
        <p:spPr>
          <a:xfrm>
            <a:off x="6738153" y="1776426"/>
            <a:ext cx="14822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9AF2EE-0186-4F8A-BC7E-FABDFCDE047D}"/>
              </a:ext>
            </a:extLst>
          </p:cNvPr>
          <p:cNvCxnSpPr/>
          <p:nvPr/>
        </p:nvCxnSpPr>
        <p:spPr>
          <a:xfrm>
            <a:off x="0" y="3124939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472F3-4EC2-4E9C-9C4D-CC7D8DA34BBD}"/>
              </a:ext>
            </a:extLst>
          </p:cNvPr>
          <p:cNvSpPr/>
          <p:nvPr/>
        </p:nvSpPr>
        <p:spPr>
          <a:xfrm>
            <a:off x="3158418" y="4857905"/>
            <a:ext cx="2698811" cy="13849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D93D-BCB0-41E4-AF97-5ADECA946A52}"/>
              </a:ext>
            </a:extLst>
          </p:cNvPr>
          <p:cNvSpPr txBox="1"/>
          <p:nvPr/>
        </p:nvSpPr>
        <p:spPr>
          <a:xfrm>
            <a:off x="3930775" y="4676838"/>
            <a:ext cx="11666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libipfs.so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9EC64E-80FD-4004-B1A1-01AB9B4EF161}"/>
              </a:ext>
            </a:extLst>
          </p:cNvPr>
          <p:cNvSpPr/>
          <p:nvPr/>
        </p:nvSpPr>
        <p:spPr>
          <a:xfrm>
            <a:off x="3673322" y="5289381"/>
            <a:ext cx="1704513" cy="6693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4A39E-630A-4788-AD49-271838155D59}"/>
              </a:ext>
            </a:extLst>
          </p:cNvPr>
          <p:cNvSpPr txBox="1"/>
          <p:nvPr/>
        </p:nvSpPr>
        <p:spPr>
          <a:xfrm>
            <a:off x="4105046" y="5120103"/>
            <a:ext cx="8410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go-</a:t>
            </a:r>
            <a:r>
              <a:rPr lang="en-US" altLang="ko-KR" sz="1600" dirty="0" err="1"/>
              <a:t>ipfs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4706A3-5122-4045-A5E7-4C4CA8266B5F}"/>
              </a:ext>
            </a:extLst>
          </p:cNvPr>
          <p:cNvSpPr/>
          <p:nvPr/>
        </p:nvSpPr>
        <p:spPr>
          <a:xfrm>
            <a:off x="3158418" y="3904464"/>
            <a:ext cx="2698811" cy="6693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E41AA-613E-4B9E-ABE4-91EB7A044146}"/>
              </a:ext>
            </a:extLst>
          </p:cNvPr>
          <p:cNvSpPr txBox="1"/>
          <p:nvPr/>
        </p:nvSpPr>
        <p:spPr>
          <a:xfrm>
            <a:off x="4010998" y="3733061"/>
            <a:ext cx="10291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Asterism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C7E8D-8382-42D7-A48E-4777CBA1F180}"/>
              </a:ext>
            </a:extLst>
          </p:cNvPr>
          <p:cNvSpPr txBox="1"/>
          <p:nvPr/>
        </p:nvSpPr>
        <p:spPr>
          <a:xfrm>
            <a:off x="1642369" y="4565517"/>
            <a:ext cx="13588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Application package</a:t>
            </a:r>
            <a:endParaRPr lang="ko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02011-E859-42B8-B177-15B1934C3C39}"/>
              </a:ext>
            </a:extLst>
          </p:cNvPr>
          <p:cNvSpPr/>
          <p:nvPr/>
        </p:nvSpPr>
        <p:spPr>
          <a:xfrm>
            <a:off x="8220372" y="971250"/>
            <a:ext cx="2432832" cy="14168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15666C-2151-4222-8D79-320E02EE6962}"/>
              </a:ext>
            </a:extLst>
          </p:cNvPr>
          <p:cNvSpPr txBox="1"/>
          <p:nvPr/>
        </p:nvSpPr>
        <p:spPr>
          <a:xfrm>
            <a:off x="7958584" y="4730944"/>
            <a:ext cx="1674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IPFS Network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CD1198-6BE2-41F5-A40C-2563753F678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377835" y="5609475"/>
            <a:ext cx="2201741" cy="1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1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54A116-04AC-4BD7-9D87-23AA89E6D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007224" y="760244"/>
            <a:ext cx="6096000" cy="533751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852D00B-2FBF-43F0-91A7-77B2F6FDB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58"/>
          <a:stretch/>
        </p:blipFill>
        <p:spPr>
          <a:xfrm>
            <a:off x="88779" y="760244"/>
            <a:ext cx="6027938" cy="53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896977-B706-4D47-BB2C-7038BE5F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16" y="28100"/>
            <a:ext cx="6392167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1CFF0-7914-43AE-A124-DA47D53D3B00}"/>
              </a:ext>
            </a:extLst>
          </p:cNvPr>
          <p:cNvSpPr txBox="1"/>
          <p:nvPr/>
        </p:nvSpPr>
        <p:spPr>
          <a:xfrm>
            <a:off x="3319887" y="2773628"/>
            <a:ext cx="5552226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VII. </a:t>
            </a:r>
            <a:r>
              <a:rPr lang="en-US" altLang="ko-KR" sz="2800" dirty="0"/>
              <a:t>EXPERIMENTAL EVALUATION</a:t>
            </a:r>
          </a:p>
        </p:txBody>
      </p:sp>
    </p:spTree>
    <p:extLst>
      <p:ext uri="{BB962C8B-B14F-4D97-AF65-F5344CB8AC3E}">
        <p14:creationId xmlns:p14="http://schemas.microsoft.com/office/powerpoint/2010/main" val="201412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959740-FD87-4FA5-8C04-9852AB7D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1638884"/>
            <a:ext cx="11043821" cy="29652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3398A4-3290-4B5A-8F88-83D265B3E190}"/>
              </a:ext>
            </a:extLst>
          </p:cNvPr>
          <p:cNvSpPr/>
          <p:nvPr/>
        </p:nvSpPr>
        <p:spPr>
          <a:xfrm>
            <a:off x="656948" y="292962"/>
            <a:ext cx="10901778" cy="1100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항상 네트워크와의 상호작용이 있을 때 모바일 장치의 배터리 수명에 악영향을 줄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배터리 소비량을 알아보기 위해 다양한 장치를 통해 실험됐다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8C9D4-2BFF-496A-9317-9B6E5E0094C6}"/>
              </a:ext>
            </a:extLst>
          </p:cNvPr>
          <p:cNvSpPr txBox="1"/>
          <p:nvPr/>
        </p:nvSpPr>
        <p:spPr>
          <a:xfrm>
            <a:off x="585926" y="4849211"/>
            <a:ext cx="4509568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3</a:t>
            </a:r>
            <a:r>
              <a:rPr lang="ko-KR" altLang="en-US" sz="1400" dirty="0"/>
              <a:t>개의 기종 모두 </a:t>
            </a:r>
            <a:r>
              <a:rPr lang="en-US" altLang="ko-KR" sz="1400" dirty="0"/>
              <a:t>2015-2016</a:t>
            </a:r>
            <a:r>
              <a:rPr lang="ko-KR" altLang="en-US" sz="1400" dirty="0"/>
              <a:t>년 사이에 출시된 장치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Sony Xperia X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가장 최신의 휴대폰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Jolla C : </a:t>
            </a:r>
            <a:r>
              <a:rPr lang="ko-KR" altLang="en-US" sz="1400" dirty="0"/>
              <a:t>가장 강력한 </a:t>
            </a:r>
            <a:r>
              <a:rPr lang="en-US" altLang="ko-KR" sz="1400" dirty="0"/>
              <a:t>CPU</a:t>
            </a:r>
            <a:r>
              <a:rPr lang="ko-KR" altLang="en-US" sz="1400" dirty="0"/>
              <a:t>를 가진 저가 휴대폰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Jolla Tablet : </a:t>
            </a:r>
            <a:r>
              <a:rPr lang="ko-KR" altLang="en-US" sz="1400" dirty="0"/>
              <a:t>태블릿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6798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F653A1-AE11-4D9A-B1AB-9B3A99A993B8}"/>
              </a:ext>
            </a:extLst>
          </p:cNvPr>
          <p:cNvSpPr/>
          <p:nvPr/>
        </p:nvSpPr>
        <p:spPr>
          <a:xfrm>
            <a:off x="170215" y="137727"/>
            <a:ext cx="4028924" cy="6924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배터리 소비량 측정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F5A507-0296-4DC9-B15D-1D7858A503A3}"/>
              </a:ext>
            </a:extLst>
          </p:cNvPr>
          <p:cNvSpPr/>
          <p:nvPr/>
        </p:nvSpPr>
        <p:spPr>
          <a:xfrm>
            <a:off x="525324" y="1579251"/>
            <a:ext cx="843379" cy="5859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1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9450E-94AA-4DB6-985E-56F865105538}"/>
              </a:ext>
            </a:extLst>
          </p:cNvPr>
          <p:cNvSpPr txBox="1"/>
          <p:nvPr/>
        </p:nvSpPr>
        <p:spPr>
          <a:xfrm>
            <a:off x="1913908" y="1356707"/>
            <a:ext cx="3301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노드의 모드가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 DHT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7C0F6-3C2E-4186-8070-F9C2D041F37F}"/>
              </a:ext>
            </a:extLst>
          </p:cNvPr>
          <p:cNvSpPr txBox="1"/>
          <p:nvPr/>
        </p:nvSpPr>
        <p:spPr>
          <a:xfrm>
            <a:off x="1913908" y="2049166"/>
            <a:ext cx="4008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노드의 모드가 클라이언트 전용 모드</a:t>
            </a:r>
          </a:p>
        </p:txBody>
      </p:sp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47971B23-97C8-4FC2-BD44-B8A61C147A91}"/>
              </a:ext>
            </a:extLst>
          </p:cNvPr>
          <p:cNvSpPr/>
          <p:nvPr/>
        </p:nvSpPr>
        <p:spPr>
          <a:xfrm>
            <a:off x="1638700" y="1525984"/>
            <a:ext cx="275208" cy="69245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51225A2-02A3-49D8-AFDA-7613F4CE707A}"/>
              </a:ext>
            </a:extLst>
          </p:cNvPr>
          <p:cNvSpPr/>
          <p:nvPr/>
        </p:nvSpPr>
        <p:spPr>
          <a:xfrm>
            <a:off x="525324" y="3136037"/>
            <a:ext cx="843379" cy="5859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2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2F757-5617-42C2-8605-A7458F64498F}"/>
              </a:ext>
            </a:extLst>
          </p:cNvPr>
          <p:cNvSpPr txBox="1"/>
          <p:nvPr/>
        </p:nvSpPr>
        <p:spPr>
          <a:xfrm>
            <a:off x="1913908" y="2914241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WLAN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73A73-E3B1-487F-918D-41C912EE3D08}"/>
              </a:ext>
            </a:extLst>
          </p:cNvPr>
          <p:cNvSpPr txBox="1"/>
          <p:nvPr/>
        </p:nvSpPr>
        <p:spPr>
          <a:xfrm>
            <a:off x="1913908" y="3606700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4G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</a:t>
            </a: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2E7F0CCE-6B65-4AAE-88D3-E7588236CF07}"/>
              </a:ext>
            </a:extLst>
          </p:cNvPr>
          <p:cNvSpPr/>
          <p:nvPr/>
        </p:nvSpPr>
        <p:spPr>
          <a:xfrm>
            <a:off x="1638700" y="3083518"/>
            <a:ext cx="275208" cy="69245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90A0AD-8199-40E3-82B8-164ABFEDCDB5}"/>
              </a:ext>
            </a:extLst>
          </p:cNvPr>
          <p:cNvSpPr/>
          <p:nvPr/>
        </p:nvSpPr>
        <p:spPr>
          <a:xfrm>
            <a:off x="573653" y="4400462"/>
            <a:ext cx="10901778" cy="17695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실행중인 다른 어플리케이션이 없는 상태에서 실험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추가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검색을 하지 않고 네트워크에 연결되어 있는 상태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배터리 소비량은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Sailfish OS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 저장소의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Charge Monitor application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21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31ECF5-D9F8-4A63-8AB9-D6223F339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1"/>
          <a:stretch/>
        </p:blipFill>
        <p:spPr>
          <a:xfrm>
            <a:off x="206986" y="760884"/>
            <a:ext cx="11564964" cy="335835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8977790-4F11-4B70-9BEF-08D6C2784A04}"/>
              </a:ext>
            </a:extLst>
          </p:cNvPr>
          <p:cNvSpPr/>
          <p:nvPr/>
        </p:nvSpPr>
        <p:spPr>
          <a:xfrm>
            <a:off x="745724" y="4409340"/>
            <a:ext cx="4625266" cy="17695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 DHT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모드에서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지속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전용 모드에서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지속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0EE0FA-7ACE-4990-A6EC-B732540D3C0B}"/>
              </a:ext>
            </a:extLst>
          </p:cNvPr>
          <p:cNvSpPr/>
          <p:nvPr/>
        </p:nvSpPr>
        <p:spPr>
          <a:xfrm>
            <a:off x="6908307" y="4409339"/>
            <a:ext cx="4625266" cy="17695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 DHT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모드에서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620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지속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전용 모드에서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지속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1B4AA-EDA0-4330-ADA8-30F64271BCBB}"/>
              </a:ext>
            </a:extLst>
          </p:cNvPr>
          <p:cNvSpPr txBox="1"/>
          <p:nvPr/>
        </p:nvSpPr>
        <p:spPr>
          <a:xfrm>
            <a:off x="1840267" y="340587"/>
            <a:ext cx="243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Xperia X, 4G and WLAN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C1B09-D194-4F82-98D7-05FC47D2721D}"/>
              </a:ext>
            </a:extLst>
          </p:cNvPr>
          <p:cNvSpPr txBox="1"/>
          <p:nvPr/>
        </p:nvSpPr>
        <p:spPr>
          <a:xfrm>
            <a:off x="8097590" y="343823"/>
            <a:ext cx="2254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Jolla C, 4G and WLAN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96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35BCBA-8346-422E-84D4-9F90FE0E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881"/>
          <a:stretch/>
        </p:blipFill>
        <p:spPr>
          <a:xfrm>
            <a:off x="1361367" y="428965"/>
            <a:ext cx="4308504" cy="26924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E32980-4417-4FBE-8EFB-D0EBD4ABF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367" y="3736574"/>
            <a:ext cx="4308504" cy="27574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370CF2-1541-469E-8443-6F1E5EDB9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95"/>
          <a:stretch/>
        </p:blipFill>
        <p:spPr>
          <a:xfrm>
            <a:off x="6096000" y="428964"/>
            <a:ext cx="4335198" cy="2692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86AB0-DC87-4F29-ACEC-ECF6AFFB9D0A}"/>
              </a:ext>
            </a:extLst>
          </p:cNvPr>
          <p:cNvSpPr txBox="1"/>
          <p:nvPr/>
        </p:nvSpPr>
        <p:spPr>
          <a:xfrm>
            <a:off x="2767241" y="210095"/>
            <a:ext cx="1496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Xperia X, WLAN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C1DB4-E899-4070-B180-34F63664AA29}"/>
              </a:ext>
            </a:extLst>
          </p:cNvPr>
          <p:cNvSpPr txBox="1"/>
          <p:nvPr/>
        </p:nvSpPr>
        <p:spPr>
          <a:xfrm>
            <a:off x="7594569" y="210095"/>
            <a:ext cx="1338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Jolla C, WLAN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99206-E0C0-406D-8C3B-DFA5EA24C847}"/>
              </a:ext>
            </a:extLst>
          </p:cNvPr>
          <p:cNvSpPr txBox="1"/>
          <p:nvPr/>
        </p:nvSpPr>
        <p:spPr>
          <a:xfrm>
            <a:off x="2663687" y="3511664"/>
            <a:ext cx="1703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Jolla Tablet, WLAN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F595E6-A098-43D3-AE51-A8D6B629B458}"/>
              </a:ext>
            </a:extLst>
          </p:cNvPr>
          <p:cNvSpPr/>
          <p:nvPr/>
        </p:nvSpPr>
        <p:spPr>
          <a:xfrm>
            <a:off x="6522131" y="3819441"/>
            <a:ext cx="4308502" cy="2377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휴대폰들은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4G, WLAN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모두 활성화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했을 때보다 배터리 지속 시간이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길어짐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태블릿의 결과도 휴대폰과 유사</a:t>
            </a:r>
          </a:p>
        </p:txBody>
      </p:sp>
    </p:spTree>
    <p:extLst>
      <p:ext uri="{BB962C8B-B14F-4D97-AF65-F5344CB8AC3E}">
        <p14:creationId xmlns:p14="http://schemas.microsoft.com/office/powerpoint/2010/main" val="334097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1BD9DF-3587-46F4-887F-D8BB97F2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861782"/>
            <a:ext cx="11383964" cy="3305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984688-C4A6-4ECA-911F-66B468E3DDC6}"/>
              </a:ext>
            </a:extLst>
          </p:cNvPr>
          <p:cNvSpPr txBox="1"/>
          <p:nvPr/>
        </p:nvSpPr>
        <p:spPr>
          <a:xfrm>
            <a:off x="2319662" y="485867"/>
            <a:ext cx="1350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Xperia X, 4G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678CC-A22F-4D6D-B5E1-FD43E6C8A092}"/>
              </a:ext>
            </a:extLst>
          </p:cNvPr>
          <p:cNvSpPr txBox="1"/>
          <p:nvPr/>
        </p:nvSpPr>
        <p:spPr>
          <a:xfrm>
            <a:off x="8790048" y="485867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Jolla C, 4G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B84E6D-8FE2-41CA-B249-704A7CD8BA34}"/>
              </a:ext>
            </a:extLst>
          </p:cNvPr>
          <p:cNvSpPr/>
          <p:nvPr/>
        </p:nvSpPr>
        <p:spPr>
          <a:xfrm>
            <a:off x="745723" y="4409340"/>
            <a:ext cx="10892901" cy="17695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결과들과 다르게 두 장치의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 DHT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모드 간에 차이가 없음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4G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네트워크에 접속하면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WLAN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사용할 때 보다 훨씬 더 많은 배터리를 소비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30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9C4FA3-D92A-4C06-8030-F1411CA2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3" y="1230529"/>
            <a:ext cx="11488753" cy="3296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DEB3C-B263-406C-B161-97C826056FFB}"/>
              </a:ext>
            </a:extLst>
          </p:cNvPr>
          <p:cNvSpPr txBox="1"/>
          <p:nvPr/>
        </p:nvSpPr>
        <p:spPr>
          <a:xfrm>
            <a:off x="3749042" y="361579"/>
            <a:ext cx="4693914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Xperia X</a:t>
            </a:r>
            <a:r>
              <a:rPr lang="ko-KR" altLang="en-US" sz="1600" dirty="0">
                <a:solidFill>
                  <a:schemeClr val="bg1"/>
                </a:solidFill>
              </a:rPr>
              <a:t>를 사용하여 파일 업로드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>
                <a:solidFill>
                  <a:schemeClr val="bg1"/>
                </a:solidFill>
              </a:rPr>
              <a:t>다운로드 실험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00A7F-35A0-44E2-94DD-6A68DFD56F1B}"/>
              </a:ext>
            </a:extLst>
          </p:cNvPr>
          <p:cNvSpPr txBox="1"/>
          <p:nvPr/>
        </p:nvSpPr>
        <p:spPr>
          <a:xfrm>
            <a:off x="1431895" y="457998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DHT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모드일 때 네트워크 트래픽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8C223-0695-4BA8-9F59-288E6AD49E50}"/>
              </a:ext>
            </a:extLst>
          </p:cNvPr>
          <p:cNvSpPr txBox="1"/>
          <p:nvPr/>
        </p:nvSpPr>
        <p:spPr>
          <a:xfrm>
            <a:off x="7649960" y="4579981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클라이언트 전용 모드일 때 네트워크 트래픽</a:t>
            </a:r>
          </a:p>
        </p:txBody>
      </p:sp>
    </p:spTree>
    <p:extLst>
      <p:ext uri="{BB962C8B-B14F-4D97-AF65-F5344CB8AC3E}">
        <p14:creationId xmlns:p14="http://schemas.microsoft.com/office/powerpoint/2010/main" val="228624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45FC7C-F295-448E-A81D-48871D66C54F}"/>
              </a:ext>
            </a:extLst>
          </p:cNvPr>
          <p:cNvSpPr/>
          <p:nvPr/>
        </p:nvSpPr>
        <p:spPr>
          <a:xfrm>
            <a:off x="1846555" y="907095"/>
            <a:ext cx="2450236" cy="5043807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60FC1-1911-49A5-8FDD-10013B3956DA}"/>
              </a:ext>
            </a:extLst>
          </p:cNvPr>
          <p:cNvSpPr txBox="1"/>
          <p:nvPr/>
        </p:nvSpPr>
        <p:spPr>
          <a:xfrm>
            <a:off x="3224074" y="1332111"/>
            <a:ext cx="5743852" cy="4193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I. </a:t>
            </a:r>
            <a:r>
              <a:rPr lang="en-US" altLang="ko-KR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II. </a:t>
            </a:r>
            <a:r>
              <a:rPr lang="en-US" altLang="ko-KR" dirty="0"/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III. </a:t>
            </a:r>
            <a:r>
              <a:rPr lang="en-US" altLang="ko-KR" dirty="0"/>
              <a:t>PLATFORM SELECTION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IV. </a:t>
            </a:r>
            <a:r>
              <a:rPr lang="en-US" altLang="ko-KR" dirty="0"/>
              <a:t>MODERN P2P FILE SHARING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V. </a:t>
            </a:r>
            <a:r>
              <a:rPr lang="en-US" altLang="ko-KR" dirty="0"/>
              <a:t>INTERPLANETARY FILE SYSTEM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VI. </a:t>
            </a:r>
            <a:r>
              <a:rPr lang="en-US" altLang="ko-KR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VII. </a:t>
            </a:r>
            <a:r>
              <a:rPr lang="en-US" altLang="ko-KR" dirty="0"/>
              <a:t>EXPERIMENTAL EVALUATION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VIII. </a:t>
            </a:r>
            <a:r>
              <a:rPr lang="en-US" altLang="ko-KR" dirty="0"/>
              <a:t>CONCLUSION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400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1CFF0-7914-43AE-A124-DA47D53D3B00}"/>
              </a:ext>
            </a:extLst>
          </p:cNvPr>
          <p:cNvSpPr txBox="1"/>
          <p:nvPr/>
        </p:nvSpPr>
        <p:spPr>
          <a:xfrm>
            <a:off x="4474851" y="2773628"/>
            <a:ext cx="3242298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VIII. </a:t>
            </a:r>
            <a:r>
              <a:rPr lang="en-US" altLang="ko-KR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9699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1CFF0-7914-43AE-A124-DA47D53D3B00}"/>
              </a:ext>
            </a:extLst>
          </p:cNvPr>
          <p:cNvSpPr txBox="1"/>
          <p:nvPr/>
        </p:nvSpPr>
        <p:spPr>
          <a:xfrm>
            <a:off x="4521210" y="2905780"/>
            <a:ext cx="314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I. </a:t>
            </a:r>
            <a:r>
              <a:rPr lang="en-US" altLang="ko-KR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06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32F33D-B90F-44F5-99C3-37D109089B7A}"/>
              </a:ext>
            </a:extLst>
          </p:cNvPr>
          <p:cNvSpPr/>
          <p:nvPr/>
        </p:nvSpPr>
        <p:spPr>
          <a:xfrm>
            <a:off x="2054300" y="4166292"/>
            <a:ext cx="8083397" cy="18527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장치에서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P2P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공유 네트워크를 사용할 수 있을까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F17C1C-DD92-49DB-9C4E-CEE15149845E}"/>
              </a:ext>
            </a:extLst>
          </p:cNvPr>
          <p:cNvSpPr/>
          <p:nvPr/>
        </p:nvSpPr>
        <p:spPr>
          <a:xfrm>
            <a:off x="5450889" y="3615877"/>
            <a:ext cx="1012055" cy="1133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8BBA69-EE16-4D77-BA52-55A8D949CD9F}"/>
              </a:ext>
            </a:extLst>
          </p:cNvPr>
          <p:cNvSpPr/>
          <p:nvPr/>
        </p:nvSpPr>
        <p:spPr>
          <a:xfrm>
            <a:off x="2054301" y="575275"/>
            <a:ext cx="8083397" cy="745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 장치는 </a:t>
            </a:r>
            <a:r>
              <a:rPr lang="en-US" altLang="ko-KR" dirty="0"/>
              <a:t>AWS </a:t>
            </a:r>
            <a:r>
              <a:rPr lang="ko-KR" altLang="en-US" dirty="0"/>
              <a:t>또는</a:t>
            </a:r>
            <a:r>
              <a:rPr lang="en-US" altLang="ko-KR" dirty="0"/>
              <a:t> Azure</a:t>
            </a:r>
            <a:r>
              <a:rPr lang="ko-KR" altLang="en-US" dirty="0"/>
              <a:t>와 같은 클라우드 플랫폼의 서비스 사용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E3E34E-DD17-4BF0-A3EC-53BC4F1EA13B}"/>
              </a:ext>
            </a:extLst>
          </p:cNvPr>
          <p:cNvSpPr/>
          <p:nvPr/>
        </p:nvSpPr>
        <p:spPr>
          <a:xfrm>
            <a:off x="2054301" y="1588809"/>
            <a:ext cx="8083397" cy="745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P2P </a:t>
            </a:r>
            <a:r>
              <a:rPr lang="ko-KR" altLang="en-US" dirty="0"/>
              <a:t>파일 공유는 </a:t>
            </a:r>
            <a:r>
              <a:rPr lang="ko-KR" altLang="en-US" dirty="0" err="1"/>
              <a:t>데스트탑</a:t>
            </a:r>
            <a:r>
              <a:rPr lang="ko-KR" altLang="en-US" dirty="0"/>
              <a:t> 환경에서 일반적으로 많이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4E7FB-1EDF-4A91-B100-C8215E86C127}"/>
              </a:ext>
            </a:extLst>
          </p:cNvPr>
          <p:cNvSpPr/>
          <p:nvPr/>
        </p:nvSpPr>
        <p:spPr>
          <a:xfrm>
            <a:off x="2054300" y="2602343"/>
            <a:ext cx="8083397" cy="745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중앙집중형 클라우드 플랫폼에서 개인정보 보호 </a:t>
            </a:r>
            <a:r>
              <a:rPr lang="en-US" altLang="ko-KR" dirty="0"/>
              <a:t>/  </a:t>
            </a:r>
            <a:r>
              <a:rPr lang="ko-KR" altLang="en-US" dirty="0"/>
              <a:t>데이터 보안의 문제</a:t>
            </a:r>
          </a:p>
        </p:txBody>
      </p:sp>
      <p:pic>
        <p:nvPicPr>
          <p:cNvPr id="8" name="그래픽 7" descr="물음표">
            <a:extLst>
              <a:ext uri="{FF2B5EF4-FFF2-40B4-BE49-F238E27FC236}">
                <a16:creationId xmlns:a16="http://schemas.microsoft.com/office/drawing/2014/main" id="{D52C845A-0401-4A47-B552-0AA413B8A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6757" y="37090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4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1CFF0-7914-43AE-A124-DA47D53D3B00}"/>
              </a:ext>
            </a:extLst>
          </p:cNvPr>
          <p:cNvSpPr txBox="1"/>
          <p:nvPr/>
        </p:nvSpPr>
        <p:spPr>
          <a:xfrm>
            <a:off x="4476326" y="2773628"/>
            <a:ext cx="3239348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II. </a:t>
            </a:r>
            <a:r>
              <a:rPr lang="en-US" altLang="ko-KR" sz="2800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39992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04C6E7-632F-4EF5-9208-F7D3AC86010C}"/>
              </a:ext>
            </a:extLst>
          </p:cNvPr>
          <p:cNvSpPr/>
          <p:nvPr/>
        </p:nvSpPr>
        <p:spPr>
          <a:xfrm>
            <a:off x="4684750" y="1587328"/>
            <a:ext cx="2236572" cy="745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 </a:t>
            </a:r>
            <a:r>
              <a:rPr lang="en-US" altLang="ko-KR" dirty="0"/>
              <a:t>BitTorrent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C29ED-5406-4D8A-8B0A-1820D485CF26}"/>
              </a:ext>
            </a:extLst>
          </p:cNvPr>
          <p:cNvSpPr txBox="1"/>
          <p:nvPr/>
        </p:nvSpPr>
        <p:spPr>
          <a:xfrm>
            <a:off x="4309677" y="2333053"/>
            <a:ext cx="2986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2008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년에 측정된 전력 사용량 비교</a:t>
            </a:r>
          </a:p>
        </p:txBody>
      </p:sp>
      <p:pic>
        <p:nvPicPr>
          <p:cNvPr id="5" name="그래픽 4" descr="수신기">
            <a:extLst>
              <a:ext uri="{FF2B5EF4-FFF2-40B4-BE49-F238E27FC236}">
                <a16:creationId xmlns:a16="http://schemas.microsoft.com/office/drawing/2014/main" id="{170E647E-4187-45DD-AFE5-3F03D6C1E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0156" y="3544409"/>
            <a:ext cx="1128870" cy="11288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6F7D18-A033-45E8-8A69-DBCED93C5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1768" y="3544409"/>
            <a:ext cx="2343477" cy="1128870"/>
          </a:xfrm>
          <a:prstGeom prst="rect">
            <a:avLst/>
          </a:prstGeom>
        </p:spPr>
      </p:pic>
      <p:sp>
        <p:nvSpPr>
          <p:cNvPr id="7" name="같음 기호 6">
            <a:extLst>
              <a:ext uri="{FF2B5EF4-FFF2-40B4-BE49-F238E27FC236}">
                <a16:creationId xmlns:a16="http://schemas.microsoft.com/office/drawing/2014/main" id="{B3EE478E-5AF9-4CC7-A021-9941AAF99B35}"/>
              </a:ext>
            </a:extLst>
          </p:cNvPr>
          <p:cNvSpPr/>
          <p:nvPr/>
        </p:nvSpPr>
        <p:spPr>
          <a:xfrm>
            <a:off x="3939026" y="3735982"/>
            <a:ext cx="745724" cy="745724"/>
          </a:xfrm>
          <a:prstGeom prst="mathEqual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1CF38E-3A0A-4694-9FD8-7D4591DF0442}"/>
              </a:ext>
            </a:extLst>
          </p:cNvPr>
          <p:cNvSpPr/>
          <p:nvPr/>
        </p:nvSpPr>
        <p:spPr>
          <a:xfrm>
            <a:off x="7421731" y="3544409"/>
            <a:ext cx="1432844" cy="11336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전력량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F67E5F-7A1E-4B26-93B3-E60C4523F9F6}"/>
              </a:ext>
            </a:extLst>
          </p:cNvPr>
          <p:cNvSpPr/>
          <p:nvPr/>
        </p:nvSpPr>
        <p:spPr>
          <a:xfrm>
            <a:off x="7724006" y="3276969"/>
            <a:ext cx="828294" cy="534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현재</a:t>
            </a: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FCD96B13-C9A5-444F-B81F-B9D31FE4EC8D}"/>
              </a:ext>
            </a:extLst>
          </p:cNvPr>
          <p:cNvSpPr/>
          <p:nvPr/>
        </p:nvSpPr>
        <p:spPr>
          <a:xfrm>
            <a:off x="8370306" y="3871052"/>
            <a:ext cx="257452" cy="46163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04547-40CE-4DF0-B840-3AAF61D9723B}"/>
              </a:ext>
            </a:extLst>
          </p:cNvPr>
          <p:cNvSpPr txBox="1"/>
          <p:nvPr/>
        </p:nvSpPr>
        <p:spPr>
          <a:xfrm>
            <a:off x="0" y="6611779"/>
            <a:ext cx="6758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J.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Nurminen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J.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Nyrnen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"Energy-consumption in mobile peer-to-peer-quantitative results from file sharing“ 2008</a:t>
            </a:r>
            <a:endParaRPr lang="ko-KR" altLang="en-US" sz="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4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0D144-B2DE-4338-A193-ECA3F96E2EB1}"/>
              </a:ext>
            </a:extLst>
          </p:cNvPr>
          <p:cNvSpPr txBox="1"/>
          <p:nvPr/>
        </p:nvSpPr>
        <p:spPr>
          <a:xfrm>
            <a:off x="0" y="6611779"/>
            <a:ext cx="6595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Ekler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I.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Kelényi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I.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Dévai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B.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Bakos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A. Kiss, "Hybrid peer-to-peer content sharing in mobile networks“ 2009</a:t>
            </a:r>
            <a:endParaRPr lang="ko-KR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73A463-701A-4377-8BA7-38AF67FE7D0E}"/>
              </a:ext>
            </a:extLst>
          </p:cNvPr>
          <p:cNvSpPr/>
          <p:nvPr/>
        </p:nvSpPr>
        <p:spPr>
          <a:xfrm>
            <a:off x="2243091" y="1500326"/>
            <a:ext cx="5663953" cy="692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데스트탑</a:t>
            </a:r>
            <a:r>
              <a:rPr lang="ko-KR" altLang="en-US" dirty="0"/>
              <a:t> 및 모바일 지원 파일 공유 솔루션 제안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E3DD1-B101-42CD-A703-DC203CA2ACDF}"/>
              </a:ext>
            </a:extLst>
          </p:cNvPr>
          <p:cNvSpPr txBox="1"/>
          <p:nvPr/>
        </p:nvSpPr>
        <p:spPr>
          <a:xfrm>
            <a:off x="2586859" y="1130406"/>
            <a:ext cx="51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통신사가 중앙 서버 역할을 하여 파일을 효율적으로 배포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735FB6-E3AD-4F0A-A4C8-6E187A98C402}"/>
              </a:ext>
            </a:extLst>
          </p:cNvPr>
          <p:cNvSpPr/>
          <p:nvPr/>
        </p:nvSpPr>
        <p:spPr>
          <a:xfrm>
            <a:off x="2243091" y="2461029"/>
            <a:ext cx="2630750" cy="6924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SymTorrent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8F661-32DE-4C30-BF07-475859E89FB9}"/>
              </a:ext>
            </a:extLst>
          </p:cNvPr>
          <p:cNvSpPr/>
          <p:nvPr/>
        </p:nvSpPr>
        <p:spPr>
          <a:xfrm>
            <a:off x="5276294" y="2461028"/>
            <a:ext cx="2630750" cy="6924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MobTorrent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C62E240-A648-44FF-8CD6-DCE14B2ACF01}"/>
              </a:ext>
            </a:extLst>
          </p:cNvPr>
          <p:cNvSpPr/>
          <p:nvPr/>
        </p:nvSpPr>
        <p:spPr>
          <a:xfrm>
            <a:off x="3411984" y="2038383"/>
            <a:ext cx="292963" cy="577048"/>
          </a:xfrm>
          <a:prstGeom prst="downArrow">
            <a:avLst>
              <a:gd name="adj1" fmla="val 37879"/>
              <a:gd name="adj2" fmla="val 74242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EBD91F-7F17-4E53-AB1A-0203E1106A96}"/>
              </a:ext>
            </a:extLst>
          </p:cNvPr>
          <p:cNvSpPr/>
          <p:nvPr/>
        </p:nvSpPr>
        <p:spPr>
          <a:xfrm>
            <a:off x="6445188" y="2038383"/>
            <a:ext cx="292963" cy="577048"/>
          </a:xfrm>
          <a:prstGeom prst="downArrow">
            <a:avLst>
              <a:gd name="adj1" fmla="val 37879"/>
              <a:gd name="adj2" fmla="val 74242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FDFE630-E585-43E9-8B6B-6848218DD95B}"/>
              </a:ext>
            </a:extLst>
          </p:cNvPr>
          <p:cNvSpPr/>
          <p:nvPr/>
        </p:nvSpPr>
        <p:spPr>
          <a:xfrm rot="17864216">
            <a:off x="3993324" y="2779373"/>
            <a:ext cx="292963" cy="1159578"/>
          </a:xfrm>
          <a:prstGeom prst="downArrow">
            <a:avLst>
              <a:gd name="adj1" fmla="val 37879"/>
              <a:gd name="adj2" fmla="val 74242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C554705-0C89-4CE0-8C62-B8696C5C7A30}"/>
              </a:ext>
            </a:extLst>
          </p:cNvPr>
          <p:cNvSpPr/>
          <p:nvPr/>
        </p:nvSpPr>
        <p:spPr>
          <a:xfrm rot="3727319">
            <a:off x="5864192" y="2777185"/>
            <a:ext cx="292963" cy="1159578"/>
          </a:xfrm>
          <a:prstGeom prst="downArrow">
            <a:avLst>
              <a:gd name="adj1" fmla="val 37879"/>
              <a:gd name="adj2" fmla="val 74242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5451A-8DF1-4814-A845-38D781048B0E}"/>
              </a:ext>
            </a:extLst>
          </p:cNvPr>
          <p:cNvSpPr txBox="1"/>
          <p:nvPr/>
        </p:nvSpPr>
        <p:spPr>
          <a:xfrm>
            <a:off x="3608800" y="3788814"/>
            <a:ext cx="29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SymTorrent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WIN! </a:t>
            </a:r>
            <a:endParaRPr lang="ko-KR" alt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35804A-6C38-4806-8156-22934929FE5D}"/>
              </a:ext>
            </a:extLst>
          </p:cNvPr>
          <p:cNvSpPr/>
          <p:nvPr/>
        </p:nvSpPr>
        <p:spPr>
          <a:xfrm>
            <a:off x="6906826" y="4057018"/>
            <a:ext cx="3338005" cy="108426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오버헤드가 발생하기 쉬우며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소켓 처리가 어려움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1DC18-3724-4801-AB4E-865E8FB7A4F6}"/>
              </a:ext>
            </a:extLst>
          </p:cNvPr>
          <p:cNvSpPr/>
          <p:nvPr/>
        </p:nvSpPr>
        <p:spPr>
          <a:xfrm>
            <a:off x="3114582" y="4252920"/>
            <a:ext cx="3920970" cy="6924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MobTorrent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구현되었고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SymTorrent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구현되었기 때문</a:t>
            </a:r>
          </a:p>
        </p:txBody>
      </p:sp>
    </p:spTree>
    <p:extLst>
      <p:ext uri="{BB962C8B-B14F-4D97-AF65-F5344CB8AC3E}">
        <p14:creationId xmlns:p14="http://schemas.microsoft.com/office/powerpoint/2010/main" val="261185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0D144-B2DE-4338-A193-ECA3F96E2EB1}"/>
              </a:ext>
            </a:extLst>
          </p:cNvPr>
          <p:cNvSpPr txBox="1"/>
          <p:nvPr/>
        </p:nvSpPr>
        <p:spPr>
          <a:xfrm>
            <a:off x="0" y="6611779"/>
            <a:ext cx="54200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Ekler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K.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Csorba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"The usage and behavior patterns of mobile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bittorrent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clients" 2014.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CE5DA8-68CE-4A6D-871A-6A1DCF77FF9F}"/>
              </a:ext>
            </a:extLst>
          </p:cNvPr>
          <p:cNvSpPr/>
          <p:nvPr/>
        </p:nvSpPr>
        <p:spPr>
          <a:xfrm>
            <a:off x="2945904" y="164102"/>
            <a:ext cx="6300187" cy="6924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비교적 느린 </a:t>
            </a:r>
            <a:r>
              <a:rPr lang="en-US" altLang="ko-KR" dirty="0" err="1"/>
              <a:t>MobTorrent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년 동안의 데이터 분석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5B01DE-9187-44C0-A18D-4740B7B8A42C}"/>
              </a:ext>
            </a:extLst>
          </p:cNvPr>
          <p:cNvGrpSpPr/>
          <p:nvPr/>
        </p:nvGrpSpPr>
        <p:grpSpPr>
          <a:xfrm>
            <a:off x="5430173" y="3429000"/>
            <a:ext cx="1331651" cy="1331651"/>
            <a:chOff x="7528264" y="2485748"/>
            <a:chExt cx="1331651" cy="133165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E1FC6B-4E9E-4723-B7D5-4C091C65554C}"/>
                </a:ext>
              </a:extLst>
            </p:cNvPr>
            <p:cNvSpPr/>
            <p:nvPr/>
          </p:nvSpPr>
          <p:spPr>
            <a:xfrm>
              <a:off x="7528264" y="2485748"/>
              <a:ext cx="1331651" cy="13316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래픽 5" descr="스마트폰">
              <a:extLst>
                <a:ext uri="{FF2B5EF4-FFF2-40B4-BE49-F238E27FC236}">
                  <a16:creationId xmlns:a16="http://schemas.microsoft.com/office/drawing/2014/main" id="{417D0145-1BA1-4FC2-ABE2-066EDB86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36889" y="2694373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FAD4AA-5075-47B9-A375-EA962B63299B}"/>
              </a:ext>
            </a:extLst>
          </p:cNvPr>
          <p:cNvGrpSpPr/>
          <p:nvPr/>
        </p:nvGrpSpPr>
        <p:grpSpPr>
          <a:xfrm>
            <a:off x="3100369" y="2361460"/>
            <a:ext cx="1155578" cy="1155578"/>
            <a:chOff x="7528264" y="2485748"/>
            <a:chExt cx="1331651" cy="133165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711C50E-4B33-4ACB-92BD-BC7A0917432D}"/>
                </a:ext>
              </a:extLst>
            </p:cNvPr>
            <p:cNvSpPr/>
            <p:nvPr/>
          </p:nvSpPr>
          <p:spPr>
            <a:xfrm>
              <a:off x="7528264" y="2485748"/>
              <a:ext cx="1331651" cy="13316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래픽 21" descr="스마트폰">
              <a:extLst>
                <a:ext uri="{FF2B5EF4-FFF2-40B4-BE49-F238E27FC236}">
                  <a16:creationId xmlns:a16="http://schemas.microsoft.com/office/drawing/2014/main" id="{5B0A4B48-BAA2-4AF8-A5AE-7829A461C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36889" y="2694373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CDC73B-957F-4BCB-A21D-A4ECCBA06A89}"/>
              </a:ext>
            </a:extLst>
          </p:cNvPr>
          <p:cNvGrpSpPr/>
          <p:nvPr/>
        </p:nvGrpSpPr>
        <p:grpSpPr>
          <a:xfrm>
            <a:off x="5517306" y="1009924"/>
            <a:ext cx="1155578" cy="1155578"/>
            <a:chOff x="7528264" y="2485748"/>
            <a:chExt cx="1331651" cy="133165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CAED960-73C9-4010-A0F5-7F914BC1965B}"/>
                </a:ext>
              </a:extLst>
            </p:cNvPr>
            <p:cNvSpPr/>
            <p:nvPr/>
          </p:nvSpPr>
          <p:spPr>
            <a:xfrm>
              <a:off x="7528264" y="2485748"/>
              <a:ext cx="1331651" cy="13316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래픽 24" descr="스마트폰">
              <a:extLst>
                <a:ext uri="{FF2B5EF4-FFF2-40B4-BE49-F238E27FC236}">
                  <a16:creationId xmlns:a16="http://schemas.microsoft.com/office/drawing/2014/main" id="{61703775-9CB1-4B02-952F-344CF3882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36889" y="2694373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AFF533-5634-445F-BDB7-2DACC07C6E22}"/>
              </a:ext>
            </a:extLst>
          </p:cNvPr>
          <p:cNvGrpSpPr/>
          <p:nvPr/>
        </p:nvGrpSpPr>
        <p:grpSpPr>
          <a:xfrm>
            <a:off x="7936047" y="2359914"/>
            <a:ext cx="1155578" cy="1155578"/>
            <a:chOff x="7528264" y="2485748"/>
            <a:chExt cx="1331651" cy="1331651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40D962E-45FF-4295-BFB9-FBDFB5E4A56E}"/>
                </a:ext>
              </a:extLst>
            </p:cNvPr>
            <p:cNvSpPr/>
            <p:nvPr/>
          </p:nvSpPr>
          <p:spPr>
            <a:xfrm>
              <a:off x="7528264" y="2485748"/>
              <a:ext cx="1331651" cy="13316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래픽 27" descr="스마트폰">
              <a:extLst>
                <a:ext uri="{FF2B5EF4-FFF2-40B4-BE49-F238E27FC236}">
                  <a16:creationId xmlns:a16="http://schemas.microsoft.com/office/drawing/2014/main" id="{0D5C7ECC-9921-40B5-9A8B-451AEF51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36889" y="2694373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B061D81-6E41-4BC0-9D2B-29BE8D7219F2}"/>
              </a:ext>
            </a:extLst>
          </p:cNvPr>
          <p:cNvGrpSpPr/>
          <p:nvPr/>
        </p:nvGrpSpPr>
        <p:grpSpPr>
          <a:xfrm>
            <a:off x="7539298" y="5456201"/>
            <a:ext cx="1155578" cy="1155578"/>
            <a:chOff x="7528264" y="2485748"/>
            <a:chExt cx="1331651" cy="13316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96EC80D-7E52-4E9E-BED5-D24DFBB65751}"/>
                </a:ext>
              </a:extLst>
            </p:cNvPr>
            <p:cNvSpPr/>
            <p:nvPr/>
          </p:nvSpPr>
          <p:spPr>
            <a:xfrm>
              <a:off x="7528264" y="2485748"/>
              <a:ext cx="1331651" cy="13316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스마트폰">
              <a:extLst>
                <a:ext uri="{FF2B5EF4-FFF2-40B4-BE49-F238E27FC236}">
                  <a16:creationId xmlns:a16="http://schemas.microsoft.com/office/drawing/2014/main" id="{7E92D5B5-0738-40A7-AB13-1727F0D54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36889" y="2694373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20E99E5-4586-4CB6-AD17-99C55CA087C5}"/>
              </a:ext>
            </a:extLst>
          </p:cNvPr>
          <p:cNvGrpSpPr/>
          <p:nvPr/>
        </p:nvGrpSpPr>
        <p:grpSpPr>
          <a:xfrm>
            <a:off x="3497117" y="5456200"/>
            <a:ext cx="1155578" cy="1155578"/>
            <a:chOff x="7528264" y="2485748"/>
            <a:chExt cx="1331651" cy="133165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B85AAAE-B90D-4C2C-BE2A-7FEC5AFBACF5}"/>
                </a:ext>
              </a:extLst>
            </p:cNvPr>
            <p:cNvSpPr/>
            <p:nvPr/>
          </p:nvSpPr>
          <p:spPr>
            <a:xfrm>
              <a:off x="7528264" y="2485748"/>
              <a:ext cx="1331651" cy="13316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스마트폰">
              <a:extLst>
                <a:ext uri="{FF2B5EF4-FFF2-40B4-BE49-F238E27FC236}">
                  <a16:creationId xmlns:a16="http://schemas.microsoft.com/office/drawing/2014/main" id="{3ACCF0A4-1977-415B-8AD9-C90C44ED3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36889" y="2694373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6AAD4C-4A21-4B48-97B5-9E046F712E3C}"/>
              </a:ext>
            </a:extLst>
          </p:cNvPr>
          <p:cNvGrpSpPr/>
          <p:nvPr/>
        </p:nvGrpSpPr>
        <p:grpSpPr>
          <a:xfrm rot="5400000">
            <a:off x="5518078" y="2228513"/>
            <a:ext cx="1155578" cy="1157122"/>
            <a:chOff x="600990" y="3515492"/>
            <a:chExt cx="1155578" cy="1157122"/>
          </a:xfrm>
        </p:grpSpPr>
        <p:pic>
          <p:nvPicPr>
            <p:cNvPr id="40" name="그래픽 39" descr="조금 굽은 화살표">
              <a:extLst>
                <a:ext uri="{FF2B5EF4-FFF2-40B4-BE49-F238E27FC236}">
                  <a16:creationId xmlns:a16="http://schemas.microsoft.com/office/drawing/2014/main" id="{411EF43B-72F4-449F-88A6-9EDF8B9FB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0990" y="3517036"/>
              <a:ext cx="1155578" cy="1155578"/>
            </a:xfrm>
            <a:prstGeom prst="rect">
              <a:avLst/>
            </a:prstGeom>
          </p:spPr>
        </p:pic>
        <p:pic>
          <p:nvPicPr>
            <p:cNvPr id="41" name="그래픽 40" descr="조금 굽은 화살표">
              <a:extLst>
                <a:ext uri="{FF2B5EF4-FFF2-40B4-BE49-F238E27FC236}">
                  <a16:creationId xmlns:a16="http://schemas.microsoft.com/office/drawing/2014/main" id="{A716F5BC-B6BA-4FA7-9A31-EA38EF88D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0990" y="3515492"/>
              <a:ext cx="1155578" cy="1155578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AC85D5-917D-4CCB-8277-BC50B4C7BD61}"/>
              </a:ext>
            </a:extLst>
          </p:cNvPr>
          <p:cNvGrpSpPr/>
          <p:nvPr/>
        </p:nvGrpSpPr>
        <p:grpSpPr>
          <a:xfrm rot="1406499">
            <a:off x="4180464" y="3029769"/>
            <a:ext cx="1155578" cy="1155578"/>
            <a:chOff x="1263566" y="4762195"/>
            <a:chExt cx="1155578" cy="1155578"/>
          </a:xfrm>
        </p:grpSpPr>
        <p:pic>
          <p:nvPicPr>
            <p:cNvPr id="42" name="그래픽 41" descr="조금 굽은 화살표">
              <a:extLst>
                <a:ext uri="{FF2B5EF4-FFF2-40B4-BE49-F238E27FC236}">
                  <a16:creationId xmlns:a16="http://schemas.microsoft.com/office/drawing/2014/main" id="{E2C48AB2-1CFB-4968-8AF8-92EF0AFA6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3566" y="4762195"/>
              <a:ext cx="1155578" cy="1155578"/>
            </a:xfrm>
            <a:prstGeom prst="rect">
              <a:avLst/>
            </a:prstGeom>
          </p:spPr>
        </p:pic>
        <p:pic>
          <p:nvPicPr>
            <p:cNvPr id="43" name="그래픽 42" descr="조금 굽은 화살표">
              <a:extLst>
                <a:ext uri="{FF2B5EF4-FFF2-40B4-BE49-F238E27FC236}">
                  <a16:creationId xmlns:a16="http://schemas.microsoft.com/office/drawing/2014/main" id="{6B867DC1-CC97-4A21-93E8-563B9A0DA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18820"/>
            <a:stretch/>
          </p:blipFill>
          <p:spPr>
            <a:xfrm>
              <a:off x="1263566" y="4762195"/>
              <a:ext cx="938096" cy="115557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1A9D53-A812-4BE3-952F-BD190F417733}"/>
              </a:ext>
            </a:extLst>
          </p:cNvPr>
          <p:cNvGrpSpPr/>
          <p:nvPr/>
        </p:nvGrpSpPr>
        <p:grpSpPr>
          <a:xfrm rot="18730739">
            <a:off x="4467813" y="4656268"/>
            <a:ext cx="1155578" cy="1158083"/>
            <a:chOff x="1568472" y="4877640"/>
            <a:chExt cx="1155578" cy="1158083"/>
          </a:xfrm>
        </p:grpSpPr>
        <p:pic>
          <p:nvPicPr>
            <p:cNvPr id="45" name="그래픽 44" descr="조금 굽은 화살표">
              <a:extLst>
                <a:ext uri="{FF2B5EF4-FFF2-40B4-BE49-F238E27FC236}">
                  <a16:creationId xmlns:a16="http://schemas.microsoft.com/office/drawing/2014/main" id="{C913AA32-F795-4553-AA6D-1BA04777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68472" y="4877640"/>
              <a:ext cx="1155578" cy="1155578"/>
            </a:xfrm>
            <a:prstGeom prst="rect">
              <a:avLst/>
            </a:prstGeom>
          </p:spPr>
        </p:pic>
        <p:pic>
          <p:nvPicPr>
            <p:cNvPr id="46" name="그래픽 45" descr="조금 굽은 화살표">
              <a:extLst>
                <a:ext uri="{FF2B5EF4-FFF2-40B4-BE49-F238E27FC236}">
                  <a16:creationId xmlns:a16="http://schemas.microsoft.com/office/drawing/2014/main" id="{6AF00227-3FDB-4321-8FA9-B8F3FB445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5837"/>
            <a:stretch/>
          </p:blipFill>
          <p:spPr>
            <a:xfrm>
              <a:off x="1577350" y="4880145"/>
              <a:ext cx="510335" cy="1155578"/>
            </a:xfrm>
            <a:prstGeom prst="rect">
              <a:avLst/>
            </a:prstGeom>
          </p:spPr>
        </p:pic>
      </p:grpSp>
      <p:pic>
        <p:nvPicPr>
          <p:cNvPr id="48" name="그래픽 47" descr="조금 굽은 화살표">
            <a:extLst>
              <a:ext uri="{FF2B5EF4-FFF2-40B4-BE49-F238E27FC236}">
                <a16:creationId xmlns:a16="http://schemas.microsoft.com/office/drawing/2014/main" id="{C41180FE-AE9F-48CE-BDE9-E3F4F4FE9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067183">
            <a:off x="6644051" y="4442599"/>
            <a:ext cx="1155578" cy="1155578"/>
          </a:xfrm>
          <a:prstGeom prst="rect">
            <a:avLst/>
          </a:prstGeom>
        </p:spPr>
      </p:pic>
      <p:pic>
        <p:nvPicPr>
          <p:cNvPr id="49" name="그래픽 48" descr="조금 굽은 화살표">
            <a:extLst>
              <a:ext uri="{FF2B5EF4-FFF2-40B4-BE49-F238E27FC236}">
                <a16:creationId xmlns:a16="http://schemas.microsoft.com/office/drawing/2014/main" id="{F5507868-D08D-4AA1-8C58-0D53AD1ED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067183">
            <a:off x="6644051" y="4441055"/>
            <a:ext cx="1155578" cy="1155578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60B98D73-65D9-4C84-8DCD-91DDB72A7842}"/>
              </a:ext>
            </a:extLst>
          </p:cNvPr>
          <p:cNvGrpSpPr/>
          <p:nvPr/>
        </p:nvGrpSpPr>
        <p:grpSpPr>
          <a:xfrm rot="8654746">
            <a:off x="6721909" y="2917034"/>
            <a:ext cx="1155578" cy="1157122"/>
            <a:chOff x="1368607" y="4780364"/>
            <a:chExt cx="1155578" cy="1157122"/>
          </a:xfrm>
        </p:grpSpPr>
        <p:pic>
          <p:nvPicPr>
            <p:cNvPr id="50" name="그래픽 49" descr="조금 굽은 화살표">
              <a:extLst>
                <a:ext uri="{FF2B5EF4-FFF2-40B4-BE49-F238E27FC236}">
                  <a16:creationId xmlns:a16="http://schemas.microsoft.com/office/drawing/2014/main" id="{0B21860D-7E7A-4B7B-B41E-731B8261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68607" y="4781908"/>
              <a:ext cx="1155578" cy="1155578"/>
            </a:xfrm>
            <a:prstGeom prst="rect">
              <a:avLst/>
            </a:prstGeom>
          </p:spPr>
        </p:pic>
        <p:pic>
          <p:nvPicPr>
            <p:cNvPr id="51" name="그래픽 50" descr="조금 굽은 화살표">
              <a:extLst>
                <a:ext uri="{FF2B5EF4-FFF2-40B4-BE49-F238E27FC236}">
                  <a16:creationId xmlns:a16="http://schemas.microsoft.com/office/drawing/2014/main" id="{8A49AB11-B493-41CF-A9FC-7EF515932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34824"/>
            <a:stretch/>
          </p:blipFill>
          <p:spPr>
            <a:xfrm>
              <a:off x="1368607" y="4780364"/>
              <a:ext cx="753156" cy="1155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439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 w="28575"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1636</Words>
  <Application>Microsoft Office PowerPoint</Application>
  <PresentationFormat>와이드스크린</PresentationFormat>
  <Paragraphs>248</Paragraphs>
  <Slides>30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Asterism: Decentralized File Sharing Application for Mobile Devices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Asterism: Decentralized File Sharing Application for Mobile Devices </dc:title>
  <dc:creator>한윤진</dc:creator>
  <cp:lastModifiedBy>한윤진</cp:lastModifiedBy>
  <cp:revision>175</cp:revision>
  <dcterms:created xsi:type="dcterms:W3CDTF">2020-02-03T11:23:59Z</dcterms:created>
  <dcterms:modified xsi:type="dcterms:W3CDTF">2020-02-03T19:24:50Z</dcterms:modified>
</cp:coreProperties>
</file>