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3" r:id="rId11"/>
    <p:sldId id="267" r:id="rId12"/>
    <p:sldId id="264" r:id="rId13"/>
    <p:sldId id="268" r:id="rId14"/>
    <p:sldId id="270" r:id="rId15"/>
    <p:sldId id="272" r:id="rId16"/>
    <p:sldId id="269" r:id="rId17"/>
    <p:sldId id="271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588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6F1A-0F8A-4923-B812-7E9C81A91CFC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CF184-67DB-4A19-9F2F-F8B807680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8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Frameup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범죄를 저지르지 않았음에도 불구하고 죄를 저지른 것으로 보이는 상황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범죄 공격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피어 투 피어 블록체인 지원 분산 스토리지 시스템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 시스템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사이버 보안 부서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San Antonio, One UTSA Circle, San Antonio, TX, 78249,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사이버 법의학 연구 및 교육 그룹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Tagliatela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공학 대학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ECECS, New Haven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대학교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300 Boston Post Rd, West Haven, CT, 06516,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 기록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수령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개정된 형태로 수령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승인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온라인 이용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9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 개요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 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12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오픈소스를 사용했기 때문에 본 연구에서 실험되어 나오는 결과는 진짜 </a:t>
            </a:r>
            <a:r>
              <a:rPr lang="en-US" altLang="ko-KR" dirty="0" err="1"/>
              <a:t>Storj</a:t>
            </a:r>
            <a:r>
              <a:rPr lang="en-US" altLang="ko-KR" dirty="0"/>
              <a:t> </a:t>
            </a:r>
            <a:r>
              <a:rPr lang="ko-KR" altLang="en-US" dirty="0"/>
              <a:t>네트워크에서도 일어날 수 있는 결과이다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캡슐화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캡슐화는 중요한 데이터를 쉽게 바꾸지 못하도록 할 때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마디로 중요한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담고 있는 클래스를 캡슐로 만들어 버리는 것이지요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데이터를 필요할 때 외에는 접근하지 못하도록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하는것이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캡슐화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포렌식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Forensic Toolkit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강력한 암호해독 기능과 분산처리를 통한 빠른 조사 분석을 위한하는 통합 컴퓨터 포렌식 솔루션입니다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81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오픈소스를 사용했기 때문에 본 연구에서 실험되어 나오는 결과는 진짜 </a:t>
            </a:r>
            <a:r>
              <a:rPr lang="en-US" altLang="ko-KR" dirty="0" err="1"/>
              <a:t>Storj</a:t>
            </a:r>
            <a:r>
              <a:rPr lang="en-US" altLang="ko-KR" dirty="0"/>
              <a:t> </a:t>
            </a:r>
            <a:r>
              <a:rPr lang="ko-KR" altLang="en-US" dirty="0"/>
              <a:t>네트워크에서도 일어날 수 있는 결과이다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캡슐화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캡슐화는 중요한 데이터를 쉽게 바꾸지 못하도록 할 때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마디로 중요한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담고 있는 클래스를 캡슐로 만들어 버리는 것이지요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데이터를 필요할 때 외에는 접근하지 못하도록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하는것이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캡슐화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포렌식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Forensic Toolkit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강력한 암호해독 기능과 분산처리를 통한 빠른 조사 분석을 위한하는 통합 컴퓨터 포렌식 솔루션입니다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0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상세 방법론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 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4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 </a:t>
            </a:r>
            <a:r>
              <a:rPr lang="en-US" altLang="ko-KR" dirty="0" err="1"/>
              <a:t>Storj</a:t>
            </a:r>
            <a:r>
              <a:rPr lang="ko-KR" altLang="en-US" dirty="0"/>
              <a:t> 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Complex server : </a:t>
            </a:r>
            <a:r>
              <a:rPr lang="ko-KR" altLang="en-US" dirty="0"/>
              <a:t>복잡한 서버</a:t>
            </a:r>
            <a:r>
              <a:rPr lang="en-US" altLang="ko-KR" dirty="0"/>
              <a:t>..?</a:t>
            </a:r>
          </a:p>
          <a:p>
            <a:r>
              <a:rPr lang="en-US" altLang="ko-KR" dirty="0"/>
              <a:t>Landlord : </a:t>
            </a:r>
            <a:r>
              <a:rPr lang="ko-KR" altLang="en-US" dirty="0"/>
              <a:t>주인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번까지 하면 이제 개인 </a:t>
            </a:r>
            <a:r>
              <a:rPr lang="en-US" altLang="ko-KR" dirty="0" err="1"/>
              <a:t>Storj</a:t>
            </a:r>
            <a:r>
              <a:rPr lang="en-US" altLang="ko-KR" dirty="0"/>
              <a:t> </a:t>
            </a:r>
            <a:r>
              <a:rPr lang="ko-KR" altLang="en-US" dirty="0"/>
              <a:t>네트워크가 구축된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Deamon</a:t>
            </a:r>
            <a:r>
              <a:rPr lang="ko-KR" altLang="en-US" dirty="0"/>
              <a:t>은 저장소 제공자들을 원격 조종하는 프로그램인데 보통 저장소 제공자들을 초기화하기 전에 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82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Storj</a:t>
            </a:r>
            <a:r>
              <a:rPr lang="en-US" altLang="ko-KR" dirty="0"/>
              <a:t> </a:t>
            </a:r>
            <a:r>
              <a:rPr lang="ko-KR" altLang="en-US" dirty="0"/>
              <a:t>클라이언트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prepare_frame</a:t>
            </a:r>
            <a:r>
              <a:rPr lang="en-US" altLang="ko-KR" dirty="0"/>
              <a:t>() : </a:t>
            </a:r>
            <a:r>
              <a:rPr lang="ko-KR" altLang="en-US" dirty="0"/>
              <a:t>프레임 준비</a:t>
            </a:r>
            <a:endParaRPr lang="en-US" altLang="ko-KR" dirty="0"/>
          </a:p>
          <a:p>
            <a:r>
              <a:rPr lang="en-US" altLang="ko-KR" dirty="0" err="1"/>
              <a:t>Create_encrypted_file</a:t>
            </a:r>
            <a:r>
              <a:rPr lang="en-US" altLang="ko-KR" dirty="0"/>
              <a:t>() : </a:t>
            </a:r>
            <a:r>
              <a:rPr lang="ko-KR" altLang="en-US" dirty="0"/>
              <a:t>암호 파일 생성</a:t>
            </a:r>
            <a:endParaRPr lang="en-US" altLang="ko-KR" dirty="0"/>
          </a:p>
          <a:p>
            <a:r>
              <a:rPr lang="en-US" altLang="ko-KR" dirty="0" err="1"/>
              <a:t>Body_shard_send</a:t>
            </a:r>
            <a:r>
              <a:rPr lang="en-US" altLang="ko-KR" dirty="0"/>
              <a:t>() : </a:t>
            </a:r>
            <a:r>
              <a:rPr lang="ko-KR" altLang="en-US" dirty="0"/>
              <a:t>조각 보냄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nettle_cipher_func</a:t>
            </a:r>
            <a:r>
              <a:rPr lang="en-US" altLang="ko-KR" dirty="0"/>
              <a:t> : </a:t>
            </a:r>
            <a:r>
              <a:rPr lang="ko-KR" altLang="en-US" dirty="0"/>
              <a:t>흠</a:t>
            </a:r>
            <a:r>
              <a:rPr lang="en-US" altLang="ko-KR" dirty="0"/>
              <a:t>… </a:t>
            </a:r>
            <a:r>
              <a:rPr lang="ko-KR" altLang="en-US" dirty="0"/>
              <a:t>암호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결국</a:t>
            </a:r>
            <a:r>
              <a:rPr lang="en-US" altLang="ko-KR" dirty="0"/>
              <a:t>… </a:t>
            </a:r>
            <a:r>
              <a:rPr lang="ko-KR" altLang="en-US" dirty="0"/>
              <a:t>클라이언트가 암호화 기능을 성공했지만 </a:t>
            </a:r>
            <a:r>
              <a:rPr lang="en-US" altLang="ko-KR" dirty="0" err="1"/>
              <a:t>Storj</a:t>
            </a:r>
            <a:r>
              <a:rPr lang="en-US" altLang="ko-KR" dirty="0"/>
              <a:t> </a:t>
            </a:r>
            <a:r>
              <a:rPr lang="ko-KR" altLang="en-US" dirty="0"/>
              <a:t>네트워크에 </a:t>
            </a:r>
            <a:r>
              <a:rPr lang="ko-KR" altLang="en-US" dirty="0" err="1"/>
              <a:t>업로드된</a:t>
            </a:r>
            <a:r>
              <a:rPr lang="ko-KR" altLang="en-US" dirty="0"/>
              <a:t> 데이터는 암호화되지 않았다</a:t>
            </a:r>
            <a:r>
              <a:rPr lang="en-US" altLang="ko-KR" dirty="0"/>
              <a:t>…?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30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계정 등록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파일 메타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버킷으로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구성하여 관리를 용이하게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버킷에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공개 키 집합을 등록하여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버킷에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개별적으로 권한을 부여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56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Storj</a:t>
            </a:r>
            <a:r>
              <a:rPr lang="en-US" altLang="ko-KR" dirty="0"/>
              <a:t> </a:t>
            </a:r>
            <a:r>
              <a:rPr lang="ko-KR" altLang="en-US" dirty="0"/>
              <a:t>파일 및 데이터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94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프레임업 공격 테스트 및 결과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 실행과 결과 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예비 공격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5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 네트워크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Storj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설명</a:t>
            </a:r>
            <a:br>
              <a:rPr lang="ko-KR" altLang="en-US" dirty="0"/>
            </a:br>
            <a:r>
              <a:rPr lang="en-US" altLang="ko-KR" dirty="0"/>
              <a:t>3.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프레임업 공격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공격에 대한 이론</a:t>
            </a:r>
            <a:br>
              <a:rPr lang="ko-KR" altLang="en-US" dirty="0"/>
            </a:br>
            <a:r>
              <a:rPr lang="en-US" altLang="ko-KR" dirty="0"/>
              <a:t>4.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 개요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 제시</a:t>
            </a:r>
            <a:br>
              <a:rPr lang="ko-KR" altLang="en-US" dirty="0"/>
            </a:br>
            <a:r>
              <a:rPr lang="en-US" altLang="ko-KR" dirty="0"/>
              <a:t>5.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상세 방법론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방법론 제시</a:t>
            </a:r>
            <a:br>
              <a:rPr lang="ko-KR" altLang="en-US" dirty="0"/>
            </a:br>
            <a:r>
              <a:rPr lang="en-US" altLang="ko-KR" dirty="0"/>
              <a:t>6.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프레임업 공격 테스트 및 결과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 실행과 결과 제시</a:t>
            </a:r>
            <a:br>
              <a:rPr lang="ko-KR" altLang="en-US" dirty="0"/>
            </a:br>
            <a:r>
              <a:rPr lang="en-US" altLang="ko-KR" dirty="0"/>
              <a:t>7.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공격 평가</a:t>
            </a:r>
            <a:br>
              <a:rPr lang="ko-KR" altLang="en-US" dirty="0"/>
            </a:br>
            <a:r>
              <a:rPr lang="en-US" altLang="ko-KR" dirty="0"/>
              <a:t>8.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 대책 권고</a:t>
            </a:r>
            <a:br>
              <a:rPr lang="ko-KR" altLang="en-US" dirty="0"/>
            </a:br>
            <a:r>
              <a:rPr lang="en-US" altLang="ko-KR" dirty="0"/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 작업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마무리</a:t>
            </a:r>
            <a:br>
              <a:rPr lang="ko-KR" altLang="en-US" dirty="0"/>
            </a:br>
            <a:r>
              <a:rPr lang="en-US" altLang="ko-KR" dirty="0"/>
              <a:t>10.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관련업무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0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예비 공격 </a:t>
            </a:r>
            <a:r>
              <a:rPr lang="en-US" altLang="ko-KR" dirty="0"/>
              <a:t>: </a:t>
            </a:r>
            <a:r>
              <a:rPr lang="ko-KR" altLang="en-US" dirty="0"/>
              <a:t>저장소 제공자 노드 두 개만 등록하고 테스트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10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업로드 알림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Kfs</a:t>
            </a:r>
            <a:r>
              <a:rPr lang="en-US" altLang="ko-KR" dirty="0"/>
              <a:t> : </a:t>
            </a:r>
            <a:r>
              <a:rPr lang="en-US" altLang="ko-KR" dirty="0" err="1"/>
              <a:t>Kademlia</a:t>
            </a:r>
            <a:r>
              <a:rPr lang="en-US" altLang="ko-KR" dirty="0"/>
              <a:t> file store, </a:t>
            </a:r>
            <a:r>
              <a:rPr lang="ko-KR" altLang="en-US" dirty="0"/>
              <a:t>파일 구조 형태</a:t>
            </a:r>
            <a:r>
              <a:rPr lang="en-US" altLang="ko-KR" dirty="0"/>
              <a:t>…?</a:t>
            </a:r>
          </a:p>
          <a:p>
            <a:endParaRPr lang="en-US" altLang="ko-KR" dirty="0"/>
          </a:p>
          <a:p>
            <a:r>
              <a:rPr lang="ko-KR" altLang="en-US" dirty="0"/>
              <a:t>업로드가 된 후에 공격을 검증하기 위해서 저장소 제공자 폴더를 검사한다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Xxx.S</a:t>
            </a:r>
            <a:r>
              <a:rPr lang="en-US" altLang="ko-KR" dirty="0"/>
              <a:t> </a:t>
            </a:r>
            <a:r>
              <a:rPr lang="ko-KR" altLang="en-US" dirty="0"/>
              <a:t>형태의 폴더가 </a:t>
            </a:r>
            <a:r>
              <a:rPr lang="ko-KR" altLang="en-US" dirty="0" err="1"/>
              <a:t>수백개</a:t>
            </a:r>
            <a:r>
              <a:rPr lang="ko-KR" altLang="en-US" dirty="0"/>
              <a:t> 존재하는데 </a:t>
            </a:r>
            <a:r>
              <a:rPr lang="en-US" altLang="ko-KR" dirty="0"/>
              <a:t>xxx</a:t>
            </a:r>
            <a:r>
              <a:rPr lang="ko-KR" altLang="en-US" dirty="0"/>
              <a:t>는 저장소 제공자가 만든 고유 번호</a:t>
            </a:r>
            <a:r>
              <a:rPr lang="en-US" altLang="ko-KR" dirty="0"/>
              <a:t>…?</a:t>
            </a:r>
          </a:p>
          <a:p>
            <a:r>
              <a:rPr lang="ko-KR" altLang="en-US" dirty="0"/>
              <a:t>폴더들은 각각 파일 조각을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조각을 수동으로 찾아 복구 확인을 하며 프레임업 공격에 적합한 조각 수를 찾을 때까지 테스트한다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74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최적화 공격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캡슐화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캡슐화는 중요한 데이터를 쉽게 바꾸지 못하도록 할 때 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마디로 중요한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담고 있는 클래스를 캡슐로 만들어 버리는 것이지요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데이터를 필요할 때 외에는 접근하지 못하도록 하는 것이 캡슐화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Base64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 이진 데이터를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문자를 이용하여 아스키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(ASCII)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영역의 일련의 문자열로 바꾸는 인코딩 방식을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5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32kb</a:t>
            </a:r>
            <a:r>
              <a:rPr lang="ko-KR" altLang="en-US" dirty="0"/>
              <a:t> 마다 추가 데이터가 처리된다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Byte injection space: </a:t>
            </a:r>
            <a:r>
              <a:rPr lang="ko-KR" altLang="en-US" dirty="0"/>
              <a:t>바이트 주입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05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는 일반적으로 미디어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사운드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비디오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파일과 같은 큰 용량의 파일을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//Base64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데이터로 변환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실행되는 브라우저 탐지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Int 8 Bit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이루어진 배열을 생성하는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2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업로드 된 파일의 서명되지 않은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8 BitBase64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en-US" altLang="ko-KR" dirty="0"/>
              <a:t>//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실행된 경우</a:t>
            </a:r>
            <a:br>
              <a:rPr lang="ko-KR" altLang="en-US" dirty="0"/>
            </a:br>
            <a:r>
              <a:rPr lang="en-US" altLang="ko-KR" dirty="0"/>
              <a:t>//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실행된 경우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err="1"/>
              <a:t>Window.navigator.msSaveOrOpenBlob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22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50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공격 평가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35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조각의 무결성</a:t>
            </a:r>
            <a:r>
              <a:rPr lang="en-US" altLang="ko-KR" dirty="0"/>
              <a:t>..?</a:t>
            </a:r>
            <a:r>
              <a:rPr lang="ko-KR" altLang="en-US" dirty="0"/>
              <a:t>을 테스트했다</a:t>
            </a:r>
            <a:r>
              <a:rPr lang="en-US" altLang="ko-KR" dirty="0"/>
              <a:t>. </a:t>
            </a:r>
            <a:r>
              <a:rPr lang="ko-KR" altLang="en-US" dirty="0"/>
              <a:t>하지만 현실의 범죄 수사관은 수작업으로 검사하지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FTK 6.2.1(</a:t>
            </a:r>
            <a:r>
              <a:rPr lang="en-US" altLang="ko-KR" sz="1200" dirty="0"/>
              <a:t>Forensic Toolkit/</a:t>
            </a:r>
            <a:r>
              <a:rPr lang="ko-KR" altLang="en-US" sz="1200" dirty="0"/>
              <a:t>범죄수사도구</a:t>
            </a:r>
            <a:r>
              <a:rPr lang="en-US" altLang="ko-KR" sz="1200" dirty="0"/>
              <a:t>)</a:t>
            </a:r>
            <a:r>
              <a:rPr lang="ko-KR" altLang="en-US" dirty="0"/>
              <a:t>에 조각을 테스트하여 프레임업 공격을 테스트하고 평가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816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예비 공격 수동 테스트와 비교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수동 테스트와 비교했을 때 더 많은 원본 파일을 복구했다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0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논문의 기여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3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유효한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조각의 누적 백분율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녹색 점은 예비 공격을 받는 저장소 제공자</a:t>
            </a:r>
            <a:endParaRPr lang="en-US" altLang="ko-KR" dirty="0"/>
          </a:p>
          <a:p>
            <a:r>
              <a:rPr lang="ko-KR" altLang="en-US" dirty="0"/>
              <a:t>크기가 </a:t>
            </a:r>
            <a:r>
              <a:rPr lang="en-US" altLang="ko-KR" dirty="0"/>
              <a:t>500KB </a:t>
            </a:r>
            <a:r>
              <a:rPr lang="ko-KR" altLang="en-US" dirty="0"/>
              <a:t>이하인 파일의 경우 모든 파일의 </a:t>
            </a:r>
            <a:r>
              <a:rPr lang="en-US" altLang="ko-KR" dirty="0"/>
              <a:t>23.21 %</a:t>
            </a:r>
            <a:r>
              <a:rPr lang="ko-KR" altLang="en-US" dirty="0"/>
              <a:t>가 유효합니다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크기가 </a:t>
            </a:r>
            <a:r>
              <a:rPr lang="en-US" altLang="ko-KR" dirty="0"/>
              <a:t>1000KB </a:t>
            </a:r>
            <a:r>
              <a:rPr lang="ko-KR" altLang="en-US" dirty="0"/>
              <a:t>이하인 파일의 경우 모든 파일의 </a:t>
            </a:r>
            <a:r>
              <a:rPr lang="en-US" altLang="ko-KR" dirty="0"/>
              <a:t>23.93 %</a:t>
            </a:r>
            <a:r>
              <a:rPr lang="ko-KR" altLang="en-US" dirty="0"/>
              <a:t>가 유효합니다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텍스트 파일이 </a:t>
            </a:r>
            <a:r>
              <a:rPr lang="en-US" altLang="ko-KR" dirty="0"/>
              <a:t>500KB</a:t>
            </a:r>
            <a:r>
              <a:rPr lang="ko-KR" altLang="en-US" dirty="0"/>
              <a:t>에 도달하면 유효한 </a:t>
            </a:r>
            <a:r>
              <a:rPr lang="ko-KR" altLang="en-US" dirty="0" err="1"/>
              <a:t>샤드</a:t>
            </a:r>
            <a:r>
              <a:rPr lang="ko-KR" altLang="en-US" dirty="0"/>
              <a:t> 수가 점근적으로 표시됩니다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최적화 된 공격은 더 큰 일반 텍스트 파일에 대해 더 나은 작업을 수행했으며 일반적으로 더 높은 성공률을 달성했습니다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5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장점 </a:t>
            </a:r>
            <a:r>
              <a:rPr lang="en-US" altLang="ko-KR" dirty="0"/>
              <a:t>: 1) </a:t>
            </a:r>
            <a:r>
              <a:rPr lang="ko-KR" altLang="en-US" dirty="0"/>
              <a:t>다양한 크기의 일반 텍스트 파일에 대해 동일하게 작동하며 </a:t>
            </a:r>
            <a:r>
              <a:rPr lang="en-US" altLang="ko-KR" dirty="0"/>
              <a:t>2) </a:t>
            </a:r>
            <a:r>
              <a:rPr lang="ko-KR" altLang="en-US" dirty="0"/>
              <a:t>실행 코드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악성 </a:t>
            </a:r>
            <a:r>
              <a:rPr lang="en-US" altLang="ko-KR" dirty="0" err="1"/>
              <a:t>Javascript</a:t>
            </a:r>
            <a:r>
              <a:rPr lang="en-US" altLang="ko-KR" dirty="0"/>
              <a:t>)</a:t>
            </a:r>
            <a:r>
              <a:rPr lang="ko-KR" altLang="en-US" dirty="0"/>
              <a:t>를 무결성을 보장하여 농부에게 업로드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단점 </a:t>
            </a:r>
            <a:r>
              <a:rPr lang="en-US" altLang="ko-KR" dirty="0"/>
              <a:t>: 1) </a:t>
            </a:r>
            <a:r>
              <a:rPr lang="ko-KR" altLang="en-US" dirty="0"/>
              <a:t>모든 파일 효과가 </a:t>
            </a:r>
            <a:r>
              <a:rPr lang="ko-KR" altLang="en-US" dirty="0" err="1"/>
              <a:t>실현되도록하려면</a:t>
            </a:r>
            <a:r>
              <a:rPr lang="ko-KR" altLang="en-US" dirty="0"/>
              <a:t> 법의학 도구 외부의 브라우저에서 </a:t>
            </a:r>
            <a:r>
              <a:rPr lang="en-US" altLang="ko-KR" dirty="0" err="1"/>
              <a:t>Javascript</a:t>
            </a:r>
            <a:r>
              <a:rPr lang="ko-KR" altLang="en-US" dirty="0"/>
              <a:t>뿐만 아니라 </a:t>
            </a:r>
            <a:r>
              <a:rPr lang="en-US" altLang="ko-KR" dirty="0"/>
              <a:t>HTML </a:t>
            </a:r>
            <a:r>
              <a:rPr lang="ko-KR" altLang="en-US" dirty="0"/>
              <a:t>파일을 </a:t>
            </a:r>
            <a:r>
              <a:rPr lang="ko-KR" altLang="en-US" dirty="0" err="1"/>
              <a:t>실행해야합니다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4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스토어 네트워크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Storj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4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Storj</a:t>
            </a:r>
            <a:r>
              <a:rPr lang="ko-KR" altLang="en-US" dirty="0"/>
              <a:t>는 파일이 분할되어 여러 노드로 분산되기 때문에 네트워크는 분산된 것으로 간주한다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통신 제어를 위해선 중앙집중형 </a:t>
            </a:r>
            <a:r>
              <a:rPr lang="ko-KR" altLang="en-US" dirty="0" err="1"/>
              <a:t>브릿지</a:t>
            </a:r>
            <a:r>
              <a:rPr lang="ko-KR" altLang="en-US" dirty="0"/>
              <a:t> 서버를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6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Storj</a:t>
            </a:r>
            <a:r>
              <a:rPr lang="ko-KR" altLang="en-US" dirty="0"/>
              <a:t>는 파일이 분할되어 여러 노드로 분산되기 때문에 네트워크는 분산된 것으로 간주한다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통신 제어를 위해선 중앙집중형 </a:t>
            </a:r>
            <a:r>
              <a:rPr lang="ko-KR" altLang="en-US" dirty="0" err="1"/>
              <a:t>브릿지</a:t>
            </a:r>
            <a:r>
              <a:rPr lang="ko-KR" altLang="en-US" dirty="0"/>
              <a:t> 서버를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8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Storj</a:t>
            </a:r>
            <a:r>
              <a:rPr lang="ko-KR" altLang="en-US" dirty="0"/>
              <a:t>는 파일이 분할되어 여러 노드로 분산되기 때문에 네트워크는 분산된 것으로 간주한다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통신 제어를 위해선 중앙집중형 </a:t>
            </a:r>
            <a:r>
              <a:rPr lang="ko-KR" altLang="en-US" dirty="0" err="1"/>
              <a:t>브릿지</a:t>
            </a:r>
            <a:r>
              <a:rPr lang="ko-KR" altLang="en-US" dirty="0"/>
              <a:t> 서버를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07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프레임업 공격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공격에 대한 이론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8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악의적인 사용자들은 암호화되지 않은 파일을 저장소 제공자들의 컴퓨터에 업로드할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CF184-67DB-4A19-9F2F-F8B8076804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6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A72D-C226-42F6-BA8D-2D05C91EC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CB8D9-CCFF-4DC2-985E-320A4FEC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C6517-6554-424D-ADB7-3D218370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DBD4A-E533-43A9-AC57-88339892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6276C-3590-4CEE-AAE6-18609EB8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68602-D4E0-49DE-B3DB-AF89B78F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61A2D-A1E1-44CF-9FAE-974C103F6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BA2B8-3265-4E53-9B6E-45A4386D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F020A-5EB7-40B1-9CF8-0D26DDD6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7106A-AEE0-40F6-96B3-E1238CB8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7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0CDFE-F6D5-4349-97E1-2FAF16EBE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1B0433-7FBB-47A7-AE08-E933D1DD4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FDA7A-84D7-4D69-88A9-C131595D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9C0E4-73E9-4859-BD55-0DDAD665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7F4B4-6A73-459C-A005-207FE28A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2F209-D47B-4B5D-A054-828677E9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20B41-501E-4852-B8EA-9B6B7868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39769-8B80-4037-9155-A6A94F22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BF3F4-21F8-4F87-BBF2-AA11011C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8A2AD-9200-408F-B55F-36EAF11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2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47E2A-30BD-4997-9B21-38907902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46300-8E24-452A-A01D-60C0B6A35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B3FB8-22C7-4C9E-98A5-FAD33F1D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79F7D-DBFC-41FC-89E7-C81A8A82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BA912-AC6D-4FAE-8AD2-81C2E2EF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05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E0066-F2F0-4B87-83FA-3551AB92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D2CFD-29D3-4BF4-8B9E-4F2493CA3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3EB50-8D41-4175-878A-A3758B456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54BA3-A8F5-41A6-BF60-2EBF5D19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0B8AB-C835-4B63-B24E-68487C03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3B3BF-679E-453F-A9AF-80426C9B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3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C3E07-0828-4A8F-A888-4DD0AAD5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F595C-C808-4406-847F-CA18090F2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53D893-79C6-4759-8925-92C4F76C6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5DF73-D974-4ED7-9427-59F1F87B8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D5027A-43F5-47D2-BC4C-398A05181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86A91F-2E56-4056-9D1B-B41CE8B6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F04E4A-FD9B-46A3-B821-89E6C826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C06609-6C39-444F-9131-696F667C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EA5DF-601B-4F88-AE52-7DB0C38D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724350-208A-4D6F-AA76-3F490DEF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0F28B-8109-4BF2-85E0-88A49B93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908511-2035-4F69-8846-B3223DDF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6C3DCC-3C0D-448F-9A8C-ED77D795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C00088-59A2-4FB9-BBF3-C867799A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DF7EBB-5948-4659-8748-9C24D051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1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3E405-A870-45DF-AD60-16EFFABB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96736-A252-45EE-98B4-4173B417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73AA7-42B5-450B-8712-69F23A9D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BE69E-EEF5-4AED-ADA7-DD272027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2624A-5753-4932-9E43-FE4F451C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93A77-5D78-439A-B5BA-F97D6043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7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4A78B-2A4D-4BAD-8C6A-890D38A9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C7A4B9-5879-443E-8774-54ED9F3F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4292C-6E30-43CC-88AC-0EB346EB8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FFA20-24F6-4D1C-8756-FA5754EE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2C6F0-3A6A-43AE-8761-4B16B7F0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64973-B931-4BEC-94F9-83D7AE25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2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58932F-84B7-4DC2-ACA3-03C8CD3B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FF4BB-572B-45F9-AF33-39DF6E8DC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03BB2-1168-4FE5-9634-28BCDBC7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B738-B0E3-4A52-A956-CF6D31725EA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A8856-25E2-4EAA-847B-2AB97A095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F39A2-2457-46A0-9164-C8A9C3254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AEAB-F9E9-41E5-A1F1-EAA6282ED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3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3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1.png"/><Relationship Id="rId3" Type="http://schemas.openxmlformats.org/officeDocument/2006/relationships/image" Target="../media/image12.svg"/><Relationship Id="rId21" Type="http://schemas.openxmlformats.org/officeDocument/2006/relationships/image" Target="../media/image26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5.svg"/><Relationship Id="rId25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27.png"/><Relationship Id="rId5" Type="http://schemas.openxmlformats.org/officeDocument/2006/relationships/image" Target="../media/image14.svg"/><Relationship Id="rId15" Type="http://schemas.openxmlformats.org/officeDocument/2006/relationships/image" Target="../media/image23.svg"/><Relationship Id="rId23" Type="http://schemas.openxmlformats.org/officeDocument/2006/relationships/image" Target="../media/image8.svg"/><Relationship Id="rId10" Type="http://schemas.openxmlformats.org/officeDocument/2006/relationships/image" Target="../media/image19.png"/><Relationship Id="rId19" Type="http://schemas.openxmlformats.org/officeDocument/2006/relationships/image" Target="../media/image2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5.png"/><Relationship Id="rId2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102F-9D1F-4DDB-A7EC-ED48600B3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0831"/>
            <a:ext cx="9144000" cy="123755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Frameup: An incriminatory attack on </a:t>
            </a:r>
            <a:r>
              <a:rPr lang="en-US" altLang="ko-KR" sz="3200" dirty="0" err="1"/>
              <a:t>Storj</a:t>
            </a:r>
            <a:r>
              <a:rPr lang="en-US" altLang="ko-KR" sz="3200" dirty="0"/>
              <a:t>: </a:t>
            </a:r>
            <a:br>
              <a:rPr lang="en-US" altLang="ko-KR" sz="3200" dirty="0"/>
            </a:br>
            <a:r>
              <a:rPr lang="en-US" altLang="ko-KR" sz="2400" dirty="0"/>
              <a:t>A peer to peer blockchain enabled distributed storage system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C7FC42-DD77-4777-906A-F34D1809F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9784"/>
            <a:ext cx="9144000" cy="98853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600" dirty="0" err="1"/>
              <a:t>Xiaolu</a:t>
            </a:r>
            <a:r>
              <a:rPr lang="en-US" altLang="ko-KR" sz="1600" dirty="0"/>
              <a:t> Zhang a, * , Justin Grannis b , Ibrahim </a:t>
            </a:r>
            <a:r>
              <a:rPr lang="en-US" altLang="ko-KR" sz="1600" dirty="0" err="1"/>
              <a:t>Baggili</a:t>
            </a:r>
            <a:r>
              <a:rPr lang="en-US" altLang="ko-KR" sz="1600" dirty="0"/>
              <a:t> b , Nicole Lang Beebe a </a:t>
            </a:r>
          </a:p>
          <a:p>
            <a:endParaRPr lang="en-US" altLang="ko-KR" sz="1600" dirty="0"/>
          </a:p>
          <a:p>
            <a:r>
              <a:rPr lang="en-US" altLang="ko-KR" sz="1100" dirty="0"/>
              <a:t>a Information Systems &amp; Cyber Security Department, The University of Texas at San Antonio, One UTSA Circle, San Antonio, TX, 78249, USA </a:t>
            </a:r>
          </a:p>
          <a:p>
            <a:r>
              <a:rPr lang="en-US" altLang="ko-KR" sz="1100" dirty="0"/>
              <a:t>b Cyber Forensics Research &amp; Education Group, </a:t>
            </a:r>
            <a:r>
              <a:rPr lang="en-US" altLang="ko-KR" sz="1100" dirty="0" err="1"/>
              <a:t>Tagliatela</a:t>
            </a:r>
            <a:r>
              <a:rPr lang="en-US" altLang="ko-KR" sz="1100" dirty="0"/>
              <a:t> College of Engineering, ECECS, University of New Haven, 300 Boston Post Rd, West Haven, CT, 06516, USA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68408-220E-4276-B8C2-8EB681E9A6C8}"/>
              </a:ext>
            </a:extLst>
          </p:cNvPr>
          <p:cNvSpPr txBox="1"/>
          <p:nvPr/>
        </p:nvSpPr>
        <p:spPr>
          <a:xfrm>
            <a:off x="105182" y="5757169"/>
            <a:ext cx="28376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Article history: </a:t>
            </a:r>
          </a:p>
          <a:p>
            <a:r>
              <a:rPr lang="en-US" altLang="ko-KR" sz="1100" dirty="0"/>
              <a:t>Received 4 September 2018 </a:t>
            </a:r>
          </a:p>
          <a:p>
            <a:r>
              <a:rPr lang="en-US" altLang="ko-KR" sz="1100" dirty="0"/>
              <a:t>Received in revised form 8 January 2019 </a:t>
            </a:r>
          </a:p>
          <a:p>
            <a:r>
              <a:rPr lang="en-US" altLang="ko-KR" sz="1100" dirty="0"/>
              <a:t>Accepted 22 February 2019 </a:t>
            </a:r>
          </a:p>
          <a:p>
            <a:r>
              <a:rPr lang="en-US" altLang="ko-KR" sz="1100" dirty="0"/>
              <a:t>Available online 2 March 2019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6175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6C11FA-A59A-481E-8FB5-4D44C89F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3" y="1461010"/>
            <a:ext cx="9050013" cy="332468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D3142A5-9E51-4723-B59E-46F60927DBC3}"/>
              </a:ext>
            </a:extLst>
          </p:cNvPr>
          <p:cNvGrpSpPr/>
          <p:nvPr/>
        </p:nvGrpSpPr>
        <p:grpSpPr>
          <a:xfrm>
            <a:off x="559288" y="4030462"/>
            <a:ext cx="6578357" cy="2568185"/>
            <a:chOff x="559288" y="4030462"/>
            <a:chExt cx="6578357" cy="25681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977EA2-27CC-4482-AA46-1FFA5D66E6BF}"/>
                </a:ext>
              </a:extLst>
            </p:cNvPr>
            <p:cNvSpPr/>
            <p:nvPr/>
          </p:nvSpPr>
          <p:spPr>
            <a:xfrm>
              <a:off x="559292" y="4030462"/>
              <a:ext cx="6578353" cy="452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사용자는 파일을 저장하기 전에 저장소 제공자와의 저장 계약을 체결해야 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 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60E1FD-ADAD-4757-AF9A-EF104E67C221}"/>
                </a:ext>
              </a:extLst>
            </p:cNvPr>
            <p:cNvSpPr/>
            <p:nvPr/>
          </p:nvSpPr>
          <p:spPr>
            <a:xfrm>
              <a:off x="559291" y="4559318"/>
              <a:ext cx="6578353" cy="452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2. </a:t>
              </a:r>
              <a:r>
                <a:rPr lang="ko-KR" altLang="en-US" sz="1200" dirty="0">
                  <a:solidFill>
                    <a:schemeClr val="tx1"/>
                  </a:solidFill>
                </a:rPr>
                <a:t>계약은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브릿지에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저장되며 파일 업로드가 가능한 상태가 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EC2894-DD8C-4771-827A-A449D8C579B4}"/>
                </a:ext>
              </a:extLst>
            </p:cNvPr>
            <p:cNvSpPr/>
            <p:nvPr/>
          </p:nvSpPr>
          <p:spPr>
            <a:xfrm>
              <a:off x="559290" y="5088174"/>
              <a:ext cx="6578353" cy="452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3. 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사용자는 파일을 암호화한 다음 파일을 조각으로 분할한다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EB7353-9F6F-4455-97A3-3826C2249503}"/>
                </a:ext>
              </a:extLst>
            </p:cNvPr>
            <p:cNvSpPr/>
            <p:nvPr/>
          </p:nvSpPr>
          <p:spPr>
            <a:xfrm>
              <a:off x="559289" y="5617030"/>
              <a:ext cx="6578353" cy="452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4. </a:t>
              </a:r>
              <a:r>
                <a:rPr lang="ko-KR" altLang="en-US" sz="1200" dirty="0">
                  <a:solidFill>
                    <a:schemeClr val="tx1"/>
                  </a:solidFill>
                </a:rPr>
                <a:t>파일 조각은 계약서와 함께 저장소 제공자들로 분산되어 저장된다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72BCB5-6C5C-49D1-B94E-2BFFC4D9D806}"/>
                </a:ext>
              </a:extLst>
            </p:cNvPr>
            <p:cNvSpPr/>
            <p:nvPr/>
          </p:nvSpPr>
          <p:spPr>
            <a:xfrm>
              <a:off x="559288" y="6145886"/>
              <a:ext cx="6578353" cy="452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데이터 가용성을 보장하기 위해 중복된 조각 복사본을 생성하여 분산한다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F278DF-57BA-4FF0-BA07-4387E855377F}"/>
              </a:ext>
            </a:extLst>
          </p:cNvPr>
          <p:cNvSpPr/>
          <p:nvPr/>
        </p:nvSpPr>
        <p:spPr>
          <a:xfrm>
            <a:off x="7856737" y="220041"/>
            <a:ext cx="4110361" cy="150222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bridge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중앙집중형 서버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인증을 처리하고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암호화된 파일 조각을 저장할 저장소를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빠르게 선택하여 저장할 수 있도록 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B5FA0-18D5-4BC6-922B-11E78A17856F}"/>
              </a:ext>
            </a:extLst>
          </p:cNvPr>
          <p:cNvSpPr txBox="1"/>
          <p:nvPr/>
        </p:nvSpPr>
        <p:spPr>
          <a:xfrm>
            <a:off x="79899" y="88776"/>
            <a:ext cx="20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renter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farmer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저장소 제공자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bridge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브릿지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6A590-B5AE-4AD0-948B-BD8571180708}"/>
              </a:ext>
            </a:extLst>
          </p:cNvPr>
          <p:cNvSpPr txBox="1"/>
          <p:nvPr/>
        </p:nvSpPr>
        <p:spPr>
          <a:xfrm>
            <a:off x="559288" y="372798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다운로드 단계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D7E11F3-1F8D-4676-A804-4C70A9D3C132}"/>
              </a:ext>
            </a:extLst>
          </p:cNvPr>
          <p:cNvGrpSpPr/>
          <p:nvPr/>
        </p:nvGrpSpPr>
        <p:grpSpPr>
          <a:xfrm>
            <a:off x="559288" y="4030462"/>
            <a:ext cx="10741041" cy="2568185"/>
            <a:chOff x="559288" y="4030462"/>
            <a:chExt cx="10741041" cy="256818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E60A884-2C43-405F-A6BC-06238B9D4DE2}"/>
                </a:ext>
              </a:extLst>
            </p:cNvPr>
            <p:cNvGrpSpPr/>
            <p:nvPr/>
          </p:nvGrpSpPr>
          <p:grpSpPr>
            <a:xfrm>
              <a:off x="559288" y="4030462"/>
              <a:ext cx="6578357" cy="2568185"/>
              <a:chOff x="559288" y="4030462"/>
              <a:chExt cx="6578357" cy="256818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298FC03-74C5-48DD-BA74-C6CD64CD43EE}"/>
                  </a:ext>
                </a:extLst>
              </p:cNvPr>
              <p:cNvSpPr/>
              <p:nvPr/>
            </p:nvSpPr>
            <p:spPr>
              <a:xfrm>
                <a:off x="559292" y="4030462"/>
                <a:ext cx="6578353" cy="4527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1. </a:t>
                </a:r>
                <a:r>
                  <a:rPr lang="ko-KR" altLang="en-US" sz="1200" dirty="0"/>
                  <a:t>사용자는 </a:t>
                </a:r>
                <a:r>
                  <a:rPr lang="ko-KR" altLang="en-US" sz="1200" dirty="0" err="1"/>
                  <a:t>브릿지에게</a:t>
                </a:r>
                <a:r>
                  <a:rPr lang="ko-KR" altLang="en-US" sz="1200" dirty="0"/>
                  <a:t> 저장소 제공자가 가지고 있는 파일을 요청한다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03C0C5-7769-49A9-B7BE-B56E815508DA}"/>
                  </a:ext>
                </a:extLst>
              </p:cNvPr>
              <p:cNvSpPr/>
              <p:nvPr/>
            </p:nvSpPr>
            <p:spPr>
              <a:xfrm>
                <a:off x="559291" y="4559318"/>
                <a:ext cx="6578353" cy="4527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2. </a:t>
                </a:r>
                <a:r>
                  <a:rPr lang="ko-KR" altLang="en-US" sz="1200" dirty="0"/>
                  <a:t>온라인 저장소 제공자들이 가지고 있는 조각으로 파일을 재구성할 수 있는지 확인한다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50187EF-7D1E-4492-BB5F-B451DD2C9623}"/>
                  </a:ext>
                </a:extLst>
              </p:cNvPr>
              <p:cNvSpPr/>
              <p:nvPr/>
            </p:nvSpPr>
            <p:spPr>
              <a:xfrm>
                <a:off x="559290" y="5088174"/>
                <a:ext cx="6578353" cy="4527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3. </a:t>
                </a:r>
                <a:r>
                  <a:rPr lang="ko-KR" altLang="en-US" sz="1200" dirty="0" err="1"/>
                  <a:t>브릿지는</a:t>
                </a:r>
                <a:r>
                  <a:rPr lang="ko-KR" altLang="en-US" sz="1200" dirty="0"/>
                  <a:t> 사용자가 파일을 다운로드할 수 있는지 확인한다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29A739C-A3AA-440C-AEF9-DAA80533F772}"/>
                  </a:ext>
                </a:extLst>
              </p:cNvPr>
              <p:cNvSpPr/>
              <p:nvPr/>
            </p:nvSpPr>
            <p:spPr>
              <a:xfrm>
                <a:off x="559289" y="5617030"/>
                <a:ext cx="6578353" cy="4527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4. </a:t>
                </a:r>
                <a:r>
                  <a:rPr lang="ko-KR" altLang="en-US" sz="1200" dirty="0" err="1"/>
                  <a:t>브릿지는</a:t>
                </a:r>
                <a:r>
                  <a:rPr lang="ko-KR" altLang="en-US" sz="1200" dirty="0"/>
                  <a:t> 저장소 제공자에게 파일 조각을 사용자에게 보내도록 지시한다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C20CD1C-8C88-430F-91CE-AD343EC10FC1}"/>
                  </a:ext>
                </a:extLst>
              </p:cNvPr>
              <p:cNvSpPr/>
              <p:nvPr/>
            </p:nvSpPr>
            <p:spPr>
              <a:xfrm>
                <a:off x="559288" y="6145886"/>
                <a:ext cx="6578353" cy="4527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5. </a:t>
                </a:r>
                <a:r>
                  <a:rPr lang="ko-KR" altLang="en-US" sz="1200" dirty="0"/>
                  <a:t>사용자가 파일 조각을 다운로드 완료하면 조각은 하나의 파일로 재구성되어 해독된다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B52815-3269-48C1-96C3-9950CFFC3167}"/>
                </a:ext>
              </a:extLst>
            </p:cNvPr>
            <p:cNvSpPr txBox="1"/>
            <p:nvPr/>
          </p:nvSpPr>
          <p:spPr>
            <a:xfrm>
              <a:off x="7249220" y="6233766"/>
              <a:ext cx="40511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 시점에서 </a:t>
              </a:r>
              <a:r>
                <a:rPr lang="ko-KR" alt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브릿지는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파일 검색 트랜잭션을 감사한다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0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E2E5C-61FD-4219-9577-E37268EBBEDF}"/>
              </a:ext>
            </a:extLst>
          </p:cNvPr>
          <p:cNvSpPr txBox="1"/>
          <p:nvPr/>
        </p:nvSpPr>
        <p:spPr>
          <a:xfrm>
            <a:off x="4180315" y="2659559"/>
            <a:ext cx="4371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Frameup attack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6761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B322217-1E46-4DBF-86D2-167526FA3795}"/>
              </a:ext>
            </a:extLst>
          </p:cNvPr>
          <p:cNvSpPr/>
          <p:nvPr/>
        </p:nvSpPr>
        <p:spPr>
          <a:xfrm>
            <a:off x="8624048" y="3092649"/>
            <a:ext cx="2617694" cy="23666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사용자는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네트워크에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저장할 파일의 중복 정도를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악의적인 파일 조각은 복사되어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많은 저장소 제공자에게 저장될 것이다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2B5789-0B41-45D1-8F85-7030EC69E8D8}"/>
              </a:ext>
            </a:extLst>
          </p:cNvPr>
          <p:cNvSpPr/>
          <p:nvPr/>
        </p:nvSpPr>
        <p:spPr>
          <a:xfrm>
            <a:off x="8624048" y="563580"/>
            <a:ext cx="2617694" cy="23666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저장소를 공격할 순 없지만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낮은 지연 시간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빠른 전송 속도를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가질 때 저장소로 선택될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확률이 높다는 설계 특성을 활용하여 공격 정밀도를 높인다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9490B0-0B43-4F16-9583-2428AE695606}"/>
              </a:ext>
            </a:extLst>
          </p:cNvPr>
          <p:cNvSpPr/>
          <p:nvPr/>
        </p:nvSpPr>
        <p:spPr>
          <a:xfrm>
            <a:off x="5381702" y="3782582"/>
            <a:ext cx="2617694" cy="23666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악성 코드 파일인 경우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컴퓨터가 감염될 수 있으며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범죄에 관련된 파일인 경우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자신도 모르게 소유하여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의심받을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F0ACF-AFE7-4F4E-ADD0-9D8F5A17191F}"/>
              </a:ext>
            </a:extLst>
          </p:cNvPr>
          <p:cNvSpPr/>
          <p:nvPr/>
        </p:nvSpPr>
        <p:spPr>
          <a:xfrm>
            <a:off x="896470" y="850449"/>
            <a:ext cx="2617694" cy="23666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악의적인 사용자는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분할 전에 실행되는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암호화 알고리즘을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비활성화 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BDFA86-A329-446C-B6B4-AE1ABDAE9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06" y="2232037"/>
            <a:ext cx="6363588" cy="1514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EA9C1A-565F-4605-B4F8-6D70007F3890}"/>
              </a:ext>
            </a:extLst>
          </p:cNvPr>
          <p:cNvSpPr txBox="1"/>
          <p:nvPr/>
        </p:nvSpPr>
        <p:spPr>
          <a:xfrm>
            <a:off x="4667404" y="3623612"/>
            <a:ext cx="14285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암호화되지 않은 파일</a:t>
            </a:r>
          </a:p>
        </p:txBody>
      </p:sp>
    </p:spTree>
    <p:extLst>
      <p:ext uri="{BB962C8B-B14F-4D97-AF65-F5344CB8AC3E}">
        <p14:creationId xmlns:p14="http://schemas.microsoft.com/office/powerpoint/2010/main" val="424548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E2E5C-61FD-4219-9577-E37268EBBEDF}"/>
              </a:ext>
            </a:extLst>
          </p:cNvPr>
          <p:cNvSpPr txBox="1"/>
          <p:nvPr/>
        </p:nvSpPr>
        <p:spPr>
          <a:xfrm>
            <a:off x="2585006" y="2659559"/>
            <a:ext cx="7021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Methodological overview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9206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2441CB-7DB1-4DD3-BC0F-0E29A1C3E511}"/>
              </a:ext>
            </a:extLst>
          </p:cNvPr>
          <p:cNvSpPr/>
          <p:nvPr/>
        </p:nvSpPr>
        <p:spPr>
          <a:xfrm>
            <a:off x="2093259" y="1407459"/>
            <a:ext cx="8005481" cy="43209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① 사용자</a:t>
            </a:r>
            <a:r>
              <a:rPr lang="en-US" altLang="ko-KR" sz="1400" dirty="0"/>
              <a:t>, </a:t>
            </a:r>
            <a:r>
              <a:rPr lang="ko-KR" altLang="en-US" sz="1400" dirty="0"/>
              <a:t>저장소 제공자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브릿지</a:t>
            </a:r>
            <a:r>
              <a:rPr lang="ko-KR" altLang="en-US" sz="1400" dirty="0"/>
              <a:t> 서버와 같은 </a:t>
            </a:r>
            <a:endParaRPr lang="en-US" altLang="ko-KR" sz="1400" dirty="0"/>
          </a:p>
          <a:p>
            <a:pPr algn="ctr"/>
            <a:r>
              <a:rPr lang="ko-KR" altLang="en-US" sz="1400" dirty="0"/>
              <a:t>구성요소를 가진 </a:t>
            </a:r>
            <a:r>
              <a:rPr lang="en-US" altLang="ko-KR" sz="1400" dirty="0" err="1"/>
              <a:t>Storj</a:t>
            </a:r>
            <a:r>
              <a:rPr lang="en-US" altLang="ko-KR" sz="1400" dirty="0"/>
              <a:t> </a:t>
            </a:r>
            <a:r>
              <a:rPr lang="ko-KR" altLang="en-US" sz="1400" dirty="0"/>
              <a:t>네트워크</a:t>
            </a:r>
            <a:endParaRPr lang="en-US" altLang="ko-KR" sz="1400" dirty="0"/>
          </a:p>
          <a:p>
            <a:pPr marL="342900" indent="-342900" algn="ctr">
              <a:buAutoNum type="arabicPeriod"/>
            </a:pP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②</a:t>
            </a:r>
            <a:r>
              <a:rPr lang="en-US" altLang="ko-KR" sz="1400" dirty="0"/>
              <a:t> </a:t>
            </a:r>
            <a:r>
              <a:rPr lang="ko-KR" altLang="en-US" sz="1400" dirty="0"/>
              <a:t>암호화 알고리즘을 비활성화 하고 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Storj</a:t>
            </a:r>
            <a:r>
              <a:rPr lang="en-US" altLang="ko-KR" sz="1400" dirty="0"/>
              <a:t> </a:t>
            </a:r>
            <a:r>
              <a:rPr lang="ko-KR" altLang="en-US" sz="1400" dirty="0"/>
              <a:t>네트워크에 파일을 업로드할 수 있는 </a:t>
            </a:r>
            <a:r>
              <a:rPr lang="en-US" altLang="ko-KR" sz="1400" dirty="0" err="1"/>
              <a:t>Storj</a:t>
            </a:r>
            <a:r>
              <a:rPr lang="en-US" altLang="ko-KR" sz="1400" dirty="0"/>
              <a:t> </a:t>
            </a:r>
            <a:r>
              <a:rPr lang="ko-KR" altLang="en-US" sz="1400" dirty="0"/>
              <a:t>클라이언트 소프트웨어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③</a:t>
            </a:r>
            <a:r>
              <a:rPr lang="en-US" altLang="ko-KR" sz="1400" dirty="0"/>
              <a:t> </a:t>
            </a:r>
            <a:r>
              <a:rPr lang="ko-KR" altLang="en-US" sz="1400" dirty="0"/>
              <a:t>다양한 크기와 유형의 범죄 파일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④</a:t>
            </a:r>
            <a:r>
              <a:rPr lang="en-US" altLang="ko-KR" sz="1400" dirty="0"/>
              <a:t> </a:t>
            </a:r>
            <a:r>
              <a:rPr lang="ko-KR" altLang="en-US" sz="1400" dirty="0"/>
              <a:t>저장소에 대한 범죄 수사를 진행하는 디지털 범죄 수사 소프트웨어</a:t>
            </a:r>
            <a:r>
              <a:rPr lang="en-US" altLang="ko-KR" sz="1400" dirty="0"/>
              <a:t>(Digital forensic software)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DF54B2-C00C-45AC-B880-C4B39C593757}"/>
              </a:ext>
            </a:extLst>
          </p:cNvPr>
          <p:cNvSpPr/>
          <p:nvPr/>
        </p:nvSpPr>
        <p:spPr>
          <a:xfrm>
            <a:off x="2317377" y="1116106"/>
            <a:ext cx="2608729" cy="5827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프레임업 공격의 유효성을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확인하기 위한 준비</a:t>
            </a:r>
          </a:p>
        </p:txBody>
      </p:sp>
    </p:spTree>
    <p:extLst>
      <p:ext uri="{BB962C8B-B14F-4D97-AF65-F5344CB8AC3E}">
        <p14:creationId xmlns:p14="http://schemas.microsoft.com/office/powerpoint/2010/main" val="282080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8EB7C1-E2EE-4E70-BF50-5B3A6C53ED21}"/>
              </a:ext>
            </a:extLst>
          </p:cNvPr>
          <p:cNvSpPr/>
          <p:nvPr/>
        </p:nvSpPr>
        <p:spPr>
          <a:xfrm>
            <a:off x="2868707" y="1151964"/>
            <a:ext cx="6678705" cy="645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Storj</a:t>
            </a:r>
            <a:r>
              <a:rPr lang="en-US" altLang="ko-KR" sz="1400" dirty="0"/>
              <a:t> </a:t>
            </a:r>
            <a:r>
              <a:rPr lang="ko-KR" altLang="en-US" sz="1400" dirty="0"/>
              <a:t>오픈소스 코드를 사용하여 </a:t>
            </a:r>
            <a:r>
              <a:rPr lang="en-US" altLang="ko-KR" sz="1400" dirty="0" err="1"/>
              <a:t>Storj</a:t>
            </a:r>
            <a:r>
              <a:rPr lang="en-US" altLang="ko-KR" sz="1400" dirty="0"/>
              <a:t> </a:t>
            </a:r>
            <a:r>
              <a:rPr lang="ko-KR" altLang="en-US" sz="1400" dirty="0"/>
              <a:t>네트워크를 구축했다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3889F4-E207-4944-86C1-DFCF4A5CA19C}"/>
              </a:ext>
            </a:extLst>
          </p:cNvPr>
          <p:cNvSpPr/>
          <p:nvPr/>
        </p:nvSpPr>
        <p:spPr>
          <a:xfrm>
            <a:off x="2868706" y="2057399"/>
            <a:ext cx="6678705" cy="645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암호화되지 않은 파일 조각을 저장하기 위해 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Storj</a:t>
            </a:r>
            <a:r>
              <a:rPr lang="en-US" altLang="ko-KR" sz="1400" dirty="0"/>
              <a:t> </a:t>
            </a:r>
            <a:r>
              <a:rPr lang="ko-KR" altLang="en-US" sz="1400" dirty="0"/>
              <a:t>클라이언트를 구축한 다음 업로드 부분의 소스 코드를 수정했다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6D1ADA-6E8A-473C-B860-0E99306682C5}"/>
              </a:ext>
            </a:extLst>
          </p:cNvPr>
          <p:cNvSpPr/>
          <p:nvPr/>
        </p:nvSpPr>
        <p:spPr>
          <a:xfrm>
            <a:off x="2868705" y="2962834"/>
            <a:ext cx="6678705" cy="645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다양한 유형과 크기의 원본 파일을 준비하여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정상적으로 업로드 되는지 확인했다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93AD2A-33B0-41C6-A31A-20044C2A7117}"/>
              </a:ext>
            </a:extLst>
          </p:cNvPr>
          <p:cNvSpPr/>
          <p:nvPr/>
        </p:nvSpPr>
        <p:spPr>
          <a:xfrm>
            <a:off x="2868704" y="3868269"/>
            <a:ext cx="6678705" cy="645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위에서 얻은 결과를 바탕으로 프레임업 공격을 최적화했다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암호화되지 않은 파일을 </a:t>
            </a:r>
            <a:r>
              <a:rPr lang="en-US" altLang="ko-KR" sz="1400" dirty="0"/>
              <a:t>HTML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캡슐화하여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파일을 조각내는 프로세스에서 잘 살아남을 수 있도록 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97196-F612-42E7-AB52-DCFCB51A4939}"/>
              </a:ext>
            </a:extLst>
          </p:cNvPr>
          <p:cNvSpPr/>
          <p:nvPr/>
        </p:nvSpPr>
        <p:spPr>
          <a:xfrm>
            <a:off x="2868703" y="4773704"/>
            <a:ext cx="6678705" cy="645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범죄 수사 도구인 </a:t>
            </a:r>
            <a:r>
              <a:rPr lang="en-US" altLang="ko-KR" sz="1400" dirty="0"/>
              <a:t>Forensic Toolkit (FTK)</a:t>
            </a:r>
            <a:r>
              <a:rPr lang="ko-KR" altLang="en-US" sz="1400" dirty="0"/>
              <a:t>을 사용하여 범죄 수사관 관점에서 공격을 검증했다</a:t>
            </a:r>
            <a:r>
              <a:rPr lang="en-US" altLang="ko-KR" sz="1400" dirty="0"/>
              <a:t>. </a:t>
            </a:r>
            <a:r>
              <a:rPr lang="ko-KR" altLang="en-US" sz="1400" dirty="0"/>
              <a:t>파일 조각이 복구 가능한지 확인하고 실행할 수 있는 파일인 경우 </a:t>
            </a:r>
            <a:r>
              <a:rPr lang="en-US" altLang="ko-KR" sz="1400" dirty="0"/>
              <a:t>Forensic Station</a:t>
            </a:r>
            <a:r>
              <a:rPr lang="ko-KR" altLang="en-US" sz="1400" dirty="0"/>
              <a:t>에서 실행되도록 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958E46-D12F-489B-84BB-0301D8E48E0D}"/>
              </a:ext>
            </a:extLst>
          </p:cNvPr>
          <p:cNvSpPr/>
          <p:nvPr/>
        </p:nvSpPr>
        <p:spPr>
          <a:xfrm>
            <a:off x="2868702" y="5679139"/>
            <a:ext cx="6678705" cy="645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프레임업 공격으로 인해 저장소에 암호화되지 않은 파일 조각이 </a:t>
            </a:r>
            <a:endParaRPr lang="en-US" altLang="ko-KR" sz="1400" dirty="0"/>
          </a:p>
          <a:p>
            <a:pPr algn="ctr"/>
            <a:r>
              <a:rPr lang="ko-KR" altLang="en-US" sz="1400" dirty="0"/>
              <a:t>포함되어 있는지 테스트하는 접근법을 제시한다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E0546-C1F3-496E-80A9-002A4ACB32D2}"/>
              </a:ext>
            </a:extLst>
          </p:cNvPr>
          <p:cNvSpPr txBox="1"/>
          <p:nvPr/>
        </p:nvSpPr>
        <p:spPr>
          <a:xfrm>
            <a:off x="5229416" y="5181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 구성 단계</a:t>
            </a:r>
          </a:p>
        </p:txBody>
      </p:sp>
    </p:spTree>
    <p:extLst>
      <p:ext uri="{BB962C8B-B14F-4D97-AF65-F5344CB8AC3E}">
        <p14:creationId xmlns:p14="http://schemas.microsoft.com/office/powerpoint/2010/main" val="222672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E2E5C-61FD-4219-9577-E37268EBBEDF}"/>
              </a:ext>
            </a:extLst>
          </p:cNvPr>
          <p:cNvSpPr txBox="1"/>
          <p:nvPr/>
        </p:nvSpPr>
        <p:spPr>
          <a:xfrm>
            <a:off x="2988418" y="2659559"/>
            <a:ext cx="6215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Detailed methodology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370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8AD161-201E-475A-AFE9-83A5ABD9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26" y="1690445"/>
            <a:ext cx="7687748" cy="347711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6C674E7-82A6-4249-9815-DB39C0208441}"/>
              </a:ext>
            </a:extLst>
          </p:cNvPr>
          <p:cNvGrpSpPr/>
          <p:nvPr/>
        </p:nvGrpSpPr>
        <p:grpSpPr>
          <a:xfrm>
            <a:off x="5468471" y="421342"/>
            <a:ext cx="1972235" cy="1550894"/>
            <a:chOff x="5629835" y="349624"/>
            <a:chExt cx="1972235" cy="155089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5206DFB-1907-45BC-9851-AECA75722D98}"/>
                </a:ext>
              </a:extLst>
            </p:cNvPr>
            <p:cNvSpPr/>
            <p:nvPr/>
          </p:nvSpPr>
          <p:spPr>
            <a:xfrm>
              <a:off x="5809129" y="537882"/>
              <a:ext cx="1792941" cy="136263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Storj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Labs'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Github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‘bridge’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다운로드하여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브릿지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서버를 생성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서버의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로는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몽고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디비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사용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0C5DA2A-E41B-40E8-BFED-F8D107CB3107}"/>
                </a:ext>
              </a:extLst>
            </p:cNvPr>
            <p:cNvSpPr/>
            <p:nvPr/>
          </p:nvSpPr>
          <p:spPr>
            <a:xfrm>
              <a:off x="5629835" y="349624"/>
              <a:ext cx="358588" cy="3585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7C0A5B-D133-4B47-A522-7DCE3D681AA1}"/>
              </a:ext>
            </a:extLst>
          </p:cNvPr>
          <p:cNvGrpSpPr/>
          <p:nvPr/>
        </p:nvGrpSpPr>
        <p:grpSpPr>
          <a:xfrm>
            <a:off x="9625118" y="1102659"/>
            <a:ext cx="2422454" cy="4428564"/>
            <a:chOff x="5629835" y="349624"/>
            <a:chExt cx="2422454" cy="442856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41C627-AEC5-4FC4-8CA2-50143156DECD}"/>
                </a:ext>
              </a:extLst>
            </p:cNvPr>
            <p:cNvSpPr/>
            <p:nvPr/>
          </p:nvSpPr>
          <p:spPr>
            <a:xfrm>
              <a:off x="5809128" y="537881"/>
              <a:ext cx="2243161" cy="424030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Complex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는 충분한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사용자와 제공자가 없을 때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이들이 가입할 수 있는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접속 지점을 생성하기 위해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몇 개의 노드를 포함하고 있는 서버이다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Complex server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는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네트워크의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노드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(Renter node)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관리한다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노드는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렌터와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다르게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저장 공간을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요청하지 않는다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항상 네트워크가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유지되도록 하여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사용자과 제공자들이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언제든지 네트워크에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가입할 수 있도록 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7CCFBE0-6274-42E4-B7A1-661D11540017}"/>
                </a:ext>
              </a:extLst>
            </p:cNvPr>
            <p:cNvSpPr/>
            <p:nvPr/>
          </p:nvSpPr>
          <p:spPr>
            <a:xfrm>
              <a:off x="5629835" y="349624"/>
              <a:ext cx="358588" cy="3585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2061B6-E205-469D-B343-1F4F4D169FB3}"/>
              </a:ext>
            </a:extLst>
          </p:cNvPr>
          <p:cNvGrpSpPr/>
          <p:nvPr/>
        </p:nvGrpSpPr>
        <p:grpSpPr>
          <a:xfrm>
            <a:off x="1283938" y="4805083"/>
            <a:ext cx="5618886" cy="1909482"/>
            <a:chOff x="5629835" y="349624"/>
            <a:chExt cx="5618886" cy="190948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BDAE15-CB51-41E1-9C3C-8CC8F21EBC07}"/>
                </a:ext>
              </a:extLst>
            </p:cNvPr>
            <p:cNvSpPr/>
            <p:nvPr/>
          </p:nvSpPr>
          <p:spPr>
            <a:xfrm>
              <a:off x="5809129" y="537882"/>
              <a:ext cx="5439592" cy="17212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‘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Storjshare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-daemon’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프로젝트를 다운로드하고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유효한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이더리움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지갑 주소를 입력하여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저장소 제공자를 생성했다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저장소 제공자마다 구성 파일이 생성되었으며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파일 이름은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efjwklf3js54klerjw423e.json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형태의 노드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다음으로 구성 파일을 수정했다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‘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bridgeUri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’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부분을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http:// 192.168.1.117:8080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으로 할당하여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저장소 제공자들이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브릿지에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접속할 수 있도록 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1589E3-4DE7-4121-875E-BDC7F69A9F8C}"/>
                </a:ext>
              </a:extLst>
            </p:cNvPr>
            <p:cNvSpPr/>
            <p:nvPr/>
          </p:nvSpPr>
          <p:spPr>
            <a:xfrm>
              <a:off x="5629835" y="349624"/>
              <a:ext cx="358588" cy="3585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31EDF64-AF27-486E-8114-6FF710C3736D}"/>
              </a:ext>
            </a:extLst>
          </p:cNvPr>
          <p:cNvSpPr txBox="1"/>
          <p:nvPr/>
        </p:nvSpPr>
        <p:spPr>
          <a:xfrm>
            <a:off x="9591608" y="5841284"/>
            <a:ext cx="260039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사용된 컴퓨터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192.168.1.120 :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Storj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Client)</a:t>
            </a: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192.168.1.126 :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저장소 제공자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(Farmer)</a:t>
            </a: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192.168.1.117 :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브릿지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서버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(Bridge)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1ECC5EA-FE6E-4FD8-95F9-1B2F09661D1A}"/>
              </a:ext>
            </a:extLst>
          </p:cNvPr>
          <p:cNvGrpSpPr/>
          <p:nvPr/>
        </p:nvGrpSpPr>
        <p:grpSpPr>
          <a:xfrm>
            <a:off x="365421" y="1479177"/>
            <a:ext cx="1972235" cy="1550894"/>
            <a:chOff x="5629835" y="349624"/>
            <a:chExt cx="1972235" cy="155089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DFE9FB9-A2F1-480E-9E79-861FCBDD40B5}"/>
                </a:ext>
              </a:extLst>
            </p:cNvPr>
            <p:cNvSpPr/>
            <p:nvPr/>
          </p:nvSpPr>
          <p:spPr>
            <a:xfrm>
              <a:off x="5809129" y="537882"/>
              <a:ext cx="1792941" cy="136263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사용자에게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업로드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다운로드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기능을 제공하기 위한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클라이언트 어플리케이션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‘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libstorj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’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설치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C4BCD19-B8B3-40B8-AD22-38AD656D4E49}"/>
                </a:ext>
              </a:extLst>
            </p:cNvPr>
            <p:cNvSpPr/>
            <p:nvPr/>
          </p:nvSpPr>
          <p:spPr>
            <a:xfrm>
              <a:off x="5629835" y="349624"/>
              <a:ext cx="358588" cy="3585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4AAB1B-C2DD-4F48-B5C8-EA77D13DC496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Private </a:t>
            </a:r>
            <a:r>
              <a:rPr lang="en-US" altLang="ko-KR" dirty="0" err="1"/>
              <a:t>Storj</a:t>
            </a:r>
            <a:r>
              <a:rPr lang="en-US" altLang="ko-KR" dirty="0"/>
              <a:t>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33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8C9896-8758-4179-993F-DEEA1FB0B65A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Modification on </a:t>
            </a:r>
            <a:r>
              <a:rPr lang="en-US" altLang="ko-KR" dirty="0" err="1"/>
              <a:t>Storj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B6BF64-D8CB-48A1-B28E-35531E70D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48" y="1835755"/>
            <a:ext cx="5544324" cy="6763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B1C5B9-D46C-40A7-8D74-E18D93053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795" y="3848799"/>
            <a:ext cx="5544324" cy="20291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8F28EC2-BDD8-4EEE-BB84-34CA7A2C6F20}"/>
              </a:ext>
            </a:extLst>
          </p:cNvPr>
          <p:cNvSpPr/>
          <p:nvPr/>
        </p:nvSpPr>
        <p:spPr>
          <a:xfrm>
            <a:off x="950259" y="1515035"/>
            <a:ext cx="6096000" cy="124609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C2B9D1-6598-4E3A-B879-7DED92CD3D98}"/>
              </a:ext>
            </a:extLst>
          </p:cNvPr>
          <p:cNvSpPr/>
          <p:nvPr/>
        </p:nvSpPr>
        <p:spPr>
          <a:xfrm>
            <a:off x="5531224" y="3599793"/>
            <a:ext cx="5961529" cy="251413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97FD0-68B0-4A0A-B03F-075157CFFA6C}"/>
              </a:ext>
            </a:extLst>
          </p:cNvPr>
          <p:cNvSpPr txBox="1"/>
          <p:nvPr/>
        </p:nvSpPr>
        <p:spPr>
          <a:xfrm>
            <a:off x="7316548" y="1943106"/>
            <a:ext cx="412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클라이언트가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브릿지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서버를 찾을 수 있도록 하기 위해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libstorj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파일을 수정한다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69227-4CA0-4268-B161-E405F48021FA}"/>
              </a:ext>
            </a:extLst>
          </p:cNvPr>
          <p:cNvSpPr txBox="1"/>
          <p:nvPr/>
        </p:nvSpPr>
        <p:spPr>
          <a:xfrm>
            <a:off x="1322415" y="3979697"/>
            <a:ext cx="41095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암호화하기 위한 함수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ctr_crypt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호출할 때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cphr_txt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저장된 암호화 된 데이터 뿐만 아니라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read_data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저장된 원본 데이터에 대해서도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AES256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암호화가 수행되도록 수정했다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암호화된 데이터가 아닌 원본 데이터를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업로드하려고 했기 때문에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암호화된 데이터를 원본 데이터로 대체하기 위해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memcpy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추가했다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69B5BA-B735-4154-98E4-731C3D7A56B7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Account registration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17B84C9-1EA7-4922-BE85-0BA90162BAC8}"/>
              </a:ext>
            </a:extLst>
          </p:cNvPr>
          <p:cNvGrpSpPr/>
          <p:nvPr/>
        </p:nvGrpSpPr>
        <p:grpSpPr>
          <a:xfrm>
            <a:off x="662671" y="1107954"/>
            <a:ext cx="2667000" cy="1766048"/>
            <a:chOff x="5688106" y="1174376"/>
            <a:chExt cx="2667000" cy="176604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9E8245-989B-4313-8210-EC05B35E28FB}"/>
                </a:ext>
              </a:extLst>
            </p:cNvPr>
            <p:cNvSpPr/>
            <p:nvPr/>
          </p:nvSpPr>
          <p:spPr>
            <a:xfrm>
              <a:off x="6638365" y="2375644"/>
              <a:ext cx="1618129" cy="475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8B1954-1F2B-413A-8A4C-4BB04DEEAEF5}"/>
                </a:ext>
              </a:extLst>
            </p:cNvPr>
            <p:cNvSpPr txBox="1"/>
            <p:nvPr/>
          </p:nvSpPr>
          <p:spPr>
            <a:xfrm>
              <a:off x="6759418" y="2253804"/>
              <a:ext cx="68800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/>
                  </a:solidFill>
                </a:rPr>
                <a:t>Bucket3</a:t>
              </a:r>
              <a:endParaRPr lang="ko-KR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CED1-870B-4DDC-82F8-8A6B456327BB}"/>
                </a:ext>
              </a:extLst>
            </p:cNvPr>
            <p:cNvSpPr/>
            <p:nvPr/>
          </p:nvSpPr>
          <p:spPr>
            <a:xfrm>
              <a:off x="6638365" y="1828798"/>
              <a:ext cx="1618129" cy="475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97F5A7-C759-47F0-B462-42791FF8B042}"/>
                </a:ext>
              </a:extLst>
            </p:cNvPr>
            <p:cNvSpPr txBox="1"/>
            <p:nvPr/>
          </p:nvSpPr>
          <p:spPr>
            <a:xfrm>
              <a:off x="6759419" y="1706958"/>
              <a:ext cx="68800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/>
                  </a:solidFill>
                </a:rPr>
                <a:t>Bucket2</a:t>
              </a:r>
              <a:endParaRPr lang="ko-KR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E156D2-5D60-412F-B9DD-3585365A3AF5}"/>
                </a:ext>
              </a:extLst>
            </p:cNvPr>
            <p:cNvSpPr/>
            <p:nvPr/>
          </p:nvSpPr>
          <p:spPr>
            <a:xfrm>
              <a:off x="6638365" y="1281952"/>
              <a:ext cx="1618129" cy="475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1DB1B8-0399-4D78-96EE-C0C312C18202}"/>
                </a:ext>
              </a:extLst>
            </p:cNvPr>
            <p:cNvSpPr txBox="1"/>
            <p:nvPr/>
          </p:nvSpPr>
          <p:spPr>
            <a:xfrm>
              <a:off x="6759418" y="1178042"/>
              <a:ext cx="68800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/>
                  </a:solidFill>
                </a:rPr>
                <a:t>Bucket1</a:t>
              </a:r>
              <a:endParaRPr lang="ko-KR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5DC9C0-BE23-43AB-A96C-F82B8E769237}"/>
                </a:ext>
              </a:extLst>
            </p:cNvPr>
            <p:cNvSpPr/>
            <p:nvPr/>
          </p:nvSpPr>
          <p:spPr>
            <a:xfrm>
              <a:off x="6095999" y="1174376"/>
              <a:ext cx="2259107" cy="17660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A2C5585-2A1B-456E-8B1A-E2E0EC117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788" t="2434" r="31377" b="76804"/>
            <a:stretch/>
          </p:blipFill>
          <p:spPr>
            <a:xfrm>
              <a:off x="5688106" y="1604682"/>
              <a:ext cx="851647" cy="9503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20292D-BF64-4E6B-AF2D-2FBDB477BE6E}"/>
                </a:ext>
              </a:extLst>
            </p:cNvPr>
            <p:cNvSpPr/>
            <p:nvPr/>
          </p:nvSpPr>
          <p:spPr>
            <a:xfrm>
              <a:off x="6687632" y="1425388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74C102F-2374-4916-89E6-8137480BF170}"/>
                </a:ext>
              </a:extLst>
            </p:cNvPr>
            <p:cNvSpPr/>
            <p:nvPr/>
          </p:nvSpPr>
          <p:spPr>
            <a:xfrm>
              <a:off x="7193055" y="1425388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C41E6D-B162-4AB2-A227-2396FB138E39}"/>
                </a:ext>
              </a:extLst>
            </p:cNvPr>
            <p:cNvSpPr/>
            <p:nvPr/>
          </p:nvSpPr>
          <p:spPr>
            <a:xfrm>
              <a:off x="7698478" y="1425388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A3800C-20E3-4592-AF10-130D068E17EA}"/>
                </a:ext>
              </a:extLst>
            </p:cNvPr>
            <p:cNvSpPr/>
            <p:nvPr/>
          </p:nvSpPr>
          <p:spPr>
            <a:xfrm>
              <a:off x="6687632" y="1954303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4EB705-A6C4-429B-A899-9965E27DAF6C}"/>
                </a:ext>
              </a:extLst>
            </p:cNvPr>
            <p:cNvSpPr/>
            <p:nvPr/>
          </p:nvSpPr>
          <p:spPr>
            <a:xfrm>
              <a:off x="7193055" y="1954302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880607-A807-47A6-9371-FD3A0EBBFB99}"/>
                </a:ext>
              </a:extLst>
            </p:cNvPr>
            <p:cNvSpPr/>
            <p:nvPr/>
          </p:nvSpPr>
          <p:spPr>
            <a:xfrm>
              <a:off x="6687632" y="2494022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058934-2848-4457-AB47-E0535F810492}"/>
              </a:ext>
            </a:extLst>
          </p:cNvPr>
          <p:cNvSpPr/>
          <p:nvPr/>
        </p:nvSpPr>
        <p:spPr>
          <a:xfrm>
            <a:off x="5093223" y="411356"/>
            <a:ext cx="5914462" cy="10578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네트워크에 파일을 업로드하기 위해선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사용자는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브릿지에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계정과 비밀번호를 등록해야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7AEEFB-2303-42AC-AB0B-49A9E15F6E5B}"/>
              </a:ext>
            </a:extLst>
          </p:cNvPr>
          <p:cNvSpPr/>
          <p:nvPr/>
        </p:nvSpPr>
        <p:spPr>
          <a:xfrm>
            <a:off x="5093223" y="1645837"/>
            <a:ext cx="5914462" cy="10578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브릿지는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파일의 메타데이터를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버킷으로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구성하여 관리한다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버킷에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사용자 공개 키를 등록하여 권한을 부여 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E40817-C3C0-450B-889C-A7820A760636}"/>
              </a:ext>
            </a:extLst>
          </p:cNvPr>
          <p:cNvSpPr/>
          <p:nvPr/>
        </p:nvSpPr>
        <p:spPr>
          <a:xfrm>
            <a:off x="5093223" y="2874002"/>
            <a:ext cx="5914462" cy="10578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업로드하기 위해선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버킷이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하나 이상 있어야 하기에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버킷을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생성한다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B534CD-B367-453A-BFE9-29038A4FB755}"/>
              </a:ext>
            </a:extLst>
          </p:cNvPr>
          <p:cNvSpPr/>
          <p:nvPr/>
        </p:nvSpPr>
        <p:spPr>
          <a:xfrm>
            <a:off x="5093223" y="4102167"/>
            <a:ext cx="5914462" cy="10578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uploadfile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버킷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&lt;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file_name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명령을 사용하여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버킷에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파일을 업로드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8A1BB9-7D25-4BA8-B0E7-4FCBCC88AC12}"/>
              </a:ext>
            </a:extLst>
          </p:cNvPr>
          <p:cNvSpPr/>
          <p:nvPr/>
        </p:nvSpPr>
        <p:spPr>
          <a:xfrm>
            <a:off x="5093223" y="5330332"/>
            <a:ext cx="5914462" cy="10578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list-mirrors &lt;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명령을 사용해 파일 조각을 저장한 저장소 제공자를 알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EFD5299-BE78-4181-8A70-98A97645B3E8}"/>
              </a:ext>
            </a:extLst>
          </p:cNvPr>
          <p:cNvSpPr/>
          <p:nvPr/>
        </p:nvSpPr>
        <p:spPr>
          <a:xfrm>
            <a:off x="7907018" y="1332885"/>
            <a:ext cx="286871" cy="52891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C977AD34-580B-4A15-B085-0631ED8554E2}"/>
              </a:ext>
            </a:extLst>
          </p:cNvPr>
          <p:cNvSpPr/>
          <p:nvPr/>
        </p:nvSpPr>
        <p:spPr>
          <a:xfrm>
            <a:off x="7907018" y="2555755"/>
            <a:ext cx="286871" cy="52891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F189101A-8A8D-4F3A-A110-0A58E77D5B73}"/>
              </a:ext>
            </a:extLst>
          </p:cNvPr>
          <p:cNvSpPr/>
          <p:nvPr/>
        </p:nvSpPr>
        <p:spPr>
          <a:xfrm>
            <a:off x="7907018" y="3778625"/>
            <a:ext cx="286871" cy="52891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9C441D8-2F2A-4C96-B1E8-2BBE9AF3E936}"/>
              </a:ext>
            </a:extLst>
          </p:cNvPr>
          <p:cNvSpPr/>
          <p:nvPr/>
        </p:nvSpPr>
        <p:spPr>
          <a:xfrm>
            <a:off x="7907018" y="5001495"/>
            <a:ext cx="286871" cy="52891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57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2A6BE41-FEC4-43B2-ACB5-9AAB7B508600}"/>
              </a:ext>
            </a:extLst>
          </p:cNvPr>
          <p:cNvSpPr/>
          <p:nvPr/>
        </p:nvSpPr>
        <p:spPr>
          <a:xfrm>
            <a:off x="4234648" y="230819"/>
            <a:ext cx="3852909" cy="6747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Frameup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D6520C-914D-486A-B0BE-CD59EA4C06C9}"/>
              </a:ext>
            </a:extLst>
          </p:cNvPr>
          <p:cNvGrpSpPr/>
          <p:nvPr/>
        </p:nvGrpSpPr>
        <p:grpSpPr>
          <a:xfrm>
            <a:off x="2928362" y="1946378"/>
            <a:ext cx="6480349" cy="4680803"/>
            <a:chOff x="2928362" y="1946378"/>
            <a:chExt cx="6480349" cy="4680803"/>
          </a:xfrm>
        </p:grpSpPr>
        <p:pic>
          <p:nvPicPr>
            <p:cNvPr id="38" name="그래픽 37" descr="사용자">
              <a:extLst>
                <a:ext uri="{FF2B5EF4-FFF2-40B4-BE49-F238E27FC236}">
                  <a16:creationId xmlns:a16="http://schemas.microsoft.com/office/drawing/2014/main" id="{37479EFB-32A3-44A3-B0D9-EE5994ED8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2159" y="5135572"/>
              <a:ext cx="914400" cy="914400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FFC2866-DABB-4684-B165-ED48D4A44764}"/>
                </a:ext>
              </a:extLst>
            </p:cNvPr>
            <p:cNvGrpSpPr/>
            <p:nvPr/>
          </p:nvGrpSpPr>
          <p:grpSpPr>
            <a:xfrm>
              <a:off x="5442857" y="4890008"/>
              <a:ext cx="1306286" cy="1306286"/>
              <a:chOff x="5728996" y="1894114"/>
              <a:chExt cx="1306286" cy="130628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AA09895-F8E9-4385-9B26-E500E4F97819}"/>
                  </a:ext>
                </a:extLst>
              </p:cNvPr>
              <p:cNvSpPr/>
              <p:nvPr/>
            </p:nvSpPr>
            <p:spPr>
              <a:xfrm>
                <a:off x="5728996" y="1894114"/>
                <a:ext cx="1306286" cy="1306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컴퓨터">
                <a:extLst>
                  <a:ext uri="{FF2B5EF4-FFF2-40B4-BE49-F238E27FC236}">
                    <a16:creationId xmlns:a16="http://schemas.microsoft.com/office/drawing/2014/main" id="{A28CF57D-49AE-42CE-9F93-29F5814BF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24939" y="209005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F6FBC5-6A71-4232-A2E1-750FC70687EE}"/>
                </a:ext>
              </a:extLst>
            </p:cNvPr>
            <p:cNvSpPr txBox="1"/>
            <p:nvPr/>
          </p:nvSpPr>
          <p:spPr>
            <a:xfrm>
              <a:off x="5313754" y="6196294"/>
              <a:ext cx="16946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저장소 제공자가 제공한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하드 드라이브 공간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E02F23B-95B8-40D5-986E-B1128DE7ABCE}"/>
                </a:ext>
              </a:extLst>
            </p:cNvPr>
            <p:cNvGrpSpPr/>
            <p:nvPr/>
          </p:nvGrpSpPr>
          <p:grpSpPr>
            <a:xfrm>
              <a:off x="2928362" y="1946378"/>
              <a:ext cx="1306286" cy="1306286"/>
              <a:chOff x="2289170" y="1871286"/>
              <a:chExt cx="1306286" cy="1306286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EAAB0B5-93E2-4523-8D8A-3671863D8BB1}"/>
                  </a:ext>
                </a:extLst>
              </p:cNvPr>
              <p:cNvSpPr/>
              <p:nvPr/>
            </p:nvSpPr>
            <p:spPr>
              <a:xfrm>
                <a:off x="2289170" y="1871286"/>
                <a:ext cx="1306286" cy="13062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래픽 20" descr="사용자">
                <a:extLst>
                  <a:ext uri="{FF2B5EF4-FFF2-40B4-BE49-F238E27FC236}">
                    <a16:creationId xmlns:a16="http://schemas.microsoft.com/office/drawing/2014/main" id="{A4981D8C-7F65-4240-9BD8-4CFE45D6A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02749" y="1984865"/>
                <a:ext cx="1079128" cy="1079128"/>
              </a:xfrm>
              <a:prstGeom prst="rect">
                <a:avLst/>
              </a:prstGeom>
            </p:spPr>
          </p:pic>
          <p:pic>
            <p:nvPicPr>
              <p:cNvPr id="23" name="그래픽 22" descr="선글라스">
                <a:extLst>
                  <a:ext uri="{FF2B5EF4-FFF2-40B4-BE49-F238E27FC236}">
                    <a16:creationId xmlns:a16="http://schemas.microsoft.com/office/drawing/2014/main" id="{24C90923-A8F1-406F-ABE3-36BE1CB5A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44624" y="2126358"/>
                <a:ext cx="398071" cy="398071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890548-CC9E-49F8-B428-FFD66C05833A}"/>
                </a:ext>
              </a:extLst>
            </p:cNvPr>
            <p:cNvSpPr txBox="1"/>
            <p:nvPr/>
          </p:nvSpPr>
          <p:spPr>
            <a:xfrm>
              <a:off x="3013080" y="3222274"/>
              <a:ext cx="11368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사용자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공격자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(User/</a:t>
              </a:r>
              <a:r>
                <a:rPr lang="en-US" altLang="ko-KR" sz="1100" dirty="0"/>
                <a:t>Attacker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FAEF83B-C28C-4B3D-BA9B-55171DD3EE1B}"/>
                </a:ext>
              </a:extLst>
            </p:cNvPr>
            <p:cNvGrpSpPr/>
            <p:nvPr/>
          </p:nvGrpSpPr>
          <p:grpSpPr>
            <a:xfrm>
              <a:off x="8041801" y="1946378"/>
              <a:ext cx="1306286" cy="1306286"/>
              <a:chOff x="8547219" y="2122714"/>
              <a:chExt cx="1306286" cy="1306286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76D3C2D-468E-4295-9A80-249BE9E3431F}"/>
                  </a:ext>
                </a:extLst>
              </p:cNvPr>
              <p:cNvSpPr/>
              <p:nvPr/>
            </p:nvSpPr>
            <p:spPr>
              <a:xfrm>
                <a:off x="8547219" y="2122714"/>
                <a:ext cx="1306286" cy="13062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래픽 26" descr="경찰">
                <a:extLst>
                  <a:ext uri="{FF2B5EF4-FFF2-40B4-BE49-F238E27FC236}">
                    <a16:creationId xmlns:a16="http://schemas.microsoft.com/office/drawing/2014/main" id="{E48F0766-AF8A-472E-82ED-20AC2E57E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60798" y="2236293"/>
                <a:ext cx="1079127" cy="1079127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F2D42A-9F31-4574-B2FC-BBB18E3DCA9C}"/>
                </a:ext>
              </a:extLst>
            </p:cNvPr>
            <p:cNvSpPr txBox="1"/>
            <p:nvPr/>
          </p:nvSpPr>
          <p:spPr>
            <a:xfrm>
              <a:off x="7981717" y="3222274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범죄 수사관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(Forensic examiner)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397D565-4CC0-418E-BDFD-6214B1BF47C4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4149930" y="3437718"/>
              <a:ext cx="1416369" cy="155153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334EE07-C123-4D4C-9A0E-8FDCA6D5F62D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7058442" y="3653161"/>
              <a:ext cx="1636772" cy="1532032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64E3ED5-6F5E-4E69-B160-1F4E64C53731}"/>
                </a:ext>
              </a:extLst>
            </p:cNvPr>
            <p:cNvSpPr txBox="1"/>
            <p:nvPr/>
          </p:nvSpPr>
          <p:spPr>
            <a:xfrm>
              <a:off x="2985702" y="4213484"/>
              <a:ext cx="18341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문제가 되는 파일 저장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(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저장소 제공자 모함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C13275-6A35-44EF-BBF4-60755F613DE5}"/>
                </a:ext>
              </a:extLst>
            </p:cNvPr>
            <p:cNvSpPr txBox="1"/>
            <p:nvPr/>
          </p:nvSpPr>
          <p:spPr>
            <a:xfrm>
              <a:off x="8087557" y="4213484"/>
              <a:ext cx="10054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  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범죄 의심</a:t>
              </a:r>
              <a:endPara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DFA0027-14CC-458B-AD91-3FE88651CEC4}"/>
              </a:ext>
            </a:extLst>
          </p:cNvPr>
          <p:cNvSpPr/>
          <p:nvPr/>
        </p:nvSpPr>
        <p:spPr>
          <a:xfrm>
            <a:off x="11570576" y="1734983"/>
            <a:ext cx="3169328" cy="433198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Storj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토큰을 지불하여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다른 사용자가 제공하는 저장 공간을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사용할 수 있는 블록체인 기반 스토리지다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 논문에선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Storj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 가지의 프레임업 공격을 논의한다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공격은 예비 공격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(Preliminary attack)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최적화 공격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(Optimized attack)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공격을 방어할 수 있는 해결책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프레임업 공격을 받았는가에 대한 여부를 검토하는 방법을 제공한다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연구는 블록체인 기반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P2P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스토리지의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보안 및 범죄 방지에 도움이 될 것이다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CF0D6DB-AE80-4248-A048-E51E23E9F0A0}"/>
              </a:ext>
            </a:extLst>
          </p:cNvPr>
          <p:cNvSpPr txBox="1"/>
          <p:nvPr/>
        </p:nvSpPr>
        <p:spPr>
          <a:xfrm>
            <a:off x="3422210" y="950794"/>
            <a:ext cx="5477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범죄를 저지르지 않았음에도 불구하고 죄를 저지른 것으로 보이게 하는 범죄적 공격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022E-16 L -0.13425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022E-16 L -0.22709 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5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/>
      <p:bldP spid="142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9E0AC3-2CEB-49DD-A4C2-9777AD15A341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Storj</a:t>
            </a:r>
            <a:r>
              <a:rPr lang="en-US" altLang="ko-KR" dirty="0"/>
              <a:t> files and data structures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614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E2E5C-61FD-4219-9577-E37268EBBEDF}"/>
              </a:ext>
            </a:extLst>
          </p:cNvPr>
          <p:cNvSpPr txBox="1"/>
          <p:nvPr/>
        </p:nvSpPr>
        <p:spPr>
          <a:xfrm>
            <a:off x="1299879" y="2659559"/>
            <a:ext cx="9592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Frameup attack testing and results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9441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189802-2CCF-463B-80C5-70D2D42C9733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Preliminary attack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6067C23-3D96-43B2-8B3C-FD26601D77E8}"/>
              </a:ext>
            </a:extLst>
          </p:cNvPr>
          <p:cNvSpPr/>
          <p:nvPr/>
        </p:nvSpPr>
        <p:spPr>
          <a:xfrm>
            <a:off x="3479583" y="2438400"/>
            <a:ext cx="5925671" cy="609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클라이언트는 암호화되지 않은 파일을 업로드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B7E6D60-F5AA-4397-A43C-AB4F4D7E7A28}"/>
              </a:ext>
            </a:extLst>
          </p:cNvPr>
          <p:cNvSpPr/>
          <p:nvPr/>
        </p:nvSpPr>
        <p:spPr>
          <a:xfrm>
            <a:off x="2834125" y="2438400"/>
            <a:ext cx="519953" cy="609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37EA27-CBE4-436F-A915-356F7286DA1A}"/>
              </a:ext>
            </a:extLst>
          </p:cNvPr>
          <p:cNvSpPr/>
          <p:nvPr/>
        </p:nvSpPr>
        <p:spPr>
          <a:xfrm>
            <a:off x="3479583" y="3182471"/>
            <a:ext cx="5925671" cy="609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조각을 통해 원본 파일의 일부 내용을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C4061A-DB4C-44D8-AB1A-C377193BAC28}"/>
              </a:ext>
            </a:extLst>
          </p:cNvPr>
          <p:cNvSpPr/>
          <p:nvPr/>
        </p:nvSpPr>
        <p:spPr>
          <a:xfrm>
            <a:off x="2834125" y="3182471"/>
            <a:ext cx="519953" cy="609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902472-5624-4275-B958-C8D51CF58D99}"/>
              </a:ext>
            </a:extLst>
          </p:cNvPr>
          <p:cNvSpPr/>
          <p:nvPr/>
        </p:nvSpPr>
        <p:spPr>
          <a:xfrm>
            <a:off x="3479583" y="3926542"/>
            <a:ext cx="5925671" cy="609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저장소 제공자가 원본 파일을 열어볼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405E1E-D934-4921-B9C0-C535D9689D5D}"/>
              </a:ext>
            </a:extLst>
          </p:cNvPr>
          <p:cNvSpPr/>
          <p:nvPr/>
        </p:nvSpPr>
        <p:spPr>
          <a:xfrm>
            <a:off x="2834125" y="3926542"/>
            <a:ext cx="519953" cy="609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A574E-A3B1-4A11-BF5D-42F7419798EE}"/>
              </a:ext>
            </a:extLst>
          </p:cNvPr>
          <p:cNvSpPr txBox="1"/>
          <p:nvPr/>
        </p:nvSpPr>
        <p:spPr>
          <a:xfrm>
            <a:off x="3992709" y="227111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프레임업 공격의 초기 단계</a:t>
            </a:r>
          </a:p>
        </p:txBody>
      </p:sp>
    </p:spTree>
    <p:extLst>
      <p:ext uri="{BB962C8B-B14F-4D97-AF65-F5344CB8AC3E}">
        <p14:creationId xmlns:p14="http://schemas.microsoft.com/office/powerpoint/2010/main" val="378513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189802-2CCF-463B-80C5-70D2D42C9733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Preliminary attack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A574E-A3B1-4A11-BF5D-42F7419798EE}"/>
              </a:ext>
            </a:extLst>
          </p:cNvPr>
          <p:cNvSpPr txBox="1"/>
          <p:nvPr/>
        </p:nvSpPr>
        <p:spPr>
          <a:xfrm>
            <a:off x="3992709" y="227111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프레임업 공격의 초기 단계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71A81D-5352-40CE-B586-531F161A3A7F}"/>
              </a:ext>
            </a:extLst>
          </p:cNvPr>
          <p:cNvGrpSpPr/>
          <p:nvPr/>
        </p:nvGrpSpPr>
        <p:grpSpPr>
          <a:xfrm>
            <a:off x="7714902" y="3379210"/>
            <a:ext cx="1306286" cy="1202847"/>
            <a:chOff x="7226025" y="1825190"/>
            <a:chExt cx="1306286" cy="120284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F843042-0958-4747-B0BF-EC4C1E5D15D0}"/>
                </a:ext>
              </a:extLst>
            </p:cNvPr>
            <p:cNvGrpSpPr/>
            <p:nvPr/>
          </p:nvGrpSpPr>
          <p:grpSpPr>
            <a:xfrm>
              <a:off x="7226025" y="1825190"/>
              <a:ext cx="1306286" cy="925520"/>
              <a:chOff x="9779842" y="2883345"/>
              <a:chExt cx="1843702" cy="1306286"/>
            </a:xfrm>
          </p:grpSpPr>
          <p:pic>
            <p:nvPicPr>
              <p:cNvPr id="17" name="그래픽 16" descr="사용자">
                <a:extLst>
                  <a:ext uri="{FF2B5EF4-FFF2-40B4-BE49-F238E27FC236}">
                    <a16:creationId xmlns:a16="http://schemas.microsoft.com/office/drawing/2014/main" id="{BC6F0691-3ECF-4E3E-9962-8AFC4C115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709144" y="312890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FF6FB5D-B121-4E98-ADFE-9653CB05E5E4}"/>
                  </a:ext>
                </a:extLst>
              </p:cNvPr>
              <p:cNvSpPr/>
              <p:nvPr/>
            </p:nvSpPr>
            <p:spPr>
              <a:xfrm>
                <a:off x="9779842" y="2883345"/>
                <a:ext cx="1306286" cy="1306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래픽 18" descr="컴퓨터">
                <a:extLst>
                  <a:ext uri="{FF2B5EF4-FFF2-40B4-BE49-F238E27FC236}">
                    <a16:creationId xmlns:a16="http://schemas.microsoft.com/office/drawing/2014/main" id="{52011760-9362-4A22-86A6-7F5C0AB91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975785" y="307928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CA717B-E9DB-4C9C-9BAD-C63DEF38F4B6}"/>
                </a:ext>
              </a:extLst>
            </p:cNvPr>
            <p:cNvSpPr txBox="1"/>
            <p:nvPr/>
          </p:nvSpPr>
          <p:spPr>
            <a:xfrm>
              <a:off x="7226025" y="2751038"/>
              <a:ext cx="1301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저장소 제공자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570C43-1D69-4176-8596-0D88B412D700}"/>
              </a:ext>
            </a:extLst>
          </p:cNvPr>
          <p:cNvGrpSpPr/>
          <p:nvPr/>
        </p:nvGrpSpPr>
        <p:grpSpPr>
          <a:xfrm>
            <a:off x="7724359" y="5186955"/>
            <a:ext cx="1306287" cy="1202847"/>
            <a:chOff x="7226024" y="3833284"/>
            <a:chExt cx="1306287" cy="120284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6904D99-EB16-4D79-B2C0-7CDF0D54984C}"/>
                </a:ext>
              </a:extLst>
            </p:cNvPr>
            <p:cNvGrpSpPr/>
            <p:nvPr/>
          </p:nvGrpSpPr>
          <p:grpSpPr>
            <a:xfrm>
              <a:off x="7226025" y="3833284"/>
              <a:ext cx="1306286" cy="925520"/>
              <a:chOff x="9779842" y="2883345"/>
              <a:chExt cx="1843702" cy="1306286"/>
            </a:xfrm>
          </p:grpSpPr>
          <p:pic>
            <p:nvPicPr>
              <p:cNvPr id="13" name="그래픽 12" descr="사용자">
                <a:extLst>
                  <a:ext uri="{FF2B5EF4-FFF2-40B4-BE49-F238E27FC236}">
                    <a16:creationId xmlns:a16="http://schemas.microsoft.com/office/drawing/2014/main" id="{A54994AE-C6D3-422B-8F35-5D08107E5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709144" y="312890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129CE5B-7F6E-4DCB-AAEC-417FC57BA362}"/>
                  </a:ext>
                </a:extLst>
              </p:cNvPr>
              <p:cNvSpPr/>
              <p:nvPr/>
            </p:nvSpPr>
            <p:spPr>
              <a:xfrm>
                <a:off x="9779842" y="2883345"/>
                <a:ext cx="1306286" cy="1306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래픽 14" descr="컴퓨터">
                <a:extLst>
                  <a:ext uri="{FF2B5EF4-FFF2-40B4-BE49-F238E27FC236}">
                    <a16:creationId xmlns:a16="http://schemas.microsoft.com/office/drawing/2014/main" id="{1F7178E4-96A8-4B42-A491-2DE1D95C2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975785" y="307928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2FC1C2-D0D0-4E64-88F2-032C6913F288}"/>
                </a:ext>
              </a:extLst>
            </p:cNvPr>
            <p:cNvSpPr txBox="1"/>
            <p:nvPr/>
          </p:nvSpPr>
          <p:spPr>
            <a:xfrm>
              <a:off x="7226024" y="4759132"/>
              <a:ext cx="1301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저장소 제공자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73FC46-01F9-4C3C-A9DB-A1441B5BDB9C}"/>
              </a:ext>
            </a:extLst>
          </p:cNvPr>
          <p:cNvSpPr txBox="1"/>
          <p:nvPr/>
        </p:nvSpPr>
        <p:spPr>
          <a:xfrm>
            <a:off x="2186939" y="3241039"/>
            <a:ext cx="2741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storj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upload-file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버킷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&lt;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file_name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명령어를 통해 파일 업로드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AA053-A85A-46F4-874B-BE3F4EE8527A}"/>
              </a:ext>
            </a:extLst>
          </p:cNvPr>
          <p:cNvGrpSpPr/>
          <p:nvPr/>
        </p:nvGrpSpPr>
        <p:grpSpPr>
          <a:xfrm>
            <a:off x="3651073" y="4304730"/>
            <a:ext cx="925520" cy="925520"/>
            <a:chOff x="6650549" y="1385442"/>
            <a:chExt cx="1306286" cy="13062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A29A8DA-2B49-4348-BB05-5C7EFAA96BAD}"/>
                </a:ext>
              </a:extLst>
            </p:cNvPr>
            <p:cNvSpPr/>
            <p:nvPr/>
          </p:nvSpPr>
          <p:spPr>
            <a:xfrm>
              <a:off x="6650549" y="1385442"/>
              <a:ext cx="1306286" cy="13062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사용자">
              <a:extLst>
                <a:ext uri="{FF2B5EF4-FFF2-40B4-BE49-F238E27FC236}">
                  <a16:creationId xmlns:a16="http://schemas.microsoft.com/office/drawing/2014/main" id="{A49BDC9F-9B18-4F52-AF58-9F1E882B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64128" y="1499021"/>
              <a:ext cx="1079128" cy="1079128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2F5896-EB2A-4D11-8619-F28AD82A07BC}"/>
              </a:ext>
            </a:extLst>
          </p:cNvPr>
          <p:cNvGrpSpPr/>
          <p:nvPr/>
        </p:nvGrpSpPr>
        <p:grpSpPr>
          <a:xfrm>
            <a:off x="4502316" y="1152341"/>
            <a:ext cx="2667000" cy="1766048"/>
            <a:chOff x="5688106" y="1174376"/>
            <a:chExt cx="2667000" cy="1766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8653F81-3BE5-4969-B871-F7E3338EEAE1}"/>
                </a:ext>
              </a:extLst>
            </p:cNvPr>
            <p:cNvSpPr/>
            <p:nvPr/>
          </p:nvSpPr>
          <p:spPr>
            <a:xfrm>
              <a:off x="6638365" y="2375644"/>
              <a:ext cx="1618129" cy="475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FE5F5D-00EA-4BDE-8C8B-F996DC8D3E54}"/>
                </a:ext>
              </a:extLst>
            </p:cNvPr>
            <p:cNvSpPr txBox="1"/>
            <p:nvPr/>
          </p:nvSpPr>
          <p:spPr>
            <a:xfrm>
              <a:off x="6759418" y="2253804"/>
              <a:ext cx="68800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/>
                  </a:solidFill>
                </a:rPr>
                <a:t>Bucket3</a:t>
              </a:r>
              <a:endParaRPr lang="ko-KR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83CFA7B-6329-4B53-BA77-EA9EA5E2F8F0}"/>
                </a:ext>
              </a:extLst>
            </p:cNvPr>
            <p:cNvSpPr/>
            <p:nvPr/>
          </p:nvSpPr>
          <p:spPr>
            <a:xfrm>
              <a:off x="6638365" y="1828798"/>
              <a:ext cx="1618129" cy="475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12A227-F336-48A1-A5B9-0F8A411E5228}"/>
                </a:ext>
              </a:extLst>
            </p:cNvPr>
            <p:cNvSpPr txBox="1"/>
            <p:nvPr/>
          </p:nvSpPr>
          <p:spPr>
            <a:xfrm>
              <a:off x="6759419" y="1706958"/>
              <a:ext cx="68800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/>
                  </a:solidFill>
                </a:rPr>
                <a:t>Bucket2</a:t>
              </a:r>
              <a:endParaRPr lang="ko-KR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15A56C7-91FF-419F-B5EC-2E41012D154E}"/>
                </a:ext>
              </a:extLst>
            </p:cNvPr>
            <p:cNvSpPr/>
            <p:nvPr/>
          </p:nvSpPr>
          <p:spPr>
            <a:xfrm>
              <a:off x="6638365" y="1281952"/>
              <a:ext cx="1618129" cy="475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B05235-9D18-47F6-A74C-977148514DC0}"/>
                </a:ext>
              </a:extLst>
            </p:cNvPr>
            <p:cNvSpPr txBox="1"/>
            <p:nvPr/>
          </p:nvSpPr>
          <p:spPr>
            <a:xfrm>
              <a:off x="6759418" y="1178042"/>
              <a:ext cx="68800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/>
                  </a:solidFill>
                </a:rPr>
                <a:t>Bucket1</a:t>
              </a:r>
              <a:endParaRPr lang="ko-KR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253489-BC1E-4693-B136-33704E710167}"/>
                </a:ext>
              </a:extLst>
            </p:cNvPr>
            <p:cNvSpPr/>
            <p:nvPr/>
          </p:nvSpPr>
          <p:spPr>
            <a:xfrm>
              <a:off x="6095999" y="1174376"/>
              <a:ext cx="2259107" cy="17660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7EE46AE-EC17-4BC5-A688-E22E98EC81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1788" t="2434" r="31377" b="76804"/>
            <a:stretch/>
          </p:blipFill>
          <p:spPr>
            <a:xfrm>
              <a:off x="5688106" y="1604682"/>
              <a:ext cx="851647" cy="950388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8ABB3E7-F2CD-46D3-AC24-FAED0F577A6A}"/>
                </a:ext>
              </a:extLst>
            </p:cNvPr>
            <p:cNvSpPr/>
            <p:nvPr/>
          </p:nvSpPr>
          <p:spPr>
            <a:xfrm>
              <a:off x="6687632" y="1425388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728C4E7-26E2-47BA-A656-3D5468033AA8}"/>
                </a:ext>
              </a:extLst>
            </p:cNvPr>
            <p:cNvSpPr/>
            <p:nvPr/>
          </p:nvSpPr>
          <p:spPr>
            <a:xfrm>
              <a:off x="7193055" y="1425388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B23FE0-EA64-4E09-B7EF-046018659427}"/>
                </a:ext>
              </a:extLst>
            </p:cNvPr>
            <p:cNvSpPr/>
            <p:nvPr/>
          </p:nvSpPr>
          <p:spPr>
            <a:xfrm>
              <a:off x="7698478" y="1425388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8080C79-BA58-4433-96C8-232F1E167EAF}"/>
                </a:ext>
              </a:extLst>
            </p:cNvPr>
            <p:cNvSpPr/>
            <p:nvPr/>
          </p:nvSpPr>
          <p:spPr>
            <a:xfrm>
              <a:off x="6687632" y="1954303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5DC2C41-9FAF-4CC2-9B08-461F2B55935F}"/>
                </a:ext>
              </a:extLst>
            </p:cNvPr>
            <p:cNvSpPr/>
            <p:nvPr/>
          </p:nvSpPr>
          <p:spPr>
            <a:xfrm>
              <a:off x="7193055" y="1954302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4B82DED-C07F-443A-970B-8DC39402B8E0}"/>
                </a:ext>
              </a:extLst>
            </p:cNvPr>
            <p:cNvSpPr/>
            <p:nvPr/>
          </p:nvSpPr>
          <p:spPr>
            <a:xfrm>
              <a:off x="6687632" y="2494022"/>
              <a:ext cx="439270" cy="2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55AC57-55D7-4669-AC58-6314A67B7BF9}"/>
              </a:ext>
            </a:extLst>
          </p:cNvPr>
          <p:cNvCxnSpPr/>
          <p:nvPr/>
        </p:nvCxnSpPr>
        <p:spPr>
          <a:xfrm flipV="1">
            <a:off x="4496121" y="3110753"/>
            <a:ext cx="956454" cy="109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541C376A-2896-4AC2-872B-52E796080119}"/>
              </a:ext>
            </a:extLst>
          </p:cNvPr>
          <p:cNvSpPr/>
          <p:nvPr/>
        </p:nvSpPr>
        <p:spPr>
          <a:xfrm>
            <a:off x="1828351" y="3299292"/>
            <a:ext cx="358588" cy="3585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0D36C9FC-FE5A-4B63-89FB-5149629A7F38}"/>
              </a:ext>
            </a:extLst>
          </p:cNvPr>
          <p:cNvCxnSpPr>
            <a:endCxn id="17" idx="3"/>
          </p:cNvCxnSpPr>
          <p:nvPr/>
        </p:nvCxnSpPr>
        <p:spPr>
          <a:xfrm rot="16200000" flipH="1">
            <a:off x="7260760" y="2116699"/>
            <a:ext cx="1841762" cy="1679094"/>
          </a:xfrm>
          <a:prstGeom prst="bentConnector4">
            <a:avLst>
              <a:gd name="adj1" fmla="val -167"/>
              <a:gd name="adj2" fmla="val 113614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AD0F580-ECCE-4A49-AE0A-DE6979859C1C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H="1">
            <a:off x="6361455" y="3015680"/>
            <a:ext cx="3649833" cy="1688550"/>
          </a:xfrm>
          <a:prstGeom prst="bentConnector4">
            <a:avLst>
              <a:gd name="adj1" fmla="val -123"/>
              <a:gd name="adj2" fmla="val 113007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787BEE9-E157-4E14-8B52-D2F1DE60EA7B}"/>
              </a:ext>
            </a:extLst>
          </p:cNvPr>
          <p:cNvSpPr txBox="1"/>
          <p:nvPr/>
        </p:nvSpPr>
        <p:spPr>
          <a:xfrm>
            <a:off x="7747570" y="1518933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승인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4CE7DA4-A825-45D3-BE4B-A6524B59ED7E}"/>
              </a:ext>
            </a:extLst>
          </p:cNvPr>
          <p:cNvSpPr/>
          <p:nvPr/>
        </p:nvSpPr>
        <p:spPr>
          <a:xfrm>
            <a:off x="7388982" y="1475236"/>
            <a:ext cx="358588" cy="3585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3343B1A-8865-4179-9764-3ACCE3B803CF}"/>
              </a:ext>
            </a:extLst>
          </p:cNvPr>
          <p:cNvCxnSpPr/>
          <p:nvPr/>
        </p:nvCxnSpPr>
        <p:spPr>
          <a:xfrm>
            <a:off x="4749553" y="4767490"/>
            <a:ext cx="2639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DC4A09-AE97-4E83-89C7-1C49F55101F1}"/>
              </a:ext>
            </a:extLst>
          </p:cNvPr>
          <p:cNvSpPr txBox="1"/>
          <p:nvPr/>
        </p:nvSpPr>
        <p:spPr>
          <a:xfrm>
            <a:off x="5535355" y="4293140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조각 분산 저장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B25C608-7460-4901-B677-1C56689D5DFB}"/>
              </a:ext>
            </a:extLst>
          </p:cNvPr>
          <p:cNvSpPr/>
          <p:nvPr/>
        </p:nvSpPr>
        <p:spPr>
          <a:xfrm>
            <a:off x="5175240" y="4257807"/>
            <a:ext cx="358588" cy="3585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74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DCF9AF-AFD4-4A4F-AA24-471A60046962}"/>
              </a:ext>
            </a:extLst>
          </p:cNvPr>
          <p:cNvSpPr/>
          <p:nvPr/>
        </p:nvSpPr>
        <p:spPr>
          <a:xfrm>
            <a:off x="1526959" y="1731146"/>
            <a:ext cx="10342486" cy="483833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797811-2425-43A2-82E4-213957852D18}"/>
              </a:ext>
            </a:extLst>
          </p:cNvPr>
          <p:cNvGrpSpPr/>
          <p:nvPr/>
        </p:nvGrpSpPr>
        <p:grpSpPr>
          <a:xfrm>
            <a:off x="875979" y="835473"/>
            <a:ext cx="1389303" cy="1219769"/>
            <a:chOff x="7143008" y="1530941"/>
            <a:chExt cx="1389303" cy="121976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E94D7C1-09D9-4496-A7D5-6A75C43E122F}"/>
                </a:ext>
              </a:extLst>
            </p:cNvPr>
            <p:cNvGrpSpPr/>
            <p:nvPr/>
          </p:nvGrpSpPr>
          <p:grpSpPr>
            <a:xfrm>
              <a:off x="7226025" y="1825190"/>
              <a:ext cx="1306286" cy="925520"/>
              <a:chOff x="9779842" y="2883345"/>
              <a:chExt cx="1843702" cy="1306286"/>
            </a:xfrm>
          </p:grpSpPr>
          <p:pic>
            <p:nvPicPr>
              <p:cNvPr id="5" name="그래픽 4" descr="사용자">
                <a:extLst>
                  <a:ext uri="{FF2B5EF4-FFF2-40B4-BE49-F238E27FC236}">
                    <a16:creationId xmlns:a16="http://schemas.microsoft.com/office/drawing/2014/main" id="{C1A510D6-8F9F-4636-892E-DCF17590C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709144" y="312890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9BE2C20-FAF3-4878-94B3-FB8E7F35C0B7}"/>
                  </a:ext>
                </a:extLst>
              </p:cNvPr>
              <p:cNvSpPr/>
              <p:nvPr/>
            </p:nvSpPr>
            <p:spPr>
              <a:xfrm>
                <a:off x="9779842" y="2883345"/>
                <a:ext cx="1306286" cy="13062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래픽 6" descr="컴퓨터">
                <a:extLst>
                  <a:ext uri="{FF2B5EF4-FFF2-40B4-BE49-F238E27FC236}">
                    <a16:creationId xmlns:a16="http://schemas.microsoft.com/office/drawing/2014/main" id="{D47F10E1-8BEC-4D1C-95FE-B1D0F3F46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975785" y="307928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E60E41-526F-4261-9ACB-A6C4DFEDD747}"/>
                </a:ext>
              </a:extLst>
            </p:cNvPr>
            <p:cNvSpPr txBox="1"/>
            <p:nvPr/>
          </p:nvSpPr>
          <p:spPr>
            <a:xfrm>
              <a:off x="7143008" y="1530941"/>
              <a:ext cx="1301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저장소 제공자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10A206-B386-40E8-A812-97C1E59D2592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Preliminary attack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F608B6-0DF3-4235-AE48-5347B34BA1D1}"/>
              </a:ext>
            </a:extLst>
          </p:cNvPr>
          <p:cNvSpPr txBox="1"/>
          <p:nvPr/>
        </p:nvSpPr>
        <p:spPr>
          <a:xfrm>
            <a:off x="2069780" y="1444263"/>
            <a:ext cx="4499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~/.config/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storjshare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/shares/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저장소 제공자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/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sharddata.kfs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BE2E82-B1F1-413E-A69E-CE7B02E1E447}"/>
              </a:ext>
            </a:extLst>
          </p:cNvPr>
          <p:cNvGrpSpPr/>
          <p:nvPr/>
        </p:nvGrpSpPr>
        <p:grpSpPr>
          <a:xfrm>
            <a:off x="2265282" y="2379010"/>
            <a:ext cx="914400" cy="1093561"/>
            <a:chOff x="5638800" y="2971800"/>
            <a:chExt cx="914400" cy="1093561"/>
          </a:xfrm>
        </p:grpSpPr>
        <p:pic>
          <p:nvPicPr>
            <p:cNvPr id="18" name="그래픽 17" descr="폴더">
              <a:extLst>
                <a:ext uri="{FF2B5EF4-FFF2-40B4-BE49-F238E27FC236}">
                  <a16:creationId xmlns:a16="http://schemas.microsoft.com/office/drawing/2014/main" id="{C98DB50F-D5CA-4308-B793-C2ADCABF2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94B4F1-22BE-4C89-8F28-B5DC73C4EFAD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0EB0D7-6D6A-41B7-A3B6-6A995F0BFD97}"/>
              </a:ext>
            </a:extLst>
          </p:cNvPr>
          <p:cNvGrpSpPr/>
          <p:nvPr/>
        </p:nvGrpSpPr>
        <p:grpSpPr>
          <a:xfrm>
            <a:off x="3373460" y="2379010"/>
            <a:ext cx="914400" cy="1093561"/>
            <a:chOff x="5638800" y="2971800"/>
            <a:chExt cx="914400" cy="1093561"/>
          </a:xfrm>
        </p:grpSpPr>
        <p:pic>
          <p:nvPicPr>
            <p:cNvPr id="22" name="그래픽 21" descr="폴더">
              <a:extLst>
                <a:ext uri="{FF2B5EF4-FFF2-40B4-BE49-F238E27FC236}">
                  <a16:creationId xmlns:a16="http://schemas.microsoft.com/office/drawing/2014/main" id="{1744CA36-73A4-49E4-9CE3-3C459BE27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3292D2-F691-4B16-B045-CA1CC39FF9D7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956BEE-8533-47F7-A82F-0D096E326D1F}"/>
              </a:ext>
            </a:extLst>
          </p:cNvPr>
          <p:cNvGrpSpPr/>
          <p:nvPr/>
        </p:nvGrpSpPr>
        <p:grpSpPr>
          <a:xfrm>
            <a:off x="4481638" y="2379010"/>
            <a:ext cx="914400" cy="1093561"/>
            <a:chOff x="5638800" y="2971800"/>
            <a:chExt cx="914400" cy="1093561"/>
          </a:xfrm>
        </p:grpSpPr>
        <p:pic>
          <p:nvPicPr>
            <p:cNvPr id="25" name="그래픽 24" descr="폴더">
              <a:extLst>
                <a:ext uri="{FF2B5EF4-FFF2-40B4-BE49-F238E27FC236}">
                  <a16:creationId xmlns:a16="http://schemas.microsoft.com/office/drawing/2014/main" id="{465B5E00-BE7C-4460-92B0-C746488CA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612299-12C1-4E01-A4F6-AD1777C8E9D9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71DB66-56B1-4FE2-ACE7-FDACBF2A0F97}"/>
              </a:ext>
            </a:extLst>
          </p:cNvPr>
          <p:cNvGrpSpPr/>
          <p:nvPr/>
        </p:nvGrpSpPr>
        <p:grpSpPr>
          <a:xfrm>
            <a:off x="5589816" y="2379010"/>
            <a:ext cx="914400" cy="1093561"/>
            <a:chOff x="5638800" y="2971800"/>
            <a:chExt cx="914400" cy="1093561"/>
          </a:xfrm>
        </p:grpSpPr>
        <p:pic>
          <p:nvPicPr>
            <p:cNvPr id="28" name="그래픽 27" descr="폴더">
              <a:extLst>
                <a:ext uri="{FF2B5EF4-FFF2-40B4-BE49-F238E27FC236}">
                  <a16:creationId xmlns:a16="http://schemas.microsoft.com/office/drawing/2014/main" id="{9D33FC53-DFE7-453C-A3C9-60C55ACF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747E1F-830B-4AE5-9180-83E7CF651134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2BDA613-07AC-4554-B156-E26DD33F1F6A}"/>
              </a:ext>
            </a:extLst>
          </p:cNvPr>
          <p:cNvGrpSpPr/>
          <p:nvPr/>
        </p:nvGrpSpPr>
        <p:grpSpPr>
          <a:xfrm>
            <a:off x="6697994" y="2379010"/>
            <a:ext cx="914400" cy="1093561"/>
            <a:chOff x="5638800" y="2971800"/>
            <a:chExt cx="914400" cy="1093561"/>
          </a:xfrm>
        </p:grpSpPr>
        <p:pic>
          <p:nvPicPr>
            <p:cNvPr id="31" name="그래픽 30" descr="폴더">
              <a:extLst>
                <a:ext uri="{FF2B5EF4-FFF2-40B4-BE49-F238E27FC236}">
                  <a16:creationId xmlns:a16="http://schemas.microsoft.com/office/drawing/2014/main" id="{FAC841DC-2B42-4437-902B-FEDD6209E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3BA052-EF5B-4595-856B-431166E9A5A2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2676C4-9369-4EEE-9FD5-AC263C0C2F04}"/>
              </a:ext>
            </a:extLst>
          </p:cNvPr>
          <p:cNvGrpSpPr/>
          <p:nvPr/>
        </p:nvGrpSpPr>
        <p:grpSpPr>
          <a:xfrm>
            <a:off x="7806172" y="2379010"/>
            <a:ext cx="914400" cy="1093561"/>
            <a:chOff x="5638800" y="2971800"/>
            <a:chExt cx="914400" cy="1093561"/>
          </a:xfrm>
        </p:grpSpPr>
        <p:pic>
          <p:nvPicPr>
            <p:cNvPr id="34" name="그래픽 33" descr="폴더">
              <a:extLst>
                <a:ext uri="{FF2B5EF4-FFF2-40B4-BE49-F238E27FC236}">
                  <a16:creationId xmlns:a16="http://schemas.microsoft.com/office/drawing/2014/main" id="{BD5B4F18-E54E-4D29-B394-976180641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CAFE68-6992-40EC-BC5D-5C7F68ED1D97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AD31D8F-B898-4B2B-A8FF-B78E5126C7F6}"/>
              </a:ext>
            </a:extLst>
          </p:cNvPr>
          <p:cNvGrpSpPr/>
          <p:nvPr/>
        </p:nvGrpSpPr>
        <p:grpSpPr>
          <a:xfrm>
            <a:off x="8914350" y="2379010"/>
            <a:ext cx="914400" cy="1093561"/>
            <a:chOff x="5638800" y="2971800"/>
            <a:chExt cx="914400" cy="1093561"/>
          </a:xfrm>
        </p:grpSpPr>
        <p:pic>
          <p:nvPicPr>
            <p:cNvPr id="37" name="그래픽 36" descr="폴더">
              <a:extLst>
                <a:ext uri="{FF2B5EF4-FFF2-40B4-BE49-F238E27FC236}">
                  <a16:creationId xmlns:a16="http://schemas.microsoft.com/office/drawing/2014/main" id="{FE603FDA-D728-44EC-9851-E9C68CB3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DA9A16-67C1-4E3C-A7B9-4011A0146667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14C4E77-73C4-47CF-8DE6-CA9E32D3A041}"/>
              </a:ext>
            </a:extLst>
          </p:cNvPr>
          <p:cNvGrpSpPr/>
          <p:nvPr/>
        </p:nvGrpSpPr>
        <p:grpSpPr>
          <a:xfrm>
            <a:off x="10022528" y="2379010"/>
            <a:ext cx="914400" cy="1093561"/>
            <a:chOff x="5638800" y="2971800"/>
            <a:chExt cx="914400" cy="1093561"/>
          </a:xfrm>
        </p:grpSpPr>
        <p:pic>
          <p:nvPicPr>
            <p:cNvPr id="40" name="그래픽 39" descr="폴더">
              <a:extLst>
                <a:ext uri="{FF2B5EF4-FFF2-40B4-BE49-F238E27FC236}">
                  <a16:creationId xmlns:a16="http://schemas.microsoft.com/office/drawing/2014/main" id="{56CDDBB3-24FD-4E08-9076-7D512793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490FA2-7457-4CC1-AB88-6A74DD36EA13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380D03A-A82D-46E5-8ABC-FA7BC250297E}"/>
              </a:ext>
            </a:extLst>
          </p:cNvPr>
          <p:cNvGrpSpPr/>
          <p:nvPr/>
        </p:nvGrpSpPr>
        <p:grpSpPr>
          <a:xfrm>
            <a:off x="2265282" y="3519262"/>
            <a:ext cx="914400" cy="1093561"/>
            <a:chOff x="5638800" y="2971800"/>
            <a:chExt cx="914400" cy="1093561"/>
          </a:xfrm>
        </p:grpSpPr>
        <p:pic>
          <p:nvPicPr>
            <p:cNvPr id="43" name="그래픽 42" descr="폴더">
              <a:extLst>
                <a:ext uri="{FF2B5EF4-FFF2-40B4-BE49-F238E27FC236}">
                  <a16:creationId xmlns:a16="http://schemas.microsoft.com/office/drawing/2014/main" id="{EEEE7DBA-5519-4728-A9EA-A90701994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B0C893-5C3E-440A-98F0-DBC309FB10C1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3277201-6987-4F07-835A-6ABFD2F97395}"/>
              </a:ext>
            </a:extLst>
          </p:cNvPr>
          <p:cNvGrpSpPr/>
          <p:nvPr/>
        </p:nvGrpSpPr>
        <p:grpSpPr>
          <a:xfrm>
            <a:off x="3373460" y="3519262"/>
            <a:ext cx="914400" cy="1093561"/>
            <a:chOff x="5638800" y="2971800"/>
            <a:chExt cx="914400" cy="1093561"/>
          </a:xfrm>
        </p:grpSpPr>
        <p:pic>
          <p:nvPicPr>
            <p:cNvPr id="46" name="그래픽 45" descr="폴더">
              <a:extLst>
                <a:ext uri="{FF2B5EF4-FFF2-40B4-BE49-F238E27FC236}">
                  <a16:creationId xmlns:a16="http://schemas.microsoft.com/office/drawing/2014/main" id="{8A4F3C66-7E6B-454D-A856-916D48EC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F6C014-064F-4419-BEAF-4284413A5AB3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69E2205-70C4-43BD-88C5-0587E641B3FB}"/>
              </a:ext>
            </a:extLst>
          </p:cNvPr>
          <p:cNvGrpSpPr/>
          <p:nvPr/>
        </p:nvGrpSpPr>
        <p:grpSpPr>
          <a:xfrm>
            <a:off x="4481638" y="3519262"/>
            <a:ext cx="914400" cy="1093561"/>
            <a:chOff x="5638800" y="2971800"/>
            <a:chExt cx="914400" cy="1093561"/>
          </a:xfrm>
        </p:grpSpPr>
        <p:pic>
          <p:nvPicPr>
            <p:cNvPr id="49" name="그래픽 48" descr="폴더">
              <a:extLst>
                <a:ext uri="{FF2B5EF4-FFF2-40B4-BE49-F238E27FC236}">
                  <a16:creationId xmlns:a16="http://schemas.microsoft.com/office/drawing/2014/main" id="{FE276124-46C9-450D-B708-31990B256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866B87-EF35-4DEF-8828-4D5C62D7050B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3AE1C8-819B-4693-9BBE-7C02D7CC7C89}"/>
              </a:ext>
            </a:extLst>
          </p:cNvPr>
          <p:cNvGrpSpPr/>
          <p:nvPr/>
        </p:nvGrpSpPr>
        <p:grpSpPr>
          <a:xfrm>
            <a:off x="5589816" y="3519262"/>
            <a:ext cx="914400" cy="1093561"/>
            <a:chOff x="5638800" y="2971800"/>
            <a:chExt cx="914400" cy="1093561"/>
          </a:xfrm>
        </p:grpSpPr>
        <p:pic>
          <p:nvPicPr>
            <p:cNvPr id="52" name="그래픽 51" descr="폴더">
              <a:extLst>
                <a:ext uri="{FF2B5EF4-FFF2-40B4-BE49-F238E27FC236}">
                  <a16:creationId xmlns:a16="http://schemas.microsoft.com/office/drawing/2014/main" id="{C5400295-79E8-45D7-A0EB-148AB36CD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BFBA86-1678-4AA2-9950-4EBB12E4AF9A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7E38DFD-45F0-4AA8-BF07-3540516FF360}"/>
              </a:ext>
            </a:extLst>
          </p:cNvPr>
          <p:cNvGrpSpPr/>
          <p:nvPr/>
        </p:nvGrpSpPr>
        <p:grpSpPr>
          <a:xfrm>
            <a:off x="6697994" y="3519262"/>
            <a:ext cx="914400" cy="1093561"/>
            <a:chOff x="5638800" y="2971800"/>
            <a:chExt cx="914400" cy="1093561"/>
          </a:xfrm>
        </p:grpSpPr>
        <p:pic>
          <p:nvPicPr>
            <p:cNvPr id="55" name="그래픽 54" descr="폴더">
              <a:extLst>
                <a:ext uri="{FF2B5EF4-FFF2-40B4-BE49-F238E27FC236}">
                  <a16:creationId xmlns:a16="http://schemas.microsoft.com/office/drawing/2014/main" id="{4C02FA6D-1F91-4ECE-AF54-43B56E2C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EBB726-7F9A-4708-935A-AA48E889BC95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1994481-9755-4B1F-9E09-1D1BC143ABED}"/>
              </a:ext>
            </a:extLst>
          </p:cNvPr>
          <p:cNvGrpSpPr/>
          <p:nvPr/>
        </p:nvGrpSpPr>
        <p:grpSpPr>
          <a:xfrm>
            <a:off x="7806172" y="3519262"/>
            <a:ext cx="914400" cy="1093561"/>
            <a:chOff x="5638800" y="2971800"/>
            <a:chExt cx="914400" cy="1093561"/>
          </a:xfrm>
        </p:grpSpPr>
        <p:pic>
          <p:nvPicPr>
            <p:cNvPr id="58" name="그래픽 57" descr="폴더">
              <a:extLst>
                <a:ext uri="{FF2B5EF4-FFF2-40B4-BE49-F238E27FC236}">
                  <a16:creationId xmlns:a16="http://schemas.microsoft.com/office/drawing/2014/main" id="{FB92CF15-BF80-483B-834B-B2F675815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A96713-39D7-4CB3-8406-4934773CC675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53B0E50-2238-427F-8236-E17B3854383C}"/>
              </a:ext>
            </a:extLst>
          </p:cNvPr>
          <p:cNvGrpSpPr/>
          <p:nvPr/>
        </p:nvGrpSpPr>
        <p:grpSpPr>
          <a:xfrm>
            <a:off x="8914350" y="3519262"/>
            <a:ext cx="914400" cy="1093561"/>
            <a:chOff x="5638800" y="2971800"/>
            <a:chExt cx="914400" cy="1093561"/>
          </a:xfrm>
        </p:grpSpPr>
        <p:pic>
          <p:nvPicPr>
            <p:cNvPr id="61" name="그래픽 60" descr="폴더">
              <a:extLst>
                <a:ext uri="{FF2B5EF4-FFF2-40B4-BE49-F238E27FC236}">
                  <a16:creationId xmlns:a16="http://schemas.microsoft.com/office/drawing/2014/main" id="{35743FA7-2F67-4D62-A975-2F12DDA5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D4C97B0-78A4-4975-898D-A3D6E53C55F0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ABEE261-B704-4150-AC94-4FF613529433}"/>
              </a:ext>
            </a:extLst>
          </p:cNvPr>
          <p:cNvGrpSpPr/>
          <p:nvPr/>
        </p:nvGrpSpPr>
        <p:grpSpPr>
          <a:xfrm>
            <a:off x="10022528" y="3519262"/>
            <a:ext cx="914400" cy="1093561"/>
            <a:chOff x="5638800" y="2971800"/>
            <a:chExt cx="914400" cy="1093561"/>
          </a:xfrm>
        </p:grpSpPr>
        <p:pic>
          <p:nvPicPr>
            <p:cNvPr id="64" name="그래픽 63" descr="폴더">
              <a:extLst>
                <a:ext uri="{FF2B5EF4-FFF2-40B4-BE49-F238E27FC236}">
                  <a16:creationId xmlns:a16="http://schemas.microsoft.com/office/drawing/2014/main" id="{FC2C415B-D031-4C27-B73E-62A9916B6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E56E50-7E64-4CC9-A714-A709185EDC36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F4ED0CD-662F-4E41-8A58-5EF2C2F65662}"/>
              </a:ext>
            </a:extLst>
          </p:cNvPr>
          <p:cNvGrpSpPr/>
          <p:nvPr/>
        </p:nvGrpSpPr>
        <p:grpSpPr>
          <a:xfrm>
            <a:off x="2265282" y="4659514"/>
            <a:ext cx="914400" cy="1093561"/>
            <a:chOff x="5638800" y="2971800"/>
            <a:chExt cx="914400" cy="1093561"/>
          </a:xfrm>
        </p:grpSpPr>
        <p:pic>
          <p:nvPicPr>
            <p:cNvPr id="67" name="그래픽 66" descr="폴더">
              <a:extLst>
                <a:ext uri="{FF2B5EF4-FFF2-40B4-BE49-F238E27FC236}">
                  <a16:creationId xmlns:a16="http://schemas.microsoft.com/office/drawing/2014/main" id="{A898CBFB-7E39-41E8-BA18-3D2A8B7EA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A7B8CA-A791-4801-AB1C-C06E48E478DB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A72ADA8-228A-4EAC-BCCC-64EB4A756E45}"/>
              </a:ext>
            </a:extLst>
          </p:cNvPr>
          <p:cNvGrpSpPr/>
          <p:nvPr/>
        </p:nvGrpSpPr>
        <p:grpSpPr>
          <a:xfrm>
            <a:off x="3373460" y="4659514"/>
            <a:ext cx="914400" cy="1093561"/>
            <a:chOff x="5638800" y="2971800"/>
            <a:chExt cx="914400" cy="1093561"/>
          </a:xfrm>
        </p:grpSpPr>
        <p:pic>
          <p:nvPicPr>
            <p:cNvPr id="70" name="그래픽 69" descr="폴더">
              <a:extLst>
                <a:ext uri="{FF2B5EF4-FFF2-40B4-BE49-F238E27FC236}">
                  <a16:creationId xmlns:a16="http://schemas.microsoft.com/office/drawing/2014/main" id="{7ADA8309-F070-4C6C-ACAC-6CFD5C85F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8F82F7-3412-445A-936C-75CDE39BCC7A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AF00122-F930-4222-9FEB-B58C9A47EAD2}"/>
              </a:ext>
            </a:extLst>
          </p:cNvPr>
          <p:cNvGrpSpPr/>
          <p:nvPr/>
        </p:nvGrpSpPr>
        <p:grpSpPr>
          <a:xfrm>
            <a:off x="4481638" y="4659514"/>
            <a:ext cx="914400" cy="1093561"/>
            <a:chOff x="5638800" y="2971800"/>
            <a:chExt cx="914400" cy="1093561"/>
          </a:xfrm>
        </p:grpSpPr>
        <p:pic>
          <p:nvPicPr>
            <p:cNvPr id="73" name="그래픽 72" descr="폴더">
              <a:extLst>
                <a:ext uri="{FF2B5EF4-FFF2-40B4-BE49-F238E27FC236}">
                  <a16:creationId xmlns:a16="http://schemas.microsoft.com/office/drawing/2014/main" id="{2A940824-F54E-4552-A0D9-3D186000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4776BA-2CAC-418A-BFC1-A809484105C6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E915AC-3B87-40E4-A028-05DEABC9A637}"/>
              </a:ext>
            </a:extLst>
          </p:cNvPr>
          <p:cNvGrpSpPr/>
          <p:nvPr/>
        </p:nvGrpSpPr>
        <p:grpSpPr>
          <a:xfrm>
            <a:off x="5589816" y="4659514"/>
            <a:ext cx="914400" cy="1093561"/>
            <a:chOff x="5638800" y="2971800"/>
            <a:chExt cx="914400" cy="1093561"/>
          </a:xfrm>
        </p:grpSpPr>
        <p:pic>
          <p:nvPicPr>
            <p:cNvPr id="76" name="그래픽 75" descr="폴더">
              <a:extLst>
                <a:ext uri="{FF2B5EF4-FFF2-40B4-BE49-F238E27FC236}">
                  <a16:creationId xmlns:a16="http://schemas.microsoft.com/office/drawing/2014/main" id="{CE45055C-992A-4535-84A1-ACA92EB72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4AEA087-C6A5-42E6-AB63-C98A79AE519E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0DB8720-A7BE-4126-8229-FF872B759403}"/>
              </a:ext>
            </a:extLst>
          </p:cNvPr>
          <p:cNvGrpSpPr/>
          <p:nvPr/>
        </p:nvGrpSpPr>
        <p:grpSpPr>
          <a:xfrm>
            <a:off x="6697994" y="4659514"/>
            <a:ext cx="914400" cy="1093561"/>
            <a:chOff x="5638800" y="2971800"/>
            <a:chExt cx="914400" cy="1093561"/>
          </a:xfrm>
        </p:grpSpPr>
        <p:pic>
          <p:nvPicPr>
            <p:cNvPr id="79" name="그래픽 78" descr="폴더">
              <a:extLst>
                <a:ext uri="{FF2B5EF4-FFF2-40B4-BE49-F238E27FC236}">
                  <a16:creationId xmlns:a16="http://schemas.microsoft.com/office/drawing/2014/main" id="{A1F23AFF-4C38-4BB8-8CC3-6461421CE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4CBF523-84A9-48F8-8737-C96849E46AC3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9A0E215-BA5D-40D7-9FA1-602E08AFBF0B}"/>
              </a:ext>
            </a:extLst>
          </p:cNvPr>
          <p:cNvGrpSpPr/>
          <p:nvPr/>
        </p:nvGrpSpPr>
        <p:grpSpPr>
          <a:xfrm>
            <a:off x="7806172" y="4659514"/>
            <a:ext cx="914400" cy="1093561"/>
            <a:chOff x="5638800" y="2971800"/>
            <a:chExt cx="914400" cy="1093561"/>
          </a:xfrm>
        </p:grpSpPr>
        <p:pic>
          <p:nvPicPr>
            <p:cNvPr id="82" name="그래픽 81" descr="폴더">
              <a:extLst>
                <a:ext uri="{FF2B5EF4-FFF2-40B4-BE49-F238E27FC236}">
                  <a16:creationId xmlns:a16="http://schemas.microsoft.com/office/drawing/2014/main" id="{E996994A-0DBA-4B30-9A2B-D9D020080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6A47BAB-CA01-4A52-A7D8-BC02105F69F2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FF3A8D-675A-4CFD-A743-AD7955FDB74E}"/>
              </a:ext>
            </a:extLst>
          </p:cNvPr>
          <p:cNvGrpSpPr/>
          <p:nvPr/>
        </p:nvGrpSpPr>
        <p:grpSpPr>
          <a:xfrm>
            <a:off x="8914350" y="4659514"/>
            <a:ext cx="914400" cy="1093561"/>
            <a:chOff x="5638800" y="2971800"/>
            <a:chExt cx="914400" cy="1093561"/>
          </a:xfrm>
        </p:grpSpPr>
        <p:pic>
          <p:nvPicPr>
            <p:cNvPr id="85" name="그래픽 84" descr="폴더">
              <a:extLst>
                <a:ext uri="{FF2B5EF4-FFF2-40B4-BE49-F238E27FC236}">
                  <a16:creationId xmlns:a16="http://schemas.microsoft.com/office/drawing/2014/main" id="{B8414606-415D-4041-8CF5-0B809AFBB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090F4D4-EDB2-46EF-80BF-6909C9D3B2DE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6A6ACA6-7243-4EEF-A9D4-C96379C7C346}"/>
              </a:ext>
            </a:extLst>
          </p:cNvPr>
          <p:cNvGrpSpPr/>
          <p:nvPr/>
        </p:nvGrpSpPr>
        <p:grpSpPr>
          <a:xfrm>
            <a:off x="10022528" y="4659514"/>
            <a:ext cx="914400" cy="1093561"/>
            <a:chOff x="5638800" y="2971800"/>
            <a:chExt cx="914400" cy="1093561"/>
          </a:xfrm>
        </p:grpSpPr>
        <p:pic>
          <p:nvPicPr>
            <p:cNvPr id="88" name="그래픽 87" descr="폴더">
              <a:extLst>
                <a:ext uri="{FF2B5EF4-FFF2-40B4-BE49-F238E27FC236}">
                  <a16:creationId xmlns:a16="http://schemas.microsoft.com/office/drawing/2014/main" id="{50A7CC82-0C92-4A44-B6EA-FA810E3BA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7B55A6-28B7-467B-893B-5413FC775402}"/>
                </a:ext>
              </a:extLst>
            </p:cNvPr>
            <p:cNvSpPr txBox="1"/>
            <p:nvPr/>
          </p:nvSpPr>
          <p:spPr>
            <a:xfrm>
              <a:off x="5777643" y="3757584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‘</a:t>
              </a:r>
              <a:r>
                <a:rPr lang="en-US" altLang="ko-KR" sz="1400" dirty="0" err="1"/>
                <a:t>xxx.s</a:t>
              </a:r>
              <a:r>
                <a:rPr lang="en-US" altLang="ko-KR" sz="1400" dirty="0"/>
                <a:t>’</a:t>
              </a:r>
              <a:endParaRPr lang="ko-KR" altLang="en-US" sz="1400" dirty="0"/>
            </a:p>
          </p:txBody>
        </p:sp>
      </p:grpSp>
      <p:pic>
        <p:nvPicPr>
          <p:cNvPr id="91" name="그래픽 90" descr="퍼즐 조각">
            <a:extLst>
              <a:ext uri="{FF2B5EF4-FFF2-40B4-BE49-F238E27FC236}">
                <a16:creationId xmlns:a16="http://schemas.microsoft.com/office/drawing/2014/main" id="{F3C1D3FF-79FD-41D9-9CA1-2D91DC103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76942" y="330316"/>
            <a:ext cx="1168857" cy="1168857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244DAE7-DE3C-422C-8FA9-9601B455C77F}"/>
              </a:ext>
            </a:extLst>
          </p:cNvPr>
          <p:cNvCxnSpPr/>
          <p:nvPr/>
        </p:nvCxnSpPr>
        <p:spPr>
          <a:xfrm flipH="1">
            <a:off x="6482935" y="1129722"/>
            <a:ext cx="2954028" cy="1023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F44A02-C5D9-4609-A86F-7B224163DA61}"/>
              </a:ext>
            </a:extLst>
          </p:cNvPr>
          <p:cNvCxnSpPr/>
          <p:nvPr/>
        </p:nvCxnSpPr>
        <p:spPr>
          <a:xfrm flipH="1">
            <a:off x="8487052" y="1444263"/>
            <a:ext cx="1089890" cy="81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D4AE30-888E-4354-B669-20014A76CBA1}"/>
              </a:ext>
            </a:extLst>
          </p:cNvPr>
          <p:cNvCxnSpPr/>
          <p:nvPr/>
        </p:nvCxnSpPr>
        <p:spPr>
          <a:xfrm flipH="1">
            <a:off x="9866098" y="1499173"/>
            <a:ext cx="156430" cy="130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FD1AA1E-91F4-45CD-8098-550AB9906FA7}"/>
              </a:ext>
            </a:extLst>
          </p:cNvPr>
          <p:cNvSpPr txBox="1"/>
          <p:nvPr/>
        </p:nvSpPr>
        <p:spPr>
          <a:xfrm>
            <a:off x="1578694" y="6215671"/>
            <a:ext cx="756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조각이 실행되거나 파일로 인식할 수 있는지 테스트했으며 대부분 인식되지 않았지만 인식할 수 있다는 결과를 보임</a:t>
            </a:r>
          </a:p>
        </p:txBody>
      </p:sp>
    </p:spTree>
    <p:extLst>
      <p:ext uri="{BB962C8B-B14F-4D97-AF65-F5344CB8AC3E}">
        <p14:creationId xmlns:p14="http://schemas.microsoft.com/office/powerpoint/2010/main" val="3396155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4C7CC3-1A02-4E03-8063-1F2EEAFB1611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Preliminary attack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C918AC-211A-4F42-A3EC-3755EC40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1619162"/>
            <a:ext cx="7773485" cy="2572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22C33F-7B07-4C10-A762-F7F1EA1DDFF8}"/>
              </a:ext>
            </a:extLst>
          </p:cNvPr>
          <p:cNvSpPr txBox="1"/>
          <p:nvPr/>
        </p:nvSpPr>
        <p:spPr>
          <a:xfrm>
            <a:off x="3668347" y="4287915"/>
            <a:ext cx="5668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원본 파일                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인식할 수 있는 파일 조각</a:t>
            </a:r>
          </a:p>
        </p:txBody>
      </p:sp>
    </p:spTree>
    <p:extLst>
      <p:ext uri="{BB962C8B-B14F-4D97-AF65-F5344CB8AC3E}">
        <p14:creationId xmlns:p14="http://schemas.microsoft.com/office/powerpoint/2010/main" val="129592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94EB43-7628-4FBB-9733-F3DEB99A8F6E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Preliminary attack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0522B9-397B-4FC6-89DC-42DF9FCE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12" y="1387268"/>
            <a:ext cx="4887007" cy="27340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A9C7D44-B96D-4985-B664-76ED23751297}"/>
              </a:ext>
            </a:extLst>
          </p:cNvPr>
          <p:cNvSpPr/>
          <p:nvPr/>
        </p:nvSpPr>
        <p:spPr>
          <a:xfrm>
            <a:off x="2654423" y="4409850"/>
            <a:ext cx="6365289" cy="212176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대부분의 조각들은 알아볼 수 없었다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AVI, MPG, PDF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같은 몇몇 파일 유형만 인식될 확률이 높았다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공격은 몇 가지 파일 유형에만 효과적이다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무결성을 잘 유지할 수 있는 최적화 공격을 제안한다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7CA8AC-C0AA-4039-A5F9-CC52FAB99133}"/>
              </a:ext>
            </a:extLst>
          </p:cNvPr>
          <p:cNvSpPr/>
          <p:nvPr/>
        </p:nvSpPr>
        <p:spPr>
          <a:xfrm>
            <a:off x="5069150" y="1473693"/>
            <a:ext cx="3106369" cy="177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79B51-F096-4803-A51D-EEC68A582EA1}"/>
              </a:ext>
            </a:extLst>
          </p:cNvPr>
          <p:cNvSpPr txBox="1"/>
          <p:nvPr/>
        </p:nvSpPr>
        <p:spPr>
          <a:xfrm>
            <a:off x="4906015" y="1455932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저장소 제공자</a:t>
            </a:r>
            <a:r>
              <a:rPr lang="en-US" altLang="ko-KR" sz="900" b="1" dirty="0">
                <a:solidFill>
                  <a:srgbClr val="000000"/>
                </a:solidFill>
              </a:rPr>
              <a:t>1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415BE-361A-4407-955F-39272C1CDF49}"/>
              </a:ext>
            </a:extLst>
          </p:cNvPr>
          <p:cNvSpPr txBox="1"/>
          <p:nvPr/>
        </p:nvSpPr>
        <p:spPr>
          <a:xfrm>
            <a:off x="7014197" y="1455942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저장소 제공자</a:t>
            </a:r>
            <a:r>
              <a:rPr lang="en-US" altLang="ko-KR" sz="900" b="1" dirty="0">
                <a:solidFill>
                  <a:srgbClr val="000000"/>
                </a:solidFill>
              </a:rPr>
              <a:t>2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09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19F9BE3-F060-4F9C-8AF1-59CEAFAC4E69}"/>
              </a:ext>
            </a:extLst>
          </p:cNvPr>
          <p:cNvSpPr/>
          <p:nvPr/>
        </p:nvSpPr>
        <p:spPr>
          <a:xfrm>
            <a:off x="912159" y="1794309"/>
            <a:ext cx="3080551" cy="237967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D5E3DC-B92C-4A78-8D39-6C7582368906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Optimized attack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3741B-975F-4C2F-A973-0FB6E9090BA4}"/>
              </a:ext>
            </a:extLst>
          </p:cNvPr>
          <p:cNvSpPr txBox="1"/>
          <p:nvPr/>
        </p:nvSpPr>
        <p:spPr>
          <a:xfrm>
            <a:off x="146851" y="754602"/>
            <a:ext cx="6070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앞서 파일 조각들이 손상되는 이유는 추가 데이터를 삽입했기 때문이다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래픽 4" descr="용지">
            <a:extLst>
              <a:ext uri="{FF2B5EF4-FFF2-40B4-BE49-F238E27FC236}">
                <a16:creationId xmlns:a16="http://schemas.microsoft.com/office/drawing/2014/main" id="{C8FB7632-7F01-4124-9794-BBB5A24CA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5810" y="2624733"/>
            <a:ext cx="1436900" cy="1436900"/>
          </a:xfrm>
          <a:prstGeom prst="rect">
            <a:avLst/>
          </a:prstGeom>
        </p:spPr>
      </p:pic>
      <p:pic>
        <p:nvPicPr>
          <p:cNvPr id="7" name="그래픽 6" descr="웹 디자인">
            <a:extLst>
              <a:ext uri="{FF2B5EF4-FFF2-40B4-BE49-F238E27FC236}">
                <a16:creationId xmlns:a16="http://schemas.microsoft.com/office/drawing/2014/main" id="{350CC27E-C846-430D-B6BD-0E5CB0629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681" y="1619435"/>
            <a:ext cx="562812" cy="562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4A5386-F16E-46AC-AC03-6B027AEBF341}"/>
              </a:ext>
            </a:extLst>
          </p:cNvPr>
          <p:cNvSpPr txBox="1"/>
          <p:nvPr/>
        </p:nvSpPr>
        <p:spPr>
          <a:xfrm>
            <a:off x="1768493" y="1486532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HTML </a:t>
            </a:r>
            <a:r>
              <a:rPr lang="ko-KR" altLang="en-US" sz="1400" dirty="0"/>
              <a:t>캡슐화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BD427-B821-4B60-82A4-3E61807D55E8}"/>
              </a:ext>
            </a:extLst>
          </p:cNvPr>
          <p:cNvSpPr txBox="1"/>
          <p:nvPr/>
        </p:nvSpPr>
        <p:spPr>
          <a:xfrm>
            <a:off x="2874951" y="331979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원본 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03F18-38B3-4818-9DE3-1161333014E6}"/>
              </a:ext>
            </a:extLst>
          </p:cNvPr>
          <p:cNvSpPr txBox="1"/>
          <p:nvPr/>
        </p:nvSpPr>
        <p:spPr>
          <a:xfrm>
            <a:off x="1282427" y="4727410"/>
            <a:ext cx="5783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원하는 파일을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base64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인코딩을 통해 문자열로 변환하여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안에 내장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251D26-7C00-4A94-9D2B-818E85DC7E01}"/>
              </a:ext>
            </a:extLst>
          </p:cNvPr>
          <p:cNvSpPr/>
          <p:nvPr/>
        </p:nvSpPr>
        <p:spPr>
          <a:xfrm>
            <a:off x="912159" y="4686616"/>
            <a:ext cx="358588" cy="3585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70D94-1DC1-417A-B296-7FE31C9658C2}"/>
              </a:ext>
            </a:extLst>
          </p:cNvPr>
          <p:cNvSpPr txBox="1"/>
          <p:nvPr/>
        </p:nvSpPr>
        <p:spPr>
          <a:xfrm>
            <a:off x="1282427" y="5292977"/>
            <a:ext cx="7720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데이터가 삽입될 위치를 미리 계산하여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내의 해당 위치엔 무시되어도 문제 없을 코드를 삽입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E6C430-2A27-486C-A21D-93023899448B}"/>
              </a:ext>
            </a:extLst>
          </p:cNvPr>
          <p:cNvSpPr/>
          <p:nvPr/>
        </p:nvSpPr>
        <p:spPr>
          <a:xfrm>
            <a:off x="912159" y="5252183"/>
            <a:ext cx="358588" cy="3585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344B8-914F-413A-BD8A-F8AB8F0F916D}"/>
              </a:ext>
            </a:extLst>
          </p:cNvPr>
          <p:cNvSpPr txBox="1"/>
          <p:nvPr/>
        </p:nvSpPr>
        <p:spPr>
          <a:xfrm>
            <a:off x="1270747" y="5858544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데이터는 파일 조각을 손상시키지 않을 것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7661C14-5F22-41BC-8D08-590C0BFECCA2}"/>
              </a:ext>
            </a:extLst>
          </p:cNvPr>
          <p:cNvSpPr/>
          <p:nvPr/>
        </p:nvSpPr>
        <p:spPr>
          <a:xfrm>
            <a:off x="912159" y="5817750"/>
            <a:ext cx="358588" cy="3585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276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1EEF28-961B-447B-B5A9-EF9DDF3681DB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Optimized attack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B0C4E-2726-42EA-89FA-E8A96722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17" y="1004512"/>
            <a:ext cx="4763165" cy="5382376"/>
          </a:xfrm>
          <a:prstGeom prst="rect">
            <a:avLst/>
          </a:prstGeom>
        </p:spPr>
      </p:pic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5B058320-10D4-49A6-BCE0-AF0B19CA292B}"/>
              </a:ext>
            </a:extLst>
          </p:cNvPr>
          <p:cNvSpPr/>
          <p:nvPr/>
        </p:nvSpPr>
        <p:spPr>
          <a:xfrm>
            <a:off x="5448300" y="3076575"/>
            <a:ext cx="161925" cy="723900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527FBD41-3961-4D42-89B5-82EDF56384C7}"/>
              </a:ext>
            </a:extLst>
          </p:cNvPr>
          <p:cNvSpPr/>
          <p:nvPr/>
        </p:nvSpPr>
        <p:spPr>
          <a:xfrm>
            <a:off x="5448299" y="1421606"/>
            <a:ext cx="161925" cy="1552575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F6588985-D6C1-4290-8C07-A91963FB4EEB}"/>
              </a:ext>
            </a:extLst>
          </p:cNvPr>
          <p:cNvSpPr/>
          <p:nvPr/>
        </p:nvSpPr>
        <p:spPr>
          <a:xfrm>
            <a:off x="5448298" y="3883820"/>
            <a:ext cx="161925" cy="723900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65ACB-3EED-4928-814A-DE63743E3624}"/>
              </a:ext>
            </a:extLst>
          </p:cNvPr>
          <p:cNvSpPr txBox="1"/>
          <p:nvPr/>
        </p:nvSpPr>
        <p:spPr>
          <a:xfrm>
            <a:off x="5743241" y="1967060"/>
            <a:ext cx="5552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base64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인코딩을 통해 문자열로 변환된 파일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태그가 보여질 때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base64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인코딩 된 파일을 원래 파일 형식으로 디코딩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44DE3-3DEF-4539-B365-6744EFFED8E2}"/>
              </a:ext>
            </a:extLst>
          </p:cNvPr>
          <p:cNvSpPr txBox="1"/>
          <p:nvPr/>
        </p:nvSpPr>
        <p:spPr>
          <a:xfrm>
            <a:off x="5743241" y="3300025"/>
            <a:ext cx="3985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계산상 추가 데이터가 삽입될 위치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무의미한 주석처리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6D304-B3DB-42AE-96AB-0C0EF070F1D0}"/>
              </a:ext>
            </a:extLst>
          </p:cNvPr>
          <p:cNvSpPr txBox="1"/>
          <p:nvPr/>
        </p:nvSpPr>
        <p:spPr>
          <a:xfrm>
            <a:off x="5743239" y="4107270"/>
            <a:ext cx="3255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base64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인코딩을 통해 문자열로 변환된 파일</a:t>
            </a: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73E9D942-01C7-4A13-8515-0FF5F6EB7FB2}"/>
              </a:ext>
            </a:extLst>
          </p:cNvPr>
          <p:cNvSpPr/>
          <p:nvPr/>
        </p:nvSpPr>
        <p:spPr>
          <a:xfrm>
            <a:off x="5448297" y="5074444"/>
            <a:ext cx="161925" cy="723900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5F399-DEB0-477E-9A2C-EEB4168875EB}"/>
              </a:ext>
            </a:extLst>
          </p:cNvPr>
          <p:cNvSpPr txBox="1"/>
          <p:nvPr/>
        </p:nvSpPr>
        <p:spPr>
          <a:xfrm>
            <a:off x="5743237" y="5297894"/>
            <a:ext cx="4020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자바스크립트를 이용하여 브라우저에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태그 출력</a:t>
            </a:r>
          </a:p>
        </p:txBody>
      </p:sp>
    </p:spTree>
    <p:extLst>
      <p:ext uri="{BB962C8B-B14F-4D97-AF65-F5344CB8AC3E}">
        <p14:creationId xmlns:p14="http://schemas.microsoft.com/office/powerpoint/2010/main" val="2333710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1EEF28-961B-447B-B5A9-EF9DDF3681DB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Optimized attack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A8C534-E502-43FB-8726-63AA693CA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" t="346" r="2058" b="40348"/>
          <a:stretch/>
        </p:blipFill>
        <p:spPr>
          <a:xfrm>
            <a:off x="942974" y="1733550"/>
            <a:ext cx="3943351" cy="4067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EAAE6E-5CB1-4723-B6EA-619331531C85}"/>
              </a:ext>
            </a:extLst>
          </p:cNvPr>
          <p:cNvSpPr txBox="1"/>
          <p:nvPr/>
        </p:nvSpPr>
        <p:spPr>
          <a:xfrm>
            <a:off x="146851" y="754602"/>
            <a:ext cx="7537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브라우저들이 표시할 수 없는 파일 유형이 있기 때문에 파일이 다운로드 되도록 코드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2D1EF-29E6-462C-85C9-23893E55CD93}"/>
              </a:ext>
            </a:extLst>
          </p:cNvPr>
          <p:cNvSpPr txBox="1"/>
          <p:nvPr/>
        </p:nvSpPr>
        <p:spPr>
          <a:xfrm>
            <a:off x="4834993" y="3788267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// Blob</a:t>
            </a:r>
            <a:r>
              <a:rPr lang="ko-KR" altLang="en-US" sz="1100" dirty="0">
                <a:solidFill>
                  <a:srgbClr val="0070C0"/>
                </a:solidFill>
              </a:rPr>
              <a:t> 데이터 반환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7F53E-CEB5-4F06-A0B3-B0248AEB45F0}"/>
              </a:ext>
            </a:extLst>
          </p:cNvPr>
          <p:cNvSpPr txBox="1"/>
          <p:nvPr/>
        </p:nvSpPr>
        <p:spPr>
          <a:xfrm>
            <a:off x="3915671" y="2566987"/>
            <a:ext cx="3276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// parts : </a:t>
            </a:r>
            <a:r>
              <a:rPr lang="en-US" altLang="ko-KR" sz="1100" dirty="0" err="1">
                <a:solidFill>
                  <a:srgbClr val="0070C0"/>
                </a:solidFill>
              </a:rPr>
              <a:t>data:Image</a:t>
            </a:r>
            <a:r>
              <a:rPr lang="en-US" altLang="ko-KR" sz="1100" dirty="0">
                <a:solidFill>
                  <a:srgbClr val="0070C0"/>
                </a:solidFill>
              </a:rPr>
              <a:t>/</a:t>
            </a:r>
            <a:r>
              <a:rPr lang="en-US" altLang="ko-KR" sz="1100" dirty="0" err="1">
                <a:solidFill>
                  <a:srgbClr val="0070C0"/>
                </a:solidFill>
              </a:rPr>
              <a:t>png</a:t>
            </a:r>
            <a:r>
              <a:rPr lang="ko-KR" altLang="en-US" sz="1100" dirty="0">
                <a:solidFill>
                  <a:srgbClr val="0070C0"/>
                </a:solidFill>
              </a:rPr>
              <a:t>와 인코딩 된 </a:t>
            </a:r>
            <a:r>
              <a:rPr lang="ko-KR" altLang="en-US" sz="1100" dirty="0" err="1">
                <a:solidFill>
                  <a:srgbClr val="0070C0"/>
                </a:solidFill>
              </a:rPr>
              <a:t>평문</a:t>
            </a:r>
            <a:r>
              <a:rPr lang="ko-KR" altLang="en-US" sz="1100" dirty="0">
                <a:solidFill>
                  <a:srgbClr val="0070C0"/>
                </a:solidFill>
              </a:rPr>
              <a:t> 분리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82C1D-D1FC-489F-A51F-FB4CD88AF2ED}"/>
              </a:ext>
            </a:extLst>
          </p:cNvPr>
          <p:cNvSpPr txBox="1"/>
          <p:nvPr/>
        </p:nvSpPr>
        <p:spPr>
          <a:xfrm>
            <a:off x="4334795" y="2723822"/>
            <a:ext cx="3805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// data</a:t>
            </a:r>
            <a:r>
              <a:rPr lang="ko-KR" altLang="en-US" sz="1100" dirty="0">
                <a:solidFill>
                  <a:srgbClr val="0070C0"/>
                </a:solidFill>
              </a:rPr>
              <a:t>와 </a:t>
            </a:r>
            <a:r>
              <a:rPr lang="en-US" altLang="ko-KR" sz="1100" dirty="0">
                <a:solidFill>
                  <a:srgbClr val="0070C0"/>
                </a:solidFill>
              </a:rPr>
              <a:t>image/</a:t>
            </a:r>
            <a:r>
              <a:rPr lang="en-US" altLang="ko-KR" sz="1100" dirty="0" err="1">
                <a:solidFill>
                  <a:srgbClr val="0070C0"/>
                </a:solidFill>
              </a:rPr>
              <a:t>png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>
                <a:solidFill>
                  <a:srgbClr val="0070C0"/>
                </a:solidFill>
              </a:rPr>
              <a:t>분리 → </a:t>
            </a:r>
            <a:r>
              <a:rPr lang="en-US" altLang="ko-KR" sz="1100" dirty="0" err="1">
                <a:solidFill>
                  <a:srgbClr val="0070C0"/>
                </a:solidFill>
              </a:rPr>
              <a:t>contentType</a:t>
            </a:r>
            <a:r>
              <a:rPr lang="en-US" altLang="ko-KR" sz="1100" dirty="0">
                <a:solidFill>
                  <a:srgbClr val="0070C0"/>
                </a:solidFill>
              </a:rPr>
              <a:t> = image/</a:t>
            </a:r>
            <a:r>
              <a:rPr lang="en-US" altLang="ko-KR" sz="1100" dirty="0" err="1">
                <a:solidFill>
                  <a:srgbClr val="0070C0"/>
                </a:solidFill>
              </a:rPr>
              <a:t>png</a:t>
            </a:r>
            <a:r>
              <a:rPr lang="en-US" altLang="ko-KR" sz="1100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9CB0F-D63E-4D84-8D20-B60A4490681A}"/>
              </a:ext>
            </a:extLst>
          </p:cNvPr>
          <p:cNvSpPr txBox="1"/>
          <p:nvPr/>
        </p:nvSpPr>
        <p:spPr>
          <a:xfrm>
            <a:off x="3609976" y="2880657"/>
            <a:ext cx="3493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// </a:t>
            </a:r>
            <a:r>
              <a:rPr lang="en-US" altLang="ko-KR" sz="1100" dirty="0" err="1">
                <a:solidFill>
                  <a:srgbClr val="0070C0"/>
                </a:solidFill>
              </a:rPr>
              <a:t>window.atob</a:t>
            </a:r>
            <a:r>
              <a:rPr lang="en-US" altLang="ko-KR" sz="1100" dirty="0">
                <a:solidFill>
                  <a:srgbClr val="0070C0"/>
                </a:solidFill>
              </a:rPr>
              <a:t> : base64</a:t>
            </a:r>
            <a:r>
              <a:rPr lang="ko-KR" altLang="en-US" sz="1100" dirty="0">
                <a:solidFill>
                  <a:srgbClr val="0070C0"/>
                </a:solidFill>
              </a:rPr>
              <a:t> 인코딩 된 문자열을 디코딩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3C2ACF-334D-4967-99D2-D8403DD42609}"/>
              </a:ext>
            </a:extLst>
          </p:cNvPr>
          <p:cNvSpPr txBox="1"/>
          <p:nvPr/>
        </p:nvSpPr>
        <p:spPr>
          <a:xfrm>
            <a:off x="3255524" y="3037492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// </a:t>
            </a:r>
            <a:r>
              <a:rPr lang="en-US" altLang="ko-KR" sz="1100" dirty="0" err="1">
                <a:solidFill>
                  <a:srgbClr val="0070C0"/>
                </a:solidFill>
              </a:rPr>
              <a:t>rewLength</a:t>
            </a:r>
            <a:r>
              <a:rPr lang="en-US" altLang="ko-KR" sz="1100" dirty="0">
                <a:solidFill>
                  <a:srgbClr val="0070C0"/>
                </a:solidFill>
              </a:rPr>
              <a:t> : </a:t>
            </a:r>
            <a:r>
              <a:rPr lang="ko-KR" altLang="en-US" sz="1100" dirty="0">
                <a:solidFill>
                  <a:srgbClr val="0070C0"/>
                </a:solidFill>
              </a:rPr>
              <a:t>파일 길이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E82674-5C6B-44DA-BF5F-91CF189646C2}"/>
              </a:ext>
            </a:extLst>
          </p:cNvPr>
          <p:cNvSpPr txBox="1"/>
          <p:nvPr/>
        </p:nvSpPr>
        <p:spPr>
          <a:xfrm>
            <a:off x="4505640" y="3182599"/>
            <a:ext cx="3313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// uInt8Array : </a:t>
            </a:r>
            <a:r>
              <a:rPr lang="en-US" altLang="ko-KR" sz="1100" dirty="0" err="1">
                <a:solidFill>
                  <a:srgbClr val="0070C0"/>
                </a:solidFill>
              </a:rPr>
              <a:t>rawLength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>
                <a:solidFill>
                  <a:srgbClr val="0070C0"/>
                </a:solidFill>
              </a:rPr>
              <a:t>크기의 </a:t>
            </a:r>
            <a:r>
              <a:rPr lang="en-US" altLang="ko-KR" sz="1100" dirty="0">
                <a:solidFill>
                  <a:srgbClr val="0070C0"/>
                </a:solidFill>
              </a:rPr>
              <a:t>8bit </a:t>
            </a:r>
            <a:r>
              <a:rPr lang="ko-KR" altLang="en-US" sz="1100" dirty="0">
                <a:solidFill>
                  <a:srgbClr val="0070C0"/>
                </a:solidFill>
              </a:rPr>
              <a:t>배열 생성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070F4E-FBCF-4541-BFA1-A8E6787E7D47}"/>
              </a:ext>
            </a:extLst>
          </p:cNvPr>
          <p:cNvSpPr txBox="1"/>
          <p:nvPr/>
        </p:nvSpPr>
        <p:spPr>
          <a:xfrm>
            <a:off x="3980775" y="3485433"/>
            <a:ext cx="2496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// </a:t>
            </a:r>
            <a:r>
              <a:rPr lang="en-US" altLang="ko-KR" sz="1100" dirty="0" err="1">
                <a:solidFill>
                  <a:srgbClr val="0070C0"/>
                </a:solidFill>
              </a:rPr>
              <a:t>charCodeAt</a:t>
            </a:r>
            <a:r>
              <a:rPr lang="en-US" altLang="ko-KR" sz="1100" dirty="0">
                <a:solidFill>
                  <a:srgbClr val="0070C0"/>
                </a:solidFill>
              </a:rPr>
              <a:t> : </a:t>
            </a:r>
            <a:r>
              <a:rPr lang="ko-KR" altLang="en-US" sz="1100" dirty="0">
                <a:solidFill>
                  <a:srgbClr val="0070C0"/>
                </a:solidFill>
              </a:rPr>
              <a:t>문자 → 아스키 코드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8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2C0A82-69E9-487A-8DB4-531224D12E08}"/>
              </a:ext>
            </a:extLst>
          </p:cNvPr>
          <p:cNvSpPr txBox="1"/>
          <p:nvPr/>
        </p:nvSpPr>
        <p:spPr>
          <a:xfrm>
            <a:off x="4464424" y="1332110"/>
            <a:ext cx="4085990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Introduction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network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Frameup attack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Methodological overview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Detailed methodology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Frameup attack testing and results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Attack evaluation with FTK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Countermeasures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Conclusion &amp; future work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 Related 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6CC9F5-5B2A-4C3D-8FD4-AF28C1FB2D7D}"/>
              </a:ext>
            </a:extLst>
          </p:cNvPr>
          <p:cNvSpPr/>
          <p:nvPr/>
        </p:nvSpPr>
        <p:spPr>
          <a:xfrm>
            <a:off x="2097741" y="820270"/>
            <a:ext cx="1936378" cy="52174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737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1EEF28-961B-447B-B5A9-EF9DDF3681DB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Optimized attack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E0BC5-1415-41AB-A6FC-555135042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" t="60000" r="1486" b="972"/>
          <a:stretch/>
        </p:blipFill>
        <p:spPr>
          <a:xfrm>
            <a:off x="1228725" y="2324099"/>
            <a:ext cx="3962400" cy="26765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EAAE6E-5CB1-4723-B6EA-619331531C85}"/>
              </a:ext>
            </a:extLst>
          </p:cNvPr>
          <p:cNvSpPr txBox="1"/>
          <p:nvPr/>
        </p:nvSpPr>
        <p:spPr>
          <a:xfrm>
            <a:off x="146851" y="754602"/>
            <a:ext cx="6155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브라우저마다 표시할 수 없는 파일 유형이 있기에 처리하는 기능을 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90C96-090A-4B55-A040-14CF4CE5DFA0}"/>
              </a:ext>
            </a:extLst>
          </p:cNvPr>
          <p:cNvSpPr txBox="1"/>
          <p:nvPr/>
        </p:nvSpPr>
        <p:spPr>
          <a:xfrm>
            <a:off x="4826328" y="2240919"/>
            <a:ext cx="4128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// 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en-US" altLang="ko-KR" sz="1100" dirty="0">
                <a:solidFill>
                  <a:srgbClr val="0070C0"/>
                </a:solidFill>
              </a:rPr>
              <a:t>base64Img2Blob() </a:t>
            </a:r>
            <a:r>
              <a:rPr lang="ko-KR" altLang="en-US" sz="1100" dirty="0">
                <a:solidFill>
                  <a:srgbClr val="0070C0"/>
                </a:solidFill>
              </a:rPr>
              <a:t>함수 호출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변환된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>
                <a:solidFill>
                  <a:srgbClr val="0070C0"/>
                </a:solidFill>
              </a:rPr>
              <a:t>데이터로 변수 초기화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50416-FE81-4B81-8363-8D95FEA314CB}"/>
              </a:ext>
            </a:extLst>
          </p:cNvPr>
          <p:cNvSpPr txBox="1"/>
          <p:nvPr/>
        </p:nvSpPr>
        <p:spPr>
          <a:xfrm>
            <a:off x="5112078" y="3012444"/>
            <a:ext cx="2199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// &lt;a&gt; </a:t>
            </a:r>
            <a:r>
              <a:rPr lang="ko-KR" altLang="en-US" sz="1100" dirty="0">
                <a:solidFill>
                  <a:srgbClr val="0070C0"/>
                </a:solidFill>
              </a:rPr>
              <a:t>태그를 지원하지 않는 </a:t>
            </a:r>
            <a:r>
              <a:rPr lang="en-US" altLang="ko-KR" sz="1100" dirty="0">
                <a:solidFill>
                  <a:srgbClr val="0070C0"/>
                </a:solidFill>
              </a:rPr>
              <a:t>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6A280-1990-4022-A088-78F5457042CA}"/>
              </a:ext>
            </a:extLst>
          </p:cNvPr>
          <p:cNvSpPr txBox="1"/>
          <p:nvPr/>
        </p:nvSpPr>
        <p:spPr>
          <a:xfrm>
            <a:off x="3921453" y="3615066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// </a:t>
            </a:r>
            <a:r>
              <a:rPr lang="ko-KR" altLang="en-US" sz="1100" dirty="0">
                <a:solidFill>
                  <a:srgbClr val="0070C0"/>
                </a:solidFill>
              </a:rPr>
              <a:t>다운로드를 위해 </a:t>
            </a:r>
            <a:r>
              <a:rPr lang="en-US" altLang="ko-KR" sz="1100" dirty="0">
                <a:solidFill>
                  <a:srgbClr val="0070C0"/>
                </a:solidFill>
              </a:rPr>
              <a:t>&lt;a&gt; </a:t>
            </a:r>
            <a:r>
              <a:rPr lang="ko-KR" altLang="en-US" sz="1100" dirty="0">
                <a:solidFill>
                  <a:srgbClr val="0070C0"/>
                </a:solidFill>
              </a:rPr>
              <a:t>태그 생성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01A1F-55DC-40FE-85E8-166DD46AC7B7}"/>
              </a:ext>
            </a:extLst>
          </p:cNvPr>
          <p:cNvSpPr txBox="1"/>
          <p:nvPr/>
        </p:nvSpPr>
        <p:spPr>
          <a:xfrm>
            <a:off x="2140278" y="4217688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</a:rPr>
              <a:t>// </a:t>
            </a:r>
            <a:r>
              <a:rPr lang="ko-KR" altLang="en-US" sz="1100" dirty="0">
                <a:solidFill>
                  <a:srgbClr val="0070C0"/>
                </a:solidFill>
              </a:rPr>
              <a:t>태그 클릭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다운로드</a:t>
            </a:r>
            <a:endParaRPr lang="en-US" altLang="ko-KR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6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1EEF28-961B-447B-B5A9-EF9DDF3681DB}"/>
              </a:ext>
            </a:extLst>
          </p:cNvPr>
          <p:cNvSpPr/>
          <p:nvPr/>
        </p:nvSpPr>
        <p:spPr>
          <a:xfrm>
            <a:off x="146851" y="152400"/>
            <a:ext cx="384585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Optimized attack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BEEE5-7EA5-42AC-887C-AFB243AE5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090" y="1328535"/>
            <a:ext cx="4867954" cy="290553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5ACFD0-4AEE-42B2-9E7D-0108B12F86E3}"/>
              </a:ext>
            </a:extLst>
          </p:cNvPr>
          <p:cNvSpPr/>
          <p:nvPr/>
        </p:nvSpPr>
        <p:spPr>
          <a:xfrm>
            <a:off x="2654423" y="4409850"/>
            <a:ext cx="6365289" cy="212176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파일 유형을 인식할 수 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평균적으로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55%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이상의 파일이 조각을 실행하여 복구할 수 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성공적으로 다운로드 되었다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8B9EC-97D5-4AEA-9A52-1EE1949EA476}"/>
              </a:ext>
            </a:extLst>
          </p:cNvPr>
          <p:cNvSpPr txBox="1"/>
          <p:nvPr/>
        </p:nvSpPr>
        <p:spPr>
          <a:xfrm>
            <a:off x="146851" y="778977"/>
            <a:ext cx="5827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조각을 수집하여 확장자를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.html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변경하고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출력을 시도한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74DC27-97AB-4966-8F45-2EB476BAF448}"/>
              </a:ext>
            </a:extLst>
          </p:cNvPr>
          <p:cNvSpPr/>
          <p:nvPr/>
        </p:nvSpPr>
        <p:spPr>
          <a:xfrm>
            <a:off x="5231350" y="1426068"/>
            <a:ext cx="3106369" cy="177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1C3D1-7F9B-4A85-89CA-9A4CA259A7AC}"/>
              </a:ext>
            </a:extLst>
          </p:cNvPr>
          <p:cNvSpPr txBox="1"/>
          <p:nvPr/>
        </p:nvSpPr>
        <p:spPr>
          <a:xfrm>
            <a:off x="5068215" y="1408307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저장소 제공자</a:t>
            </a:r>
            <a:r>
              <a:rPr lang="en-US" altLang="ko-KR" sz="900" b="1" dirty="0">
                <a:solidFill>
                  <a:srgbClr val="000000"/>
                </a:solidFill>
              </a:rPr>
              <a:t>1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EE1E2-0217-4A76-A562-F1713A78383E}"/>
              </a:ext>
            </a:extLst>
          </p:cNvPr>
          <p:cNvSpPr txBox="1"/>
          <p:nvPr/>
        </p:nvSpPr>
        <p:spPr>
          <a:xfrm>
            <a:off x="7176397" y="1408317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rgbClr val="000000"/>
                </a:solidFill>
              </a:rPr>
              <a:t>저장소 제공자</a:t>
            </a:r>
            <a:r>
              <a:rPr lang="en-US" altLang="ko-KR" sz="900" b="1" dirty="0">
                <a:solidFill>
                  <a:srgbClr val="000000"/>
                </a:solidFill>
              </a:rPr>
              <a:t>2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58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E2E5C-61FD-4219-9577-E37268EBBEDF}"/>
              </a:ext>
            </a:extLst>
          </p:cNvPr>
          <p:cNvSpPr txBox="1"/>
          <p:nvPr/>
        </p:nvSpPr>
        <p:spPr>
          <a:xfrm>
            <a:off x="2378796" y="2659559"/>
            <a:ext cx="7434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Attack evaluation with FTK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04214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FE35556-C88D-4EF2-9B3C-6623D8746C3A}"/>
              </a:ext>
            </a:extLst>
          </p:cNvPr>
          <p:cNvSpPr/>
          <p:nvPr/>
        </p:nvSpPr>
        <p:spPr>
          <a:xfrm>
            <a:off x="3081336" y="1838325"/>
            <a:ext cx="6029325" cy="7239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FTK 6.2.1</a:t>
            </a:r>
            <a:r>
              <a:rPr lang="ko-KR" altLang="en-US" sz="2000" dirty="0"/>
              <a:t>를 이용한 프레임업 공격 테스트 결과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17ED6A-FFD9-48C9-924C-0D15897E9541}"/>
              </a:ext>
            </a:extLst>
          </p:cNvPr>
          <p:cNvSpPr/>
          <p:nvPr/>
        </p:nvSpPr>
        <p:spPr>
          <a:xfrm>
            <a:off x="3081337" y="2867025"/>
            <a:ext cx="6029325" cy="72390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FTK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복구할 수 있는 원본 파일의 개수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6BADE7-777F-4859-9C8C-F68D1BD3B75B}"/>
              </a:ext>
            </a:extLst>
          </p:cNvPr>
          <p:cNvSpPr/>
          <p:nvPr/>
        </p:nvSpPr>
        <p:spPr>
          <a:xfrm>
            <a:off x="3081335" y="3800475"/>
            <a:ext cx="6029325" cy="72390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FTK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실제 수사에서 원본 파일 발견의 어려움</a:t>
            </a:r>
          </a:p>
        </p:txBody>
      </p:sp>
    </p:spTree>
    <p:extLst>
      <p:ext uri="{BB962C8B-B14F-4D97-AF65-F5344CB8AC3E}">
        <p14:creationId xmlns:p14="http://schemas.microsoft.com/office/powerpoint/2010/main" val="2197082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37EED31-07DC-4511-AB3B-57F855C01DB4}"/>
              </a:ext>
            </a:extLst>
          </p:cNvPr>
          <p:cNvGrpSpPr/>
          <p:nvPr/>
        </p:nvGrpSpPr>
        <p:grpSpPr>
          <a:xfrm>
            <a:off x="999443" y="2061546"/>
            <a:ext cx="4887007" cy="2734057"/>
            <a:chOff x="3288512" y="1387268"/>
            <a:chExt cx="4887007" cy="273405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B7778E4-55A4-4C6B-8863-4F0444A16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8512" y="1387268"/>
              <a:ext cx="4887007" cy="273405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72D9E8-1022-450B-80B3-B65737305884}"/>
                </a:ext>
              </a:extLst>
            </p:cNvPr>
            <p:cNvSpPr/>
            <p:nvPr/>
          </p:nvSpPr>
          <p:spPr>
            <a:xfrm>
              <a:off x="5069150" y="1473693"/>
              <a:ext cx="3106369" cy="177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98B50B-5D1A-4F58-AEAA-24F52210215B}"/>
                </a:ext>
              </a:extLst>
            </p:cNvPr>
            <p:cNvSpPr txBox="1"/>
            <p:nvPr/>
          </p:nvSpPr>
          <p:spPr>
            <a:xfrm>
              <a:off x="4906015" y="1455932"/>
              <a:ext cx="9813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0000"/>
                  </a:solidFill>
                </a:rPr>
                <a:t>저장소 제공자</a:t>
              </a:r>
              <a:r>
                <a:rPr lang="en-US" altLang="ko-KR" sz="900" b="1" dirty="0">
                  <a:solidFill>
                    <a:srgbClr val="000000"/>
                  </a:solidFill>
                </a:rPr>
                <a:t>1</a:t>
              </a:r>
              <a:endParaRPr lang="ko-KR" altLang="en-US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BE40AE-402B-4612-A336-99B6E8EC06D3}"/>
                </a:ext>
              </a:extLst>
            </p:cNvPr>
            <p:cNvSpPr txBox="1"/>
            <p:nvPr/>
          </p:nvSpPr>
          <p:spPr>
            <a:xfrm>
              <a:off x="7014197" y="1455942"/>
              <a:ext cx="9813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>
                  <a:solidFill>
                    <a:srgbClr val="000000"/>
                  </a:solidFill>
                </a:rPr>
                <a:t>저장소 제공자</a:t>
              </a:r>
              <a:r>
                <a:rPr lang="en-US" altLang="ko-KR" sz="900" b="1" dirty="0">
                  <a:solidFill>
                    <a:srgbClr val="000000"/>
                  </a:solidFill>
                </a:rPr>
                <a:t>2</a:t>
              </a:r>
              <a:endParaRPr lang="ko-KR" altLang="en-US" sz="900" b="1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F31F31D-BCF1-410B-BD58-2D4FD801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84317"/>
              </p:ext>
            </p:extLst>
          </p:nvPr>
        </p:nvGraphicFramePr>
        <p:xfrm>
          <a:off x="7491235" y="2130635"/>
          <a:ext cx="23304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>
                  <a:extLst>
                    <a:ext uri="{9D8B030D-6E8A-4147-A177-3AD203B41FA5}">
                      <a16:colId xmlns:a16="http://schemas.microsoft.com/office/drawing/2014/main" val="2848201206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33086056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FTK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8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DOC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12/20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3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JPG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17/20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4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PDF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11/20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8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GIF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4/20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5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15/20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4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XLS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2515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06582-A1AC-4E76-9B1A-3B3A6795E7B6}"/>
              </a:ext>
            </a:extLst>
          </p:cNvPr>
          <p:cNvSpPr/>
          <p:nvPr/>
        </p:nvSpPr>
        <p:spPr>
          <a:xfrm>
            <a:off x="146851" y="152400"/>
            <a:ext cx="497759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Preliminary attack</a:t>
            </a:r>
            <a:r>
              <a:rPr lang="ko-KR" altLang="en-US" dirty="0"/>
              <a:t> 수동 테스트와 비교</a:t>
            </a: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DA8F219F-8CAC-4560-9ABE-07DF10703C8E}"/>
              </a:ext>
            </a:extLst>
          </p:cNvPr>
          <p:cNvSpPr/>
          <p:nvPr/>
        </p:nvSpPr>
        <p:spPr>
          <a:xfrm rot="18874020">
            <a:off x="6351637" y="2828500"/>
            <a:ext cx="1152525" cy="1200150"/>
          </a:xfrm>
          <a:prstGeom prst="halfFrame">
            <a:avLst>
              <a:gd name="adj1" fmla="val 12252"/>
              <a:gd name="adj2" fmla="val 1405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02792-A0B2-42E1-A857-FD4A60C747CE}"/>
              </a:ext>
            </a:extLst>
          </p:cNvPr>
          <p:cNvSpPr txBox="1"/>
          <p:nvPr/>
        </p:nvSpPr>
        <p:spPr>
          <a:xfrm>
            <a:off x="7391229" y="1834161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추가적으로 찾은 원본 파일</a:t>
            </a:r>
          </a:p>
        </p:txBody>
      </p:sp>
    </p:spTree>
    <p:extLst>
      <p:ext uri="{BB962C8B-B14F-4D97-AF65-F5344CB8AC3E}">
        <p14:creationId xmlns:p14="http://schemas.microsoft.com/office/powerpoint/2010/main" val="1367321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11FA63-E23D-4C14-91EE-94B923FE9FAB}"/>
              </a:ext>
            </a:extLst>
          </p:cNvPr>
          <p:cNvSpPr/>
          <p:nvPr/>
        </p:nvSpPr>
        <p:spPr>
          <a:xfrm>
            <a:off x="146851" y="152400"/>
            <a:ext cx="497759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Optimized attack</a:t>
            </a:r>
            <a:r>
              <a:rPr lang="ko-KR" altLang="en-US" dirty="0"/>
              <a:t> 수동 테스트와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98B6C-CECE-4CB3-BD64-241B4D74661C}"/>
              </a:ext>
            </a:extLst>
          </p:cNvPr>
          <p:cNvSpPr txBox="1"/>
          <p:nvPr/>
        </p:nvSpPr>
        <p:spPr>
          <a:xfrm>
            <a:off x="831857" y="2106911"/>
            <a:ext cx="603248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최적화 공격을 통해 저장된 조각들을 </a:t>
            </a:r>
            <a:r>
              <a:rPr lang="en-US" altLang="ko-KR" dirty="0"/>
              <a:t>FTK</a:t>
            </a:r>
            <a:r>
              <a:rPr lang="ko-KR" altLang="en-US" dirty="0"/>
              <a:t>가 확인했을 때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추가적인 원본 파일을 찾지 못했다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0178CC-268C-4F6F-BFB4-ECBA9E2E171D}"/>
              </a:ext>
            </a:extLst>
          </p:cNvPr>
          <p:cNvSpPr/>
          <p:nvPr/>
        </p:nvSpPr>
        <p:spPr>
          <a:xfrm>
            <a:off x="609600" y="2036981"/>
            <a:ext cx="6477000" cy="1009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2AA2C43-A209-4F8D-8F83-D7E428966573}"/>
              </a:ext>
            </a:extLst>
          </p:cNvPr>
          <p:cNvSpPr/>
          <p:nvPr/>
        </p:nvSpPr>
        <p:spPr>
          <a:xfrm>
            <a:off x="831857" y="3686175"/>
            <a:ext cx="511168" cy="3429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0076-47E4-44AF-98E0-BFBE87604EA6}"/>
              </a:ext>
            </a:extLst>
          </p:cNvPr>
          <p:cNvSpPr txBox="1"/>
          <p:nvPr/>
        </p:nvSpPr>
        <p:spPr>
          <a:xfrm>
            <a:off x="1343025" y="3650613"/>
            <a:ext cx="10179261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내용을 표시하기 위해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FTK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내장된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IE API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파일의 자바스크립트가 실행되지 않았다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6AD9EC4-8AF0-49AF-AA69-4876E2FB8BCF}"/>
              </a:ext>
            </a:extLst>
          </p:cNvPr>
          <p:cNvSpPr/>
          <p:nvPr/>
        </p:nvSpPr>
        <p:spPr>
          <a:xfrm>
            <a:off x="831857" y="4304031"/>
            <a:ext cx="511168" cy="3429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48B08-F0EF-4BD9-B3A5-4D9E7488FB70}"/>
              </a:ext>
            </a:extLst>
          </p:cNvPr>
          <p:cNvSpPr txBox="1"/>
          <p:nvPr/>
        </p:nvSpPr>
        <p:spPr>
          <a:xfrm>
            <a:off x="1343025" y="4268469"/>
            <a:ext cx="7167347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외부 브라우저를 통해 파일을 출력해 자바스크립트가 실행되도록 해야 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81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BFEFD6-C8BF-4B6B-B4CF-3E7CFED4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1210254"/>
            <a:ext cx="5305425" cy="33220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297197B-A989-4927-AA7E-1679F2FFFE75}"/>
              </a:ext>
            </a:extLst>
          </p:cNvPr>
          <p:cNvSpPr/>
          <p:nvPr/>
        </p:nvSpPr>
        <p:spPr>
          <a:xfrm>
            <a:off x="146851" y="152400"/>
            <a:ext cx="4977599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Preliminary attack</a:t>
            </a:r>
            <a:r>
              <a:rPr lang="ko-KR" altLang="en-US" dirty="0"/>
              <a:t> </a:t>
            </a:r>
            <a:r>
              <a:rPr lang="en-US" altLang="ko-KR" b="1" dirty="0"/>
              <a:t>VS</a:t>
            </a:r>
            <a:r>
              <a:rPr lang="en-US" altLang="ko-KR" dirty="0"/>
              <a:t> Optimized attack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83DDEC-3D66-4AF2-A02C-544D2F469703}"/>
              </a:ext>
            </a:extLst>
          </p:cNvPr>
          <p:cNvSpPr/>
          <p:nvPr/>
        </p:nvSpPr>
        <p:spPr>
          <a:xfrm>
            <a:off x="1543049" y="4848225"/>
            <a:ext cx="4010025" cy="1470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Preliminary attack </a:t>
            </a:r>
            <a:r>
              <a:rPr lang="ko-KR" altLang="en-US" sz="1600" dirty="0"/>
              <a:t>테스트에서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 파일 용량이 </a:t>
            </a:r>
            <a:r>
              <a:rPr lang="en-US" altLang="ko-KR" sz="1600" dirty="0"/>
              <a:t>500KB</a:t>
            </a:r>
            <a:r>
              <a:rPr lang="ko-KR" altLang="en-US" sz="1600" dirty="0"/>
              <a:t>가 넘어가면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조각이 유효할 확률이</a:t>
            </a:r>
            <a:r>
              <a:rPr lang="en-US" altLang="ko-KR" sz="1600" dirty="0"/>
              <a:t> </a:t>
            </a:r>
            <a:r>
              <a:rPr lang="ko-KR" altLang="en-US" sz="1600" dirty="0"/>
              <a:t>높아지지 않는다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273512-E42D-4BBC-8398-94125B12F36A}"/>
              </a:ext>
            </a:extLst>
          </p:cNvPr>
          <p:cNvSpPr/>
          <p:nvPr/>
        </p:nvSpPr>
        <p:spPr>
          <a:xfrm>
            <a:off x="5753100" y="4848225"/>
            <a:ext cx="4010025" cy="1470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Optimized attack </a:t>
            </a:r>
            <a:r>
              <a:rPr lang="ko-KR" altLang="en-US" sz="1600" dirty="0"/>
              <a:t>테스트에서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조각의 크기가 커져도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조각이 유효할 수 있도록 하는 작업을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수행하여 더 높은 성공률을 보였다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1357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0F163C2-2A45-419B-9442-36842D5AEF53}"/>
              </a:ext>
            </a:extLst>
          </p:cNvPr>
          <p:cNvSpPr/>
          <p:nvPr/>
        </p:nvSpPr>
        <p:spPr>
          <a:xfrm>
            <a:off x="490536" y="438150"/>
            <a:ext cx="6029325" cy="7239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Preliminary attack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BADE2E-9A76-4E52-AF6F-B452C387B3B2}"/>
              </a:ext>
            </a:extLst>
          </p:cNvPr>
          <p:cNvSpPr/>
          <p:nvPr/>
        </p:nvSpPr>
        <p:spPr>
          <a:xfrm>
            <a:off x="1381127" y="1466850"/>
            <a:ext cx="9363073" cy="72390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FTK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같은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사용하여 원본 파일을 찾는 과정에서 추가적인 단계를 거치지 않아도 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976415-9F03-44C9-919D-F2BA70AC733D}"/>
              </a:ext>
            </a:extLst>
          </p:cNvPr>
          <p:cNvSpPr/>
          <p:nvPr/>
        </p:nvSpPr>
        <p:spPr>
          <a:xfrm>
            <a:off x="1381125" y="2400300"/>
            <a:ext cx="9363073" cy="72390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크기가 작은 파일에만 유효하며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모든 파일 유형이 지원되지 않는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기능에 의존한다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21CEED-ACF5-437A-A62A-921982542908}"/>
              </a:ext>
            </a:extLst>
          </p:cNvPr>
          <p:cNvSpPr/>
          <p:nvPr/>
        </p:nvSpPr>
        <p:spPr>
          <a:xfrm>
            <a:off x="490535" y="1466850"/>
            <a:ext cx="776289" cy="723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67A3A2-BD62-44CA-86A8-43EFC2C62FC3}"/>
              </a:ext>
            </a:extLst>
          </p:cNvPr>
          <p:cNvSpPr/>
          <p:nvPr/>
        </p:nvSpPr>
        <p:spPr>
          <a:xfrm>
            <a:off x="490534" y="2400300"/>
            <a:ext cx="776289" cy="723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40AB4D-0434-40D8-9394-0FB964595CDF}"/>
              </a:ext>
            </a:extLst>
          </p:cNvPr>
          <p:cNvSpPr/>
          <p:nvPr/>
        </p:nvSpPr>
        <p:spPr>
          <a:xfrm>
            <a:off x="490534" y="3638550"/>
            <a:ext cx="6029325" cy="7239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Optimized attack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10D03C-5294-4FE9-A5D4-DE033390DBCE}"/>
              </a:ext>
            </a:extLst>
          </p:cNvPr>
          <p:cNvSpPr/>
          <p:nvPr/>
        </p:nvSpPr>
        <p:spPr>
          <a:xfrm>
            <a:off x="1381125" y="4667250"/>
            <a:ext cx="9363073" cy="72390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다양한 크기의 파일에 적용 가능하며 무결성이 보장된 실행코드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자바스크립트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업로드할 수 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F6E85F-66C4-4975-92CF-BD7E27EC961C}"/>
              </a:ext>
            </a:extLst>
          </p:cNvPr>
          <p:cNvSpPr/>
          <p:nvPr/>
        </p:nvSpPr>
        <p:spPr>
          <a:xfrm>
            <a:off x="1381123" y="5600700"/>
            <a:ext cx="9363073" cy="72390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효과가 실현되도록 하기 위해선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FTK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내장 브라우저가 아닌 외부 브라우저에서 자바스크립트가 실행되어야 한다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25A087-8DBA-40C2-8F91-3172126FAA8C}"/>
              </a:ext>
            </a:extLst>
          </p:cNvPr>
          <p:cNvSpPr/>
          <p:nvPr/>
        </p:nvSpPr>
        <p:spPr>
          <a:xfrm>
            <a:off x="490533" y="4667250"/>
            <a:ext cx="776289" cy="723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7DBAA-0DC5-4A25-9850-B052F09816BB}"/>
              </a:ext>
            </a:extLst>
          </p:cNvPr>
          <p:cNvSpPr/>
          <p:nvPr/>
        </p:nvSpPr>
        <p:spPr>
          <a:xfrm>
            <a:off x="490532" y="5600700"/>
            <a:ext cx="776289" cy="723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254824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E2E5C-61FD-4219-9577-E37268EBBEDF}"/>
              </a:ext>
            </a:extLst>
          </p:cNvPr>
          <p:cNvSpPr txBox="1"/>
          <p:nvPr/>
        </p:nvSpPr>
        <p:spPr>
          <a:xfrm>
            <a:off x="4333915" y="2659559"/>
            <a:ext cx="352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1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타원 94">
            <a:extLst>
              <a:ext uri="{FF2B5EF4-FFF2-40B4-BE49-F238E27FC236}">
                <a16:creationId xmlns:a16="http://schemas.microsoft.com/office/drawing/2014/main" id="{7E851920-ACA4-456D-AA1E-3EC4F7B8D318}"/>
              </a:ext>
            </a:extLst>
          </p:cNvPr>
          <p:cNvSpPr/>
          <p:nvPr/>
        </p:nvSpPr>
        <p:spPr>
          <a:xfrm>
            <a:off x="4607903" y="3345459"/>
            <a:ext cx="539129" cy="5391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40FCBF-581A-4FE4-A5C1-07EDA8FB7494}"/>
              </a:ext>
            </a:extLst>
          </p:cNvPr>
          <p:cNvSpPr/>
          <p:nvPr/>
        </p:nvSpPr>
        <p:spPr>
          <a:xfrm>
            <a:off x="160468" y="1132422"/>
            <a:ext cx="2725271" cy="394447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데이터베이스">
            <a:extLst>
              <a:ext uri="{FF2B5EF4-FFF2-40B4-BE49-F238E27FC236}">
                <a16:creationId xmlns:a16="http://schemas.microsoft.com/office/drawing/2014/main" id="{30EE2073-2B99-4215-8811-CBAF57B82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079" y="1211022"/>
            <a:ext cx="1916047" cy="191604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78C20C4-2CA1-42BA-BC1B-5CEF709A2640}"/>
              </a:ext>
            </a:extLst>
          </p:cNvPr>
          <p:cNvGrpSpPr/>
          <p:nvPr/>
        </p:nvGrpSpPr>
        <p:grpSpPr>
          <a:xfrm>
            <a:off x="1065902" y="4023540"/>
            <a:ext cx="914400" cy="914400"/>
            <a:chOff x="6427694" y="2825965"/>
            <a:chExt cx="914400" cy="914400"/>
          </a:xfrm>
        </p:grpSpPr>
        <p:pic>
          <p:nvPicPr>
            <p:cNvPr id="6" name="그래픽 5" descr="프로그래머">
              <a:extLst>
                <a:ext uri="{FF2B5EF4-FFF2-40B4-BE49-F238E27FC236}">
                  <a16:creationId xmlns:a16="http://schemas.microsoft.com/office/drawing/2014/main" id="{73270488-9FE6-438E-930B-EDE004837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7694" y="2825965"/>
              <a:ext cx="914400" cy="9144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795146-AD6E-469D-9040-8B17832B164B}"/>
                </a:ext>
              </a:extLst>
            </p:cNvPr>
            <p:cNvSpPr/>
            <p:nvPr/>
          </p:nvSpPr>
          <p:spPr>
            <a:xfrm>
              <a:off x="6714565" y="3429000"/>
              <a:ext cx="322729" cy="1927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F98773-8894-4068-9E80-EDE2209D4A8F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523102" y="3127069"/>
            <a:ext cx="1" cy="8964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08F786-8720-4B96-A06E-A7B9637AE115}"/>
              </a:ext>
            </a:extLst>
          </p:cNvPr>
          <p:cNvSpPr txBox="1"/>
          <p:nvPr/>
        </p:nvSpPr>
        <p:spPr>
          <a:xfrm rot="20372524">
            <a:off x="219470" y="163444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Google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D9404-001F-4259-8BAA-8A979B6C1E89}"/>
              </a:ext>
            </a:extLst>
          </p:cNvPr>
          <p:cNvSpPr txBox="1"/>
          <p:nvPr/>
        </p:nvSpPr>
        <p:spPr>
          <a:xfrm rot="1013958">
            <a:off x="2135225" y="186766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 Cloud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5D836-19CF-42B0-867E-8CF1A7A2021F}"/>
              </a:ext>
            </a:extLst>
          </p:cNvPr>
          <p:cNvSpPr txBox="1"/>
          <p:nvPr/>
        </p:nvSpPr>
        <p:spPr>
          <a:xfrm rot="21166258">
            <a:off x="2052673" y="2366353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DropBox</a:t>
            </a:r>
            <a:endParaRPr lang="ko-KR" altLang="en-US" dirty="0"/>
          </a:p>
        </p:txBody>
      </p:sp>
      <p:pic>
        <p:nvPicPr>
          <p:cNvPr id="15" name="그래픽 14" descr="용지">
            <a:extLst>
              <a:ext uri="{FF2B5EF4-FFF2-40B4-BE49-F238E27FC236}">
                <a16:creationId xmlns:a16="http://schemas.microsoft.com/office/drawing/2014/main" id="{6DBF09E6-F520-455B-8868-1B4D1B9DE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3102" y="3397052"/>
            <a:ext cx="4572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7B0C60-BA89-4F7F-BF70-25AC007850CD}"/>
              </a:ext>
            </a:extLst>
          </p:cNvPr>
          <p:cNvSpPr txBox="1"/>
          <p:nvPr/>
        </p:nvSpPr>
        <p:spPr>
          <a:xfrm>
            <a:off x="40965" y="5155492"/>
            <a:ext cx="29642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사용자들은 </a:t>
            </a:r>
            <a:r>
              <a:rPr lang="en-US" altLang="ko-KR" sz="1050" dirty="0"/>
              <a:t>Google, Apple, Dropbox</a:t>
            </a:r>
            <a:r>
              <a:rPr lang="ko-KR" altLang="en-US" sz="1050" dirty="0"/>
              <a:t>와 같은 </a:t>
            </a:r>
            <a:endParaRPr lang="en-US" altLang="ko-KR" sz="1050" dirty="0"/>
          </a:p>
          <a:p>
            <a:pPr algn="ctr"/>
            <a:r>
              <a:rPr lang="ko-KR" altLang="en-US" sz="1050" dirty="0"/>
              <a:t>데이터 저장 및 백업이 기업에 의해 </a:t>
            </a:r>
            <a:endParaRPr lang="en-US" altLang="ko-KR" sz="1050" dirty="0"/>
          </a:p>
          <a:p>
            <a:pPr algn="ctr"/>
            <a:r>
              <a:rPr lang="ko-KR" altLang="en-US" sz="1050" dirty="0"/>
              <a:t>유지되는 중앙집중형 저장소를 사용한다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FA646A-CCE4-45B5-AE33-246295AB0F0D}"/>
              </a:ext>
            </a:extLst>
          </p:cNvPr>
          <p:cNvSpPr/>
          <p:nvPr/>
        </p:nvSpPr>
        <p:spPr>
          <a:xfrm>
            <a:off x="3205510" y="1132422"/>
            <a:ext cx="2725271" cy="394447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ED964-4B2F-4626-875C-9680652D131C}"/>
              </a:ext>
            </a:extLst>
          </p:cNvPr>
          <p:cNvSpPr txBox="1"/>
          <p:nvPr/>
        </p:nvSpPr>
        <p:spPr>
          <a:xfrm>
            <a:off x="2966290" y="5155492"/>
            <a:ext cx="31951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데이터의 무결성을 보장하는 </a:t>
            </a:r>
            <a:endParaRPr lang="en-US" altLang="ko-KR" sz="1050" dirty="0"/>
          </a:p>
          <a:p>
            <a:pPr algn="ctr"/>
            <a:r>
              <a:rPr lang="ko-KR" altLang="en-US" sz="1050" dirty="0"/>
              <a:t>블록체인이 발달하면서 </a:t>
            </a:r>
            <a:r>
              <a:rPr lang="en-US" altLang="ko-KR" sz="1050" dirty="0" err="1"/>
              <a:t>Storj</a:t>
            </a:r>
            <a:r>
              <a:rPr lang="ko-KR" altLang="en-US" sz="1050" dirty="0"/>
              <a:t>와 같은 </a:t>
            </a:r>
            <a:endParaRPr lang="en-US" altLang="ko-KR" sz="1050" dirty="0"/>
          </a:p>
          <a:p>
            <a:pPr algn="ctr"/>
            <a:r>
              <a:rPr lang="ko-KR" altLang="en-US" sz="1050" dirty="0"/>
              <a:t>블록체인 기반 분산 저장 스토리지들이 등장했다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2A5345-EBA3-4C7E-820E-3445641E8645}"/>
              </a:ext>
            </a:extLst>
          </p:cNvPr>
          <p:cNvSpPr/>
          <p:nvPr/>
        </p:nvSpPr>
        <p:spPr>
          <a:xfrm>
            <a:off x="6250552" y="1132422"/>
            <a:ext cx="2725271" cy="394447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473C19-967F-469D-AE1B-AEF78EFAC991}"/>
              </a:ext>
            </a:extLst>
          </p:cNvPr>
          <p:cNvSpPr txBox="1"/>
          <p:nvPr/>
        </p:nvSpPr>
        <p:spPr>
          <a:xfrm>
            <a:off x="6308986" y="5155492"/>
            <a:ext cx="2608406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사용자들은 </a:t>
            </a:r>
            <a:r>
              <a:rPr lang="en-US" altLang="ko-KR" sz="1050" dirty="0" err="1"/>
              <a:t>Storj</a:t>
            </a:r>
            <a:r>
              <a:rPr lang="en-US" altLang="ko-KR" sz="1050" dirty="0"/>
              <a:t> </a:t>
            </a:r>
            <a:r>
              <a:rPr lang="ko-KR" altLang="en-US" sz="1050" dirty="0"/>
              <a:t>토큰을 사용하여</a:t>
            </a:r>
            <a:endParaRPr lang="en-US" altLang="ko-KR" sz="1050" dirty="0"/>
          </a:p>
          <a:p>
            <a:pPr algn="ctr"/>
            <a:r>
              <a:rPr lang="ko-KR" altLang="en-US" sz="1050" dirty="0"/>
              <a:t>저장소에 대한 비용을 지불하고</a:t>
            </a:r>
            <a:endParaRPr lang="en-US" altLang="ko-KR" sz="1050" dirty="0"/>
          </a:p>
          <a:p>
            <a:pPr algn="ctr"/>
            <a:r>
              <a:rPr lang="ko-KR" altLang="en-US" sz="1050" dirty="0"/>
              <a:t>저장소를 제공하는 저장소 제공자들은</a:t>
            </a:r>
            <a:endParaRPr lang="en-US" altLang="ko-KR" sz="1050" dirty="0"/>
          </a:p>
          <a:p>
            <a:pPr algn="ctr"/>
            <a:r>
              <a:rPr lang="ko-KR" altLang="en-US" sz="1050" dirty="0"/>
              <a:t>비용을 지불 받는 형식으로 거래를 한다</a:t>
            </a:r>
            <a:r>
              <a:rPr lang="en-US" altLang="ko-KR" sz="1050" dirty="0"/>
              <a:t>.</a:t>
            </a:r>
          </a:p>
          <a:p>
            <a:pPr algn="ctr"/>
            <a:r>
              <a:rPr lang="ko-KR" altLang="en-US" sz="1050" dirty="0"/>
              <a:t>이에 대한 내용은 블록체인에 저장되어</a:t>
            </a:r>
            <a:endParaRPr lang="en-US" altLang="ko-KR" sz="1050" dirty="0"/>
          </a:p>
          <a:p>
            <a:pPr algn="ctr"/>
            <a:r>
              <a:rPr lang="ko-KR" altLang="en-US" sz="1050" dirty="0"/>
              <a:t>안전하게 거래될 수 있도록 한다</a:t>
            </a:r>
            <a:r>
              <a:rPr lang="en-US" altLang="ko-KR" sz="1050" dirty="0"/>
              <a:t>.</a:t>
            </a:r>
          </a:p>
          <a:p>
            <a:pPr algn="ctr"/>
            <a:endParaRPr lang="ko-KR" altLang="en-US" sz="10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BFCA73-8D33-4F5A-846E-77556F4EC6D5}"/>
              </a:ext>
            </a:extLst>
          </p:cNvPr>
          <p:cNvSpPr/>
          <p:nvPr/>
        </p:nvSpPr>
        <p:spPr>
          <a:xfrm>
            <a:off x="9295594" y="1132422"/>
            <a:ext cx="2725271" cy="394447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79F59-1142-4BB6-808A-3D5865ED0065}"/>
              </a:ext>
            </a:extLst>
          </p:cNvPr>
          <p:cNvSpPr txBox="1"/>
          <p:nvPr/>
        </p:nvSpPr>
        <p:spPr>
          <a:xfrm>
            <a:off x="9099153" y="5155492"/>
            <a:ext cx="311816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본 연구에선 사용자가 암호화되지 않은 데이터를</a:t>
            </a:r>
            <a:endParaRPr lang="en-US" altLang="ko-KR" sz="1050" dirty="0"/>
          </a:p>
          <a:p>
            <a:pPr algn="ctr"/>
            <a:r>
              <a:rPr lang="ko-KR" altLang="en-US" sz="1050" dirty="0"/>
              <a:t>저장소에 저장할 수 있는지 연구했다</a:t>
            </a:r>
            <a:r>
              <a:rPr lang="en-US" altLang="ko-KR" sz="1050" dirty="0"/>
              <a:t>.</a:t>
            </a:r>
          </a:p>
          <a:p>
            <a:pPr algn="ctr"/>
            <a:r>
              <a:rPr lang="ko-KR" altLang="en-US" sz="1050" dirty="0"/>
              <a:t>범죄적 공격이</a:t>
            </a:r>
            <a:r>
              <a:rPr lang="en-US" altLang="ko-KR" sz="1050" dirty="0"/>
              <a:t> </a:t>
            </a:r>
            <a:r>
              <a:rPr lang="ko-KR" altLang="en-US" sz="1050" dirty="0"/>
              <a:t>가능하여 </a:t>
            </a:r>
            <a:endParaRPr lang="en-US" altLang="ko-KR" sz="1050" dirty="0"/>
          </a:p>
          <a:p>
            <a:pPr algn="ctr"/>
            <a:r>
              <a:rPr lang="ko-KR" altLang="en-US" sz="1050" dirty="0"/>
              <a:t>저장소 제공자를 유죄로 만들 수 있는지</a:t>
            </a:r>
            <a:endParaRPr lang="en-US" altLang="ko-KR" sz="1050" dirty="0"/>
          </a:p>
          <a:p>
            <a:pPr algn="ctr"/>
            <a:r>
              <a:rPr lang="ko-KR" altLang="en-US" sz="1050" dirty="0"/>
              <a:t>탐구하기 위해 접근법을 개발했다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pic>
        <p:nvPicPr>
          <p:cNvPr id="24" name="그래픽 23" descr="연결">
            <a:extLst>
              <a:ext uri="{FF2B5EF4-FFF2-40B4-BE49-F238E27FC236}">
                <a16:creationId xmlns:a16="http://schemas.microsoft.com/office/drawing/2014/main" id="{3030C3BF-3C1D-4F79-AA2C-166F6D18A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2547" y="1603535"/>
            <a:ext cx="1793517" cy="1793517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D5FDC2-DE44-462C-9502-98419156A222}"/>
              </a:ext>
            </a:extLst>
          </p:cNvPr>
          <p:cNvGrpSpPr/>
          <p:nvPr/>
        </p:nvGrpSpPr>
        <p:grpSpPr>
          <a:xfrm>
            <a:off x="3769559" y="1328102"/>
            <a:ext cx="1570635" cy="236133"/>
            <a:chOff x="3734714" y="3278985"/>
            <a:chExt cx="1570635" cy="236133"/>
          </a:xfrm>
        </p:grpSpPr>
        <p:pic>
          <p:nvPicPr>
            <p:cNvPr id="26" name="그래픽 25" descr="링크">
              <a:extLst>
                <a:ext uri="{FF2B5EF4-FFF2-40B4-BE49-F238E27FC236}">
                  <a16:creationId xmlns:a16="http://schemas.microsoft.com/office/drawing/2014/main" id="{6237841E-601C-46FB-8400-8CE600EA6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849729">
              <a:off x="3980745" y="3306895"/>
              <a:ext cx="180309" cy="180309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7F1197-F541-488A-8139-5C3BD2B9F809}"/>
                </a:ext>
              </a:extLst>
            </p:cNvPr>
            <p:cNvSpPr/>
            <p:nvPr/>
          </p:nvSpPr>
          <p:spPr>
            <a:xfrm>
              <a:off x="3734714" y="3278985"/>
              <a:ext cx="236133" cy="2361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래픽 27" descr="링크">
              <a:extLst>
                <a:ext uri="{FF2B5EF4-FFF2-40B4-BE49-F238E27FC236}">
                  <a16:creationId xmlns:a16="http://schemas.microsoft.com/office/drawing/2014/main" id="{0402A92F-6664-40DB-8244-BBB6E4C7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849729">
              <a:off x="4425579" y="3306895"/>
              <a:ext cx="180309" cy="180309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FDE8769-FF02-46DB-A629-E56B1A7CC679}"/>
                </a:ext>
              </a:extLst>
            </p:cNvPr>
            <p:cNvSpPr/>
            <p:nvPr/>
          </p:nvSpPr>
          <p:spPr>
            <a:xfrm>
              <a:off x="4179548" y="3278985"/>
              <a:ext cx="236133" cy="2361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링크">
              <a:extLst>
                <a:ext uri="{FF2B5EF4-FFF2-40B4-BE49-F238E27FC236}">
                  <a16:creationId xmlns:a16="http://schemas.microsoft.com/office/drawing/2014/main" id="{07368876-BE59-4F4B-9A2D-C7058F08E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849729">
              <a:off x="4870413" y="3306895"/>
              <a:ext cx="180309" cy="180309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F6A9F92-FB5E-4E30-BA2C-072B30158C02}"/>
                </a:ext>
              </a:extLst>
            </p:cNvPr>
            <p:cNvSpPr/>
            <p:nvPr/>
          </p:nvSpPr>
          <p:spPr>
            <a:xfrm>
              <a:off x="4624382" y="3278985"/>
              <a:ext cx="236133" cy="2361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41761D-6D01-48E1-97FB-F9C100160A7C}"/>
                </a:ext>
              </a:extLst>
            </p:cNvPr>
            <p:cNvSpPr/>
            <p:nvPr/>
          </p:nvSpPr>
          <p:spPr>
            <a:xfrm>
              <a:off x="5069216" y="3278985"/>
              <a:ext cx="236133" cy="2361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EF0475-143D-4E74-95A9-D671554ADE09}"/>
              </a:ext>
            </a:extLst>
          </p:cNvPr>
          <p:cNvGrpSpPr/>
          <p:nvPr/>
        </p:nvGrpSpPr>
        <p:grpSpPr>
          <a:xfrm>
            <a:off x="4106642" y="4023540"/>
            <a:ext cx="914400" cy="914400"/>
            <a:chOff x="6427694" y="2825965"/>
            <a:chExt cx="914400" cy="914400"/>
          </a:xfrm>
        </p:grpSpPr>
        <p:pic>
          <p:nvPicPr>
            <p:cNvPr id="36" name="그래픽 35" descr="프로그래머">
              <a:extLst>
                <a:ext uri="{FF2B5EF4-FFF2-40B4-BE49-F238E27FC236}">
                  <a16:creationId xmlns:a16="http://schemas.microsoft.com/office/drawing/2014/main" id="{EDE49059-8C5F-4C05-83E1-664F60D3B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7694" y="2825965"/>
              <a:ext cx="914400" cy="914400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8B93A1-0613-47DE-8936-CEE4FB1D75EE}"/>
                </a:ext>
              </a:extLst>
            </p:cNvPr>
            <p:cNvSpPr/>
            <p:nvPr/>
          </p:nvSpPr>
          <p:spPr>
            <a:xfrm>
              <a:off x="6714565" y="3429000"/>
              <a:ext cx="322729" cy="1927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F54F13-A6FC-4B4F-ADD5-1359D5E6CA16}"/>
              </a:ext>
            </a:extLst>
          </p:cNvPr>
          <p:cNvCxnSpPr/>
          <p:nvPr/>
        </p:nvCxnSpPr>
        <p:spPr>
          <a:xfrm flipV="1">
            <a:off x="4554877" y="3177416"/>
            <a:ext cx="1" cy="8964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39" descr="퍼즐 조각">
            <a:extLst>
              <a:ext uri="{FF2B5EF4-FFF2-40B4-BE49-F238E27FC236}">
                <a16:creationId xmlns:a16="http://schemas.microsoft.com/office/drawing/2014/main" id="{6A00E65F-A1C0-4363-87AE-087819C3F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78063" y="3397051"/>
            <a:ext cx="457200" cy="4572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A5CFEAED-D4C4-4A24-8104-3205BF49EEF2}"/>
              </a:ext>
            </a:extLst>
          </p:cNvPr>
          <p:cNvGrpSpPr/>
          <p:nvPr/>
        </p:nvGrpSpPr>
        <p:grpSpPr>
          <a:xfrm>
            <a:off x="6471893" y="3397051"/>
            <a:ext cx="2282583" cy="343169"/>
            <a:chOff x="3734714" y="3278985"/>
            <a:chExt cx="1570635" cy="236133"/>
          </a:xfrm>
        </p:grpSpPr>
        <p:pic>
          <p:nvPicPr>
            <p:cNvPr id="42" name="그래픽 41" descr="링크">
              <a:extLst>
                <a:ext uri="{FF2B5EF4-FFF2-40B4-BE49-F238E27FC236}">
                  <a16:creationId xmlns:a16="http://schemas.microsoft.com/office/drawing/2014/main" id="{4327A8CB-5DAB-419C-8476-9D18D1F97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849729">
              <a:off x="3980745" y="3306895"/>
              <a:ext cx="180309" cy="180309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E62244-C7AA-43F8-A6A5-C9D4FDC49671}"/>
                </a:ext>
              </a:extLst>
            </p:cNvPr>
            <p:cNvSpPr/>
            <p:nvPr/>
          </p:nvSpPr>
          <p:spPr>
            <a:xfrm>
              <a:off x="3734714" y="3278985"/>
              <a:ext cx="236133" cy="2361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래픽 43" descr="링크">
              <a:extLst>
                <a:ext uri="{FF2B5EF4-FFF2-40B4-BE49-F238E27FC236}">
                  <a16:creationId xmlns:a16="http://schemas.microsoft.com/office/drawing/2014/main" id="{8E03F3FB-C945-40CD-A310-DE0B20A35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849729">
              <a:off x="4425579" y="3306895"/>
              <a:ext cx="180309" cy="180309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24700D-2E90-41EB-917D-FC28BEA016BC}"/>
                </a:ext>
              </a:extLst>
            </p:cNvPr>
            <p:cNvSpPr/>
            <p:nvPr/>
          </p:nvSpPr>
          <p:spPr>
            <a:xfrm>
              <a:off x="4179548" y="3278985"/>
              <a:ext cx="236133" cy="2361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래픽 45" descr="링크">
              <a:extLst>
                <a:ext uri="{FF2B5EF4-FFF2-40B4-BE49-F238E27FC236}">
                  <a16:creationId xmlns:a16="http://schemas.microsoft.com/office/drawing/2014/main" id="{6F4ECD5B-02E3-4503-9669-7FA81125C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849729">
              <a:off x="4870413" y="3306895"/>
              <a:ext cx="180309" cy="180309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36DD609-CD99-4A78-B4AC-3B0B8B74217B}"/>
                </a:ext>
              </a:extLst>
            </p:cNvPr>
            <p:cNvSpPr/>
            <p:nvPr/>
          </p:nvSpPr>
          <p:spPr>
            <a:xfrm>
              <a:off x="4624382" y="3278985"/>
              <a:ext cx="236133" cy="2361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7F458BB-9148-4AD7-BC01-AEA41CAD53D2}"/>
                </a:ext>
              </a:extLst>
            </p:cNvPr>
            <p:cNvSpPr/>
            <p:nvPr/>
          </p:nvSpPr>
          <p:spPr>
            <a:xfrm>
              <a:off x="5069216" y="3278985"/>
              <a:ext cx="236133" cy="2361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B678DC-E283-42CF-91F5-CCBB1E3F302A}"/>
              </a:ext>
            </a:extLst>
          </p:cNvPr>
          <p:cNvGrpSpPr/>
          <p:nvPr/>
        </p:nvGrpSpPr>
        <p:grpSpPr>
          <a:xfrm>
            <a:off x="6677447" y="2223295"/>
            <a:ext cx="566039" cy="566039"/>
            <a:chOff x="6650549" y="1385442"/>
            <a:chExt cx="1306286" cy="1306286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CCF77D1-34C6-4CEF-A113-ED9FD52A9945}"/>
                </a:ext>
              </a:extLst>
            </p:cNvPr>
            <p:cNvSpPr/>
            <p:nvPr/>
          </p:nvSpPr>
          <p:spPr>
            <a:xfrm>
              <a:off x="6650549" y="1385442"/>
              <a:ext cx="1306286" cy="13062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래픽 49" descr="사용자">
              <a:extLst>
                <a:ext uri="{FF2B5EF4-FFF2-40B4-BE49-F238E27FC236}">
                  <a16:creationId xmlns:a16="http://schemas.microsoft.com/office/drawing/2014/main" id="{C1CAB9AE-6EFB-4507-825B-BEE46F708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64128" y="1499021"/>
              <a:ext cx="1079128" cy="1079128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C082BF2-4207-41BC-994B-5B05B244D46B}"/>
              </a:ext>
            </a:extLst>
          </p:cNvPr>
          <p:cNvGrpSpPr/>
          <p:nvPr/>
        </p:nvGrpSpPr>
        <p:grpSpPr>
          <a:xfrm>
            <a:off x="7970389" y="2223294"/>
            <a:ext cx="566039" cy="566039"/>
            <a:chOff x="6650549" y="1385442"/>
            <a:chExt cx="1306286" cy="130628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BD50EA-6104-4A10-B2D1-74667DA72E93}"/>
                </a:ext>
              </a:extLst>
            </p:cNvPr>
            <p:cNvSpPr/>
            <p:nvPr/>
          </p:nvSpPr>
          <p:spPr>
            <a:xfrm>
              <a:off x="6650549" y="1385442"/>
              <a:ext cx="1306286" cy="1306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6" name="그래픽 55" descr="사용자">
              <a:extLst>
                <a:ext uri="{FF2B5EF4-FFF2-40B4-BE49-F238E27FC236}">
                  <a16:creationId xmlns:a16="http://schemas.microsoft.com/office/drawing/2014/main" id="{359EA9CA-AE09-4D88-9C0C-F3536C885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64128" y="1499021"/>
              <a:ext cx="1079128" cy="1079128"/>
            </a:xfrm>
            <a:prstGeom prst="rect">
              <a:avLst/>
            </a:prstGeom>
          </p:spPr>
        </p:pic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1C7D57C-CBA0-426D-9D1A-89C90F410E0B}"/>
              </a:ext>
            </a:extLst>
          </p:cNvPr>
          <p:cNvCxnSpPr/>
          <p:nvPr/>
        </p:nvCxnSpPr>
        <p:spPr>
          <a:xfrm>
            <a:off x="7289948" y="2425391"/>
            <a:ext cx="64647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471F4C2-3674-44D6-A44C-6E565FC80ABC}"/>
              </a:ext>
            </a:extLst>
          </p:cNvPr>
          <p:cNvCxnSpPr/>
          <p:nvPr/>
        </p:nvCxnSpPr>
        <p:spPr>
          <a:xfrm flipH="1">
            <a:off x="7272018" y="2524243"/>
            <a:ext cx="64647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래픽 62" descr="동전">
            <a:extLst>
              <a:ext uri="{FF2B5EF4-FFF2-40B4-BE49-F238E27FC236}">
                <a16:creationId xmlns:a16="http://schemas.microsoft.com/office/drawing/2014/main" id="{D0404B77-11FA-4688-B678-63E5FBBDBE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71624" y="2073271"/>
            <a:ext cx="270627" cy="270627"/>
          </a:xfrm>
          <a:prstGeom prst="rect">
            <a:avLst/>
          </a:prstGeom>
        </p:spPr>
      </p:pic>
      <p:pic>
        <p:nvPicPr>
          <p:cNvPr id="65" name="그래픽 64" descr="데이터베이스">
            <a:extLst>
              <a:ext uri="{FF2B5EF4-FFF2-40B4-BE49-F238E27FC236}">
                <a16:creationId xmlns:a16="http://schemas.microsoft.com/office/drawing/2014/main" id="{3DFCAB50-81AC-41DB-9FB4-DD2AA98FD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2369" y="2600674"/>
            <a:ext cx="269136" cy="269136"/>
          </a:xfrm>
          <a:prstGeom prst="rect">
            <a:avLst/>
          </a:prstGeom>
        </p:spPr>
      </p:pic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339146B-6FA6-4375-B268-E7F5FF3AB163}"/>
              </a:ext>
            </a:extLst>
          </p:cNvPr>
          <p:cNvCxnSpPr>
            <a:cxnSpLocks/>
          </p:cNvCxnSpPr>
          <p:nvPr/>
        </p:nvCxnSpPr>
        <p:spPr>
          <a:xfrm>
            <a:off x="7606936" y="2951441"/>
            <a:ext cx="0" cy="36411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B1A7212-A3D4-428B-A162-8285126D131C}"/>
              </a:ext>
            </a:extLst>
          </p:cNvPr>
          <p:cNvGrpSpPr/>
          <p:nvPr/>
        </p:nvGrpSpPr>
        <p:grpSpPr>
          <a:xfrm>
            <a:off x="10005084" y="3797425"/>
            <a:ext cx="1306286" cy="925520"/>
            <a:chOff x="9779842" y="2883345"/>
            <a:chExt cx="1843702" cy="1306286"/>
          </a:xfrm>
        </p:grpSpPr>
        <p:pic>
          <p:nvPicPr>
            <p:cNvPr id="85" name="그래픽 84" descr="사용자">
              <a:extLst>
                <a:ext uri="{FF2B5EF4-FFF2-40B4-BE49-F238E27FC236}">
                  <a16:creationId xmlns:a16="http://schemas.microsoft.com/office/drawing/2014/main" id="{964CDE51-4D3E-4607-9E9E-40A46EB2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709144" y="3128909"/>
              <a:ext cx="914400" cy="914400"/>
            </a:xfrm>
            <a:prstGeom prst="rect">
              <a:avLst/>
            </a:prstGeom>
          </p:spPr>
        </p:pic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CAAFCCF-757F-452D-B8EF-56C44A2D844B}"/>
                </a:ext>
              </a:extLst>
            </p:cNvPr>
            <p:cNvSpPr/>
            <p:nvPr/>
          </p:nvSpPr>
          <p:spPr>
            <a:xfrm>
              <a:off x="9779842" y="2883345"/>
              <a:ext cx="1306286" cy="13062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래픽 86" descr="컴퓨터">
              <a:extLst>
                <a:ext uri="{FF2B5EF4-FFF2-40B4-BE49-F238E27FC236}">
                  <a16:creationId xmlns:a16="http://schemas.microsoft.com/office/drawing/2014/main" id="{57BBCEF3-C7B9-4E3C-94F0-13D9B137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75785" y="3079288"/>
              <a:ext cx="914400" cy="9144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C5008F4-CC96-4668-8097-3AB88BC3AEB6}"/>
              </a:ext>
            </a:extLst>
          </p:cNvPr>
          <p:cNvGrpSpPr/>
          <p:nvPr/>
        </p:nvGrpSpPr>
        <p:grpSpPr>
          <a:xfrm>
            <a:off x="10005084" y="1598723"/>
            <a:ext cx="925520" cy="925520"/>
            <a:chOff x="7265347" y="-60285"/>
            <a:chExt cx="1306286" cy="1306286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31DDB39-53DC-48AF-BBE8-E13E2BB26637}"/>
                </a:ext>
              </a:extLst>
            </p:cNvPr>
            <p:cNvSpPr/>
            <p:nvPr/>
          </p:nvSpPr>
          <p:spPr>
            <a:xfrm>
              <a:off x="7265347" y="-60285"/>
              <a:ext cx="1306286" cy="130628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래픽 88" descr="사용자">
              <a:extLst>
                <a:ext uri="{FF2B5EF4-FFF2-40B4-BE49-F238E27FC236}">
                  <a16:creationId xmlns:a16="http://schemas.microsoft.com/office/drawing/2014/main" id="{F3166BB7-E754-45E4-8BDB-044C1A685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78926" y="53294"/>
              <a:ext cx="1079128" cy="1079128"/>
            </a:xfrm>
            <a:prstGeom prst="rect">
              <a:avLst/>
            </a:prstGeom>
          </p:spPr>
        </p:pic>
        <p:pic>
          <p:nvPicPr>
            <p:cNvPr id="90" name="그래픽 89" descr="선글라스">
              <a:extLst>
                <a:ext uri="{FF2B5EF4-FFF2-40B4-BE49-F238E27FC236}">
                  <a16:creationId xmlns:a16="http://schemas.microsoft.com/office/drawing/2014/main" id="{C20EE9BC-349A-4EE9-9F1E-8CFFFDA4C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20801" y="194787"/>
              <a:ext cx="398071" cy="398071"/>
            </a:xfrm>
            <a:prstGeom prst="rect">
              <a:avLst/>
            </a:prstGeom>
          </p:spPr>
        </p:pic>
      </p:grpSp>
      <p:pic>
        <p:nvPicPr>
          <p:cNvPr id="94" name="그래픽 93" descr="잠금">
            <a:extLst>
              <a:ext uri="{FF2B5EF4-FFF2-40B4-BE49-F238E27FC236}">
                <a16:creationId xmlns:a16="http://schemas.microsoft.com/office/drawing/2014/main" id="{4F753237-0E67-44A3-AA96-238EB3DA177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40224" y="3477380"/>
            <a:ext cx="302648" cy="302648"/>
          </a:xfrm>
          <a:prstGeom prst="rect">
            <a:avLst/>
          </a:prstGeom>
        </p:spPr>
      </p:pic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F5252B6-0D20-4E27-BCC0-D6A9563DC5EF}"/>
              </a:ext>
            </a:extLst>
          </p:cNvPr>
          <p:cNvCxnSpPr/>
          <p:nvPr/>
        </p:nvCxnSpPr>
        <p:spPr>
          <a:xfrm flipV="1">
            <a:off x="10473403" y="2735701"/>
            <a:ext cx="1" cy="8964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래픽 97" descr="퍼즐 조각">
            <a:extLst>
              <a:ext uri="{FF2B5EF4-FFF2-40B4-BE49-F238E27FC236}">
                <a16:creationId xmlns:a16="http://schemas.microsoft.com/office/drawing/2014/main" id="{2C38E1B8-B2F4-4FCB-A443-F1DD7104CA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73404" y="294881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EABB2C-7B9B-44C8-9FFB-CA7FD7E77625}"/>
              </a:ext>
            </a:extLst>
          </p:cNvPr>
          <p:cNvSpPr txBox="1"/>
          <p:nvPr/>
        </p:nvSpPr>
        <p:spPr>
          <a:xfrm>
            <a:off x="1536258" y="1478592"/>
            <a:ext cx="9119484" cy="3882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1. </a:t>
            </a:r>
            <a:r>
              <a:rPr lang="en-US" altLang="ko-KR" dirty="0" err="1"/>
              <a:t>Storj</a:t>
            </a:r>
            <a:r>
              <a:rPr lang="ko-KR" altLang="en-US" dirty="0"/>
              <a:t>에 대한 기본 지식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향후 다른 분산 스토리지를 조사할 때 바탕이 될 수 있는 지식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범죄 수사관들에게 해당 공격의 내용 전달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4. </a:t>
            </a:r>
            <a:r>
              <a:rPr lang="en-US" altLang="ko-KR" dirty="0" err="1"/>
              <a:t>Storj</a:t>
            </a:r>
            <a:r>
              <a:rPr lang="en-US" altLang="ko-KR" dirty="0"/>
              <a:t> </a:t>
            </a:r>
            <a:r>
              <a:rPr lang="ko-KR" altLang="en-US" dirty="0"/>
              <a:t>구현에 대한 심화 탐색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5. </a:t>
            </a:r>
            <a:r>
              <a:rPr lang="en-US" altLang="ko-KR" dirty="0" err="1"/>
              <a:t>Storj</a:t>
            </a:r>
            <a:r>
              <a:rPr lang="en-US" altLang="ko-KR" dirty="0"/>
              <a:t> </a:t>
            </a:r>
            <a:r>
              <a:rPr lang="ko-KR" altLang="en-US" dirty="0"/>
              <a:t>네트워크에 제공된 저장소에 안전하지 않은 데이터를 저장하는 두 가지의 공격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공격에 대한 조치 제안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프레임업 공격을 받은 피해자의 결백을 인증하기 위한 도구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37A970-1EB3-4C9E-BAE4-DBA320597B1B}"/>
              </a:ext>
            </a:extLst>
          </p:cNvPr>
          <p:cNvSpPr/>
          <p:nvPr/>
        </p:nvSpPr>
        <p:spPr>
          <a:xfrm>
            <a:off x="1436914" y="1660849"/>
            <a:ext cx="391885" cy="3918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472F97-A58C-41C7-A86E-28189844301F}"/>
              </a:ext>
            </a:extLst>
          </p:cNvPr>
          <p:cNvSpPr/>
          <p:nvPr/>
        </p:nvSpPr>
        <p:spPr>
          <a:xfrm>
            <a:off x="1436913" y="2197667"/>
            <a:ext cx="391885" cy="3918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8DFDA85-7564-4C89-8477-23C2A944F7E0}"/>
              </a:ext>
            </a:extLst>
          </p:cNvPr>
          <p:cNvSpPr/>
          <p:nvPr/>
        </p:nvSpPr>
        <p:spPr>
          <a:xfrm>
            <a:off x="1436912" y="2771809"/>
            <a:ext cx="391885" cy="3918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79296D-52D3-4347-A50C-C71BEE683BE9}"/>
              </a:ext>
            </a:extLst>
          </p:cNvPr>
          <p:cNvSpPr/>
          <p:nvPr/>
        </p:nvSpPr>
        <p:spPr>
          <a:xfrm>
            <a:off x="1436911" y="3327289"/>
            <a:ext cx="391885" cy="3918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B52B935-B15A-4268-A6E8-56B23B4F0F7E}"/>
              </a:ext>
            </a:extLst>
          </p:cNvPr>
          <p:cNvSpPr/>
          <p:nvPr/>
        </p:nvSpPr>
        <p:spPr>
          <a:xfrm>
            <a:off x="1436910" y="3882769"/>
            <a:ext cx="391885" cy="3918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482C15F-E4FC-4D1B-BE86-B97DE96B3F8D}"/>
              </a:ext>
            </a:extLst>
          </p:cNvPr>
          <p:cNvSpPr/>
          <p:nvPr/>
        </p:nvSpPr>
        <p:spPr>
          <a:xfrm>
            <a:off x="1436909" y="4419587"/>
            <a:ext cx="391885" cy="3918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4B4124-879C-4E3F-90DD-ED15DDCFD4B0}"/>
              </a:ext>
            </a:extLst>
          </p:cNvPr>
          <p:cNvSpPr/>
          <p:nvPr/>
        </p:nvSpPr>
        <p:spPr>
          <a:xfrm>
            <a:off x="1436908" y="4956408"/>
            <a:ext cx="391885" cy="3918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37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E2E5C-61FD-4219-9577-E37268EBBEDF}"/>
              </a:ext>
            </a:extLst>
          </p:cNvPr>
          <p:cNvSpPr txBox="1"/>
          <p:nvPr/>
        </p:nvSpPr>
        <p:spPr>
          <a:xfrm>
            <a:off x="4180315" y="2659559"/>
            <a:ext cx="383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network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0474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6C11FA-A59A-481E-8FB5-4D44C89F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3" y="1461010"/>
            <a:ext cx="9050013" cy="33246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F278DF-57BA-4FF0-BA07-4387E855377F}"/>
              </a:ext>
            </a:extLst>
          </p:cNvPr>
          <p:cNvSpPr/>
          <p:nvPr/>
        </p:nvSpPr>
        <p:spPr>
          <a:xfrm>
            <a:off x="7856737" y="220041"/>
            <a:ext cx="4110361" cy="150222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bridge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중앙집중형 서버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인증을 처리하고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암호화된 파일 조각을 저장할 저장소를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빠르게 선택하여 저장할 수 있도록 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B5FA0-18D5-4BC6-922B-11E78A17856F}"/>
              </a:ext>
            </a:extLst>
          </p:cNvPr>
          <p:cNvSpPr txBox="1"/>
          <p:nvPr/>
        </p:nvSpPr>
        <p:spPr>
          <a:xfrm>
            <a:off x="79899" y="88776"/>
            <a:ext cx="20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renter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farmer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저장소 제공자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bridge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브릿지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977EA2-27CC-4482-AA46-1FFA5D66E6BF}"/>
              </a:ext>
            </a:extLst>
          </p:cNvPr>
          <p:cNvSpPr/>
          <p:nvPr/>
        </p:nvSpPr>
        <p:spPr>
          <a:xfrm>
            <a:off x="559292" y="4030462"/>
            <a:ext cx="6578353" cy="452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사용자들은 </a:t>
            </a:r>
            <a:r>
              <a:rPr lang="en-US" altLang="ko-KR" sz="1200" dirty="0" err="1"/>
              <a:t>Storj</a:t>
            </a:r>
            <a:r>
              <a:rPr lang="en-US" altLang="ko-KR" sz="1200" dirty="0"/>
              <a:t> </a:t>
            </a:r>
            <a:r>
              <a:rPr lang="ko-KR" altLang="en-US" sz="1200" dirty="0"/>
              <a:t>클라이언트 어플리케이션을 사용하여 네트워크와 상호작용한다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60E1FD-ADAD-4757-AF9A-EF104E67C221}"/>
              </a:ext>
            </a:extLst>
          </p:cNvPr>
          <p:cNvSpPr/>
          <p:nvPr/>
        </p:nvSpPr>
        <p:spPr>
          <a:xfrm>
            <a:off x="559291" y="4559318"/>
            <a:ext cx="6578353" cy="452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사용자는 네트워크와 통신하길 원할 때마다 </a:t>
            </a:r>
            <a:r>
              <a:rPr lang="ko-KR" altLang="en-US" sz="1200" dirty="0" err="1"/>
              <a:t>브릿지와</a:t>
            </a:r>
            <a:r>
              <a:rPr lang="ko-KR" altLang="en-US" sz="1200" dirty="0"/>
              <a:t> 상호작용을 거쳐야한다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EC2894-DD8C-4771-827A-A449D8C579B4}"/>
              </a:ext>
            </a:extLst>
          </p:cNvPr>
          <p:cNvSpPr/>
          <p:nvPr/>
        </p:nvSpPr>
        <p:spPr>
          <a:xfrm>
            <a:off x="559290" y="5088174"/>
            <a:ext cx="6578353" cy="452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브릿지가</a:t>
            </a:r>
            <a:r>
              <a:rPr lang="ko-KR" altLang="en-US" sz="1200" dirty="0"/>
              <a:t> 승인을 하면 사용자는 저장소 제공자와 파일을 주고 받을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EB7353-9F6F-4455-97A3-3826C2249503}"/>
              </a:ext>
            </a:extLst>
          </p:cNvPr>
          <p:cNvSpPr/>
          <p:nvPr/>
        </p:nvSpPr>
        <p:spPr>
          <a:xfrm>
            <a:off x="559289" y="5617030"/>
            <a:ext cx="6578353" cy="452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저장소 제공자 또한 저장소를 제공하기 전에 </a:t>
            </a:r>
            <a:r>
              <a:rPr lang="ko-KR" altLang="en-US" sz="1200" dirty="0" err="1"/>
              <a:t>브릿지에게</a:t>
            </a:r>
            <a:r>
              <a:rPr lang="ko-KR" altLang="en-US" sz="1200" dirty="0"/>
              <a:t> 허가를 요청한다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72BCB5-6C5C-49D1-B94E-2BFFC4D9D806}"/>
              </a:ext>
            </a:extLst>
          </p:cNvPr>
          <p:cNvSpPr/>
          <p:nvPr/>
        </p:nvSpPr>
        <p:spPr>
          <a:xfrm>
            <a:off x="559288" y="6145886"/>
            <a:ext cx="6578353" cy="452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통신은 </a:t>
            </a:r>
            <a:r>
              <a:rPr lang="ko-KR" altLang="en-US" sz="1200" dirty="0" err="1"/>
              <a:t>브릿지에</a:t>
            </a:r>
            <a:r>
              <a:rPr lang="ko-KR" altLang="en-US" sz="1200" dirty="0"/>
              <a:t> 저장되지만 사용자와 저장소 제공자 사이의 파일은 저장되지 않는다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36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6C11FA-A59A-481E-8FB5-4D44C89F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3" y="1461010"/>
            <a:ext cx="9050013" cy="33246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8FC03-74C5-48DD-BA74-C6CD64CD43EE}"/>
              </a:ext>
            </a:extLst>
          </p:cNvPr>
          <p:cNvSpPr/>
          <p:nvPr/>
        </p:nvSpPr>
        <p:spPr>
          <a:xfrm>
            <a:off x="559292" y="4030462"/>
            <a:ext cx="6578353" cy="452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사용자들은 </a:t>
            </a:r>
            <a:r>
              <a:rPr lang="en-US" altLang="ko-KR" sz="1200" dirty="0" err="1"/>
              <a:t>Storj</a:t>
            </a:r>
            <a:r>
              <a:rPr lang="en-US" altLang="ko-KR" sz="1200" dirty="0"/>
              <a:t> </a:t>
            </a:r>
            <a:r>
              <a:rPr lang="ko-KR" altLang="en-US" sz="1200" dirty="0"/>
              <a:t>클라이언트 어플리케이션을 사용하여 네트워크와 상호작용한다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03C0C5-7769-49A9-B7BE-B56E815508DA}"/>
              </a:ext>
            </a:extLst>
          </p:cNvPr>
          <p:cNvSpPr/>
          <p:nvPr/>
        </p:nvSpPr>
        <p:spPr>
          <a:xfrm>
            <a:off x="559291" y="4559318"/>
            <a:ext cx="6578353" cy="452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사용자는 네트워크와 통신하길 원할 때마다 </a:t>
            </a:r>
            <a:r>
              <a:rPr lang="ko-KR" altLang="en-US" sz="1200" dirty="0" err="1"/>
              <a:t>브릿지와</a:t>
            </a:r>
            <a:r>
              <a:rPr lang="ko-KR" altLang="en-US" sz="1200" dirty="0"/>
              <a:t> 상호작용을 거쳐야한다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0187EF-7D1E-4492-BB5F-B451DD2C9623}"/>
              </a:ext>
            </a:extLst>
          </p:cNvPr>
          <p:cNvSpPr/>
          <p:nvPr/>
        </p:nvSpPr>
        <p:spPr>
          <a:xfrm>
            <a:off x="559290" y="5088174"/>
            <a:ext cx="6578353" cy="452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브릿지가</a:t>
            </a:r>
            <a:r>
              <a:rPr lang="ko-KR" altLang="en-US" sz="1200" dirty="0"/>
              <a:t> 승인을 하면 사용자는 저장소 제공자와 파일을 주고 받을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A739C-A3AA-440C-AEF9-DAA80533F772}"/>
              </a:ext>
            </a:extLst>
          </p:cNvPr>
          <p:cNvSpPr/>
          <p:nvPr/>
        </p:nvSpPr>
        <p:spPr>
          <a:xfrm>
            <a:off x="559289" y="5617030"/>
            <a:ext cx="6578353" cy="452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저장소 제공자 또한 저장소를 제공하기 전에 </a:t>
            </a:r>
            <a:r>
              <a:rPr lang="ko-KR" altLang="en-US" sz="1200" dirty="0" err="1"/>
              <a:t>브릿지에게</a:t>
            </a:r>
            <a:r>
              <a:rPr lang="ko-KR" altLang="en-US" sz="1200" dirty="0"/>
              <a:t> 허가를 요청한다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20CD1C-8C88-430F-91CE-AD343EC10FC1}"/>
              </a:ext>
            </a:extLst>
          </p:cNvPr>
          <p:cNvSpPr/>
          <p:nvPr/>
        </p:nvSpPr>
        <p:spPr>
          <a:xfrm>
            <a:off x="559288" y="6145886"/>
            <a:ext cx="6578353" cy="452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모든 통신은 </a:t>
            </a:r>
            <a:r>
              <a:rPr lang="ko-KR" altLang="en-US" sz="1200" dirty="0" err="1"/>
              <a:t>브릿지에</a:t>
            </a:r>
            <a:r>
              <a:rPr lang="ko-KR" altLang="en-US" sz="1200" dirty="0"/>
              <a:t> 저장되지만 사용자와 저장소 제공자 사이의 파일은 저장되지 않는다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F278DF-57BA-4FF0-BA07-4387E855377F}"/>
              </a:ext>
            </a:extLst>
          </p:cNvPr>
          <p:cNvSpPr/>
          <p:nvPr/>
        </p:nvSpPr>
        <p:spPr>
          <a:xfrm>
            <a:off x="7856737" y="220041"/>
            <a:ext cx="4110361" cy="150222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bridge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Storj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중앙집중형 서버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인증을 처리하고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암호화된 파일 조각을 저장할 저장소를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빠르게 선택하여 저장할 수 있도록 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B5FA0-18D5-4BC6-922B-11E78A17856F}"/>
              </a:ext>
            </a:extLst>
          </p:cNvPr>
          <p:cNvSpPr txBox="1"/>
          <p:nvPr/>
        </p:nvSpPr>
        <p:spPr>
          <a:xfrm>
            <a:off x="79899" y="88776"/>
            <a:ext cx="20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renter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farmer 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저장소 제공자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bridge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브릿지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3142A5-9E51-4723-B59E-46F60927DBC3}"/>
              </a:ext>
            </a:extLst>
          </p:cNvPr>
          <p:cNvGrpSpPr/>
          <p:nvPr/>
        </p:nvGrpSpPr>
        <p:grpSpPr>
          <a:xfrm>
            <a:off x="559288" y="4030462"/>
            <a:ext cx="6578357" cy="2568185"/>
            <a:chOff x="559288" y="4030462"/>
            <a:chExt cx="6578357" cy="25681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977EA2-27CC-4482-AA46-1FFA5D66E6BF}"/>
                </a:ext>
              </a:extLst>
            </p:cNvPr>
            <p:cNvSpPr/>
            <p:nvPr/>
          </p:nvSpPr>
          <p:spPr>
            <a:xfrm>
              <a:off x="559292" y="4030462"/>
              <a:ext cx="6578353" cy="452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1. 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사용자는 파일을 저장하기 전에 저장소 제공자와의 저장 계약을 체결해야 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 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60E1FD-ADAD-4757-AF9A-EF104E67C221}"/>
                </a:ext>
              </a:extLst>
            </p:cNvPr>
            <p:cNvSpPr/>
            <p:nvPr/>
          </p:nvSpPr>
          <p:spPr>
            <a:xfrm>
              <a:off x="559291" y="4559318"/>
              <a:ext cx="6578353" cy="452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2. </a:t>
              </a:r>
              <a:r>
                <a:rPr lang="ko-KR" altLang="en-US" sz="1200" dirty="0">
                  <a:solidFill>
                    <a:schemeClr val="tx1"/>
                  </a:solidFill>
                </a:rPr>
                <a:t>계약은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브릿지에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저장되며 파일 업로드가 가능한 상태가 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5EC2894-DD8C-4771-827A-A449D8C579B4}"/>
                </a:ext>
              </a:extLst>
            </p:cNvPr>
            <p:cNvSpPr/>
            <p:nvPr/>
          </p:nvSpPr>
          <p:spPr>
            <a:xfrm>
              <a:off x="559290" y="5088174"/>
              <a:ext cx="6578353" cy="452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3. 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사용자는 파일을 암호화한 다음 파일을 조각으로 분할한다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EB7353-9F6F-4455-97A3-3826C2249503}"/>
                </a:ext>
              </a:extLst>
            </p:cNvPr>
            <p:cNvSpPr/>
            <p:nvPr/>
          </p:nvSpPr>
          <p:spPr>
            <a:xfrm>
              <a:off x="559289" y="5617030"/>
              <a:ext cx="6578353" cy="452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4. </a:t>
              </a:r>
              <a:r>
                <a:rPr lang="ko-KR" altLang="en-US" sz="1200" dirty="0">
                  <a:solidFill>
                    <a:schemeClr val="tx1"/>
                  </a:solidFill>
                </a:rPr>
                <a:t>파일 조각은 계약서와 함께 저장소 제공자들로 분산되어 저장된다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72BCB5-6C5C-49D1-B94E-2BFFC4D9D806}"/>
                </a:ext>
              </a:extLst>
            </p:cNvPr>
            <p:cNvSpPr/>
            <p:nvPr/>
          </p:nvSpPr>
          <p:spPr>
            <a:xfrm>
              <a:off x="559288" y="6145886"/>
              <a:ext cx="6578353" cy="452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5. </a:t>
              </a:r>
              <a:r>
                <a:rPr lang="ko-KR" altLang="en-US" sz="1200" dirty="0">
                  <a:solidFill>
                    <a:schemeClr val="tx1"/>
                  </a:solidFill>
                </a:rPr>
                <a:t>데이터 가용성을 보장하기 위해 중복된 조각 복사본을 생성하여 분산한다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4C0664-4870-4227-97E7-19F5A315D0B3}"/>
              </a:ext>
            </a:extLst>
          </p:cNvPr>
          <p:cNvSpPr txBox="1"/>
          <p:nvPr/>
        </p:nvSpPr>
        <p:spPr>
          <a:xfrm>
            <a:off x="559288" y="372798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업로드 단계</a:t>
            </a:r>
          </a:p>
        </p:txBody>
      </p:sp>
    </p:spTree>
    <p:extLst>
      <p:ext uri="{BB962C8B-B14F-4D97-AF65-F5344CB8AC3E}">
        <p14:creationId xmlns:p14="http://schemas.microsoft.com/office/powerpoint/2010/main" val="126808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3192</Words>
  <Application>Microsoft Office PowerPoint</Application>
  <PresentationFormat>와이드스크린</PresentationFormat>
  <Paragraphs>548</Paragraphs>
  <Slides>37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Frameup: An incriminatory attack on Storj:  A peer to peer blockchain enabled distributed storage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20196093@office.deu.ac.kr</dc:creator>
  <cp:lastModifiedBy>한윤진</cp:lastModifiedBy>
  <cp:revision>294</cp:revision>
  <dcterms:created xsi:type="dcterms:W3CDTF">2020-01-17T02:10:31Z</dcterms:created>
  <dcterms:modified xsi:type="dcterms:W3CDTF">2020-01-17T19:13:46Z</dcterms:modified>
</cp:coreProperties>
</file>