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" initials="p" lastIdx="1" clrIdx="0">
    <p:extLst>
      <p:ext uri="{19B8F6BF-5375-455C-9EA6-DF929625EA0E}">
        <p15:presenceInfo xmlns:p15="http://schemas.microsoft.com/office/powerpoint/2012/main" userId="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A37"/>
    <a:srgbClr val="BA8E4E"/>
    <a:srgbClr val="453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9146" autoAdjust="0"/>
  </p:normalViewPr>
  <p:slideViewPr>
    <p:cSldViewPr snapToGrid="0">
      <p:cViewPr>
        <p:scale>
          <a:sx n="100" d="100"/>
          <a:sy n="100" d="100"/>
        </p:scale>
        <p:origin x="2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15FD4-C2B8-48A8-8ACD-5DE32D6406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19A-7472-4572-9707-39143A4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3586996&amp;cid=59277&amp;categoryId=59279#footNote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rms.naver.com/entry.nhn?docId=3586996&amp;cid=59277&amp;categoryId=59279#footNote3" TargetMode="External"/><Relationship Id="rId4" Type="http://schemas.openxmlformats.org/officeDocument/2006/relationships/hyperlink" Target="https://terms.naver.com/entry.nhn?docId=3586996&amp;cid=59277&amp;categoryId=59279#footNote2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45341B"/>
                </a:solidFill>
              </a:rPr>
              <a:t>IDC(International Data Corporation)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6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특별 섹션을 통해 현재의 최신 컴퓨팅 주제에 대한 최신 정보를 제공하여 커뮤니티의 관심을 끌기 위해 반드시 조사해야 할 새로운 문제를 가져 왔기를 바랍니다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또한이 기술이 에지 컴퓨팅 영역과 새로운 응용 분야에서 일하는 연구원과 실무자에게 유용한 참고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자료가되기를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특별 섹션은 스마트 에지 컴퓨팅 연속체를 향한 경로를 설정하는 데 도움이 될 것으로 예상합니다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초청 된 저자 및 검토 자에게 감사의 말을 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홉 </a:t>
            </a:r>
            <a:r>
              <a:rPr lang="en-US" altLang="ko-KR" dirty="0"/>
              <a:t>: </a:t>
            </a:r>
            <a:r>
              <a:rPr lang="ko-KR" altLang="en-US" dirty="0"/>
              <a:t>출발지와 목적지 사이에 위치한 경로 내에서 다음 네트워크 장비로 패킷이 이동할 때마다 발생하는 카운트</a:t>
            </a:r>
          </a:p>
          <a:p>
            <a:r>
              <a:rPr lang="ko-KR" altLang="en-US" dirty="0"/>
              <a:t>데이터 패킷은 브리지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게이트웨이를 거치면서 출발지에서 목적지로 경유한다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7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컴퓨팅 오프로드 </a:t>
            </a:r>
            <a:r>
              <a:rPr lang="en-US" altLang="ko-KR" dirty="0"/>
              <a:t>: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시스템에서 동일한 작업을 수행할 수 있는 장치가 여러 개 존재하는 경우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작업량이 적게 할당되어 있는 장치에서 작업량이 많은 장치의 작업 일부를 받아서 처리하는 것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컴퓨팅 오프로드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스토리지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처리를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수행할뿐만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요청을 분배하고 클라우드에서 사용자에게 서비스를 제공할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경로를 따라 이러한 작업을 수행하면 안전성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및 개인정보 보호와 같은 요구사항을 충족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 설계를 잘 해야함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IoT, </a:t>
            </a:r>
            <a:r>
              <a:rPr lang="ko-KR" altLang="en-US" dirty="0"/>
              <a:t>에지</a:t>
            </a:r>
            <a:r>
              <a:rPr lang="en-US" altLang="ko-KR" dirty="0"/>
              <a:t>, </a:t>
            </a:r>
            <a:r>
              <a:rPr lang="ko-KR" altLang="en-US" dirty="0"/>
              <a:t>클라우드를 추상화한 </a:t>
            </a:r>
            <a:r>
              <a:rPr lang="en-US" altLang="ko-KR" dirty="0"/>
              <a:t>3</a:t>
            </a:r>
            <a:r>
              <a:rPr lang="ko-KR" altLang="en-US" dirty="0"/>
              <a:t>계층 </a:t>
            </a:r>
            <a:r>
              <a:rPr lang="ko-KR" altLang="en-US" dirty="0" err="1"/>
              <a:t>엣지</a:t>
            </a:r>
            <a:r>
              <a:rPr lang="ko-KR" altLang="en-US" dirty="0"/>
              <a:t> 컴퓨팅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ko-KR" altLang="en-US" dirty="0" err="1"/>
              <a:t>드론</a:t>
            </a:r>
            <a:r>
              <a:rPr lang="en-US" altLang="ko-KR" dirty="0"/>
              <a:t>, </a:t>
            </a:r>
            <a:r>
              <a:rPr lang="ko-KR" altLang="en-US" dirty="0"/>
              <a:t>건강 관련</a:t>
            </a:r>
            <a:r>
              <a:rPr lang="en-US" altLang="ko-KR" dirty="0"/>
              <a:t>, </a:t>
            </a:r>
            <a:r>
              <a:rPr lang="ko-KR" altLang="en-US" dirty="0"/>
              <a:t>스마트 홈</a:t>
            </a:r>
            <a:r>
              <a:rPr lang="en-US" altLang="ko-KR" dirty="0"/>
              <a:t>, </a:t>
            </a:r>
            <a:r>
              <a:rPr lang="ko-KR" altLang="en-US" dirty="0"/>
              <a:t>산업 인터넷 등을 포함한 </a:t>
            </a:r>
            <a:r>
              <a:rPr lang="en-US" altLang="ko-KR" dirty="0"/>
              <a:t>IoT </a:t>
            </a:r>
            <a:r>
              <a:rPr lang="ko-KR" altLang="en-US" dirty="0"/>
              <a:t>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연결하는데 여러 통신 프로토콜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자율주행차량</a:t>
            </a:r>
            <a:r>
              <a:rPr lang="en-US" altLang="ko-KR" dirty="0"/>
              <a:t>, </a:t>
            </a:r>
            <a:r>
              <a:rPr lang="ko-KR" altLang="en-US" dirty="0"/>
              <a:t>셀룰러 타워</a:t>
            </a:r>
            <a:r>
              <a:rPr lang="en-US" altLang="ko-KR" dirty="0"/>
              <a:t>, </a:t>
            </a:r>
            <a:r>
              <a:rPr lang="ko-KR" altLang="en-US" dirty="0"/>
              <a:t>게이트웨이</a:t>
            </a:r>
            <a:r>
              <a:rPr lang="en-US" altLang="ko-KR" dirty="0"/>
              <a:t>, </a:t>
            </a:r>
            <a:r>
              <a:rPr lang="ko-KR" altLang="en-US" dirty="0"/>
              <a:t>에지 서버 등을 포함한 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IoT</a:t>
            </a:r>
            <a:r>
              <a:rPr lang="ko-KR" altLang="en-US" dirty="0"/>
              <a:t>와 에지 사이는 짧은 거리</a:t>
            </a:r>
            <a:r>
              <a:rPr lang="en-US" altLang="ko-KR" dirty="0"/>
              <a:t>, </a:t>
            </a:r>
            <a:r>
              <a:rPr lang="ko-KR" altLang="en-US" dirty="0"/>
              <a:t>낮은 전력이 필요하다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에지와</a:t>
            </a:r>
            <a:r>
              <a:rPr lang="ko-KR" altLang="en-US" dirty="0"/>
              <a:t> 클라우드 사이에는 처리량이 높고 속도가 빠른 프로토콜이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Edge Computing Evolution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한 마디로 동영상 등 다양한 콘텐츠를 복잡한 네트워크 환경에서 사용자에게 안정적으로 전송해 주는 서비스를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인터넷 사용자들로부터 멀리 떨어져 있는 콘텐츠 제공자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(CP</a:t>
            </a:r>
            <a:r>
              <a:rPr lang="en-US" altLang="ko-KR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웹 서버에 집중되어 있는 콘텐츠들 중 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비디오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오디오와 같이 용량이 크거나 사용자들의 요구가 많은 콘텐츠를 여러 인터넷 서비스 사업자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(ISP</a:t>
            </a:r>
            <a:r>
              <a:rPr lang="en-US" altLang="ko-KR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altLang="ko-KR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3)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설치한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서버에 미리 저장해 놓고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콘텐츠 요구 발생 시 가장 최적의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서버로부터 신속한 경로를 통해 사용자에게 콘텐츠를 전달해 주는 새로운 개념의 데이터 전송 서비스를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발전하면서 데이터가 폭발적으로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 근처에서 데이터 처리 기능을 향상 시키기 위해 여러 컴퓨팅 모델 등장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 운영 체계에서 더 나은 운영 체계나 새로운 운영 체계로 옮아가는 과정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9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자율주행</a:t>
            </a:r>
            <a:r>
              <a:rPr lang="en-US" altLang="ko-KR" dirty="0"/>
              <a:t>, </a:t>
            </a:r>
            <a:r>
              <a:rPr lang="ko-KR" altLang="en-US" dirty="0"/>
              <a:t>스마트시티</a:t>
            </a:r>
            <a:r>
              <a:rPr lang="en-US" altLang="ko-KR" dirty="0"/>
              <a:t>, </a:t>
            </a:r>
            <a:r>
              <a:rPr lang="ko-KR" altLang="en-US" dirty="0"/>
              <a:t>산업 </a:t>
            </a:r>
            <a:r>
              <a:rPr lang="en-US" altLang="ko-KR" dirty="0"/>
              <a:t>IoT </a:t>
            </a:r>
            <a:r>
              <a:rPr lang="ko-KR" altLang="en-US" dirty="0"/>
              <a:t>등 여러 에지 컴퓨팅 어플리케이션이 등장하여 새로운 보안 위협 문제들이 생겨났다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에지 컴퓨팅은 </a:t>
            </a:r>
            <a:r>
              <a:rPr lang="ko-KR" altLang="en-US" dirty="0" err="1"/>
              <a:t>에지에서</a:t>
            </a:r>
            <a:r>
              <a:rPr lang="ko-KR" altLang="en-US" dirty="0"/>
              <a:t> 데이터 처리를 통해 전송 지연 발생을 줄이지만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데이터 전송 속도가 발전함에 따라</a:t>
            </a:r>
            <a:r>
              <a:rPr lang="en-US" altLang="ko-KR" dirty="0"/>
              <a:t> </a:t>
            </a:r>
            <a:r>
              <a:rPr lang="ko-KR" altLang="en-US" dirty="0"/>
              <a:t>클라우드가 </a:t>
            </a:r>
            <a:r>
              <a:rPr lang="ko-KR" altLang="en-US" dirty="0" err="1"/>
              <a:t>버거워하는</a:t>
            </a:r>
            <a:r>
              <a:rPr lang="ko-KR" altLang="en-US" dirty="0"/>
              <a:t> 문제가 여전히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에지컴퓨팅의</a:t>
            </a:r>
            <a:r>
              <a:rPr lang="ko-KR" altLang="en-US" b="1" dirty="0"/>
              <a:t> 데이터 처리를 위한 과제들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에지컴퓨팅의</a:t>
            </a:r>
            <a:r>
              <a:rPr lang="ko-KR" altLang="en-US" dirty="0"/>
              <a:t> 가상머신 관리 조사</a:t>
            </a:r>
            <a:endParaRPr lang="en-US" altLang="ko-KR" dirty="0"/>
          </a:p>
          <a:p>
            <a:r>
              <a:rPr lang="ko-KR" altLang="en-US" dirty="0"/>
              <a:t>소프트웨어 정의 네트워킹 고급 에지 컴퓨팅 </a:t>
            </a:r>
            <a:r>
              <a:rPr lang="en-US" altLang="ko-KR" dirty="0"/>
              <a:t>: </a:t>
            </a:r>
            <a:r>
              <a:rPr lang="ko-KR" altLang="en-US" dirty="0"/>
              <a:t>네트워크 중심 조사</a:t>
            </a:r>
            <a:endParaRPr lang="en-US" altLang="ko-KR" dirty="0"/>
          </a:p>
          <a:p>
            <a:r>
              <a:rPr lang="ko-KR" altLang="en-US" dirty="0"/>
              <a:t>런타임에서 </a:t>
            </a:r>
            <a:r>
              <a:rPr lang="ko-KR" altLang="en-US" dirty="0" err="1"/>
              <a:t>에지에</a:t>
            </a:r>
            <a:r>
              <a:rPr lang="ko-KR" altLang="en-US" dirty="0"/>
              <a:t> 종속된 리소스 조정</a:t>
            </a:r>
            <a:endParaRPr lang="en-US" altLang="ko-KR" dirty="0"/>
          </a:p>
          <a:p>
            <a:r>
              <a:rPr lang="ko-KR" altLang="en-US" dirty="0"/>
              <a:t>에지 컴퓨팅 시스템 및 도구에 대한 조사</a:t>
            </a:r>
            <a:endParaRPr lang="en-US" altLang="ko-KR" dirty="0"/>
          </a:p>
          <a:p>
            <a:r>
              <a:rPr lang="ko-KR" altLang="en-US" dirty="0"/>
              <a:t>사물 </a:t>
            </a:r>
            <a:r>
              <a:rPr lang="ko-KR" altLang="en-US" dirty="0" err="1"/>
              <a:t>상태계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소프트웨어 및 아키텍처</a:t>
            </a:r>
            <a:endParaRPr lang="en-US" altLang="ko-KR" dirty="0"/>
          </a:p>
          <a:p>
            <a:r>
              <a:rPr lang="ko-KR" altLang="en-US" dirty="0"/>
              <a:t>에지 컴퓨팅으로 컴퓨팅 오프로드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컴퓨팅 오프로드 </a:t>
            </a:r>
            <a:r>
              <a:rPr lang="en-US" altLang="ko-KR" dirty="0"/>
              <a:t>: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시스템에서 동일한 작업을 수행할 수 있는 장치가 여러 개 존재하는 경우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작업량이 적게 할당되어 있는 장치에서 작업량이 많은 장치의 작업 일부를 받아서 처리하는 것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2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에지를 신뢰할 수 있도록 하는 메커니즘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에지 컴퓨팅의 보안 및 개인 정보 보호 문제를 다루는 논문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에지컴퓨팅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 err="1"/>
              <a:t>에지컴퓨팅의</a:t>
            </a:r>
            <a:r>
              <a:rPr lang="ko-KR" altLang="en-US" dirty="0"/>
              <a:t> 개인정보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에지컴퓨팅을</a:t>
            </a:r>
            <a:r>
              <a:rPr lang="ko-KR" altLang="en-US" dirty="0"/>
              <a:t> 통한 딥러닝 </a:t>
            </a:r>
            <a:r>
              <a:rPr lang="en-US" altLang="ko-KR" dirty="0"/>
              <a:t>: 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ko-KR" altLang="en-US" dirty="0"/>
              <a:t>공공 안전을 위한 에지 비디오 분석 </a:t>
            </a:r>
            <a:r>
              <a:rPr lang="en-US" altLang="ko-KR" dirty="0"/>
              <a:t>: 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ko-KR" altLang="en-US" dirty="0"/>
              <a:t>자율 주행을 위한 에지 컴퓨팅 </a:t>
            </a:r>
            <a:r>
              <a:rPr lang="en-US" altLang="ko-KR" dirty="0"/>
              <a:t>: </a:t>
            </a:r>
            <a:r>
              <a:rPr lang="ko-KR" altLang="en-US" dirty="0"/>
              <a:t>기회와 과제</a:t>
            </a:r>
            <a:endParaRPr lang="en-US" altLang="ko-KR" dirty="0"/>
          </a:p>
          <a:p>
            <a:r>
              <a:rPr lang="ko-KR" altLang="en-US" dirty="0"/>
              <a:t>지연 시간 및 안전성 보장 기능을 갖춘 무선 에지 컴퓨팅</a:t>
            </a:r>
            <a:endParaRPr lang="en-US" altLang="ko-KR" dirty="0"/>
          </a:p>
          <a:p>
            <a:r>
              <a:rPr lang="ko-KR" altLang="en-US" dirty="0"/>
              <a:t>에지 </a:t>
            </a:r>
            <a:r>
              <a:rPr lang="ko-KR" altLang="en-US" dirty="0" err="1"/>
              <a:t>인텔리전스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최신 컴퓨팅으로 </a:t>
            </a:r>
            <a:r>
              <a:rPr lang="en-US" altLang="ko-KR" dirty="0"/>
              <a:t>AI</a:t>
            </a:r>
            <a:r>
              <a:rPr lang="ko-KR" altLang="en-US" dirty="0"/>
              <a:t>의 마지막 마일을 포장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C19A-7472-4572-9707-39143A47AA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1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1272-969E-49E0-85B6-06E91BBB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A07C9-DD3D-4D68-BFF4-85635B31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3011-06C4-48BB-BCB9-2BDC5EA1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A3F65-69A0-4499-A461-97C00D2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A977E-EBC4-4B81-BE72-D8A5597C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9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B922C-269F-41CC-81F8-DDE600EB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C13CF-EA30-42BB-96CD-1D5AD1F8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2262-4294-4B0E-AD68-99FAFCA6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356D0-80D7-40CC-9B1C-08043BC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26DA8-A621-4104-BC7B-1C4ABB35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2F3FB-7FE1-4B24-9DE1-56DAC703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C17F2-9D33-4A50-8780-54B10A422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72F2F-6269-47D0-89AB-76DCA64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C4AF9-026B-4C66-B398-0F5A6863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1E5F7-A8B2-4193-BE96-25F5EFF0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FCBA9-7F2E-4ECC-9D20-BC980B21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36748-2DA1-4C67-AC08-8BE1317E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B030C-37D4-473B-A063-1BDFFA58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6E453-517A-4AD9-8B4E-7A9F543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7ED1C-7733-410E-8627-9B49AD71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33CF-224C-4930-B65F-8761EF3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D75A2-2AF2-48B4-ACB8-CC8422B8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43C75-19DC-44E5-BE13-BFFD2B69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DDD30-615C-488B-B1C5-449E37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7DEA0-765C-4848-A3DA-30D915A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96B6-8AFD-46A7-88E6-D67EFF1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73DA6-49ED-40D2-956D-01BE3D829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5F34A-95C2-43A2-B2A7-C7D16D53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FD616-FC35-48DB-903B-B43909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291FD-2B0D-425C-A5A6-1926B871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99EDE-64E7-4030-9D6B-06BEE3B8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44AD-1B3A-4D4D-88B7-2CC4214C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46A72-8944-479D-B6B3-4B7145AE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96CE53-1A4B-495E-A104-1ADECB36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7209B-7787-4644-A688-7D0520C1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1BDCF-506D-4678-9E50-ECBE952EC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D72B6-FAE6-4B87-919A-A2F8E867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0BAFC-72FE-41C6-A7E9-00F22CE7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0ABC32-B9F6-4CB3-9141-4294FC55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0A41-8AB2-4C03-9C57-F03850B8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0DAD9-1456-43F8-89D3-8D777BA0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BCFE2-C2B6-42F8-8A1E-9B2CBAF4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F0F14-07EB-4E55-B9CF-E118E203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D39D35-D689-427B-BA25-74B59E37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626B5-97B6-43A4-83A4-B08D2CB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430A7-BE55-40DF-8AB8-83D73780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2E58-7B52-4BC2-A15C-6C878B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6B234-80F5-4C51-9F11-65B100F1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19827-A232-45C7-9FEF-41CB1686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EE7C8-BB64-4017-91E6-8EEF635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B953A-D5E5-4F76-9388-A83AB6D3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41C9-714B-41E8-860E-22B0F4B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F54B-88EF-4B0F-B0FD-BD77FB77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A05F5-2C3A-40C8-BA31-F8C8795E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599E0-3E0F-4BA7-B23D-9B6D1C70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05A65-B069-4682-9A8D-AB007010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43366-E2DF-4BC4-89EE-F130FE5B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C6B7-C8AD-40D4-AAB3-FEB475B6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A450F-11DA-44EE-9D51-41D9580C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3206B-B8A0-4DA5-8675-E0B71EB5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C4043-A4A2-4CD6-B2CE-807AD4E7F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AB62-988F-434B-9304-3D066CAA5AE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1279-D832-460C-85BE-7C5A48A5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7E14-8637-4263-9BCD-51FAA5425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29CB-ECBB-47A9-941B-F3B9AA544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3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43966-8684-46D0-84FF-65F07C55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Edge computing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87025-12D1-41C3-9488-D21A18DD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Weisong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 ; George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Pallis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; 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Zhiwei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Xu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3AC03-2DBC-490D-AA4A-8C02B72C265E}"/>
              </a:ext>
            </a:extLst>
          </p:cNvPr>
          <p:cNvSpPr txBox="1"/>
          <p:nvPr/>
        </p:nvSpPr>
        <p:spPr>
          <a:xfrm>
            <a:off x="7000194" y="6550223"/>
            <a:ext cx="5191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Proceedings of the IEEE ( Volume: 107 , Issue: 8 , Aug. 2019 )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50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9CD29-E2D8-477C-9730-372CCDEBA74A}"/>
              </a:ext>
            </a:extLst>
          </p:cNvPr>
          <p:cNvSpPr txBox="1"/>
          <p:nvPr/>
        </p:nvSpPr>
        <p:spPr>
          <a:xfrm>
            <a:off x="169682" y="24509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기술 준비 기간</a:t>
            </a:r>
            <a:endParaRPr lang="ko-KR" altLang="en-US" sz="1600" dirty="0">
              <a:solidFill>
                <a:srgbClr val="45341B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5FA27C-CD99-4EDC-A546-B06C396E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28436"/>
              </p:ext>
            </p:extLst>
          </p:nvPr>
        </p:nvGraphicFramePr>
        <p:xfrm>
          <a:off x="542611" y="1189834"/>
          <a:ext cx="8301056" cy="248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28">
                  <a:extLst>
                    <a:ext uri="{9D8B030D-6E8A-4147-A177-3AD203B41FA5}">
                      <a16:colId xmlns:a16="http://schemas.microsoft.com/office/drawing/2014/main" val="1959126808"/>
                    </a:ext>
                  </a:extLst>
                </a:gridCol>
                <a:gridCol w="4150528">
                  <a:extLst>
                    <a:ext uri="{9D8B030D-6E8A-4147-A177-3AD203B41FA5}">
                      <a16:colId xmlns:a16="http://schemas.microsoft.com/office/drawing/2014/main" val="3469292132"/>
                    </a:ext>
                  </a:extLst>
                </a:gridCol>
              </a:tblGrid>
              <a:tr h="571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CDN (Content Delivery Network)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4534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 Computing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4534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04061"/>
                  </a:ext>
                </a:extLst>
              </a:tr>
              <a:tr h="19154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인터넷 기반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캐싱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네트워크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여러 곳에 분산된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캐싱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서버에 의존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로드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밸런싱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컨텐츠 배포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스케줄링 수행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캐싱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D6A3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클라우드 기능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캐싱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소형 클라우드라고 볼 수 있음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D6A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81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523E84-7B14-4DD5-ABFE-E5D404289D56}"/>
              </a:ext>
            </a:extLst>
          </p:cNvPr>
          <p:cNvSpPr txBox="1"/>
          <p:nvPr/>
        </p:nvSpPr>
        <p:spPr>
          <a:xfrm>
            <a:off x="542611" y="405768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5341B"/>
                </a:solidFill>
              </a:rPr>
              <a:t>MEC</a:t>
            </a:r>
          </a:p>
          <a:p>
            <a:pPr algn="ctr"/>
            <a:r>
              <a:rPr lang="en-US" altLang="ko-KR" sz="1200" dirty="0">
                <a:solidFill>
                  <a:srgbClr val="45341B"/>
                </a:solidFill>
              </a:rPr>
              <a:t>(Mobile Edge Computing)</a:t>
            </a:r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DD72-F1B9-48A4-838D-B2AE7D41262B}"/>
              </a:ext>
            </a:extLst>
          </p:cNvPr>
          <p:cNvSpPr txBox="1"/>
          <p:nvPr/>
        </p:nvSpPr>
        <p:spPr>
          <a:xfrm>
            <a:off x="881645" y="5025045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5341B"/>
                </a:solidFill>
              </a:rPr>
              <a:t>Fog Computing</a:t>
            </a:r>
            <a:endParaRPr lang="ko-KR" altLang="en-US" sz="1200" b="1" dirty="0">
              <a:solidFill>
                <a:srgbClr val="45341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E7720-93B2-4AA6-859E-CEC53DAEC790}"/>
              </a:ext>
            </a:extLst>
          </p:cNvPr>
          <p:cNvSpPr txBox="1"/>
          <p:nvPr/>
        </p:nvSpPr>
        <p:spPr>
          <a:xfrm>
            <a:off x="626768" y="5807744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5341B"/>
                </a:solidFill>
              </a:rPr>
              <a:t>Cloud-sea Computing</a:t>
            </a:r>
            <a:endParaRPr lang="ko-KR" altLang="en-US" sz="1200" b="1" dirty="0">
              <a:solidFill>
                <a:srgbClr val="45341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CC27F-2A7B-404C-911B-C7DF1234B45A}"/>
              </a:ext>
            </a:extLst>
          </p:cNvPr>
          <p:cNvSpPr txBox="1"/>
          <p:nvPr/>
        </p:nvSpPr>
        <p:spPr>
          <a:xfrm>
            <a:off x="2984585" y="4005537"/>
            <a:ext cx="529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모바일 사용자 근처에서 클라우드 컴퓨팅 기능을 제공하는 네트워크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08D45-0317-4DA9-BC5F-7F90D7368FD9}"/>
              </a:ext>
            </a:extLst>
          </p:cNvPr>
          <p:cNvSpPr txBox="1"/>
          <p:nvPr/>
        </p:nvSpPr>
        <p:spPr>
          <a:xfrm>
            <a:off x="2984585" y="4288689"/>
            <a:ext cx="6126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MEC</a:t>
            </a:r>
            <a:r>
              <a:rPr lang="ko-KR" altLang="en-US" sz="1200" dirty="0">
                <a:solidFill>
                  <a:srgbClr val="45341B"/>
                </a:solidFill>
              </a:rPr>
              <a:t>는 무선 액세스망에 존재하며 모바일 사용자와 가깝기 때문에 서비스 품질 향상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B5CF2-0F0B-400A-BB0E-6A68F5245E51}"/>
              </a:ext>
            </a:extLst>
          </p:cNvPr>
          <p:cNvSpPr txBox="1"/>
          <p:nvPr/>
        </p:nvSpPr>
        <p:spPr>
          <a:xfrm>
            <a:off x="2984585" y="4748491"/>
            <a:ext cx="5785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2012</a:t>
            </a:r>
            <a:r>
              <a:rPr lang="ko-KR" altLang="en-US" sz="1200" dirty="0">
                <a:solidFill>
                  <a:srgbClr val="45341B"/>
                </a:solidFill>
              </a:rPr>
              <a:t>년 개발된 클라우드 컴퓨팅 센터의 기능을 </a:t>
            </a:r>
            <a:r>
              <a:rPr lang="ko-KR" altLang="en-US" sz="1200" dirty="0" err="1">
                <a:solidFill>
                  <a:srgbClr val="45341B"/>
                </a:solidFill>
              </a:rPr>
              <a:t>에지로</a:t>
            </a:r>
            <a:r>
              <a:rPr lang="ko-KR" altLang="en-US" sz="1200" dirty="0">
                <a:solidFill>
                  <a:srgbClr val="45341B"/>
                </a:solidFill>
              </a:rPr>
              <a:t> 옮기기 위한 컴퓨팅 플랫폼</a:t>
            </a:r>
            <a:endParaRPr lang="en-US" altLang="ko-KR" sz="1200" dirty="0">
              <a:solidFill>
                <a:srgbClr val="45341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18DC6-24B0-4349-8930-86AC0D8544CF}"/>
              </a:ext>
            </a:extLst>
          </p:cNvPr>
          <p:cNvSpPr txBox="1"/>
          <p:nvPr/>
        </p:nvSpPr>
        <p:spPr>
          <a:xfrm>
            <a:off x="2984585" y="5025044"/>
            <a:ext cx="555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클라우드와 모바일 사용자 간의 통신 수를 줄여 대역폭 및 에너지 소비량 감소</a:t>
            </a:r>
            <a:endParaRPr lang="en-US" altLang="ko-KR" sz="1200" dirty="0">
              <a:solidFill>
                <a:srgbClr val="45341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0AA-1462-4DCE-A74E-02C1EFDAC309}"/>
              </a:ext>
            </a:extLst>
          </p:cNvPr>
          <p:cNvSpPr txBox="1"/>
          <p:nvPr/>
        </p:nvSpPr>
        <p:spPr>
          <a:xfrm>
            <a:off x="2984585" y="5307843"/>
            <a:ext cx="580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에지 컴퓨팅과 </a:t>
            </a:r>
            <a:r>
              <a:rPr lang="ko-KR" altLang="en-US" sz="1200" dirty="0" err="1">
                <a:solidFill>
                  <a:srgbClr val="45341B"/>
                </a:solidFill>
              </a:rPr>
              <a:t>포그</a:t>
            </a:r>
            <a:r>
              <a:rPr lang="ko-KR" altLang="en-US" sz="1200" dirty="0">
                <a:solidFill>
                  <a:srgbClr val="45341B"/>
                </a:solidFill>
              </a:rPr>
              <a:t> 컴퓨팅은 유사하지만 </a:t>
            </a:r>
            <a:r>
              <a:rPr lang="ko-KR" altLang="en-US" sz="1200" dirty="0" err="1">
                <a:solidFill>
                  <a:srgbClr val="45341B"/>
                </a:solidFill>
              </a:rPr>
              <a:t>포그</a:t>
            </a:r>
            <a:r>
              <a:rPr lang="ko-KR" altLang="en-US" sz="1200" dirty="0">
                <a:solidFill>
                  <a:srgbClr val="45341B"/>
                </a:solidFill>
              </a:rPr>
              <a:t> 컴퓨팅은 통신 최적화에 중점을</a:t>
            </a:r>
            <a:r>
              <a:rPr lang="en-US" altLang="ko-KR" sz="1200" dirty="0">
                <a:solidFill>
                  <a:srgbClr val="45341B"/>
                </a:solidFill>
              </a:rPr>
              <a:t> </a:t>
            </a:r>
            <a:r>
              <a:rPr lang="ko-KR" altLang="en-US" sz="1200" dirty="0">
                <a:solidFill>
                  <a:srgbClr val="45341B"/>
                </a:solidFill>
              </a:rPr>
              <a:t>둠</a:t>
            </a:r>
            <a:endParaRPr lang="en-US" altLang="ko-KR" sz="1200" dirty="0">
              <a:solidFill>
                <a:srgbClr val="45341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CBDE7-0241-4D32-B03F-038AEF403DE7}"/>
              </a:ext>
            </a:extLst>
          </p:cNvPr>
          <p:cNvSpPr txBox="1"/>
          <p:nvPr/>
        </p:nvSpPr>
        <p:spPr>
          <a:xfrm>
            <a:off x="2984585" y="5807743"/>
            <a:ext cx="676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2012</a:t>
            </a:r>
            <a:r>
              <a:rPr lang="ko-KR" altLang="en-US" sz="1200" dirty="0">
                <a:solidFill>
                  <a:srgbClr val="45341B"/>
                </a:solidFill>
              </a:rPr>
              <a:t>년 개발되었으며 클라우드 컴퓨팅과 해상 컴퓨팅의 통합을 통해 클라우드 컴퓨팅 기술 향상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C7DB8-596D-4DFE-9C21-A3D4CBD7AF17}"/>
              </a:ext>
            </a:extLst>
          </p:cNvPr>
          <p:cNvSpPr txBox="1"/>
          <p:nvPr/>
        </p:nvSpPr>
        <p:spPr>
          <a:xfrm>
            <a:off x="836761" y="6230393"/>
            <a:ext cx="1414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5341B"/>
                </a:solidFill>
              </a:rPr>
              <a:t>Edge Computing</a:t>
            </a:r>
            <a:endParaRPr lang="ko-KR" altLang="en-US" sz="1200" b="1" dirty="0">
              <a:solidFill>
                <a:srgbClr val="45341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2EAB8-BD95-47AE-97B5-63577FC460FB}"/>
              </a:ext>
            </a:extLst>
          </p:cNvPr>
          <p:cNvSpPr txBox="1"/>
          <p:nvPr/>
        </p:nvSpPr>
        <p:spPr>
          <a:xfrm>
            <a:off x="2984585" y="6230392"/>
            <a:ext cx="5077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2013</a:t>
            </a:r>
            <a:r>
              <a:rPr lang="ko-KR" altLang="en-US" sz="1200" dirty="0">
                <a:solidFill>
                  <a:srgbClr val="45341B"/>
                </a:solidFill>
              </a:rPr>
              <a:t>년 </a:t>
            </a:r>
            <a:r>
              <a:rPr lang="en-US" altLang="ko-KR" sz="1200" dirty="0">
                <a:solidFill>
                  <a:srgbClr val="45341B"/>
                </a:solidFill>
              </a:rPr>
              <a:t>Edge computing</a:t>
            </a:r>
            <a:r>
              <a:rPr lang="ko-KR" altLang="en-US" sz="1200" dirty="0">
                <a:solidFill>
                  <a:srgbClr val="45341B"/>
                </a:solidFill>
              </a:rPr>
              <a:t>이라는 용어 제안</a:t>
            </a:r>
            <a:r>
              <a:rPr lang="en-US" altLang="ko-KR" sz="1200" dirty="0">
                <a:solidFill>
                  <a:srgbClr val="45341B"/>
                </a:solidFill>
              </a:rPr>
              <a:t>, </a:t>
            </a:r>
            <a:r>
              <a:rPr lang="ko-KR" altLang="en-US" sz="1200" dirty="0">
                <a:solidFill>
                  <a:srgbClr val="45341B"/>
                </a:solidFill>
              </a:rPr>
              <a:t>현재의 에지 컴퓨팅의 시초</a:t>
            </a:r>
            <a:endParaRPr lang="ko-KR" altLang="en-US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B22923A-FBDA-4793-A691-BE25CC4DF6F1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2460924" y="5946243"/>
            <a:ext cx="523661" cy="1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2BE96B-0416-4B86-87A1-C2064A487BF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250930" y="6368892"/>
            <a:ext cx="733655" cy="1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FC7185B-253C-4B12-B947-BB10C05B9DD1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206047" y="5163544"/>
            <a:ext cx="778538" cy="1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9210350-71AB-4712-B02D-029C2E8003BE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206047" y="4886991"/>
            <a:ext cx="778538" cy="276554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E2DBE03-0AC2-4892-85E5-454A5DBAEE6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206047" y="5163545"/>
            <a:ext cx="778538" cy="282798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E328C65-2B14-4B6F-B7F7-8A80374668F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545082" y="4144037"/>
            <a:ext cx="439503" cy="144476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68E35A-51C6-4754-802E-2B25A24923B4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545082" y="4288513"/>
            <a:ext cx="439503" cy="138676"/>
          </a:xfrm>
          <a:prstGeom prst="bentConnector3">
            <a:avLst/>
          </a:prstGeom>
          <a:ln>
            <a:solidFill>
              <a:srgbClr val="45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7F17C9C-5896-47FF-87E7-B36B9642BF3E}"/>
              </a:ext>
            </a:extLst>
          </p:cNvPr>
          <p:cNvGrpSpPr/>
          <p:nvPr/>
        </p:nvGrpSpPr>
        <p:grpSpPr>
          <a:xfrm>
            <a:off x="566737" y="171450"/>
            <a:ext cx="10482263" cy="936000"/>
            <a:chOff x="814387" y="676275"/>
            <a:chExt cx="10482263" cy="936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61D564-7EA8-49B2-B50F-A0B73E8D8345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A survey of virtual machine (VM) management in edge computing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컴퓨팅의 가상머신 관리에 대한 연구 프로젝트</a:t>
              </a:r>
              <a:endParaRPr lang="en-US" altLang="ko-KR" sz="1400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가상화 프레임워크 및 가상화 기술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가상화가 에지 컴퓨팅에 가져오는 문제 등을 조사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203D32E-4A20-454D-B10C-8B34FE223BC7}"/>
                </a:ext>
              </a:extLst>
            </p:cNvPr>
            <p:cNvSpPr/>
            <p:nvPr/>
          </p:nvSpPr>
          <p:spPr>
            <a:xfrm>
              <a:off x="814387" y="919828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EEA53A-CFF2-4290-8021-D6CD6071E355}"/>
              </a:ext>
            </a:extLst>
          </p:cNvPr>
          <p:cNvGrpSpPr/>
          <p:nvPr/>
        </p:nvGrpSpPr>
        <p:grpSpPr>
          <a:xfrm>
            <a:off x="566737" y="1267116"/>
            <a:ext cx="10482263" cy="936000"/>
            <a:chOff x="814386" y="822074"/>
            <a:chExt cx="10482263" cy="936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69E547-B7D3-4F14-BDA3-4B4A6242DD0C}"/>
                </a:ext>
              </a:extLst>
            </p:cNvPr>
            <p:cNvSpPr/>
            <p:nvPr/>
          </p:nvSpPr>
          <p:spPr>
            <a:xfrm>
              <a:off x="1038224" y="822074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Software-defined networking (SDN) enhanced edge computing: A network-centric survey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서버 및 다양한 </a:t>
              </a:r>
              <a:r>
                <a:rPr lang="en-US" altLang="ko-KR" sz="1400" dirty="0">
                  <a:solidFill>
                    <a:srgbClr val="8D6A37"/>
                  </a:solidFill>
                </a:rPr>
                <a:t>IoT </a:t>
              </a:r>
              <a:r>
                <a:rPr lang="ko-KR" altLang="en-US" sz="1400" dirty="0">
                  <a:solidFill>
                    <a:srgbClr val="8D6A37"/>
                  </a:solidFill>
                </a:rPr>
                <a:t>기기의 관리를 원활하게 하기 위해 </a:t>
              </a:r>
              <a:r>
                <a:rPr lang="en-US" altLang="ko-KR" sz="1400" dirty="0">
                  <a:solidFill>
                    <a:srgbClr val="8D6A37"/>
                  </a:solidFill>
                </a:rPr>
                <a:t>SDN </a:t>
              </a:r>
              <a:r>
                <a:rPr lang="ko-KR" altLang="en-US" sz="1400" dirty="0">
                  <a:solidFill>
                    <a:srgbClr val="8D6A37"/>
                  </a:solidFill>
                </a:rPr>
                <a:t>관련 기술을 통합하는 방법 조사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2CEEB27-E951-4AD8-9A35-7746F4BB8D26}"/>
                </a:ext>
              </a:extLst>
            </p:cNvPr>
            <p:cNvSpPr/>
            <p:nvPr/>
          </p:nvSpPr>
          <p:spPr>
            <a:xfrm>
              <a:off x="814386" y="1061199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E7AA59-BD95-489E-9956-4627DA912249}"/>
              </a:ext>
            </a:extLst>
          </p:cNvPr>
          <p:cNvGrpSpPr/>
          <p:nvPr/>
        </p:nvGrpSpPr>
        <p:grpSpPr>
          <a:xfrm>
            <a:off x="566736" y="2362782"/>
            <a:ext cx="10472738" cy="936000"/>
            <a:chOff x="823912" y="676275"/>
            <a:chExt cx="10472738" cy="936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10C114-FD70-41CA-8234-70D176CCD6E7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Dependable resource coordination on the edge at runtime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기반 </a:t>
              </a:r>
              <a:r>
                <a:rPr lang="en-US" altLang="ko-KR" sz="1400" dirty="0">
                  <a:solidFill>
                    <a:srgbClr val="8D6A37"/>
                  </a:solidFill>
                </a:rPr>
                <a:t>IoT</a:t>
              </a:r>
              <a:r>
                <a:rPr lang="ko-KR" altLang="en-US" sz="1400" dirty="0">
                  <a:solidFill>
                    <a:srgbClr val="8D6A37"/>
                  </a:solidFill>
                </a:rPr>
                <a:t>의 리소스 조정 기술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C345C7-834F-4F24-B597-2E914E099991}"/>
                </a:ext>
              </a:extLst>
            </p:cNvPr>
            <p:cNvSpPr/>
            <p:nvPr/>
          </p:nvSpPr>
          <p:spPr>
            <a:xfrm>
              <a:off x="823912" y="918265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624D91-9BDF-4EA0-977E-587AA85A674C}"/>
              </a:ext>
            </a:extLst>
          </p:cNvPr>
          <p:cNvGrpSpPr/>
          <p:nvPr/>
        </p:nvGrpSpPr>
        <p:grpSpPr>
          <a:xfrm>
            <a:off x="557210" y="3444770"/>
            <a:ext cx="10482263" cy="936000"/>
            <a:chOff x="814387" y="676275"/>
            <a:chExt cx="10482263" cy="936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C52F03-9840-43FF-8F59-2D8D602D278D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A survey on edge computing systems and tools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 오픈소스 프로젝트를 사용하여 설계 검토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7324C8-B044-4330-B718-A5D88AEAFB3F}"/>
                </a:ext>
              </a:extLst>
            </p:cNvPr>
            <p:cNvSpPr/>
            <p:nvPr/>
          </p:nvSpPr>
          <p:spPr>
            <a:xfrm>
              <a:off x="814387" y="923924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088872-441D-4DC2-AA28-F7D50588337A}"/>
              </a:ext>
            </a:extLst>
          </p:cNvPr>
          <p:cNvGrpSpPr/>
          <p:nvPr/>
        </p:nvGrpSpPr>
        <p:grpSpPr>
          <a:xfrm>
            <a:off x="566736" y="4594912"/>
            <a:ext cx="10472738" cy="936000"/>
            <a:chOff x="1109661" y="744429"/>
            <a:chExt cx="10472738" cy="93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E87395-4852-48C1-A12E-18586947F420}"/>
                </a:ext>
              </a:extLst>
            </p:cNvPr>
            <p:cNvSpPr/>
            <p:nvPr/>
          </p:nvSpPr>
          <p:spPr>
            <a:xfrm>
              <a:off x="1323974" y="744429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Ecosystem of things: Hardware, software, and architecture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하드웨어가 제공하는 에지 컴퓨팅 기능 및 에너지 효율성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소프트웨어가 지원하는 기술 등 생태계 구조 제안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CA26F92-1D73-4FEC-A0BA-703D3803DB2B}"/>
                </a:ext>
              </a:extLst>
            </p:cNvPr>
            <p:cNvSpPr/>
            <p:nvPr/>
          </p:nvSpPr>
          <p:spPr>
            <a:xfrm>
              <a:off x="1109661" y="988591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79BF83-4576-4C73-B972-55A7C56896AD}"/>
              </a:ext>
            </a:extLst>
          </p:cNvPr>
          <p:cNvGrpSpPr/>
          <p:nvPr/>
        </p:nvGrpSpPr>
        <p:grpSpPr>
          <a:xfrm>
            <a:off x="566736" y="5676900"/>
            <a:ext cx="10482264" cy="936000"/>
            <a:chOff x="814386" y="676275"/>
            <a:chExt cx="10482264" cy="936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92C780F-A8BF-49F7-83A7-EFE618B8DD80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Computation offloading toward edge computing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컴퓨터 오프로드를 탐색하고 자율 주행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스마트 홈 등과 같은 어플리케이션 시나리오 조사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F0F4C0F-CB63-49C0-B089-C70AD8D79641}"/>
                </a:ext>
              </a:extLst>
            </p:cNvPr>
            <p:cNvSpPr/>
            <p:nvPr/>
          </p:nvSpPr>
          <p:spPr>
            <a:xfrm>
              <a:off x="814386" y="918971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5478EE-D4EC-4A7D-8FD1-4FFBBD0B0174}"/>
              </a:ext>
            </a:extLst>
          </p:cNvPr>
          <p:cNvSpPr txBox="1"/>
          <p:nvPr/>
        </p:nvSpPr>
        <p:spPr>
          <a:xfrm>
            <a:off x="7135717" y="3171721"/>
            <a:ext cx="4737194" cy="400110"/>
          </a:xfrm>
          <a:prstGeom prst="rect">
            <a:avLst/>
          </a:prstGeom>
          <a:solidFill>
            <a:srgbClr val="45341B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데이터 전송 지연을 해결하기 위한 연구</a:t>
            </a:r>
          </a:p>
        </p:txBody>
      </p:sp>
    </p:spTree>
    <p:extLst>
      <p:ext uri="{BB962C8B-B14F-4D97-AF65-F5344CB8AC3E}">
        <p14:creationId xmlns:p14="http://schemas.microsoft.com/office/powerpoint/2010/main" val="157697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8E6BFFC-DB43-4073-B7E7-67AD6A21BA08}"/>
              </a:ext>
            </a:extLst>
          </p:cNvPr>
          <p:cNvGrpSpPr/>
          <p:nvPr/>
        </p:nvGrpSpPr>
        <p:grpSpPr>
          <a:xfrm>
            <a:off x="690562" y="2493000"/>
            <a:ext cx="10482263" cy="936000"/>
            <a:chOff x="814387" y="676275"/>
            <a:chExt cx="10482263" cy="936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C7B7C-8D7C-44C7-B685-FB896495124A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Edge computing security: State of the art and challenges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컴퓨팅이 공격으로부터 방어할 수 있는 보안 기술 검토</a:t>
              </a:r>
              <a:endParaRPr lang="en-US" altLang="ko-KR" sz="1400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 시스템 보안을 위한 과제와 향후 방향 설명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0B3C986-8FBF-40E3-BAEA-C8B0541C39D9}"/>
                </a:ext>
              </a:extLst>
            </p:cNvPr>
            <p:cNvSpPr/>
            <p:nvPr/>
          </p:nvSpPr>
          <p:spPr>
            <a:xfrm>
              <a:off x="814387" y="919828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79B529-414A-414E-A06B-02C2791315FC}"/>
              </a:ext>
            </a:extLst>
          </p:cNvPr>
          <p:cNvGrpSpPr/>
          <p:nvPr/>
        </p:nvGrpSpPr>
        <p:grpSpPr>
          <a:xfrm>
            <a:off x="690562" y="3672553"/>
            <a:ext cx="10482263" cy="936000"/>
            <a:chOff x="814387" y="676275"/>
            <a:chExt cx="10482263" cy="936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5462E2-43BA-4ACD-BCAA-B74E4E355D1D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Privacy techniques for edge computing systems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 err="1">
                  <a:solidFill>
                    <a:srgbClr val="8D6A37"/>
                  </a:solidFill>
                </a:rPr>
                <a:t>에지에서</a:t>
              </a:r>
              <a:r>
                <a:rPr lang="ko-KR" altLang="en-US" sz="1400" dirty="0">
                  <a:solidFill>
                    <a:srgbClr val="8D6A37"/>
                  </a:solidFill>
                </a:rPr>
                <a:t> 개인 정보를 보호하는 데이터 관리 방법 설명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F26C09-4A9C-47AA-BED2-D6DDC4D270D3}"/>
                </a:ext>
              </a:extLst>
            </p:cNvPr>
            <p:cNvSpPr/>
            <p:nvPr/>
          </p:nvSpPr>
          <p:spPr>
            <a:xfrm>
              <a:off x="814387" y="919828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AF4A79-FFF1-4BC5-89D8-0C5D4F7E7AB2}"/>
              </a:ext>
            </a:extLst>
          </p:cNvPr>
          <p:cNvSpPr txBox="1"/>
          <p:nvPr/>
        </p:nvSpPr>
        <p:spPr>
          <a:xfrm>
            <a:off x="914399" y="1690260"/>
            <a:ext cx="3454792" cy="400110"/>
          </a:xfrm>
          <a:prstGeom prst="rect">
            <a:avLst/>
          </a:prstGeom>
          <a:solidFill>
            <a:srgbClr val="45341B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개인 정보 보호를 위한 연구</a:t>
            </a:r>
          </a:p>
        </p:txBody>
      </p:sp>
    </p:spTree>
    <p:extLst>
      <p:ext uri="{BB962C8B-B14F-4D97-AF65-F5344CB8AC3E}">
        <p14:creationId xmlns:p14="http://schemas.microsoft.com/office/powerpoint/2010/main" val="8934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3F2E14-7CC7-4CCF-85E2-2A3E7D75BEC8}"/>
              </a:ext>
            </a:extLst>
          </p:cNvPr>
          <p:cNvGrpSpPr/>
          <p:nvPr/>
        </p:nvGrpSpPr>
        <p:grpSpPr>
          <a:xfrm>
            <a:off x="566737" y="1066800"/>
            <a:ext cx="10482263" cy="936000"/>
            <a:chOff x="814387" y="676275"/>
            <a:chExt cx="10482263" cy="936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24874C-3D28-40F3-A928-1CBB3FA1C3D1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Deep learning with edge computing: A review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컴퓨팅에서의 딥러닝 어플리케이션 구조</a:t>
              </a:r>
              <a:r>
                <a:rPr lang="en-US" altLang="ko-KR" sz="1400" dirty="0">
                  <a:solidFill>
                    <a:srgbClr val="8D6A37"/>
                  </a:solidFill>
                </a:rPr>
                <a:t>,</a:t>
              </a: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컴퓨터 비전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자연어 처리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네트워크 기능 등이 설명</a:t>
              </a:r>
              <a:endParaRPr lang="en-US" altLang="ko-KR" sz="1400" dirty="0">
                <a:solidFill>
                  <a:srgbClr val="8D6A37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1861F1-0D55-416D-A468-E6F2B2FC1D6A}"/>
                </a:ext>
              </a:extLst>
            </p:cNvPr>
            <p:cNvSpPr/>
            <p:nvPr/>
          </p:nvSpPr>
          <p:spPr>
            <a:xfrm>
              <a:off x="814387" y="919828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3C2648-AF57-4EC3-BD2E-A9610CAB88EB}"/>
              </a:ext>
            </a:extLst>
          </p:cNvPr>
          <p:cNvGrpSpPr/>
          <p:nvPr/>
        </p:nvGrpSpPr>
        <p:grpSpPr>
          <a:xfrm>
            <a:off x="566737" y="2162466"/>
            <a:ext cx="10482263" cy="936000"/>
            <a:chOff x="814386" y="822074"/>
            <a:chExt cx="10482263" cy="936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0B971A-2CBE-45B4-974F-789286933C46}"/>
                </a:ext>
              </a:extLst>
            </p:cNvPr>
            <p:cNvSpPr/>
            <p:nvPr/>
          </p:nvSpPr>
          <p:spPr>
            <a:xfrm>
              <a:off x="1038224" y="822074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Edge video analytics for public safety: A review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 err="1">
                  <a:solidFill>
                    <a:srgbClr val="8D6A37"/>
                  </a:solidFill>
                </a:rPr>
                <a:t>에지에서의</a:t>
              </a:r>
              <a:r>
                <a:rPr lang="ko-KR" altLang="en-US" sz="1400" dirty="0">
                  <a:solidFill>
                    <a:srgbClr val="8D6A37"/>
                  </a:solidFill>
                </a:rPr>
                <a:t> 비디오 분석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7AE2F4-64C8-4956-95ED-787F6F4DBAE0}"/>
                </a:ext>
              </a:extLst>
            </p:cNvPr>
            <p:cNvSpPr/>
            <p:nvPr/>
          </p:nvSpPr>
          <p:spPr>
            <a:xfrm>
              <a:off x="814386" y="1061199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E6969B-1B03-4459-94FF-6A8363AEC825}"/>
              </a:ext>
            </a:extLst>
          </p:cNvPr>
          <p:cNvGrpSpPr/>
          <p:nvPr/>
        </p:nvGrpSpPr>
        <p:grpSpPr>
          <a:xfrm>
            <a:off x="566736" y="3258132"/>
            <a:ext cx="10472738" cy="936000"/>
            <a:chOff x="823912" y="676275"/>
            <a:chExt cx="10472738" cy="936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3FC82C-A79F-4CB3-B019-9AE1F4728016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Edge computing for autonomous driving: Opportunities and challenges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자율 주행의 보안 문제를 해결하는 에지 컴퓨팅 설계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4F91F30-9B0D-42C9-BE23-7C1542CB2520}"/>
                </a:ext>
              </a:extLst>
            </p:cNvPr>
            <p:cNvSpPr/>
            <p:nvPr/>
          </p:nvSpPr>
          <p:spPr>
            <a:xfrm>
              <a:off x="823912" y="918265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9989AD-CFB2-48B2-893C-A59A38D986EF}"/>
              </a:ext>
            </a:extLst>
          </p:cNvPr>
          <p:cNvGrpSpPr/>
          <p:nvPr/>
        </p:nvGrpSpPr>
        <p:grpSpPr>
          <a:xfrm>
            <a:off x="557210" y="4340120"/>
            <a:ext cx="10482263" cy="936000"/>
            <a:chOff x="814387" y="676275"/>
            <a:chExt cx="10482263" cy="936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23A8691-2E03-4030-BCC6-6FE2D13AE128}"/>
                </a:ext>
              </a:extLst>
            </p:cNvPr>
            <p:cNvSpPr/>
            <p:nvPr/>
          </p:nvSpPr>
          <p:spPr>
            <a:xfrm>
              <a:off x="1038225" y="676275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Wireless edge computing with latency and reliability guarantees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>
                  <a:solidFill>
                    <a:srgbClr val="8D6A37"/>
                  </a:solidFill>
                </a:rPr>
                <a:t>에지 컴퓨팅이 지연 시간을 없애고 안정적인 기능을 제공할 수 있는 가능성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8B0523-0D7D-4539-8030-BF08BDAC9484}"/>
                </a:ext>
              </a:extLst>
            </p:cNvPr>
            <p:cNvSpPr/>
            <p:nvPr/>
          </p:nvSpPr>
          <p:spPr>
            <a:xfrm>
              <a:off x="814387" y="923924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BE6FA1-8761-4E6F-AF0C-17B75CA317CA}"/>
              </a:ext>
            </a:extLst>
          </p:cNvPr>
          <p:cNvGrpSpPr/>
          <p:nvPr/>
        </p:nvGrpSpPr>
        <p:grpSpPr>
          <a:xfrm>
            <a:off x="566736" y="5490262"/>
            <a:ext cx="10472738" cy="936000"/>
            <a:chOff x="1109661" y="744429"/>
            <a:chExt cx="10472738" cy="93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F41AB2-E0B9-433F-B8BE-3BC7F0EBF205}"/>
                </a:ext>
              </a:extLst>
            </p:cNvPr>
            <p:cNvSpPr/>
            <p:nvPr/>
          </p:nvSpPr>
          <p:spPr>
            <a:xfrm>
              <a:off x="1323974" y="744429"/>
              <a:ext cx="10258425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400" b="1" dirty="0">
                  <a:solidFill>
                    <a:srgbClr val="8D6A37"/>
                  </a:solidFill>
                </a:rPr>
                <a:t>Edge intelligence: Paving the last mile of AI with edge computing</a:t>
              </a:r>
            </a:p>
            <a:p>
              <a:pPr lvl="1"/>
              <a:endParaRPr lang="en-US" altLang="ko-KR" sz="1400" b="1" dirty="0">
                <a:solidFill>
                  <a:srgbClr val="8D6A37"/>
                </a:solidFill>
              </a:endParaRPr>
            </a:p>
            <a:p>
              <a:pPr lvl="1"/>
              <a:r>
                <a:rPr lang="ko-KR" altLang="en-US" sz="1400" dirty="0" err="1">
                  <a:solidFill>
                    <a:srgbClr val="8D6A37"/>
                  </a:solidFill>
                </a:rPr>
                <a:t>에지에서</a:t>
              </a:r>
              <a:r>
                <a:rPr lang="ko-KR" altLang="en-US" sz="1400" dirty="0">
                  <a:solidFill>
                    <a:srgbClr val="8D6A37"/>
                  </a:solidFill>
                </a:rPr>
                <a:t> 딥러닝 모델을 위한 아키텍처</a:t>
              </a:r>
              <a:r>
                <a:rPr lang="en-US" altLang="ko-KR" sz="1400" dirty="0">
                  <a:solidFill>
                    <a:srgbClr val="8D6A37"/>
                  </a:solidFill>
                </a:rPr>
                <a:t>, </a:t>
              </a:r>
              <a:r>
                <a:rPr lang="ko-KR" altLang="en-US" sz="1400" dirty="0">
                  <a:solidFill>
                    <a:srgbClr val="8D6A37"/>
                  </a:solidFill>
                </a:rPr>
                <a:t>프레임워크 및 핵심 기술 설명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18A2468-0DF0-4D30-A613-FC76FECD2EBD}"/>
                </a:ext>
              </a:extLst>
            </p:cNvPr>
            <p:cNvSpPr/>
            <p:nvPr/>
          </p:nvSpPr>
          <p:spPr>
            <a:xfrm>
              <a:off x="1109661" y="988591"/>
              <a:ext cx="447675" cy="447675"/>
            </a:xfrm>
            <a:prstGeom prst="ellipse">
              <a:avLst/>
            </a:prstGeom>
            <a:solidFill>
              <a:srgbClr val="45341B"/>
            </a:solidFill>
            <a:ln>
              <a:solidFill>
                <a:srgbClr val="453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E676E49-3FF6-4933-B4AE-5F7C90ED56C7}"/>
              </a:ext>
            </a:extLst>
          </p:cNvPr>
          <p:cNvSpPr txBox="1"/>
          <p:nvPr/>
        </p:nvSpPr>
        <p:spPr>
          <a:xfrm>
            <a:off x="781047" y="317200"/>
            <a:ext cx="4224233" cy="400110"/>
          </a:xfrm>
          <a:prstGeom prst="rect">
            <a:avLst/>
          </a:prstGeom>
          <a:solidFill>
            <a:srgbClr val="45341B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대규모 데이터를 위한 에지 컴퓨팅 </a:t>
            </a:r>
          </a:p>
        </p:txBody>
      </p:sp>
    </p:spTree>
    <p:extLst>
      <p:ext uri="{BB962C8B-B14F-4D97-AF65-F5344CB8AC3E}">
        <p14:creationId xmlns:p14="http://schemas.microsoft.com/office/powerpoint/2010/main" val="31321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66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02E385-4733-40A7-8027-28A612FC53BC}"/>
              </a:ext>
            </a:extLst>
          </p:cNvPr>
          <p:cNvGrpSpPr/>
          <p:nvPr/>
        </p:nvGrpSpPr>
        <p:grpSpPr>
          <a:xfrm>
            <a:off x="1441203" y="1206823"/>
            <a:ext cx="9309593" cy="3573682"/>
            <a:chOff x="1295751" y="867458"/>
            <a:chExt cx="9309593" cy="357368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B57F95D-6FB6-4848-9412-0CAE53B8892B}"/>
                </a:ext>
              </a:extLst>
            </p:cNvPr>
            <p:cNvGrpSpPr/>
            <p:nvPr/>
          </p:nvGrpSpPr>
          <p:grpSpPr>
            <a:xfrm>
              <a:off x="1295751" y="867458"/>
              <a:ext cx="9223425" cy="2112264"/>
              <a:chOff x="1651360" y="3519070"/>
              <a:chExt cx="9223425" cy="2112264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C5539D8-8541-4F16-9928-FC1E88D807F8}"/>
                  </a:ext>
                </a:extLst>
              </p:cNvPr>
              <p:cNvSpPr/>
              <p:nvPr/>
            </p:nvSpPr>
            <p:spPr>
              <a:xfrm>
                <a:off x="1651360" y="3519070"/>
                <a:ext cx="2112264" cy="2112264"/>
              </a:xfrm>
              <a:prstGeom prst="ellipse">
                <a:avLst/>
              </a:prstGeom>
              <a:solidFill>
                <a:srgbClr val="8D6A37"/>
              </a:solidFill>
              <a:ln>
                <a:solidFill>
                  <a:srgbClr val="8D6A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IoT</a:t>
                </a:r>
                <a:r>
                  <a:rPr lang="ko-KR" altLang="en-US" dirty="0"/>
                  <a:t>의 발전</a:t>
                </a: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246B0BE-FCDB-418F-91D0-BFB492B7C6CC}"/>
                  </a:ext>
                </a:extLst>
              </p:cNvPr>
              <p:cNvSpPr/>
              <p:nvPr/>
            </p:nvSpPr>
            <p:spPr>
              <a:xfrm>
                <a:off x="4021747" y="3519070"/>
                <a:ext cx="2112264" cy="2112264"/>
              </a:xfrm>
              <a:prstGeom prst="ellipse">
                <a:avLst/>
              </a:prstGeom>
              <a:solidFill>
                <a:srgbClr val="8D6A37"/>
              </a:solidFill>
              <a:ln>
                <a:solidFill>
                  <a:srgbClr val="8D6A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데이터 증가</a:t>
                </a: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F93ABB2-BCE2-49D7-BF88-92E83692AABA}"/>
                  </a:ext>
                </a:extLst>
              </p:cNvPr>
              <p:cNvSpPr/>
              <p:nvPr/>
            </p:nvSpPr>
            <p:spPr>
              <a:xfrm>
                <a:off x="6392134" y="3519070"/>
                <a:ext cx="2112264" cy="2112264"/>
              </a:xfrm>
              <a:prstGeom prst="ellipse">
                <a:avLst/>
              </a:prstGeom>
              <a:solidFill>
                <a:srgbClr val="8D6A37"/>
              </a:solidFill>
              <a:ln>
                <a:solidFill>
                  <a:srgbClr val="8D6A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네트워크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에지에서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데이터 처리</a:t>
                </a: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1C0BB4E-24EE-4DE9-B6D5-AF84210862AB}"/>
                  </a:ext>
                </a:extLst>
              </p:cNvPr>
              <p:cNvSpPr/>
              <p:nvPr/>
            </p:nvSpPr>
            <p:spPr>
              <a:xfrm>
                <a:off x="8762521" y="3519070"/>
                <a:ext cx="2112264" cy="2112264"/>
              </a:xfrm>
              <a:prstGeom prst="ellipse">
                <a:avLst/>
              </a:prstGeom>
              <a:solidFill>
                <a:srgbClr val="8D6A37"/>
              </a:solidFill>
              <a:ln>
                <a:solidFill>
                  <a:srgbClr val="8D6A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중앙집중식 클라우드의 단점</a:t>
                </a:r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1FEC15AC-0784-4729-AE22-5E2B180F7997}"/>
                  </a:ext>
                </a:extLst>
              </p:cNvPr>
              <p:cNvSpPr/>
              <p:nvPr/>
            </p:nvSpPr>
            <p:spPr>
              <a:xfrm>
                <a:off x="3577218" y="4433470"/>
                <a:ext cx="630936" cy="283464"/>
              </a:xfrm>
              <a:prstGeom prst="rightArrow">
                <a:avLst>
                  <a:gd name="adj1" fmla="val 50000"/>
                  <a:gd name="adj2" fmla="val 72581"/>
                </a:avLst>
              </a:prstGeom>
              <a:solidFill>
                <a:srgbClr val="45341B"/>
              </a:solidFill>
              <a:ln w="38100">
                <a:solidFill>
                  <a:srgbClr val="4534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1241386A-182F-41B4-8216-B8CB3DD376DE}"/>
                  </a:ext>
                </a:extLst>
              </p:cNvPr>
              <p:cNvSpPr/>
              <p:nvPr/>
            </p:nvSpPr>
            <p:spPr>
              <a:xfrm>
                <a:off x="5962367" y="4433470"/>
                <a:ext cx="630936" cy="283464"/>
              </a:xfrm>
              <a:prstGeom prst="rightArrow">
                <a:avLst>
                  <a:gd name="adj1" fmla="val 50000"/>
                  <a:gd name="adj2" fmla="val 72581"/>
                </a:avLst>
              </a:prstGeom>
              <a:solidFill>
                <a:srgbClr val="45341B"/>
              </a:solidFill>
              <a:ln w="38100">
                <a:solidFill>
                  <a:srgbClr val="4534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ECFAFFAA-F35B-4942-9F55-2DAC97E96740}"/>
                  </a:ext>
                </a:extLst>
              </p:cNvPr>
              <p:cNvSpPr/>
              <p:nvPr/>
            </p:nvSpPr>
            <p:spPr>
              <a:xfrm>
                <a:off x="8338372" y="4433470"/>
                <a:ext cx="630936" cy="283464"/>
              </a:xfrm>
              <a:prstGeom prst="rightArrow">
                <a:avLst>
                  <a:gd name="adj1" fmla="val 50000"/>
                  <a:gd name="adj2" fmla="val 72581"/>
                </a:avLst>
              </a:prstGeom>
              <a:solidFill>
                <a:srgbClr val="45341B"/>
              </a:solidFill>
              <a:ln w="38100">
                <a:solidFill>
                  <a:srgbClr val="4534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733E3-CAC6-4036-B5B5-43F2D6512B16}"/>
                </a:ext>
              </a:extLst>
            </p:cNvPr>
            <p:cNvSpPr txBox="1"/>
            <p:nvPr/>
          </p:nvSpPr>
          <p:spPr>
            <a:xfrm>
              <a:off x="3739883" y="3271589"/>
              <a:ext cx="21675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45341B"/>
                  </a:solidFill>
                </a:rPr>
                <a:t>최근 사물 인터넷의 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발전으로 데이터의 수가 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급격하게 증가했다</a:t>
              </a:r>
              <a:r>
                <a:rPr lang="en-US" altLang="ko-KR" sz="1400" dirty="0">
                  <a:solidFill>
                    <a:srgbClr val="45341B"/>
                  </a:solidFill>
                </a:rPr>
                <a:t>.</a:t>
              </a:r>
              <a:endParaRPr lang="ko-KR" altLang="en-US" sz="1400" dirty="0">
                <a:solidFill>
                  <a:srgbClr val="45341B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6D5035-5D15-4159-BB88-B65A13070AB3}"/>
                </a:ext>
              </a:extLst>
            </p:cNvPr>
            <p:cNvSpPr txBox="1"/>
            <p:nvPr/>
          </p:nvSpPr>
          <p:spPr>
            <a:xfrm>
              <a:off x="6144320" y="3271589"/>
              <a:ext cx="18966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5341B"/>
                  </a:solidFill>
                </a:rPr>
                <a:t>IDC</a:t>
              </a:r>
              <a:r>
                <a:rPr lang="ko-KR" altLang="en-US" sz="1400" dirty="0">
                  <a:solidFill>
                    <a:srgbClr val="45341B"/>
                  </a:solidFill>
                </a:rPr>
                <a:t>의 예측에 따르면</a:t>
              </a:r>
              <a:r>
                <a:rPr lang="en-US" altLang="ko-KR" sz="1400" dirty="0">
                  <a:solidFill>
                    <a:srgbClr val="45341B"/>
                  </a:solidFill>
                </a:rPr>
                <a:t>,</a:t>
              </a:r>
            </a:p>
            <a:p>
              <a:r>
                <a:rPr lang="en-US" altLang="ko-KR" sz="1400" dirty="0">
                  <a:solidFill>
                    <a:srgbClr val="45341B"/>
                  </a:solidFill>
                </a:rPr>
                <a:t>2025</a:t>
              </a:r>
              <a:r>
                <a:rPr lang="ko-KR" altLang="en-US" sz="1400" dirty="0">
                  <a:solidFill>
                    <a:srgbClr val="45341B"/>
                  </a:solidFill>
                </a:rPr>
                <a:t>년 까지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en-US" altLang="ko-KR" sz="1400" dirty="0">
                  <a:solidFill>
                    <a:srgbClr val="45341B"/>
                  </a:solidFill>
                </a:rPr>
                <a:t>IoT </a:t>
              </a:r>
              <a:r>
                <a:rPr lang="ko-KR" altLang="en-US" sz="1400" dirty="0">
                  <a:solidFill>
                    <a:srgbClr val="45341B"/>
                  </a:solidFill>
                </a:rPr>
                <a:t>데이터의 </a:t>
              </a:r>
              <a:r>
                <a:rPr lang="en-US" altLang="ko-KR" sz="1400" dirty="0">
                  <a:solidFill>
                    <a:srgbClr val="45341B"/>
                  </a:solidFill>
                </a:rPr>
                <a:t>70%</a:t>
              </a:r>
              <a:r>
                <a:rPr lang="ko-KR" altLang="en-US" sz="1400" dirty="0">
                  <a:solidFill>
                    <a:srgbClr val="45341B"/>
                  </a:solidFill>
                </a:rPr>
                <a:t>가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네트워크 </a:t>
              </a:r>
              <a:r>
                <a:rPr lang="ko-KR" altLang="en-US" sz="1400" dirty="0" err="1">
                  <a:solidFill>
                    <a:srgbClr val="45341B"/>
                  </a:solidFill>
                </a:rPr>
                <a:t>에지에서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처리될 것이다</a:t>
              </a:r>
              <a:r>
                <a:rPr lang="en-US" altLang="ko-KR" sz="1400" dirty="0">
                  <a:solidFill>
                    <a:srgbClr val="45341B"/>
                  </a:solidFill>
                </a:rPr>
                <a:t>.</a:t>
              </a:r>
              <a:endParaRPr lang="ko-KR" altLang="en-US" sz="1400" dirty="0">
                <a:solidFill>
                  <a:srgbClr val="45341B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5803F2-3035-4619-AFF2-4398EEE302A5}"/>
                </a:ext>
              </a:extLst>
            </p:cNvPr>
            <p:cNvSpPr txBox="1"/>
            <p:nvPr/>
          </p:nvSpPr>
          <p:spPr>
            <a:xfrm>
              <a:off x="8320744" y="3271589"/>
              <a:ext cx="2284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45341B"/>
                  </a:solidFill>
                </a:rPr>
                <a:t>클라우드 컴퓨팅의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중앙집중식 처리는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 err="1">
                  <a:solidFill>
                    <a:srgbClr val="45341B"/>
                  </a:solidFill>
                </a:rPr>
                <a:t>에지에서</a:t>
              </a:r>
              <a:r>
                <a:rPr lang="ko-KR" altLang="en-US" sz="1400" dirty="0">
                  <a:solidFill>
                    <a:srgbClr val="45341B"/>
                  </a:solidFill>
                </a:rPr>
                <a:t> 처리된 데이터를</a:t>
              </a:r>
              <a:endParaRPr lang="en-US" altLang="ko-KR" sz="1400" dirty="0">
                <a:solidFill>
                  <a:srgbClr val="45341B"/>
                </a:solidFill>
              </a:endParaRPr>
            </a:p>
            <a:p>
              <a:r>
                <a:rPr lang="ko-KR" altLang="en-US" sz="1400" dirty="0">
                  <a:solidFill>
                    <a:srgbClr val="45341B"/>
                  </a:solidFill>
                </a:rPr>
                <a:t>처리하기 충분하지 않다</a:t>
              </a:r>
              <a:r>
                <a:rPr lang="en-US" altLang="ko-KR" sz="1400" dirty="0">
                  <a:solidFill>
                    <a:srgbClr val="45341B"/>
                  </a:solidFill>
                </a:rPr>
                <a:t>.</a:t>
              </a:r>
              <a:endParaRPr lang="ko-KR" altLang="en-US" sz="1400" dirty="0">
                <a:solidFill>
                  <a:srgbClr val="45341B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E5B2D3-6BFB-4184-AE36-3515DF069325}"/>
              </a:ext>
            </a:extLst>
          </p:cNvPr>
          <p:cNvSpPr/>
          <p:nvPr/>
        </p:nvSpPr>
        <p:spPr>
          <a:xfrm>
            <a:off x="1404212" y="5476973"/>
            <a:ext cx="9413099" cy="738664"/>
          </a:xfrm>
          <a:prstGeom prst="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와 관련하여 기존의 클라우드 컴퓨팅에는 단점이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71AC2324-379F-4064-9105-5D779C846110}"/>
              </a:ext>
            </a:extLst>
          </p:cNvPr>
          <p:cNvSpPr/>
          <p:nvPr/>
        </p:nvSpPr>
        <p:spPr>
          <a:xfrm>
            <a:off x="820173" y="1338606"/>
            <a:ext cx="1800520" cy="1800520"/>
          </a:xfrm>
          <a:prstGeom prst="snip1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43A29347-2C49-4B9F-A92E-5090B9FF380B}"/>
              </a:ext>
            </a:extLst>
          </p:cNvPr>
          <p:cNvSpPr/>
          <p:nvPr/>
        </p:nvSpPr>
        <p:spPr>
          <a:xfrm>
            <a:off x="2979679" y="1338606"/>
            <a:ext cx="1800520" cy="1800520"/>
          </a:xfrm>
          <a:prstGeom prst="snip1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D88CE89A-C901-4478-9C68-37A1EA84B9D1}"/>
              </a:ext>
            </a:extLst>
          </p:cNvPr>
          <p:cNvSpPr/>
          <p:nvPr/>
        </p:nvSpPr>
        <p:spPr>
          <a:xfrm>
            <a:off x="5139185" y="1338606"/>
            <a:ext cx="1800520" cy="1800520"/>
          </a:xfrm>
          <a:prstGeom prst="snip1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7FEA8518-6D9A-4194-8017-15D1ECB61EF6}"/>
              </a:ext>
            </a:extLst>
          </p:cNvPr>
          <p:cNvSpPr/>
          <p:nvPr/>
        </p:nvSpPr>
        <p:spPr>
          <a:xfrm>
            <a:off x="7298691" y="1338606"/>
            <a:ext cx="1800520" cy="1800520"/>
          </a:xfrm>
          <a:prstGeom prst="snip1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149D2F93-06F6-445B-973F-FB4D9E3ED615}"/>
              </a:ext>
            </a:extLst>
          </p:cNvPr>
          <p:cNvSpPr/>
          <p:nvPr/>
        </p:nvSpPr>
        <p:spPr>
          <a:xfrm>
            <a:off x="9458197" y="1338606"/>
            <a:ext cx="1800520" cy="1800520"/>
          </a:xfrm>
          <a:prstGeom prst="snip1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시계">
            <a:extLst>
              <a:ext uri="{FF2B5EF4-FFF2-40B4-BE49-F238E27FC236}">
                <a16:creationId xmlns:a16="http://schemas.microsoft.com/office/drawing/2014/main" id="{5BCB75A9-2962-48F8-BF40-E2D2D0C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365" y="1669798"/>
            <a:ext cx="1138135" cy="1138135"/>
          </a:xfrm>
          <a:prstGeom prst="rect">
            <a:avLst/>
          </a:prstGeom>
        </p:spPr>
      </p:pic>
      <p:pic>
        <p:nvPicPr>
          <p:cNvPr id="7" name="그래픽 6" descr="사용자 네트워크">
            <a:extLst>
              <a:ext uri="{FF2B5EF4-FFF2-40B4-BE49-F238E27FC236}">
                <a16:creationId xmlns:a16="http://schemas.microsoft.com/office/drawing/2014/main" id="{4CECA605-502C-49A2-A4C8-299B5CF99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0871" y="1669797"/>
            <a:ext cx="1138135" cy="1138135"/>
          </a:xfrm>
          <a:prstGeom prst="rect">
            <a:avLst/>
          </a:prstGeom>
        </p:spPr>
      </p:pic>
      <p:pic>
        <p:nvPicPr>
          <p:cNvPr id="9" name="그래픽 8" descr="번개">
            <a:extLst>
              <a:ext uri="{FF2B5EF4-FFF2-40B4-BE49-F238E27FC236}">
                <a16:creationId xmlns:a16="http://schemas.microsoft.com/office/drawing/2014/main" id="{E6F38345-00FD-4C82-9238-8F7EC94B4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623" y="1669796"/>
            <a:ext cx="1138135" cy="1138135"/>
          </a:xfrm>
          <a:prstGeom prst="rect">
            <a:avLst/>
          </a:prstGeom>
        </p:spPr>
      </p:pic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81641D9-D916-4013-9917-F5D0EC609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9389" y="1624944"/>
            <a:ext cx="1138135" cy="113813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AC2856-CBD8-46E2-B8EE-311230A0D9C1}"/>
              </a:ext>
            </a:extLst>
          </p:cNvPr>
          <p:cNvGrpSpPr/>
          <p:nvPr/>
        </p:nvGrpSpPr>
        <p:grpSpPr>
          <a:xfrm>
            <a:off x="5588293" y="1714647"/>
            <a:ext cx="902304" cy="1048432"/>
            <a:chOff x="4876546" y="1972761"/>
            <a:chExt cx="724929" cy="8423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31ED06E-DC95-4B20-9870-257983083513}"/>
                </a:ext>
              </a:extLst>
            </p:cNvPr>
            <p:cNvSpPr/>
            <p:nvPr/>
          </p:nvSpPr>
          <p:spPr>
            <a:xfrm>
              <a:off x="4876546" y="2090163"/>
              <a:ext cx="724929" cy="724929"/>
            </a:xfrm>
            <a:prstGeom prst="ellipse">
              <a:avLst/>
            </a:prstGeom>
            <a:solidFill>
              <a:srgbClr val="45341B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24h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D3F5B99C-53F5-4D3E-8CDB-734A06DEF0AC}"/>
                </a:ext>
              </a:extLst>
            </p:cNvPr>
            <p:cNvSpPr/>
            <p:nvPr/>
          </p:nvSpPr>
          <p:spPr>
            <a:xfrm>
              <a:off x="5239010" y="1972761"/>
              <a:ext cx="238812" cy="2058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71A7D2-666D-4BDF-8C7E-DB887CFB02FE}"/>
              </a:ext>
            </a:extLst>
          </p:cNvPr>
          <p:cNvSpPr txBox="1"/>
          <p:nvPr/>
        </p:nvSpPr>
        <p:spPr>
          <a:xfrm>
            <a:off x="110836" y="2046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기존 클라우드 컴퓨팅 단점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D76EF-0F49-48F7-B1B4-17959023A511}"/>
              </a:ext>
            </a:extLst>
          </p:cNvPr>
          <p:cNvSpPr txBox="1"/>
          <p:nvPr/>
        </p:nvSpPr>
        <p:spPr>
          <a:xfrm>
            <a:off x="710379" y="3470318"/>
            <a:ext cx="2020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IoT </a:t>
            </a:r>
            <a:r>
              <a:rPr lang="ko-KR" altLang="en-US" sz="1200" dirty="0">
                <a:solidFill>
                  <a:srgbClr val="45341B"/>
                </a:solidFill>
              </a:rPr>
              <a:t>어플리케이션은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실시간 통신을 중요시한다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45341B"/>
                </a:solidFill>
              </a:rPr>
              <a:t>어플리케이션에서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데이터 센터로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데이터를 전송하고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응답 받는 것까지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대기시간이 길다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</a:p>
          <a:p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5A788-B65C-438E-8E45-19E39B9FDC99}"/>
              </a:ext>
            </a:extLst>
          </p:cNvPr>
          <p:cNvSpPr txBox="1"/>
          <p:nvPr/>
        </p:nvSpPr>
        <p:spPr>
          <a:xfrm>
            <a:off x="2936410" y="3470317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에지 장치에서 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생성된</a:t>
            </a:r>
            <a:r>
              <a:rPr lang="en-US" altLang="ko-KR" sz="1200" dirty="0">
                <a:solidFill>
                  <a:srgbClr val="45341B"/>
                </a:solidFill>
              </a:rPr>
              <a:t> </a:t>
            </a:r>
            <a:r>
              <a:rPr lang="ko-KR" altLang="en-US" sz="1200" dirty="0">
                <a:solidFill>
                  <a:srgbClr val="45341B"/>
                </a:solidFill>
              </a:rPr>
              <a:t>대량의 데이터가 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실시간으로 클라우드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데이터 센터로 전송되면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네트워크 대역폭에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큰 부담을 준다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C5735-D632-49B2-8595-EF84DEF491A9}"/>
              </a:ext>
            </a:extLst>
          </p:cNvPr>
          <p:cNvSpPr txBox="1"/>
          <p:nvPr/>
        </p:nvSpPr>
        <p:spPr>
          <a:xfrm>
            <a:off x="5162441" y="3470316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많은 인터넷 서비스가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클라우드에 저장되므로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클라우드에 문제가 생겨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단기간 사용하지 못하는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경우가 생기면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큰 문제가 발생한다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B4CDB-140C-40E8-A1E5-0B31138CEE52}"/>
              </a:ext>
            </a:extLst>
          </p:cNvPr>
          <p:cNvSpPr txBox="1"/>
          <p:nvPr/>
        </p:nvSpPr>
        <p:spPr>
          <a:xfrm>
            <a:off x="7264581" y="3429000"/>
            <a:ext cx="1866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데이터 센터는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많은 데이터를 소비한다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45341B"/>
                </a:solidFill>
              </a:rPr>
              <a:t>매년 </a:t>
            </a:r>
            <a:r>
              <a:rPr lang="en-US" altLang="ko-KR" sz="1200" dirty="0">
                <a:solidFill>
                  <a:srgbClr val="45341B"/>
                </a:solidFill>
              </a:rPr>
              <a:t>4%</a:t>
            </a:r>
            <a:r>
              <a:rPr lang="ko-KR" altLang="en-US" sz="1200" dirty="0">
                <a:solidFill>
                  <a:srgbClr val="45341B"/>
                </a:solidFill>
              </a:rPr>
              <a:t>씩 증가하며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증가함에 따라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클라우드 데이터 센터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개발이 제한될 것이다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DB8663-7B1E-4B8F-808E-0C8D2DE5C768}"/>
              </a:ext>
            </a:extLst>
          </p:cNvPr>
          <p:cNvSpPr txBox="1"/>
          <p:nvPr/>
        </p:nvSpPr>
        <p:spPr>
          <a:xfrm>
            <a:off x="9426951" y="3425464"/>
            <a:ext cx="1866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5341B"/>
                </a:solidFill>
              </a:rPr>
              <a:t>사용자의 사생활과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관련된 </a:t>
            </a:r>
            <a:r>
              <a:rPr lang="en-US" altLang="ko-KR" sz="1200" dirty="0">
                <a:solidFill>
                  <a:srgbClr val="45341B"/>
                </a:solidFill>
              </a:rPr>
              <a:t>IoT </a:t>
            </a:r>
            <a:r>
              <a:rPr lang="ko-KR" altLang="en-US" sz="1200" dirty="0">
                <a:solidFill>
                  <a:srgbClr val="45341B"/>
                </a:solidFill>
              </a:rPr>
              <a:t>데이터가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클라우드에 저장될 때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사용자의 정보가</a:t>
            </a:r>
            <a:endParaRPr lang="en-US" altLang="ko-KR" sz="1200" dirty="0">
              <a:solidFill>
                <a:srgbClr val="45341B"/>
              </a:solidFill>
            </a:endParaRPr>
          </a:p>
          <a:p>
            <a:r>
              <a:rPr lang="ko-KR" altLang="en-US" sz="1200" dirty="0">
                <a:solidFill>
                  <a:srgbClr val="45341B"/>
                </a:solidFill>
              </a:rPr>
              <a:t>유출될 위험이 증가한다</a:t>
            </a:r>
            <a:r>
              <a:rPr lang="en-US" altLang="ko-KR" sz="1200" dirty="0">
                <a:solidFill>
                  <a:srgbClr val="45341B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C2EA22-9A9E-48D3-90E1-E366982FF219}"/>
              </a:ext>
            </a:extLst>
          </p:cNvPr>
          <p:cNvSpPr txBox="1"/>
          <p:nvPr/>
        </p:nvSpPr>
        <p:spPr>
          <a:xfrm>
            <a:off x="710379" y="522464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5341B"/>
                </a:solidFill>
              </a:rPr>
              <a:t>Ex) </a:t>
            </a:r>
            <a:r>
              <a:rPr lang="ko-KR" altLang="en-US" sz="1200" b="1" dirty="0">
                <a:solidFill>
                  <a:srgbClr val="45341B"/>
                </a:solidFill>
              </a:rPr>
              <a:t>자율주행 차량</a:t>
            </a:r>
            <a:endParaRPr lang="en-US" altLang="ko-KR" sz="1200" b="1" dirty="0">
              <a:solidFill>
                <a:srgbClr val="45341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399E1-53A1-4ECF-8A48-5D3B8830A8E5}"/>
              </a:ext>
            </a:extLst>
          </p:cNvPr>
          <p:cNvSpPr txBox="1"/>
          <p:nvPr/>
        </p:nvSpPr>
        <p:spPr>
          <a:xfrm>
            <a:off x="2936410" y="5224643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5341B"/>
                </a:solidFill>
              </a:rPr>
              <a:t>Ex) </a:t>
            </a:r>
            <a:r>
              <a:rPr lang="ko-KR" altLang="en-US" sz="1200" b="1" dirty="0">
                <a:solidFill>
                  <a:srgbClr val="45341B"/>
                </a:solidFill>
              </a:rPr>
              <a:t>항공기 보잉 </a:t>
            </a:r>
            <a:r>
              <a:rPr lang="en-US" altLang="ko-KR" sz="1200" b="1" dirty="0">
                <a:solidFill>
                  <a:srgbClr val="45341B"/>
                </a:solidFill>
              </a:rPr>
              <a:t>787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D3A86-AFEB-415B-B9B0-A7275A713DBB}"/>
              </a:ext>
            </a:extLst>
          </p:cNvPr>
          <p:cNvSpPr txBox="1"/>
          <p:nvPr/>
        </p:nvSpPr>
        <p:spPr>
          <a:xfrm>
            <a:off x="5162441" y="522464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5341B"/>
                </a:solidFill>
              </a:rPr>
              <a:t>Ex) </a:t>
            </a:r>
            <a:r>
              <a:rPr lang="ko-KR" altLang="en-US" sz="1200" b="1" dirty="0">
                <a:solidFill>
                  <a:srgbClr val="45341B"/>
                </a:solidFill>
              </a:rPr>
              <a:t>스마트폰 시리</a:t>
            </a:r>
            <a:endParaRPr lang="en-US" altLang="ko-KR" sz="1200" b="1" dirty="0">
              <a:solidFill>
                <a:srgbClr val="453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7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3CDAD9-A0ED-4D61-8422-96624C59BAC5}"/>
              </a:ext>
            </a:extLst>
          </p:cNvPr>
          <p:cNvSpPr txBox="1"/>
          <p:nvPr/>
        </p:nvSpPr>
        <p:spPr>
          <a:xfrm>
            <a:off x="3952624" y="2187019"/>
            <a:ext cx="4286751" cy="707886"/>
          </a:xfrm>
          <a:prstGeom prst="rect">
            <a:avLst/>
          </a:prstGeom>
          <a:solidFill>
            <a:srgbClr val="45341B"/>
          </a:solidFill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Edge Computing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D47CD-39E9-4A9E-90B7-0C82AA06A8ED}"/>
              </a:ext>
            </a:extLst>
          </p:cNvPr>
          <p:cNvSpPr txBox="1"/>
          <p:nvPr/>
        </p:nvSpPr>
        <p:spPr>
          <a:xfrm>
            <a:off x="2619728" y="3087763"/>
            <a:ext cx="6952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8D6A37"/>
                </a:solidFill>
              </a:rPr>
              <a:t>클라우드 컴퓨팅의 단점으로 인해 에지 컴퓨팅이 </a:t>
            </a:r>
            <a:r>
              <a:rPr lang="ko-KR" altLang="en-US" sz="1400" dirty="0" err="1">
                <a:solidFill>
                  <a:srgbClr val="8D6A37"/>
                </a:solidFill>
              </a:rPr>
              <a:t>중요해졌다</a:t>
            </a:r>
            <a:r>
              <a:rPr lang="en-US" altLang="ko-KR" sz="1400" dirty="0">
                <a:solidFill>
                  <a:srgbClr val="8D6A37"/>
                </a:solidFill>
              </a:rPr>
              <a:t>.</a:t>
            </a:r>
          </a:p>
          <a:p>
            <a:pPr algn="ctr"/>
            <a:r>
              <a:rPr lang="ko-KR" altLang="en-US" sz="1400" dirty="0" err="1">
                <a:solidFill>
                  <a:srgbClr val="8D6A37"/>
                </a:solidFill>
              </a:rPr>
              <a:t>에지에서의</a:t>
            </a:r>
            <a:r>
              <a:rPr lang="ko-KR" altLang="en-US" sz="1400" dirty="0">
                <a:solidFill>
                  <a:srgbClr val="8D6A37"/>
                </a:solidFill>
              </a:rPr>
              <a:t> 데이터 처리를 통해 대기시간과 대역폭을 줄이고</a:t>
            </a:r>
            <a:r>
              <a:rPr lang="en-US" altLang="ko-KR" sz="1400" dirty="0">
                <a:solidFill>
                  <a:srgbClr val="8D6A37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rgbClr val="8D6A37"/>
                </a:solidFill>
              </a:rPr>
              <a:t>클라우드 데이터 센터의 오류를 줄여 가용성을 해결하며</a:t>
            </a:r>
            <a:endParaRPr lang="en-US" altLang="ko-KR" sz="1400" dirty="0">
              <a:solidFill>
                <a:srgbClr val="8D6A37"/>
              </a:solidFill>
            </a:endParaRPr>
          </a:p>
          <a:p>
            <a:pPr algn="ctr"/>
            <a:r>
              <a:rPr lang="ko-KR" altLang="en-US" sz="1400" dirty="0">
                <a:solidFill>
                  <a:srgbClr val="8D6A37"/>
                </a:solidFill>
              </a:rPr>
              <a:t>데이터 및 개인정보를 보호하도록</a:t>
            </a:r>
            <a:r>
              <a:rPr lang="en-US" altLang="ko-KR" sz="1400" dirty="0">
                <a:solidFill>
                  <a:srgbClr val="8D6A37"/>
                </a:solidFill>
              </a:rPr>
              <a:t> </a:t>
            </a:r>
            <a:r>
              <a:rPr lang="ko-KR" altLang="en-US" sz="1400" dirty="0">
                <a:solidFill>
                  <a:srgbClr val="8D6A37"/>
                </a:solidFill>
              </a:rPr>
              <a:t>하는 에지 컴퓨팅이 </a:t>
            </a:r>
            <a:r>
              <a:rPr lang="en-US" altLang="ko-KR" sz="1400" dirty="0">
                <a:solidFill>
                  <a:srgbClr val="8D6A37"/>
                </a:solidFill>
              </a:rPr>
              <a:t>2014</a:t>
            </a:r>
            <a:r>
              <a:rPr lang="ko-KR" altLang="en-US" sz="1400" dirty="0">
                <a:solidFill>
                  <a:srgbClr val="8D6A37"/>
                </a:solidFill>
              </a:rPr>
              <a:t>년 이후 빠르게 발전했다</a:t>
            </a:r>
            <a:r>
              <a:rPr lang="en-US" altLang="ko-KR" sz="1400" dirty="0">
                <a:solidFill>
                  <a:srgbClr val="8D6A37"/>
                </a:solidFill>
              </a:rPr>
              <a:t>.</a:t>
            </a:r>
            <a:endParaRPr lang="ko-KR" altLang="en-US" sz="1400" dirty="0">
              <a:solidFill>
                <a:srgbClr val="8D6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3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DA5AB-4C59-486F-AECB-447EC6417AA5}"/>
              </a:ext>
            </a:extLst>
          </p:cNvPr>
          <p:cNvSpPr txBox="1"/>
          <p:nvPr/>
        </p:nvSpPr>
        <p:spPr>
          <a:xfrm>
            <a:off x="169682" y="24509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에지</a:t>
            </a:r>
            <a:r>
              <a:rPr lang="en-US" altLang="ko-KR" sz="1600" b="1" dirty="0">
                <a:solidFill>
                  <a:srgbClr val="45341B"/>
                </a:solidFill>
              </a:rPr>
              <a:t> </a:t>
            </a:r>
            <a:r>
              <a:rPr lang="ko-KR" altLang="en-US" sz="1600" b="1" dirty="0">
                <a:solidFill>
                  <a:srgbClr val="45341B"/>
                </a:solidFill>
              </a:rPr>
              <a:t>컴퓨팅 정의</a:t>
            </a:r>
            <a:endParaRPr lang="ko-KR" altLang="en-US" sz="1600" dirty="0">
              <a:solidFill>
                <a:srgbClr val="45341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2414C-4A00-44F0-AA40-3B7C31337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11130" r="8818" b="14756"/>
          <a:stretch/>
        </p:blipFill>
        <p:spPr bwMode="auto">
          <a:xfrm>
            <a:off x="3551379" y="1266013"/>
            <a:ext cx="4694549" cy="26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3F68EA-9B92-4F37-9561-458DDC2B750F}"/>
              </a:ext>
            </a:extLst>
          </p:cNvPr>
          <p:cNvSpPr txBox="1"/>
          <p:nvPr/>
        </p:nvSpPr>
        <p:spPr>
          <a:xfrm>
            <a:off x="2767028" y="4291088"/>
            <a:ext cx="626325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5341B"/>
                </a:solidFill>
              </a:rPr>
              <a:t>IoT </a:t>
            </a:r>
            <a:r>
              <a:rPr lang="ko-KR" altLang="en-US" sz="1600" dirty="0">
                <a:solidFill>
                  <a:srgbClr val="45341B"/>
                </a:solidFill>
              </a:rPr>
              <a:t>기기와 </a:t>
            </a:r>
            <a:r>
              <a:rPr lang="en-US" altLang="ko-KR" sz="1600" dirty="0">
                <a:solidFill>
                  <a:srgbClr val="45341B"/>
                </a:solidFill>
              </a:rPr>
              <a:t> </a:t>
            </a:r>
            <a:r>
              <a:rPr lang="ko-KR" altLang="en-US" sz="1600" dirty="0">
                <a:solidFill>
                  <a:srgbClr val="45341B"/>
                </a:solidFill>
              </a:rPr>
              <a:t>근접한 에지 서버에 </a:t>
            </a:r>
            <a:r>
              <a:rPr lang="en-US" altLang="ko-KR" sz="1600" dirty="0">
                <a:solidFill>
                  <a:srgbClr val="45341B"/>
                </a:solidFill>
              </a:rPr>
              <a:t>IoT </a:t>
            </a:r>
            <a:r>
              <a:rPr lang="ko-KR" altLang="en-US" sz="1600" dirty="0">
                <a:solidFill>
                  <a:srgbClr val="45341B"/>
                </a:solidFill>
              </a:rPr>
              <a:t>데이터가 </a:t>
            </a:r>
            <a:r>
              <a:rPr lang="en-US" altLang="ko-KR" sz="1600" dirty="0">
                <a:solidFill>
                  <a:srgbClr val="45341B"/>
                </a:solidFill>
              </a:rPr>
              <a:t> </a:t>
            </a:r>
            <a:r>
              <a:rPr lang="ko-KR" altLang="en-US" sz="1600" dirty="0">
                <a:solidFill>
                  <a:srgbClr val="45341B"/>
                </a:solidFill>
              </a:rPr>
              <a:t>저장되는 구조</a:t>
            </a:r>
            <a:endParaRPr lang="en-US" altLang="ko-KR" sz="1600" dirty="0">
              <a:solidFill>
                <a:srgbClr val="45341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5341B"/>
                </a:solidFill>
              </a:rPr>
              <a:t>에지 서버를</a:t>
            </a:r>
            <a:r>
              <a:rPr lang="en-US" altLang="ko-KR" sz="1600" dirty="0">
                <a:solidFill>
                  <a:srgbClr val="45341B"/>
                </a:solidFill>
              </a:rPr>
              <a:t> Cloudlets / Micro data centers / Fog</a:t>
            </a:r>
            <a:r>
              <a:rPr lang="ko-KR" altLang="en-US" sz="1600" dirty="0">
                <a:solidFill>
                  <a:srgbClr val="45341B"/>
                </a:solidFill>
              </a:rPr>
              <a:t> 등으로 지칭</a:t>
            </a:r>
            <a:endParaRPr lang="en-US" altLang="ko-KR" sz="1600" dirty="0">
              <a:solidFill>
                <a:srgbClr val="45341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5341B"/>
                </a:solidFill>
              </a:rPr>
              <a:t>클라우드를 위한</a:t>
            </a:r>
            <a:r>
              <a:rPr lang="en-US" altLang="ko-KR" sz="1600" dirty="0">
                <a:solidFill>
                  <a:srgbClr val="45341B"/>
                </a:solidFill>
              </a:rPr>
              <a:t> </a:t>
            </a:r>
            <a:r>
              <a:rPr lang="ko-KR" altLang="en-US" sz="1600" dirty="0">
                <a:solidFill>
                  <a:srgbClr val="45341B"/>
                </a:solidFill>
              </a:rPr>
              <a:t>데이터와</a:t>
            </a:r>
            <a:r>
              <a:rPr lang="en-US" altLang="ko-KR" sz="1600" dirty="0">
                <a:solidFill>
                  <a:srgbClr val="45341B"/>
                </a:solidFill>
              </a:rPr>
              <a:t> IoT </a:t>
            </a:r>
            <a:r>
              <a:rPr lang="ko-KR" altLang="en-US" sz="1600" dirty="0">
                <a:solidFill>
                  <a:srgbClr val="45341B"/>
                </a:solidFill>
              </a:rPr>
              <a:t>기기를 위한</a:t>
            </a:r>
            <a:r>
              <a:rPr lang="en-US" altLang="ko-KR" sz="1600" dirty="0">
                <a:solidFill>
                  <a:srgbClr val="45341B"/>
                </a:solidFill>
              </a:rPr>
              <a:t> </a:t>
            </a:r>
            <a:r>
              <a:rPr lang="ko-KR" altLang="en-US" sz="1600" dirty="0">
                <a:solidFill>
                  <a:srgbClr val="45341B"/>
                </a:solidFill>
              </a:rPr>
              <a:t>데이터</a:t>
            </a:r>
            <a:r>
              <a:rPr lang="en-US" altLang="ko-KR" sz="1600" dirty="0">
                <a:solidFill>
                  <a:srgbClr val="45341B"/>
                </a:solidFill>
              </a:rPr>
              <a:t> </a:t>
            </a:r>
            <a:r>
              <a:rPr lang="ko-KR" altLang="en-US" sz="1600" dirty="0">
                <a:solidFill>
                  <a:srgbClr val="45341B"/>
                </a:solidFill>
              </a:rPr>
              <a:t>처리를 수행</a:t>
            </a:r>
            <a:endParaRPr lang="en-US" altLang="ko-KR" sz="1600" dirty="0">
              <a:solidFill>
                <a:srgbClr val="45341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5341B"/>
                </a:solidFill>
              </a:rPr>
              <a:t>IoT </a:t>
            </a:r>
            <a:r>
              <a:rPr lang="ko-KR" altLang="en-US" sz="1600" dirty="0">
                <a:solidFill>
                  <a:srgbClr val="45341B"/>
                </a:solidFill>
              </a:rPr>
              <a:t>장치와 에지 서버 간의 거리는 </a:t>
            </a:r>
            <a:r>
              <a:rPr lang="en-US" altLang="ko-KR" sz="1600" dirty="0">
                <a:solidFill>
                  <a:srgbClr val="45341B"/>
                </a:solidFill>
              </a:rPr>
              <a:t>1hop</a:t>
            </a:r>
            <a:r>
              <a:rPr lang="ko-KR" altLang="en-US" sz="1600" dirty="0">
                <a:solidFill>
                  <a:srgbClr val="45341B"/>
                </a:solidFill>
              </a:rPr>
              <a:t> </a:t>
            </a:r>
            <a:r>
              <a:rPr lang="en-US" altLang="ko-KR" sz="1600" dirty="0">
                <a:solidFill>
                  <a:srgbClr val="45341B"/>
                </a:solidFill>
              </a:rPr>
              <a:t>(</a:t>
            </a:r>
            <a:r>
              <a:rPr lang="ko-KR" altLang="en-US" sz="1600" dirty="0">
                <a:solidFill>
                  <a:srgbClr val="45341B"/>
                </a:solidFill>
              </a:rPr>
              <a:t>한 단계</a:t>
            </a:r>
            <a:r>
              <a:rPr lang="en-US" altLang="ko-KR" sz="1600" dirty="0">
                <a:solidFill>
                  <a:srgbClr val="45341B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52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F4DC3-D682-4A6F-827A-EE292224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16" y="1722576"/>
            <a:ext cx="2886075" cy="279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B270C-E102-47C1-85BE-30F3DEF8B6BB}"/>
              </a:ext>
            </a:extLst>
          </p:cNvPr>
          <p:cNvSpPr txBox="1"/>
          <p:nvPr/>
        </p:nvSpPr>
        <p:spPr>
          <a:xfrm>
            <a:off x="9310285" y="951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692412-4893-44D1-ADEB-DA1BEB611CD5}"/>
              </a:ext>
            </a:extLst>
          </p:cNvPr>
          <p:cNvGrpSpPr/>
          <p:nvPr/>
        </p:nvGrpSpPr>
        <p:grpSpPr>
          <a:xfrm>
            <a:off x="7629267" y="2104453"/>
            <a:ext cx="2207675" cy="1782618"/>
            <a:chOff x="6146524" y="2178344"/>
            <a:chExt cx="2207675" cy="17826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AAA58F-A66D-4BF7-9E15-0207A1F28E55}"/>
                </a:ext>
              </a:extLst>
            </p:cNvPr>
            <p:cNvSpPr txBox="1"/>
            <p:nvPr/>
          </p:nvSpPr>
          <p:spPr>
            <a:xfrm>
              <a:off x="6410068" y="2425490"/>
              <a:ext cx="168058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5341B"/>
                  </a:solidFill>
                </a:rPr>
                <a:t>Computing offload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Data caching/storage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Data processing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Request distribution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Service delivery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IoT management</a:t>
              </a:r>
            </a:p>
            <a:p>
              <a:r>
                <a:rPr lang="en-US" altLang="ko-KR" sz="1200" dirty="0">
                  <a:solidFill>
                    <a:srgbClr val="45341B"/>
                  </a:solidFill>
                </a:rPr>
                <a:t>Privacy protection</a:t>
              </a:r>
              <a:endParaRPr lang="ko-KR" altLang="en-US" sz="1200" dirty="0">
                <a:solidFill>
                  <a:srgbClr val="45341B"/>
                </a:solidFill>
              </a:endParaRPr>
            </a:p>
          </p:txBody>
        </p:sp>
        <p:sp>
          <p:nvSpPr>
            <p:cNvPr id="7" name="양쪽 중괄호 6">
              <a:extLst>
                <a:ext uri="{FF2B5EF4-FFF2-40B4-BE49-F238E27FC236}">
                  <a16:creationId xmlns:a16="http://schemas.microsoft.com/office/drawing/2014/main" id="{E117BCAA-6344-4796-B0BF-62D0A70EB0DF}"/>
                </a:ext>
              </a:extLst>
            </p:cNvPr>
            <p:cNvSpPr/>
            <p:nvPr/>
          </p:nvSpPr>
          <p:spPr>
            <a:xfrm>
              <a:off x="6146524" y="2178344"/>
              <a:ext cx="2207675" cy="178261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190645-9F6F-4018-8BD8-8CD6AB47FDD6}"/>
              </a:ext>
            </a:extLst>
          </p:cNvPr>
          <p:cNvCxnSpPr/>
          <p:nvPr/>
        </p:nvCxnSpPr>
        <p:spPr>
          <a:xfrm flipV="1">
            <a:off x="4969163" y="2159156"/>
            <a:ext cx="0" cy="8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5BD74D-D9B5-4D69-A1FE-C116CF4552E5}"/>
              </a:ext>
            </a:extLst>
          </p:cNvPr>
          <p:cNvCxnSpPr>
            <a:cxnSpLocks/>
          </p:cNvCxnSpPr>
          <p:nvPr/>
        </p:nvCxnSpPr>
        <p:spPr>
          <a:xfrm>
            <a:off x="4969163" y="3126288"/>
            <a:ext cx="0" cy="79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D65D81-5190-47B4-8BC8-3D4A47520178}"/>
              </a:ext>
            </a:extLst>
          </p:cNvPr>
          <p:cNvSpPr txBox="1"/>
          <p:nvPr/>
        </p:nvSpPr>
        <p:spPr>
          <a:xfrm>
            <a:off x="3790014" y="2438959"/>
            <a:ext cx="854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Upstream</a:t>
            </a:r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FA597-2E97-4746-BED0-F18CEA51D68E}"/>
              </a:ext>
            </a:extLst>
          </p:cNvPr>
          <p:cNvSpPr txBox="1"/>
          <p:nvPr/>
        </p:nvSpPr>
        <p:spPr>
          <a:xfrm>
            <a:off x="3686622" y="3383504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5341B"/>
                </a:solidFill>
              </a:rPr>
              <a:t>Downstream</a:t>
            </a:r>
            <a:endParaRPr lang="ko-KR" altLang="en-US" sz="1200" dirty="0">
              <a:solidFill>
                <a:srgbClr val="45341B"/>
              </a:solidFill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74BC1F90-4F54-4D7C-8B46-0BBB636F5005}"/>
              </a:ext>
            </a:extLst>
          </p:cNvPr>
          <p:cNvSpPr/>
          <p:nvPr/>
        </p:nvSpPr>
        <p:spPr>
          <a:xfrm>
            <a:off x="3297165" y="2159156"/>
            <a:ext cx="286271" cy="1758564"/>
          </a:xfrm>
          <a:prstGeom prst="leftBrace">
            <a:avLst>
              <a:gd name="adj1" fmla="val 527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051B7-76E6-4F41-91EB-C32784D76F08}"/>
              </a:ext>
            </a:extLst>
          </p:cNvPr>
          <p:cNvSpPr txBox="1"/>
          <p:nvPr/>
        </p:nvSpPr>
        <p:spPr>
          <a:xfrm>
            <a:off x="1563998" y="289993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5341B"/>
                </a:solidFill>
              </a:rPr>
              <a:t>양방향 컴퓨팅 스트림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B8422-4981-4E74-B2A6-31CFB6467B2E}"/>
              </a:ext>
            </a:extLst>
          </p:cNvPr>
          <p:cNvSpPr txBox="1"/>
          <p:nvPr/>
        </p:nvSpPr>
        <p:spPr>
          <a:xfrm>
            <a:off x="169682" y="24509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에지</a:t>
            </a:r>
            <a:r>
              <a:rPr lang="en-US" altLang="ko-KR" sz="1600" b="1" dirty="0">
                <a:solidFill>
                  <a:srgbClr val="45341B"/>
                </a:solidFill>
              </a:rPr>
              <a:t> </a:t>
            </a:r>
            <a:r>
              <a:rPr lang="ko-KR" altLang="en-US" sz="1600" b="1" dirty="0">
                <a:solidFill>
                  <a:srgbClr val="45341B"/>
                </a:solidFill>
              </a:rPr>
              <a:t>컴퓨팅 기능</a:t>
            </a:r>
            <a:endParaRPr lang="ko-KR" altLang="en-US" sz="1600" dirty="0">
              <a:solidFill>
                <a:srgbClr val="453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그림 2">
            <a:extLst>
              <a:ext uri="{FF2B5EF4-FFF2-40B4-BE49-F238E27FC236}">
                <a16:creationId xmlns:a16="http://schemas.microsoft.com/office/drawing/2014/main" id="{C1A4F873-6FB5-41FB-A2BB-2EDE99DF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21" y="1380358"/>
            <a:ext cx="6627957" cy="40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628F9-666B-422E-94F0-D069C8FE9703}"/>
              </a:ext>
            </a:extLst>
          </p:cNvPr>
          <p:cNvSpPr txBox="1"/>
          <p:nvPr/>
        </p:nvSpPr>
        <p:spPr>
          <a:xfrm>
            <a:off x="169682" y="245097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45341B"/>
                </a:solidFill>
              </a:rPr>
              <a:t>3</a:t>
            </a:r>
            <a:r>
              <a:rPr lang="ko-KR" altLang="en-US" sz="1600" b="1" dirty="0">
                <a:solidFill>
                  <a:srgbClr val="45341B"/>
                </a:solidFill>
              </a:rPr>
              <a:t>계층 에지 컴퓨팅 모델</a:t>
            </a:r>
            <a:endParaRPr lang="ko-KR" altLang="en-US" sz="1600" dirty="0">
              <a:solidFill>
                <a:srgbClr val="453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77175-6733-49F6-8100-A394C3D16293}"/>
              </a:ext>
            </a:extLst>
          </p:cNvPr>
          <p:cNvSpPr txBox="1"/>
          <p:nvPr/>
        </p:nvSpPr>
        <p:spPr>
          <a:xfrm>
            <a:off x="3695535" y="422874"/>
            <a:ext cx="4800930" cy="461665"/>
          </a:xfrm>
          <a:prstGeom prst="rect">
            <a:avLst/>
          </a:prstGeom>
          <a:solidFill>
            <a:srgbClr val="45341B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클라우드 컴퓨팅 </a:t>
            </a:r>
            <a:r>
              <a:rPr lang="en-US" altLang="ko-KR" sz="2400" b="1" dirty="0">
                <a:solidFill>
                  <a:schemeClr val="bg1"/>
                </a:solidFill>
              </a:rPr>
              <a:t>VS </a:t>
            </a:r>
            <a:r>
              <a:rPr lang="ko-KR" altLang="en-US" sz="2400" b="1" dirty="0">
                <a:solidFill>
                  <a:schemeClr val="bg1"/>
                </a:solidFill>
              </a:rPr>
              <a:t>에지 컴퓨팅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3526-317F-436B-BC37-91F97B181C1F}"/>
              </a:ext>
            </a:extLst>
          </p:cNvPr>
          <p:cNvSpPr txBox="1"/>
          <p:nvPr/>
        </p:nvSpPr>
        <p:spPr>
          <a:xfrm>
            <a:off x="4147389" y="952967"/>
            <a:ext cx="393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5341B"/>
                </a:solidFill>
              </a:rPr>
              <a:t>에지 컴퓨팅은 클라우드 컴퓨팅의 대체 기술이 아니다</a:t>
            </a:r>
            <a:r>
              <a:rPr lang="en-US" altLang="ko-KR" sz="1200" b="1" dirty="0">
                <a:solidFill>
                  <a:srgbClr val="45341B"/>
                </a:solidFill>
              </a:rPr>
              <a:t>.</a:t>
            </a:r>
            <a:endParaRPr lang="ko-KR" altLang="en-US" sz="1200" b="1" dirty="0">
              <a:solidFill>
                <a:srgbClr val="45341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544C1-B6DB-499E-BBCB-4097A8B976B8}"/>
              </a:ext>
            </a:extLst>
          </p:cNvPr>
          <p:cNvSpPr txBox="1"/>
          <p:nvPr/>
        </p:nvSpPr>
        <p:spPr>
          <a:xfrm>
            <a:off x="2229664" y="1434036"/>
            <a:ext cx="7991290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5341B"/>
                </a:solidFill>
              </a:rPr>
              <a:t>클라우드 컴퓨팅 기술이 빠르게 개발되던 중에 에지 컴퓨팅이 등장하여 클라우드 컴퓨팅의 새로운 시대가 열림</a:t>
            </a:r>
            <a:endParaRPr lang="en-US" altLang="ko-KR" sz="1200" dirty="0">
              <a:solidFill>
                <a:srgbClr val="45341B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5341B"/>
                </a:solidFill>
              </a:rPr>
              <a:t>에지 컴퓨팅을 위해 클라우드 컴퓨팅의 대규모 스토리지가 필요</a:t>
            </a:r>
            <a:endParaRPr lang="en-US" altLang="ko-KR" sz="1200" dirty="0">
              <a:solidFill>
                <a:srgbClr val="45341B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5341B"/>
                </a:solidFill>
              </a:rPr>
              <a:t>클라우드 컴퓨팅을 위해 대규모 데이터를 처리하기 위한 에지 컴퓨팅 필요</a:t>
            </a:r>
            <a:endParaRPr lang="en-US" altLang="ko-KR" sz="1200" dirty="0">
              <a:solidFill>
                <a:srgbClr val="45341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15EB9-BAAB-43BC-9766-635C99212205}"/>
              </a:ext>
            </a:extLst>
          </p:cNvPr>
          <p:cNvSpPr txBox="1"/>
          <p:nvPr/>
        </p:nvSpPr>
        <p:spPr>
          <a:xfrm>
            <a:off x="5110794" y="350443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에지 컴퓨팅의 장점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2CFF5-01D3-4088-A9C5-13826BF5BF9E}"/>
              </a:ext>
            </a:extLst>
          </p:cNvPr>
          <p:cNvSpPr/>
          <p:nvPr/>
        </p:nvSpPr>
        <p:spPr>
          <a:xfrm>
            <a:off x="1266346" y="4292625"/>
            <a:ext cx="2978727" cy="2059709"/>
          </a:xfrm>
          <a:prstGeom prst="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모든 데이터가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클라우드에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업로드 되지 않아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네트워크 대역폭 및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데이터 센터의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전력 소비 감소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225286-0142-4AE4-A68A-A6216F594832}"/>
              </a:ext>
            </a:extLst>
          </p:cNvPr>
          <p:cNvSpPr/>
          <p:nvPr/>
        </p:nvSpPr>
        <p:spPr>
          <a:xfrm>
            <a:off x="4626673" y="4292625"/>
            <a:ext cx="2978727" cy="2059709"/>
          </a:xfrm>
          <a:prstGeom prst="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IoT </a:t>
            </a:r>
            <a:r>
              <a:rPr lang="ko-KR" altLang="en-US" sz="1400" dirty="0">
                <a:solidFill>
                  <a:schemeClr val="bg1"/>
                </a:solidFill>
              </a:rPr>
              <a:t>기기 주변에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위치한 에지 장치의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데이터 처리는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클라우드 센터의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응답이 필요하지 않아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대기시간이 단축되고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서비스 응답 기능 향상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512E2-0572-40DF-BF34-10EB9641C7DD}"/>
              </a:ext>
            </a:extLst>
          </p:cNvPr>
          <p:cNvSpPr/>
          <p:nvPr/>
        </p:nvSpPr>
        <p:spPr>
          <a:xfrm>
            <a:off x="7987000" y="4292625"/>
            <a:ext cx="2978727" cy="2059709"/>
          </a:xfrm>
          <a:prstGeom prst="rect">
            <a:avLst/>
          </a:prstGeom>
          <a:solidFill>
            <a:srgbClr val="45341B"/>
          </a:solidFill>
          <a:ln>
            <a:solidFill>
              <a:srgbClr val="453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사용자의 데이터를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클라우드 센터에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업로드하지 않고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에지 장치에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저장하므로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데이터 유출 위험을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줄이고 정보 보호</a:t>
            </a:r>
          </a:p>
        </p:txBody>
      </p:sp>
    </p:spTree>
    <p:extLst>
      <p:ext uri="{BB962C8B-B14F-4D97-AF65-F5344CB8AC3E}">
        <p14:creationId xmlns:p14="http://schemas.microsoft.com/office/powerpoint/2010/main" val="23355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그림 3">
            <a:extLst>
              <a:ext uri="{FF2B5EF4-FFF2-40B4-BE49-F238E27FC236}">
                <a16:creationId xmlns:a16="http://schemas.microsoft.com/office/drawing/2014/main" id="{50D73FAA-322A-4E16-A0DE-EE978A93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85498"/>
            <a:ext cx="52387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8848A-B048-4B8A-8A50-7113AD5026BE}"/>
              </a:ext>
            </a:extLst>
          </p:cNvPr>
          <p:cNvSpPr txBox="1"/>
          <p:nvPr/>
        </p:nvSpPr>
        <p:spPr>
          <a:xfrm>
            <a:off x="169682" y="24509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5341B"/>
                </a:solidFill>
              </a:rPr>
              <a:t>에지 컴퓨팅 발전</a:t>
            </a:r>
            <a:endParaRPr lang="ko-KR" altLang="en-US" sz="1600" dirty="0">
              <a:solidFill>
                <a:srgbClr val="45341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FC1C5-FC20-447B-86D5-ECE727611051}"/>
              </a:ext>
            </a:extLst>
          </p:cNvPr>
          <p:cNvSpPr txBox="1"/>
          <p:nvPr/>
        </p:nvSpPr>
        <p:spPr>
          <a:xfrm>
            <a:off x="857250" y="4590195"/>
            <a:ext cx="475482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5341B"/>
                </a:solidFill>
              </a:rPr>
              <a:t>Google </a:t>
            </a:r>
            <a:r>
              <a:rPr lang="ko-KR" altLang="en-US" sz="1200" dirty="0">
                <a:solidFill>
                  <a:srgbClr val="45341B"/>
                </a:solidFill>
              </a:rPr>
              <a:t>학술 검색에 </a:t>
            </a:r>
            <a:r>
              <a:rPr lang="en-US" altLang="ko-KR" sz="1200" dirty="0">
                <a:solidFill>
                  <a:srgbClr val="45341B"/>
                </a:solidFill>
              </a:rPr>
              <a:t>‘Edge Computing’</a:t>
            </a:r>
            <a:r>
              <a:rPr lang="ko-KR" altLang="en-US" sz="1200" dirty="0">
                <a:solidFill>
                  <a:srgbClr val="45341B"/>
                </a:solidFill>
              </a:rPr>
              <a:t>을 키워드로 검색한 결과</a:t>
            </a:r>
            <a:endParaRPr lang="en-US" altLang="ko-KR" sz="1200" dirty="0">
              <a:solidFill>
                <a:srgbClr val="45341B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5341B"/>
                </a:solidFill>
              </a:rPr>
              <a:t>2015</a:t>
            </a:r>
            <a:r>
              <a:rPr lang="ko-KR" altLang="en-US" sz="1200" dirty="0">
                <a:solidFill>
                  <a:srgbClr val="45341B"/>
                </a:solidFill>
              </a:rPr>
              <a:t>년 이전에는 에지 컴퓨팅 기술 준비 중</a:t>
            </a:r>
            <a:endParaRPr lang="en-US" altLang="ko-KR" sz="1200" dirty="0">
              <a:solidFill>
                <a:srgbClr val="45341B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5341B"/>
                </a:solidFill>
              </a:rPr>
              <a:t>2015</a:t>
            </a:r>
            <a:r>
              <a:rPr lang="ko-KR" altLang="en-US" sz="1200" dirty="0">
                <a:solidFill>
                  <a:srgbClr val="45341B"/>
                </a:solidFill>
              </a:rPr>
              <a:t>년 이후 급격하게 논문 수 증가</a:t>
            </a:r>
            <a:endParaRPr lang="en-US" altLang="ko-KR" sz="1200" dirty="0">
              <a:solidFill>
                <a:srgbClr val="45341B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5341B"/>
                </a:solidFill>
              </a:rPr>
              <a:t>2020</a:t>
            </a:r>
            <a:r>
              <a:rPr lang="ko-KR" altLang="en-US" sz="1200" dirty="0">
                <a:solidFill>
                  <a:srgbClr val="45341B"/>
                </a:solidFill>
              </a:rPr>
              <a:t>년 이후에도 꾸준한 개발이 이루어질 것</a:t>
            </a:r>
            <a:endParaRPr lang="en-US" altLang="ko-KR" sz="1200" dirty="0">
              <a:solidFill>
                <a:srgbClr val="453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1421</Words>
  <Application>Microsoft Office PowerPoint</Application>
  <PresentationFormat>와이드스크린</PresentationFormat>
  <Paragraphs>255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Edge computing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p</cp:lastModifiedBy>
  <cp:revision>120</cp:revision>
  <dcterms:created xsi:type="dcterms:W3CDTF">2020-03-26T04:33:00Z</dcterms:created>
  <dcterms:modified xsi:type="dcterms:W3CDTF">2020-03-27T05:49:02Z</dcterms:modified>
</cp:coreProperties>
</file>