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95" r:id="rId4"/>
    <p:sldId id="298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93" r:id="rId17"/>
    <p:sldId id="258" r:id="rId18"/>
    <p:sldId id="274" r:id="rId19"/>
    <p:sldId id="259" r:id="rId20"/>
    <p:sldId id="260" r:id="rId21"/>
    <p:sldId id="261" r:id="rId22"/>
    <p:sldId id="262" r:id="rId23"/>
    <p:sldId id="276" r:id="rId24"/>
    <p:sldId id="275" r:id="rId25"/>
    <p:sldId id="296" r:id="rId26"/>
    <p:sldId id="277" r:id="rId27"/>
    <p:sldId id="278" r:id="rId28"/>
    <p:sldId id="279" r:id="rId29"/>
    <p:sldId id="280" r:id="rId30"/>
    <p:sldId id="288" r:id="rId31"/>
    <p:sldId id="281" r:id="rId32"/>
    <p:sldId id="282" r:id="rId33"/>
    <p:sldId id="283" r:id="rId34"/>
    <p:sldId id="289" r:id="rId35"/>
    <p:sldId id="284" r:id="rId36"/>
    <p:sldId id="285" r:id="rId37"/>
    <p:sldId id="290" r:id="rId38"/>
    <p:sldId id="297" r:id="rId39"/>
    <p:sldId id="287" r:id="rId40"/>
  </p:sldIdLst>
  <p:sldSz cx="12192000" cy="6858000"/>
  <p:notesSz cx="6858000" cy="9144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Calibri Light" panose="020F0302020204030204" pitchFamily="34" charset="0"/>
      <p:regular r:id="rId46"/>
      <p:italic r:id="rId47"/>
    </p:embeddedFont>
    <p:embeddedFont>
      <p:font typeface="Cascadia Code" panose="020B0609020000020004" pitchFamily="49" charset="0"/>
      <p:regular r:id="rId48"/>
      <p:bold r:id="rId49"/>
      <p:italic r:id="rId50"/>
      <p:boldItalic r:id="rId51"/>
    </p:embeddedFont>
    <p:embeddedFont>
      <p:font typeface="Congenial" panose="020B0604020202020204" pitchFamily="2" charset="0"/>
      <p:regular r:id="rId52"/>
    </p:embeddedFont>
    <p:embeddedFont>
      <p:font typeface="Congenial Black" panose="02000503040000020004" pitchFamily="2" charset="0"/>
      <p:bold r:id="rId53"/>
    </p:embeddedFont>
    <p:embeddedFont>
      <p:font typeface="Congenial Light" panose="02000503040000020004" pitchFamily="2" charset="0"/>
      <p:regular r:id="rId54"/>
      <p:italic r:id="rId55"/>
    </p:embeddedFont>
    <p:embeddedFont>
      <p:font typeface="Congenial SemiBold" panose="02000503040000020004" pitchFamily="2" charset="0"/>
      <p:bold r:id="rId56"/>
      <p:boldItalic r:id="rId5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3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58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DA1FF-F994-40C1-B0CD-44B9EC22791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DA3B9-E2EA-41CD-8368-17BCBC6BE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88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DataFrame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</a:t>
            </a:r>
            <a:r>
              <a:rPr lang="en-US" dirty="0"/>
              <a:t>https://pandas.pydata.org/docs/reference/api/pandas.DataFrame.html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DA3B9-E2EA-41CD-8368-17BCBC6BE8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79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 from </a:t>
            </a:r>
            <a:r>
              <a:rPr lang="en-US" i="1" dirty="0"/>
              <a:t>Programming Idioms</a:t>
            </a:r>
          </a:p>
          <a:p>
            <a:r>
              <a:rPr lang="en-US" i="0" dirty="0"/>
              <a:t>3D) https://programming-idioms.org/idiom/27/create-a-3-dimensional-array/1675/lua</a:t>
            </a:r>
          </a:p>
          <a:p>
            <a:r>
              <a:rPr lang="en-US" i="0" dirty="0"/>
              <a:t>2D) https://programming-idioms.org/idiom/26/create-a-2-dimensional-array/448/rust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DA3B9-E2EA-41CD-8368-17BCBC6BE8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0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make_pipeline</a:t>
            </a:r>
            <a:r>
              <a:rPr lang="en-US" dirty="0"/>
              <a:t>: https://scikit-learn.org/stable/modules/generated/sklearn.pipeline.make_pipeline.html#sklearn.pipeline.make_pipeline</a:t>
            </a:r>
          </a:p>
          <a:p>
            <a:r>
              <a:rPr lang="en-US" b="1" dirty="0"/>
              <a:t>Scalar</a:t>
            </a:r>
            <a:r>
              <a:rPr lang="en-US" dirty="0"/>
              <a:t>: https://mne.tools/stable/generated/mne.decoding.Scaler.html#</a:t>
            </a:r>
          </a:p>
          <a:p>
            <a:r>
              <a:rPr lang="en-US" b="1" dirty="0"/>
              <a:t>Vectorizer</a:t>
            </a:r>
            <a:r>
              <a:rPr lang="en-US" dirty="0"/>
              <a:t>: https://mne.tools/stable/generated/mne.decoding.Vectorizer.html#</a:t>
            </a:r>
          </a:p>
          <a:p>
            <a:r>
              <a:rPr lang="en-US" b="1" dirty="0" err="1"/>
              <a:t>LogisticRegression</a:t>
            </a:r>
            <a:r>
              <a:rPr lang="en-US" dirty="0"/>
              <a:t>: https://scikit-learn.org/stable/modules/generated/sklearn.linear_model.LogisticRegression.html#sklearn.linear_model.LogisticRegression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DA3B9-E2EA-41CD-8368-17BCBC6BE8F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19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https://mne.tools/stable/generated/mne.decoding.SlidingEstimator.html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DA3B9-E2EA-41CD-8368-17BCBC6BE8F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52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https://mne.tools/stable/generated/mne.decoding.cross_val_multiscore.html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DA3B9-E2EA-41CD-8368-17BCBC6BE8F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0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https://mne.tools/stable/generated/mne.decoding.GeneralizingEstimator.html</a:t>
            </a:r>
          </a:p>
          <a:p>
            <a:r>
              <a:rPr lang="en-US" dirty="0" err="1"/>
              <a:t>n_jobs</a:t>
            </a:r>
            <a:r>
              <a:rPr lang="en-US" dirty="0"/>
              <a:t> = None → run </a:t>
            </a:r>
            <a:r>
              <a:rPr lang="en-US" u="sng" dirty="0"/>
              <a:t>one</a:t>
            </a:r>
            <a:r>
              <a:rPr lang="en-US" dirty="0"/>
              <a:t> analysis at once</a:t>
            </a:r>
          </a:p>
          <a:p>
            <a:r>
              <a:rPr lang="en-US" dirty="0" err="1"/>
              <a:t>n_jobs</a:t>
            </a:r>
            <a:r>
              <a:rPr lang="en-US" dirty="0"/>
              <a:t> = integer → run </a:t>
            </a:r>
            <a:r>
              <a:rPr lang="en-US" u="sng" dirty="0"/>
              <a:t>integer</a:t>
            </a:r>
            <a:r>
              <a:rPr lang="en-US" dirty="0"/>
              <a:t> analysis at once</a:t>
            </a:r>
          </a:p>
          <a:p>
            <a:r>
              <a:rPr lang="en-US" dirty="0" err="1"/>
              <a:t>n_jobs</a:t>
            </a:r>
            <a:r>
              <a:rPr lang="en-US" dirty="0"/>
              <a:t> = -1 → run </a:t>
            </a:r>
            <a:r>
              <a:rPr lang="en-US" u="sng" dirty="0"/>
              <a:t>the number of CPU core</a:t>
            </a:r>
            <a:r>
              <a:rPr lang="en-US" u="none" dirty="0"/>
              <a:t> </a:t>
            </a:r>
            <a:r>
              <a:rPr lang="en-US" dirty="0"/>
              <a:t>analysis at once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DA3B9-E2EA-41CD-8368-17BCBC6BE8F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18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fit</a:t>
            </a:r>
            <a:r>
              <a:rPr lang="en-US" dirty="0"/>
              <a:t>: https://scikit-learn.org/stable/modules/generated/sklearn.cross_decomposition.PLSRegression.html#sklearn.cross_decomposition.PLSRegression.fit</a:t>
            </a:r>
          </a:p>
          <a:p>
            <a:r>
              <a:rPr lang="en-US" b="1" dirty="0"/>
              <a:t>predict</a:t>
            </a:r>
            <a:r>
              <a:rPr lang="en-US" dirty="0"/>
              <a:t>: https://scikit-learn.org/stable/modules/generated/sklearn.cross_decomposition.PLSRegression.html#sklearn.cross_decomposition.PLSRegression.predict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DA3B9-E2EA-41CD-8368-17BCBC6BE8F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56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BCB23-4259-BF49-0A35-E673C59BF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ECB5E4-674A-01E3-E19A-BBDB6E8B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4AE8A8-CBCA-CDD3-58B9-D6A8508B8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F20D-DD28-4706-8F6A-4E395EDE6D6B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6D2D43-6F57-77F7-BC04-9CD9B77C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30D759-4A24-2208-8019-42493236F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38CF-030B-46C4-ADD1-D57BB98E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43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90F19-E825-A2CF-8E92-82AA60E5F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95146B-81B6-FF52-C4CA-6A7FFD7FE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C432F8-9060-5BE9-88E1-AD45EC88C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F20D-DD28-4706-8F6A-4E395EDE6D6B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5F00E0-1CA7-3A02-ED52-9165C8461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19C351-D562-ADFF-906F-DF6FFBC9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38CF-030B-46C4-ADD1-D57BB98E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3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1D674F-C9B4-36A7-A4FC-E580E9F35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F8A7E9-F440-C2B7-351F-F0F39710D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418F50-744E-7D42-9EDB-E316FC4DF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F20D-DD28-4706-8F6A-4E395EDE6D6B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07A889-70DB-563A-9022-FA4DD575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10AF64-23C1-C2D3-CB39-4ED66258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38CF-030B-46C4-ADD1-D57BB98E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7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24B5B-E7E0-1FE5-8525-1B6980D1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0D8CB-555E-6C62-A754-706E6E36B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BAF296-9A49-E986-3F39-E941A907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F20D-DD28-4706-8F6A-4E395EDE6D6B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6FDE8D-F5AB-237B-BC60-713FD12E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BF67AB-8938-5F37-0B11-A2E01CCB7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38CF-030B-46C4-ADD1-D57BB98E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0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7D4B3-A152-019E-02C7-BB4639073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86956B-4895-D966-B406-77356CD8C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0F4D9-9D81-1507-FDAB-C08ABDC3D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F20D-DD28-4706-8F6A-4E395EDE6D6B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42436F-6021-48C3-C3BE-4395E16B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7AAE3D-B07F-D22A-4051-88F15380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38CF-030B-46C4-ADD1-D57BB98E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1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EACCE-6B68-D4A3-FE70-328D2C40F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09BD1F-404A-A65E-B987-BD64CDBCC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4AB05C-3EBE-4BC3-A778-0085D093A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7D8442-F5A5-33E7-B277-AAB7E2F9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F20D-DD28-4706-8F6A-4E395EDE6D6B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12C949-3098-A20B-9BF4-126AE327B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412CF3-6717-856D-39C0-6097AA1A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38CF-030B-46C4-ADD1-D57BB98E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0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009A9-72C1-761A-2EBF-A200101D7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E0FD43-3268-2581-FF23-0794F1C55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8C6D23-E194-6C5D-6B3C-51EE4DF10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68455A-7B1E-8755-E185-8D2D21F1E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19DC71-DC9C-9D2C-F984-9721C5A36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B7FFFB-41FF-3D22-D5EC-FA3FA40FC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F20D-DD28-4706-8F6A-4E395EDE6D6B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797C9A-7B0D-61F8-0575-AF2CC55D2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47C92A-89B9-314D-C205-8E0037583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38CF-030B-46C4-ADD1-D57BB98E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9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55747-6A3A-5611-4A2D-032D6EF7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3F303A-B15C-1DC0-4CD9-A05E9ABC4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F20D-DD28-4706-8F6A-4E395EDE6D6B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979D0A-2C65-631E-0D50-ABF265E81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61285D-A033-3396-D932-BCF14AF8B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38CF-030B-46C4-ADD1-D57BB98E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1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F76A1D-6588-1AC1-7309-57EC3A5F6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F20D-DD28-4706-8F6A-4E395EDE6D6B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783065-5A54-17DE-40CB-52FB54C3A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E4A94B-C69B-21ED-8EFD-7EE7E6BF3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38CF-030B-46C4-ADD1-D57BB98E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8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291BD-8E6C-E96E-3C4E-B57F07B58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0647CE-7B22-D3C0-DF79-015927DFB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ADE4A8-1202-6BF8-890F-B4857F3B3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B138CD-484A-0603-11DC-26BBC4F85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F20D-DD28-4706-8F6A-4E395EDE6D6B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526585-E5D0-24AD-51F9-F09426AE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8D413A-3C53-7742-B480-289EBCED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38CF-030B-46C4-ADD1-D57BB98E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4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AC653-2970-10B7-3143-B3F21F858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CBFA9D-B086-DACD-50B7-4850B7371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A51661-16EF-5104-CCE1-D09061E7D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394DD7-7003-5DA8-CB10-FB819248E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F20D-DD28-4706-8F6A-4E395EDE6D6B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7E6CAC-424C-7AE0-503D-828A78516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696F1E-713F-F731-E75D-3416B793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38CF-030B-46C4-ADD1-D57BB98E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0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1A57D9-2C81-B8D2-529C-77DC5F8A8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DF6523-231A-9E38-3BE8-250F0A121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24668E-421A-2CF7-46BF-FABCCC4A1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2F20D-DD28-4706-8F6A-4E395EDE6D6B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E1C913-2CFB-6013-8FAF-5182ABCAB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F5A1A-C118-E024-1E63-A02ED86AD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538CF-030B-46C4-ADD1-D57BB98E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58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382EBF8-00D0-E44D-68AE-C8D34C6F8FBC}"/>
              </a:ext>
            </a:extLst>
          </p:cNvPr>
          <p:cNvSpPr/>
          <p:nvPr/>
        </p:nvSpPr>
        <p:spPr>
          <a:xfrm>
            <a:off x="1276350" y="1452805"/>
            <a:ext cx="133350" cy="27096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62F2A1-C0CB-2808-0DA2-ADF5A9053CA5}"/>
              </a:ext>
            </a:extLst>
          </p:cNvPr>
          <p:cNvSpPr txBox="1"/>
          <p:nvPr/>
        </p:nvSpPr>
        <p:spPr>
          <a:xfrm>
            <a:off x="1781175" y="2038173"/>
            <a:ext cx="8226932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 Black" panose="02000503040000020004" pitchFamily="2" charset="0"/>
              </a:rPr>
              <a:t>project ‘E-Easy’</a:t>
            </a:r>
            <a:endParaRPr lang="en-US" altLang="ko-KR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genial Black" panose="02000503040000020004" pitchFamily="2" charset="0"/>
            </a:endParaRPr>
          </a:p>
          <a:p>
            <a:r>
              <a:rPr lang="en-US" altLang="ko-KR" sz="4000" dirty="0">
                <a:latin typeface="Congenial Black" panose="02000503040000020004" pitchFamily="2" charset="0"/>
              </a:rPr>
              <a:t>: decode EEG signal using Python</a:t>
            </a:r>
            <a:endParaRPr lang="en-US" sz="4000" dirty="0">
              <a:latin typeface="Congenial Black" panose="02000503040000020004" pitchFamily="2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CEEF78-87FB-0989-AA6F-1846792886AD}"/>
              </a:ext>
            </a:extLst>
          </p:cNvPr>
          <p:cNvSpPr/>
          <p:nvPr/>
        </p:nvSpPr>
        <p:spPr>
          <a:xfrm>
            <a:off x="1276350" y="4162425"/>
            <a:ext cx="13335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C280D0-DA0E-1DA4-5487-34FEBA3EC58A}"/>
              </a:ext>
            </a:extLst>
          </p:cNvPr>
          <p:cNvSpPr txBox="1"/>
          <p:nvPr/>
        </p:nvSpPr>
        <p:spPr>
          <a:xfrm>
            <a:off x="1781175" y="4426892"/>
            <a:ext cx="4062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genial" panose="020B0604020202020204" pitchFamily="2" charset="0"/>
              </a:rPr>
              <a:t>Jeong</a:t>
            </a:r>
            <a:r>
              <a:rPr lang="en-US" sz="2400" dirty="0">
                <a:latin typeface="Congenial" panose="020B0604020202020204" pitchFamily="2" charset="0"/>
              </a:rPr>
              <a:t>, </a:t>
            </a:r>
            <a:r>
              <a:rPr lang="en-US" sz="2400" dirty="0" err="1">
                <a:latin typeface="Congenial" panose="020B0604020202020204" pitchFamily="2" charset="0"/>
              </a:rPr>
              <a:t>Jiyeon</a:t>
            </a:r>
            <a:r>
              <a:rPr lang="en-US" sz="2400" dirty="0">
                <a:latin typeface="Congenial" panose="020B0604020202020204" pitchFamily="2" charset="0"/>
              </a:rPr>
              <a:t> &amp; Lee, </a:t>
            </a:r>
            <a:r>
              <a:rPr lang="en-US" sz="2400" dirty="0" err="1">
                <a:latin typeface="Congenial" panose="020B0604020202020204" pitchFamily="2" charset="0"/>
              </a:rPr>
              <a:t>Hansol</a:t>
            </a:r>
            <a:endParaRPr lang="en-US" sz="2400" dirty="0">
              <a:latin typeface="Congenial" panose="020B06040202020202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8E39F3-63B2-D104-22D5-20C5800A9B30}"/>
              </a:ext>
            </a:extLst>
          </p:cNvPr>
          <p:cNvSpPr txBox="1"/>
          <p:nvPr/>
        </p:nvSpPr>
        <p:spPr>
          <a:xfrm>
            <a:off x="9029700" y="133350"/>
            <a:ext cx="30524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ngenial Light" panose="02000503040000020004" pitchFamily="2" charset="0"/>
              </a:rPr>
              <a:t>[23-winter vacation] Sharing-Knowledge Meeting</a:t>
            </a:r>
          </a:p>
        </p:txBody>
      </p:sp>
    </p:spTree>
    <p:extLst>
      <p:ext uri="{BB962C8B-B14F-4D97-AF65-F5344CB8AC3E}">
        <p14:creationId xmlns:p14="http://schemas.microsoft.com/office/powerpoint/2010/main" val="2966550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FCA1F2D-4D5F-A9A1-C11E-D6663A1922EA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847C2E-913C-40AF-C243-0C464E3964A7}"/>
              </a:ext>
            </a:extLst>
          </p:cNvPr>
          <p:cNvSpPr txBox="1"/>
          <p:nvPr/>
        </p:nvSpPr>
        <p:spPr>
          <a:xfrm>
            <a:off x="1000125" y="676275"/>
            <a:ext cx="4439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Identify the condition of each trials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F62E3-C018-5157-18F4-A9C2DC2E85A0}"/>
              </a:ext>
            </a:extLst>
          </p:cNvPr>
          <p:cNvSpPr txBox="1"/>
          <p:nvPr/>
        </p:nvSpPr>
        <p:spPr>
          <a:xfrm>
            <a:off x="1000125" y="1400406"/>
            <a:ext cx="698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check the</a:t>
            </a:r>
            <a:r>
              <a:rPr lang="ko-KR" altLang="en-US" b="1" dirty="0">
                <a:latin typeface="Congenial Light" panose="02000503040000020004" pitchFamily="2" charset="0"/>
              </a:rPr>
              <a:t> </a:t>
            </a:r>
            <a:r>
              <a:rPr lang="en-US" altLang="ko-KR" b="1" dirty="0">
                <a:latin typeface="Congenial Light" panose="02000503040000020004" pitchFamily="2" charset="0"/>
              </a:rPr>
              <a:t>conditions</a:t>
            </a:r>
            <a:r>
              <a:rPr lang="ko-KR" altLang="en-US" b="1" dirty="0">
                <a:latin typeface="Congenial Light" panose="02000503040000020004" pitchFamily="2" charset="0"/>
              </a:rPr>
              <a:t> </a:t>
            </a:r>
            <a:r>
              <a:rPr lang="en-US" altLang="ko-KR" b="1" dirty="0">
                <a:latin typeface="Congenial Light" panose="02000503040000020004" pitchFamily="2" charset="0"/>
              </a:rPr>
              <a:t>of each trial and make them as </a:t>
            </a:r>
            <a:r>
              <a:rPr lang="en-US" altLang="ko-KR" b="1" dirty="0" err="1">
                <a:latin typeface="Congenial Light" panose="02000503040000020004" pitchFamily="2" charset="0"/>
              </a:rPr>
              <a:t>DataFrame</a:t>
            </a:r>
            <a:endParaRPr lang="en-US" b="1" dirty="0">
              <a:latin typeface="Congenial Light" panose="0200050304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AA993F-FABA-6F78-E0A9-E40639809939}"/>
              </a:ext>
            </a:extLst>
          </p:cNvPr>
          <p:cNvSpPr txBox="1"/>
          <p:nvPr/>
        </p:nvSpPr>
        <p:spPr>
          <a:xfrm>
            <a:off x="2528754" y="1991942"/>
            <a:ext cx="7167347" cy="1600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fr-FR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ne_ans = np.zeros((len(ne_base),1))</a:t>
            </a:r>
          </a:p>
          <a:p>
            <a:pPr algn="l"/>
            <a:r>
              <a:rPr lang="fr-FR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ans_C = tot_nd[(tot_nd['wm_test'] == tot_nd['resp'])].index.values</a:t>
            </a:r>
          </a:p>
          <a:p>
            <a:pPr algn="l"/>
            <a:r>
              <a:rPr lang="fr-FR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ne_ans[ans_C] = 1</a:t>
            </a:r>
          </a:p>
          <a:p>
            <a:pPr algn="l"/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e_ans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np.zeros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e_base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),1))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ans_C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wm_test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'] ==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['resp'])].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index.values</a:t>
            </a:r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e_ans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ans_C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E9076E-A37E-D484-329E-75DEF1F503D0}"/>
              </a:ext>
            </a:extLst>
          </p:cNvPr>
          <p:cNvSpPr txBox="1"/>
          <p:nvPr/>
        </p:nvSpPr>
        <p:spPr>
          <a:xfrm>
            <a:off x="2528754" y="3592552"/>
            <a:ext cx="3102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get the information of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response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1BC9A4-0E7F-A4A5-7357-9160D226E92E}"/>
              </a:ext>
            </a:extLst>
          </p:cNvPr>
          <p:cNvSpPr/>
          <p:nvPr/>
        </p:nvSpPr>
        <p:spPr>
          <a:xfrm>
            <a:off x="2575764" y="1964717"/>
            <a:ext cx="734056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DC8EB-F253-1095-7365-C68BCC6A1FF7}"/>
              </a:ext>
            </a:extLst>
          </p:cNvPr>
          <p:cNvSpPr/>
          <p:nvPr/>
        </p:nvSpPr>
        <p:spPr>
          <a:xfrm>
            <a:off x="2575764" y="2831297"/>
            <a:ext cx="632456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629F71-27D6-C984-A32C-BA09B4219222}"/>
              </a:ext>
            </a:extLst>
          </p:cNvPr>
          <p:cNvSpPr txBox="1"/>
          <p:nvPr/>
        </p:nvSpPr>
        <p:spPr>
          <a:xfrm>
            <a:off x="2528754" y="4226521"/>
            <a:ext cx="4204997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ne_rt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np.array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tot_nd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['RT'])[:,None]</a:t>
            </a:r>
          </a:p>
          <a:p>
            <a:pPr algn="l"/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e_rt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np.array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['RT'])[:,None]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903F9A-F820-45DA-D328-7FD913120A19}"/>
              </a:ext>
            </a:extLst>
          </p:cNvPr>
          <p:cNvSpPr/>
          <p:nvPr/>
        </p:nvSpPr>
        <p:spPr>
          <a:xfrm>
            <a:off x="2575764" y="4203200"/>
            <a:ext cx="632456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EABB6A-787A-B566-B514-D7124081EFFF}"/>
              </a:ext>
            </a:extLst>
          </p:cNvPr>
          <p:cNvSpPr/>
          <p:nvPr/>
        </p:nvSpPr>
        <p:spPr>
          <a:xfrm>
            <a:off x="2575764" y="4624287"/>
            <a:ext cx="515616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653A9C-BD04-6B87-DB6C-8EAD56941E06}"/>
              </a:ext>
            </a:extLst>
          </p:cNvPr>
          <p:cNvSpPr txBox="1"/>
          <p:nvPr/>
        </p:nvSpPr>
        <p:spPr>
          <a:xfrm>
            <a:off x="2528753" y="4975806"/>
            <a:ext cx="3557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get the information of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response time</a:t>
            </a:r>
          </a:p>
        </p:txBody>
      </p:sp>
    </p:spTree>
    <p:extLst>
      <p:ext uri="{BB962C8B-B14F-4D97-AF65-F5344CB8AC3E}">
        <p14:creationId xmlns:p14="http://schemas.microsoft.com/office/powerpoint/2010/main" val="1705184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FCA1F2D-4D5F-A9A1-C11E-D6663A1922EA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847C2E-913C-40AF-C243-0C464E3964A7}"/>
              </a:ext>
            </a:extLst>
          </p:cNvPr>
          <p:cNvSpPr txBox="1"/>
          <p:nvPr/>
        </p:nvSpPr>
        <p:spPr>
          <a:xfrm>
            <a:off x="1000125" y="676275"/>
            <a:ext cx="4439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Identify the condition of each trials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F62E3-C018-5157-18F4-A9C2DC2E85A0}"/>
              </a:ext>
            </a:extLst>
          </p:cNvPr>
          <p:cNvSpPr txBox="1"/>
          <p:nvPr/>
        </p:nvSpPr>
        <p:spPr>
          <a:xfrm>
            <a:off x="1000125" y="1400406"/>
            <a:ext cx="698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check the</a:t>
            </a:r>
            <a:r>
              <a:rPr lang="ko-KR" altLang="en-US" b="1" dirty="0">
                <a:latin typeface="Congenial Light" panose="02000503040000020004" pitchFamily="2" charset="0"/>
              </a:rPr>
              <a:t> </a:t>
            </a:r>
            <a:r>
              <a:rPr lang="en-US" altLang="ko-KR" b="1" dirty="0">
                <a:latin typeface="Congenial Light" panose="02000503040000020004" pitchFamily="2" charset="0"/>
              </a:rPr>
              <a:t>conditions</a:t>
            </a:r>
            <a:r>
              <a:rPr lang="ko-KR" altLang="en-US" b="1" dirty="0">
                <a:latin typeface="Congenial Light" panose="02000503040000020004" pitchFamily="2" charset="0"/>
              </a:rPr>
              <a:t> </a:t>
            </a:r>
            <a:r>
              <a:rPr lang="en-US" altLang="ko-KR" b="1" dirty="0">
                <a:latin typeface="Congenial Light" panose="02000503040000020004" pitchFamily="2" charset="0"/>
              </a:rPr>
              <a:t>of each trial and make them as </a:t>
            </a:r>
            <a:r>
              <a:rPr lang="en-US" altLang="ko-KR" b="1" dirty="0" err="1">
                <a:latin typeface="Congenial Light" panose="02000503040000020004" pitchFamily="2" charset="0"/>
              </a:rPr>
              <a:t>DataFrame</a:t>
            </a:r>
            <a:endParaRPr lang="en-US" b="1" dirty="0">
              <a:latin typeface="Congenial Light" panose="0200050304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AA993F-FABA-6F78-E0A9-E40639809939}"/>
              </a:ext>
            </a:extLst>
          </p:cNvPr>
          <p:cNvSpPr txBox="1"/>
          <p:nvPr/>
        </p:nvSpPr>
        <p:spPr>
          <a:xfrm>
            <a:off x="2528754" y="1991942"/>
            <a:ext cx="5368777" cy="1600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fr-FR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dum = np.zeros((len(ne_base),1))</a:t>
            </a:r>
          </a:p>
          <a:p>
            <a:pPr algn="l"/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e_dist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np.zeros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e_base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),1))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nd_pos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dist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'] == 1)].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index.values</a:t>
            </a:r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d_pos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dist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'] == 2)].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index.values</a:t>
            </a:r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e_dist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nd_pos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= 1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e_dist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d_pos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=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E9076E-A37E-D484-329E-75DEF1F503D0}"/>
              </a:ext>
            </a:extLst>
          </p:cNvPr>
          <p:cNvSpPr txBox="1"/>
          <p:nvPr/>
        </p:nvSpPr>
        <p:spPr>
          <a:xfrm>
            <a:off x="2528754" y="3592552"/>
            <a:ext cx="3256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get the information of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distraction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629F71-27D6-C984-A32C-BA09B4219222}"/>
              </a:ext>
            </a:extLst>
          </p:cNvPr>
          <p:cNvSpPr txBox="1"/>
          <p:nvPr/>
        </p:nvSpPr>
        <p:spPr>
          <a:xfrm>
            <a:off x="2528754" y="4226521"/>
            <a:ext cx="5791970" cy="1600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ne_nan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np.zeros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ne_base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),1))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nan_t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tot_nd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np.isnan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tot_nd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['resp'])].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index.values</a:t>
            </a:r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ne_nan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nan_t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= 1</a:t>
            </a:r>
          </a:p>
          <a:p>
            <a:pPr algn="l"/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e_nan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np.zeros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e_base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),1))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nan_t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np.isnan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['resp'])].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index.values</a:t>
            </a:r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e_nan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nan_t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= 1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903F9A-F820-45DA-D328-7FD913120A19}"/>
              </a:ext>
            </a:extLst>
          </p:cNvPr>
          <p:cNvSpPr/>
          <p:nvPr/>
        </p:nvSpPr>
        <p:spPr>
          <a:xfrm>
            <a:off x="2575764" y="1954713"/>
            <a:ext cx="418896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EABB6A-787A-B566-B514-D7124081EFFF}"/>
              </a:ext>
            </a:extLst>
          </p:cNvPr>
          <p:cNvSpPr/>
          <p:nvPr/>
        </p:nvSpPr>
        <p:spPr>
          <a:xfrm>
            <a:off x="2575764" y="2375800"/>
            <a:ext cx="738936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653A9C-BD04-6B87-DB6C-8EAD56941E06}"/>
              </a:ext>
            </a:extLst>
          </p:cNvPr>
          <p:cNvSpPr txBox="1"/>
          <p:nvPr/>
        </p:nvSpPr>
        <p:spPr>
          <a:xfrm>
            <a:off x="2528754" y="5826959"/>
            <a:ext cx="2943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get the information of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answer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1BC9A4-0E7F-A4A5-7357-9160D226E92E}"/>
              </a:ext>
            </a:extLst>
          </p:cNvPr>
          <p:cNvSpPr/>
          <p:nvPr/>
        </p:nvSpPr>
        <p:spPr>
          <a:xfrm>
            <a:off x="2580644" y="4193108"/>
            <a:ext cx="734056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DC8EB-F253-1095-7365-C68BCC6A1FF7}"/>
              </a:ext>
            </a:extLst>
          </p:cNvPr>
          <p:cNvSpPr/>
          <p:nvPr/>
        </p:nvSpPr>
        <p:spPr>
          <a:xfrm>
            <a:off x="2580644" y="5059688"/>
            <a:ext cx="632456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22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8F257BF-4CEA-DA0F-7AC5-882D0A9A4617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D9CFB-F000-FDC8-1BE1-3ADBA576EA4A}"/>
              </a:ext>
            </a:extLst>
          </p:cNvPr>
          <p:cNvSpPr txBox="1"/>
          <p:nvPr/>
        </p:nvSpPr>
        <p:spPr>
          <a:xfrm>
            <a:off x="1000125" y="676275"/>
            <a:ext cx="4439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Identify the condition of each trials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B2FCD4-463D-59C4-E2DE-11B2E4204B73}"/>
              </a:ext>
            </a:extLst>
          </p:cNvPr>
          <p:cNvSpPr txBox="1"/>
          <p:nvPr/>
        </p:nvSpPr>
        <p:spPr>
          <a:xfrm>
            <a:off x="1000125" y="1400406"/>
            <a:ext cx="4402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integrate information about condition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6D1B8-03AF-7697-D92B-DAAED1740491}"/>
              </a:ext>
            </a:extLst>
          </p:cNvPr>
          <p:cNvSpPr txBox="1"/>
          <p:nvPr/>
        </p:nvSpPr>
        <p:spPr>
          <a:xfrm>
            <a:off x="1389190" y="1991942"/>
            <a:ext cx="8542723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fr-FR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ne_np = np.hstack((ne_base, ne_seq, ne_cue, ne_po, ne_ans, ne_rt, dum, ne_nan))</a:t>
            </a:r>
          </a:p>
          <a:p>
            <a:pPr algn="l"/>
            <a:endParaRPr lang="fr-FR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e_np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np.hstack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e_base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e_seq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e_cue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e_po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e_ans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e_rt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e_dist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e_nan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0C7209-1B86-C6BE-9A70-2A1C2BAD6440}"/>
              </a:ext>
            </a:extLst>
          </p:cNvPr>
          <p:cNvSpPr txBox="1"/>
          <p:nvPr/>
        </p:nvSpPr>
        <p:spPr>
          <a:xfrm>
            <a:off x="1389190" y="2730778"/>
            <a:ext cx="4227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combine information of trials at each blocks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5F4CB6-BB47-EE77-2443-208F2F809177}"/>
              </a:ext>
            </a:extLst>
          </p:cNvPr>
          <p:cNvSpPr txBox="1"/>
          <p:nvPr/>
        </p:nvSpPr>
        <p:spPr>
          <a:xfrm>
            <a:off x="1389190" y="3275111"/>
            <a:ext cx="3676006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pl-PL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tot_np = np.vstack((ne_np, e_np))</a:t>
            </a:r>
            <a:endParaRPr lang="en-US" sz="1400" dirty="0" err="1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C83A5-9FF7-D73B-A4C7-70D1F92E2785}"/>
              </a:ext>
            </a:extLst>
          </p:cNvPr>
          <p:cNvSpPr txBox="1"/>
          <p:nvPr/>
        </p:nvSpPr>
        <p:spPr>
          <a:xfrm>
            <a:off x="1389190" y="3640038"/>
            <a:ext cx="5540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combine information of each blocks into one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numpy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 array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E1C2C2-E386-639E-AF9E-78A08A0F119A}"/>
              </a:ext>
            </a:extLst>
          </p:cNvPr>
          <p:cNvSpPr/>
          <p:nvPr/>
        </p:nvSpPr>
        <p:spPr>
          <a:xfrm>
            <a:off x="2686858" y="3242929"/>
            <a:ext cx="734056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E4A47B-95A1-F3E7-EA39-414C561FDD67}"/>
              </a:ext>
            </a:extLst>
          </p:cNvPr>
          <p:cNvSpPr txBox="1"/>
          <p:nvPr/>
        </p:nvSpPr>
        <p:spPr>
          <a:xfrm>
            <a:off x="5068837" y="3259723"/>
            <a:ext cx="2520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combine arrays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vertically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3F42AD-9139-AB27-D785-548D9A78C577}"/>
              </a:ext>
            </a:extLst>
          </p:cNvPr>
          <p:cNvSpPr/>
          <p:nvPr/>
        </p:nvSpPr>
        <p:spPr>
          <a:xfrm>
            <a:off x="1421529" y="1968305"/>
            <a:ext cx="605586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C86735-225F-F595-051A-8D7DA6556310}"/>
              </a:ext>
            </a:extLst>
          </p:cNvPr>
          <p:cNvSpPr/>
          <p:nvPr/>
        </p:nvSpPr>
        <p:spPr>
          <a:xfrm>
            <a:off x="1421529" y="2389392"/>
            <a:ext cx="510336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CD5688-8517-C30D-492F-6AFFBE74DBFF}"/>
              </a:ext>
            </a:extLst>
          </p:cNvPr>
          <p:cNvSpPr txBox="1"/>
          <p:nvPr/>
        </p:nvSpPr>
        <p:spPr>
          <a:xfrm>
            <a:off x="1370297" y="4491427"/>
            <a:ext cx="9494907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tot_df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pd.DataFrame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tot_np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columns=['posit', 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first_t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', 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second_t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', 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cue_C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', 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cue_S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',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                      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corr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', 'rt', 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dist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', 'nan'])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F7FE70-4D35-9C6F-66E0-ED3252151E55}"/>
              </a:ext>
            </a:extLst>
          </p:cNvPr>
          <p:cNvSpPr txBox="1"/>
          <p:nvPr/>
        </p:nvSpPr>
        <p:spPr>
          <a:xfrm>
            <a:off x="1389190" y="5031730"/>
            <a:ext cx="4573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make information array into pandas </a:t>
            </a:r>
            <a:r>
              <a:rPr lang="en-US" sz="1600" b="1" dirty="0" err="1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DataFrame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Congenial Light" panose="02000503040000020004" pitchFamily="2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1C7112-9D2D-7ED0-325C-6C5B1812B3E8}"/>
              </a:ext>
            </a:extLst>
          </p:cNvPr>
          <p:cNvSpPr/>
          <p:nvPr/>
        </p:nvSpPr>
        <p:spPr>
          <a:xfrm>
            <a:off x="1419576" y="4473842"/>
            <a:ext cx="734056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54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D12A857-6A11-2813-121F-B738B8C1FDDD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D143C5-5D34-77A4-2C6B-5E342E8633A2}"/>
              </a:ext>
            </a:extLst>
          </p:cNvPr>
          <p:cNvSpPr txBox="1"/>
          <p:nvPr/>
        </p:nvSpPr>
        <p:spPr>
          <a:xfrm>
            <a:off x="1000125" y="676275"/>
            <a:ext cx="4439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Identify the condition of each trials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40017-97E8-086D-13B3-4C6FD6451D80}"/>
              </a:ext>
            </a:extLst>
          </p:cNvPr>
          <p:cNvSpPr txBox="1"/>
          <p:nvPr/>
        </p:nvSpPr>
        <p:spPr>
          <a:xfrm>
            <a:off x="1000125" y="1400406"/>
            <a:ext cx="507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get sequential information of each condition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D3FB34-643B-0EB5-0EED-826C8C209FA1}"/>
              </a:ext>
            </a:extLst>
          </p:cNvPr>
          <p:cNvSpPr/>
          <p:nvPr/>
        </p:nvSpPr>
        <p:spPr>
          <a:xfrm>
            <a:off x="3845169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CCA33E-B854-0C23-90B9-BB772841903C}"/>
              </a:ext>
            </a:extLst>
          </p:cNvPr>
          <p:cNvSpPr/>
          <p:nvPr/>
        </p:nvSpPr>
        <p:spPr>
          <a:xfrm>
            <a:off x="3959469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CE93E7-ECAB-F89F-CF6D-498DCB3A7785}"/>
              </a:ext>
            </a:extLst>
          </p:cNvPr>
          <p:cNvSpPr/>
          <p:nvPr/>
        </p:nvSpPr>
        <p:spPr>
          <a:xfrm>
            <a:off x="4073769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E7A88F-9E5A-8C58-9A3C-BADD9F540196}"/>
              </a:ext>
            </a:extLst>
          </p:cNvPr>
          <p:cNvSpPr/>
          <p:nvPr/>
        </p:nvSpPr>
        <p:spPr>
          <a:xfrm>
            <a:off x="4188069" y="216147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716483-E44A-6AEA-7716-B7A59AFA441B}"/>
              </a:ext>
            </a:extLst>
          </p:cNvPr>
          <p:cNvSpPr/>
          <p:nvPr/>
        </p:nvSpPr>
        <p:spPr>
          <a:xfrm>
            <a:off x="4302369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549429-8FD1-4E11-D208-D89BCBA89FAC}"/>
              </a:ext>
            </a:extLst>
          </p:cNvPr>
          <p:cNvSpPr/>
          <p:nvPr/>
        </p:nvSpPr>
        <p:spPr>
          <a:xfrm>
            <a:off x="4416669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0705D4-F257-E4B9-ABD1-EB3D729C4E6A}"/>
              </a:ext>
            </a:extLst>
          </p:cNvPr>
          <p:cNvSpPr/>
          <p:nvPr/>
        </p:nvSpPr>
        <p:spPr>
          <a:xfrm>
            <a:off x="4530969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91489E-312A-ED3D-7AE6-3366785C6C85}"/>
              </a:ext>
            </a:extLst>
          </p:cNvPr>
          <p:cNvSpPr/>
          <p:nvPr/>
        </p:nvSpPr>
        <p:spPr>
          <a:xfrm>
            <a:off x="4645269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1F9015-881B-4484-5049-B758CFE379F9}"/>
              </a:ext>
            </a:extLst>
          </p:cNvPr>
          <p:cNvSpPr/>
          <p:nvPr/>
        </p:nvSpPr>
        <p:spPr>
          <a:xfrm>
            <a:off x="4759569" y="216147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11786D-4BF1-6935-FF82-2E5E5FCC0F9B}"/>
              </a:ext>
            </a:extLst>
          </p:cNvPr>
          <p:cNvSpPr/>
          <p:nvPr/>
        </p:nvSpPr>
        <p:spPr>
          <a:xfrm>
            <a:off x="4873869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6F46A9-A52B-B154-0FE8-6505D8793A48}"/>
              </a:ext>
            </a:extLst>
          </p:cNvPr>
          <p:cNvSpPr/>
          <p:nvPr/>
        </p:nvSpPr>
        <p:spPr>
          <a:xfrm>
            <a:off x="4988169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B682D3-6C15-DC9A-85F3-E3AAC01D8AC8}"/>
              </a:ext>
            </a:extLst>
          </p:cNvPr>
          <p:cNvSpPr/>
          <p:nvPr/>
        </p:nvSpPr>
        <p:spPr>
          <a:xfrm>
            <a:off x="5102469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9F4625E-1354-FAA6-2656-562474A19017}"/>
              </a:ext>
            </a:extLst>
          </p:cNvPr>
          <p:cNvSpPr/>
          <p:nvPr/>
        </p:nvSpPr>
        <p:spPr>
          <a:xfrm>
            <a:off x="5216769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C52A517-7291-5E51-6818-52653126F8FC}"/>
              </a:ext>
            </a:extLst>
          </p:cNvPr>
          <p:cNvSpPr/>
          <p:nvPr/>
        </p:nvSpPr>
        <p:spPr>
          <a:xfrm>
            <a:off x="5331069" y="216147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E9E963-6857-2394-6C77-8ADB365340C7}"/>
              </a:ext>
            </a:extLst>
          </p:cNvPr>
          <p:cNvSpPr/>
          <p:nvPr/>
        </p:nvSpPr>
        <p:spPr>
          <a:xfrm>
            <a:off x="5445369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EC531CC-8BCD-9330-F648-AA8EF76F9D01}"/>
              </a:ext>
            </a:extLst>
          </p:cNvPr>
          <p:cNvSpPr/>
          <p:nvPr/>
        </p:nvSpPr>
        <p:spPr>
          <a:xfrm>
            <a:off x="5559669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56BA6D-AF0B-F8AE-D6E9-6C3979D66E22}"/>
              </a:ext>
            </a:extLst>
          </p:cNvPr>
          <p:cNvSpPr/>
          <p:nvPr/>
        </p:nvSpPr>
        <p:spPr>
          <a:xfrm>
            <a:off x="5673969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801A85-C172-A32C-4134-87D66B3AE3C5}"/>
              </a:ext>
            </a:extLst>
          </p:cNvPr>
          <p:cNvSpPr/>
          <p:nvPr/>
        </p:nvSpPr>
        <p:spPr>
          <a:xfrm>
            <a:off x="5788269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40C5145-88E5-197F-2574-D057726E8048}"/>
              </a:ext>
            </a:extLst>
          </p:cNvPr>
          <p:cNvSpPr/>
          <p:nvPr/>
        </p:nvSpPr>
        <p:spPr>
          <a:xfrm>
            <a:off x="5902569" y="216147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72F5FD8-DEF7-2B15-A0CA-5754046C90D4}"/>
              </a:ext>
            </a:extLst>
          </p:cNvPr>
          <p:cNvSpPr/>
          <p:nvPr/>
        </p:nvSpPr>
        <p:spPr>
          <a:xfrm>
            <a:off x="6016869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D94336A-711B-9A53-0EAD-C67810AB1CC8}"/>
              </a:ext>
            </a:extLst>
          </p:cNvPr>
          <p:cNvSpPr/>
          <p:nvPr/>
        </p:nvSpPr>
        <p:spPr>
          <a:xfrm>
            <a:off x="6131169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40C3EC9-1D34-C036-9B9C-B5664B97B0C9}"/>
              </a:ext>
            </a:extLst>
          </p:cNvPr>
          <p:cNvSpPr/>
          <p:nvPr/>
        </p:nvSpPr>
        <p:spPr>
          <a:xfrm>
            <a:off x="6858975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BA50AE6-E483-6CED-63EF-7FEFE0742B7D}"/>
              </a:ext>
            </a:extLst>
          </p:cNvPr>
          <p:cNvSpPr/>
          <p:nvPr/>
        </p:nvSpPr>
        <p:spPr>
          <a:xfrm>
            <a:off x="6973275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20F44F9-076B-1AAD-FF9E-CFBDBE78CE73}"/>
              </a:ext>
            </a:extLst>
          </p:cNvPr>
          <p:cNvSpPr/>
          <p:nvPr/>
        </p:nvSpPr>
        <p:spPr>
          <a:xfrm>
            <a:off x="7087575" y="216147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87BEF0D-3103-BFCD-32ED-E7D708B7E955}"/>
              </a:ext>
            </a:extLst>
          </p:cNvPr>
          <p:cNvSpPr/>
          <p:nvPr/>
        </p:nvSpPr>
        <p:spPr>
          <a:xfrm>
            <a:off x="7201875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B0FE739-D10B-B4CD-9902-C1DC0F262D73}"/>
              </a:ext>
            </a:extLst>
          </p:cNvPr>
          <p:cNvSpPr/>
          <p:nvPr/>
        </p:nvSpPr>
        <p:spPr>
          <a:xfrm>
            <a:off x="7316175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1E8BE63-B8B5-ECDF-2FCC-FBA2A3857C0E}"/>
              </a:ext>
            </a:extLst>
          </p:cNvPr>
          <p:cNvSpPr/>
          <p:nvPr/>
        </p:nvSpPr>
        <p:spPr>
          <a:xfrm>
            <a:off x="7430475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B628BAA-AC1A-86DB-2E96-C594B181EAC8}"/>
              </a:ext>
            </a:extLst>
          </p:cNvPr>
          <p:cNvSpPr/>
          <p:nvPr/>
        </p:nvSpPr>
        <p:spPr>
          <a:xfrm>
            <a:off x="7544775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55C1CDF-D046-8F20-013A-2BBB3977762D}"/>
              </a:ext>
            </a:extLst>
          </p:cNvPr>
          <p:cNvSpPr/>
          <p:nvPr/>
        </p:nvSpPr>
        <p:spPr>
          <a:xfrm>
            <a:off x="7659075" y="216147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F521DD9-C228-C9CF-6F66-68E999D3682F}"/>
              </a:ext>
            </a:extLst>
          </p:cNvPr>
          <p:cNvSpPr/>
          <p:nvPr/>
        </p:nvSpPr>
        <p:spPr>
          <a:xfrm>
            <a:off x="7773375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8DE9B9B-A94C-BF7F-992C-C56E2DFAEFE0}"/>
              </a:ext>
            </a:extLst>
          </p:cNvPr>
          <p:cNvSpPr/>
          <p:nvPr/>
        </p:nvSpPr>
        <p:spPr>
          <a:xfrm>
            <a:off x="7887675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1D06BF1-3C44-16BA-2AB2-810AE4B6D33E}"/>
              </a:ext>
            </a:extLst>
          </p:cNvPr>
          <p:cNvSpPr/>
          <p:nvPr/>
        </p:nvSpPr>
        <p:spPr>
          <a:xfrm>
            <a:off x="8001975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30D1A8A-CDE8-69B6-3972-D6312E52F24D}"/>
              </a:ext>
            </a:extLst>
          </p:cNvPr>
          <p:cNvSpPr/>
          <p:nvPr/>
        </p:nvSpPr>
        <p:spPr>
          <a:xfrm>
            <a:off x="8116275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CC135F0-CC88-CA09-5ABF-A784CFA64117}"/>
              </a:ext>
            </a:extLst>
          </p:cNvPr>
          <p:cNvSpPr/>
          <p:nvPr/>
        </p:nvSpPr>
        <p:spPr>
          <a:xfrm>
            <a:off x="8230575" y="216147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15D889-79C7-05DD-443B-CB62B4C2F4AC}"/>
              </a:ext>
            </a:extLst>
          </p:cNvPr>
          <p:cNvSpPr/>
          <p:nvPr/>
        </p:nvSpPr>
        <p:spPr>
          <a:xfrm>
            <a:off x="8344875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33E5385-2B17-3092-D40A-DF972B1C842E}"/>
              </a:ext>
            </a:extLst>
          </p:cNvPr>
          <p:cNvSpPr/>
          <p:nvPr/>
        </p:nvSpPr>
        <p:spPr>
          <a:xfrm>
            <a:off x="8459175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A343547-4420-753E-EC95-DED08C8083D7}"/>
              </a:ext>
            </a:extLst>
          </p:cNvPr>
          <p:cNvSpPr/>
          <p:nvPr/>
        </p:nvSpPr>
        <p:spPr>
          <a:xfrm>
            <a:off x="8573475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0FCA227-EC3F-3529-0DBA-075E99484A0D}"/>
              </a:ext>
            </a:extLst>
          </p:cNvPr>
          <p:cNvSpPr/>
          <p:nvPr/>
        </p:nvSpPr>
        <p:spPr>
          <a:xfrm>
            <a:off x="8687775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673CD50-9301-3ABA-62DE-53917CACC1B5}"/>
              </a:ext>
            </a:extLst>
          </p:cNvPr>
          <p:cNvSpPr/>
          <p:nvPr/>
        </p:nvSpPr>
        <p:spPr>
          <a:xfrm>
            <a:off x="8802075" y="216147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ED0B748-95FB-C207-EE62-06D6C82FD8FC}"/>
              </a:ext>
            </a:extLst>
          </p:cNvPr>
          <p:cNvSpPr/>
          <p:nvPr/>
        </p:nvSpPr>
        <p:spPr>
          <a:xfrm>
            <a:off x="8916375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460684D-9484-AFAF-8DC5-D89CC1BFF67A}"/>
              </a:ext>
            </a:extLst>
          </p:cNvPr>
          <p:cNvSpPr/>
          <p:nvPr/>
        </p:nvSpPr>
        <p:spPr>
          <a:xfrm>
            <a:off x="9030677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2627A50-7B3C-6722-8BF0-185E2E966E69}"/>
              </a:ext>
            </a:extLst>
          </p:cNvPr>
          <p:cNvSpPr/>
          <p:nvPr/>
        </p:nvSpPr>
        <p:spPr>
          <a:xfrm>
            <a:off x="9144977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3C32D5D-0CC1-4DCF-B1DA-10CDBCF6B06E}"/>
              </a:ext>
            </a:extLst>
          </p:cNvPr>
          <p:cNvSpPr/>
          <p:nvPr/>
        </p:nvSpPr>
        <p:spPr>
          <a:xfrm>
            <a:off x="9259277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4F08F4F-43CE-6954-3FD9-6A52BB58FFB5}"/>
              </a:ext>
            </a:extLst>
          </p:cNvPr>
          <p:cNvSpPr/>
          <p:nvPr/>
        </p:nvSpPr>
        <p:spPr>
          <a:xfrm>
            <a:off x="9373577" y="216147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DA22D3F-C66F-882C-9D4C-243CC54E7553}"/>
              </a:ext>
            </a:extLst>
          </p:cNvPr>
          <p:cNvSpPr/>
          <p:nvPr/>
        </p:nvSpPr>
        <p:spPr>
          <a:xfrm>
            <a:off x="9487877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15B27F6-BB12-B176-6354-DAED20FCCC51}"/>
              </a:ext>
            </a:extLst>
          </p:cNvPr>
          <p:cNvSpPr/>
          <p:nvPr/>
        </p:nvSpPr>
        <p:spPr>
          <a:xfrm>
            <a:off x="9602177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20C5992-3E85-1987-438C-10752B5C19B2}"/>
              </a:ext>
            </a:extLst>
          </p:cNvPr>
          <p:cNvSpPr/>
          <p:nvPr/>
        </p:nvSpPr>
        <p:spPr>
          <a:xfrm>
            <a:off x="9716477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86507AE-E20B-1854-A221-F3065FAF25AE}"/>
              </a:ext>
            </a:extLst>
          </p:cNvPr>
          <p:cNvSpPr/>
          <p:nvPr/>
        </p:nvSpPr>
        <p:spPr>
          <a:xfrm>
            <a:off x="9830777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F59D624-91F0-23D1-C715-7A2616854F3D}"/>
              </a:ext>
            </a:extLst>
          </p:cNvPr>
          <p:cNvSpPr/>
          <p:nvPr/>
        </p:nvSpPr>
        <p:spPr>
          <a:xfrm>
            <a:off x="9945077" y="216147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DB15575-91D4-D82C-6523-DF6A605AA91E}"/>
              </a:ext>
            </a:extLst>
          </p:cNvPr>
          <p:cNvSpPr/>
          <p:nvPr/>
        </p:nvSpPr>
        <p:spPr>
          <a:xfrm>
            <a:off x="10059377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33FD50C-B654-FAC5-3D2D-1C5F0BE7C0F2}"/>
              </a:ext>
            </a:extLst>
          </p:cNvPr>
          <p:cNvSpPr/>
          <p:nvPr/>
        </p:nvSpPr>
        <p:spPr>
          <a:xfrm>
            <a:off x="10173677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52C5013-8D43-3919-0AC6-52D4D287AFAB}"/>
              </a:ext>
            </a:extLst>
          </p:cNvPr>
          <p:cNvSpPr/>
          <p:nvPr/>
        </p:nvSpPr>
        <p:spPr>
          <a:xfrm>
            <a:off x="10287977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0F6A5F8-82B1-B5AE-C20D-DBD47905DF43}"/>
              </a:ext>
            </a:extLst>
          </p:cNvPr>
          <p:cNvSpPr/>
          <p:nvPr/>
        </p:nvSpPr>
        <p:spPr>
          <a:xfrm>
            <a:off x="10402277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E29D2CD-7F53-8739-C523-46877850AABA}"/>
              </a:ext>
            </a:extLst>
          </p:cNvPr>
          <p:cNvSpPr/>
          <p:nvPr/>
        </p:nvSpPr>
        <p:spPr>
          <a:xfrm>
            <a:off x="10516577" y="216147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CC0A605-5392-C4A5-217D-0D221F699530}"/>
              </a:ext>
            </a:extLst>
          </p:cNvPr>
          <p:cNvSpPr/>
          <p:nvPr/>
        </p:nvSpPr>
        <p:spPr>
          <a:xfrm>
            <a:off x="10630877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E6A90C5-5F7A-8C60-4FEC-97F06DE22C50}"/>
              </a:ext>
            </a:extLst>
          </p:cNvPr>
          <p:cNvSpPr txBox="1"/>
          <p:nvPr/>
        </p:nvSpPr>
        <p:spPr>
          <a:xfrm>
            <a:off x="6369833" y="2146514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ongenial Light" panose="02000503040000020004" pitchFamily="2" charset="0"/>
              </a:rPr>
              <a:t>…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AB37E0C-5883-2924-1FE7-99B167C4F379}"/>
              </a:ext>
            </a:extLst>
          </p:cNvPr>
          <p:cNvSpPr/>
          <p:nvPr/>
        </p:nvSpPr>
        <p:spPr>
          <a:xfrm>
            <a:off x="3845169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7B335A3-555E-588B-DF3A-A8AD026C2A95}"/>
              </a:ext>
            </a:extLst>
          </p:cNvPr>
          <p:cNvSpPr/>
          <p:nvPr/>
        </p:nvSpPr>
        <p:spPr>
          <a:xfrm>
            <a:off x="3959469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0C7CA34-4356-D291-1896-CDB687B84AFE}"/>
              </a:ext>
            </a:extLst>
          </p:cNvPr>
          <p:cNvSpPr/>
          <p:nvPr/>
        </p:nvSpPr>
        <p:spPr>
          <a:xfrm>
            <a:off x="4073769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8EEA8E4-D41F-7645-6BB8-9E8A143571A4}"/>
              </a:ext>
            </a:extLst>
          </p:cNvPr>
          <p:cNvSpPr/>
          <p:nvPr/>
        </p:nvSpPr>
        <p:spPr>
          <a:xfrm>
            <a:off x="4188069" y="2887726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3B9042B-78FE-6256-3067-6E9A1700084D}"/>
              </a:ext>
            </a:extLst>
          </p:cNvPr>
          <p:cNvSpPr/>
          <p:nvPr/>
        </p:nvSpPr>
        <p:spPr>
          <a:xfrm>
            <a:off x="4302369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0D64F73-5D15-FD9B-154E-A711ED025454}"/>
              </a:ext>
            </a:extLst>
          </p:cNvPr>
          <p:cNvSpPr/>
          <p:nvPr/>
        </p:nvSpPr>
        <p:spPr>
          <a:xfrm>
            <a:off x="4416669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88EABEA-2418-7493-455E-030144929CE0}"/>
              </a:ext>
            </a:extLst>
          </p:cNvPr>
          <p:cNvSpPr/>
          <p:nvPr/>
        </p:nvSpPr>
        <p:spPr>
          <a:xfrm>
            <a:off x="4530969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2E0B8FD-62A8-9BE4-9BD3-7E61DE237B44}"/>
              </a:ext>
            </a:extLst>
          </p:cNvPr>
          <p:cNvSpPr/>
          <p:nvPr/>
        </p:nvSpPr>
        <p:spPr>
          <a:xfrm>
            <a:off x="4645269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CBF9574-5FEF-F997-0477-00F8047113F2}"/>
              </a:ext>
            </a:extLst>
          </p:cNvPr>
          <p:cNvSpPr/>
          <p:nvPr/>
        </p:nvSpPr>
        <p:spPr>
          <a:xfrm>
            <a:off x="4759569" y="2887726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F2F39AB-35AB-77C3-4450-336FA5561314}"/>
              </a:ext>
            </a:extLst>
          </p:cNvPr>
          <p:cNvSpPr/>
          <p:nvPr/>
        </p:nvSpPr>
        <p:spPr>
          <a:xfrm>
            <a:off x="4873869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6E9D8F6-9D20-D166-A28C-3C33DAD9FBEA}"/>
              </a:ext>
            </a:extLst>
          </p:cNvPr>
          <p:cNvSpPr/>
          <p:nvPr/>
        </p:nvSpPr>
        <p:spPr>
          <a:xfrm>
            <a:off x="4988169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7EE842F-9846-D3AA-9B90-A73842232CC1}"/>
              </a:ext>
            </a:extLst>
          </p:cNvPr>
          <p:cNvSpPr/>
          <p:nvPr/>
        </p:nvSpPr>
        <p:spPr>
          <a:xfrm>
            <a:off x="5102469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FD53413-2084-8377-6B25-36AD5DC2D643}"/>
              </a:ext>
            </a:extLst>
          </p:cNvPr>
          <p:cNvSpPr/>
          <p:nvPr/>
        </p:nvSpPr>
        <p:spPr>
          <a:xfrm>
            <a:off x="5216769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99291ED-83E6-D5F9-7024-7E848FD7EF13}"/>
              </a:ext>
            </a:extLst>
          </p:cNvPr>
          <p:cNvSpPr/>
          <p:nvPr/>
        </p:nvSpPr>
        <p:spPr>
          <a:xfrm>
            <a:off x="5331069" y="2887726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0C118FB-E84B-D943-52F0-2A0F7379420F}"/>
              </a:ext>
            </a:extLst>
          </p:cNvPr>
          <p:cNvSpPr/>
          <p:nvPr/>
        </p:nvSpPr>
        <p:spPr>
          <a:xfrm>
            <a:off x="5445369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B22E8B1-1A15-6574-9686-1CD56BCC70E0}"/>
              </a:ext>
            </a:extLst>
          </p:cNvPr>
          <p:cNvSpPr/>
          <p:nvPr/>
        </p:nvSpPr>
        <p:spPr>
          <a:xfrm>
            <a:off x="5559669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ED6BC56-8024-0590-9D8C-86C69056A788}"/>
              </a:ext>
            </a:extLst>
          </p:cNvPr>
          <p:cNvSpPr/>
          <p:nvPr/>
        </p:nvSpPr>
        <p:spPr>
          <a:xfrm>
            <a:off x="5673969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B1A6062-F621-C92C-9E95-5282F25B89E4}"/>
              </a:ext>
            </a:extLst>
          </p:cNvPr>
          <p:cNvSpPr/>
          <p:nvPr/>
        </p:nvSpPr>
        <p:spPr>
          <a:xfrm>
            <a:off x="5788269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77CB99E-DD43-DF13-C961-2E2EEA0BF699}"/>
              </a:ext>
            </a:extLst>
          </p:cNvPr>
          <p:cNvSpPr/>
          <p:nvPr/>
        </p:nvSpPr>
        <p:spPr>
          <a:xfrm>
            <a:off x="5902569" y="2887726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E81C8C4-42E2-C5E1-986B-264DFBAC37AD}"/>
              </a:ext>
            </a:extLst>
          </p:cNvPr>
          <p:cNvSpPr/>
          <p:nvPr/>
        </p:nvSpPr>
        <p:spPr>
          <a:xfrm>
            <a:off x="6016869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9210C18-8D60-2E7C-F6A0-E484D3F8F101}"/>
              </a:ext>
            </a:extLst>
          </p:cNvPr>
          <p:cNvSpPr/>
          <p:nvPr/>
        </p:nvSpPr>
        <p:spPr>
          <a:xfrm>
            <a:off x="6131169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82E230E-CD45-D661-0188-4B28504B31A9}"/>
              </a:ext>
            </a:extLst>
          </p:cNvPr>
          <p:cNvSpPr/>
          <p:nvPr/>
        </p:nvSpPr>
        <p:spPr>
          <a:xfrm>
            <a:off x="6858975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BE91E39-F1A8-85C7-4F9E-BFE04D632847}"/>
              </a:ext>
            </a:extLst>
          </p:cNvPr>
          <p:cNvSpPr/>
          <p:nvPr/>
        </p:nvSpPr>
        <p:spPr>
          <a:xfrm>
            <a:off x="6973275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31940B3-D529-4309-8169-1A41DF2D8C01}"/>
              </a:ext>
            </a:extLst>
          </p:cNvPr>
          <p:cNvSpPr/>
          <p:nvPr/>
        </p:nvSpPr>
        <p:spPr>
          <a:xfrm>
            <a:off x="7087575" y="2887726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C9C011B-BA39-63B8-9C60-DC188B60110C}"/>
              </a:ext>
            </a:extLst>
          </p:cNvPr>
          <p:cNvSpPr/>
          <p:nvPr/>
        </p:nvSpPr>
        <p:spPr>
          <a:xfrm>
            <a:off x="7201875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E601078-044B-7E58-CD8D-4AB1A049C97F}"/>
              </a:ext>
            </a:extLst>
          </p:cNvPr>
          <p:cNvSpPr/>
          <p:nvPr/>
        </p:nvSpPr>
        <p:spPr>
          <a:xfrm>
            <a:off x="7316175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FD6DD17-598E-5409-6659-202B5D1904BA}"/>
              </a:ext>
            </a:extLst>
          </p:cNvPr>
          <p:cNvSpPr/>
          <p:nvPr/>
        </p:nvSpPr>
        <p:spPr>
          <a:xfrm>
            <a:off x="7430475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F7D842E-29C5-9AB4-2A53-9B5B32280144}"/>
              </a:ext>
            </a:extLst>
          </p:cNvPr>
          <p:cNvSpPr/>
          <p:nvPr/>
        </p:nvSpPr>
        <p:spPr>
          <a:xfrm>
            <a:off x="7544775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3D5D445-A12A-8282-D225-D9401289EC16}"/>
              </a:ext>
            </a:extLst>
          </p:cNvPr>
          <p:cNvSpPr/>
          <p:nvPr/>
        </p:nvSpPr>
        <p:spPr>
          <a:xfrm>
            <a:off x="7659075" y="2887726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5090798-100D-6935-FB45-4EF5EAE9C1C3}"/>
              </a:ext>
            </a:extLst>
          </p:cNvPr>
          <p:cNvSpPr/>
          <p:nvPr/>
        </p:nvSpPr>
        <p:spPr>
          <a:xfrm>
            <a:off x="7773375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E95F363-B007-9AFC-2434-4C32F6A4029E}"/>
              </a:ext>
            </a:extLst>
          </p:cNvPr>
          <p:cNvSpPr/>
          <p:nvPr/>
        </p:nvSpPr>
        <p:spPr>
          <a:xfrm>
            <a:off x="7887675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35DE9F8-1AB6-A1E8-2A20-B98091858AC7}"/>
              </a:ext>
            </a:extLst>
          </p:cNvPr>
          <p:cNvSpPr/>
          <p:nvPr/>
        </p:nvSpPr>
        <p:spPr>
          <a:xfrm>
            <a:off x="8001975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81A2C85-962B-F9F1-4949-6F8CD0415110}"/>
              </a:ext>
            </a:extLst>
          </p:cNvPr>
          <p:cNvSpPr/>
          <p:nvPr/>
        </p:nvSpPr>
        <p:spPr>
          <a:xfrm>
            <a:off x="8116275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95DE2579-89D3-52B5-B78B-E7BC6B1EB217}"/>
              </a:ext>
            </a:extLst>
          </p:cNvPr>
          <p:cNvSpPr/>
          <p:nvPr/>
        </p:nvSpPr>
        <p:spPr>
          <a:xfrm>
            <a:off x="8230575" y="2887726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67E5760-94E6-3BB0-A639-C210ECA67B33}"/>
              </a:ext>
            </a:extLst>
          </p:cNvPr>
          <p:cNvSpPr/>
          <p:nvPr/>
        </p:nvSpPr>
        <p:spPr>
          <a:xfrm>
            <a:off x="8344875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0B2B659-2F9F-EC53-0670-760E91B96FAD}"/>
              </a:ext>
            </a:extLst>
          </p:cNvPr>
          <p:cNvSpPr/>
          <p:nvPr/>
        </p:nvSpPr>
        <p:spPr>
          <a:xfrm>
            <a:off x="8459175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29FDFC8-BF7D-2F7B-42B0-68639305AF5E}"/>
              </a:ext>
            </a:extLst>
          </p:cNvPr>
          <p:cNvSpPr/>
          <p:nvPr/>
        </p:nvSpPr>
        <p:spPr>
          <a:xfrm>
            <a:off x="8573475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0521BED-8A7B-BBA6-44BA-998DE564B0C2}"/>
              </a:ext>
            </a:extLst>
          </p:cNvPr>
          <p:cNvSpPr/>
          <p:nvPr/>
        </p:nvSpPr>
        <p:spPr>
          <a:xfrm>
            <a:off x="8687775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094BF0E-5765-F1E9-645C-7E9FD16516C5}"/>
              </a:ext>
            </a:extLst>
          </p:cNvPr>
          <p:cNvSpPr/>
          <p:nvPr/>
        </p:nvSpPr>
        <p:spPr>
          <a:xfrm>
            <a:off x="8802075" y="2887726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CCED4AA-E73A-BD20-D562-0C2DF9FF076C}"/>
              </a:ext>
            </a:extLst>
          </p:cNvPr>
          <p:cNvSpPr/>
          <p:nvPr/>
        </p:nvSpPr>
        <p:spPr>
          <a:xfrm>
            <a:off x="8916375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E3D30AA-4CF4-45FA-4304-D114F7F3E0FC}"/>
              </a:ext>
            </a:extLst>
          </p:cNvPr>
          <p:cNvSpPr/>
          <p:nvPr/>
        </p:nvSpPr>
        <p:spPr>
          <a:xfrm>
            <a:off x="9030677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945712C-41F7-CB14-A11F-91A4E033221C}"/>
              </a:ext>
            </a:extLst>
          </p:cNvPr>
          <p:cNvSpPr/>
          <p:nvPr/>
        </p:nvSpPr>
        <p:spPr>
          <a:xfrm>
            <a:off x="9144977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07FFD57-E3A7-1240-F70C-53A5A7F8C688}"/>
              </a:ext>
            </a:extLst>
          </p:cNvPr>
          <p:cNvSpPr/>
          <p:nvPr/>
        </p:nvSpPr>
        <p:spPr>
          <a:xfrm>
            <a:off x="9259277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CF4877D-36C8-A3B0-AEA2-F2C8E3338454}"/>
              </a:ext>
            </a:extLst>
          </p:cNvPr>
          <p:cNvSpPr/>
          <p:nvPr/>
        </p:nvSpPr>
        <p:spPr>
          <a:xfrm>
            <a:off x="9373577" y="2887726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413A8A2A-C1D7-AAA9-5F50-EEA9213D28B6}"/>
              </a:ext>
            </a:extLst>
          </p:cNvPr>
          <p:cNvSpPr/>
          <p:nvPr/>
        </p:nvSpPr>
        <p:spPr>
          <a:xfrm>
            <a:off x="9487877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709EBDD-67D2-F355-E90D-0D0B4A28351A}"/>
              </a:ext>
            </a:extLst>
          </p:cNvPr>
          <p:cNvSpPr/>
          <p:nvPr/>
        </p:nvSpPr>
        <p:spPr>
          <a:xfrm>
            <a:off x="9602177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56AACB2-C373-25B8-41E1-79C9E573A877}"/>
              </a:ext>
            </a:extLst>
          </p:cNvPr>
          <p:cNvSpPr/>
          <p:nvPr/>
        </p:nvSpPr>
        <p:spPr>
          <a:xfrm>
            <a:off x="9716477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2C4B410-F71C-305A-1395-03F1D893F1BD}"/>
              </a:ext>
            </a:extLst>
          </p:cNvPr>
          <p:cNvSpPr/>
          <p:nvPr/>
        </p:nvSpPr>
        <p:spPr>
          <a:xfrm>
            <a:off x="9830777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68BA108E-5507-A33B-2C85-EDDCBA288149}"/>
              </a:ext>
            </a:extLst>
          </p:cNvPr>
          <p:cNvSpPr/>
          <p:nvPr/>
        </p:nvSpPr>
        <p:spPr>
          <a:xfrm>
            <a:off x="9945077" y="2887726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CC5C9DDB-6D80-0B43-C94F-BABCDCBF8151}"/>
              </a:ext>
            </a:extLst>
          </p:cNvPr>
          <p:cNvSpPr/>
          <p:nvPr/>
        </p:nvSpPr>
        <p:spPr>
          <a:xfrm>
            <a:off x="10059377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D9E2A32-7C8C-3ABE-1652-3FC114EFCCEE}"/>
              </a:ext>
            </a:extLst>
          </p:cNvPr>
          <p:cNvSpPr/>
          <p:nvPr/>
        </p:nvSpPr>
        <p:spPr>
          <a:xfrm>
            <a:off x="10173677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EA8F6755-7C94-BD37-48AB-7F1EA45F840E}"/>
              </a:ext>
            </a:extLst>
          </p:cNvPr>
          <p:cNvSpPr/>
          <p:nvPr/>
        </p:nvSpPr>
        <p:spPr>
          <a:xfrm>
            <a:off x="10287977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A6BCE0C-070C-3739-DBE6-70D425D67C68}"/>
              </a:ext>
            </a:extLst>
          </p:cNvPr>
          <p:cNvSpPr/>
          <p:nvPr/>
        </p:nvSpPr>
        <p:spPr>
          <a:xfrm>
            <a:off x="10402277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FB36F53-E65B-0D88-28F0-9F63599794A5}"/>
              </a:ext>
            </a:extLst>
          </p:cNvPr>
          <p:cNvSpPr/>
          <p:nvPr/>
        </p:nvSpPr>
        <p:spPr>
          <a:xfrm>
            <a:off x="10516577" y="2887726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BC829825-0875-2906-9EB8-40716A1C5676}"/>
              </a:ext>
            </a:extLst>
          </p:cNvPr>
          <p:cNvSpPr/>
          <p:nvPr/>
        </p:nvSpPr>
        <p:spPr>
          <a:xfrm>
            <a:off x="10630877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A21D0AA-0BA2-F50E-7524-E1ACBC74AE31}"/>
              </a:ext>
            </a:extLst>
          </p:cNvPr>
          <p:cNvSpPr txBox="1"/>
          <p:nvPr/>
        </p:nvSpPr>
        <p:spPr>
          <a:xfrm>
            <a:off x="6369833" y="2872769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ongenial Light" panose="02000503040000020004" pitchFamily="2" charset="0"/>
              </a:rPr>
              <a:t>…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2003B3C-23C8-904D-8D9E-2DC28D678AD5}"/>
              </a:ext>
            </a:extLst>
          </p:cNvPr>
          <p:cNvSpPr/>
          <p:nvPr/>
        </p:nvSpPr>
        <p:spPr>
          <a:xfrm>
            <a:off x="3845169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E69C8C3-3A97-C380-2A70-D56C2BBEC325}"/>
              </a:ext>
            </a:extLst>
          </p:cNvPr>
          <p:cNvSpPr/>
          <p:nvPr/>
        </p:nvSpPr>
        <p:spPr>
          <a:xfrm>
            <a:off x="3959469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EC2D8C9-FBE4-7C2D-D03F-42AD715165C6}"/>
              </a:ext>
            </a:extLst>
          </p:cNvPr>
          <p:cNvSpPr/>
          <p:nvPr/>
        </p:nvSpPr>
        <p:spPr>
          <a:xfrm>
            <a:off x="4073769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A9EC452F-8D71-3238-BA3E-D3A94A7A146E}"/>
              </a:ext>
            </a:extLst>
          </p:cNvPr>
          <p:cNvSpPr/>
          <p:nvPr/>
        </p:nvSpPr>
        <p:spPr>
          <a:xfrm>
            <a:off x="4188069" y="3617277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D3FDD97A-7AB1-7C8E-C773-B194397A3C38}"/>
              </a:ext>
            </a:extLst>
          </p:cNvPr>
          <p:cNvSpPr/>
          <p:nvPr/>
        </p:nvSpPr>
        <p:spPr>
          <a:xfrm>
            <a:off x="4302369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DF17936-9DA6-2AAC-C912-83EFBD0A6B12}"/>
              </a:ext>
            </a:extLst>
          </p:cNvPr>
          <p:cNvSpPr/>
          <p:nvPr/>
        </p:nvSpPr>
        <p:spPr>
          <a:xfrm>
            <a:off x="4416669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1B16306F-CA04-A029-E861-859877CAF01F}"/>
              </a:ext>
            </a:extLst>
          </p:cNvPr>
          <p:cNvSpPr/>
          <p:nvPr/>
        </p:nvSpPr>
        <p:spPr>
          <a:xfrm>
            <a:off x="4530969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68129156-E320-B907-19CB-C25240F5DA9B}"/>
              </a:ext>
            </a:extLst>
          </p:cNvPr>
          <p:cNvSpPr/>
          <p:nvPr/>
        </p:nvSpPr>
        <p:spPr>
          <a:xfrm>
            <a:off x="4645269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83E5CEC-5BFA-ED77-06A3-E3D5843C7252}"/>
              </a:ext>
            </a:extLst>
          </p:cNvPr>
          <p:cNvSpPr/>
          <p:nvPr/>
        </p:nvSpPr>
        <p:spPr>
          <a:xfrm>
            <a:off x="4759569" y="3617277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FFE9B72-4F68-6D99-C773-DACB7AC736C1}"/>
              </a:ext>
            </a:extLst>
          </p:cNvPr>
          <p:cNvSpPr/>
          <p:nvPr/>
        </p:nvSpPr>
        <p:spPr>
          <a:xfrm>
            <a:off x="4873869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25FA6252-5892-499C-E4FE-49A6C3833C74}"/>
              </a:ext>
            </a:extLst>
          </p:cNvPr>
          <p:cNvSpPr/>
          <p:nvPr/>
        </p:nvSpPr>
        <p:spPr>
          <a:xfrm>
            <a:off x="4988169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031B1A7-1A52-003A-6856-71F22CB7B461}"/>
              </a:ext>
            </a:extLst>
          </p:cNvPr>
          <p:cNvSpPr/>
          <p:nvPr/>
        </p:nvSpPr>
        <p:spPr>
          <a:xfrm>
            <a:off x="5102469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D7DEE5B7-D4C7-B06C-3628-F9825292D4C1}"/>
              </a:ext>
            </a:extLst>
          </p:cNvPr>
          <p:cNvSpPr/>
          <p:nvPr/>
        </p:nvSpPr>
        <p:spPr>
          <a:xfrm>
            <a:off x="5216769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76F23778-F5EF-A500-5397-B71146E4F0E3}"/>
              </a:ext>
            </a:extLst>
          </p:cNvPr>
          <p:cNvSpPr/>
          <p:nvPr/>
        </p:nvSpPr>
        <p:spPr>
          <a:xfrm>
            <a:off x="5331069" y="3617277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BC43253F-B41A-6994-E0A8-9CAE6050CD08}"/>
              </a:ext>
            </a:extLst>
          </p:cNvPr>
          <p:cNvSpPr/>
          <p:nvPr/>
        </p:nvSpPr>
        <p:spPr>
          <a:xfrm>
            <a:off x="5445369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D4DD14B5-A088-F46B-87D3-159B0D3EA777}"/>
              </a:ext>
            </a:extLst>
          </p:cNvPr>
          <p:cNvSpPr/>
          <p:nvPr/>
        </p:nvSpPr>
        <p:spPr>
          <a:xfrm>
            <a:off x="5559669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491A3F39-B6E5-946F-9F10-AB2E3B7EAD82}"/>
              </a:ext>
            </a:extLst>
          </p:cNvPr>
          <p:cNvSpPr/>
          <p:nvPr/>
        </p:nvSpPr>
        <p:spPr>
          <a:xfrm>
            <a:off x="5673969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DE8CC391-F05E-2D08-1709-1C50FEE2F5D0}"/>
              </a:ext>
            </a:extLst>
          </p:cNvPr>
          <p:cNvSpPr/>
          <p:nvPr/>
        </p:nvSpPr>
        <p:spPr>
          <a:xfrm>
            <a:off x="5788269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CBAE0106-E7EA-4439-5961-8E0FDD8B4068}"/>
              </a:ext>
            </a:extLst>
          </p:cNvPr>
          <p:cNvSpPr/>
          <p:nvPr/>
        </p:nvSpPr>
        <p:spPr>
          <a:xfrm>
            <a:off x="5902569" y="3617277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D7B4CAA9-7838-F487-6919-CF7A0E8DA102}"/>
              </a:ext>
            </a:extLst>
          </p:cNvPr>
          <p:cNvSpPr/>
          <p:nvPr/>
        </p:nvSpPr>
        <p:spPr>
          <a:xfrm>
            <a:off x="6016869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47728A33-2669-C967-DB94-CC41960B6D35}"/>
              </a:ext>
            </a:extLst>
          </p:cNvPr>
          <p:cNvSpPr/>
          <p:nvPr/>
        </p:nvSpPr>
        <p:spPr>
          <a:xfrm>
            <a:off x="6131169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6190118F-A284-84BD-E29C-B092A8454417}"/>
              </a:ext>
            </a:extLst>
          </p:cNvPr>
          <p:cNvSpPr/>
          <p:nvPr/>
        </p:nvSpPr>
        <p:spPr>
          <a:xfrm>
            <a:off x="6858975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38300446-43A3-67F6-E9FC-BE19866CA165}"/>
              </a:ext>
            </a:extLst>
          </p:cNvPr>
          <p:cNvSpPr/>
          <p:nvPr/>
        </p:nvSpPr>
        <p:spPr>
          <a:xfrm>
            <a:off x="6973275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C90E062-B922-5490-FA3F-8FF998DDD7D0}"/>
              </a:ext>
            </a:extLst>
          </p:cNvPr>
          <p:cNvSpPr/>
          <p:nvPr/>
        </p:nvSpPr>
        <p:spPr>
          <a:xfrm>
            <a:off x="7087575" y="3617277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7F5CFC3A-A21E-F4CD-63BD-6CAAED2DA64F}"/>
              </a:ext>
            </a:extLst>
          </p:cNvPr>
          <p:cNvSpPr/>
          <p:nvPr/>
        </p:nvSpPr>
        <p:spPr>
          <a:xfrm>
            <a:off x="7201875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A82D049-05AD-DB3D-7512-3B86414572B9}"/>
              </a:ext>
            </a:extLst>
          </p:cNvPr>
          <p:cNvSpPr/>
          <p:nvPr/>
        </p:nvSpPr>
        <p:spPr>
          <a:xfrm>
            <a:off x="7316175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B5E76509-C91C-BEC0-1640-54FC48C6A072}"/>
              </a:ext>
            </a:extLst>
          </p:cNvPr>
          <p:cNvSpPr/>
          <p:nvPr/>
        </p:nvSpPr>
        <p:spPr>
          <a:xfrm>
            <a:off x="7430475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72FF68BA-D86A-419B-9DE0-409B4BBE2BEC}"/>
              </a:ext>
            </a:extLst>
          </p:cNvPr>
          <p:cNvSpPr/>
          <p:nvPr/>
        </p:nvSpPr>
        <p:spPr>
          <a:xfrm>
            <a:off x="7544775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9F531572-A16E-5F0F-2976-54049A182A04}"/>
              </a:ext>
            </a:extLst>
          </p:cNvPr>
          <p:cNvSpPr/>
          <p:nvPr/>
        </p:nvSpPr>
        <p:spPr>
          <a:xfrm>
            <a:off x="7659075" y="3617277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FD1FD7B8-C45F-A199-1DE6-328069BC3D0F}"/>
              </a:ext>
            </a:extLst>
          </p:cNvPr>
          <p:cNvSpPr/>
          <p:nvPr/>
        </p:nvSpPr>
        <p:spPr>
          <a:xfrm>
            <a:off x="7773375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02BE0609-D653-EE2C-36FC-13E2876449BF}"/>
              </a:ext>
            </a:extLst>
          </p:cNvPr>
          <p:cNvSpPr/>
          <p:nvPr/>
        </p:nvSpPr>
        <p:spPr>
          <a:xfrm>
            <a:off x="7887675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515D9639-FEA3-A2FF-443C-F23D426EFA68}"/>
              </a:ext>
            </a:extLst>
          </p:cNvPr>
          <p:cNvSpPr/>
          <p:nvPr/>
        </p:nvSpPr>
        <p:spPr>
          <a:xfrm>
            <a:off x="8001975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7FA1DA3C-8589-36EE-7DC2-3367A866CE29}"/>
              </a:ext>
            </a:extLst>
          </p:cNvPr>
          <p:cNvSpPr/>
          <p:nvPr/>
        </p:nvSpPr>
        <p:spPr>
          <a:xfrm>
            <a:off x="8116275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92A1B211-CF9E-CBDE-4624-1B69AE33A0C8}"/>
              </a:ext>
            </a:extLst>
          </p:cNvPr>
          <p:cNvSpPr/>
          <p:nvPr/>
        </p:nvSpPr>
        <p:spPr>
          <a:xfrm>
            <a:off x="8230575" y="3617277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2A5D3E9-E882-499F-CF79-2DF59A4A7602}"/>
              </a:ext>
            </a:extLst>
          </p:cNvPr>
          <p:cNvSpPr/>
          <p:nvPr/>
        </p:nvSpPr>
        <p:spPr>
          <a:xfrm>
            <a:off x="8344875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C4C39701-808F-6E00-F7BD-F83DA6A14757}"/>
              </a:ext>
            </a:extLst>
          </p:cNvPr>
          <p:cNvSpPr/>
          <p:nvPr/>
        </p:nvSpPr>
        <p:spPr>
          <a:xfrm>
            <a:off x="8459175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8CF37DE5-1348-9954-2998-CF6416FADD63}"/>
              </a:ext>
            </a:extLst>
          </p:cNvPr>
          <p:cNvSpPr/>
          <p:nvPr/>
        </p:nvSpPr>
        <p:spPr>
          <a:xfrm>
            <a:off x="8573475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461BE8C-1324-2960-B368-AA6101616C03}"/>
              </a:ext>
            </a:extLst>
          </p:cNvPr>
          <p:cNvSpPr/>
          <p:nvPr/>
        </p:nvSpPr>
        <p:spPr>
          <a:xfrm>
            <a:off x="8687775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2AA225B1-15BC-E6C5-EE3F-0ECAFCA12F59}"/>
              </a:ext>
            </a:extLst>
          </p:cNvPr>
          <p:cNvSpPr/>
          <p:nvPr/>
        </p:nvSpPr>
        <p:spPr>
          <a:xfrm>
            <a:off x="8802075" y="3617277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79AC0840-35F9-2A0F-3402-EEC7E63E5A20}"/>
              </a:ext>
            </a:extLst>
          </p:cNvPr>
          <p:cNvSpPr/>
          <p:nvPr/>
        </p:nvSpPr>
        <p:spPr>
          <a:xfrm>
            <a:off x="8916375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31F4B19A-9F0B-A8A6-B9B3-7362B13F257C}"/>
              </a:ext>
            </a:extLst>
          </p:cNvPr>
          <p:cNvSpPr/>
          <p:nvPr/>
        </p:nvSpPr>
        <p:spPr>
          <a:xfrm>
            <a:off x="9030677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5C315721-0314-42A4-A3A0-2DCD5EB7256B}"/>
              </a:ext>
            </a:extLst>
          </p:cNvPr>
          <p:cNvSpPr/>
          <p:nvPr/>
        </p:nvSpPr>
        <p:spPr>
          <a:xfrm>
            <a:off x="9144977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1E2E737B-AE6B-4090-E722-7E3900E1835D}"/>
              </a:ext>
            </a:extLst>
          </p:cNvPr>
          <p:cNvSpPr/>
          <p:nvPr/>
        </p:nvSpPr>
        <p:spPr>
          <a:xfrm>
            <a:off x="9259277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C34F426A-9B1B-C4EB-547A-98BA77324AB0}"/>
              </a:ext>
            </a:extLst>
          </p:cNvPr>
          <p:cNvSpPr/>
          <p:nvPr/>
        </p:nvSpPr>
        <p:spPr>
          <a:xfrm>
            <a:off x="9373577" y="3617277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BF68EC6A-BAED-9B4D-75EB-22443607F9F1}"/>
              </a:ext>
            </a:extLst>
          </p:cNvPr>
          <p:cNvSpPr/>
          <p:nvPr/>
        </p:nvSpPr>
        <p:spPr>
          <a:xfrm>
            <a:off x="9487877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B4583289-5E7D-3F3E-48AB-F2BF4E0E2E0B}"/>
              </a:ext>
            </a:extLst>
          </p:cNvPr>
          <p:cNvSpPr/>
          <p:nvPr/>
        </p:nvSpPr>
        <p:spPr>
          <a:xfrm>
            <a:off x="9602177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BB76763F-6776-A685-6186-C97619F2A615}"/>
              </a:ext>
            </a:extLst>
          </p:cNvPr>
          <p:cNvSpPr/>
          <p:nvPr/>
        </p:nvSpPr>
        <p:spPr>
          <a:xfrm>
            <a:off x="9716477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4B585055-6DAC-FE68-8227-74A58346E4B1}"/>
              </a:ext>
            </a:extLst>
          </p:cNvPr>
          <p:cNvSpPr/>
          <p:nvPr/>
        </p:nvSpPr>
        <p:spPr>
          <a:xfrm>
            <a:off x="9830777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693FD305-A838-C306-CF52-6BDA09AF870E}"/>
              </a:ext>
            </a:extLst>
          </p:cNvPr>
          <p:cNvSpPr/>
          <p:nvPr/>
        </p:nvSpPr>
        <p:spPr>
          <a:xfrm>
            <a:off x="9945077" y="3617277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9182ABD3-9481-AC4B-AF14-453109A4DB04}"/>
              </a:ext>
            </a:extLst>
          </p:cNvPr>
          <p:cNvSpPr/>
          <p:nvPr/>
        </p:nvSpPr>
        <p:spPr>
          <a:xfrm>
            <a:off x="10059377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053279A4-6607-68DE-CE7B-1C019136FE0B}"/>
              </a:ext>
            </a:extLst>
          </p:cNvPr>
          <p:cNvSpPr/>
          <p:nvPr/>
        </p:nvSpPr>
        <p:spPr>
          <a:xfrm>
            <a:off x="10173677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AEDA6B2D-5507-8D5B-E822-18563E896BFB}"/>
              </a:ext>
            </a:extLst>
          </p:cNvPr>
          <p:cNvSpPr/>
          <p:nvPr/>
        </p:nvSpPr>
        <p:spPr>
          <a:xfrm>
            <a:off x="10287977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08391C31-79BD-BBAC-F268-066EAFDB38DB}"/>
              </a:ext>
            </a:extLst>
          </p:cNvPr>
          <p:cNvSpPr/>
          <p:nvPr/>
        </p:nvSpPr>
        <p:spPr>
          <a:xfrm>
            <a:off x="10402277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E5F8F905-A2BC-C7EE-2DB4-8DCCC4FD9603}"/>
              </a:ext>
            </a:extLst>
          </p:cNvPr>
          <p:cNvSpPr/>
          <p:nvPr/>
        </p:nvSpPr>
        <p:spPr>
          <a:xfrm>
            <a:off x="10516577" y="3617277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20F3EFB7-A1E3-03A7-3E78-37C93B4385A9}"/>
              </a:ext>
            </a:extLst>
          </p:cNvPr>
          <p:cNvSpPr/>
          <p:nvPr/>
        </p:nvSpPr>
        <p:spPr>
          <a:xfrm>
            <a:off x="10630877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FDD86F5-AD60-30AC-FD4A-09EC397F17AF}"/>
              </a:ext>
            </a:extLst>
          </p:cNvPr>
          <p:cNvSpPr txBox="1"/>
          <p:nvPr/>
        </p:nvSpPr>
        <p:spPr>
          <a:xfrm>
            <a:off x="6369833" y="3602320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ongenial Light" panose="02000503040000020004" pitchFamily="2" charset="0"/>
              </a:rPr>
              <a:t>…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C98112A-8196-CDEF-3489-41F0C5793547}"/>
              </a:ext>
            </a:extLst>
          </p:cNvPr>
          <p:cNvSpPr txBox="1"/>
          <p:nvPr/>
        </p:nvSpPr>
        <p:spPr>
          <a:xfrm>
            <a:off x="1790925" y="2176344"/>
            <a:ext cx="1912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first target present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81BA2D3-16B6-3E33-3514-FD2A70E33917}"/>
              </a:ext>
            </a:extLst>
          </p:cNvPr>
          <p:cNvSpPr txBox="1"/>
          <p:nvPr/>
        </p:nvSpPr>
        <p:spPr>
          <a:xfrm>
            <a:off x="1510398" y="2902599"/>
            <a:ext cx="2193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second target present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CA6D44D-23B6-C4DD-5615-C8BD35A98096}"/>
              </a:ext>
            </a:extLst>
          </p:cNvPr>
          <p:cNvSpPr txBox="1"/>
          <p:nvPr/>
        </p:nvSpPr>
        <p:spPr>
          <a:xfrm>
            <a:off x="2443345" y="3632150"/>
            <a:ext cx="1260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cue present</a:t>
            </a:r>
          </a:p>
        </p:txBody>
      </p: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513130A9-20E2-8743-0B7B-1CA4C1B4160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76123" y="644039"/>
            <a:ext cx="12700" cy="6785708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52B34A74-4F40-46F2-2580-4926811A34E8}"/>
              </a:ext>
            </a:extLst>
          </p:cNvPr>
          <p:cNvSpPr txBox="1"/>
          <p:nvPr/>
        </p:nvSpPr>
        <p:spPr>
          <a:xfrm>
            <a:off x="6435537" y="4255671"/>
            <a:ext cx="16850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3"/>
                </a:solidFill>
                <a:latin typeface="Congenial Light" panose="02000503040000020004" pitchFamily="2" charset="0"/>
              </a:rPr>
              <a:t>600 trials (total)</a:t>
            </a:r>
          </a:p>
        </p:txBody>
      </p: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93C57C7C-601E-C189-99D2-34AB7F36608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51403" y="3440572"/>
            <a:ext cx="1286" cy="2537555"/>
          </a:xfrm>
          <a:prstGeom prst="bentConnector3">
            <a:avLst>
              <a:gd name="adj1" fmla="val -1777605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D3AAA786-819E-18A1-E028-63BF63884B8F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67825" y="2698467"/>
            <a:ext cx="1802" cy="4019553"/>
          </a:xfrm>
          <a:prstGeom prst="bentConnector3">
            <a:avLst>
              <a:gd name="adj1" fmla="val 12785905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EE9BE373-8980-C184-AAA7-CA2503C43168}"/>
              </a:ext>
            </a:extLst>
          </p:cNvPr>
          <p:cNvSpPr txBox="1"/>
          <p:nvPr/>
        </p:nvSpPr>
        <p:spPr>
          <a:xfrm>
            <a:off x="3822692" y="5000314"/>
            <a:ext cx="2670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3"/>
                </a:solidFill>
                <a:latin typeface="Congenial Light" panose="02000503040000020004" pitchFamily="2" charset="0"/>
              </a:rPr>
              <a:t>200 trials (no-expectation)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5C1236F9-5827-3953-8923-CF89142F6C2F}"/>
              </a:ext>
            </a:extLst>
          </p:cNvPr>
          <p:cNvSpPr txBox="1"/>
          <p:nvPr/>
        </p:nvSpPr>
        <p:spPr>
          <a:xfrm>
            <a:off x="7480102" y="5000314"/>
            <a:ext cx="2348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3"/>
                </a:solidFill>
                <a:latin typeface="Congenial Light" panose="02000503040000020004" pitchFamily="2" charset="0"/>
              </a:rPr>
              <a:t>400 trials (expectation)</a:t>
            </a:r>
          </a:p>
        </p:txBody>
      </p:sp>
      <p:cxnSp>
        <p:nvCxnSpPr>
          <p:cNvPr id="203" name="연결선: 꺾임 202">
            <a:extLst>
              <a:ext uri="{FF2B5EF4-FFF2-40B4-BE49-F238E27FC236}">
                <a16:creationId xmlns:a16="http://schemas.microsoft.com/office/drawing/2014/main" id="{83985B8D-150D-1AEB-835E-49002907AC03}"/>
              </a:ext>
            </a:extLst>
          </p:cNvPr>
          <p:cNvCxnSpPr>
            <a:cxnSpLocks/>
          </p:cNvCxnSpPr>
          <p:nvPr/>
        </p:nvCxnSpPr>
        <p:spPr>
          <a:xfrm rot="16200000" flipH="1">
            <a:off x="8783026" y="3462217"/>
            <a:ext cx="12700" cy="3771902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7A1EB7A1-A381-7C9C-6CEF-5A4110E97D16}"/>
              </a:ext>
            </a:extLst>
          </p:cNvPr>
          <p:cNvCxnSpPr>
            <a:cxnSpLocks/>
          </p:cNvCxnSpPr>
          <p:nvPr/>
        </p:nvCxnSpPr>
        <p:spPr>
          <a:xfrm>
            <a:off x="7125675" y="5348684"/>
            <a:ext cx="0" cy="222221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EAE1A07C-6D25-BB80-EB00-3A29ADAA38E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25725" y="5291018"/>
            <a:ext cx="12700" cy="114300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1B477A4D-2149-262B-809D-B64412846B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25775" y="5233868"/>
            <a:ext cx="12700" cy="228600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4DC3423E-A745-8459-2266-BE1EF69ED44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25567" y="5291276"/>
            <a:ext cx="516" cy="114300"/>
          </a:xfrm>
          <a:prstGeom prst="bentConnector3">
            <a:avLst>
              <a:gd name="adj1" fmla="val -42917829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776D2F30-9E44-DFC8-AA96-5DD2A6A14FC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954218" y="5234125"/>
            <a:ext cx="516" cy="228602"/>
          </a:xfrm>
          <a:prstGeom prst="bentConnector3">
            <a:avLst>
              <a:gd name="adj1" fmla="val -42456395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연결선: 꺾임 223">
            <a:extLst>
              <a:ext uri="{FF2B5EF4-FFF2-40B4-BE49-F238E27FC236}">
                <a16:creationId xmlns:a16="http://schemas.microsoft.com/office/drawing/2014/main" id="{BE718C86-23E7-100E-A869-5315149A0F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68827" y="5176718"/>
            <a:ext cx="12700" cy="342900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연결선: 꺾임 225">
            <a:extLst>
              <a:ext uri="{FF2B5EF4-FFF2-40B4-BE49-F238E27FC236}">
                <a16:creationId xmlns:a16="http://schemas.microsoft.com/office/drawing/2014/main" id="{E03490F4-D7C1-AFA8-9524-8366469565EB}"/>
              </a:ext>
            </a:extLst>
          </p:cNvPr>
          <p:cNvCxnSpPr>
            <a:cxnSpLocks/>
          </p:cNvCxnSpPr>
          <p:nvPr/>
        </p:nvCxnSpPr>
        <p:spPr>
          <a:xfrm rot="16200000" flipH="1">
            <a:off x="9811727" y="5291018"/>
            <a:ext cx="12700" cy="114300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연결선: 꺾임 227">
            <a:extLst>
              <a:ext uri="{FF2B5EF4-FFF2-40B4-BE49-F238E27FC236}">
                <a16:creationId xmlns:a16="http://schemas.microsoft.com/office/drawing/2014/main" id="{FEEB8E81-ABB5-73F3-C7DB-1E1DCB1AAE5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211777" y="5233868"/>
            <a:ext cx="12700" cy="228600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>
            <a:extLst>
              <a:ext uri="{FF2B5EF4-FFF2-40B4-BE49-F238E27FC236}">
                <a16:creationId xmlns:a16="http://schemas.microsoft.com/office/drawing/2014/main" id="{478353E8-D1A6-1787-9607-2917F8AFE5BB}"/>
              </a:ext>
            </a:extLst>
          </p:cNvPr>
          <p:cNvCxnSpPr>
            <a:cxnSpLocks/>
          </p:cNvCxnSpPr>
          <p:nvPr/>
        </p:nvCxnSpPr>
        <p:spPr>
          <a:xfrm>
            <a:off x="10440377" y="5348168"/>
            <a:ext cx="0" cy="222737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8D388DEF-FF0F-78DB-BF02-A3FCC3FA5DCB}"/>
              </a:ext>
            </a:extLst>
          </p:cNvPr>
          <p:cNvSpPr txBox="1"/>
          <p:nvPr/>
        </p:nvSpPr>
        <p:spPr>
          <a:xfrm>
            <a:off x="7304895" y="5580174"/>
            <a:ext cx="2956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3"/>
                </a:solidFill>
                <a:latin typeface="Congenial Light" panose="02000503040000020004" pitchFamily="2" charset="0"/>
              </a:rPr>
              <a:t>200 trials (distractor-present)</a:t>
            </a:r>
          </a:p>
        </p:txBody>
      </p: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0B5465E4-6BA7-8516-F1E5-6662EEE06803}"/>
              </a:ext>
            </a:extLst>
          </p:cNvPr>
          <p:cNvCxnSpPr>
            <a:cxnSpLocks/>
          </p:cNvCxnSpPr>
          <p:nvPr/>
        </p:nvCxnSpPr>
        <p:spPr>
          <a:xfrm rot="16200000" flipH="1">
            <a:off x="8782768" y="4119700"/>
            <a:ext cx="516" cy="3543302"/>
          </a:xfrm>
          <a:prstGeom prst="bentConnector3">
            <a:avLst>
              <a:gd name="adj1" fmla="val 44402326"/>
            </a:avLst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B9FD86FF-926F-8166-4C06-5FD1310734F0}"/>
              </a:ext>
            </a:extLst>
          </p:cNvPr>
          <p:cNvCxnSpPr>
            <a:cxnSpLocks/>
          </p:cNvCxnSpPr>
          <p:nvPr/>
        </p:nvCxnSpPr>
        <p:spPr>
          <a:xfrm>
            <a:off x="7239975" y="5891093"/>
            <a:ext cx="0" cy="229087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747CB08E-6AE7-E656-8AE3-6B6654E31D5B}"/>
              </a:ext>
            </a:extLst>
          </p:cNvPr>
          <p:cNvCxnSpPr>
            <a:cxnSpLocks/>
          </p:cNvCxnSpPr>
          <p:nvPr/>
        </p:nvCxnSpPr>
        <p:spPr>
          <a:xfrm>
            <a:off x="7354275" y="5891093"/>
            <a:ext cx="0" cy="226706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2FB7DA25-DB1E-9B18-1409-5E92626D86DB}"/>
              </a:ext>
            </a:extLst>
          </p:cNvPr>
          <p:cNvCxnSpPr>
            <a:cxnSpLocks/>
          </p:cNvCxnSpPr>
          <p:nvPr/>
        </p:nvCxnSpPr>
        <p:spPr>
          <a:xfrm>
            <a:off x="7697175" y="5891609"/>
            <a:ext cx="0" cy="226190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>
            <a:extLst>
              <a:ext uri="{FF2B5EF4-FFF2-40B4-BE49-F238E27FC236}">
                <a16:creationId xmlns:a16="http://schemas.microsoft.com/office/drawing/2014/main" id="{ACB28B05-40ED-E61B-3115-998BD15338D1}"/>
              </a:ext>
            </a:extLst>
          </p:cNvPr>
          <p:cNvCxnSpPr>
            <a:cxnSpLocks/>
          </p:cNvCxnSpPr>
          <p:nvPr/>
        </p:nvCxnSpPr>
        <p:spPr>
          <a:xfrm>
            <a:off x="7925775" y="5891093"/>
            <a:ext cx="0" cy="226706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8E37F04A-9597-1CCD-7213-7EC2F7F8B46D}"/>
              </a:ext>
            </a:extLst>
          </p:cNvPr>
          <p:cNvCxnSpPr>
            <a:cxnSpLocks/>
          </p:cNvCxnSpPr>
          <p:nvPr/>
        </p:nvCxnSpPr>
        <p:spPr>
          <a:xfrm>
            <a:off x="8154375" y="5891093"/>
            <a:ext cx="0" cy="226706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292A2720-EE2A-EA86-70BA-4801E1FEA487}"/>
              </a:ext>
            </a:extLst>
          </p:cNvPr>
          <p:cNvCxnSpPr>
            <a:cxnSpLocks/>
          </p:cNvCxnSpPr>
          <p:nvPr/>
        </p:nvCxnSpPr>
        <p:spPr>
          <a:xfrm>
            <a:off x="8497275" y="5891093"/>
            <a:ext cx="0" cy="226706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21E13F47-0245-4E08-583C-6FD231FADD21}"/>
              </a:ext>
            </a:extLst>
          </p:cNvPr>
          <p:cNvCxnSpPr>
            <a:cxnSpLocks/>
          </p:cNvCxnSpPr>
          <p:nvPr/>
        </p:nvCxnSpPr>
        <p:spPr>
          <a:xfrm>
            <a:off x="8611575" y="5891093"/>
            <a:ext cx="0" cy="226706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>
            <a:extLst>
              <a:ext uri="{FF2B5EF4-FFF2-40B4-BE49-F238E27FC236}">
                <a16:creationId xmlns:a16="http://schemas.microsoft.com/office/drawing/2014/main" id="{2374EE35-DA81-3B21-F559-C0DEA56CDEC4}"/>
              </a:ext>
            </a:extLst>
          </p:cNvPr>
          <p:cNvCxnSpPr>
            <a:cxnSpLocks/>
          </p:cNvCxnSpPr>
          <p:nvPr/>
        </p:nvCxnSpPr>
        <p:spPr>
          <a:xfrm>
            <a:off x="8725875" y="5891093"/>
            <a:ext cx="0" cy="226706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 266">
            <a:extLst>
              <a:ext uri="{FF2B5EF4-FFF2-40B4-BE49-F238E27FC236}">
                <a16:creationId xmlns:a16="http://schemas.microsoft.com/office/drawing/2014/main" id="{1D28181E-B30C-E98C-2AC2-A957A2F8E9F0}"/>
              </a:ext>
            </a:extLst>
          </p:cNvPr>
          <p:cNvCxnSpPr>
            <a:cxnSpLocks/>
          </p:cNvCxnSpPr>
          <p:nvPr/>
        </p:nvCxnSpPr>
        <p:spPr>
          <a:xfrm>
            <a:off x="8954475" y="5891093"/>
            <a:ext cx="0" cy="226706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>
            <a:extLst>
              <a:ext uri="{FF2B5EF4-FFF2-40B4-BE49-F238E27FC236}">
                <a16:creationId xmlns:a16="http://schemas.microsoft.com/office/drawing/2014/main" id="{B68BF90A-7873-3E02-1841-113580C0D789}"/>
              </a:ext>
            </a:extLst>
          </p:cNvPr>
          <p:cNvCxnSpPr>
            <a:cxnSpLocks/>
          </p:cNvCxnSpPr>
          <p:nvPr/>
        </p:nvCxnSpPr>
        <p:spPr>
          <a:xfrm>
            <a:off x="9183077" y="5891093"/>
            <a:ext cx="0" cy="226706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연결선 270">
            <a:extLst>
              <a:ext uri="{FF2B5EF4-FFF2-40B4-BE49-F238E27FC236}">
                <a16:creationId xmlns:a16="http://schemas.microsoft.com/office/drawing/2014/main" id="{40C09802-227E-3D50-8AE6-ACB67D2E0BBA}"/>
              </a:ext>
            </a:extLst>
          </p:cNvPr>
          <p:cNvCxnSpPr>
            <a:cxnSpLocks/>
          </p:cNvCxnSpPr>
          <p:nvPr/>
        </p:nvCxnSpPr>
        <p:spPr>
          <a:xfrm>
            <a:off x="9411677" y="5891609"/>
            <a:ext cx="0" cy="226190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연결선 272">
            <a:extLst>
              <a:ext uri="{FF2B5EF4-FFF2-40B4-BE49-F238E27FC236}">
                <a16:creationId xmlns:a16="http://schemas.microsoft.com/office/drawing/2014/main" id="{0808E18B-9617-3B80-F365-D70F5EA68F7A}"/>
              </a:ext>
            </a:extLst>
          </p:cNvPr>
          <p:cNvCxnSpPr>
            <a:cxnSpLocks/>
          </p:cNvCxnSpPr>
          <p:nvPr/>
        </p:nvCxnSpPr>
        <p:spPr>
          <a:xfrm>
            <a:off x="9525977" y="5891093"/>
            <a:ext cx="0" cy="226706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연결선 274">
            <a:extLst>
              <a:ext uri="{FF2B5EF4-FFF2-40B4-BE49-F238E27FC236}">
                <a16:creationId xmlns:a16="http://schemas.microsoft.com/office/drawing/2014/main" id="{60FFECD6-7936-0295-ED93-991672415FEC}"/>
              </a:ext>
            </a:extLst>
          </p:cNvPr>
          <p:cNvCxnSpPr>
            <a:cxnSpLocks/>
          </p:cNvCxnSpPr>
          <p:nvPr/>
        </p:nvCxnSpPr>
        <p:spPr>
          <a:xfrm>
            <a:off x="9983177" y="5891609"/>
            <a:ext cx="0" cy="226190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>
            <a:extLst>
              <a:ext uri="{FF2B5EF4-FFF2-40B4-BE49-F238E27FC236}">
                <a16:creationId xmlns:a16="http://schemas.microsoft.com/office/drawing/2014/main" id="{21E20FFA-4081-72F7-11C8-68AF3F0BB18C}"/>
              </a:ext>
            </a:extLst>
          </p:cNvPr>
          <p:cNvCxnSpPr>
            <a:cxnSpLocks/>
          </p:cNvCxnSpPr>
          <p:nvPr/>
        </p:nvCxnSpPr>
        <p:spPr>
          <a:xfrm>
            <a:off x="10211777" y="5891093"/>
            <a:ext cx="0" cy="226706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>
            <a:extLst>
              <a:ext uri="{FF2B5EF4-FFF2-40B4-BE49-F238E27FC236}">
                <a16:creationId xmlns:a16="http://schemas.microsoft.com/office/drawing/2014/main" id="{8CD86617-26E7-94CE-459B-A41D02DAE587}"/>
              </a:ext>
            </a:extLst>
          </p:cNvPr>
          <p:cNvSpPr txBox="1"/>
          <p:nvPr/>
        </p:nvSpPr>
        <p:spPr>
          <a:xfrm>
            <a:off x="7363338" y="6129143"/>
            <a:ext cx="2871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3"/>
                </a:solidFill>
                <a:latin typeface="Congenial Light" panose="02000503040000020004" pitchFamily="2" charset="0"/>
              </a:rPr>
              <a:t>200 trials (distractor-absent)</a:t>
            </a:r>
          </a:p>
        </p:txBody>
      </p:sp>
      <p:pic>
        <p:nvPicPr>
          <p:cNvPr id="280" name="그림 279" descr="생각하는 어린 여학생">
            <a:extLst>
              <a:ext uri="{FF2B5EF4-FFF2-40B4-BE49-F238E27FC236}">
                <a16:creationId xmlns:a16="http://schemas.microsoft.com/office/drawing/2014/main" id="{0E42C377-50DE-E231-F448-39991E456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100" y="3801427"/>
            <a:ext cx="864191" cy="281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85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A98C280-84E6-BC94-FC92-1F0B2BC79399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9F5008-ED13-4FE1-F342-8B9DA17B24C0}"/>
              </a:ext>
            </a:extLst>
          </p:cNvPr>
          <p:cNvSpPr txBox="1"/>
          <p:nvPr/>
        </p:nvSpPr>
        <p:spPr>
          <a:xfrm>
            <a:off x="1000125" y="676275"/>
            <a:ext cx="4439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Identify the condition of each trials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E7BAB-C3E4-F480-06F6-A851884E419F}"/>
              </a:ext>
            </a:extLst>
          </p:cNvPr>
          <p:cNvSpPr txBox="1"/>
          <p:nvPr/>
        </p:nvSpPr>
        <p:spPr>
          <a:xfrm>
            <a:off x="1000125" y="1400406"/>
            <a:ext cx="507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get sequential information of each condition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A08DA1-5DAE-4825-B471-2590ECDCFCC3}"/>
              </a:ext>
            </a:extLst>
          </p:cNvPr>
          <p:cNvSpPr txBox="1"/>
          <p:nvPr/>
        </p:nvSpPr>
        <p:spPr>
          <a:xfrm>
            <a:off x="2047616" y="1996958"/>
            <a:ext cx="811953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nl-NL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ne_trials = tot_df[(tot_df['posit'] &lt; 200) &amp; (tot_df['nan'] == 0)]['posit']</a:t>
            </a:r>
            <a:endParaRPr lang="en-US" sz="1400" dirty="0" err="1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4C658-29B8-8643-D257-3BA5CF736C68}"/>
              </a:ext>
            </a:extLst>
          </p:cNvPr>
          <p:cNvSpPr txBox="1"/>
          <p:nvPr/>
        </p:nvSpPr>
        <p:spPr>
          <a:xfrm>
            <a:off x="2047616" y="2444030"/>
            <a:ext cx="801373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nl-NL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e_trials = tot_df[(tot_df['posit'] &gt; 199) &amp; (tot_df['nan'] == 0)]['posit']</a:t>
            </a:r>
            <a:endParaRPr lang="en-US" sz="1400" dirty="0" err="1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1AAD57-B221-684F-0256-A9153720FAED}"/>
              </a:ext>
            </a:extLst>
          </p:cNvPr>
          <p:cNvSpPr txBox="1"/>
          <p:nvPr/>
        </p:nvSpPr>
        <p:spPr>
          <a:xfrm>
            <a:off x="2047616" y="2891102"/>
            <a:ext cx="7273145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e_nd_trials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tot_df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tot_df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['posit'] &gt; 199) &amp; 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tot_df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['nan'] == 0)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    &amp; 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tot_df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dist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'] == 1)]['posit']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e_d_trials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tot_df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tot_df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['posit'] &gt; 199) &amp; 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tot_df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['nan'] == 0)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   &amp; 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tot_df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dist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'] == 2)]['posit']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54AA7F-B22A-2192-2EF9-1251A3F7CDE2}"/>
              </a:ext>
            </a:extLst>
          </p:cNvPr>
          <p:cNvSpPr txBox="1"/>
          <p:nvPr/>
        </p:nvSpPr>
        <p:spPr>
          <a:xfrm>
            <a:off x="2047616" y="4993067"/>
            <a:ext cx="5157181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ne_trials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np.array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ne_trials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).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astype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(int)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e_trials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np.array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e_trials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).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astype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(int)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e_nd_trials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np.array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e_nd_trials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).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astype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(int)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e_d_trials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np.array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e_d_trials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).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astype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(int)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8C1EF8-E756-EC3B-F31E-4F9A72A5DB64}"/>
              </a:ext>
            </a:extLst>
          </p:cNvPr>
          <p:cNvSpPr txBox="1"/>
          <p:nvPr/>
        </p:nvSpPr>
        <p:spPr>
          <a:xfrm>
            <a:off x="1000124" y="4406700"/>
            <a:ext cx="368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translate float data into integer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5F38FE-9FFA-A80E-0B48-7F1F788F1F5F}"/>
              </a:ext>
            </a:extLst>
          </p:cNvPr>
          <p:cNvSpPr/>
          <p:nvPr/>
        </p:nvSpPr>
        <p:spPr>
          <a:xfrm>
            <a:off x="9144866" y="1957472"/>
            <a:ext cx="916482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F95BB2-7C97-6024-9AB2-16EFB9D99D2A}"/>
              </a:ext>
            </a:extLst>
          </p:cNvPr>
          <p:cNvSpPr/>
          <p:nvPr/>
        </p:nvSpPr>
        <p:spPr>
          <a:xfrm>
            <a:off x="5381394" y="4956514"/>
            <a:ext cx="1270865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47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D032112-0832-DB84-6C95-6FA9D151ABDC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95DBA-A439-05D5-6583-C270789D781B}"/>
              </a:ext>
            </a:extLst>
          </p:cNvPr>
          <p:cNvSpPr txBox="1"/>
          <p:nvPr/>
        </p:nvSpPr>
        <p:spPr>
          <a:xfrm>
            <a:off x="1000125" y="676275"/>
            <a:ext cx="4439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Identify the condition of each trials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F85D0-C432-5BCF-8C6F-4B4C46C9E09B}"/>
              </a:ext>
            </a:extLst>
          </p:cNvPr>
          <p:cNvSpPr txBox="1"/>
          <p:nvPr/>
        </p:nvSpPr>
        <p:spPr>
          <a:xfrm>
            <a:off x="1000125" y="1400406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select epochs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30F05-91D0-DA7D-3087-D0058AF192E9}"/>
              </a:ext>
            </a:extLst>
          </p:cNvPr>
          <p:cNvSpPr txBox="1"/>
          <p:nvPr/>
        </p:nvSpPr>
        <p:spPr>
          <a:xfrm>
            <a:off x="1650756" y="1996958"/>
            <a:ext cx="4310795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NE_FT_trial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fir_tar_epochs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ne_trials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NE_ST_trial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sec_tar_epochs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ne_trials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NE_C_trial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cue_epochs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ne_trials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31AA3-B4BF-055F-6718-A14C0F88D83C}"/>
              </a:ext>
            </a:extLst>
          </p:cNvPr>
          <p:cNvSpPr txBox="1"/>
          <p:nvPr/>
        </p:nvSpPr>
        <p:spPr>
          <a:xfrm>
            <a:off x="1650756" y="2892502"/>
            <a:ext cx="4099199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E_FT_trial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fir_tar_epochs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e_trials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E_ST_trial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sec_tar_epochs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e_trials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E_C_trial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cue_epochs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e_trials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8D6B4A-2974-B2FD-6C69-4346A056F139}"/>
              </a:ext>
            </a:extLst>
          </p:cNvPr>
          <p:cNvSpPr txBox="1"/>
          <p:nvPr/>
        </p:nvSpPr>
        <p:spPr>
          <a:xfrm>
            <a:off x="1650756" y="3788046"/>
            <a:ext cx="4733988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E_ND_FT_trial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fir_tar_epochs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e_nd_trials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E_ND_ST_trial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sec_tar_epochs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e_nd_trials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E_ND_C_trial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cue_epochs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e_nd_trials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CC6906-BA52-3B17-DDDB-651FE6D0E7A5}"/>
              </a:ext>
            </a:extLst>
          </p:cNvPr>
          <p:cNvSpPr txBox="1"/>
          <p:nvPr/>
        </p:nvSpPr>
        <p:spPr>
          <a:xfrm>
            <a:off x="1650756" y="4683590"/>
            <a:ext cx="4522392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E_D_FT_trial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fir_tar_epochs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e_d_trials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E_D_ST_trial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sec_tar_epochs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e_d_trials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E_D_C_trial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cue_epochs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e_d_trials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81C24D-4AED-177F-E80B-0F809849892D}"/>
              </a:ext>
            </a:extLst>
          </p:cNvPr>
          <p:cNvSpPr txBox="1"/>
          <p:nvPr/>
        </p:nvSpPr>
        <p:spPr>
          <a:xfrm>
            <a:off x="5961551" y="1996958"/>
            <a:ext cx="4690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select trials assigned to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no-expectation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 condition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79B915-A810-F508-1CD5-6CB76A4729A0}"/>
              </a:ext>
            </a:extLst>
          </p:cNvPr>
          <p:cNvSpPr/>
          <p:nvPr/>
        </p:nvSpPr>
        <p:spPr>
          <a:xfrm>
            <a:off x="4675079" y="1961116"/>
            <a:ext cx="1132178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490C19-993D-4BEE-2418-ABE9F265CF86}"/>
              </a:ext>
            </a:extLst>
          </p:cNvPr>
          <p:cNvSpPr/>
          <p:nvPr/>
        </p:nvSpPr>
        <p:spPr>
          <a:xfrm>
            <a:off x="4567129" y="2856660"/>
            <a:ext cx="1071671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4124E6-AB6D-0DC5-5C9D-AC1A4F5209C2}"/>
              </a:ext>
            </a:extLst>
          </p:cNvPr>
          <p:cNvSpPr/>
          <p:nvPr/>
        </p:nvSpPr>
        <p:spPr>
          <a:xfrm>
            <a:off x="4873072" y="3750240"/>
            <a:ext cx="1381678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97396C-3232-94D6-C116-AA9EA43D7C01}"/>
              </a:ext>
            </a:extLst>
          </p:cNvPr>
          <p:cNvSpPr/>
          <p:nvPr/>
        </p:nvSpPr>
        <p:spPr>
          <a:xfrm>
            <a:off x="4770328" y="4645784"/>
            <a:ext cx="1262171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37D5EB-65C2-DFE9-D35B-26B5ED753528}"/>
              </a:ext>
            </a:extLst>
          </p:cNvPr>
          <p:cNvSpPr txBox="1"/>
          <p:nvPr/>
        </p:nvSpPr>
        <p:spPr>
          <a:xfrm>
            <a:off x="5749955" y="2853371"/>
            <a:ext cx="4357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select trials assigned to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expectation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 condition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5C581C-5BD4-6EDF-F92B-FBE0E88C662C}"/>
              </a:ext>
            </a:extLst>
          </p:cNvPr>
          <p:cNvSpPr txBox="1"/>
          <p:nvPr/>
        </p:nvSpPr>
        <p:spPr>
          <a:xfrm>
            <a:off x="6384744" y="3781155"/>
            <a:ext cx="4900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select trials assigned to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distractor-absent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 condition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B87562-3512-06BF-343C-985776CB5F01}"/>
              </a:ext>
            </a:extLst>
          </p:cNvPr>
          <p:cNvSpPr txBox="1"/>
          <p:nvPr/>
        </p:nvSpPr>
        <p:spPr>
          <a:xfrm>
            <a:off x="6173148" y="4652330"/>
            <a:ext cx="4985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select trials assigned to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distractor-present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 condition</a:t>
            </a:r>
          </a:p>
        </p:txBody>
      </p:sp>
    </p:spTree>
    <p:extLst>
      <p:ext uri="{BB962C8B-B14F-4D97-AF65-F5344CB8AC3E}">
        <p14:creationId xmlns:p14="http://schemas.microsoft.com/office/powerpoint/2010/main" val="1787697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2CC4DC3-4A13-0487-4C76-C3C6A2E188E9}"/>
              </a:ext>
            </a:extLst>
          </p:cNvPr>
          <p:cNvSpPr/>
          <p:nvPr/>
        </p:nvSpPr>
        <p:spPr>
          <a:xfrm>
            <a:off x="2199322" y="2944177"/>
            <a:ext cx="8782050" cy="969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578D1F-FBEE-867E-79F3-93D753C069F7}"/>
              </a:ext>
            </a:extLst>
          </p:cNvPr>
          <p:cNvSpPr/>
          <p:nvPr/>
        </p:nvSpPr>
        <p:spPr>
          <a:xfrm>
            <a:off x="1229677" y="2944177"/>
            <a:ext cx="969645" cy="9696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523113-1399-1564-4156-0B1A5C044B66}"/>
              </a:ext>
            </a:extLst>
          </p:cNvPr>
          <p:cNvSpPr txBox="1"/>
          <p:nvPr/>
        </p:nvSpPr>
        <p:spPr>
          <a:xfrm>
            <a:off x="2419351" y="3136612"/>
            <a:ext cx="8341992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Decode EEG signal using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159326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C6083FB-765A-08EF-D8B6-92AD028E99D8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F6C86C-236B-833E-8368-C1C795A232D0}"/>
              </a:ext>
            </a:extLst>
          </p:cNvPr>
          <p:cNvSpPr txBox="1"/>
          <p:nvPr/>
        </p:nvSpPr>
        <p:spPr>
          <a:xfrm>
            <a:off x="1000125" y="676275"/>
            <a:ext cx="2537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Decode EEG signal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04E1F6-9504-E43E-F6DD-8B04DDD20D92}"/>
              </a:ext>
            </a:extLst>
          </p:cNvPr>
          <p:cNvSpPr txBox="1"/>
          <p:nvPr/>
        </p:nvSpPr>
        <p:spPr>
          <a:xfrm>
            <a:off x="1000125" y="1400406"/>
            <a:ext cx="506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the structure of data used in signal decoding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754DC-ADA2-ED96-A1A6-C65E5F2CE766}"/>
              </a:ext>
            </a:extLst>
          </p:cNvPr>
          <p:cNvSpPr txBox="1"/>
          <p:nvPr/>
        </p:nvSpPr>
        <p:spPr>
          <a:xfrm>
            <a:off x="4787165" y="1996958"/>
            <a:ext cx="261802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epochs.get_data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  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epochs.events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[:, 2]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7A60F9-AE05-78CF-F40A-46277066D14B}"/>
              </a:ext>
            </a:extLst>
          </p:cNvPr>
          <p:cNvSpPr txBox="1"/>
          <p:nvPr/>
        </p:nvSpPr>
        <p:spPr>
          <a:xfrm>
            <a:off x="1319548" y="2956886"/>
            <a:ext cx="5527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X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information of EEG signal (</a:t>
            </a:r>
            <a:r>
              <a:rPr lang="en-US" sz="1600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epoch×channel×timepoint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)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7DA5B307-678C-AC01-9D92-38EFD4685281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87972" y="3948270"/>
            <a:ext cx="12700" cy="794022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C0F1AF30-0027-E7D9-0F35-A2FD6D207A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40447" y="4307317"/>
            <a:ext cx="12700" cy="1181100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BDDB2B22-3F99-B396-0028-2D28DA98E0A1}"/>
              </a:ext>
            </a:extLst>
          </p:cNvPr>
          <p:cNvCxnSpPr>
            <a:cxnSpLocks/>
          </p:cNvCxnSpPr>
          <p:nvPr/>
        </p:nvCxnSpPr>
        <p:spPr>
          <a:xfrm flipV="1">
            <a:off x="3911972" y="4529677"/>
            <a:ext cx="327864" cy="308629"/>
          </a:xfrm>
          <a:prstGeom prst="bentConnector2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reate a 3-dimensional array, in Python">
            <a:extLst>
              <a:ext uri="{FF2B5EF4-FFF2-40B4-BE49-F238E27FC236}">
                <a16:creationId xmlns:a16="http://schemas.microsoft.com/office/drawing/2014/main" id="{90CEE925-5107-1AC0-5171-D95E8DC9FC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9" t="3326" b="19655"/>
          <a:stretch/>
        </p:blipFill>
        <p:spPr bwMode="auto">
          <a:xfrm>
            <a:off x="2301166" y="3328873"/>
            <a:ext cx="2147773" cy="1665008"/>
          </a:xfrm>
          <a:custGeom>
            <a:avLst/>
            <a:gdLst>
              <a:gd name="connsiteX0" fmla="*/ 907372 w 4334084"/>
              <a:gd name="connsiteY0" fmla="*/ 0 h 3359892"/>
              <a:gd name="connsiteX1" fmla="*/ 4334084 w 4334084"/>
              <a:gd name="connsiteY1" fmla="*/ 0 h 3359892"/>
              <a:gd name="connsiteX2" fmla="*/ 4334084 w 4334084"/>
              <a:gd name="connsiteY2" fmla="*/ 3359892 h 3359892"/>
              <a:gd name="connsiteX3" fmla="*/ 0 w 4334084"/>
              <a:gd name="connsiteY3" fmla="*/ 3359892 h 3359892"/>
              <a:gd name="connsiteX4" fmla="*/ 0 w 4334084"/>
              <a:gd name="connsiteY4" fmla="*/ 907372 h 3359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4084" h="3359892">
                <a:moveTo>
                  <a:pt x="907372" y="0"/>
                </a:moveTo>
                <a:lnTo>
                  <a:pt x="4334084" y="0"/>
                </a:lnTo>
                <a:lnTo>
                  <a:pt x="4334084" y="3359892"/>
                </a:lnTo>
                <a:lnTo>
                  <a:pt x="0" y="3359892"/>
                </a:lnTo>
                <a:lnTo>
                  <a:pt x="0" y="90737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BB975EF-E350-BE4E-B47B-77CA5CB85964}"/>
              </a:ext>
            </a:extLst>
          </p:cNvPr>
          <p:cNvSpPr txBox="1"/>
          <p:nvPr/>
        </p:nvSpPr>
        <p:spPr>
          <a:xfrm>
            <a:off x="1319548" y="4207639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epochs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665F8D-6F77-A895-10A7-3F4C56076D1C}"/>
              </a:ext>
            </a:extLst>
          </p:cNvPr>
          <p:cNvSpPr txBox="1"/>
          <p:nvPr/>
        </p:nvSpPr>
        <p:spPr>
          <a:xfrm>
            <a:off x="2685773" y="5126447"/>
            <a:ext cx="92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channel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24EC1A-7C88-0A94-A54B-B744C7E4F061}"/>
              </a:ext>
            </a:extLst>
          </p:cNvPr>
          <p:cNvSpPr txBox="1"/>
          <p:nvPr/>
        </p:nvSpPr>
        <p:spPr>
          <a:xfrm>
            <a:off x="4239836" y="4566035"/>
            <a:ext cx="1117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time point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CCE6B2-3068-0F85-2981-434EE4916212}"/>
              </a:ext>
            </a:extLst>
          </p:cNvPr>
          <p:cNvSpPr txBox="1"/>
          <p:nvPr/>
        </p:nvSpPr>
        <p:spPr>
          <a:xfrm>
            <a:off x="7221541" y="2956886"/>
            <a:ext cx="2206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y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information of trial</a:t>
            </a:r>
          </a:p>
        </p:txBody>
      </p:sp>
      <p:pic>
        <p:nvPicPr>
          <p:cNvPr id="17" name="Picture 4" descr="Create a 2-dimensional array, in Rust">
            <a:extLst>
              <a:ext uri="{FF2B5EF4-FFF2-40B4-BE49-F238E27FC236}">
                <a16:creationId xmlns:a16="http://schemas.microsoft.com/office/drawing/2014/main" id="{A30DD102-429A-3E83-F606-FD51B9AB41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18" t="19249"/>
          <a:stretch/>
        </p:blipFill>
        <p:spPr bwMode="auto">
          <a:xfrm>
            <a:off x="7573867" y="3368446"/>
            <a:ext cx="1501403" cy="158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1B39608-EF93-69A6-C0B5-5BDF7841E11C}"/>
              </a:ext>
            </a:extLst>
          </p:cNvPr>
          <p:cNvSpPr/>
          <p:nvPr/>
        </p:nvSpPr>
        <p:spPr>
          <a:xfrm>
            <a:off x="7531100" y="3381146"/>
            <a:ext cx="571500" cy="1510743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13161B-5653-5907-50EC-9C41249060DA}"/>
              </a:ext>
            </a:extLst>
          </p:cNvPr>
          <p:cNvSpPr/>
          <p:nvPr/>
        </p:nvSpPr>
        <p:spPr>
          <a:xfrm>
            <a:off x="8474758" y="3381145"/>
            <a:ext cx="571500" cy="1510743"/>
          </a:xfrm>
          <a:prstGeom prst="rect">
            <a:avLst/>
          </a:prstGeom>
          <a:solidFill>
            <a:schemeClr val="accent4">
              <a:alpha val="5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D0C618-D353-C0BF-9E72-AFE88CB1BC28}"/>
              </a:ext>
            </a:extLst>
          </p:cNvPr>
          <p:cNvSpPr txBox="1"/>
          <p:nvPr/>
        </p:nvSpPr>
        <p:spPr>
          <a:xfrm>
            <a:off x="7511317" y="4904216"/>
            <a:ext cx="611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start</a:t>
            </a:r>
          </a:p>
          <a:p>
            <a:pPr algn="ctr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time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23DC01-07A6-5CB2-9104-A5A7FE15461A}"/>
              </a:ext>
            </a:extLst>
          </p:cNvPr>
          <p:cNvSpPr txBox="1"/>
          <p:nvPr/>
        </p:nvSpPr>
        <p:spPr>
          <a:xfrm>
            <a:off x="8352436" y="4891888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trigger</a:t>
            </a:r>
          </a:p>
        </p:txBody>
      </p:sp>
    </p:spTree>
    <p:extLst>
      <p:ext uri="{BB962C8B-B14F-4D97-AF65-F5344CB8AC3E}">
        <p14:creationId xmlns:p14="http://schemas.microsoft.com/office/powerpoint/2010/main" val="111706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529B107-7BF2-F10A-554D-52E954BC8FC8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280779-DA62-7EFC-00A0-063F1906D7ED}"/>
              </a:ext>
            </a:extLst>
          </p:cNvPr>
          <p:cNvSpPr txBox="1"/>
          <p:nvPr/>
        </p:nvSpPr>
        <p:spPr>
          <a:xfrm>
            <a:off x="1000125" y="676275"/>
            <a:ext cx="2537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Decode EEG signal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D8659B-23ED-1080-0ED0-CD6279543E28}"/>
              </a:ext>
            </a:extLst>
          </p:cNvPr>
          <p:cNvSpPr txBox="1"/>
          <p:nvPr/>
        </p:nvSpPr>
        <p:spPr>
          <a:xfrm>
            <a:off x="1000125" y="1400406"/>
            <a:ext cx="506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the structure of data used in signal decoding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FF32A3-D03A-5F44-3CA2-1B1F61AEF7C8}"/>
              </a:ext>
            </a:extLst>
          </p:cNvPr>
          <p:cNvSpPr txBox="1"/>
          <p:nvPr/>
        </p:nvSpPr>
        <p:spPr>
          <a:xfrm>
            <a:off x="3143492" y="1996958"/>
            <a:ext cx="4839786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ne_FT_X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NE_FT_trial.get_data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ne_FT_y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tot_df.iloc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ne_trials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]['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first_t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']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8762A5-94E5-931F-5390-D1B32A9B38BC}"/>
              </a:ext>
            </a:extLst>
          </p:cNvPr>
          <p:cNvSpPr/>
          <p:nvPr/>
        </p:nvSpPr>
        <p:spPr>
          <a:xfrm>
            <a:off x="5425355" y="1961116"/>
            <a:ext cx="1255821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6BCD7-CB30-A440-4679-2B81B78DC9F1}"/>
              </a:ext>
            </a:extLst>
          </p:cNvPr>
          <p:cNvSpPr txBox="1"/>
          <p:nvPr/>
        </p:nvSpPr>
        <p:spPr>
          <a:xfrm>
            <a:off x="7862275" y="1979491"/>
            <a:ext cx="1515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get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signal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 data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F4ADD0-0D0E-1454-7839-064F38BE36BC}"/>
              </a:ext>
            </a:extLst>
          </p:cNvPr>
          <p:cNvSpPr/>
          <p:nvPr/>
        </p:nvSpPr>
        <p:spPr>
          <a:xfrm>
            <a:off x="4795714" y="3606800"/>
            <a:ext cx="52322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F45710-CFB0-CD4C-E890-1CCDA99FB2B7}"/>
              </a:ext>
            </a:extLst>
          </p:cNvPr>
          <p:cNvSpPr/>
          <p:nvPr/>
        </p:nvSpPr>
        <p:spPr>
          <a:xfrm>
            <a:off x="5463724" y="3601108"/>
            <a:ext cx="52322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1B3623-1568-5B27-2FE9-AF1D57FB701B}"/>
              </a:ext>
            </a:extLst>
          </p:cNvPr>
          <p:cNvSpPr/>
          <p:nvPr/>
        </p:nvSpPr>
        <p:spPr>
          <a:xfrm>
            <a:off x="6128903" y="3601108"/>
            <a:ext cx="52322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B19526-DE4E-85CC-A3C9-801AEFF33C77}"/>
              </a:ext>
            </a:extLst>
          </p:cNvPr>
          <p:cNvSpPr/>
          <p:nvPr/>
        </p:nvSpPr>
        <p:spPr>
          <a:xfrm>
            <a:off x="6794082" y="3601108"/>
            <a:ext cx="52322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402150-FADB-7A78-3CD1-87A6411DB027}"/>
              </a:ext>
            </a:extLst>
          </p:cNvPr>
          <p:cNvSpPr/>
          <p:nvPr/>
        </p:nvSpPr>
        <p:spPr>
          <a:xfrm>
            <a:off x="7451492" y="3601108"/>
            <a:ext cx="52322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53EE36-BD15-D0ED-FAF2-619CFCD21013}"/>
              </a:ext>
            </a:extLst>
          </p:cNvPr>
          <p:cNvSpPr/>
          <p:nvPr/>
        </p:nvSpPr>
        <p:spPr>
          <a:xfrm>
            <a:off x="8116671" y="3601108"/>
            <a:ext cx="52322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C1E24A-F11B-1F9F-F59A-48B70EDDC6CC}"/>
              </a:ext>
            </a:extLst>
          </p:cNvPr>
          <p:cNvSpPr/>
          <p:nvPr/>
        </p:nvSpPr>
        <p:spPr>
          <a:xfrm>
            <a:off x="4795714" y="4254500"/>
            <a:ext cx="52322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04D0F7-D6C8-A5BF-B85A-BF91DF063ABA}"/>
              </a:ext>
            </a:extLst>
          </p:cNvPr>
          <p:cNvSpPr/>
          <p:nvPr/>
        </p:nvSpPr>
        <p:spPr>
          <a:xfrm>
            <a:off x="5463724" y="4248808"/>
            <a:ext cx="52322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A64FC3-A6E2-1FF0-63C7-D2EF976304CA}"/>
              </a:ext>
            </a:extLst>
          </p:cNvPr>
          <p:cNvSpPr/>
          <p:nvPr/>
        </p:nvSpPr>
        <p:spPr>
          <a:xfrm>
            <a:off x="6128903" y="4248808"/>
            <a:ext cx="52322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581F2D8-AF78-8F30-6C3A-D22442E46D6C}"/>
              </a:ext>
            </a:extLst>
          </p:cNvPr>
          <p:cNvSpPr/>
          <p:nvPr/>
        </p:nvSpPr>
        <p:spPr>
          <a:xfrm>
            <a:off x="6794082" y="4248808"/>
            <a:ext cx="52322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CE751C0-A144-67B9-CE86-7BBD0B4A7461}"/>
              </a:ext>
            </a:extLst>
          </p:cNvPr>
          <p:cNvSpPr/>
          <p:nvPr/>
        </p:nvSpPr>
        <p:spPr>
          <a:xfrm>
            <a:off x="7451492" y="4248808"/>
            <a:ext cx="52322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06C55A-2D41-A314-23DC-01988AF00D8F}"/>
              </a:ext>
            </a:extLst>
          </p:cNvPr>
          <p:cNvSpPr/>
          <p:nvPr/>
        </p:nvSpPr>
        <p:spPr>
          <a:xfrm>
            <a:off x="8116671" y="4248808"/>
            <a:ext cx="52322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5C76790-C561-BB34-F558-8F05ECEFE943}"/>
              </a:ext>
            </a:extLst>
          </p:cNvPr>
          <p:cNvSpPr/>
          <p:nvPr/>
        </p:nvSpPr>
        <p:spPr>
          <a:xfrm>
            <a:off x="4795714" y="4902200"/>
            <a:ext cx="52322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4231598-A7D0-8F9A-F5E4-86306CD64942}"/>
              </a:ext>
            </a:extLst>
          </p:cNvPr>
          <p:cNvSpPr/>
          <p:nvPr/>
        </p:nvSpPr>
        <p:spPr>
          <a:xfrm>
            <a:off x="5463724" y="4896508"/>
            <a:ext cx="52322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28D7402-2120-F194-1EBD-866E09346649}"/>
              </a:ext>
            </a:extLst>
          </p:cNvPr>
          <p:cNvSpPr/>
          <p:nvPr/>
        </p:nvSpPr>
        <p:spPr>
          <a:xfrm>
            <a:off x="6128903" y="4896508"/>
            <a:ext cx="52322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73D1AB9-EAC3-69B2-F947-84B190207226}"/>
              </a:ext>
            </a:extLst>
          </p:cNvPr>
          <p:cNvSpPr/>
          <p:nvPr/>
        </p:nvSpPr>
        <p:spPr>
          <a:xfrm>
            <a:off x="6794082" y="4896508"/>
            <a:ext cx="52322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7FEE79B-CB88-7D63-7D48-474A02101960}"/>
              </a:ext>
            </a:extLst>
          </p:cNvPr>
          <p:cNvSpPr/>
          <p:nvPr/>
        </p:nvSpPr>
        <p:spPr>
          <a:xfrm>
            <a:off x="7451492" y="4896508"/>
            <a:ext cx="52322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5E1E85B-2413-F6CB-1AC3-65BB963516B8}"/>
              </a:ext>
            </a:extLst>
          </p:cNvPr>
          <p:cNvSpPr/>
          <p:nvPr/>
        </p:nvSpPr>
        <p:spPr>
          <a:xfrm>
            <a:off x="8116671" y="4896508"/>
            <a:ext cx="52322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9B37419-1C29-E782-D970-928118812E0C}"/>
              </a:ext>
            </a:extLst>
          </p:cNvPr>
          <p:cNvSpPr/>
          <p:nvPr/>
        </p:nvSpPr>
        <p:spPr>
          <a:xfrm>
            <a:off x="4795714" y="5549900"/>
            <a:ext cx="52322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1F7E622-BBCC-038C-660A-3F184937E591}"/>
              </a:ext>
            </a:extLst>
          </p:cNvPr>
          <p:cNvSpPr/>
          <p:nvPr/>
        </p:nvSpPr>
        <p:spPr>
          <a:xfrm>
            <a:off x="5463724" y="5544208"/>
            <a:ext cx="52322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B6B6E62-CB03-4D95-D063-5CDD44870B8D}"/>
              </a:ext>
            </a:extLst>
          </p:cNvPr>
          <p:cNvSpPr/>
          <p:nvPr/>
        </p:nvSpPr>
        <p:spPr>
          <a:xfrm>
            <a:off x="6128903" y="5544208"/>
            <a:ext cx="52322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0A9F74A-1394-001F-F978-50D83F3AECFB}"/>
              </a:ext>
            </a:extLst>
          </p:cNvPr>
          <p:cNvSpPr/>
          <p:nvPr/>
        </p:nvSpPr>
        <p:spPr>
          <a:xfrm>
            <a:off x="6794082" y="5544208"/>
            <a:ext cx="52322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AA45158-320B-B32A-4B5A-E7FE93852558}"/>
              </a:ext>
            </a:extLst>
          </p:cNvPr>
          <p:cNvSpPr/>
          <p:nvPr/>
        </p:nvSpPr>
        <p:spPr>
          <a:xfrm>
            <a:off x="7451492" y="5544208"/>
            <a:ext cx="52322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FB2A887-B337-7F83-D8F1-C5862850F014}"/>
              </a:ext>
            </a:extLst>
          </p:cNvPr>
          <p:cNvSpPr/>
          <p:nvPr/>
        </p:nvSpPr>
        <p:spPr>
          <a:xfrm>
            <a:off x="8116671" y="5544208"/>
            <a:ext cx="52322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1E737F-C36E-AC77-2C81-5436375BBFB4}"/>
              </a:ext>
            </a:extLst>
          </p:cNvPr>
          <p:cNvSpPr txBox="1"/>
          <p:nvPr/>
        </p:nvSpPr>
        <p:spPr>
          <a:xfrm>
            <a:off x="2767142" y="4671331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Congenial Light" panose="02000503040000020004" pitchFamily="2" charset="0"/>
              </a:rPr>
              <a:t>.</a:t>
            </a:r>
            <a:r>
              <a:rPr lang="en-US" sz="1600" dirty="0" err="1">
                <a:latin typeface="Congenial Light" panose="02000503040000020004" pitchFamily="2" charset="0"/>
              </a:rPr>
              <a:t>iloc</a:t>
            </a:r>
            <a:r>
              <a:rPr lang="en-US" sz="1600" dirty="0">
                <a:latin typeface="Congenial Light" panose="02000503040000020004" pitchFamily="2" charset="0"/>
              </a:rPr>
              <a:t>[array]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9D73587-8D2A-11C5-CBEE-E1669BEEA02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214034" y="3862718"/>
            <a:ext cx="581680" cy="5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68B6E2E-3922-2AA2-8067-836ACCAE8E1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214034" y="4510418"/>
            <a:ext cx="581680" cy="5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C8EC75-EBB6-3739-69BC-92647A637DF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214034" y="5805818"/>
            <a:ext cx="581680" cy="5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4AD8E04-E2CF-E063-DB6E-3B852AA6C1CD}"/>
              </a:ext>
            </a:extLst>
          </p:cNvPr>
          <p:cNvSpPr txBox="1"/>
          <p:nvPr/>
        </p:nvSpPr>
        <p:spPr>
          <a:xfrm>
            <a:off x="4873740" y="2819374"/>
            <a:ext cx="1701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ongenial Light" panose="02000503040000020004" pitchFamily="2" charset="0"/>
              </a:rPr>
              <a:t>[‘column name’]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131C6E2-F8A4-2198-99D0-25EF44E5B81A}"/>
              </a:ext>
            </a:extLst>
          </p:cNvPr>
          <p:cNvCxnSpPr>
            <a:stCxn id="57" idx="2"/>
            <a:endCxn id="10" idx="0"/>
          </p:cNvCxnSpPr>
          <p:nvPr/>
        </p:nvCxnSpPr>
        <p:spPr>
          <a:xfrm>
            <a:off x="5724294" y="3157928"/>
            <a:ext cx="1040" cy="4431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979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DCCCEA-5F26-855F-453A-4A29E53CA78B}"/>
              </a:ext>
            </a:extLst>
          </p:cNvPr>
          <p:cNvSpPr/>
          <p:nvPr/>
        </p:nvSpPr>
        <p:spPr>
          <a:xfrm>
            <a:off x="1983349" y="3040910"/>
            <a:ext cx="8250701" cy="1858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258249-120D-C3A1-4C74-82BE1028B540}"/>
              </a:ext>
            </a:extLst>
          </p:cNvPr>
          <p:cNvSpPr txBox="1"/>
          <p:nvPr/>
        </p:nvSpPr>
        <p:spPr>
          <a:xfrm>
            <a:off x="1000125" y="676275"/>
            <a:ext cx="5104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Decode EEG signal using cross validation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1278E4-336E-B1F6-519A-01DC5427DD2C}"/>
              </a:ext>
            </a:extLst>
          </p:cNvPr>
          <p:cNvSpPr txBox="1"/>
          <p:nvPr/>
        </p:nvSpPr>
        <p:spPr>
          <a:xfrm>
            <a:off x="1000125" y="1400406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make pipeline for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01E32-484D-3CF0-A496-72592B39434F}"/>
              </a:ext>
            </a:extLst>
          </p:cNvPr>
          <p:cNvSpPr txBox="1"/>
          <p:nvPr/>
        </p:nvSpPr>
        <p:spPr>
          <a:xfrm>
            <a:off x="1998849" y="2022623"/>
            <a:ext cx="727314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clf_pipe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make_pipeline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(Scaler(NE_FT_trial.info), Vectorizer(),  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LogisticRegression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(solver='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liblinear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06FB18-F1CA-EB79-FC57-86C4D190BB2C}"/>
              </a:ext>
            </a:extLst>
          </p:cNvPr>
          <p:cNvSpPr txBox="1"/>
          <p:nvPr/>
        </p:nvSpPr>
        <p:spPr>
          <a:xfrm>
            <a:off x="2127344" y="3247853"/>
            <a:ext cx="7717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make_pipeline</a:t>
            </a:r>
            <a:r>
              <a:rPr lang="en-US" sz="1600" b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(</a:t>
            </a:r>
            <a:r>
              <a:rPr lang="en-US" sz="1600" i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steps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memory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verbose</a:t>
            </a:r>
            <a:r>
              <a:rPr lang="en-US" sz="1600" b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)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construct pipeline from given estimators</a:t>
            </a:r>
            <a:endParaRPr lang="en-US" sz="1600" b="1" dirty="0">
              <a:latin typeface="Congenial Light" panose="02000503040000020004" pitchFamily="2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155EF3-1D26-81D4-24E8-3AC947FA6672}"/>
              </a:ext>
            </a:extLst>
          </p:cNvPr>
          <p:cNvSpPr txBox="1"/>
          <p:nvPr/>
        </p:nvSpPr>
        <p:spPr>
          <a:xfrm>
            <a:off x="2127344" y="3586407"/>
            <a:ext cx="81067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i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Scalar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standardize data based on channel scale</a:t>
            </a:r>
          </a:p>
          <a:p>
            <a:pPr algn="l"/>
            <a:r>
              <a:rPr lang="en-US" sz="1600" i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Vectorizer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transform data from MNE(n-</a:t>
            </a:r>
            <a:r>
              <a:rPr lang="en-US" sz="1600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dimention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) to scikit-learn(2-dimention)</a:t>
            </a:r>
          </a:p>
          <a:p>
            <a:pPr algn="l"/>
            <a:r>
              <a:rPr lang="en-US" sz="1600" i="1" dirty="0" err="1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LogisticRegression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logistic regression classifier</a:t>
            </a:r>
          </a:p>
          <a:p>
            <a:pPr algn="l"/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                                     → ‘</a:t>
            </a:r>
            <a:r>
              <a:rPr lang="en-US" sz="1600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lbfgs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’, </a:t>
            </a:r>
            <a:r>
              <a:rPr lang="en-US" sz="1600" u="sng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‘</a:t>
            </a:r>
            <a:r>
              <a:rPr lang="en-US" sz="1600" u="sng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liblinear</a:t>
            </a:r>
            <a:r>
              <a:rPr lang="en-US" sz="1600" u="sng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’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‘newton-cg’, ‘newton-</a:t>
            </a:r>
            <a:r>
              <a:rPr lang="en-US" sz="1600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cholesky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’, ‘sag’, ‘saga’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F1CAB9-D64C-0836-850F-2C75466155C5}"/>
              </a:ext>
            </a:extLst>
          </p:cNvPr>
          <p:cNvSpPr/>
          <p:nvPr/>
        </p:nvSpPr>
        <p:spPr>
          <a:xfrm>
            <a:off x="3154054" y="1984565"/>
            <a:ext cx="1501158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4189E0-1C7E-8BE4-5B58-B7E2ACA30613}"/>
              </a:ext>
            </a:extLst>
          </p:cNvPr>
          <p:cNvSpPr txBox="1"/>
          <p:nvPr/>
        </p:nvSpPr>
        <p:spPr>
          <a:xfrm>
            <a:off x="3097360" y="2341413"/>
            <a:ext cx="1614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make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estimator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8FD129-A3E9-4AC1-2EDB-545351A25457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0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80B4F24-E49B-689B-1087-791B7E652E4E}"/>
              </a:ext>
            </a:extLst>
          </p:cNvPr>
          <p:cNvSpPr/>
          <p:nvPr/>
        </p:nvSpPr>
        <p:spPr>
          <a:xfrm>
            <a:off x="1475129" y="2158810"/>
            <a:ext cx="9241741" cy="3487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7BC801-5FB2-E53C-BAEA-A255337E6528}"/>
              </a:ext>
            </a:extLst>
          </p:cNvPr>
          <p:cNvSpPr txBox="1"/>
          <p:nvPr/>
        </p:nvSpPr>
        <p:spPr>
          <a:xfrm>
            <a:off x="857250" y="695325"/>
            <a:ext cx="2869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 SemiBold" panose="02000503040000020004" pitchFamily="2" charset="0"/>
              </a:rPr>
              <a:t>  Table of Contents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5CFF82-4AB2-587E-0711-E29D9E6955C1}"/>
              </a:ext>
            </a:extLst>
          </p:cNvPr>
          <p:cNvSpPr/>
          <p:nvPr/>
        </p:nvSpPr>
        <p:spPr>
          <a:xfrm>
            <a:off x="723900" y="609600"/>
            <a:ext cx="133350" cy="547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B6870C-8CF2-ED4B-5216-6CC5ACF37D82}"/>
              </a:ext>
            </a:extLst>
          </p:cNvPr>
          <p:cNvSpPr txBox="1"/>
          <p:nvPr/>
        </p:nvSpPr>
        <p:spPr>
          <a:xfrm>
            <a:off x="1751921" y="2333625"/>
            <a:ext cx="6335389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300000"/>
              </a:lnSpc>
              <a:buFont typeface="+mj-lt"/>
              <a:buAutoNum type="arabicParenR"/>
            </a:pPr>
            <a:r>
              <a:rPr lang="en-US" sz="2000" dirty="0">
                <a:latin typeface="Congenial" panose="02000503040000020004" pitchFamily="2" charset="0"/>
              </a:rPr>
              <a:t>Identify the condition of each trials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arenR"/>
            </a:pPr>
            <a:r>
              <a:rPr lang="en-US" sz="2000" dirty="0">
                <a:latin typeface="Congenial" panose="02000503040000020004" pitchFamily="2" charset="0"/>
              </a:rPr>
              <a:t>Decode EEG signal using cross validation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arenR"/>
            </a:pPr>
            <a:r>
              <a:rPr lang="en-US" sz="2000" dirty="0">
                <a:latin typeface="Congenial" panose="02000503040000020004" pitchFamily="2" charset="0"/>
              </a:rPr>
              <a:t>Decode EEG signal across experimental condition</a:t>
            </a:r>
          </a:p>
        </p:txBody>
      </p:sp>
    </p:spTree>
    <p:extLst>
      <p:ext uri="{BB962C8B-B14F-4D97-AF65-F5344CB8AC3E}">
        <p14:creationId xmlns:p14="http://schemas.microsoft.com/office/powerpoint/2010/main" val="581678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4C4556A-A3EA-E8D7-0459-87C3A287B18C}"/>
              </a:ext>
            </a:extLst>
          </p:cNvPr>
          <p:cNvSpPr/>
          <p:nvPr/>
        </p:nvSpPr>
        <p:spPr>
          <a:xfrm>
            <a:off x="1068753" y="3080047"/>
            <a:ext cx="10079894" cy="1428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2064F6-53FA-5BFF-C7D2-21E9D9403063}"/>
              </a:ext>
            </a:extLst>
          </p:cNvPr>
          <p:cNvSpPr txBox="1"/>
          <p:nvPr/>
        </p:nvSpPr>
        <p:spPr>
          <a:xfrm>
            <a:off x="1083550" y="2022623"/>
            <a:ext cx="835358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time_decod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mne.decoding.SlidingEstimator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clf_pipe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n_jobs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=None,</a:t>
            </a: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                          scoring='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roc_auc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', verbose=True)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CC41FB-6311-5494-42DB-EB6C59ED4C25}"/>
              </a:ext>
            </a:extLst>
          </p:cNvPr>
          <p:cNvSpPr txBox="1"/>
          <p:nvPr/>
        </p:nvSpPr>
        <p:spPr>
          <a:xfrm>
            <a:off x="1000125" y="676275"/>
            <a:ext cx="5104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Decode EEG signal using cross validation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B6A164-DF59-6BA6-0839-3750BC83D823}"/>
              </a:ext>
            </a:extLst>
          </p:cNvPr>
          <p:cNvSpPr txBox="1"/>
          <p:nvPr/>
        </p:nvSpPr>
        <p:spPr>
          <a:xfrm>
            <a:off x="1000125" y="1400406"/>
            <a:ext cx="421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organize decoder of each time point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239575-971D-1161-4F5B-B7EE903031CB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DC3FB2-B3AB-CA6A-8141-71A39E65FC37}"/>
              </a:ext>
            </a:extLst>
          </p:cNvPr>
          <p:cNvSpPr/>
          <p:nvPr/>
        </p:nvSpPr>
        <p:spPr>
          <a:xfrm>
            <a:off x="3871843" y="1980070"/>
            <a:ext cx="1766557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8D8E29-A81E-0141-9B0C-7F073B4FCC23}"/>
              </a:ext>
            </a:extLst>
          </p:cNvPr>
          <p:cNvSpPr txBox="1"/>
          <p:nvPr/>
        </p:nvSpPr>
        <p:spPr>
          <a:xfrm>
            <a:off x="1211079" y="3341075"/>
            <a:ext cx="9786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Congenial Light" panose="02000503040000020004" pitchFamily="2" charset="0"/>
              </a:rPr>
              <a:t>SlidingEstimator</a:t>
            </a:r>
            <a:r>
              <a:rPr lang="en-US" sz="1600" b="1" dirty="0">
                <a:latin typeface="Congenial Light" panose="02000503040000020004" pitchFamily="2" charset="0"/>
              </a:rPr>
              <a:t>(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base_estimator</a:t>
            </a:r>
            <a:r>
              <a:rPr lang="en-US" sz="1600" dirty="0">
                <a:latin typeface="Congenial Light" panose="02000503040000020004" pitchFamily="2" charset="0"/>
              </a:rPr>
              <a:t>, 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scoring</a:t>
            </a:r>
            <a:r>
              <a:rPr lang="en-US" sz="1600" dirty="0">
                <a:latin typeface="Congenial Light" panose="02000503040000020004" pitchFamily="2" charset="0"/>
              </a:rPr>
              <a:t>, </a:t>
            </a:r>
            <a:r>
              <a:rPr lang="en-US" sz="1600" dirty="0" err="1">
                <a:latin typeface="Congenial Light" panose="02000503040000020004" pitchFamily="2" charset="0"/>
              </a:rPr>
              <a:t>n_jobs</a:t>
            </a:r>
            <a:r>
              <a:rPr lang="en-US" sz="1600" dirty="0">
                <a:latin typeface="Congenial Light" panose="02000503040000020004" pitchFamily="2" charset="0"/>
              </a:rPr>
              <a:t>, position, verbose</a:t>
            </a:r>
            <a:r>
              <a:rPr lang="en-US" sz="1600" b="1" dirty="0">
                <a:latin typeface="Congenial Light" panose="02000503040000020004" pitchFamily="2" charset="0"/>
              </a:rPr>
              <a:t>)</a:t>
            </a:r>
            <a:r>
              <a:rPr lang="en-US" sz="1600" dirty="0">
                <a:latin typeface="Congenial Light" panose="02000503040000020004" pitchFamily="2" charset="0"/>
              </a:rPr>
              <a:t>: fit, predict and score defined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C2E151-1C0E-FEB4-BD8D-8F01F89ECA01}"/>
              </a:ext>
            </a:extLst>
          </p:cNvPr>
          <p:cNvSpPr txBox="1"/>
          <p:nvPr/>
        </p:nvSpPr>
        <p:spPr>
          <a:xfrm>
            <a:off x="1211079" y="3679629"/>
            <a:ext cx="6651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base_estimator</a:t>
            </a:r>
            <a:r>
              <a:rPr lang="en-US" sz="1600" dirty="0">
                <a:latin typeface="Congenial Light" panose="02000503040000020004" pitchFamily="2" charset="0"/>
              </a:rPr>
              <a:t>: base estimator to fit on dataset</a:t>
            </a:r>
          </a:p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scoring</a:t>
            </a:r>
            <a:r>
              <a:rPr lang="en-US" sz="1600" dirty="0">
                <a:latin typeface="Congenial Light" panose="02000503040000020004" pitchFamily="2" charset="0"/>
              </a:rPr>
              <a:t>: score function → automatically determine the predict method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1E5DD0-11E2-C815-DE44-DED6B026E324}"/>
              </a:ext>
            </a:extLst>
          </p:cNvPr>
          <p:cNvSpPr txBox="1"/>
          <p:nvPr/>
        </p:nvSpPr>
        <p:spPr>
          <a:xfrm>
            <a:off x="3525321" y="2343539"/>
            <a:ext cx="2113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organize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search light</a:t>
            </a:r>
          </a:p>
        </p:txBody>
      </p:sp>
    </p:spTree>
    <p:extLst>
      <p:ext uri="{BB962C8B-B14F-4D97-AF65-F5344CB8AC3E}">
        <p14:creationId xmlns:p14="http://schemas.microsoft.com/office/powerpoint/2010/main" val="3717835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F59A070-9921-CF3D-0AD4-186E2754C18A}"/>
              </a:ext>
            </a:extLst>
          </p:cNvPr>
          <p:cNvSpPr/>
          <p:nvPr/>
        </p:nvSpPr>
        <p:spPr>
          <a:xfrm>
            <a:off x="1279769" y="3516915"/>
            <a:ext cx="9657862" cy="1981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1FFCEE-1BE2-2ED8-19C9-1DAAA49D3643}"/>
              </a:ext>
            </a:extLst>
          </p:cNvPr>
          <p:cNvSpPr txBox="1"/>
          <p:nvPr/>
        </p:nvSpPr>
        <p:spPr>
          <a:xfrm>
            <a:off x="1279769" y="2022623"/>
            <a:ext cx="843692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ne_FT_scores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mne.decoding.cross_val_multiscore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time_decod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ne_FT_X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ne_FT_y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                                cv=None,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n_jobs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=None)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012EF8-48BA-2FD6-3815-56B4A4A82B4E}"/>
              </a:ext>
            </a:extLst>
          </p:cNvPr>
          <p:cNvSpPr txBox="1"/>
          <p:nvPr/>
        </p:nvSpPr>
        <p:spPr>
          <a:xfrm>
            <a:off x="1000125" y="676275"/>
            <a:ext cx="5104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Decode EEG signal using cross validation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C54358-5063-E627-73D9-6491E5ACA600}"/>
              </a:ext>
            </a:extLst>
          </p:cNvPr>
          <p:cNvSpPr txBox="1"/>
          <p:nvPr/>
        </p:nvSpPr>
        <p:spPr>
          <a:xfrm>
            <a:off x="1000125" y="1400406"/>
            <a:ext cx="624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evaluate performance of decoder using cross validation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A7A426-017D-3A5E-BC12-4A2D42896A15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FD51A-4401-DAED-36EE-385F571DF767}"/>
              </a:ext>
            </a:extLst>
          </p:cNvPr>
          <p:cNvSpPr txBox="1"/>
          <p:nvPr/>
        </p:nvSpPr>
        <p:spPr>
          <a:xfrm>
            <a:off x="1487815" y="3677169"/>
            <a:ext cx="93570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err="1">
                <a:latin typeface="Congenial Light" panose="02000503040000020004" pitchFamily="2" charset="0"/>
              </a:rPr>
              <a:t>cross_val_multiscore</a:t>
            </a:r>
            <a:r>
              <a:rPr lang="en-US" sz="1600" b="1" dirty="0">
                <a:latin typeface="Congenial Light" panose="02000503040000020004" pitchFamily="2" charset="0"/>
              </a:rPr>
              <a:t>(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estimator</a:t>
            </a:r>
            <a:r>
              <a:rPr lang="en-US" sz="1600" dirty="0">
                <a:latin typeface="Congenial Light" panose="02000503040000020004" pitchFamily="2" charset="0"/>
              </a:rPr>
              <a:t>, 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X</a:t>
            </a:r>
            <a:r>
              <a:rPr lang="en-US" sz="1600" dirty="0">
                <a:latin typeface="Congenial Light" panose="02000503040000020004" pitchFamily="2" charset="0"/>
              </a:rPr>
              <a:t>, 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y</a:t>
            </a:r>
            <a:r>
              <a:rPr lang="en-US" sz="1600" dirty="0">
                <a:latin typeface="Congenial Light" panose="02000503040000020004" pitchFamily="2" charset="0"/>
              </a:rPr>
              <a:t>, groups, scoring, 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cv</a:t>
            </a:r>
            <a:r>
              <a:rPr lang="en-US" sz="1600" dirty="0">
                <a:latin typeface="Congenial Light" panose="02000503040000020004" pitchFamily="2" charset="0"/>
              </a:rPr>
              <a:t>,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n_jobs</a:t>
            </a:r>
            <a:r>
              <a:rPr lang="en-US" sz="1600" dirty="0">
                <a:latin typeface="Congenial Light" panose="02000503040000020004" pitchFamily="2" charset="0"/>
              </a:rPr>
              <a:t>, verbose, </a:t>
            </a:r>
            <a:r>
              <a:rPr lang="en-US" sz="1600" dirty="0" err="1">
                <a:latin typeface="Congenial Light" panose="02000503040000020004" pitchFamily="2" charset="0"/>
              </a:rPr>
              <a:t>fit_params</a:t>
            </a:r>
            <a:r>
              <a:rPr lang="en-US" sz="1600" dirty="0">
                <a:latin typeface="Congenial Light" panose="02000503040000020004" pitchFamily="2" charset="0"/>
              </a:rPr>
              <a:t>, </a:t>
            </a:r>
            <a:r>
              <a:rPr lang="en-US" sz="1600" dirty="0" err="1">
                <a:latin typeface="Congenial Light" panose="02000503040000020004" pitchFamily="2" charset="0"/>
              </a:rPr>
              <a:t>predispatch</a:t>
            </a:r>
            <a:r>
              <a:rPr lang="en-US" sz="1600" b="1" dirty="0">
                <a:latin typeface="Congenial Light" panose="02000503040000020004" pitchFamily="2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19C063-4C55-5376-4454-DE0ABA3BD725}"/>
              </a:ext>
            </a:extLst>
          </p:cNvPr>
          <p:cNvSpPr txBox="1"/>
          <p:nvPr/>
        </p:nvSpPr>
        <p:spPr>
          <a:xfrm>
            <a:off x="1487815" y="4015723"/>
            <a:ext cx="59442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estimator</a:t>
            </a:r>
            <a:r>
              <a:rPr lang="en-US" sz="1600" dirty="0">
                <a:latin typeface="Congenial Light" panose="02000503040000020004" pitchFamily="2" charset="0"/>
              </a:rPr>
              <a:t>: object to use in fitting data</a:t>
            </a:r>
          </a:p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X</a:t>
            </a:r>
            <a:r>
              <a:rPr lang="en-US" sz="1600" dirty="0">
                <a:latin typeface="Congenial Light" panose="02000503040000020004" pitchFamily="2" charset="0"/>
              </a:rPr>
              <a:t>: data for training decoder</a:t>
            </a:r>
          </a:p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y</a:t>
            </a:r>
            <a:r>
              <a:rPr lang="en-US" sz="1600" dirty="0">
                <a:latin typeface="Congenial Light" panose="02000503040000020004" pitchFamily="2" charset="0"/>
              </a:rPr>
              <a:t>: data to predict → supervised learning</a:t>
            </a:r>
          </a:p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cv</a:t>
            </a:r>
            <a:r>
              <a:rPr lang="en-US" sz="1600" dirty="0">
                <a:latin typeface="Congenial Light" panose="02000503040000020004" pitchFamily="2" charset="0"/>
              </a:rPr>
              <a:t>: identify the number of pieces of data to divide → k-fold</a:t>
            </a:r>
          </a:p>
          <a:p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n_jobs</a:t>
            </a:r>
            <a:r>
              <a:rPr lang="en-US" sz="1600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:the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number of jobs to run in parallel → None, integer, -1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7958ED-20FC-C950-0FD2-B117ED2A8F8C}"/>
              </a:ext>
            </a:extLst>
          </p:cNvPr>
          <p:cNvSpPr/>
          <p:nvPr/>
        </p:nvSpPr>
        <p:spPr>
          <a:xfrm>
            <a:off x="4279470" y="1984565"/>
            <a:ext cx="2193902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0DA7D1-D716-2F40-9DB9-D59477D7EF7C}"/>
              </a:ext>
            </a:extLst>
          </p:cNvPr>
          <p:cNvSpPr txBox="1"/>
          <p:nvPr/>
        </p:nvSpPr>
        <p:spPr>
          <a:xfrm>
            <a:off x="2746070" y="2359592"/>
            <a:ext cx="372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automatically conduct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cross validation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829F53-6604-6D9A-F2EA-96B60A0E5557}"/>
              </a:ext>
            </a:extLst>
          </p:cNvPr>
          <p:cNvSpPr txBox="1"/>
          <p:nvPr/>
        </p:nvSpPr>
        <p:spPr>
          <a:xfrm>
            <a:off x="1279769" y="2706254"/>
            <a:ext cx="4733988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fr-FR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ne_FT_score = np.mean(ne_FT_scores, axis=0)</a:t>
            </a:r>
            <a:endParaRPr lang="en-US" sz="1400" dirty="0" err="1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99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C4921C-5040-A9B4-D64C-3C3A7AC57242}"/>
              </a:ext>
            </a:extLst>
          </p:cNvPr>
          <p:cNvSpPr txBox="1"/>
          <p:nvPr/>
        </p:nvSpPr>
        <p:spPr>
          <a:xfrm>
            <a:off x="1000125" y="676275"/>
            <a:ext cx="5104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Decode EEG signal using cross validation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BC754D-2125-4687-B3DC-D62D38C67E2E}"/>
              </a:ext>
            </a:extLst>
          </p:cNvPr>
          <p:cNvSpPr txBox="1"/>
          <p:nvPr/>
        </p:nvSpPr>
        <p:spPr>
          <a:xfrm>
            <a:off x="1000125" y="1400406"/>
            <a:ext cx="434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visualize the performance of decoder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3E82068-CE70-2F89-235B-D9AA04CD990E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183EAE-83FA-6A78-F39F-78F3CE092B47}"/>
              </a:ext>
            </a:extLst>
          </p:cNvPr>
          <p:cNvSpPr txBox="1"/>
          <p:nvPr/>
        </p:nvSpPr>
        <p:spPr>
          <a:xfrm>
            <a:off x="2097541" y="2011101"/>
            <a:ext cx="8013732" cy="18158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fig, ax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plt.subplots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ax.plot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NE_FT_trial.times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ne_FT_score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label='score')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ax.axhline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(.5, color='k',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linestyle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='--', label='chance')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ax.set_xlabel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('Times')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ax.set_ylabel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('AUC')  # Area Under the Curve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ax.legend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ax.axvline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(.0, color='k',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linestyle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='-')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ax.set_title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('decoding performance : no-expectation block + first target')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39F898-62D7-6EE4-4CB3-55F30E8C4551}"/>
              </a:ext>
            </a:extLst>
          </p:cNvPr>
          <p:cNvSpPr/>
          <p:nvPr/>
        </p:nvSpPr>
        <p:spPr>
          <a:xfrm>
            <a:off x="2991963" y="2189213"/>
            <a:ext cx="1865787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74DB0D-E322-B21D-6ABC-B8B77A6FEAB6}"/>
              </a:ext>
            </a:extLst>
          </p:cNvPr>
          <p:cNvSpPr/>
          <p:nvPr/>
        </p:nvSpPr>
        <p:spPr>
          <a:xfrm>
            <a:off x="4968400" y="2189212"/>
            <a:ext cx="1227613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299A59-BC47-7290-415C-62A9EEAD7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134" y="4005094"/>
            <a:ext cx="3321732" cy="266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635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DCCCEA-5F26-855F-453A-4A29E53CA78B}"/>
              </a:ext>
            </a:extLst>
          </p:cNvPr>
          <p:cNvSpPr/>
          <p:nvPr/>
        </p:nvSpPr>
        <p:spPr>
          <a:xfrm>
            <a:off x="1142355" y="3452336"/>
            <a:ext cx="9921439" cy="784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258249-120D-C3A1-4C74-82BE1028B540}"/>
              </a:ext>
            </a:extLst>
          </p:cNvPr>
          <p:cNvSpPr txBox="1"/>
          <p:nvPr/>
        </p:nvSpPr>
        <p:spPr>
          <a:xfrm>
            <a:off x="1000125" y="676275"/>
            <a:ext cx="5104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Decode EEG signal using cross validation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1278E4-336E-B1F6-519A-01DC5427DD2C}"/>
              </a:ext>
            </a:extLst>
          </p:cNvPr>
          <p:cNvSpPr txBox="1"/>
          <p:nvPr/>
        </p:nvSpPr>
        <p:spPr>
          <a:xfrm>
            <a:off x="1000125" y="1400406"/>
            <a:ext cx="421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organize decoder of each time point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01E32-484D-3CF0-A496-72592B39434F}"/>
              </a:ext>
            </a:extLst>
          </p:cNvPr>
          <p:cNvSpPr txBox="1"/>
          <p:nvPr/>
        </p:nvSpPr>
        <p:spPr>
          <a:xfrm>
            <a:off x="1157022" y="2022623"/>
            <a:ext cx="727314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clf_pipe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make_pipeline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(Scaler(NE_FT_trial.info), Vectorizer(),  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LogisticRegression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(solver='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liblinear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06FB18-F1CA-EB79-FC57-86C4D190BB2C}"/>
              </a:ext>
            </a:extLst>
          </p:cNvPr>
          <p:cNvSpPr txBox="1"/>
          <p:nvPr/>
        </p:nvSpPr>
        <p:spPr>
          <a:xfrm>
            <a:off x="1321520" y="3659278"/>
            <a:ext cx="9643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GeneralizingEstimator</a:t>
            </a:r>
            <a:r>
              <a:rPr lang="en-US" sz="1600" b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(</a:t>
            </a:r>
            <a:r>
              <a:rPr lang="en-US" sz="1600" dirty="0" err="1">
                <a:latin typeface="Congenial Light" panose="02000503040000020004" pitchFamily="2" charset="0"/>
              </a:rPr>
              <a:t>base_estimator</a:t>
            </a:r>
            <a:r>
              <a:rPr lang="en-US" sz="1600" dirty="0">
                <a:latin typeface="Congenial Light" panose="02000503040000020004" pitchFamily="2" charset="0"/>
              </a:rPr>
              <a:t>, scoring, </a:t>
            </a:r>
            <a:r>
              <a:rPr lang="en-US" sz="1600" dirty="0" err="1">
                <a:latin typeface="Congenial Light" panose="02000503040000020004" pitchFamily="2" charset="0"/>
              </a:rPr>
              <a:t>n_jobs</a:t>
            </a:r>
            <a:r>
              <a:rPr lang="en-US" sz="1600" dirty="0">
                <a:latin typeface="Congenial Light" panose="02000503040000020004" pitchFamily="2" charset="0"/>
              </a:rPr>
              <a:t>, position, verbose</a:t>
            </a:r>
            <a:r>
              <a:rPr lang="en-US" sz="1600" b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)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use search light across time</a:t>
            </a:r>
            <a:endParaRPr lang="en-US" sz="1600" b="1" dirty="0">
              <a:latin typeface="Congenial Light" panose="02000503040000020004" pitchFamily="2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8FD129-A3E9-4AC1-2EDB-545351A25457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F21606-2C3C-5045-C0C9-402C1AB47438}"/>
              </a:ext>
            </a:extLst>
          </p:cNvPr>
          <p:cNvSpPr txBox="1"/>
          <p:nvPr/>
        </p:nvSpPr>
        <p:spPr>
          <a:xfrm>
            <a:off x="1155841" y="2679967"/>
            <a:ext cx="843692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time_gen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mne.decoding.GeneralizingEstimator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clf_pipe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n_jobs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=None, 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                             scoring='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roc_auc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', verbose=True)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F1CAB9-D64C-0836-850F-2C75466155C5}"/>
              </a:ext>
            </a:extLst>
          </p:cNvPr>
          <p:cNvSpPr/>
          <p:nvPr/>
        </p:nvSpPr>
        <p:spPr>
          <a:xfrm>
            <a:off x="3699318" y="2641867"/>
            <a:ext cx="2369468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4189E0-1C7E-8BE4-5B58-B7E2ACA30613}"/>
              </a:ext>
            </a:extLst>
          </p:cNvPr>
          <p:cNvSpPr txBox="1"/>
          <p:nvPr/>
        </p:nvSpPr>
        <p:spPr>
          <a:xfrm>
            <a:off x="3866340" y="3036815"/>
            <a:ext cx="2116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organize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search light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786E87-6EB2-8A63-E55B-13AA3D1421FB}"/>
              </a:ext>
            </a:extLst>
          </p:cNvPr>
          <p:cNvSpPr txBox="1"/>
          <p:nvPr/>
        </p:nvSpPr>
        <p:spPr>
          <a:xfrm>
            <a:off x="1279769" y="5130184"/>
            <a:ext cx="8013732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ne_FT_tgs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mne.decoding.cross_val_multiscore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(time_ gen,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ne_FT_X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ne_FT_y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                             cv=None, </a:t>
            </a:r>
            <a:r>
              <a:rPr lang="en-US" sz="1400" u="sng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n_jobs</a:t>
            </a:r>
            <a:r>
              <a:rPr lang="en-US" sz="1400" u="sng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=5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41C1D1-FB82-8E6B-CED5-1154FC5ADE47}"/>
              </a:ext>
            </a:extLst>
          </p:cNvPr>
          <p:cNvSpPr txBox="1"/>
          <p:nvPr/>
        </p:nvSpPr>
        <p:spPr>
          <a:xfrm>
            <a:off x="1000125" y="4507967"/>
            <a:ext cx="624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evaluate performance of decoder using cross validation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74AC06-EF6D-4D49-5B5E-A674C3712FDE}"/>
              </a:ext>
            </a:extLst>
          </p:cNvPr>
          <p:cNvSpPr txBox="1"/>
          <p:nvPr/>
        </p:nvSpPr>
        <p:spPr>
          <a:xfrm>
            <a:off x="1279769" y="5778645"/>
            <a:ext cx="4204997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ne_FT_tg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fr-FR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 np.mean(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ne_FT_tgs</a:t>
            </a:r>
            <a:r>
              <a:rPr lang="fr-FR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axis=0)</a:t>
            </a:r>
            <a:endParaRPr lang="en-US" sz="1400" dirty="0" err="1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0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8D8224-2270-CAB6-1253-EE03F1AF1F75}"/>
              </a:ext>
            </a:extLst>
          </p:cNvPr>
          <p:cNvSpPr txBox="1"/>
          <p:nvPr/>
        </p:nvSpPr>
        <p:spPr>
          <a:xfrm>
            <a:off x="1456088" y="2022623"/>
            <a:ext cx="8013732" cy="24622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fig, ax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plt.subplots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ax.imshow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ne_FT_tg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interpolation='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lanczos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', origin='lower',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cmap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RdBu_r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', extent=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NE_FT_trial.times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[[0, -1, 0, -1]],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vmin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=0.,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vmax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=1.)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ax.set_xlabel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('Testing Time (s)')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ax.set_ylabel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('Training Time (s)')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ax.set_title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('decoding performance : no-expectation block + first target')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ax.axvline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(0, color='k')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ax.axhline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(0, color='k')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cbar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plt.colorbar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ax=ax)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cbar.set_label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('AUC')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860960-CA3E-F617-87E3-555E41AF0C8D}"/>
              </a:ext>
            </a:extLst>
          </p:cNvPr>
          <p:cNvSpPr txBox="1"/>
          <p:nvPr/>
        </p:nvSpPr>
        <p:spPr>
          <a:xfrm>
            <a:off x="1000125" y="676275"/>
            <a:ext cx="5104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Decode EEG signal using cross 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3821E5-199A-8ADC-F84E-7373B414C984}"/>
              </a:ext>
            </a:extLst>
          </p:cNvPr>
          <p:cNvSpPr txBox="1"/>
          <p:nvPr/>
        </p:nvSpPr>
        <p:spPr>
          <a:xfrm>
            <a:off x="1000125" y="1400406"/>
            <a:ext cx="434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visualize the performance of decoder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CA5081-4DEE-E056-896A-01F02B39ED69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DB2EEE-F636-BC9C-263F-EA2BBF51095C}"/>
              </a:ext>
            </a:extLst>
          </p:cNvPr>
          <p:cNvSpPr/>
          <p:nvPr/>
        </p:nvSpPr>
        <p:spPr>
          <a:xfrm>
            <a:off x="5340242" y="2397416"/>
            <a:ext cx="1913412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C81CE0-957D-3FF8-F4C3-97300EF1C381}"/>
              </a:ext>
            </a:extLst>
          </p:cNvPr>
          <p:cNvSpPr/>
          <p:nvPr/>
        </p:nvSpPr>
        <p:spPr>
          <a:xfrm>
            <a:off x="3054243" y="2174120"/>
            <a:ext cx="1056162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AE87A4-F431-7E36-D63E-17D14F79B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267" y="3640016"/>
            <a:ext cx="3677749" cy="305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205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2CC4DC3-4A13-0487-4C76-C3C6A2E188E9}"/>
              </a:ext>
            </a:extLst>
          </p:cNvPr>
          <p:cNvSpPr/>
          <p:nvPr/>
        </p:nvSpPr>
        <p:spPr>
          <a:xfrm>
            <a:off x="2199322" y="2944177"/>
            <a:ext cx="8782050" cy="969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578D1F-FBEE-867E-79F3-93D753C069F7}"/>
              </a:ext>
            </a:extLst>
          </p:cNvPr>
          <p:cNvSpPr/>
          <p:nvPr/>
        </p:nvSpPr>
        <p:spPr>
          <a:xfrm>
            <a:off x="1229677" y="2944177"/>
            <a:ext cx="969645" cy="9696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523113-1399-1564-4156-0B1A5C044B66}"/>
              </a:ext>
            </a:extLst>
          </p:cNvPr>
          <p:cNvSpPr txBox="1"/>
          <p:nvPr/>
        </p:nvSpPr>
        <p:spPr>
          <a:xfrm>
            <a:off x="2419351" y="3136612"/>
            <a:ext cx="8341992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Decode EEG signal using for-loop</a:t>
            </a:r>
          </a:p>
        </p:txBody>
      </p:sp>
    </p:spTree>
    <p:extLst>
      <p:ext uri="{BB962C8B-B14F-4D97-AF65-F5344CB8AC3E}">
        <p14:creationId xmlns:p14="http://schemas.microsoft.com/office/powerpoint/2010/main" val="974893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C37FB6-6520-8E45-5158-82659BD02982}"/>
              </a:ext>
            </a:extLst>
          </p:cNvPr>
          <p:cNvSpPr txBox="1"/>
          <p:nvPr/>
        </p:nvSpPr>
        <p:spPr>
          <a:xfrm>
            <a:off x="1000125" y="676275"/>
            <a:ext cx="4238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Decode EEG signal using for-loop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E195F6-C184-CCFE-2440-F7A3520392FD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E77C8E4-1332-5B1C-71C6-29C0E08354C6}"/>
              </a:ext>
            </a:extLst>
          </p:cNvPr>
          <p:cNvCxnSpPr/>
          <p:nvPr/>
        </p:nvCxnSpPr>
        <p:spPr>
          <a:xfrm>
            <a:off x="3059859" y="2474542"/>
            <a:ext cx="7892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403914C-DABF-25E9-CCBB-8264CE14FC37}"/>
              </a:ext>
            </a:extLst>
          </p:cNvPr>
          <p:cNvCxnSpPr>
            <a:cxnSpLocks/>
          </p:cNvCxnSpPr>
          <p:nvPr/>
        </p:nvCxnSpPr>
        <p:spPr>
          <a:xfrm flipH="1">
            <a:off x="3047159" y="3046042"/>
            <a:ext cx="8522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D06B6ABD-B333-419A-D117-5F4864347427}"/>
              </a:ext>
            </a:extLst>
          </p:cNvPr>
          <p:cNvSpPr/>
          <p:nvPr/>
        </p:nvSpPr>
        <p:spPr>
          <a:xfrm>
            <a:off x="1580798" y="1987058"/>
            <a:ext cx="1529861" cy="1529861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CD0A46D-1017-1A1E-2B8D-794C3AB7A532}"/>
              </a:ext>
            </a:extLst>
          </p:cNvPr>
          <p:cNvSpPr/>
          <p:nvPr/>
        </p:nvSpPr>
        <p:spPr>
          <a:xfrm>
            <a:off x="3874022" y="2250826"/>
            <a:ext cx="1002323" cy="10023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0F0447C-ACB2-151C-9CB3-1F9230C76873}"/>
              </a:ext>
            </a:extLst>
          </p:cNvPr>
          <p:cNvGrpSpPr/>
          <p:nvPr/>
        </p:nvGrpSpPr>
        <p:grpSpPr>
          <a:xfrm>
            <a:off x="1912756" y="2382655"/>
            <a:ext cx="865943" cy="738664"/>
            <a:chOff x="2686482" y="2861835"/>
            <a:chExt cx="865943" cy="73866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E4B8733-00A8-1B87-FB65-700AB1ACCE67}"/>
                </a:ext>
              </a:extLst>
            </p:cNvPr>
            <p:cNvSpPr txBox="1"/>
            <p:nvPr/>
          </p:nvSpPr>
          <p:spPr>
            <a:xfrm>
              <a:off x="2686482" y="2861835"/>
              <a:ext cx="8659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b="1" dirty="0">
                  <a:latin typeface="Congenial Light" panose="02000503040000020004" pitchFamily="2" charset="0"/>
                </a:rPr>
                <a:t>signal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72247B3-961B-A417-4744-632C55097738}"/>
                </a:ext>
              </a:extLst>
            </p:cNvPr>
            <p:cNvSpPr txBox="1"/>
            <p:nvPr/>
          </p:nvSpPr>
          <p:spPr>
            <a:xfrm>
              <a:off x="2803501" y="3261945"/>
              <a:ext cx="6319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latin typeface="Congenial Light" panose="02000503040000020004" pitchFamily="2" charset="0"/>
                </a:rPr>
                <a:t>A / B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690BF5D-019B-1173-D7AB-96F65BCB4310}"/>
              </a:ext>
            </a:extLst>
          </p:cNvPr>
          <p:cNvSpPr txBox="1"/>
          <p:nvPr/>
        </p:nvSpPr>
        <p:spPr>
          <a:xfrm>
            <a:off x="3279166" y="2127926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ongenial Light" panose="02000503040000020004" pitchFamily="2" charset="0"/>
              </a:rPr>
              <a:t>fit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1642A1-D1C3-7AED-B54C-6EB6AA1D3859}"/>
              </a:ext>
            </a:extLst>
          </p:cNvPr>
          <p:cNvSpPr txBox="1"/>
          <p:nvPr/>
        </p:nvSpPr>
        <p:spPr>
          <a:xfrm>
            <a:off x="3059719" y="3031067"/>
            <a:ext cx="84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ongenial Light" panose="02000503040000020004" pitchFamily="2" charset="0"/>
              </a:rPr>
              <a:t>predict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A21915-F622-1F08-B056-E2B69C005A5E}"/>
              </a:ext>
            </a:extLst>
          </p:cNvPr>
          <p:cNvSpPr txBox="1"/>
          <p:nvPr/>
        </p:nvSpPr>
        <p:spPr>
          <a:xfrm>
            <a:off x="3816002" y="2582710"/>
            <a:ext cx="111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ngenial Light" panose="02000503040000020004" pitchFamily="2" charset="0"/>
              </a:rPr>
              <a:t>DECODER</a:t>
            </a:r>
          </a:p>
        </p:txBody>
      </p:sp>
      <p:pic>
        <p:nvPicPr>
          <p:cNvPr id="28" name="그래픽 27" descr="심장 박동 단색으로 채워진">
            <a:extLst>
              <a:ext uri="{FF2B5EF4-FFF2-40B4-BE49-F238E27FC236}">
                <a16:creationId xmlns:a16="http://schemas.microsoft.com/office/drawing/2014/main" id="{157F8DD2-F059-30E0-A249-F7088193E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7349" y="2328494"/>
            <a:ext cx="914400" cy="914400"/>
          </a:xfrm>
          <a:prstGeom prst="rect">
            <a:avLst/>
          </a:prstGeom>
        </p:spPr>
      </p:pic>
      <p:pic>
        <p:nvPicPr>
          <p:cNvPr id="30" name="그래픽 29" descr="심장 박동 윤곽선">
            <a:extLst>
              <a:ext uri="{FF2B5EF4-FFF2-40B4-BE49-F238E27FC236}">
                <a16:creationId xmlns:a16="http://schemas.microsoft.com/office/drawing/2014/main" id="{31F959AC-F943-DCB1-2AE4-B3FC53981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47678" y="2328494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B4E722A-D60C-9B90-0A19-7C08328E85FC}"/>
              </a:ext>
            </a:extLst>
          </p:cNvPr>
          <p:cNvSpPr txBox="1"/>
          <p:nvPr/>
        </p:nvSpPr>
        <p:spPr>
          <a:xfrm>
            <a:off x="7121391" y="2582710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vs</a:t>
            </a: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3D4FF1B0-4505-F0DF-4475-18AA7CD13500}"/>
              </a:ext>
            </a:extLst>
          </p:cNvPr>
          <p:cNvSpPr/>
          <p:nvPr/>
        </p:nvSpPr>
        <p:spPr>
          <a:xfrm>
            <a:off x="5082953" y="2558282"/>
            <a:ext cx="754827" cy="40011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B611F2F1-CF69-20EF-AD8B-D1D6B86B83CC}"/>
              </a:ext>
            </a:extLst>
          </p:cNvPr>
          <p:cNvGrpSpPr/>
          <p:nvPr/>
        </p:nvGrpSpPr>
        <p:grpSpPr>
          <a:xfrm>
            <a:off x="1580798" y="4258313"/>
            <a:ext cx="8857304" cy="1560637"/>
            <a:chOff x="1580798" y="4258313"/>
            <a:chExt cx="8857304" cy="1560637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A1F39AB8-F9C9-BB4E-63F1-3D718F17C145}"/>
                </a:ext>
              </a:extLst>
            </p:cNvPr>
            <p:cNvCxnSpPr>
              <a:cxnSpLocks/>
            </p:cNvCxnSpPr>
            <p:nvPr/>
          </p:nvCxnSpPr>
          <p:spPr>
            <a:xfrm>
              <a:off x="6898578" y="5045437"/>
              <a:ext cx="85556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EF735BEF-2041-0D28-903B-C11FEFFCE915}"/>
                </a:ext>
              </a:extLst>
            </p:cNvPr>
            <p:cNvCxnSpPr/>
            <p:nvPr/>
          </p:nvCxnSpPr>
          <p:spPr>
            <a:xfrm>
              <a:off x="3059859" y="4745797"/>
              <a:ext cx="78921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5C6609E8-FE6D-975C-7EF7-F2D2B8DAA7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7159" y="5317297"/>
              <a:ext cx="85226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510422D2-297C-885F-F660-2577BE6C7F5F}"/>
                </a:ext>
              </a:extLst>
            </p:cNvPr>
            <p:cNvSpPr/>
            <p:nvPr/>
          </p:nvSpPr>
          <p:spPr>
            <a:xfrm>
              <a:off x="1580798" y="4258313"/>
              <a:ext cx="1529861" cy="1529861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00451F2-FAAC-23D2-9955-6A21EFCD393D}"/>
                </a:ext>
              </a:extLst>
            </p:cNvPr>
            <p:cNvSpPr/>
            <p:nvPr/>
          </p:nvSpPr>
          <p:spPr>
            <a:xfrm>
              <a:off x="3874022" y="4522081"/>
              <a:ext cx="1002323" cy="10023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ABED7A80-11B7-9E41-A3C8-7A125C882695}"/>
                </a:ext>
              </a:extLst>
            </p:cNvPr>
            <p:cNvGrpSpPr/>
            <p:nvPr/>
          </p:nvGrpSpPr>
          <p:grpSpPr>
            <a:xfrm>
              <a:off x="1912756" y="4653910"/>
              <a:ext cx="865943" cy="738664"/>
              <a:chOff x="2686482" y="2861835"/>
              <a:chExt cx="865943" cy="738664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3F56169-9884-8D00-8F23-3CCF9B82347C}"/>
                  </a:ext>
                </a:extLst>
              </p:cNvPr>
              <p:cNvSpPr txBox="1"/>
              <p:nvPr/>
            </p:nvSpPr>
            <p:spPr>
              <a:xfrm>
                <a:off x="2686482" y="2861835"/>
                <a:ext cx="8659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000" b="1" dirty="0">
                    <a:latin typeface="Congenial Light" panose="02000503040000020004" pitchFamily="2" charset="0"/>
                  </a:rPr>
                  <a:t>signal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B5D7073-D315-1AF2-F18E-705E42AF422F}"/>
                  </a:ext>
                </a:extLst>
              </p:cNvPr>
              <p:cNvSpPr txBox="1"/>
              <p:nvPr/>
            </p:nvSpPr>
            <p:spPr>
              <a:xfrm>
                <a:off x="2803501" y="3261945"/>
                <a:ext cx="6319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dirty="0">
                    <a:latin typeface="Congenial Light" panose="02000503040000020004" pitchFamily="2" charset="0"/>
                  </a:rPr>
                  <a:t>A / B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3483AAF-8874-5211-C030-68F6C0B85170}"/>
                </a:ext>
              </a:extLst>
            </p:cNvPr>
            <p:cNvSpPr txBox="1"/>
            <p:nvPr/>
          </p:nvSpPr>
          <p:spPr>
            <a:xfrm>
              <a:off x="3279166" y="4399181"/>
              <a:ext cx="3882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latin typeface="Congenial Light" panose="02000503040000020004" pitchFamily="2" charset="0"/>
                </a:rPr>
                <a:t>fit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3E8F8DD-9A5D-FC2B-CDF9-CDFABA98744A}"/>
                </a:ext>
              </a:extLst>
            </p:cNvPr>
            <p:cNvSpPr txBox="1"/>
            <p:nvPr/>
          </p:nvSpPr>
          <p:spPr>
            <a:xfrm>
              <a:off x="3059719" y="5302322"/>
              <a:ext cx="8402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latin typeface="Congenial Light" panose="02000503040000020004" pitchFamily="2" charset="0"/>
                </a:rPr>
                <a:t>predict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F1EE32E-BDEA-8AC5-A742-60CDAAA92C25}"/>
                </a:ext>
              </a:extLst>
            </p:cNvPr>
            <p:cNvSpPr txBox="1"/>
            <p:nvPr/>
          </p:nvSpPr>
          <p:spPr>
            <a:xfrm>
              <a:off x="3816002" y="4853965"/>
              <a:ext cx="11144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Congenial Light" panose="02000503040000020004" pitchFamily="2" charset="0"/>
                </a:rPr>
                <a:t>DECODER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B785E3B-ECF6-3386-964D-4D370BDEA20D}"/>
                </a:ext>
              </a:extLst>
            </p:cNvPr>
            <p:cNvSpPr/>
            <p:nvPr/>
          </p:nvSpPr>
          <p:spPr>
            <a:xfrm>
              <a:off x="5959755" y="4522081"/>
              <a:ext cx="1002323" cy="10023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AC9D585-BA58-FD72-781C-863C21F530B5}"/>
                </a:ext>
              </a:extLst>
            </p:cNvPr>
            <p:cNvSpPr txBox="1"/>
            <p:nvPr/>
          </p:nvSpPr>
          <p:spPr>
            <a:xfrm>
              <a:off x="5901735" y="4853965"/>
              <a:ext cx="11144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Congenial Light" panose="02000503040000020004" pitchFamily="2" charset="0"/>
                </a:rPr>
                <a:t>DECODER</a:t>
              </a:r>
            </a:p>
          </p:txBody>
        </p:sp>
        <p:sp>
          <p:nvSpPr>
            <p:cNvPr id="46" name="화살표: 오른쪽 45">
              <a:extLst>
                <a:ext uri="{FF2B5EF4-FFF2-40B4-BE49-F238E27FC236}">
                  <a16:creationId xmlns:a16="http://schemas.microsoft.com/office/drawing/2014/main" id="{05EBF031-2873-F554-BE6D-623DBCD6D26F}"/>
                </a:ext>
              </a:extLst>
            </p:cNvPr>
            <p:cNvSpPr/>
            <p:nvPr/>
          </p:nvSpPr>
          <p:spPr>
            <a:xfrm>
              <a:off x="5065691" y="4823187"/>
              <a:ext cx="754827" cy="400110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4ED34BB5-64ED-61E5-CFC7-3DB90A0D316C}"/>
                </a:ext>
              </a:extLst>
            </p:cNvPr>
            <p:cNvSpPr/>
            <p:nvPr/>
          </p:nvSpPr>
          <p:spPr>
            <a:xfrm>
              <a:off x="7759657" y="4289089"/>
              <a:ext cx="1529861" cy="1529861"/>
            </a:xfrm>
            <a:prstGeom prst="ellipse">
              <a:avLst/>
            </a:prstGeom>
            <a:solidFill>
              <a:schemeClr val="accent6"/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ngenial Light" panose="02000503040000020004" pitchFamily="2" charset="0"/>
                </a:rPr>
                <a:t>New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Congenial Light" panose="02000503040000020004" pitchFamily="2" charset="0"/>
                </a:rPr>
                <a:t>signal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5A85B34-F2A6-B063-8838-8204194ABD0E}"/>
                </a:ext>
              </a:extLst>
            </p:cNvPr>
            <p:cNvSpPr txBox="1"/>
            <p:nvPr/>
          </p:nvSpPr>
          <p:spPr>
            <a:xfrm>
              <a:off x="6938154" y="4707697"/>
              <a:ext cx="8402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latin typeface="Congenial Light" panose="02000503040000020004" pitchFamily="2" charset="0"/>
                </a:rPr>
                <a:t>predict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A8A4140-BADA-1063-FD88-5B4D3E1ED410}"/>
                </a:ext>
              </a:extLst>
            </p:cNvPr>
            <p:cNvSpPr txBox="1"/>
            <p:nvPr/>
          </p:nvSpPr>
          <p:spPr>
            <a:xfrm>
              <a:off x="10120386" y="4441144"/>
              <a:ext cx="317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genial Light" panose="02000503040000020004" pitchFamily="2" charset="0"/>
                </a:rPr>
                <a:t>A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8A9EDFE-5D97-EF61-FFCF-1F8F9BD70FFD}"/>
                </a:ext>
              </a:extLst>
            </p:cNvPr>
            <p:cNvSpPr txBox="1"/>
            <p:nvPr/>
          </p:nvSpPr>
          <p:spPr>
            <a:xfrm>
              <a:off x="10120386" y="5328340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genial Light" panose="02000503040000020004" pitchFamily="2" charset="0"/>
                </a:rPr>
                <a:t>B</a:t>
              </a:r>
            </a:p>
          </p:txBody>
        </p: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8381FDB2-A95F-AF49-D5E2-8180164D2DA8}"/>
                </a:ext>
              </a:extLst>
            </p:cNvPr>
            <p:cNvCxnSpPr>
              <a:stCxn id="47" idx="6"/>
              <a:endCxn id="55" idx="1"/>
            </p:cNvCxnSpPr>
            <p:nvPr/>
          </p:nvCxnSpPr>
          <p:spPr>
            <a:xfrm flipV="1">
              <a:off x="9289518" y="4610421"/>
              <a:ext cx="830868" cy="4435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59CB8F1B-BD2D-9DD2-CBC4-ED8C049CA46D}"/>
                </a:ext>
              </a:extLst>
            </p:cNvPr>
            <p:cNvCxnSpPr>
              <a:stCxn id="47" idx="6"/>
              <a:endCxn id="56" idx="1"/>
            </p:cNvCxnSpPr>
            <p:nvPr/>
          </p:nvCxnSpPr>
          <p:spPr>
            <a:xfrm>
              <a:off x="9289518" y="5054020"/>
              <a:ext cx="830868" cy="4435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943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5937F8-78E7-3F41-60AB-BE6E9ED8B97B}"/>
              </a:ext>
            </a:extLst>
          </p:cNvPr>
          <p:cNvSpPr txBox="1"/>
          <p:nvPr/>
        </p:nvSpPr>
        <p:spPr>
          <a:xfrm>
            <a:off x="1000125" y="676275"/>
            <a:ext cx="4238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Decode EEG signal using for-loop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37AF1C6-9294-62F9-5A08-D4FFF99A4727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387825-7D35-78F8-2391-CCC134A83002}"/>
              </a:ext>
            </a:extLst>
          </p:cNvPr>
          <p:cNvSpPr/>
          <p:nvPr/>
        </p:nvSpPr>
        <p:spPr>
          <a:xfrm>
            <a:off x="1599558" y="2137885"/>
            <a:ext cx="3848744" cy="1319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F17015-AF89-B946-25DD-CEBF194310B0}"/>
              </a:ext>
            </a:extLst>
          </p:cNvPr>
          <p:cNvSpPr txBox="1"/>
          <p:nvPr/>
        </p:nvSpPr>
        <p:spPr>
          <a:xfrm>
            <a:off x="1778722" y="2344828"/>
            <a:ext cx="3079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i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model</a:t>
            </a:r>
            <a:r>
              <a:rPr lang="en-US" sz="1600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.</a:t>
            </a:r>
            <a:r>
              <a:rPr lang="en-US" sz="1600" b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fit</a:t>
            </a:r>
            <a:r>
              <a:rPr lang="en-US" sz="1600" b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(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X</a:t>
            </a:r>
            <a:r>
              <a:rPr lang="en-US" sz="1600" dirty="0">
                <a:latin typeface="Congenial Light" panose="02000503040000020004" pitchFamily="2" charset="0"/>
              </a:rPr>
              <a:t>,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 y</a:t>
            </a:r>
            <a:r>
              <a:rPr lang="en-US" sz="1600" b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)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</a:t>
            </a:r>
            <a:r>
              <a:rPr lang="en-US" sz="1600" dirty="0">
                <a:latin typeface="Congenial Light" panose="02000503040000020004" pitchFamily="2" charset="0"/>
              </a:rPr>
              <a:t>fit model to data</a:t>
            </a:r>
            <a:endParaRPr lang="en-US" sz="1600" b="1" dirty="0">
              <a:latin typeface="Congenial Light" panose="02000503040000020004" pitchFamily="2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17FA90-AF61-4D93-B5C9-D984174F39D3}"/>
              </a:ext>
            </a:extLst>
          </p:cNvPr>
          <p:cNvSpPr txBox="1"/>
          <p:nvPr/>
        </p:nvSpPr>
        <p:spPr>
          <a:xfrm>
            <a:off x="1778722" y="2683382"/>
            <a:ext cx="35445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X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training data including EEG signal </a:t>
            </a:r>
          </a:p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y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target information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91F35B-4317-26D9-C431-CB78E55997FD}"/>
              </a:ext>
            </a:extLst>
          </p:cNvPr>
          <p:cNvSpPr/>
          <p:nvPr/>
        </p:nvSpPr>
        <p:spPr>
          <a:xfrm>
            <a:off x="1599558" y="4030185"/>
            <a:ext cx="4737744" cy="1037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E85AA0-3348-8384-BA4E-278F2EFB9031}"/>
              </a:ext>
            </a:extLst>
          </p:cNvPr>
          <p:cNvSpPr txBox="1"/>
          <p:nvPr/>
        </p:nvSpPr>
        <p:spPr>
          <a:xfrm>
            <a:off x="1778722" y="4237128"/>
            <a:ext cx="4421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i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model</a:t>
            </a:r>
            <a:r>
              <a:rPr lang="en-US" sz="1600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.</a:t>
            </a:r>
            <a:r>
              <a:rPr lang="en-US" sz="1600" b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predict</a:t>
            </a:r>
            <a:r>
              <a:rPr lang="en-US" sz="1600" b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(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X</a:t>
            </a:r>
            <a:r>
              <a:rPr lang="en-US" sz="1600" b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)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</a:t>
            </a:r>
            <a:r>
              <a:rPr lang="en-US" sz="1600" dirty="0">
                <a:latin typeface="Congenial Light" panose="02000503040000020004" pitchFamily="2" charset="0"/>
              </a:rPr>
              <a:t>predict targets of given data</a:t>
            </a:r>
            <a:endParaRPr lang="en-US" sz="1600" b="1" dirty="0">
              <a:latin typeface="Congenial Light" panose="02000503040000020004" pitchFamily="2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BB7FB4-1E8F-225B-BE0D-AF637BE5E195}"/>
              </a:ext>
            </a:extLst>
          </p:cNvPr>
          <p:cNvSpPr txBox="1"/>
          <p:nvPr/>
        </p:nvSpPr>
        <p:spPr>
          <a:xfrm>
            <a:off x="1778722" y="4575682"/>
            <a:ext cx="1842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X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data for predict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D60E80-9475-0415-A456-7D6F1CA43752}"/>
              </a:ext>
            </a:extLst>
          </p:cNvPr>
          <p:cNvSpPr txBox="1"/>
          <p:nvPr/>
        </p:nvSpPr>
        <p:spPr>
          <a:xfrm>
            <a:off x="7658104" y="2613064"/>
            <a:ext cx="15808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train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 decoder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8F55EA-E6C2-A7FE-E161-2B5DFCEA9213}"/>
              </a:ext>
            </a:extLst>
          </p:cNvPr>
          <p:cNvSpPr txBox="1"/>
          <p:nvPr/>
        </p:nvSpPr>
        <p:spPr>
          <a:xfrm>
            <a:off x="7658104" y="4364076"/>
            <a:ext cx="205056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conduct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decoding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C091F28-1953-2624-8C1B-28C96F05B23A}"/>
              </a:ext>
            </a:extLst>
          </p:cNvPr>
          <p:cNvSpPr/>
          <p:nvPr/>
        </p:nvSpPr>
        <p:spPr>
          <a:xfrm>
            <a:off x="6620289" y="2597675"/>
            <a:ext cx="754827" cy="40011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4A1314D-0D6C-ABF3-B193-8A7115A048BC}"/>
              </a:ext>
            </a:extLst>
          </p:cNvPr>
          <p:cNvSpPr/>
          <p:nvPr/>
        </p:nvSpPr>
        <p:spPr>
          <a:xfrm>
            <a:off x="6620289" y="4345147"/>
            <a:ext cx="754827" cy="40011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1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6ABD42-2B97-2B04-C1DE-D6DC5D342438}"/>
              </a:ext>
            </a:extLst>
          </p:cNvPr>
          <p:cNvSpPr txBox="1"/>
          <p:nvPr/>
        </p:nvSpPr>
        <p:spPr>
          <a:xfrm>
            <a:off x="1000125" y="676275"/>
            <a:ext cx="4238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Decode EEG signal using for-loop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851898-E269-9DAF-701A-96854EA5C897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3993F1-B108-ABA3-5CE2-C4008DD8D065}"/>
              </a:ext>
            </a:extLst>
          </p:cNvPr>
          <p:cNvSpPr txBox="1"/>
          <p:nvPr/>
        </p:nvSpPr>
        <p:spPr>
          <a:xfrm>
            <a:off x="1000125" y="1400406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make pipeline for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CEBB56-CB73-FD44-DF9A-26A82CCA6A6A}"/>
              </a:ext>
            </a:extLst>
          </p:cNvPr>
          <p:cNvSpPr txBox="1"/>
          <p:nvPr/>
        </p:nvSpPr>
        <p:spPr>
          <a:xfrm>
            <a:off x="2633292" y="2022623"/>
            <a:ext cx="694613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clf_pipe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make_pipeline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(Scaler(NE_FT_trial.info), Vectorizer(),  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LogisticRegression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(solver='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liblinear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FA1789-8A50-8B14-4462-F5E9EF11D3FF}"/>
              </a:ext>
            </a:extLst>
          </p:cNvPr>
          <p:cNvSpPr txBox="1"/>
          <p:nvPr/>
        </p:nvSpPr>
        <p:spPr>
          <a:xfrm>
            <a:off x="2473636" y="4082280"/>
            <a:ext cx="2102591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ne_pred_FtoS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[]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D847C9-B709-80ED-87B8-E60AB1B89F2C}"/>
              </a:ext>
            </a:extLst>
          </p:cNvPr>
          <p:cNvSpPr txBox="1"/>
          <p:nvPr/>
        </p:nvSpPr>
        <p:spPr>
          <a:xfrm>
            <a:off x="1000125" y="3460064"/>
            <a:ext cx="556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make a variable for storing the result of decoding</a:t>
            </a:r>
          </a:p>
        </p:txBody>
      </p:sp>
    </p:spTree>
    <p:extLst>
      <p:ext uri="{BB962C8B-B14F-4D97-AF65-F5344CB8AC3E}">
        <p14:creationId xmlns:p14="http://schemas.microsoft.com/office/powerpoint/2010/main" val="2260901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D3DFC6-5560-1861-9F21-14BA0F01FFB8}"/>
              </a:ext>
            </a:extLst>
          </p:cNvPr>
          <p:cNvSpPr txBox="1"/>
          <p:nvPr/>
        </p:nvSpPr>
        <p:spPr>
          <a:xfrm>
            <a:off x="2615560" y="2022623"/>
            <a:ext cx="7684982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in range(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ne_FT_X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[0][0])):</a:t>
            </a: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FT_pipe.fit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ne_FT_X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[:,:,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ne_FT_y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temp_pred_FtoS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np.array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([2])</a:t>
            </a: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for j in range(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ne_ST_X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[0][0])):</a:t>
            </a: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pred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FT_pipe.predict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ne_ST_X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[:,:,j])</a:t>
            </a: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temp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np.array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([2])</a:t>
            </a: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for k in range(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(pred)):</a:t>
            </a: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if (pred[k] ==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ne_ST_y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[k]):</a:t>
            </a: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temp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np.hstack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((temp, 1))</a:t>
            </a: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elif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(pred[k] !=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ne_ST_y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[k]):</a:t>
            </a: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temp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np.hstack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((temp, 0))</a:t>
            </a: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temp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np.delete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(temp, 0)</a:t>
            </a: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temp_pred_FtoS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np.hstack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temp_pred_FtoS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np.mean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(temp))) </a:t>
            </a: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temp_pred_FtoS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np.delete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temp_pred_FtoS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0)</a:t>
            </a: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if 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== 0):</a:t>
            </a: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ne_pred_FtoS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temp_pred_FtoS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[None,:]</a:t>
            </a: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else:</a:t>
            </a: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ne_pred_FtoS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np.vstack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pred_FtoS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temp_pred_FtoS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[None,:]))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9318CD-36F8-29C3-B4FE-122425114D49}"/>
              </a:ext>
            </a:extLst>
          </p:cNvPr>
          <p:cNvSpPr txBox="1"/>
          <p:nvPr/>
        </p:nvSpPr>
        <p:spPr>
          <a:xfrm>
            <a:off x="1000125" y="676275"/>
            <a:ext cx="4238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Decode EEG signal using for-loop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370BE0-64EA-9C4C-1853-7BF5F30F9003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A70F03-1665-C8EB-C7F6-A402B70916D6}"/>
              </a:ext>
            </a:extLst>
          </p:cNvPr>
          <p:cNvSpPr txBox="1"/>
          <p:nvPr/>
        </p:nvSpPr>
        <p:spPr>
          <a:xfrm>
            <a:off x="1000125" y="1400406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fit and predict data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6B3345-096B-34DC-056B-DB4023C33A16}"/>
              </a:ext>
            </a:extLst>
          </p:cNvPr>
          <p:cNvSpPr/>
          <p:nvPr/>
        </p:nvSpPr>
        <p:spPr>
          <a:xfrm>
            <a:off x="4229480" y="1984523"/>
            <a:ext cx="1862611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DE3A81-A1A7-3911-E6A6-9B9FC1218465}"/>
              </a:ext>
            </a:extLst>
          </p:cNvPr>
          <p:cNvSpPr txBox="1"/>
          <p:nvPr/>
        </p:nvSpPr>
        <p:spPr>
          <a:xfrm>
            <a:off x="7590692" y="2018108"/>
            <a:ext cx="2725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decode signal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time-by-time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5F69C1-86A0-C206-9B9D-A889AB7EA4B6}"/>
              </a:ext>
            </a:extLst>
          </p:cNvPr>
          <p:cNvSpPr/>
          <p:nvPr/>
        </p:nvSpPr>
        <p:spPr>
          <a:xfrm>
            <a:off x="3906605" y="2183292"/>
            <a:ext cx="483687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9C0B7A-8B4B-CAD4-F58D-2BC2F6D9EFF3}"/>
              </a:ext>
            </a:extLst>
          </p:cNvPr>
          <p:cNvSpPr txBox="1"/>
          <p:nvPr/>
        </p:nvSpPr>
        <p:spPr>
          <a:xfrm>
            <a:off x="1722378" y="2208016"/>
            <a:ext cx="1239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train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 model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9DCC6A-6953-6812-739C-4D1E4804436A}"/>
              </a:ext>
            </a:extLst>
          </p:cNvPr>
          <p:cNvSpPr/>
          <p:nvPr/>
        </p:nvSpPr>
        <p:spPr>
          <a:xfrm>
            <a:off x="5058641" y="2854561"/>
            <a:ext cx="855651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113468-7A43-A900-EFB4-7684BD6EE690}"/>
              </a:ext>
            </a:extLst>
          </p:cNvPr>
          <p:cNvSpPr txBox="1"/>
          <p:nvPr/>
        </p:nvSpPr>
        <p:spPr>
          <a:xfrm>
            <a:off x="7590692" y="2893265"/>
            <a:ext cx="3207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decode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 signal and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save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 the result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B5BA7B-E9B6-F2DD-B15C-6097DECC1638}"/>
              </a:ext>
            </a:extLst>
          </p:cNvPr>
          <p:cNvSpPr/>
          <p:nvPr/>
        </p:nvSpPr>
        <p:spPr>
          <a:xfrm>
            <a:off x="3862191" y="3471159"/>
            <a:ext cx="3474501" cy="103018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EAC4EE-1C1B-AFE2-C30A-8C7B7D8E2883}"/>
              </a:ext>
            </a:extLst>
          </p:cNvPr>
          <p:cNvSpPr txBox="1"/>
          <p:nvPr/>
        </p:nvSpPr>
        <p:spPr>
          <a:xfrm>
            <a:off x="7590692" y="3816972"/>
            <a:ext cx="3429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check 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decoding result of each trial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A5E062-0570-DD83-8E0F-6B864391CA66}"/>
              </a:ext>
            </a:extLst>
          </p:cNvPr>
          <p:cNvSpPr/>
          <p:nvPr/>
        </p:nvSpPr>
        <p:spPr>
          <a:xfrm>
            <a:off x="5530008" y="4539439"/>
            <a:ext cx="855651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B7A0E2-CEE2-B049-D922-F30F71D8997F}"/>
              </a:ext>
            </a:extLst>
          </p:cNvPr>
          <p:cNvSpPr txBox="1"/>
          <p:nvPr/>
        </p:nvSpPr>
        <p:spPr>
          <a:xfrm>
            <a:off x="772175" y="4326803"/>
            <a:ext cx="2747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store the result of decoding</a:t>
            </a:r>
          </a:p>
          <a:p>
            <a:pPr algn="r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at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that time point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3AC106-6EBD-5B4E-477B-2ECE00A5B43F}"/>
              </a:ext>
            </a:extLst>
          </p:cNvPr>
          <p:cNvSpPr/>
          <p:nvPr/>
        </p:nvSpPr>
        <p:spPr>
          <a:xfrm>
            <a:off x="5327433" y="5626552"/>
            <a:ext cx="855651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574BA2-53CC-7ADD-BD51-8C3D28C90DC5}"/>
              </a:ext>
            </a:extLst>
          </p:cNvPr>
          <p:cNvSpPr txBox="1"/>
          <p:nvPr/>
        </p:nvSpPr>
        <p:spPr>
          <a:xfrm>
            <a:off x="716630" y="5631512"/>
            <a:ext cx="2747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store the result of decoding</a:t>
            </a:r>
          </a:p>
          <a:p>
            <a:pPr algn="r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at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each progress</a:t>
            </a:r>
          </a:p>
        </p:txBody>
      </p:sp>
    </p:spTree>
    <p:extLst>
      <p:ext uri="{BB962C8B-B14F-4D97-AF65-F5344CB8AC3E}">
        <p14:creationId xmlns:p14="http://schemas.microsoft.com/office/powerpoint/2010/main" val="339859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2CC4DC3-4A13-0487-4C76-C3C6A2E188E9}"/>
              </a:ext>
            </a:extLst>
          </p:cNvPr>
          <p:cNvSpPr/>
          <p:nvPr/>
        </p:nvSpPr>
        <p:spPr>
          <a:xfrm>
            <a:off x="2199322" y="2944177"/>
            <a:ext cx="8782050" cy="969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578D1F-FBEE-867E-79F3-93D753C069F7}"/>
              </a:ext>
            </a:extLst>
          </p:cNvPr>
          <p:cNvSpPr/>
          <p:nvPr/>
        </p:nvSpPr>
        <p:spPr>
          <a:xfrm>
            <a:off x="1229677" y="2944177"/>
            <a:ext cx="969645" cy="9696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506CBE-0C57-377D-685D-3AF33FBEABE5}"/>
              </a:ext>
            </a:extLst>
          </p:cNvPr>
          <p:cNvSpPr txBox="1"/>
          <p:nvPr/>
        </p:nvSpPr>
        <p:spPr>
          <a:xfrm>
            <a:off x="2807967" y="3136611"/>
            <a:ext cx="7545708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Do what you can</a:t>
            </a:r>
          </a:p>
        </p:txBody>
      </p:sp>
    </p:spTree>
    <p:extLst>
      <p:ext uri="{BB962C8B-B14F-4D97-AF65-F5344CB8AC3E}">
        <p14:creationId xmlns:p14="http://schemas.microsoft.com/office/powerpoint/2010/main" val="3122821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6A369E-BABA-1BAA-492D-DEF6E203BA09}"/>
              </a:ext>
            </a:extLst>
          </p:cNvPr>
          <p:cNvSpPr txBox="1"/>
          <p:nvPr/>
        </p:nvSpPr>
        <p:spPr>
          <a:xfrm>
            <a:off x="1000125" y="676275"/>
            <a:ext cx="4238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Decode EEG signal using for-loop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4844838-012A-02C9-8D69-10171440D285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A625A-7B33-FBAF-638B-793336F76A81}"/>
              </a:ext>
            </a:extLst>
          </p:cNvPr>
          <p:cNvSpPr txBox="1"/>
          <p:nvPr/>
        </p:nvSpPr>
        <p:spPr>
          <a:xfrm>
            <a:off x="1000125" y="1400406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visualize the result of decoding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C6ADD6-1117-DB8D-29FD-A37C44B886DB}"/>
              </a:ext>
            </a:extLst>
          </p:cNvPr>
          <p:cNvSpPr txBox="1"/>
          <p:nvPr/>
        </p:nvSpPr>
        <p:spPr>
          <a:xfrm>
            <a:off x="1278643" y="2022623"/>
            <a:ext cx="9177512" cy="22467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fig, ax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plt.subplots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ax.imshow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ne_pred_FtoS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interpolation='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lanczos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', origin='lower',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cmap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RdBu_r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', 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extent=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NE_ST_trial.times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[[0, -1, 0, -1]],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vmin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=0.,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vmax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=1.)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ax.set_xlabel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('Testing Time (s)')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ax.set_ylabel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('Training Time (s)')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ax.set_title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('decoding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reseult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(NE) : First to Second')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ax.axvline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(0, color='k')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ax.axhline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(0, color='k')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cbar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plt.colorbar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ax=ax)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cbar.set_label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('AUC')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A251E45-6454-A3CC-0DC9-E13A8E9D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112" y="3146007"/>
            <a:ext cx="3912209" cy="325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7C4693F-DD6C-D389-1F11-37E95F016EF9}"/>
              </a:ext>
            </a:extLst>
          </p:cNvPr>
          <p:cNvSpPr/>
          <p:nvPr/>
        </p:nvSpPr>
        <p:spPr>
          <a:xfrm>
            <a:off x="3606728" y="2417480"/>
            <a:ext cx="1913412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01ACC6-AE6B-5DE5-A013-D0390A849458}"/>
              </a:ext>
            </a:extLst>
          </p:cNvPr>
          <p:cNvSpPr/>
          <p:nvPr/>
        </p:nvSpPr>
        <p:spPr>
          <a:xfrm>
            <a:off x="2895981" y="2193170"/>
            <a:ext cx="1371217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28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ED4D9C-35E8-6A35-3068-485E39E1BBF8}"/>
              </a:ext>
            </a:extLst>
          </p:cNvPr>
          <p:cNvSpPr txBox="1"/>
          <p:nvPr/>
        </p:nvSpPr>
        <p:spPr>
          <a:xfrm>
            <a:off x="1000125" y="676275"/>
            <a:ext cx="4238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Decode EEG signal using for-loop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5C96ECE-56C2-D3E6-C8A5-B8E76298E800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731A33-C215-1FED-73CA-A5E0A540B672}"/>
              </a:ext>
            </a:extLst>
          </p:cNvPr>
          <p:cNvSpPr txBox="1"/>
          <p:nvPr/>
        </p:nvSpPr>
        <p:spPr>
          <a:xfrm>
            <a:off x="1000125" y="1400406"/>
            <a:ext cx="624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Congenial Light" panose="02000503040000020004" pitchFamily="2" charset="0"/>
              </a:rPr>
              <a:t>observe whether the decoder is doing its work sincerely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3273AB-C84F-A417-58DA-A0DEDEF88D53}"/>
              </a:ext>
            </a:extLst>
          </p:cNvPr>
          <p:cNvSpPr txBox="1"/>
          <p:nvPr/>
        </p:nvSpPr>
        <p:spPr>
          <a:xfrm>
            <a:off x="1824638" y="2034654"/>
            <a:ext cx="8542723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print('Start decoding : First to Second’)</a:t>
            </a:r>
          </a:p>
          <a:p>
            <a:pPr algn="l"/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in range(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ne_FT_X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[0][0])):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</a:p>
          <a:p>
            <a:pPr algn="l"/>
            <a:r>
              <a:rPr lang="en-US" sz="1400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[decoding part]</a:t>
            </a:r>
          </a:p>
          <a:p>
            <a:pPr algn="l"/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if ((i+1)%10 == 0):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print('progress : '+str(i+1)+'/'+str(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ne_FT_X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[0][0]))+'time points')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print('DONE!')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888821-0482-28F1-C1FD-34FFE84475E9}"/>
              </a:ext>
            </a:extLst>
          </p:cNvPr>
          <p:cNvSpPr/>
          <p:nvPr/>
        </p:nvSpPr>
        <p:spPr>
          <a:xfrm>
            <a:off x="2502282" y="1991112"/>
            <a:ext cx="3782404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EFC750-860D-B6F5-55EB-F34D830B17C7}"/>
              </a:ext>
            </a:extLst>
          </p:cNvPr>
          <p:cNvSpPr txBox="1"/>
          <p:nvPr/>
        </p:nvSpPr>
        <p:spPr>
          <a:xfrm>
            <a:off x="6521683" y="2064731"/>
            <a:ext cx="3608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announce the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beginning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 of decoding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979289-E0E6-EA2A-BA31-6847F9F80037}"/>
              </a:ext>
            </a:extLst>
          </p:cNvPr>
          <p:cNvSpPr/>
          <p:nvPr/>
        </p:nvSpPr>
        <p:spPr>
          <a:xfrm>
            <a:off x="2617359" y="3258170"/>
            <a:ext cx="1726041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FD4530-60B5-18E6-8A11-0DE89BC8CFCB}"/>
              </a:ext>
            </a:extLst>
          </p:cNvPr>
          <p:cNvSpPr txBox="1"/>
          <p:nvPr/>
        </p:nvSpPr>
        <p:spPr>
          <a:xfrm>
            <a:off x="4564936" y="3274962"/>
            <a:ext cx="4855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update the progress of decoding every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10 trainings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9FF72B-10E8-B59D-11F8-90996B9E9416}"/>
              </a:ext>
            </a:extLst>
          </p:cNvPr>
          <p:cNvSpPr/>
          <p:nvPr/>
        </p:nvSpPr>
        <p:spPr>
          <a:xfrm>
            <a:off x="2502282" y="3721390"/>
            <a:ext cx="836004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FA358E-DE14-25D0-64BE-285E07F86702}"/>
              </a:ext>
            </a:extLst>
          </p:cNvPr>
          <p:cNvSpPr txBox="1"/>
          <p:nvPr/>
        </p:nvSpPr>
        <p:spPr>
          <a:xfrm>
            <a:off x="2503795" y="4109521"/>
            <a:ext cx="2983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announce the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end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 of decoding</a:t>
            </a:r>
          </a:p>
        </p:txBody>
      </p:sp>
    </p:spTree>
    <p:extLst>
      <p:ext uri="{BB962C8B-B14F-4D97-AF65-F5344CB8AC3E}">
        <p14:creationId xmlns:p14="http://schemas.microsoft.com/office/powerpoint/2010/main" val="352941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3788D3-5A66-633E-EEC3-89FCA96FF57E}"/>
              </a:ext>
            </a:extLst>
          </p:cNvPr>
          <p:cNvSpPr txBox="1"/>
          <p:nvPr/>
        </p:nvSpPr>
        <p:spPr>
          <a:xfrm>
            <a:off x="1000125" y="676275"/>
            <a:ext cx="4238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Decode EEG signal using for-loop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AB24AE-CB25-9C35-F8D6-4A28D8B6897C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9A0374-16AA-A79B-272F-09C0D1A19AAB}"/>
              </a:ext>
            </a:extLst>
          </p:cNvPr>
          <p:cNvSpPr txBox="1"/>
          <p:nvPr/>
        </p:nvSpPr>
        <p:spPr>
          <a:xfrm>
            <a:off x="1000125" y="1400406"/>
            <a:ext cx="378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decode two set of signal at once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05B9CF-A6BC-FE10-4F5B-0D17D2F0906C}"/>
              </a:ext>
            </a:extLst>
          </p:cNvPr>
          <p:cNvSpPr txBox="1"/>
          <p:nvPr/>
        </p:nvSpPr>
        <p:spPr>
          <a:xfrm>
            <a:off x="3119104" y="2034654"/>
            <a:ext cx="5262979" cy="4616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ne_pred_FtoS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[]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ne_pred_FtoC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[]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in range(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ne_FT_X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[0][0])):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FT_pipe.fit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ne_FT_X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[:,:,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ne_FT_y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temp_pred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np.array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([2, 2])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for j in range(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ne_ST_X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[0][0])):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pred_S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FT_pipe.predict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ne_ST_X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[:,:,j])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pred_C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FT_pipe.predict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ne_C_X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[:,:,j])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temp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np.array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([2, 2])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t_temp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np.array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([2, 2])[None,:]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for k in range(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pred_S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)):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if 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pred_S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[k] ==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ne_ST_y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[k]):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temp[0] = 1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elif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pred_S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[k] !=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ne_ST_y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[k]):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temp[0] = 0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if 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pred_C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[k] ==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ne_C_y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[k]):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temp[1] = 1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elif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pred_C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[k] !=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ne_C_y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[k]):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temp[1] = 0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fr-FR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t_temp = np.vstack((t_temp, temp))</a:t>
            </a:r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7DA43C-9CB9-A998-FEB6-1F23FA2F8D99}"/>
              </a:ext>
            </a:extLst>
          </p:cNvPr>
          <p:cNvSpPr/>
          <p:nvPr/>
        </p:nvSpPr>
        <p:spPr>
          <a:xfrm>
            <a:off x="3087354" y="1990204"/>
            <a:ext cx="1589667" cy="63869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FDCCB8-CE6C-83EC-F252-8F46A98CEBD0}"/>
              </a:ext>
            </a:extLst>
          </p:cNvPr>
          <p:cNvSpPr txBox="1"/>
          <p:nvPr/>
        </p:nvSpPr>
        <p:spPr>
          <a:xfrm>
            <a:off x="1112288" y="2028885"/>
            <a:ext cx="1959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make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two variables</a:t>
            </a:r>
          </a:p>
          <a:p>
            <a:pPr algn="r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for storing result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D0C93D-8A62-C973-CEC1-54DB0664CC2F}"/>
              </a:ext>
            </a:extLst>
          </p:cNvPr>
          <p:cNvSpPr/>
          <p:nvPr/>
        </p:nvSpPr>
        <p:spPr>
          <a:xfrm>
            <a:off x="4772271" y="2393968"/>
            <a:ext cx="1862611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225319-A7FF-7D55-BB97-957AC9083348}"/>
              </a:ext>
            </a:extLst>
          </p:cNvPr>
          <p:cNvSpPr txBox="1"/>
          <p:nvPr/>
        </p:nvSpPr>
        <p:spPr>
          <a:xfrm>
            <a:off x="7612783" y="2414853"/>
            <a:ext cx="2725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decode signal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time-by-time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E876A2-C288-B786-8980-7A68217F7909}"/>
              </a:ext>
            </a:extLst>
          </p:cNvPr>
          <p:cNvSpPr/>
          <p:nvPr/>
        </p:nvSpPr>
        <p:spPr>
          <a:xfrm>
            <a:off x="5756181" y="2846164"/>
            <a:ext cx="853301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3DBA53-9375-AC8C-FB41-0CFC52263E82}"/>
              </a:ext>
            </a:extLst>
          </p:cNvPr>
          <p:cNvSpPr txBox="1"/>
          <p:nvPr/>
        </p:nvSpPr>
        <p:spPr>
          <a:xfrm>
            <a:off x="7612783" y="2905149"/>
            <a:ext cx="2587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handle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two results 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at once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Congenial Light" panose="02000503040000020004" pitchFamily="2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EAD19A7-E6B1-322C-5BD8-32B84BEDA5CD}"/>
              </a:ext>
            </a:extLst>
          </p:cNvPr>
          <p:cNvSpPr/>
          <p:nvPr/>
        </p:nvSpPr>
        <p:spPr>
          <a:xfrm>
            <a:off x="5652777" y="6291863"/>
            <a:ext cx="853302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8FB90D-4C8C-6584-47C0-91D26DF2C019}"/>
              </a:ext>
            </a:extLst>
          </p:cNvPr>
          <p:cNvSpPr txBox="1"/>
          <p:nvPr/>
        </p:nvSpPr>
        <p:spPr>
          <a:xfrm>
            <a:off x="1469804" y="6066527"/>
            <a:ext cx="2797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store the results of decoding</a:t>
            </a:r>
          </a:p>
          <a:p>
            <a:pPr algn="r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at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that predict time point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0724A6-1E69-85D4-2EC5-FCF517EAF599}"/>
              </a:ext>
            </a:extLst>
          </p:cNvPr>
          <p:cNvSpPr txBox="1"/>
          <p:nvPr/>
        </p:nvSpPr>
        <p:spPr>
          <a:xfrm>
            <a:off x="6609482" y="3753340"/>
            <a:ext cx="2685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[0]: second target / [1]: cue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Congenial Light" panose="02000503040000020004" pitchFamily="2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2DA8822-DA5C-F7EA-D984-F987458E2D7B}"/>
              </a:ext>
            </a:extLst>
          </p:cNvPr>
          <p:cNvSpPr/>
          <p:nvPr/>
        </p:nvSpPr>
        <p:spPr>
          <a:xfrm>
            <a:off x="5615773" y="3702604"/>
            <a:ext cx="853301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91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FE4943-E966-C5C9-F4DC-E91AE004CF9D}"/>
              </a:ext>
            </a:extLst>
          </p:cNvPr>
          <p:cNvSpPr txBox="1"/>
          <p:nvPr/>
        </p:nvSpPr>
        <p:spPr>
          <a:xfrm>
            <a:off x="2610897" y="2034654"/>
            <a:ext cx="7802136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t_temp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np.delete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t_temp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0, axis=0)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temp_pred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np.vstack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temp_pred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np.mean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t_temp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axis=0)))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temp_pred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np.delete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temp_pred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0, axis=0)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if 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== 0):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ne_pred_FtoS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temp_pred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[:,0][None,:]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ne_pred_FtoC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temp_pred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[:,1][None,:]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else: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ne_pred_FtoS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np.vstack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ne_pred_FtoS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temp_pred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[:,0][None,:]))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ne_pred_FtoC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np.vstack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ne_pred_FtoC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temp_pred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[:,1][None,:]))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F7A9B9-6FF0-96EF-65AB-5E5D835A3BE0}"/>
              </a:ext>
            </a:extLst>
          </p:cNvPr>
          <p:cNvSpPr txBox="1"/>
          <p:nvPr/>
        </p:nvSpPr>
        <p:spPr>
          <a:xfrm>
            <a:off x="1000125" y="676275"/>
            <a:ext cx="4238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Decode EEG signal using for-loop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AF6EC4-043E-0C0F-6925-2EAD774CA1FD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2ECD64-DB5B-C9E9-2BF2-2585AD5678D8}"/>
              </a:ext>
            </a:extLst>
          </p:cNvPr>
          <p:cNvSpPr txBox="1"/>
          <p:nvPr/>
        </p:nvSpPr>
        <p:spPr>
          <a:xfrm>
            <a:off x="1000125" y="1400406"/>
            <a:ext cx="378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decode two set of signal at once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9556FD-FD85-6080-AEBE-7B9D4E7C19DC}"/>
              </a:ext>
            </a:extLst>
          </p:cNvPr>
          <p:cNvSpPr/>
          <p:nvPr/>
        </p:nvSpPr>
        <p:spPr>
          <a:xfrm>
            <a:off x="4984885" y="2253640"/>
            <a:ext cx="855651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551BAE-AFD5-D769-EE87-DBE6EF94A1DA}"/>
              </a:ext>
            </a:extLst>
          </p:cNvPr>
          <p:cNvSpPr txBox="1"/>
          <p:nvPr/>
        </p:nvSpPr>
        <p:spPr>
          <a:xfrm>
            <a:off x="684254" y="2041004"/>
            <a:ext cx="2747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store the result of decoding</a:t>
            </a:r>
          </a:p>
          <a:p>
            <a:pPr algn="r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at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that train time point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FA8176-F2CB-7AB7-3DC1-0D9CBF0FA347}"/>
              </a:ext>
            </a:extLst>
          </p:cNvPr>
          <p:cNvSpPr/>
          <p:nvPr/>
        </p:nvSpPr>
        <p:spPr>
          <a:xfrm>
            <a:off x="5310689" y="3497513"/>
            <a:ext cx="855651" cy="584775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B02F41-BAC8-25B6-C817-727BC491D548}"/>
              </a:ext>
            </a:extLst>
          </p:cNvPr>
          <p:cNvSpPr txBox="1"/>
          <p:nvPr/>
        </p:nvSpPr>
        <p:spPr>
          <a:xfrm>
            <a:off x="699886" y="3502473"/>
            <a:ext cx="2747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store the result of decoding</a:t>
            </a:r>
          </a:p>
          <a:p>
            <a:pPr algn="r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at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each progress</a:t>
            </a:r>
          </a:p>
        </p:txBody>
      </p:sp>
    </p:spTree>
    <p:extLst>
      <p:ext uri="{BB962C8B-B14F-4D97-AF65-F5344CB8AC3E}">
        <p14:creationId xmlns:p14="http://schemas.microsoft.com/office/powerpoint/2010/main" val="1493825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6A369E-BABA-1BAA-492D-DEF6E203BA09}"/>
              </a:ext>
            </a:extLst>
          </p:cNvPr>
          <p:cNvSpPr txBox="1"/>
          <p:nvPr/>
        </p:nvSpPr>
        <p:spPr>
          <a:xfrm>
            <a:off x="1000125" y="676275"/>
            <a:ext cx="4238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Decode EEG signal using for-loop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4844838-012A-02C9-8D69-10171440D285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A625A-7B33-FBAF-638B-793336F76A81}"/>
              </a:ext>
            </a:extLst>
          </p:cNvPr>
          <p:cNvSpPr txBox="1"/>
          <p:nvPr/>
        </p:nvSpPr>
        <p:spPr>
          <a:xfrm>
            <a:off x="1000125" y="1400406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visualize the result of decoding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C6ADD6-1117-DB8D-29FD-A37C44B886DB}"/>
              </a:ext>
            </a:extLst>
          </p:cNvPr>
          <p:cNvSpPr txBox="1"/>
          <p:nvPr/>
        </p:nvSpPr>
        <p:spPr>
          <a:xfrm>
            <a:off x="1278643" y="2022623"/>
            <a:ext cx="9177512" cy="22467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fig, ax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plt.subplots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ax.imshow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ne_pred_FtoS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interpolation='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lanczos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', origin='lower',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cmap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RdBu_r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', 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extent=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NE_ST_trial.times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[[0, -1, 0, -1]],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vmin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=0.,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vmax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=1.)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ax.set_xlabel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('Testing Time (s)')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ax.set_ylabel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('Training Time (s)')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ax.set_title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('decoding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reseult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(NE) : First to Second')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ax.axvline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(0, color='k')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ax.axhline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(0, color='k')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cbar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plt.colorbar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ax=ax)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cbar.set_label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('AUC')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C4693F-DD6C-D389-1F11-37E95F016EF9}"/>
              </a:ext>
            </a:extLst>
          </p:cNvPr>
          <p:cNvSpPr/>
          <p:nvPr/>
        </p:nvSpPr>
        <p:spPr>
          <a:xfrm>
            <a:off x="3606728" y="2417480"/>
            <a:ext cx="1913412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01ACC6-AE6B-5DE5-A013-D0390A849458}"/>
              </a:ext>
            </a:extLst>
          </p:cNvPr>
          <p:cNvSpPr/>
          <p:nvPr/>
        </p:nvSpPr>
        <p:spPr>
          <a:xfrm>
            <a:off x="2895981" y="2193170"/>
            <a:ext cx="1371217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2EF57D6-26C1-FBBE-4D49-4859311BD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112" y="3146008"/>
            <a:ext cx="3912209" cy="325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464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68CBDDC-214A-C348-B880-998F46850E88}"/>
              </a:ext>
            </a:extLst>
          </p:cNvPr>
          <p:cNvSpPr/>
          <p:nvPr/>
        </p:nvSpPr>
        <p:spPr>
          <a:xfrm>
            <a:off x="3050240" y="4415490"/>
            <a:ext cx="6123314" cy="1956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B8E2AF-E1AF-6FF0-1608-B6D98DC0BBF8}"/>
              </a:ext>
            </a:extLst>
          </p:cNvPr>
          <p:cNvSpPr txBox="1"/>
          <p:nvPr/>
        </p:nvSpPr>
        <p:spPr>
          <a:xfrm>
            <a:off x="1941663" y="2034654"/>
            <a:ext cx="8331127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cross_condition_dec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fit_trial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fit_X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fit_y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predict_X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predict_y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):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predict_y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np.array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predict_y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train_pipe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make_pipeline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(Scaler(fit_trial.info), Vectorizer(),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      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LogisticRegression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(solver='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liblinear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'))</a:t>
            </a:r>
          </a:p>
          <a:p>
            <a:pPr algn="l"/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 sz="1400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[decoding part]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return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decoding_result</a:t>
            </a:r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A3EEF-27DB-84F1-CBF0-281A0B405878}"/>
              </a:ext>
            </a:extLst>
          </p:cNvPr>
          <p:cNvSpPr txBox="1"/>
          <p:nvPr/>
        </p:nvSpPr>
        <p:spPr>
          <a:xfrm>
            <a:off x="1000125" y="676275"/>
            <a:ext cx="4238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Decode EEG signal using for-loop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D93C3C-FA18-C5DE-3DEC-74C6EE19A524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FA5D9-61CB-7CC0-9C8A-A91926BAADE8}"/>
              </a:ext>
            </a:extLst>
          </p:cNvPr>
          <p:cNvSpPr txBox="1"/>
          <p:nvPr/>
        </p:nvSpPr>
        <p:spPr>
          <a:xfrm>
            <a:off x="1000125" y="1400406"/>
            <a:ext cx="562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decode signal by making the process as a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7A7C4F-67E6-0C5B-DE7C-B68BBE236C17}"/>
              </a:ext>
            </a:extLst>
          </p:cNvPr>
          <p:cNvSpPr txBox="1"/>
          <p:nvPr/>
        </p:nvSpPr>
        <p:spPr>
          <a:xfrm>
            <a:off x="3295682" y="4612065"/>
            <a:ext cx="56813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fit_trial</a:t>
            </a:r>
            <a:r>
              <a:rPr lang="en-US" sz="1600" dirty="0">
                <a:latin typeface="Congenial Light" panose="02000503040000020004" pitchFamily="2" charset="0"/>
              </a:rPr>
              <a:t>: the epoch that used in training</a:t>
            </a:r>
          </a:p>
          <a:p>
            <a:pPr algn="l"/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fit_X</a:t>
            </a:r>
            <a:r>
              <a:rPr lang="en-US" sz="1600" dirty="0">
                <a:latin typeface="Congenial Light" panose="02000503040000020004" pitchFamily="2" charset="0"/>
              </a:rPr>
              <a:t>: data for fitting defined model</a:t>
            </a:r>
          </a:p>
          <a:p>
            <a:pPr algn="l"/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fit_y</a:t>
            </a:r>
            <a:r>
              <a:rPr lang="en-US" sz="1600" dirty="0">
                <a:latin typeface="Congenial Light" panose="02000503040000020004" pitchFamily="2" charset="0"/>
              </a:rPr>
              <a:t>: the target information at fitting</a:t>
            </a:r>
          </a:p>
          <a:p>
            <a:pPr algn="l"/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predict_X</a:t>
            </a:r>
            <a:r>
              <a:rPr lang="en-US" sz="1600" dirty="0">
                <a:latin typeface="Congenial Light" panose="02000503040000020004" pitchFamily="2" charset="0"/>
              </a:rPr>
              <a:t>: data for predicting trained model</a:t>
            </a:r>
          </a:p>
          <a:p>
            <a:pPr algn="l"/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predict_y</a:t>
            </a:r>
            <a:r>
              <a:rPr lang="en-US" sz="1600" dirty="0">
                <a:latin typeface="Congenial Light" panose="02000503040000020004" pitchFamily="2" charset="0"/>
              </a:rPr>
              <a:t>: correct information at predicting</a:t>
            </a:r>
          </a:p>
          <a:p>
            <a:pPr algn="l"/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cond</a:t>
            </a:r>
            <a:r>
              <a:rPr lang="en-US" sz="1600" dirty="0">
                <a:latin typeface="Congenial Light" panose="02000503040000020004" pitchFamily="2" charset="0"/>
              </a:rPr>
              <a:t>: information for announcing the progress of decoding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025CAA8-4FDC-EC5F-0B1C-F64EC1A3BDCF}"/>
              </a:ext>
            </a:extLst>
          </p:cNvPr>
          <p:cNvSpPr/>
          <p:nvPr/>
        </p:nvSpPr>
        <p:spPr>
          <a:xfrm>
            <a:off x="2349147" y="3722868"/>
            <a:ext cx="2590699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896926-E9D3-6CEB-8998-B88853D21C11}"/>
              </a:ext>
            </a:extLst>
          </p:cNvPr>
          <p:cNvSpPr txBox="1"/>
          <p:nvPr/>
        </p:nvSpPr>
        <p:spPr>
          <a:xfrm>
            <a:off x="5114888" y="3727425"/>
            <a:ext cx="2818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return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 the result of decoding</a:t>
            </a:r>
          </a:p>
        </p:txBody>
      </p:sp>
    </p:spTree>
    <p:extLst>
      <p:ext uri="{BB962C8B-B14F-4D97-AF65-F5344CB8AC3E}">
        <p14:creationId xmlns:p14="http://schemas.microsoft.com/office/powerpoint/2010/main" val="9133036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94949-2209-2315-A269-BBD4F8AB0C14}"/>
              </a:ext>
            </a:extLst>
          </p:cNvPr>
          <p:cNvSpPr txBox="1"/>
          <p:nvPr/>
        </p:nvSpPr>
        <p:spPr>
          <a:xfrm>
            <a:off x="1000125" y="676275"/>
            <a:ext cx="4238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Decode EEG signal using for-loop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8CEF9C-66EF-7266-D1F1-460B219D1591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3F0A9E-08DB-4363-52BB-865AAF51ABCD}"/>
              </a:ext>
            </a:extLst>
          </p:cNvPr>
          <p:cNvSpPr txBox="1"/>
          <p:nvPr/>
        </p:nvSpPr>
        <p:spPr>
          <a:xfrm>
            <a:off x="1000125" y="1400406"/>
            <a:ext cx="562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decode signal by making the process as a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A99D04-37A5-E2CA-1270-9B9A6E616A3A}"/>
              </a:ext>
            </a:extLst>
          </p:cNvPr>
          <p:cNvSpPr txBox="1"/>
          <p:nvPr/>
        </p:nvSpPr>
        <p:spPr>
          <a:xfrm>
            <a:off x="2240603" y="2034654"/>
            <a:ext cx="7696338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ne_pred_FtoS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u="sng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cross_condition_dec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NE_FT_trial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ne_FT_X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ne_FT_y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          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ne_ST_X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ne_ST_y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'First to Second')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CE88E6-FA1C-8E1A-CD94-347599828F94}"/>
              </a:ext>
            </a:extLst>
          </p:cNvPr>
          <p:cNvSpPr txBox="1"/>
          <p:nvPr/>
        </p:nvSpPr>
        <p:spPr>
          <a:xfrm>
            <a:off x="2240603" y="2822790"/>
            <a:ext cx="727314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ne_pred_StoC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u="sng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cross_condition_dec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NE_ST_trial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ne_ST_X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ne_ST_y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          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ne_C_X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ne_C_y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'Second to Cue')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B33A769-712A-217B-11D9-0DCF5241FF71}"/>
              </a:ext>
            </a:extLst>
          </p:cNvPr>
          <p:cNvGrpSpPr/>
          <p:nvPr/>
        </p:nvGrpSpPr>
        <p:grpSpPr>
          <a:xfrm>
            <a:off x="1236285" y="3783656"/>
            <a:ext cx="1928942" cy="2692337"/>
            <a:chOff x="3012335" y="4306877"/>
            <a:chExt cx="1304925" cy="1821360"/>
          </a:xfrm>
        </p:grpSpPr>
        <p:pic>
          <p:nvPicPr>
            <p:cNvPr id="9" name="그래픽 8" descr="평화를 나타내는 손가락 사인을 하는 여자">
              <a:extLst>
                <a:ext uri="{FF2B5EF4-FFF2-40B4-BE49-F238E27FC236}">
                  <a16:creationId xmlns:a16="http://schemas.microsoft.com/office/drawing/2014/main" id="{CA7C562D-15F6-543E-A682-BF7BEB171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12335" y="4918562"/>
              <a:ext cx="1304925" cy="1209675"/>
            </a:xfrm>
            <a:prstGeom prst="rect">
              <a:avLst/>
            </a:prstGeom>
          </p:spPr>
        </p:pic>
        <p:pic>
          <p:nvPicPr>
            <p:cNvPr id="13" name="그래픽 12" descr="쪽진 머리를 한 나이 든 여자">
              <a:extLst>
                <a:ext uri="{FF2B5EF4-FFF2-40B4-BE49-F238E27FC236}">
                  <a16:creationId xmlns:a16="http://schemas.microsoft.com/office/drawing/2014/main" id="{90FD2A7B-6476-AA1A-76EC-6EBE46C7F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78082" y="4306877"/>
              <a:ext cx="742950" cy="819150"/>
            </a:xfrm>
            <a:prstGeom prst="rect">
              <a:avLst/>
            </a:prstGeom>
          </p:spPr>
        </p:pic>
        <p:pic>
          <p:nvPicPr>
            <p:cNvPr id="15" name="그래픽 14" descr="치아를 보이며 웃는 얼굴">
              <a:extLst>
                <a:ext uri="{FF2B5EF4-FFF2-40B4-BE49-F238E27FC236}">
                  <a16:creationId xmlns:a16="http://schemas.microsoft.com/office/drawing/2014/main" id="{086370FE-F732-1B0B-C2AB-4AAE93772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02922" y="4693592"/>
              <a:ext cx="304800" cy="333375"/>
            </a:xfrm>
            <a:prstGeom prst="rect">
              <a:avLst/>
            </a:prstGeom>
          </p:spPr>
        </p:pic>
        <p:pic>
          <p:nvPicPr>
            <p:cNvPr id="19" name="그래픽 18" descr="작은 둥근 안경">
              <a:extLst>
                <a:ext uri="{FF2B5EF4-FFF2-40B4-BE49-F238E27FC236}">
                  <a16:creationId xmlns:a16="http://schemas.microsoft.com/office/drawing/2014/main" id="{DF22DE67-CF60-D1BC-2FCA-7CF8E0252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377766" y="4699728"/>
              <a:ext cx="600075" cy="209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28494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6A369E-BABA-1BAA-492D-DEF6E203BA09}"/>
              </a:ext>
            </a:extLst>
          </p:cNvPr>
          <p:cNvSpPr txBox="1"/>
          <p:nvPr/>
        </p:nvSpPr>
        <p:spPr>
          <a:xfrm>
            <a:off x="1000125" y="676275"/>
            <a:ext cx="4238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Decode EEG signal using for-loop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4844838-012A-02C9-8D69-10171440D285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A625A-7B33-FBAF-638B-793336F76A81}"/>
              </a:ext>
            </a:extLst>
          </p:cNvPr>
          <p:cNvSpPr txBox="1"/>
          <p:nvPr/>
        </p:nvSpPr>
        <p:spPr>
          <a:xfrm>
            <a:off x="1000125" y="1400406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visualize the result of decoding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C6ADD6-1117-DB8D-29FD-A37C44B886DB}"/>
              </a:ext>
            </a:extLst>
          </p:cNvPr>
          <p:cNvSpPr txBox="1"/>
          <p:nvPr/>
        </p:nvSpPr>
        <p:spPr>
          <a:xfrm>
            <a:off x="1278643" y="2022623"/>
            <a:ext cx="9177512" cy="22467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fig, ax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plt.subplots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ax.imshow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ne_pred_FtoS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interpolation='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lanczos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', origin='lower',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cmap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RdBu_r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', 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extent=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NE_ST_trial.times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[[0, -1, 0, -1]],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vmin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=0.,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vmax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=1.)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ax.set_xlabel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('Testing Time (s)')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ax.set_ylabel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('Training Time (s)')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ax.set_title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('decoding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reseult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(NE) : First to Second')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ax.axvline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(0, color='k')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ax.axhline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(0, color='k')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cbar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plt.colorbar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ax=ax)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cbar.set_label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('AUC')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C4693F-DD6C-D389-1F11-37E95F016EF9}"/>
              </a:ext>
            </a:extLst>
          </p:cNvPr>
          <p:cNvSpPr/>
          <p:nvPr/>
        </p:nvSpPr>
        <p:spPr>
          <a:xfrm>
            <a:off x="3606728" y="2417480"/>
            <a:ext cx="1913412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01ACC6-AE6B-5DE5-A013-D0390A849458}"/>
              </a:ext>
            </a:extLst>
          </p:cNvPr>
          <p:cNvSpPr/>
          <p:nvPr/>
        </p:nvSpPr>
        <p:spPr>
          <a:xfrm>
            <a:off x="2895981" y="2193170"/>
            <a:ext cx="1371217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0D448D8-D6BE-3412-1723-66E326B41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112" y="3146008"/>
            <a:ext cx="3912209" cy="325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4744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1CDF1E-5F84-E580-8777-839C65AA0130}"/>
              </a:ext>
            </a:extLst>
          </p:cNvPr>
          <p:cNvSpPr txBox="1"/>
          <p:nvPr/>
        </p:nvSpPr>
        <p:spPr>
          <a:xfrm>
            <a:off x="1000125" y="676275"/>
            <a:ext cx="4238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Decode EEG signal using for-loop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AED0E95-3E1C-3DF3-CED6-8AEC9987AF17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843B9A-4330-576A-BCDB-58A9390E7205}"/>
              </a:ext>
            </a:extLst>
          </p:cNvPr>
          <p:cNvSpPr txBox="1"/>
          <p:nvPr/>
        </p:nvSpPr>
        <p:spPr>
          <a:xfrm>
            <a:off x="1000125" y="1400406"/>
            <a:ext cx="758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compare the results of each methods for cross-conditional decoding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0C40220-93B2-036A-456A-A9B02119D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4" y="3072728"/>
            <a:ext cx="3038845" cy="2527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A6301B1-FB41-B1C0-07BF-B9AE61A97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577" y="3072728"/>
            <a:ext cx="3038845" cy="252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AE26ED32-BF0D-87B6-0DC4-62D2F7BD4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180" y="3072728"/>
            <a:ext cx="3038845" cy="252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01BDC7-F07A-1EA9-5B1C-E69737F8922C}"/>
              </a:ext>
            </a:extLst>
          </p:cNvPr>
          <p:cNvSpPr txBox="1"/>
          <p:nvPr/>
        </p:nvSpPr>
        <p:spPr>
          <a:xfrm>
            <a:off x="1389826" y="2628900"/>
            <a:ext cx="2145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use each of for-loops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2C455A-F689-2815-EDC9-763D28E92C78}"/>
              </a:ext>
            </a:extLst>
          </p:cNvPr>
          <p:cNvSpPr txBox="1"/>
          <p:nvPr/>
        </p:nvSpPr>
        <p:spPr>
          <a:xfrm>
            <a:off x="5239835" y="2628900"/>
            <a:ext cx="1712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use one for-loop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E198FE-8A4F-3D81-31CA-C2BDF96727D6}"/>
              </a:ext>
            </a:extLst>
          </p:cNvPr>
          <p:cNvSpPr txBox="1"/>
          <p:nvPr/>
        </p:nvSpPr>
        <p:spPr>
          <a:xfrm>
            <a:off x="8867026" y="2628900"/>
            <a:ext cx="1725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use one function</a:t>
            </a:r>
          </a:p>
        </p:txBody>
      </p:sp>
    </p:spTree>
    <p:extLst>
      <p:ext uri="{BB962C8B-B14F-4D97-AF65-F5344CB8AC3E}">
        <p14:creationId xmlns:p14="http://schemas.microsoft.com/office/powerpoint/2010/main" val="5010259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382EBF8-00D0-E44D-68AE-C8D34C6F8FBC}"/>
              </a:ext>
            </a:extLst>
          </p:cNvPr>
          <p:cNvSpPr/>
          <p:nvPr/>
        </p:nvSpPr>
        <p:spPr>
          <a:xfrm>
            <a:off x="1276350" y="1452805"/>
            <a:ext cx="133350" cy="27096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62F2A1-C0CB-2808-0DA2-ADF5A9053CA5}"/>
              </a:ext>
            </a:extLst>
          </p:cNvPr>
          <p:cNvSpPr txBox="1"/>
          <p:nvPr/>
        </p:nvSpPr>
        <p:spPr>
          <a:xfrm>
            <a:off x="1781175" y="2038173"/>
            <a:ext cx="22268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 Black" panose="02000503040000020004" pitchFamily="2" charset="0"/>
              </a:rPr>
              <a:t>Thank</a:t>
            </a:r>
          </a:p>
          <a:p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 Black" panose="02000503040000020004" pitchFamily="2" charset="0"/>
              </a:rPr>
              <a:t>You</a:t>
            </a:r>
            <a:endParaRPr lang="en-US" sz="4000" dirty="0">
              <a:latin typeface="Congenial Black" panose="02000503040000020004" pitchFamily="2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CEEF78-87FB-0989-AA6F-1846792886AD}"/>
              </a:ext>
            </a:extLst>
          </p:cNvPr>
          <p:cNvSpPr/>
          <p:nvPr/>
        </p:nvSpPr>
        <p:spPr>
          <a:xfrm>
            <a:off x="1276350" y="4162425"/>
            <a:ext cx="13335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C280D0-DA0E-1DA4-5487-34FEBA3EC58A}"/>
              </a:ext>
            </a:extLst>
          </p:cNvPr>
          <p:cNvSpPr txBox="1"/>
          <p:nvPr/>
        </p:nvSpPr>
        <p:spPr>
          <a:xfrm>
            <a:off x="1781175" y="4426892"/>
            <a:ext cx="4062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genial" panose="020B0604020202020204" pitchFamily="2" charset="0"/>
              </a:rPr>
              <a:t>Jeong</a:t>
            </a:r>
            <a:r>
              <a:rPr lang="en-US" sz="2400" dirty="0">
                <a:latin typeface="Congenial" panose="020B0604020202020204" pitchFamily="2" charset="0"/>
              </a:rPr>
              <a:t>, </a:t>
            </a:r>
            <a:r>
              <a:rPr lang="en-US" sz="2400" dirty="0" err="1">
                <a:latin typeface="Congenial" panose="020B0604020202020204" pitchFamily="2" charset="0"/>
              </a:rPr>
              <a:t>Jiyeon</a:t>
            </a:r>
            <a:r>
              <a:rPr lang="en-US" sz="2400" dirty="0">
                <a:latin typeface="Congenial" panose="020B0604020202020204" pitchFamily="2" charset="0"/>
              </a:rPr>
              <a:t> &amp; Lee, </a:t>
            </a:r>
            <a:r>
              <a:rPr lang="en-US" sz="2400" dirty="0" err="1">
                <a:latin typeface="Congenial" panose="020B0604020202020204" pitchFamily="2" charset="0"/>
              </a:rPr>
              <a:t>Hansol</a:t>
            </a:r>
            <a:endParaRPr lang="en-US" sz="2400" dirty="0">
              <a:latin typeface="Congenial" panose="020B06040202020202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8E39F3-63B2-D104-22D5-20C5800A9B30}"/>
              </a:ext>
            </a:extLst>
          </p:cNvPr>
          <p:cNvSpPr txBox="1"/>
          <p:nvPr/>
        </p:nvSpPr>
        <p:spPr>
          <a:xfrm>
            <a:off x="9029700" y="133350"/>
            <a:ext cx="30524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ngenial Light" panose="02000503040000020004" pitchFamily="2" charset="0"/>
              </a:rPr>
              <a:t>[23-winter vacation] Sharing-Knowledge Meeting</a:t>
            </a:r>
          </a:p>
        </p:txBody>
      </p:sp>
    </p:spTree>
    <p:extLst>
      <p:ext uri="{BB962C8B-B14F-4D97-AF65-F5344CB8AC3E}">
        <p14:creationId xmlns:p14="http://schemas.microsoft.com/office/powerpoint/2010/main" val="322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2CC4DC3-4A13-0487-4C76-C3C6A2E188E9}"/>
              </a:ext>
            </a:extLst>
          </p:cNvPr>
          <p:cNvSpPr/>
          <p:nvPr/>
        </p:nvSpPr>
        <p:spPr>
          <a:xfrm>
            <a:off x="2199322" y="2944177"/>
            <a:ext cx="8782050" cy="969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578D1F-FBEE-867E-79F3-93D753C069F7}"/>
              </a:ext>
            </a:extLst>
          </p:cNvPr>
          <p:cNvSpPr/>
          <p:nvPr/>
        </p:nvSpPr>
        <p:spPr>
          <a:xfrm>
            <a:off x="1229677" y="2944177"/>
            <a:ext cx="969645" cy="9696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506CBE-0C57-377D-685D-3AF33FBEABE5}"/>
              </a:ext>
            </a:extLst>
          </p:cNvPr>
          <p:cNvSpPr txBox="1"/>
          <p:nvPr/>
        </p:nvSpPr>
        <p:spPr>
          <a:xfrm>
            <a:off x="2807967" y="3136611"/>
            <a:ext cx="7545708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Identify the condition of each trials</a:t>
            </a:r>
          </a:p>
        </p:txBody>
      </p:sp>
    </p:spTree>
    <p:extLst>
      <p:ext uri="{BB962C8B-B14F-4D97-AF65-F5344CB8AC3E}">
        <p14:creationId xmlns:p14="http://schemas.microsoft.com/office/powerpoint/2010/main" val="142642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B65BF61-5703-75DC-7937-9223BC53A218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C82A2-289A-8934-C785-E995A7F423B9}"/>
              </a:ext>
            </a:extLst>
          </p:cNvPr>
          <p:cNvSpPr txBox="1"/>
          <p:nvPr/>
        </p:nvSpPr>
        <p:spPr>
          <a:xfrm>
            <a:off x="1000125" y="676275"/>
            <a:ext cx="4439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Identify the condition of each trials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772ACC-D1D9-0835-3FE9-213CE3A874C7}"/>
              </a:ext>
            </a:extLst>
          </p:cNvPr>
          <p:cNvSpPr txBox="1"/>
          <p:nvPr/>
        </p:nvSpPr>
        <p:spPr>
          <a:xfrm>
            <a:off x="1000125" y="1400406"/>
            <a:ext cx="5472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load information of each trials stored in .mat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D192E9-840D-4BF8-8BC9-D54CB68093D0}"/>
              </a:ext>
            </a:extLst>
          </p:cNvPr>
          <p:cNvSpPr txBox="1"/>
          <p:nvPr/>
        </p:nvSpPr>
        <p:spPr>
          <a:xfrm>
            <a:off x="1613042" y="2526397"/>
            <a:ext cx="8965916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nd_dsgn_path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os.path.join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('</a:t>
            </a:r>
            <a:r>
              <a:rPr lang="en-US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_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',  'sub-02_decode_behavior_without-dist_dsgn.mat')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d_dsgn_path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os.path.join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('</a:t>
            </a:r>
            <a:r>
              <a:rPr lang="en-US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_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',  'sub-02_decode_behavior_with-dist_dsgn.mat')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905941-67BF-D6F8-E118-9AA920552F81}"/>
              </a:ext>
            </a:extLst>
          </p:cNvPr>
          <p:cNvSpPr txBox="1"/>
          <p:nvPr/>
        </p:nvSpPr>
        <p:spPr>
          <a:xfrm>
            <a:off x="1613042" y="3173735"/>
            <a:ext cx="441659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nd_dsgn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scipy.io.loadmat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nd_dsgn_path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d_dsgn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scipy.io.loadmat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d_dsgn_path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D93A7-629B-703A-1461-134F19F5F1CE}"/>
              </a:ext>
            </a:extLst>
          </p:cNvPr>
          <p:cNvSpPr txBox="1"/>
          <p:nvPr/>
        </p:nvSpPr>
        <p:spPr>
          <a:xfrm>
            <a:off x="1613042" y="4336902"/>
            <a:ext cx="8648521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nd_resp_path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os.path.join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('</a:t>
            </a:r>
            <a:r>
              <a:rPr lang="en-US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_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',  'sub-02_decode_behavior_without-dist_wmr.mat')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d_resp_path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os.path.join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('</a:t>
            </a:r>
            <a:r>
              <a:rPr lang="en-US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_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', 'sub-02_decode_behavior_with-dist_wmr.mat')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E88B2E-1364-4247-740C-A62F40760D24}"/>
              </a:ext>
            </a:extLst>
          </p:cNvPr>
          <p:cNvSpPr txBox="1"/>
          <p:nvPr/>
        </p:nvSpPr>
        <p:spPr>
          <a:xfrm>
            <a:off x="1613042" y="4984240"/>
            <a:ext cx="441659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nd_resp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scipy.io.loadmat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nd_resp_path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d_resp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scipy.io.loadmat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d_resp_path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1177C3-9C21-2F80-1E36-5649146BDF9F}"/>
              </a:ext>
            </a:extLst>
          </p:cNvPr>
          <p:cNvSpPr/>
          <p:nvPr/>
        </p:nvSpPr>
        <p:spPr>
          <a:xfrm>
            <a:off x="3524169" y="5148276"/>
            <a:ext cx="868217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7B9534-D669-CC58-E437-3F8A3C01EDEA}"/>
              </a:ext>
            </a:extLst>
          </p:cNvPr>
          <p:cNvSpPr txBox="1"/>
          <p:nvPr/>
        </p:nvSpPr>
        <p:spPr>
          <a:xfrm>
            <a:off x="5865277" y="5165068"/>
            <a:ext cx="1370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load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.mat 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321855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D59066D-34E1-4839-47DD-69A074ACEDD9}"/>
              </a:ext>
            </a:extLst>
          </p:cNvPr>
          <p:cNvSpPr/>
          <p:nvPr/>
        </p:nvSpPr>
        <p:spPr>
          <a:xfrm>
            <a:off x="2362200" y="4923691"/>
            <a:ext cx="7467600" cy="1424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39025B-1F7C-D508-91AC-63C7B1B6B554}"/>
              </a:ext>
            </a:extLst>
          </p:cNvPr>
          <p:cNvSpPr txBox="1"/>
          <p:nvPr/>
        </p:nvSpPr>
        <p:spPr>
          <a:xfrm>
            <a:off x="1767254" y="2644182"/>
            <a:ext cx="6585438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tot_nd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np.hstack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nd_dsgn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dsgn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'], dum_2,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nd_resp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['WM_R']))</a:t>
            </a:r>
          </a:p>
          <a:p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np.hstack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d_dsgn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dsgn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'], dum_4,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d_resp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['WM_R']))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BCFA4-910A-8BFB-2E80-B5D4A2AB6210}"/>
              </a:ext>
            </a:extLst>
          </p:cNvPr>
          <p:cNvSpPr txBox="1"/>
          <p:nvPr/>
        </p:nvSpPr>
        <p:spPr>
          <a:xfrm>
            <a:off x="1767254" y="1991942"/>
            <a:ext cx="293370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dum_2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np.zeros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((200,1))</a:t>
            </a: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dum_4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np.zeros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((400,1))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0BAD72-4BA8-301E-A3C1-695B19C9934B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91A775-329B-6797-476B-43F92DF86688}"/>
              </a:ext>
            </a:extLst>
          </p:cNvPr>
          <p:cNvSpPr txBox="1"/>
          <p:nvPr/>
        </p:nvSpPr>
        <p:spPr>
          <a:xfrm>
            <a:off x="1000125" y="676275"/>
            <a:ext cx="4439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Identify the condition of each trials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E63C86-0B57-7191-1315-A798107D6880}"/>
              </a:ext>
            </a:extLst>
          </p:cNvPr>
          <p:cNvSpPr txBox="1"/>
          <p:nvPr/>
        </p:nvSpPr>
        <p:spPr>
          <a:xfrm>
            <a:off x="1000125" y="1400406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make information as one </a:t>
            </a:r>
            <a:r>
              <a:rPr lang="en-US" b="1" dirty="0" err="1">
                <a:latin typeface="Congenial Light" panose="02000503040000020004" pitchFamily="2" charset="0"/>
              </a:rPr>
              <a:t>DataFrame</a:t>
            </a:r>
            <a:endParaRPr lang="en-US" b="1" dirty="0">
              <a:latin typeface="Congenial Light" panose="0200050304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DCD155-4B07-359D-9E33-855BEEB272A1}"/>
              </a:ext>
            </a:extLst>
          </p:cNvPr>
          <p:cNvSpPr txBox="1"/>
          <p:nvPr/>
        </p:nvSpPr>
        <p:spPr>
          <a:xfrm>
            <a:off x="2948944" y="3193219"/>
            <a:ext cx="2778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combine arrays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horizontally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9F32A8-1F95-CEC8-8003-EB865AF6BDCF}"/>
              </a:ext>
            </a:extLst>
          </p:cNvPr>
          <p:cNvSpPr/>
          <p:nvPr/>
        </p:nvSpPr>
        <p:spPr>
          <a:xfrm>
            <a:off x="2948944" y="2821080"/>
            <a:ext cx="780857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8D4B7F-EAA0-7A85-90CD-BBD5486D068F}"/>
              </a:ext>
            </a:extLst>
          </p:cNvPr>
          <p:cNvSpPr txBox="1"/>
          <p:nvPr/>
        </p:nvSpPr>
        <p:spPr>
          <a:xfrm>
            <a:off x="1767254" y="3627349"/>
            <a:ext cx="7802136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idx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['sequence', 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dist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', 'target cat', 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wm_test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', 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dum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', 'resp', 'RT']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014C7B-54A1-36F0-B198-1D84587F2EC3}"/>
              </a:ext>
            </a:extLst>
          </p:cNvPr>
          <p:cNvSpPr txBox="1"/>
          <p:nvPr/>
        </p:nvSpPr>
        <p:spPr>
          <a:xfrm>
            <a:off x="1767254" y="4058419"/>
            <a:ext cx="462819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tot_nd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pd.DataFrame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tot_nd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columns=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idx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pd.DataFrame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columns=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idx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207806-ECA9-8FE7-4AEA-06A453413B18}"/>
              </a:ext>
            </a:extLst>
          </p:cNvPr>
          <p:cNvSpPr/>
          <p:nvPr/>
        </p:nvSpPr>
        <p:spPr>
          <a:xfrm>
            <a:off x="2948944" y="4230081"/>
            <a:ext cx="1089656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607B33-C292-B0BB-216D-163C924289E3}"/>
              </a:ext>
            </a:extLst>
          </p:cNvPr>
          <p:cNvSpPr txBox="1"/>
          <p:nvPr/>
        </p:nvSpPr>
        <p:spPr>
          <a:xfrm>
            <a:off x="6288408" y="4229288"/>
            <a:ext cx="4071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make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numpy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 array into pandas </a:t>
            </a:r>
            <a:r>
              <a:rPr lang="en-US" sz="1600" b="1" dirty="0" err="1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dataframe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Congenial Light" panose="02000503040000020004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2738A5-24A3-67AF-178D-677F961376A2}"/>
              </a:ext>
            </a:extLst>
          </p:cNvPr>
          <p:cNvSpPr txBox="1"/>
          <p:nvPr/>
        </p:nvSpPr>
        <p:spPr>
          <a:xfrm>
            <a:off x="2543209" y="5066285"/>
            <a:ext cx="4397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err="1">
                <a:latin typeface="Congenial Light" panose="02000503040000020004" pitchFamily="2" charset="0"/>
              </a:rPr>
              <a:t>DataFrame</a:t>
            </a:r>
            <a:r>
              <a:rPr lang="en-US" sz="1600" b="1" dirty="0">
                <a:latin typeface="Congenial Light" panose="02000503040000020004" pitchFamily="2" charset="0"/>
              </a:rPr>
              <a:t>(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data</a:t>
            </a:r>
            <a:r>
              <a:rPr lang="en-US" sz="1600" dirty="0">
                <a:latin typeface="Congenial Light" panose="02000503040000020004" pitchFamily="2" charset="0"/>
              </a:rPr>
              <a:t>, 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index</a:t>
            </a:r>
            <a:r>
              <a:rPr lang="en-US" sz="1600" dirty="0">
                <a:latin typeface="Congenial Light" panose="02000503040000020004" pitchFamily="2" charset="0"/>
              </a:rPr>
              <a:t>, 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columns</a:t>
            </a:r>
            <a:r>
              <a:rPr lang="en-US" sz="1600" dirty="0">
                <a:latin typeface="Congenial Light" panose="02000503040000020004" pitchFamily="2" charset="0"/>
              </a:rPr>
              <a:t>, </a:t>
            </a:r>
            <a:r>
              <a:rPr lang="en-US" sz="1600" dirty="0" err="1">
                <a:latin typeface="Congenial Light" panose="02000503040000020004" pitchFamily="2" charset="0"/>
              </a:rPr>
              <a:t>dtype</a:t>
            </a:r>
            <a:r>
              <a:rPr lang="en-US" sz="1600" dirty="0">
                <a:latin typeface="Congenial Light" panose="02000503040000020004" pitchFamily="2" charset="0"/>
              </a:rPr>
              <a:t>, copy</a:t>
            </a:r>
            <a:r>
              <a:rPr lang="en-US" sz="1600" b="1" dirty="0">
                <a:latin typeface="Congenial Light" panose="02000503040000020004" pitchFamily="2" charset="0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347532-D80B-1E8A-016F-362C384FB613}"/>
              </a:ext>
            </a:extLst>
          </p:cNvPr>
          <p:cNvSpPr txBox="1"/>
          <p:nvPr/>
        </p:nvSpPr>
        <p:spPr>
          <a:xfrm>
            <a:off x="2543209" y="5404839"/>
            <a:ext cx="71288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data</a:t>
            </a:r>
            <a:r>
              <a:rPr lang="en-US" sz="1600" dirty="0">
                <a:latin typeface="Congenial Light" panose="02000503040000020004" pitchFamily="2" charset="0"/>
              </a:rPr>
              <a:t>: data to be contained in </a:t>
            </a:r>
            <a:r>
              <a:rPr lang="en-US" sz="1600" dirty="0" err="1">
                <a:latin typeface="Congenial Light" panose="02000503040000020004" pitchFamily="2" charset="0"/>
              </a:rPr>
              <a:t>dataframe</a:t>
            </a:r>
            <a:r>
              <a:rPr lang="en-US" sz="1600" dirty="0">
                <a:latin typeface="Congenial Light" panose="02000503040000020004" pitchFamily="2" charset="0"/>
              </a:rPr>
              <a:t> → </a:t>
            </a:r>
            <a:r>
              <a:rPr lang="en-US" sz="1600" dirty="0" err="1">
                <a:latin typeface="Congenial Light" panose="02000503040000020004" pitchFamily="2" charset="0"/>
              </a:rPr>
              <a:t>ndarray</a:t>
            </a:r>
            <a:r>
              <a:rPr lang="en-US" sz="1600" dirty="0">
                <a:latin typeface="Congenial Light" panose="02000503040000020004" pitchFamily="2" charset="0"/>
              </a:rPr>
              <a:t>, </a:t>
            </a:r>
            <a:r>
              <a:rPr lang="en-US" sz="1600" dirty="0" err="1">
                <a:latin typeface="Congenial Light" panose="02000503040000020004" pitchFamily="2" charset="0"/>
              </a:rPr>
              <a:t>iterable</a:t>
            </a:r>
            <a:r>
              <a:rPr lang="en-US" sz="1600" dirty="0">
                <a:latin typeface="Congenial Light" panose="02000503040000020004" pitchFamily="2" charset="0"/>
              </a:rPr>
              <a:t>, </a:t>
            </a:r>
            <a:r>
              <a:rPr lang="en-US" sz="1600" dirty="0" err="1">
                <a:latin typeface="Congenial Light" panose="02000503040000020004" pitchFamily="2" charset="0"/>
              </a:rPr>
              <a:t>dict</a:t>
            </a:r>
            <a:r>
              <a:rPr lang="en-US" sz="1600" dirty="0">
                <a:latin typeface="Congenial Light" panose="02000503040000020004" pitchFamily="2" charset="0"/>
              </a:rPr>
              <a:t>, </a:t>
            </a:r>
            <a:r>
              <a:rPr lang="en-US" sz="1600" dirty="0" err="1">
                <a:latin typeface="Congenial Light" panose="02000503040000020004" pitchFamily="2" charset="0"/>
              </a:rPr>
              <a:t>dataframe</a:t>
            </a:r>
            <a:endParaRPr lang="en-US" sz="1600" dirty="0">
              <a:latin typeface="Congenial Light" panose="02000503040000020004" pitchFamily="2" charset="0"/>
            </a:endParaRPr>
          </a:p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index</a:t>
            </a:r>
            <a:r>
              <a:rPr lang="en-US" sz="1600" dirty="0">
                <a:latin typeface="Congenial Light" panose="02000503040000020004" pitchFamily="2" charset="0"/>
              </a:rPr>
              <a:t>: the name of rows</a:t>
            </a:r>
          </a:p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columns</a:t>
            </a:r>
            <a:r>
              <a:rPr lang="en-US" sz="1600" dirty="0">
                <a:latin typeface="Congenial Light" panose="02000503040000020004" pitchFamily="2" charset="0"/>
              </a:rPr>
              <a:t>: the name of columns</a:t>
            </a:r>
          </a:p>
        </p:txBody>
      </p:sp>
    </p:spTree>
    <p:extLst>
      <p:ext uri="{BB962C8B-B14F-4D97-AF65-F5344CB8AC3E}">
        <p14:creationId xmlns:p14="http://schemas.microsoft.com/office/powerpoint/2010/main" val="426579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FCA1F2D-4D5F-A9A1-C11E-D6663A1922EA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847C2E-913C-40AF-C243-0C464E3964A7}"/>
              </a:ext>
            </a:extLst>
          </p:cNvPr>
          <p:cNvSpPr txBox="1"/>
          <p:nvPr/>
        </p:nvSpPr>
        <p:spPr>
          <a:xfrm>
            <a:off x="1000125" y="676275"/>
            <a:ext cx="4439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Identify the condition of each trials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F62E3-C018-5157-18F4-A9C2DC2E85A0}"/>
              </a:ext>
            </a:extLst>
          </p:cNvPr>
          <p:cNvSpPr txBox="1"/>
          <p:nvPr/>
        </p:nvSpPr>
        <p:spPr>
          <a:xfrm>
            <a:off x="1000125" y="1400406"/>
            <a:ext cx="698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check the</a:t>
            </a:r>
            <a:r>
              <a:rPr lang="ko-KR" altLang="en-US" b="1" dirty="0">
                <a:latin typeface="Congenial Light" panose="02000503040000020004" pitchFamily="2" charset="0"/>
              </a:rPr>
              <a:t> </a:t>
            </a:r>
            <a:r>
              <a:rPr lang="en-US" altLang="ko-KR" b="1" dirty="0">
                <a:latin typeface="Congenial Light" panose="02000503040000020004" pitchFamily="2" charset="0"/>
              </a:rPr>
              <a:t>conditions</a:t>
            </a:r>
            <a:r>
              <a:rPr lang="ko-KR" altLang="en-US" b="1" dirty="0">
                <a:latin typeface="Congenial Light" panose="02000503040000020004" pitchFamily="2" charset="0"/>
              </a:rPr>
              <a:t> </a:t>
            </a:r>
            <a:r>
              <a:rPr lang="en-US" altLang="ko-KR" b="1" dirty="0">
                <a:latin typeface="Congenial Light" panose="02000503040000020004" pitchFamily="2" charset="0"/>
              </a:rPr>
              <a:t>of each trial and make them as </a:t>
            </a:r>
            <a:r>
              <a:rPr lang="en-US" altLang="ko-KR" b="1" dirty="0" err="1">
                <a:latin typeface="Congenial Light" panose="02000503040000020004" pitchFamily="2" charset="0"/>
              </a:rPr>
              <a:t>DataFrame</a:t>
            </a:r>
            <a:endParaRPr lang="en-US" b="1" dirty="0">
              <a:latin typeface="Congenial Light" panose="0200050304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AA993F-FABA-6F78-E0A9-E40639809939}"/>
              </a:ext>
            </a:extLst>
          </p:cNvPr>
          <p:cNvSpPr txBox="1"/>
          <p:nvPr/>
        </p:nvSpPr>
        <p:spPr>
          <a:xfrm>
            <a:off x="2089134" y="1991942"/>
            <a:ext cx="8013732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ne_base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np.array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(range(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tot_nd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['resp'])))[:,None]</a:t>
            </a:r>
          </a:p>
          <a:p>
            <a:pPr algn="l"/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e_base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np.array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(range(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['resp'])))[:,None] +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tot_nd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['resp'])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8AEE8B-D2AA-73B0-DCF0-22C70D732D0F}"/>
              </a:ext>
            </a:extLst>
          </p:cNvPr>
          <p:cNvSpPr txBox="1"/>
          <p:nvPr/>
        </p:nvSpPr>
        <p:spPr>
          <a:xfrm>
            <a:off x="2089134" y="3450210"/>
            <a:ext cx="6003567" cy="24622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ne_seq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np.zeros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ne_base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),2))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seq_OS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tot_nd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tot_nd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['sequence'] == 1)].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index.values</a:t>
            </a:r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seq_SO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tot_nd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tot_nd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['sequence'] == 2)].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index.values</a:t>
            </a:r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ne_seq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seq_OS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,:] = [1, 2]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ne_seq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seq_SO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,:] = [2, 1]</a:t>
            </a:r>
          </a:p>
          <a:p>
            <a:pPr algn="l"/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e_seq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np.zeros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e_base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),2))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seq_OS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['sequence'] == 1)].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index.values</a:t>
            </a:r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seq_SO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['sequence'] == 2)].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index.values</a:t>
            </a:r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e_seq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seq_OS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,:] = [1, 2]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e_seq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seq_SO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,:] = [2, 1]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E9076E-A37E-D484-329E-75DEF1F503D0}"/>
              </a:ext>
            </a:extLst>
          </p:cNvPr>
          <p:cNvSpPr txBox="1"/>
          <p:nvPr/>
        </p:nvSpPr>
        <p:spPr>
          <a:xfrm>
            <a:off x="2089134" y="2730606"/>
            <a:ext cx="3985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get the information of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sequential position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876B70-4E61-5029-DB6E-EE6484D87FC7}"/>
              </a:ext>
            </a:extLst>
          </p:cNvPr>
          <p:cNvSpPr txBox="1"/>
          <p:nvPr/>
        </p:nvSpPr>
        <p:spPr>
          <a:xfrm>
            <a:off x="2089134" y="5912423"/>
            <a:ext cx="4416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get the information of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target at that sequence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EE39EE-BFC0-72AD-8D62-23CDCB4D8638}"/>
              </a:ext>
            </a:extLst>
          </p:cNvPr>
          <p:cNvSpPr/>
          <p:nvPr/>
        </p:nvSpPr>
        <p:spPr>
          <a:xfrm>
            <a:off x="2136144" y="1977417"/>
            <a:ext cx="816606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1E9AF1-4425-EB09-4E26-F14DFDD7C0D9}"/>
              </a:ext>
            </a:extLst>
          </p:cNvPr>
          <p:cNvSpPr/>
          <p:nvPr/>
        </p:nvSpPr>
        <p:spPr>
          <a:xfrm>
            <a:off x="2136144" y="2398504"/>
            <a:ext cx="721356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EC7ED4-D2F4-E3DC-82EB-924220E2B3B5}"/>
              </a:ext>
            </a:extLst>
          </p:cNvPr>
          <p:cNvSpPr/>
          <p:nvPr/>
        </p:nvSpPr>
        <p:spPr>
          <a:xfrm>
            <a:off x="2136144" y="3416681"/>
            <a:ext cx="721356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74B6328-AFC9-6163-ED96-2BC6D9AC9936}"/>
              </a:ext>
            </a:extLst>
          </p:cNvPr>
          <p:cNvSpPr/>
          <p:nvPr/>
        </p:nvSpPr>
        <p:spPr>
          <a:xfrm>
            <a:off x="2136144" y="4698570"/>
            <a:ext cx="626106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63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FCA1F2D-4D5F-A9A1-C11E-D6663A1922EA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847C2E-913C-40AF-C243-0C464E3964A7}"/>
              </a:ext>
            </a:extLst>
          </p:cNvPr>
          <p:cNvSpPr txBox="1"/>
          <p:nvPr/>
        </p:nvSpPr>
        <p:spPr>
          <a:xfrm>
            <a:off x="1000125" y="676275"/>
            <a:ext cx="4439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Identify the condition of each trials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F62E3-C018-5157-18F4-A9C2DC2E85A0}"/>
              </a:ext>
            </a:extLst>
          </p:cNvPr>
          <p:cNvSpPr txBox="1"/>
          <p:nvPr/>
        </p:nvSpPr>
        <p:spPr>
          <a:xfrm>
            <a:off x="1000125" y="1400406"/>
            <a:ext cx="698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check the</a:t>
            </a:r>
            <a:r>
              <a:rPr lang="ko-KR" altLang="en-US" b="1" dirty="0">
                <a:latin typeface="Congenial Light" panose="02000503040000020004" pitchFamily="2" charset="0"/>
              </a:rPr>
              <a:t> </a:t>
            </a:r>
            <a:r>
              <a:rPr lang="en-US" altLang="ko-KR" b="1" dirty="0">
                <a:latin typeface="Congenial Light" panose="02000503040000020004" pitchFamily="2" charset="0"/>
              </a:rPr>
              <a:t>conditions</a:t>
            </a:r>
            <a:r>
              <a:rPr lang="ko-KR" altLang="en-US" b="1" dirty="0">
                <a:latin typeface="Congenial Light" panose="02000503040000020004" pitchFamily="2" charset="0"/>
              </a:rPr>
              <a:t> </a:t>
            </a:r>
            <a:r>
              <a:rPr lang="en-US" altLang="ko-KR" b="1" dirty="0">
                <a:latin typeface="Congenial Light" panose="02000503040000020004" pitchFamily="2" charset="0"/>
              </a:rPr>
              <a:t>of each trial and make them as </a:t>
            </a:r>
            <a:r>
              <a:rPr lang="en-US" altLang="ko-KR" b="1" dirty="0" err="1">
                <a:latin typeface="Congenial Light" panose="02000503040000020004" pitchFamily="2" charset="0"/>
              </a:rPr>
              <a:t>DataFrame</a:t>
            </a:r>
            <a:endParaRPr lang="en-US" b="1" dirty="0">
              <a:latin typeface="Congenial Light" panose="0200050304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AA993F-FABA-6F78-E0A9-E40639809939}"/>
              </a:ext>
            </a:extLst>
          </p:cNvPr>
          <p:cNvSpPr txBox="1"/>
          <p:nvPr/>
        </p:nvSpPr>
        <p:spPr>
          <a:xfrm>
            <a:off x="3056289" y="1991942"/>
            <a:ext cx="6109365" cy="24622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ne_cue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np.zeros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ne_base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),1))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cue_O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tot_nd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tot_nd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['target cat'] == 1)].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index.values</a:t>
            </a:r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cue_S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tot_nd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tot_nd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['target cat'] == 2)].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index.values</a:t>
            </a:r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ne_cue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cue_O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= 1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ne_cue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cue_S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= 2</a:t>
            </a:r>
          </a:p>
          <a:p>
            <a:pPr algn="l"/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e_cue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np.zeros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e_base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),1))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cue_O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['target cat'] == 1)].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index.values</a:t>
            </a:r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cue_S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['target cat'] == 2)].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index.values</a:t>
            </a:r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e_cue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cue_O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= 1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e_cue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cue_S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=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E9076E-A37E-D484-329E-75DEF1F503D0}"/>
              </a:ext>
            </a:extLst>
          </p:cNvPr>
          <p:cNvSpPr txBox="1"/>
          <p:nvPr/>
        </p:nvSpPr>
        <p:spPr>
          <a:xfrm>
            <a:off x="3056289" y="4454155"/>
            <a:ext cx="3568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get the information of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cued category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1BC9A4-0E7F-A4A5-7357-9160D226E92E}"/>
              </a:ext>
            </a:extLst>
          </p:cNvPr>
          <p:cNvSpPr/>
          <p:nvPr/>
        </p:nvSpPr>
        <p:spPr>
          <a:xfrm>
            <a:off x="3103299" y="1964717"/>
            <a:ext cx="734056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DC8EB-F253-1095-7365-C68BCC6A1FF7}"/>
              </a:ext>
            </a:extLst>
          </p:cNvPr>
          <p:cNvSpPr/>
          <p:nvPr/>
        </p:nvSpPr>
        <p:spPr>
          <a:xfrm>
            <a:off x="3103299" y="3235748"/>
            <a:ext cx="632456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7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FCA1F2D-4D5F-A9A1-C11E-D6663A1922EA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847C2E-913C-40AF-C243-0C464E3964A7}"/>
              </a:ext>
            </a:extLst>
          </p:cNvPr>
          <p:cNvSpPr txBox="1"/>
          <p:nvPr/>
        </p:nvSpPr>
        <p:spPr>
          <a:xfrm>
            <a:off x="1000125" y="676275"/>
            <a:ext cx="4439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Identify the condition of each trials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F62E3-C018-5157-18F4-A9C2DC2E85A0}"/>
              </a:ext>
            </a:extLst>
          </p:cNvPr>
          <p:cNvSpPr txBox="1"/>
          <p:nvPr/>
        </p:nvSpPr>
        <p:spPr>
          <a:xfrm>
            <a:off x="1000125" y="1400406"/>
            <a:ext cx="698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check the</a:t>
            </a:r>
            <a:r>
              <a:rPr lang="ko-KR" altLang="en-US" b="1" dirty="0">
                <a:latin typeface="Congenial Light" panose="02000503040000020004" pitchFamily="2" charset="0"/>
              </a:rPr>
              <a:t> </a:t>
            </a:r>
            <a:r>
              <a:rPr lang="en-US" altLang="ko-KR" b="1" dirty="0">
                <a:latin typeface="Congenial Light" panose="02000503040000020004" pitchFamily="2" charset="0"/>
              </a:rPr>
              <a:t>conditions</a:t>
            </a:r>
            <a:r>
              <a:rPr lang="ko-KR" altLang="en-US" b="1" dirty="0">
                <a:latin typeface="Congenial Light" panose="02000503040000020004" pitchFamily="2" charset="0"/>
              </a:rPr>
              <a:t> </a:t>
            </a:r>
            <a:r>
              <a:rPr lang="en-US" altLang="ko-KR" b="1" dirty="0">
                <a:latin typeface="Congenial Light" panose="02000503040000020004" pitchFamily="2" charset="0"/>
              </a:rPr>
              <a:t>of each trial and make them as </a:t>
            </a:r>
            <a:r>
              <a:rPr lang="en-US" altLang="ko-KR" b="1" dirty="0" err="1">
                <a:latin typeface="Congenial Light" panose="02000503040000020004" pitchFamily="2" charset="0"/>
              </a:rPr>
              <a:t>DataFrame</a:t>
            </a:r>
            <a:endParaRPr lang="en-US" b="1" dirty="0">
              <a:latin typeface="Congenial Light" panose="0200050304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AA993F-FABA-6F78-E0A9-E40639809939}"/>
              </a:ext>
            </a:extLst>
          </p:cNvPr>
          <p:cNvSpPr txBox="1"/>
          <p:nvPr/>
        </p:nvSpPr>
        <p:spPr>
          <a:xfrm>
            <a:off x="1526422" y="1991942"/>
            <a:ext cx="4522392" cy="26776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ne_po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np.zeros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ne_base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),1))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in range(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ne_po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)):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if 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nd_dsgn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dsgn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'][i,0] == 1):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if 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nd_dsgn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dsgn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'][i,2] == 1):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ne_po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= 1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elif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nd_dsgn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dsgn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'][i,2] == 2):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ne_po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= 2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elif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nd_dsgn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dsgn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'][i,0] == 2):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if 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nd_dsgn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dsgn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'][i,2] == 1):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ne_po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= 2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elif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nd_dsgn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dsgn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'][i,2] == 2):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ne_po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E9076E-A37E-D484-329E-75DEF1F503D0}"/>
              </a:ext>
            </a:extLst>
          </p:cNvPr>
          <p:cNvSpPr txBox="1"/>
          <p:nvPr/>
        </p:nvSpPr>
        <p:spPr>
          <a:xfrm>
            <a:off x="1526422" y="4669598"/>
            <a:ext cx="3623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get the information of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cued sequence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28950B-B522-CDB1-B064-CB7A30B140E3}"/>
              </a:ext>
            </a:extLst>
          </p:cNvPr>
          <p:cNvSpPr txBox="1"/>
          <p:nvPr/>
        </p:nvSpPr>
        <p:spPr>
          <a:xfrm>
            <a:off x="6189494" y="1991942"/>
            <a:ext cx="4522392" cy="26776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e_po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np.zeros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e_base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),1))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in range(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e_po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)):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if 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d_dsgn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dsgn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'][i,0] == 1):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if 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d_dsgn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dsgn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'][i,2] == 1):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e_po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= 1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elif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d_dsgn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dsgn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'][i,2] == 2):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e_po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= 2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elif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d_dsgn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dsgn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'][i,0] == 2):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if 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d_dsgn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dsgn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'][i,2] == 1):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e_po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= 2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elif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d_dsgn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dsgn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'][i,2] == 2):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e_po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= 1</a:t>
            </a:r>
            <a:endParaRPr 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CDE207-CAFF-A38A-18AC-0351C13498BF}"/>
              </a:ext>
            </a:extLst>
          </p:cNvPr>
          <p:cNvSpPr/>
          <p:nvPr/>
        </p:nvSpPr>
        <p:spPr>
          <a:xfrm>
            <a:off x="1564522" y="1968106"/>
            <a:ext cx="657978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5BB960-32FF-5A99-5C46-8D8DCEAEB791}"/>
              </a:ext>
            </a:extLst>
          </p:cNvPr>
          <p:cNvSpPr/>
          <p:nvPr/>
        </p:nvSpPr>
        <p:spPr>
          <a:xfrm>
            <a:off x="6219194" y="1968105"/>
            <a:ext cx="530856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9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dirty="0" err="1" smtClean="0">
            <a:latin typeface="Congenial Light" panose="02000503040000020004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5315</Words>
  <Application>Microsoft Office PowerPoint</Application>
  <PresentationFormat>와이드스크린</PresentationFormat>
  <Paragraphs>480</Paragraphs>
  <Slides>39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50" baseType="lpstr">
      <vt:lpstr>Congenial SemiBold</vt:lpstr>
      <vt:lpstr>Arial</vt:lpstr>
      <vt:lpstr>Wingdings</vt:lpstr>
      <vt:lpstr>Congenial</vt:lpstr>
      <vt:lpstr>Courier New</vt:lpstr>
      <vt:lpstr>Congenial Light</vt:lpstr>
      <vt:lpstr>Congenial Black</vt:lpstr>
      <vt:lpstr>Calibri Light</vt:lpstr>
      <vt:lpstr>Cascadia Code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이한솔</dc:creator>
  <cp:lastModifiedBy>이한솔</cp:lastModifiedBy>
  <cp:revision>14</cp:revision>
  <dcterms:created xsi:type="dcterms:W3CDTF">2023-02-15T06:16:38Z</dcterms:created>
  <dcterms:modified xsi:type="dcterms:W3CDTF">2023-02-18T08:22:58Z</dcterms:modified>
</cp:coreProperties>
</file>