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74" r:id="rId11"/>
    <p:sldId id="266" r:id="rId12"/>
    <p:sldId id="277" r:id="rId13"/>
    <p:sldId id="276" r:id="rId14"/>
    <p:sldId id="275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4970" autoAdjust="0"/>
  </p:normalViewPr>
  <p:slideViewPr>
    <p:cSldViewPr snapToGrid="0" showGuides="1">
      <p:cViewPr varScale="1">
        <p:scale>
          <a:sx n="90" d="100"/>
          <a:sy n="90" d="100"/>
        </p:scale>
        <p:origin x="10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8B30A-EF27-4F70-A6ED-AC47FD15585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5624D-6F9F-4256-98BB-A305F4188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가상환경 이름은 원하는 대로 설정</a:t>
            </a:r>
            <a:endParaRPr lang="en-US" altLang="ko-KR" dirty="0"/>
          </a:p>
          <a:p>
            <a:r>
              <a:rPr lang="en-US" dirty="0"/>
              <a:t>python version</a:t>
            </a:r>
            <a:r>
              <a:rPr lang="ko-KR" altLang="en-US" dirty="0"/>
              <a:t>은</a:t>
            </a:r>
            <a:r>
              <a:rPr lang="en-US" altLang="ko-KR" dirty="0"/>
              <a:t>.. </a:t>
            </a:r>
            <a:r>
              <a:rPr lang="ko-KR" altLang="en-US" dirty="0"/>
              <a:t>지금까지 큰 문제 없었기 때문에 </a:t>
            </a:r>
            <a:r>
              <a:rPr lang="en-US" altLang="ko-KR" dirty="0"/>
              <a:t>3.8</a:t>
            </a:r>
            <a:r>
              <a:rPr lang="ko-KR" altLang="en-US" dirty="0"/>
              <a:t>로 설정해서 설치 </a:t>
            </a:r>
            <a:r>
              <a:rPr lang="en-US" altLang="ko-KR" dirty="0"/>
              <a:t>(</a:t>
            </a:r>
            <a:r>
              <a:rPr lang="ko-KR" altLang="en-US" dirty="0"/>
              <a:t>참고로 내 </a:t>
            </a:r>
            <a:r>
              <a:rPr lang="en-US" altLang="ko-KR" dirty="0"/>
              <a:t>ubuntu</a:t>
            </a:r>
            <a:r>
              <a:rPr lang="ko-KR" altLang="en-US" dirty="0"/>
              <a:t>에 </a:t>
            </a:r>
            <a:r>
              <a:rPr lang="ko-KR" altLang="en-US" dirty="0" err="1"/>
              <a:t>깔려있는</a:t>
            </a:r>
            <a:r>
              <a:rPr lang="ko-KR" altLang="en-US" dirty="0"/>
              <a:t> </a:t>
            </a:r>
            <a:r>
              <a:rPr lang="en-US" altLang="ko-KR" dirty="0" err="1"/>
              <a:t>pytho</a:t>
            </a:r>
            <a:r>
              <a:rPr lang="ko-KR" altLang="en-US" dirty="0"/>
              <a:t>은 </a:t>
            </a:r>
            <a:r>
              <a:rPr lang="en-US" altLang="ko-KR" dirty="0"/>
              <a:t>3.9,,)</a:t>
            </a:r>
          </a:p>
          <a:p>
            <a:r>
              <a:rPr lang="ko-KR" altLang="en-US" dirty="0"/>
              <a:t>명령어 입력하고 </a:t>
            </a:r>
            <a:r>
              <a:rPr lang="ko-KR" altLang="en-US" dirty="0" err="1"/>
              <a:t>좌라락</a:t>
            </a:r>
            <a:r>
              <a:rPr lang="ko-KR" altLang="en-US" dirty="0"/>
              <a:t> </a:t>
            </a:r>
            <a:r>
              <a:rPr lang="ko-KR" altLang="en-US" dirty="0" err="1"/>
              <a:t>나온다음에</a:t>
            </a:r>
            <a:r>
              <a:rPr lang="ko-KR" altLang="en-US" dirty="0"/>
              <a:t> </a:t>
            </a:r>
            <a:r>
              <a:rPr lang="en-US" altLang="ko-KR" dirty="0"/>
              <a:t>[y]</a:t>
            </a:r>
            <a:r>
              <a:rPr lang="ko-KR" altLang="en-US" dirty="0"/>
              <a:t>로 </a:t>
            </a:r>
            <a:r>
              <a:rPr lang="ko-KR" altLang="en-US" dirty="0" err="1"/>
              <a:t>되어있는거</a:t>
            </a:r>
            <a:r>
              <a:rPr lang="ko-KR" altLang="en-US" dirty="0"/>
              <a:t> 확인하고 </a:t>
            </a:r>
            <a:r>
              <a:rPr lang="ko-KR" altLang="en-US" dirty="0" err="1"/>
              <a:t>엔터하면</a:t>
            </a:r>
            <a:r>
              <a:rPr lang="ko-KR" altLang="en-US" dirty="0"/>
              <a:t> 가상환경 설치 완료</a:t>
            </a:r>
            <a:r>
              <a:rPr lang="en-US" altLang="ko-KR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ICA</a:t>
            </a:r>
            <a:r>
              <a:rPr lang="en-US" dirty="0"/>
              <a:t>: https://mne.tools/stable/generated/mne.preprocessing.ICA.html#</a:t>
            </a:r>
          </a:p>
          <a:p>
            <a:r>
              <a:rPr lang="en-US" i="1" dirty="0" err="1"/>
              <a:t>fastica</a:t>
            </a:r>
            <a:r>
              <a:rPr lang="en-US" dirty="0"/>
              <a:t>: https://scikit-learn.org/stable/modules/generated/sklearn.decomposition.FastICA.html#</a:t>
            </a:r>
          </a:p>
          <a:p>
            <a:r>
              <a:rPr lang="en-US" i="1" dirty="0"/>
              <a:t>infomax</a:t>
            </a:r>
            <a:r>
              <a:rPr lang="en-US" dirty="0"/>
              <a:t>: https://mne.tools/stable/generated/mne.preprocessing.infomax.html#</a:t>
            </a:r>
          </a:p>
          <a:p>
            <a:r>
              <a:rPr lang="en-US" i="1" dirty="0" err="1"/>
              <a:t>picard</a:t>
            </a:r>
            <a:r>
              <a:rPr lang="en-US" dirty="0"/>
              <a:t>: https://pierreablin.github.io/picard/generated/picard.picard.html#</a:t>
            </a:r>
          </a:p>
          <a:p>
            <a:endParaRPr lang="en-US" dirty="0"/>
          </a:p>
          <a:p>
            <a:r>
              <a:rPr lang="en-US" b="1" dirty="0"/>
              <a:t>fit</a:t>
            </a:r>
            <a:r>
              <a:rPr lang="en-US" dirty="0"/>
              <a:t>: https://mne.tools/stable/generated/mne.preprocessing.ICA.html#mne.preprocessing.ICA.fit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0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find_bads_eog</a:t>
            </a:r>
            <a:r>
              <a:rPr lang="en-US" dirty="0"/>
              <a:t>: https://mne.tools/stable/generated/mne.preprocessing.ICA.html#mne.preprocessing.ICA.find_bads_eog</a:t>
            </a:r>
          </a:p>
          <a:p>
            <a:r>
              <a:rPr lang="en-US" dirty="0"/>
              <a:t>use correlation</a:t>
            </a:r>
          </a:p>
          <a:p>
            <a:r>
              <a:rPr lang="en-US" dirty="0"/>
              <a:t>component index</a:t>
            </a:r>
            <a:r>
              <a:rPr lang="ko-KR" altLang="en-US" dirty="0"/>
              <a:t>와 </a:t>
            </a:r>
            <a:r>
              <a:rPr lang="en-US" altLang="ko-KR" dirty="0"/>
              <a:t>correlation score</a:t>
            </a:r>
            <a:r>
              <a:rPr lang="ko-KR" altLang="en-US" dirty="0"/>
              <a:t>를 반환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https://mne.tools/stable/generated/mne.preprocessing.compute_proj_eog.html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https://mne.tools/stable/generated/mne.Epochs.html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maybe) blue = object / red = scene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2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from </a:t>
            </a:r>
            <a:r>
              <a:rPr lang="en-US" i="1" dirty="0"/>
              <a:t>Programming Idioms</a:t>
            </a:r>
          </a:p>
          <a:p>
            <a:r>
              <a:rPr lang="en-US" i="0" dirty="0"/>
              <a:t>3D) https://programming-idioms.org/idiom/27/create-a-3-dimensional-array/1675/lua</a:t>
            </a:r>
          </a:p>
          <a:p>
            <a:r>
              <a:rPr lang="en-US" i="0" dirty="0"/>
              <a:t>2D) https://programming-idioms.org/idiom/26/create-a-2-dimensional-array/448/rust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make_pipeline</a:t>
            </a:r>
            <a:r>
              <a:rPr lang="en-US" dirty="0"/>
              <a:t>: https://scikit-learn.org/stable/modules/generated/sklearn.pipeline.make_pipeline.html#sklearn.pipeline.make_pipeline</a:t>
            </a:r>
          </a:p>
          <a:p>
            <a:r>
              <a:rPr lang="en-US" b="1" dirty="0"/>
              <a:t>Scalar</a:t>
            </a:r>
            <a:r>
              <a:rPr lang="en-US" dirty="0"/>
              <a:t>: https://mne.tools/stable/generated/mne.decoding.Scaler.html#</a:t>
            </a:r>
          </a:p>
          <a:p>
            <a:r>
              <a:rPr lang="en-US" b="1" dirty="0"/>
              <a:t>Vectorizer</a:t>
            </a:r>
            <a:r>
              <a:rPr lang="en-US" dirty="0"/>
              <a:t>: https://mne.tools/stable/generated/mne.decoding.Vectorizer.html#</a:t>
            </a:r>
          </a:p>
          <a:p>
            <a:r>
              <a:rPr lang="en-US" b="1" dirty="0" err="1"/>
              <a:t>LogisticRegression</a:t>
            </a:r>
            <a:r>
              <a:rPr lang="en-US" dirty="0"/>
              <a:t>: https://scikit-learn.org/stable/modules/generated/sklearn.linear_model.LogisticRegression.html#sklearn.linear_model.LogisticRegression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0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https://mne.tools/stable/generated/mne.decoding.cross_val_multiscore.html#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3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https://scikit-learn.org/stable/modules/generated/sklearn.svm.SVC.html#sklearn.svm.SVC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mne</a:t>
            </a:r>
            <a:endParaRPr lang="en-US" b="1" dirty="0"/>
          </a:p>
          <a:p>
            <a:r>
              <a:rPr lang="en-US" dirty="0"/>
              <a:t>https://mne.tools/stable/install/index.html</a:t>
            </a:r>
          </a:p>
          <a:p>
            <a:endParaRPr lang="en-US" dirty="0"/>
          </a:p>
          <a:p>
            <a:r>
              <a:rPr lang="en-US" b="1" dirty="0" err="1"/>
              <a:t>numpy</a:t>
            </a:r>
            <a:endParaRPr lang="en-US" b="1" dirty="0"/>
          </a:p>
          <a:p>
            <a:r>
              <a:rPr lang="en-US" dirty="0"/>
              <a:t>https://numpy.org/install/</a:t>
            </a:r>
          </a:p>
          <a:p>
            <a:endParaRPr lang="en-US" dirty="0"/>
          </a:p>
          <a:p>
            <a:r>
              <a:rPr lang="en-US" b="1" dirty="0"/>
              <a:t>pandas</a:t>
            </a:r>
          </a:p>
          <a:p>
            <a:r>
              <a:rPr lang="en-US" dirty="0"/>
              <a:t>https://pandas.pydata.org/pandas-docs/stable/getting_started/install.html</a:t>
            </a:r>
          </a:p>
          <a:p>
            <a:endParaRPr lang="en-US" dirty="0"/>
          </a:p>
          <a:p>
            <a:r>
              <a:rPr lang="en-US" b="1" dirty="0"/>
              <a:t>matplotlib</a:t>
            </a:r>
          </a:p>
          <a:p>
            <a:r>
              <a:rPr lang="en-US" dirty="0"/>
              <a:t>https://matplotlib.org/stable/users/installing/index.html</a:t>
            </a:r>
          </a:p>
          <a:p>
            <a:endParaRPr lang="en-US" dirty="0"/>
          </a:p>
          <a:p>
            <a:r>
              <a:rPr lang="en-US" b="1" dirty="0" err="1"/>
              <a:t>scipy</a:t>
            </a:r>
            <a:endParaRPr lang="en-US" b="1" dirty="0"/>
          </a:p>
          <a:p>
            <a:r>
              <a:rPr lang="en-US" dirty="0"/>
              <a:t>https://scipy.org/install/</a:t>
            </a:r>
          </a:p>
          <a:p>
            <a:endParaRPr lang="en-US" dirty="0"/>
          </a:p>
          <a:p>
            <a:r>
              <a:rPr lang="en-US" b="1" dirty="0" err="1"/>
              <a:t>sklearn</a:t>
            </a:r>
            <a:endParaRPr lang="en-US" b="1" dirty="0"/>
          </a:p>
          <a:p>
            <a:r>
              <a:rPr lang="en-US" dirty="0"/>
              <a:t>https://scikit-learn.org/stable/install.html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https://mne.tools/stable/generated/mne.io.read_raw_brainvision.html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pass-filter and reference is set based on below paper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Takacs,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Mückschel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Roessner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Beste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(2020). Decoding stimulus–response representations and their stability using EEG-based multivariate pattern analysis.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 Communications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https://mne.tools/stable/generated/mne.events_from_annotations.html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0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pass-filter and reference is set based on below paper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Takacs,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Mückschel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Roessner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Beste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 (2020). Decoding stimulus–response representations and their stability using EEG-based multivariate pattern analysis.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Cerebral Cortex Communications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https://mne.tools/stable/generated/mne.set_eeg_reference.html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2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https://mne.tools/stable/generated/mne.preprocessing.find_eog_events.html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onset</a:t>
            </a:r>
            <a:r>
              <a:rPr lang="en-US" dirty="0"/>
              <a:t>: </a:t>
            </a:r>
            <a:r>
              <a:rPr lang="ko-KR" altLang="en-US" dirty="0"/>
              <a:t>왜 저렇게 계산하는지 잘 모르겠음</a:t>
            </a:r>
            <a:r>
              <a:rPr lang="en-US" altLang="ko-KR" dirty="0"/>
              <a:t>… </a:t>
            </a:r>
            <a:r>
              <a:rPr lang="ko-KR" altLang="en-US" dirty="0"/>
              <a:t>앞의 </a:t>
            </a:r>
            <a:r>
              <a:rPr lang="en-US" altLang="ko-KR" dirty="0" err="1"/>
              <a:t>find_eog_events</a:t>
            </a:r>
            <a:r>
              <a:rPr lang="ko-KR" altLang="en-US" dirty="0"/>
              <a:t>의 첫 번째 </a:t>
            </a:r>
            <a:r>
              <a:rPr lang="en-US" altLang="ko-KR" dirty="0"/>
              <a:t>column</a:t>
            </a:r>
            <a:r>
              <a:rPr lang="ko-KR" altLang="en-US" dirty="0"/>
              <a:t>이 시작 시점이 </a:t>
            </a:r>
            <a:r>
              <a:rPr lang="ko-KR" altLang="en-US" dirty="0" err="1"/>
              <a:t>아닌가봄</a:t>
            </a:r>
            <a:r>
              <a:rPr lang="en-US" altLang="ko-KR" dirty="0"/>
              <a:t>..</a:t>
            </a:r>
          </a:p>
          <a:p>
            <a:r>
              <a:rPr lang="en-US" dirty="0"/>
              <a:t>.info[‘</a:t>
            </a:r>
            <a:r>
              <a:rPr lang="en-US" dirty="0" err="1"/>
              <a:t>sfreq</a:t>
            </a:r>
            <a:r>
              <a:rPr lang="en-US" dirty="0"/>
              <a:t>’]: sample frequency -&gt; </a:t>
            </a:r>
            <a:r>
              <a:rPr lang="ko-KR" altLang="en-US" dirty="0" err="1"/>
              <a:t>뭔지</a:t>
            </a:r>
            <a:r>
              <a:rPr lang="ko-KR" altLang="en-US" dirty="0"/>
              <a:t> 모르겠음</a:t>
            </a:r>
            <a:endParaRPr lang="en-US" altLang="ko-KR" dirty="0"/>
          </a:p>
          <a:p>
            <a:r>
              <a:rPr lang="en-US" dirty="0"/>
              <a:t>durations,</a:t>
            </a:r>
            <a:r>
              <a:rPr lang="ko-KR" altLang="en-US" dirty="0"/>
              <a:t> </a:t>
            </a:r>
            <a:r>
              <a:rPr lang="en-US" altLang="ko-KR" dirty="0"/>
              <a:t>descriptions</a:t>
            </a:r>
            <a:r>
              <a:rPr lang="ko-KR" altLang="en-US" dirty="0"/>
              <a:t> 모두 </a:t>
            </a:r>
            <a:r>
              <a:rPr lang="en-US" altLang="ko-KR" dirty="0"/>
              <a:t>blink event </a:t>
            </a:r>
            <a:r>
              <a:rPr lang="ko-KR" altLang="en-US" dirty="0"/>
              <a:t>개수 만큼 앞의 것을 반복한 것임</a:t>
            </a:r>
            <a:r>
              <a:rPr lang="en-US" altLang="ko-KR" dirty="0"/>
              <a:t>.. </a:t>
            </a:r>
            <a:r>
              <a:rPr lang="ko-KR" altLang="en-US" dirty="0"/>
              <a:t>어떻게 가능한 것인지는 모르겠음</a:t>
            </a:r>
            <a:r>
              <a:rPr lang="en-US" altLang="ko-KR" dirty="0"/>
              <a:t>..</a:t>
            </a:r>
          </a:p>
          <a:p>
            <a:endParaRPr lang="en-US" dirty="0"/>
          </a:p>
          <a:p>
            <a:r>
              <a:rPr lang="en-US" b="1" dirty="0" err="1"/>
              <a:t>mne.Annotations</a:t>
            </a:r>
            <a:r>
              <a:rPr lang="en-US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https://mne.tools/stable/generated/mne.Annotations.html</a:t>
            </a:r>
          </a:p>
          <a:p>
            <a:r>
              <a:rPr lang="en-US" dirty="0"/>
              <a:t>duration: </a:t>
            </a:r>
            <a:r>
              <a:rPr lang="ko-KR" altLang="en-US" dirty="0"/>
              <a:t>그냥 </a:t>
            </a:r>
            <a:r>
              <a:rPr lang="en-US" altLang="ko-KR" dirty="0"/>
              <a:t>float</a:t>
            </a:r>
            <a:r>
              <a:rPr lang="ko-KR" altLang="en-US" dirty="0"/>
              <a:t>로 설정해도 됐을 것 같은데 왜 굳이 </a:t>
            </a:r>
            <a:r>
              <a:rPr lang="en-US" altLang="ko-KR" dirty="0"/>
              <a:t>array </a:t>
            </a:r>
            <a:r>
              <a:rPr lang="ko-KR" altLang="en-US" dirty="0" err="1"/>
              <a:t>만든지</a:t>
            </a:r>
            <a:r>
              <a:rPr lang="ko-KR" altLang="en-US" dirty="0"/>
              <a:t> 모르겠음</a:t>
            </a:r>
            <a:endParaRPr lang="en-US" altLang="ko-KR" dirty="0"/>
          </a:p>
          <a:p>
            <a:endParaRPr lang="en-US" b="1" dirty="0"/>
          </a:p>
          <a:p>
            <a:r>
              <a:rPr lang="en-US" b="1" dirty="0" err="1"/>
              <a:t>raw.set_annotations</a:t>
            </a:r>
            <a:r>
              <a:rPr lang="en-US" dirty="0"/>
              <a:t>: https://mne.tools/stable/generated/mne.io.Raw.html#mne.io.Raw.set_annotations</a:t>
            </a:r>
          </a:p>
          <a:p>
            <a:r>
              <a:rPr lang="en-US" dirty="0"/>
              <a:t>annotation </a:t>
            </a:r>
            <a:r>
              <a:rPr lang="ko-KR" altLang="en-US" dirty="0"/>
              <a:t>설정하는 순간 </a:t>
            </a:r>
            <a:r>
              <a:rPr lang="en-US" altLang="ko-KR" dirty="0"/>
              <a:t>trial drop,,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5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wiki-</a:t>
            </a:r>
            <a:r>
              <a:rPr lang="en-US" b="1" dirty="0" err="1">
                <a:latin typeface="+mn-lt"/>
              </a:rPr>
              <a:t>pedia</a:t>
            </a:r>
            <a:r>
              <a:rPr lang="en-US" dirty="0">
                <a:latin typeface="+mn-lt"/>
              </a:rPr>
              <a:t>: https://ko.wikipedia.org/wiki/%EB%8F%85%EB%A6%BD_%EC%84%B1%EB%B6%84_%EB%B6%84%EC%84%9D</a:t>
            </a:r>
          </a:p>
          <a:p>
            <a:r>
              <a:rPr lang="en-US" b="1" dirty="0">
                <a:latin typeface="+mn-lt"/>
              </a:rPr>
              <a:t>paper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Comon</a:t>
            </a:r>
            <a:r>
              <a:rPr lang="en-US" dirty="0">
                <a:latin typeface="+mn-lt"/>
              </a:rPr>
              <a:t>, Pierre. (1994). "Independent Component Analysis: a new concept?“. </a:t>
            </a:r>
            <a:r>
              <a:rPr lang="en-US" i="1" dirty="0">
                <a:latin typeface="+mn-lt"/>
              </a:rPr>
              <a:t>Signal Processing, 36</a:t>
            </a:r>
            <a:r>
              <a:rPr lang="en-US" dirty="0">
                <a:latin typeface="+mn-lt"/>
              </a:rPr>
              <a:t>(3), 287–314. http://mlsp.cs.cmu.edu/courses/fall2012/lectures/ICA.pdf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create_eog_epochs</a:t>
            </a:r>
            <a:r>
              <a:rPr lang="en-US" dirty="0"/>
              <a:t>: https://mne.tools/stable/generated/mne.preprocessing.create_eog_epochs.html#</a:t>
            </a:r>
          </a:p>
          <a:p>
            <a:endParaRPr lang="en-US" dirty="0"/>
          </a:p>
          <a:p>
            <a:r>
              <a:rPr lang="en-US" dirty="0"/>
              <a:t>read EOG channel data -&gt; find eye blink using ‘</a:t>
            </a:r>
            <a:r>
              <a:rPr lang="en-US" i="1" dirty="0" err="1"/>
              <a:t>mne.preprocessing.find_eog_events</a:t>
            </a:r>
            <a:r>
              <a:rPr lang="en-US" dirty="0"/>
              <a:t>’ -&gt; create epochs of eye blink</a:t>
            </a:r>
          </a:p>
          <a:p>
            <a:r>
              <a:rPr lang="en-US" i="1" dirty="0"/>
              <a:t>picks</a:t>
            </a:r>
            <a:r>
              <a:rPr lang="en-US" dirty="0"/>
              <a:t>: </a:t>
            </a:r>
            <a:r>
              <a:rPr lang="ko-KR" altLang="en-US" dirty="0"/>
              <a:t>아마도</a:t>
            </a:r>
            <a:r>
              <a:rPr lang="en-US" altLang="ko-KR" dirty="0"/>
              <a:t>.. epoch</a:t>
            </a:r>
            <a:r>
              <a:rPr lang="ko-KR" altLang="en-US" dirty="0"/>
              <a:t>을 만들어서 나중에 그거를 </a:t>
            </a:r>
            <a:r>
              <a:rPr lang="ko-KR" altLang="en-US" dirty="0" err="1"/>
              <a:t>쓰는거니까</a:t>
            </a:r>
            <a:r>
              <a:rPr lang="ko-KR" altLang="en-US" dirty="0"/>
              <a:t> </a:t>
            </a:r>
            <a:r>
              <a:rPr lang="en-US" altLang="ko-KR" dirty="0"/>
              <a:t>PCA</a:t>
            </a:r>
            <a:r>
              <a:rPr lang="ko-KR" altLang="en-US" dirty="0"/>
              <a:t>를 돌릴 때 사용할 </a:t>
            </a:r>
            <a:r>
              <a:rPr lang="en-US" altLang="ko-KR" dirty="0"/>
              <a:t>signal</a:t>
            </a:r>
            <a:r>
              <a:rPr lang="ko-KR" altLang="en-US" dirty="0"/>
              <a:t>을 가지고 있는 </a:t>
            </a:r>
            <a:r>
              <a:rPr lang="en-US" altLang="ko-KR" dirty="0"/>
              <a:t>channel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이나 이름을 넣으라고 하는 것인 듯</a:t>
            </a:r>
            <a:endParaRPr lang="en-US" altLang="ko-KR" dirty="0"/>
          </a:p>
          <a:p>
            <a:endParaRPr lang="en-US" dirty="0"/>
          </a:p>
          <a:p>
            <a:r>
              <a:rPr lang="en-US" b="1" dirty="0" err="1"/>
              <a:t>apply_baseline</a:t>
            </a:r>
            <a:r>
              <a:rPr lang="en-US" dirty="0"/>
              <a:t>: https://mne.tools/stable/generated/mne.EvokedArray.html#mne.EvokedArray.apply_baseline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5624D-6F9F-4256-98BB-A305F4188F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7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6CD2-35D5-3B35-09D6-0A52E5AF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05597-823A-6617-F0D7-1B6531DB7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4620A-C579-CB27-B9F0-B663B373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0B91-200F-D509-9BDD-2990B17A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4D409-92F0-6C6C-D291-58470D25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5D0F8-7693-B9C7-B48B-06494EC6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E3C5B-D434-4633-2B9F-96270B65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E4056-4A6D-3FEB-67CD-65E4B0BD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97026-3EAF-7865-4DD9-52F930DC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DB97E-D985-520D-4333-913BCC1C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A68D94-1BFF-C561-42F1-8569D0934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B5C94-4695-141A-B98A-8E2D3291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F6E2-AA7B-6824-8360-0F504A0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86C22-807C-A726-0155-92E12E93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EE78-8E41-B119-86B6-D60128D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E157-5E18-4A67-B837-6BB4934E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67B08-1A6B-63B0-0228-A8FE1C3E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24FEE-E8A5-4394-EB04-6DB3CF8F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9DAE3-EEDC-5CD0-EFA4-ADA7D49C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AB9C4-4E86-2DBF-6332-1CBDE410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A239B-94A7-9760-7B02-E8A2932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C92CD-833A-550E-98A6-A8EEDD07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4DA39-BF02-5AC1-2CA6-C9A20943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95E34-0136-19A4-82D1-56A2A174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4E90F-ABB8-B541-9232-E2974000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5AADD-A389-6848-62BC-F984D9AB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8AAA8-D18F-9DBA-1AF4-C11101C4C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4DC2D-632E-38E6-0077-6EA24D05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D59D3E-EAEF-F204-A589-C68E9D72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AEB2B-70B6-1E5B-0D22-A0B80906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98E44-D5C0-2D51-DFB6-A3C55356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9B6AF-1773-793D-BE9B-FF4C9ADB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074DA-4CD7-FA48-CCCC-B336F93D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FBCB3A-7D6F-8952-F965-7AE330EC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2A09C-87BB-50C6-F97B-8D7FCD829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004BFB-5A63-FAB1-2728-BB1BD64A0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65AEC-E893-D7CE-11F0-C0F886FF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5449C-6C07-60F9-574C-6C2A4B9C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65EC6-A6EA-E7A0-CAC8-9C10BE1D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EBADE-4033-1742-DA1E-58424776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13B64-8C5A-8584-5DE8-D3BE4B5C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632F6-2757-255F-6F8C-7BAB5201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401C3-6E50-BB4D-C332-295570C1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0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EDE50-F09E-8543-BF02-B3B5FE76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074F06-0112-1B18-13BE-5A4AC593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B9BA2-A3C2-24D7-DCBC-DB012424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9F1DD-3795-406E-6305-47BC57CB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51654E-6AE3-7466-B8D1-CC63239B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76305-9B6C-2CB7-6689-BE2A6E6EB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A5624-AF22-C71E-8F8E-EE3ACE4B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9015D-97C2-9F86-EA73-24F1BC5A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528CE-BF90-B45B-A7CF-B358F24C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A2F84-8BD9-69BB-FD03-08641903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BFA4A5-DE50-0D3E-5A7E-A49615F09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4DA65-1B48-1C3A-899C-76717A2E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DAF53-CCE1-67DC-B3E1-DE565365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F10D3-E92A-DB6B-9418-0DE8F19D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29321-A26D-072A-0C8E-78004C16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2494E-E8E1-7E36-3ABE-E53035CB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60534-DE80-EB37-DB31-5AAFA7C0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617E3-C3C1-0E84-17A4-B650B79D6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B896-D676-4A7E-9CA4-607DFA594B05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CEF7F-9444-FDCE-4246-B332546FC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CD5FE-3701-7E15-1432-56D1A909B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B4AE-B13C-47D0-B6D1-26DE4412A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3A165F-7D4B-F9AF-3407-05914E26C2DA}"/>
              </a:ext>
            </a:extLst>
          </p:cNvPr>
          <p:cNvSpPr/>
          <p:nvPr/>
        </p:nvSpPr>
        <p:spPr>
          <a:xfrm>
            <a:off x="1276350" y="1452805"/>
            <a:ext cx="133350" cy="27096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9FA1B-B1A7-F373-25CF-7834AC8E25FB}"/>
              </a:ext>
            </a:extLst>
          </p:cNvPr>
          <p:cNvSpPr txBox="1"/>
          <p:nvPr/>
        </p:nvSpPr>
        <p:spPr>
          <a:xfrm>
            <a:off x="1781175" y="2038173"/>
            <a:ext cx="918873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project ‘E-Easy’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genial Black" panose="02000503040000020004" pitchFamily="2" charset="0"/>
            </a:endParaRPr>
          </a:p>
          <a:p>
            <a:r>
              <a:rPr lang="en-US" altLang="ko-KR" sz="4000" dirty="0">
                <a:latin typeface="Congenial Black" panose="02000503040000020004" pitchFamily="2" charset="0"/>
              </a:rPr>
              <a:t>: preprocess EEG signal using Python</a:t>
            </a:r>
            <a:endParaRPr lang="en-US" sz="4000" dirty="0">
              <a:latin typeface="Congenial Black" panose="02000503040000020004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5B921-F38D-A580-8417-565DF4A3E355}"/>
              </a:ext>
            </a:extLst>
          </p:cNvPr>
          <p:cNvSpPr/>
          <p:nvPr/>
        </p:nvSpPr>
        <p:spPr>
          <a:xfrm>
            <a:off x="1276350" y="4162425"/>
            <a:ext cx="13335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14F1-69A7-3B14-4EB5-74FB33EB66CC}"/>
              </a:ext>
            </a:extLst>
          </p:cNvPr>
          <p:cNvSpPr txBox="1"/>
          <p:nvPr/>
        </p:nvSpPr>
        <p:spPr>
          <a:xfrm>
            <a:off x="1781175" y="4426892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genial" panose="020B0604020202020204" pitchFamily="2" charset="0"/>
              </a:rPr>
              <a:t>Jeong</a:t>
            </a:r>
            <a:r>
              <a:rPr lang="en-US" sz="2400" dirty="0">
                <a:latin typeface="Congenial" panose="020B0604020202020204" pitchFamily="2" charset="0"/>
              </a:rPr>
              <a:t>, </a:t>
            </a:r>
            <a:r>
              <a:rPr lang="en-US" sz="2400" dirty="0" err="1">
                <a:latin typeface="Congenial" panose="020B0604020202020204" pitchFamily="2" charset="0"/>
              </a:rPr>
              <a:t>Jiyeon</a:t>
            </a:r>
            <a:r>
              <a:rPr lang="en-US" sz="2400" dirty="0">
                <a:latin typeface="Congenial" panose="020B0604020202020204" pitchFamily="2" charset="0"/>
              </a:rPr>
              <a:t> &amp; Lee, </a:t>
            </a:r>
            <a:r>
              <a:rPr lang="en-US" sz="2400" dirty="0" err="1">
                <a:latin typeface="Congenial" panose="020B0604020202020204" pitchFamily="2" charset="0"/>
              </a:rPr>
              <a:t>Hansol</a:t>
            </a:r>
            <a:endParaRPr lang="en-US" sz="2400" dirty="0">
              <a:latin typeface="Congenial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EE438-DCB2-D600-C20E-49B604B74A87}"/>
              </a:ext>
            </a:extLst>
          </p:cNvPr>
          <p:cNvSpPr txBox="1"/>
          <p:nvPr/>
        </p:nvSpPr>
        <p:spPr>
          <a:xfrm>
            <a:off x="9029700" y="133350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genial Light" panose="02000503040000020004" pitchFamily="2" charset="0"/>
              </a:rPr>
              <a:t>[23-winter vacation] Sharing-Knowledge Meeting</a:t>
            </a:r>
          </a:p>
        </p:txBody>
      </p:sp>
    </p:spTree>
    <p:extLst>
      <p:ext uri="{BB962C8B-B14F-4D97-AF65-F5344CB8AC3E}">
        <p14:creationId xmlns:p14="http://schemas.microsoft.com/office/powerpoint/2010/main" val="212172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8B474-5901-92B8-3B3D-4811286AEB8A}"/>
              </a:ext>
            </a:extLst>
          </p:cNvPr>
          <p:cNvSpPr/>
          <p:nvPr/>
        </p:nvSpPr>
        <p:spPr>
          <a:xfrm>
            <a:off x="1945112" y="4964873"/>
            <a:ext cx="8294834" cy="851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651D4C-129F-5387-267B-8F16A7C513D1}"/>
              </a:ext>
            </a:extLst>
          </p:cNvPr>
          <p:cNvSpPr/>
          <p:nvPr/>
        </p:nvSpPr>
        <p:spPr>
          <a:xfrm>
            <a:off x="1948583" y="3698645"/>
            <a:ext cx="8294834" cy="112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reject blinked trial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6856B-2ABF-8F37-3E0C-8EDB4213D72B}"/>
              </a:ext>
            </a:extLst>
          </p:cNvPr>
          <p:cNvSpPr txBox="1"/>
          <p:nvPr/>
        </p:nvSpPr>
        <p:spPr>
          <a:xfrm>
            <a:off x="3601965" y="2009965"/>
            <a:ext cx="7167347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onsets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 0] / </a:t>
            </a:r>
            <a:r>
              <a:rPr lang="en-US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REJ_raw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.info['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sfreq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 - 0.25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durations = [0.5] *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descriptions = ['bad blink'] *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blink_annot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mne.Annotations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(onsets, durations, descriptions,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orig_time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1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REJ_raw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.info['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meas_date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'])</a:t>
            </a:r>
          </a:p>
          <a:p>
            <a:pPr algn="l"/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REJ_raw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.set_annotations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blink_annot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99A51E-6F28-8DE7-BEBF-3835C5FB4ED4}"/>
              </a:ext>
            </a:extLst>
          </p:cNvPr>
          <p:cNvSpPr/>
          <p:nvPr/>
        </p:nvSpPr>
        <p:spPr>
          <a:xfrm>
            <a:off x="5445343" y="2623207"/>
            <a:ext cx="137649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FA801-F473-60D4-DF34-3378D14D5425}"/>
              </a:ext>
            </a:extLst>
          </p:cNvPr>
          <p:cNvSpPr/>
          <p:nvPr/>
        </p:nvSpPr>
        <p:spPr>
          <a:xfrm>
            <a:off x="4449427" y="3036558"/>
            <a:ext cx="174508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4D29A-7E9A-50A4-D7B7-314D9F9A665F}"/>
              </a:ext>
            </a:extLst>
          </p:cNvPr>
          <p:cNvSpPr txBox="1"/>
          <p:nvPr/>
        </p:nvSpPr>
        <p:spPr>
          <a:xfrm>
            <a:off x="2073549" y="3802478"/>
            <a:ext cx="6521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mne.Annotations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onset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duration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description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orig_time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5B658-1858-107E-5FC0-84A883A0AAE1}"/>
              </a:ext>
            </a:extLst>
          </p:cNvPr>
          <p:cNvSpPr txBox="1"/>
          <p:nvPr/>
        </p:nvSpPr>
        <p:spPr>
          <a:xfrm>
            <a:off x="2073549" y="4137595"/>
            <a:ext cx="810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duration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duration of annotation(sec) → array, float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descriptions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description for annotation </a:t>
            </a:r>
            <a:r>
              <a:rPr lang="en-US" sz="1600" dirty="0">
                <a:latin typeface="Franklin Gothic Book" panose="020B05030201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→ 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it should start with ‘bad’ for epoch rejection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47A86-29FE-4941-B5C8-67BE15DA725A}"/>
              </a:ext>
            </a:extLst>
          </p:cNvPr>
          <p:cNvSpPr txBox="1"/>
          <p:nvPr/>
        </p:nvSpPr>
        <p:spPr>
          <a:xfrm>
            <a:off x="2073549" y="5057757"/>
            <a:ext cx="7284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mne.Raw.set_annotations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annotations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emit_warning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on_missing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B8588-9AA6-57B1-6597-3A501891C020}"/>
              </a:ext>
            </a:extLst>
          </p:cNvPr>
          <p:cNvSpPr txBox="1"/>
          <p:nvPr/>
        </p:nvSpPr>
        <p:spPr>
          <a:xfrm>
            <a:off x="2073549" y="5396311"/>
            <a:ext cx="390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annotations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annotation to set in raw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DE5E1-3794-57AE-E146-C190881801FD}"/>
              </a:ext>
            </a:extLst>
          </p:cNvPr>
          <p:cNvSpPr txBox="1"/>
          <p:nvPr/>
        </p:nvSpPr>
        <p:spPr>
          <a:xfrm>
            <a:off x="794786" y="2639999"/>
            <a:ext cx="280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annotation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about blink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7A89-875D-9234-74B2-CB1B6178567A}"/>
              </a:ext>
            </a:extLst>
          </p:cNvPr>
          <p:cNvSpPr txBox="1"/>
          <p:nvPr/>
        </p:nvSpPr>
        <p:spPr>
          <a:xfrm>
            <a:off x="1344616" y="3051863"/>
            <a:ext cx="2257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annotation in data</a:t>
            </a:r>
          </a:p>
        </p:txBody>
      </p:sp>
    </p:spTree>
    <p:extLst>
      <p:ext uri="{BB962C8B-B14F-4D97-AF65-F5344CB8AC3E}">
        <p14:creationId xmlns:p14="http://schemas.microsoft.com/office/powerpoint/2010/main" val="57791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</a:t>
            </a:r>
            <a:r>
              <a:rPr lang="en-US" sz="18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Independent Components Analysis(ICA)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EFF0A-8632-FBC1-9D78-AA88C3486478}"/>
              </a:ext>
            </a:extLst>
          </p:cNvPr>
          <p:cNvSpPr txBox="1"/>
          <p:nvPr/>
        </p:nvSpPr>
        <p:spPr>
          <a:xfrm>
            <a:off x="1000125" y="2098249"/>
            <a:ext cx="8970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estimate 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independent source signals 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from a set of recordings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search for 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linear transformation 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that minimizes the statistical dependence between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30D7-65CF-3DAD-E857-577B965297F8}"/>
              </a:ext>
            </a:extLst>
          </p:cNvPr>
          <p:cNvSpPr txBox="1"/>
          <p:nvPr/>
        </p:nvSpPr>
        <p:spPr>
          <a:xfrm>
            <a:off x="1000125" y="2819948"/>
            <a:ext cx="4479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prerequisite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about source signal for separation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 statistically independent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 non-gaussian distribution</a:t>
            </a:r>
          </a:p>
        </p:txBody>
      </p:sp>
      <p:pic>
        <p:nvPicPr>
          <p:cNvPr id="1026" name="Picture 2" descr="Diagram of ICA procedure in MNE-Python">
            <a:extLst>
              <a:ext uri="{FF2B5EF4-FFF2-40B4-BE49-F238E27FC236}">
                <a16:creationId xmlns:a16="http://schemas.microsoft.com/office/drawing/2014/main" id="{9E1F20A0-F829-1208-020E-92AFDE86D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95" y="3949245"/>
            <a:ext cx="9778410" cy="21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E0500C-8C5F-F350-C20C-7E9DDE6B3324}"/>
              </a:ext>
            </a:extLst>
          </p:cNvPr>
          <p:cNvSpPr/>
          <p:nvPr/>
        </p:nvSpPr>
        <p:spPr>
          <a:xfrm>
            <a:off x="719470" y="5258872"/>
            <a:ext cx="10753060" cy="813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865B7C-65A7-63E6-C99D-EFAF4BF0F332}"/>
              </a:ext>
            </a:extLst>
          </p:cNvPr>
          <p:cNvSpPr/>
          <p:nvPr/>
        </p:nvSpPr>
        <p:spPr>
          <a:xfrm>
            <a:off x="719470" y="3274361"/>
            <a:ext cx="10753060" cy="187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</a:t>
            </a:r>
            <a:r>
              <a:rPr lang="en-US" sz="18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Independent Components Analysis(ICA)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9BA8F-8290-6223-891A-04A08C299A9F}"/>
              </a:ext>
            </a:extLst>
          </p:cNvPr>
          <p:cNvSpPr txBox="1"/>
          <p:nvPr/>
        </p:nvSpPr>
        <p:spPr>
          <a:xfrm>
            <a:off x="2703945" y="2025353"/>
            <a:ext cx="1983235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E80E9-3822-39CD-CDC5-18D499C563D7}"/>
              </a:ext>
            </a:extLst>
          </p:cNvPr>
          <p:cNvSpPr txBox="1"/>
          <p:nvPr/>
        </p:nvSpPr>
        <p:spPr>
          <a:xfrm>
            <a:off x="911467" y="2009965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reload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raw file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🌟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1CD14-4856-E88F-96F9-FB7A9DB3DAC2}"/>
              </a:ext>
            </a:extLst>
          </p:cNvPr>
          <p:cNvSpPr txBox="1"/>
          <p:nvPr/>
        </p:nvSpPr>
        <p:spPr>
          <a:xfrm>
            <a:off x="2703945" y="2420442"/>
            <a:ext cx="727314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eog_evoked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mne.preprocessing.create_eog_epochs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).average()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eog_evoked.apply_baseline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(baseline=(None, -0.2))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4CF87-7488-3609-6B8D-6F0F9754308D}"/>
              </a:ext>
            </a:extLst>
          </p:cNvPr>
          <p:cNvSpPr txBox="1"/>
          <p:nvPr/>
        </p:nvSpPr>
        <p:spPr>
          <a:xfrm>
            <a:off x="939994" y="3498323"/>
            <a:ext cx="10333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mne.preprocessing.create_eog_epochs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picks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tmin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tmax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flat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                        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baseline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preload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reject_by_annotation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thresh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decim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DDB5F-F5BF-3359-D1FC-E46E901E1DE5}"/>
              </a:ext>
            </a:extLst>
          </p:cNvPr>
          <p:cNvSpPr txBox="1"/>
          <p:nvPr/>
        </p:nvSpPr>
        <p:spPr>
          <a:xfrm>
            <a:off x="939994" y="4093466"/>
            <a:ext cx="8749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name of channels used in making epochs → ‘None’: use channels identified as EOG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picks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channels to include → ‘None’: use all channels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tmin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tmax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start/end time point of event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731C57-A398-F101-A964-685FA7DECB37}"/>
              </a:ext>
            </a:extLst>
          </p:cNvPr>
          <p:cNvSpPr/>
          <p:nvPr/>
        </p:nvSpPr>
        <p:spPr>
          <a:xfrm>
            <a:off x="6059523" y="2371022"/>
            <a:ext cx="187384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1AD5B-8730-D532-6D4B-21899F891F22}"/>
              </a:ext>
            </a:extLst>
          </p:cNvPr>
          <p:cNvSpPr txBox="1"/>
          <p:nvPr/>
        </p:nvSpPr>
        <p:spPr>
          <a:xfrm>
            <a:off x="6064287" y="2036396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create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epochs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possessing eye blink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02F94-FCE6-8FB2-F096-5F85F244DD71}"/>
              </a:ext>
            </a:extLst>
          </p:cNvPr>
          <p:cNvSpPr txBox="1"/>
          <p:nvPr/>
        </p:nvSpPr>
        <p:spPr>
          <a:xfrm>
            <a:off x="7975584" y="2620506"/>
            <a:ext cx="2988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set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baseline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on created epochs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A89324-F815-FCAA-F5F9-8F843C1B5739}"/>
              </a:ext>
            </a:extLst>
          </p:cNvPr>
          <p:cNvSpPr/>
          <p:nvPr/>
        </p:nvSpPr>
        <p:spPr>
          <a:xfrm>
            <a:off x="3907547" y="2598419"/>
            <a:ext cx="161222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051F5-935C-2A36-0AC4-513242E776E6}"/>
              </a:ext>
            </a:extLst>
          </p:cNvPr>
          <p:cNvSpPr txBox="1"/>
          <p:nvPr/>
        </p:nvSpPr>
        <p:spPr>
          <a:xfrm>
            <a:off x="935473" y="5350445"/>
            <a:ext cx="5014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mne.EvokedArray.apply_baseline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baseline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29E029-CC8E-D721-C89E-7B44939CDF14}"/>
              </a:ext>
            </a:extLst>
          </p:cNvPr>
          <p:cNvSpPr txBox="1"/>
          <p:nvPr/>
        </p:nvSpPr>
        <p:spPr>
          <a:xfrm>
            <a:off x="935473" y="5688999"/>
            <a:ext cx="4334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baseline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time interval for baseline correction</a:t>
            </a:r>
          </a:p>
        </p:txBody>
      </p:sp>
    </p:spTree>
    <p:extLst>
      <p:ext uri="{BB962C8B-B14F-4D97-AF65-F5344CB8AC3E}">
        <p14:creationId xmlns:p14="http://schemas.microsoft.com/office/powerpoint/2010/main" val="200643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B3B70B-3E66-39A7-0C7D-4B0EEFA3F3BE}"/>
              </a:ext>
            </a:extLst>
          </p:cNvPr>
          <p:cNvSpPr/>
          <p:nvPr/>
        </p:nvSpPr>
        <p:spPr>
          <a:xfrm>
            <a:off x="1038447" y="5068513"/>
            <a:ext cx="10115106" cy="1378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834110-BB35-651A-0E31-E85D7E9A60E7}"/>
              </a:ext>
            </a:extLst>
          </p:cNvPr>
          <p:cNvSpPr/>
          <p:nvPr/>
        </p:nvSpPr>
        <p:spPr>
          <a:xfrm>
            <a:off x="1038447" y="2969817"/>
            <a:ext cx="10115106" cy="19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</a:t>
            </a:r>
            <a:r>
              <a:rPr lang="en-US" sz="18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Independent Components Analysis(ICA)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80756-A664-F1F7-3922-246277AF6624}"/>
              </a:ext>
            </a:extLst>
          </p:cNvPr>
          <p:cNvSpPr txBox="1"/>
          <p:nvPr/>
        </p:nvSpPr>
        <p:spPr>
          <a:xfrm>
            <a:off x="4006436" y="2012574"/>
            <a:ext cx="6638356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mne.preprocessing.ICA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n_components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=15,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max_iter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='auto’,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random_state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=97)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ica.fit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1AE7D-53F9-29BD-8A30-ED2930C7B71F}"/>
              </a:ext>
            </a:extLst>
          </p:cNvPr>
          <p:cNvSpPr txBox="1"/>
          <p:nvPr/>
        </p:nvSpPr>
        <p:spPr>
          <a:xfrm>
            <a:off x="1189100" y="3133849"/>
            <a:ext cx="8271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mne.preprocessing.ICA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n_components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noise_cov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random_state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method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fit_params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max_iter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allow_ref_meg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FB608-85DB-E380-8472-7A7C28140E26}"/>
              </a:ext>
            </a:extLst>
          </p:cNvPr>
          <p:cNvSpPr txBox="1"/>
          <p:nvPr/>
        </p:nvSpPr>
        <p:spPr>
          <a:xfrm>
            <a:off x="1189100" y="3718624"/>
            <a:ext cx="9539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n_components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the number of principal component → PCA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method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ICA method for fitting → 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‘</a:t>
            </a:r>
            <a:r>
              <a:rPr lang="en-US" sz="1600" u="sng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fastica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‘infomax’,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picard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fit_params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additionap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parameters for ICA estimator, specified by method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max_iter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the maximum number of iteration during fit → ‘auto’: 1,000(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fastica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/ 500(infomax, 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picard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8B1E5-C7CE-03CF-90B4-8AED294E3F69}"/>
              </a:ext>
            </a:extLst>
          </p:cNvPr>
          <p:cNvSpPr txBox="1"/>
          <p:nvPr/>
        </p:nvSpPr>
        <p:spPr>
          <a:xfrm>
            <a:off x="1189100" y="5153578"/>
            <a:ext cx="9898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mne.preprocessing.ICA.fit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inst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picks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start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stop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decim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flat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tstep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reject_by_annotation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5E2A-93C4-C157-2FC0-1ACB8054B3A8}"/>
              </a:ext>
            </a:extLst>
          </p:cNvPr>
          <p:cNvSpPr txBox="1"/>
          <p:nvPr/>
        </p:nvSpPr>
        <p:spPr>
          <a:xfrm>
            <a:off x="1189100" y="5492132"/>
            <a:ext cx="332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inst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data for decomposing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name of channels to include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tstep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length of data chunk (sec)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EA55D-89E1-D156-CC49-EE10D644EF5D}"/>
              </a:ext>
            </a:extLst>
          </p:cNvPr>
          <p:cNvSpPr/>
          <p:nvPr/>
        </p:nvSpPr>
        <p:spPr>
          <a:xfrm>
            <a:off x="6565900" y="1959165"/>
            <a:ext cx="44775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F8644-8E51-978C-4938-2C17121CEE13}"/>
              </a:ext>
            </a:extLst>
          </p:cNvPr>
          <p:cNvSpPr/>
          <p:nvPr/>
        </p:nvSpPr>
        <p:spPr>
          <a:xfrm>
            <a:off x="4480228" y="2389732"/>
            <a:ext cx="406912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5976-BFBE-D0F8-09BB-68E9821D6FEC}"/>
              </a:ext>
            </a:extLst>
          </p:cNvPr>
          <p:cNvSpPr txBox="1"/>
          <p:nvPr/>
        </p:nvSpPr>
        <p:spPr>
          <a:xfrm>
            <a:off x="1718630" y="2408313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run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ICA decomposition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75016-22FC-D5E3-05B1-C3EE582BE5B1}"/>
              </a:ext>
            </a:extLst>
          </p:cNvPr>
          <p:cNvSpPr txBox="1"/>
          <p:nvPr/>
        </p:nvSpPr>
        <p:spPr>
          <a:xfrm>
            <a:off x="1316276" y="2012574"/>
            <a:ext cx="269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prepare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ICA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2779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76C61-A450-48FB-8F3B-ECA26F0B3132}"/>
              </a:ext>
            </a:extLst>
          </p:cNvPr>
          <p:cNvSpPr/>
          <p:nvPr/>
        </p:nvSpPr>
        <p:spPr>
          <a:xfrm>
            <a:off x="1625600" y="5008520"/>
            <a:ext cx="8940800" cy="139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CE47E9-A8C6-F217-8378-E9D8DA0335AB}"/>
              </a:ext>
            </a:extLst>
          </p:cNvPr>
          <p:cNvSpPr/>
          <p:nvPr/>
        </p:nvSpPr>
        <p:spPr>
          <a:xfrm>
            <a:off x="1625600" y="3253097"/>
            <a:ext cx="8940800" cy="1649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769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</a:t>
            </a:r>
            <a:r>
              <a:rPr lang="en-US" sz="18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Independent Components Analysis(ICA)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8B6F1-FB6F-CC23-A89E-9021F6F03992}"/>
              </a:ext>
            </a:extLst>
          </p:cNvPr>
          <p:cNvSpPr txBox="1"/>
          <p:nvPr/>
        </p:nvSpPr>
        <p:spPr>
          <a:xfrm>
            <a:off x="1649846" y="2001365"/>
            <a:ext cx="568617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eog_indices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ica.find_bads_eog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ica.exclude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eog_indices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770C-6B16-8C66-EF20-1106DE3663EA}"/>
              </a:ext>
            </a:extLst>
          </p:cNvPr>
          <p:cNvSpPr txBox="1"/>
          <p:nvPr/>
        </p:nvSpPr>
        <p:spPr>
          <a:xfrm>
            <a:off x="1649845" y="2617585"/>
            <a:ext cx="208903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ica.exclude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[0]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ica.apply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ICA_raw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0893B-6102-9EE7-7332-C7127CA6CD10}"/>
              </a:ext>
            </a:extLst>
          </p:cNvPr>
          <p:cNvSpPr txBox="1"/>
          <p:nvPr/>
        </p:nvSpPr>
        <p:spPr>
          <a:xfrm>
            <a:off x="7336018" y="1963257"/>
            <a:ext cx="3278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find IC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correlated with EOG signal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9BFEE-2204-30A4-C724-010D9D962FFA}"/>
              </a:ext>
            </a:extLst>
          </p:cNvPr>
          <p:cNvSpPr/>
          <p:nvPr/>
        </p:nvSpPr>
        <p:spPr>
          <a:xfrm>
            <a:off x="4826000" y="1946465"/>
            <a:ext cx="1524000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2FA4F-17E1-7B8E-B444-76D769BF84A5}"/>
              </a:ext>
            </a:extLst>
          </p:cNvPr>
          <p:cNvSpPr txBox="1"/>
          <p:nvPr/>
        </p:nvSpPr>
        <p:spPr>
          <a:xfrm>
            <a:off x="1796337" y="3384765"/>
            <a:ext cx="8650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mne.preprocessing.ICA.find_bads_eog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inst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threshold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start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stop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                       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reject_by_annotation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measure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3665B7-B5AE-1E2A-5BED-E42FC0EA2F06}"/>
              </a:ext>
            </a:extLst>
          </p:cNvPr>
          <p:cNvSpPr txBox="1"/>
          <p:nvPr/>
        </p:nvSpPr>
        <p:spPr>
          <a:xfrm>
            <a:off x="1796337" y="3969540"/>
            <a:ext cx="7290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name of channel used in EOG peak detection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threshold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value for identifying outlier → ‘auto’: 3.0(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zscore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/ 0.9(correlation)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measure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method for finding outliers </a:t>
            </a:r>
            <a:r>
              <a:rPr lang="en-US" sz="1600" dirty="0">
                <a:latin typeface="Franklin Gothic Book" panose="020B05030201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→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zscore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‘correlation’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CBD8B-4271-491D-F730-E4E650E2CC74}"/>
              </a:ext>
            </a:extLst>
          </p:cNvPr>
          <p:cNvSpPr txBox="1"/>
          <p:nvPr/>
        </p:nvSpPr>
        <p:spPr>
          <a:xfrm>
            <a:off x="3738878" y="2598954"/>
            <a:ext cx="3834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choose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components for removing noise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E98727-960C-F2E4-0257-700A864DA076}"/>
              </a:ext>
            </a:extLst>
          </p:cNvPr>
          <p:cNvSpPr/>
          <p:nvPr/>
        </p:nvSpPr>
        <p:spPr>
          <a:xfrm>
            <a:off x="3153819" y="2578577"/>
            <a:ext cx="45061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6A207C-4B7B-BE31-63F9-C5148CF7CCA1}"/>
              </a:ext>
            </a:extLst>
          </p:cNvPr>
          <p:cNvSpPr/>
          <p:nvPr/>
        </p:nvSpPr>
        <p:spPr>
          <a:xfrm>
            <a:off x="2080437" y="2800218"/>
            <a:ext cx="715926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37407-EADC-E512-1F04-8207E46EC40A}"/>
              </a:ext>
            </a:extLst>
          </p:cNvPr>
          <p:cNvSpPr txBox="1"/>
          <p:nvPr/>
        </p:nvSpPr>
        <p:spPr>
          <a:xfrm>
            <a:off x="3741804" y="2820882"/>
            <a:ext cx="288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remove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selected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51279-D27A-F778-4EAB-4C1A3B90C6D0}"/>
              </a:ext>
            </a:extLst>
          </p:cNvPr>
          <p:cNvSpPr txBox="1"/>
          <p:nvPr/>
        </p:nvSpPr>
        <p:spPr>
          <a:xfrm>
            <a:off x="1796337" y="5135456"/>
            <a:ext cx="7896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mne.preprocessing.ICA.apply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inst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include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exclude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n_pca_components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start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stop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on_baseline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06349-D771-BFE1-6154-686A06A076DB}"/>
              </a:ext>
            </a:extLst>
          </p:cNvPr>
          <p:cNvSpPr txBox="1"/>
          <p:nvPr/>
        </p:nvSpPr>
        <p:spPr>
          <a:xfrm>
            <a:off x="1796337" y="5720231"/>
            <a:ext cx="5166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include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exclude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components to be kept in/zeroed out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n_pca_components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the number of PC to be kept</a:t>
            </a:r>
          </a:p>
        </p:txBody>
      </p:sp>
    </p:spTree>
    <p:extLst>
      <p:ext uri="{BB962C8B-B14F-4D97-AF65-F5344CB8AC3E}">
        <p14:creationId xmlns:p14="http://schemas.microsoft.com/office/powerpoint/2010/main" val="59869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8B52F5-2D9B-138B-79DE-94604EE81F3B}"/>
              </a:ext>
            </a:extLst>
          </p:cNvPr>
          <p:cNvSpPr/>
          <p:nvPr/>
        </p:nvSpPr>
        <p:spPr>
          <a:xfrm>
            <a:off x="653997" y="4083426"/>
            <a:ext cx="10871965" cy="192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Signal-Space Projection(SSP)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A4FC7-9C2D-10A3-2D01-0CC549A5DE20}"/>
              </a:ext>
            </a:extLst>
          </p:cNvPr>
          <p:cNvSpPr txBox="1"/>
          <p:nvPr/>
        </p:nvSpPr>
        <p:spPr>
          <a:xfrm>
            <a:off x="2558225" y="2025353"/>
            <a:ext cx="1983235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SSP_raw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8F98F-9213-E667-68EA-643ED815F27E}"/>
              </a:ext>
            </a:extLst>
          </p:cNvPr>
          <p:cNvSpPr txBox="1"/>
          <p:nvPr/>
        </p:nvSpPr>
        <p:spPr>
          <a:xfrm>
            <a:off x="2558225" y="2422846"/>
            <a:ext cx="8648521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blink_proj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mne.preprocessing.compute_proj_eog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SSP_raw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=1.5,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n_mag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=0,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           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ch_name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=['HEOG','HEOG1','VEOG'])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6931E-5117-DD2B-D82B-482A4BC0E97A}"/>
              </a:ext>
            </a:extLst>
          </p:cNvPr>
          <p:cNvSpPr txBox="1"/>
          <p:nvPr/>
        </p:nvSpPr>
        <p:spPr>
          <a:xfrm>
            <a:off x="2558225" y="3402255"/>
            <a:ext cx="346441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SSP_raw.add_proj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blink_proj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52FB4-75F6-6B62-C3BA-FF17A6CA2DC7}"/>
              </a:ext>
            </a:extLst>
          </p:cNvPr>
          <p:cNvSpPr txBox="1"/>
          <p:nvPr/>
        </p:nvSpPr>
        <p:spPr>
          <a:xfrm>
            <a:off x="765747" y="2009965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reload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raw file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🌟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27404-C13E-BF2C-F314-CF0A978D8A18}"/>
              </a:ext>
            </a:extLst>
          </p:cNvPr>
          <p:cNvSpPr/>
          <p:nvPr/>
        </p:nvSpPr>
        <p:spPr>
          <a:xfrm>
            <a:off x="3946646" y="2396824"/>
            <a:ext cx="371340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C507E-7941-AB30-E364-A105DE460871}"/>
              </a:ext>
            </a:extLst>
          </p:cNvPr>
          <p:cNvSpPr txBox="1"/>
          <p:nvPr/>
        </p:nvSpPr>
        <p:spPr>
          <a:xfrm>
            <a:off x="3946646" y="2945499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SSP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vector based on EOG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B61F81-2DF6-09A4-9154-07265FDBD066}"/>
              </a:ext>
            </a:extLst>
          </p:cNvPr>
          <p:cNvSpPr txBox="1"/>
          <p:nvPr/>
        </p:nvSpPr>
        <p:spPr>
          <a:xfrm>
            <a:off x="688091" y="4233728"/>
            <a:ext cx="10791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mne.preprocessing.compute_proj_eog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raw_event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tmin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tmax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n_grad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n_mag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n_eeg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                      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average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filter_length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flat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bads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avg_ref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no_proj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                      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eog_l_freq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eog_h_freq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tstart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filter_method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iir_params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copy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                      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return_drop_log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99B141-8044-F37D-4C8C-43E84575F000}"/>
              </a:ext>
            </a:extLst>
          </p:cNvPr>
          <p:cNvSpPr txBox="1"/>
          <p:nvPr/>
        </p:nvSpPr>
        <p:spPr>
          <a:xfrm>
            <a:off x="719785" y="5310946"/>
            <a:ext cx="850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n_grad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n_mag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n_eeg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the number of SSP vectors for gradiometers/magnetometers/EEG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add name of EOG channels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3A883-E29E-D709-AE51-02DC2B33F7EE}"/>
              </a:ext>
            </a:extLst>
          </p:cNvPr>
          <p:cNvSpPr txBox="1"/>
          <p:nvPr/>
        </p:nvSpPr>
        <p:spPr>
          <a:xfrm>
            <a:off x="6022635" y="3386866"/>
            <a:ext cx="2345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add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SSP to raw data file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2AB746-6A3E-E34C-29FA-5AB33DC4A166}"/>
              </a:ext>
            </a:extLst>
          </p:cNvPr>
          <p:cNvSpPr/>
          <p:nvPr/>
        </p:nvSpPr>
        <p:spPr>
          <a:xfrm>
            <a:off x="3481984" y="3368886"/>
            <a:ext cx="913875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72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7F0CC1-C543-B5BB-476C-5519ADEA44EC}"/>
              </a:ext>
            </a:extLst>
          </p:cNvPr>
          <p:cNvSpPr/>
          <p:nvPr/>
        </p:nvSpPr>
        <p:spPr>
          <a:xfrm>
            <a:off x="1755091" y="3294540"/>
            <a:ext cx="8707217" cy="2727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latin typeface="Congenial Light" panose="02000503040000020004" pitchFamily="2" charset="0"/>
              </a:rPr>
              <a:t>epoching</a:t>
            </a:r>
            <a:r>
              <a:rPr lang="en-US" b="1" dirty="0">
                <a:latin typeface="Congenial Light" panose="02000503040000020004" pitchFamily="2" charset="0"/>
              </a:rPr>
              <a:t>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16958-4DC3-621E-9798-2B6E33E8B8D3}"/>
              </a:ext>
            </a:extLst>
          </p:cNvPr>
          <p:cNvSpPr txBox="1"/>
          <p:nvPr/>
        </p:nvSpPr>
        <p:spPr>
          <a:xfrm>
            <a:off x="3797611" y="2002764"/>
            <a:ext cx="7378943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-0.200, 1.500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epochs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mne.Epochs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events[0],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event_id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tmax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picks='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eeg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 baseline=(-0.2, 0.0), preload=True,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reject=None,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decim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=3, verbose='error')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758FC-8DDA-5FFB-B683-618587BDA8A7}"/>
              </a:ext>
            </a:extLst>
          </p:cNvPr>
          <p:cNvSpPr/>
          <p:nvPr/>
        </p:nvSpPr>
        <p:spPr>
          <a:xfrm>
            <a:off x="5162491" y="2201954"/>
            <a:ext cx="80154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D2DEE8-4AB9-DC92-0579-D4828F6CAF8C}"/>
              </a:ext>
            </a:extLst>
          </p:cNvPr>
          <p:cNvSpPr txBox="1"/>
          <p:nvPr/>
        </p:nvSpPr>
        <p:spPr>
          <a:xfrm>
            <a:off x="1197205" y="2218747"/>
            <a:ext cx="2682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separate signal into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epochs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6E8FF-CCF3-7F9F-4398-1234CAE897D0}"/>
              </a:ext>
            </a:extLst>
          </p:cNvPr>
          <p:cNvSpPr txBox="1"/>
          <p:nvPr/>
        </p:nvSpPr>
        <p:spPr>
          <a:xfrm>
            <a:off x="1884480" y="3456905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mne.Epochs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tmin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tmax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baseline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picks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preload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flat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</a:t>
            </a:r>
            <a:r>
              <a:rPr lang="en-US" sz="1600" dirty="0">
                <a:solidFill>
                  <a:srgbClr val="F6FAF3"/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.(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decim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reject_tmin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reject_tmax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detrend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on_missing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reject_by_annotation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</a:t>
            </a:r>
            <a:r>
              <a:rPr lang="en-US" sz="1600" dirty="0">
                <a:solidFill>
                  <a:srgbClr val="F6FAF3"/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.(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metadata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event_repeated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0811B-BA35-A7CB-45B9-7FAA850A90B7}"/>
              </a:ext>
            </a:extLst>
          </p:cNvPr>
          <p:cNvSpPr txBox="1"/>
          <p:nvPr/>
        </p:nvSpPr>
        <p:spPr>
          <a:xfrm>
            <a:off x="1884480" y="4290822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event array → C1 contains timing of events and C3 contains event trigger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information about needed epochs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tmin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tmax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decide the length of epochs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baseline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baseline time interval → ‘baseline correction’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picks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channels to include → channel name or channel type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applying SSP projector</a:t>
            </a:r>
          </a:p>
        </p:txBody>
      </p:sp>
    </p:spTree>
    <p:extLst>
      <p:ext uri="{BB962C8B-B14F-4D97-AF65-F5344CB8AC3E}">
        <p14:creationId xmlns:p14="http://schemas.microsoft.com/office/powerpoint/2010/main" val="860864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01C83-4340-DB07-F614-3F98A53E21ED}"/>
              </a:ext>
            </a:extLst>
          </p:cNvPr>
          <p:cNvSpPr txBox="1"/>
          <p:nvPr/>
        </p:nvSpPr>
        <p:spPr>
          <a:xfrm>
            <a:off x="1000125" y="676275"/>
            <a:ext cx="816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Check the performance of different decoders on the applied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6845C-1E9A-2F68-C490-C79AA05C8D6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F5AB2-EFDE-0D2D-5827-3CDC2242FEC8}"/>
              </a:ext>
            </a:extLst>
          </p:cNvPr>
          <p:cNvSpPr txBox="1"/>
          <p:nvPr/>
        </p:nvSpPr>
        <p:spPr>
          <a:xfrm>
            <a:off x="1000125" y="1400406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event-related potential(ERP)</a:t>
            </a:r>
            <a:r>
              <a:rPr lang="en-US" dirty="0">
                <a:latin typeface="Congenial Light" panose="02000503040000020004" pitchFamily="2" charset="0"/>
              </a:rPr>
              <a:t> : re-visit ‘fieldtrip’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EF8EC6-8DAE-A932-0B64-713982FAB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05" y="2252850"/>
            <a:ext cx="3685179" cy="276283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6CF9A9-F750-BA84-D9D9-B2890D980C4B}"/>
              </a:ext>
            </a:extLst>
          </p:cNvPr>
          <p:cNvGrpSpPr/>
          <p:nvPr/>
        </p:nvGrpSpPr>
        <p:grpSpPr>
          <a:xfrm>
            <a:off x="1000125" y="5307406"/>
            <a:ext cx="5440537" cy="952946"/>
            <a:chOff x="655463" y="5307413"/>
            <a:chExt cx="5440537" cy="9529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7E31524-C7D3-FA87-A3D3-18A09711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63" y="5307416"/>
              <a:ext cx="1270591" cy="95294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158257-F5A2-7F3C-1C61-AF78433D1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5445" y="5307415"/>
              <a:ext cx="1270591" cy="95294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9C21C53-A72E-7359-5463-B5A0B539A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427" y="5307414"/>
              <a:ext cx="1270591" cy="9529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C11B823-A8EF-7B44-FC27-8E30B25E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409" y="5307413"/>
              <a:ext cx="1270591" cy="952943"/>
            </a:xfrm>
            <a:prstGeom prst="rect">
              <a:avLst/>
            </a:prstGeom>
          </p:spPr>
        </p:pic>
      </p:grp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F8478FD1-B1CF-B081-F916-71FF52641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36" y="2252850"/>
            <a:ext cx="2586370" cy="19397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A6CB07-8D9C-A1F0-7EBB-13847A0DD6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36" y="4320571"/>
            <a:ext cx="2586370" cy="19397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2D69E9-B233-3AE6-3A97-BA16BEA0CA64}"/>
              </a:ext>
            </a:extLst>
          </p:cNvPr>
          <p:cNvSpPr txBox="1"/>
          <p:nvPr/>
        </p:nvSpPr>
        <p:spPr>
          <a:xfrm>
            <a:off x="10025596" y="3053462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B6418-5D9E-D8B3-8EA4-6DCD7EB0B185}"/>
              </a:ext>
            </a:extLst>
          </p:cNvPr>
          <p:cNvSpPr txBox="1"/>
          <p:nvPr/>
        </p:nvSpPr>
        <p:spPr>
          <a:xfrm>
            <a:off x="10025596" y="5121183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scene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1B26C-1608-9D09-D79F-2C3ED2EBD642}"/>
              </a:ext>
            </a:extLst>
          </p:cNvPr>
          <p:cNvSpPr txBox="1"/>
          <p:nvPr/>
        </p:nvSpPr>
        <p:spPr>
          <a:xfrm>
            <a:off x="1426925" y="6260349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Fz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D68829-066F-2F58-6BF5-19AAF5C3AA92}"/>
              </a:ext>
            </a:extLst>
          </p:cNvPr>
          <p:cNvSpPr txBox="1"/>
          <p:nvPr/>
        </p:nvSpPr>
        <p:spPr>
          <a:xfrm>
            <a:off x="2809985" y="6260349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Cz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97E742-D54F-FB71-4243-C2AE39D5E026}"/>
              </a:ext>
            </a:extLst>
          </p:cNvPr>
          <p:cNvSpPr txBox="1"/>
          <p:nvPr/>
        </p:nvSpPr>
        <p:spPr>
          <a:xfrm>
            <a:off x="4207473" y="6260349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Pz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2AFEB-9A6E-9F0F-0E5E-5DEF14CC4EED}"/>
              </a:ext>
            </a:extLst>
          </p:cNvPr>
          <p:cNvSpPr txBox="1"/>
          <p:nvPr/>
        </p:nvSpPr>
        <p:spPr>
          <a:xfrm>
            <a:off x="5587197" y="626034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Oz</a:t>
            </a:r>
          </a:p>
        </p:txBody>
      </p:sp>
    </p:spTree>
    <p:extLst>
      <p:ext uri="{BB962C8B-B14F-4D97-AF65-F5344CB8AC3E}">
        <p14:creationId xmlns:p14="http://schemas.microsoft.com/office/powerpoint/2010/main" val="31034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01C83-4340-DB07-F614-3F98A53E21ED}"/>
              </a:ext>
            </a:extLst>
          </p:cNvPr>
          <p:cNvSpPr txBox="1"/>
          <p:nvPr/>
        </p:nvSpPr>
        <p:spPr>
          <a:xfrm>
            <a:off x="1000125" y="676275"/>
            <a:ext cx="816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Check the performance of different decoders on the applied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6845C-1E9A-2F68-C490-C79AA05C8D6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F5AB2-EFDE-0D2D-5827-3CDC2242FEC8}"/>
              </a:ext>
            </a:extLst>
          </p:cNvPr>
          <p:cNvSpPr txBox="1"/>
          <p:nvPr/>
        </p:nvSpPr>
        <p:spPr>
          <a:xfrm>
            <a:off x="1000125" y="1400406"/>
            <a:ext cx="5920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decoding performance using different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EE725-0596-B7EF-BC95-EDE309F5AAA6}"/>
              </a:ext>
            </a:extLst>
          </p:cNvPr>
          <p:cNvSpPr txBox="1"/>
          <p:nvPr/>
        </p:nvSpPr>
        <p:spPr>
          <a:xfrm>
            <a:off x="4787165" y="1996958"/>
            <a:ext cx="261802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epochs.get_data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epochs.events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[:, 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B5D8E-49A6-3BD4-6DD3-8D29A8FEF5EA}"/>
              </a:ext>
            </a:extLst>
          </p:cNvPr>
          <p:cNvSpPr txBox="1"/>
          <p:nvPr/>
        </p:nvSpPr>
        <p:spPr>
          <a:xfrm>
            <a:off x="1319548" y="2956886"/>
            <a:ext cx="5527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information of EEG signal (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epoch×channel×timepoint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7E7CE21-BE09-96D0-E85B-59836EA077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87972" y="3948270"/>
            <a:ext cx="12700" cy="794022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EDFA220-5A05-2CB9-F95C-9566012844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40447" y="4307317"/>
            <a:ext cx="12700" cy="1181100"/>
          </a:xfrm>
          <a:prstGeom prst="bentConnector3">
            <a:avLst>
              <a:gd name="adj1" fmla="val 1800000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DB17669-964E-8807-C524-0BD6E9EF48C6}"/>
              </a:ext>
            </a:extLst>
          </p:cNvPr>
          <p:cNvCxnSpPr>
            <a:cxnSpLocks/>
          </p:cNvCxnSpPr>
          <p:nvPr/>
        </p:nvCxnSpPr>
        <p:spPr>
          <a:xfrm flipV="1">
            <a:off x="3911972" y="4529677"/>
            <a:ext cx="327864" cy="308629"/>
          </a:xfrm>
          <a:prstGeom prst="bentConnector2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reate a 3-dimensional array, in Python">
            <a:extLst>
              <a:ext uri="{FF2B5EF4-FFF2-40B4-BE49-F238E27FC236}">
                <a16:creationId xmlns:a16="http://schemas.microsoft.com/office/drawing/2014/main" id="{611766D1-2DAC-5178-FFF3-7AACAE14B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 t="3326" b="19655"/>
          <a:stretch/>
        </p:blipFill>
        <p:spPr bwMode="auto">
          <a:xfrm>
            <a:off x="2301166" y="3328873"/>
            <a:ext cx="2147773" cy="1665008"/>
          </a:xfrm>
          <a:custGeom>
            <a:avLst/>
            <a:gdLst>
              <a:gd name="connsiteX0" fmla="*/ 907372 w 4334084"/>
              <a:gd name="connsiteY0" fmla="*/ 0 h 3359892"/>
              <a:gd name="connsiteX1" fmla="*/ 4334084 w 4334084"/>
              <a:gd name="connsiteY1" fmla="*/ 0 h 3359892"/>
              <a:gd name="connsiteX2" fmla="*/ 4334084 w 4334084"/>
              <a:gd name="connsiteY2" fmla="*/ 3359892 h 3359892"/>
              <a:gd name="connsiteX3" fmla="*/ 0 w 4334084"/>
              <a:gd name="connsiteY3" fmla="*/ 3359892 h 3359892"/>
              <a:gd name="connsiteX4" fmla="*/ 0 w 4334084"/>
              <a:gd name="connsiteY4" fmla="*/ 907372 h 335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084" h="3359892">
                <a:moveTo>
                  <a:pt x="907372" y="0"/>
                </a:moveTo>
                <a:lnTo>
                  <a:pt x="4334084" y="0"/>
                </a:lnTo>
                <a:lnTo>
                  <a:pt x="4334084" y="3359892"/>
                </a:lnTo>
                <a:lnTo>
                  <a:pt x="0" y="3359892"/>
                </a:lnTo>
                <a:lnTo>
                  <a:pt x="0" y="90737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EEB058-3386-313A-14FB-99CCB4DFC4E9}"/>
              </a:ext>
            </a:extLst>
          </p:cNvPr>
          <p:cNvSpPr txBox="1"/>
          <p:nvPr/>
        </p:nvSpPr>
        <p:spPr>
          <a:xfrm>
            <a:off x="1319548" y="4207639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epochs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E6BA60-322E-1271-6574-FC7671E322B4}"/>
              </a:ext>
            </a:extLst>
          </p:cNvPr>
          <p:cNvSpPr txBox="1"/>
          <p:nvPr/>
        </p:nvSpPr>
        <p:spPr>
          <a:xfrm>
            <a:off x="2685773" y="5126447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channel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CD10A-087D-D32A-BC1D-037995AC8D42}"/>
              </a:ext>
            </a:extLst>
          </p:cNvPr>
          <p:cNvSpPr txBox="1"/>
          <p:nvPr/>
        </p:nvSpPr>
        <p:spPr>
          <a:xfrm>
            <a:off x="4239836" y="4566035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time point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D5EBA-7CBD-7E8F-592D-EF0448F73BF5}"/>
              </a:ext>
            </a:extLst>
          </p:cNvPr>
          <p:cNvSpPr txBox="1"/>
          <p:nvPr/>
        </p:nvSpPr>
        <p:spPr>
          <a:xfrm>
            <a:off x="7221541" y="2956886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information of trial</a:t>
            </a:r>
          </a:p>
        </p:txBody>
      </p:sp>
      <p:pic>
        <p:nvPicPr>
          <p:cNvPr id="1028" name="Picture 4" descr="Create a 2-dimensional array, in Rust">
            <a:extLst>
              <a:ext uri="{FF2B5EF4-FFF2-40B4-BE49-F238E27FC236}">
                <a16:creationId xmlns:a16="http://schemas.microsoft.com/office/drawing/2014/main" id="{A9E54196-E12D-FB83-6A1A-624E865B6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8" t="19249"/>
          <a:stretch/>
        </p:blipFill>
        <p:spPr bwMode="auto">
          <a:xfrm>
            <a:off x="7573867" y="3368446"/>
            <a:ext cx="1501403" cy="15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F96FD0-6515-19CD-DDD1-B02B306ED25E}"/>
              </a:ext>
            </a:extLst>
          </p:cNvPr>
          <p:cNvSpPr/>
          <p:nvPr/>
        </p:nvSpPr>
        <p:spPr>
          <a:xfrm>
            <a:off x="7531100" y="3381146"/>
            <a:ext cx="571500" cy="1510743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69AD3-A7C0-C269-A728-9124190A36CD}"/>
              </a:ext>
            </a:extLst>
          </p:cNvPr>
          <p:cNvSpPr/>
          <p:nvPr/>
        </p:nvSpPr>
        <p:spPr>
          <a:xfrm>
            <a:off x="8474758" y="3381145"/>
            <a:ext cx="571500" cy="1510743"/>
          </a:xfrm>
          <a:prstGeom prst="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0F2A2A-1403-BA64-FF8C-A00D3987F4FD}"/>
              </a:ext>
            </a:extLst>
          </p:cNvPr>
          <p:cNvSpPr txBox="1"/>
          <p:nvPr/>
        </p:nvSpPr>
        <p:spPr>
          <a:xfrm>
            <a:off x="7511317" y="4904216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start</a:t>
            </a:r>
          </a:p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6F9E4-10B7-D336-B464-5ECF06557DC5}"/>
              </a:ext>
            </a:extLst>
          </p:cNvPr>
          <p:cNvSpPr txBox="1"/>
          <p:nvPr/>
        </p:nvSpPr>
        <p:spPr>
          <a:xfrm>
            <a:off x="8352436" y="489188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29950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79806D-8BA5-CF69-1AA9-6A5782215C01}"/>
              </a:ext>
            </a:extLst>
          </p:cNvPr>
          <p:cNvSpPr/>
          <p:nvPr/>
        </p:nvSpPr>
        <p:spPr>
          <a:xfrm>
            <a:off x="1983349" y="3040910"/>
            <a:ext cx="8250701" cy="1858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1C83-4340-DB07-F614-3F98A53E21ED}"/>
              </a:ext>
            </a:extLst>
          </p:cNvPr>
          <p:cNvSpPr txBox="1"/>
          <p:nvPr/>
        </p:nvSpPr>
        <p:spPr>
          <a:xfrm>
            <a:off x="1000125" y="676275"/>
            <a:ext cx="816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Check the performance of different decoders on the applied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6845C-1E9A-2F68-C490-C79AA05C8D6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F5AB2-EFDE-0D2D-5827-3CDC2242FEC8}"/>
              </a:ext>
            </a:extLst>
          </p:cNvPr>
          <p:cNvSpPr txBox="1"/>
          <p:nvPr/>
        </p:nvSpPr>
        <p:spPr>
          <a:xfrm>
            <a:off x="1000125" y="1400406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decoding performance using different models</a:t>
            </a:r>
            <a:r>
              <a:rPr lang="en-US" dirty="0">
                <a:latin typeface="Congenial Light" panose="02000503040000020004" pitchFamily="2" charset="0"/>
              </a:rPr>
              <a:t> : regression model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D33E8-F921-4B89-7CC6-EA632BE7DAFD}"/>
              </a:ext>
            </a:extLst>
          </p:cNvPr>
          <p:cNvSpPr txBox="1"/>
          <p:nvPr/>
        </p:nvSpPr>
        <p:spPr>
          <a:xfrm>
            <a:off x="1983349" y="2022623"/>
            <a:ext cx="84369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(Scaler(train_epochs.info),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Vectorizer(),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(solver='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liblinear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032EA-BBDA-AABC-1B9E-3A320801B596}"/>
              </a:ext>
            </a:extLst>
          </p:cNvPr>
          <p:cNvSpPr txBox="1"/>
          <p:nvPr/>
        </p:nvSpPr>
        <p:spPr>
          <a:xfrm>
            <a:off x="2127344" y="3247853"/>
            <a:ext cx="7717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make_pipeline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steps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memory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construct pipeline from given estimators</a:t>
            </a:r>
            <a:endParaRPr lang="en-US" sz="1600" b="1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EC23E-B782-65F0-209B-EA9DC3F0D227}"/>
              </a:ext>
            </a:extLst>
          </p:cNvPr>
          <p:cNvSpPr txBox="1"/>
          <p:nvPr/>
        </p:nvSpPr>
        <p:spPr>
          <a:xfrm>
            <a:off x="2127344" y="3586407"/>
            <a:ext cx="8106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Scalar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standardize data based on channel scale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Vectorizer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transform data from MNE(n-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dimention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 to scikit-learn(2-dimention)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LogisticRegression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logistic regression classifier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→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lbfgs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‘</a:t>
            </a:r>
            <a:r>
              <a:rPr lang="en-US" sz="1600" u="sng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liblinear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‘newton-cg’, ‘newton-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cholesky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‘sag’, ‘saga’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36F05-08DD-0920-58A9-65DFC50F3C1A}"/>
              </a:ext>
            </a:extLst>
          </p:cNvPr>
          <p:cNvSpPr/>
          <p:nvPr/>
        </p:nvSpPr>
        <p:spPr>
          <a:xfrm>
            <a:off x="3138554" y="1984565"/>
            <a:ext cx="150115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82F33-219B-FCF8-E388-34C311C2C6C8}"/>
              </a:ext>
            </a:extLst>
          </p:cNvPr>
          <p:cNvSpPr txBox="1"/>
          <p:nvPr/>
        </p:nvSpPr>
        <p:spPr>
          <a:xfrm>
            <a:off x="7401950" y="2001357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make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4172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30B30DF-E56E-4136-546F-6D62107DA7DC}"/>
              </a:ext>
            </a:extLst>
          </p:cNvPr>
          <p:cNvSpPr/>
          <p:nvPr/>
        </p:nvSpPr>
        <p:spPr>
          <a:xfrm>
            <a:off x="1475129" y="2158810"/>
            <a:ext cx="9241741" cy="348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E0D0C-F694-00D7-8841-5E57B558B12F}"/>
              </a:ext>
            </a:extLst>
          </p:cNvPr>
          <p:cNvSpPr txBox="1"/>
          <p:nvPr/>
        </p:nvSpPr>
        <p:spPr>
          <a:xfrm>
            <a:off x="857250" y="695325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00503040000020004" pitchFamily="2" charset="0"/>
              </a:rPr>
              <a:t>  Table of 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128799-E749-318F-9E9F-EE6841BEEAFD}"/>
              </a:ext>
            </a:extLst>
          </p:cNvPr>
          <p:cNvSpPr/>
          <p:nvPr/>
        </p:nvSpPr>
        <p:spPr>
          <a:xfrm>
            <a:off x="723900" y="609600"/>
            <a:ext cx="133350" cy="5473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23EC5-A8AF-8A31-F55C-933A4AF393C4}"/>
              </a:ext>
            </a:extLst>
          </p:cNvPr>
          <p:cNvSpPr txBox="1"/>
          <p:nvPr/>
        </p:nvSpPr>
        <p:spPr>
          <a:xfrm>
            <a:off x="1751921" y="2333625"/>
            <a:ext cx="868859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Complete environment setting for EEG data analysis based on Python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Preprocess EEG signal using Python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arenR"/>
            </a:pPr>
            <a:r>
              <a:rPr lang="en-US" sz="2000" dirty="0">
                <a:latin typeface="Congenial" panose="02000503040000020004" pitchFamily="2" charset="0"/>
              </a:rPr>
              <a:t>Check the performance of different decoders on the applied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DEEAD-6D2F-F58E-96F3-ADA6EAE02B06}"/>
              </a:ext>
            </a:extLst>
          </p:cNvPr>
          <p:cNvSpPr txBox="1"/>
          <p:nvPr/>
        </p:nvSpPr>
        <p:spPr>
          <a:xfrm>
            <a:off x="2253998" y="3133725"/>
            <a:ext cx="5631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package list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: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mne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numpy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, pandas,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scipy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,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sklearn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</a:rPr>
              <a:t>, matplotlib</a:t>
            </a:r>
          </a:p>
        </p:txBody>
      </p:sp>
    </p:spTree>
    <p:extLst>
      <p:ext uri="{BB962C8B-B14F-4D97-AF65-F5344CB8AC3E}">
        <p14:creationId xmlns:p14="http://schemas.microsoft.com/office/powerpoint/2010/main" val="609352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F882133-14B4-9FD3-0A07-D8E13DEF1145}"/>
              </a:ext>
            </a:extLst>
          </p:cNvPr>
          <p:cNvSpPr/>
          <p:nvPr/>
        </p:nvSpPr>
        <p:spPr>
          <a:xfrm>
            <a:off x="1246574" y="3239277"/>
            <a:ext cx="9698851" cy="2004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1C83-4340-DB07-F614-3F98A53E21ED}"/>
              </a:ext>
            </a:extLst>
          </p:cNvPr>
          <p:cNvSpPr txBox="1"/>
          <p:nvPr/>
        </p:nvSpPr>
        <p:spPr>
          <a:xfrm>
            <a:off x="1000125" y="676275"/>
            <a:ext cx="816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Check the performance of different decoders on the applied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6845C-1E9A-2F68-C490-C79AA05C8D6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F5AB2-EFDE-0D2D-5827-3CDC2242FEC8}"/>
              </a:ext>
            </a:extLst>
          </p:cNvPr>
          <p:cNvSpPr txBox="1"/>
          <p:nvPr/>
        </p:nvSpPr>
        <p:spPr>
          <a:xfrm>
            <a:off x="1000125" y="1400406"/>
            <a:ext cx="782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decoding performance using different models</a:t>
            </a:r>
            <a:r>
              <a:rPr lang="en-US" dirty="0">
                <a:latin typeface="Congenial Light" panose="02000503040000020004" pitchFamily="2" charset="0"/>
              </a:rPr>
              <a:t> : regression model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D33E8-F921-4B89-7CC6-EA632BE7DAFD}"/>
              </a:ext>
            </a:extLst>
          </p:cNvPr>
          <p:cNvSpPr txBox="1"/>
          <p:nvPr/>
        </p:nvSpPr>
        <p:spPr>
          <a:xfrm>
            <a:off x="1246574" y="2005546"/>
            <a:ext cx="7378943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cross_val_multiscore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X, y, cv=5,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lin_score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np.mean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axis=0)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19AF0B-8187-FB10-3820-D5D4A1E09B48}"/>
              </a:ext>
            </a:extLst>
          </p:cNvPr>
          <p:cNvSpPr txBox="1"/>
          <p:nvPr/>
        </p:nvSpPr>
        <p:spPr>
          <a:xfrm>
            <a:off x="1362849" y="3425933"/>
            <a:ext cx="949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cross_val_multiscore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estimator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groups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scoring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cv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fit_params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pre_dispatch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8A693-F72E-3F8C-C882-A63069EF9AB2}"/>
              </a:ext>
            </a:extLst>
          </p:cNvPr>
          <p:cNvSpPr txBox="1"/>
          <p:nvPr/>
        </p:nvSpPr>
        <p:spPr>
          <a:xfrm>
            <a:off x="1369537" y="3764487"/>
            <a:ext cx="84160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estimator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object used in fitting data → pipeline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X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data to fit → 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n_sample×n_dimension_of_feature</a:t>
            </a:r>
            <a:endParaRPr lang="en-US" sz="1600" dirty="0"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target data to predict </a:t>
            </a:r>
            <a:r>
              <a:rPr lang="en-US" sz="1600" dirty="0">
                <a:latin typeface="Franklin Gothic Book" panose="020B0503020102020204" pitchFamily="34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→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n_sample×n_target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cv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cross-validation splitting strategy → k-fold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n_jobs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the number of jobs to run in parallel → integer, None, -1 (the number of CPU cores)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0256EA-6D8D-83E3-DFA8-CEBB170EAB4B}"/>
              </a:ext>
            </a:extLst>
          </p:cNvPr>
          <p:cNvSpPr/>
          <p:nvPr/>
        </p:nvSpPr>
        <p:spPr>
          <a:xfrm>
            <a:off x="2639042" y="1959165"/>
            <a:ext cx="2263158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6DCFA-DE6B-AF1C-D2E5-4C1FF88FAEFF}"/>
              </a:ext>
            </a:extLst>
          </p:cNvPr>
          <p:cNvSpPr txBox="1"/>
          <p:nvPr/>
        </p:nvSpPr>
        <p:spPr>
          <a:xfrm>
            <a:off x="8625517" y="1975957"/>
            <a:ext cx="2481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conduct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356424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068DB8E-40E3-D59C-FB19-EEDC0A0941BC}"/>
              </a:ext>
            </a:extLst>
          </p:cNvPr>
          <p:cNvSpPr/>
          <p:nvPr/>
        </p:nvSpPr>
        <p:spPr>
          <a:xfrm>
            <a:off x="3029061" y="3978927"/>
            <a:ext cx="6133876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1C83-4340-DB07-F614-3F98A53E21ED}"/>
              </a:ext>
            </a:extLst>
          </p:cNvPr>
          <p:cNvSpPr txBox="1"/>
          <p:nvPr/>
        </p:nvSpPr>
        <p:spPr>
          <a:xfrm>
            <a:off x="1000125" y="676275"/>
            <a:ext cx="8162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Check the performance of different decoders on the applied model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E6845C-1E9A-2F68-C490-C79AA05C8D6B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F5AB2-EFDE-0D2D-5827-3CDC2242FEC8}"/>
              </a:ext>
            </a:extLst>
          </p:cNvPr>
          <p:cNvSpPr txBox="1"/>
          <p:nvPr/>
        </p:nvSpPr>
        <p:spPr>
          <a:xfrm>
            <a:off x="1000125" y="1400406"/>
            <a:ext cx="91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check decoding performance using different models</a:t>
            </a:r>
            <a:r>
              <a:rPr lang="en-US" dirty="0">
                <a:latin typeface="Congenial Light" panose="02000503040000020004" pitchFamily="2" charset="0"/>
              </a:rPr>
              <a:t> : support vector machine(SVM)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21C4-CCDD-E137-80B4-6A7B7242C067}"/>
              </a:ext>
            </a:extLst>
          </p:cNvPr>
          <p:cNvSpPr txBox="1"/>
          <p:nvPr/>
        </p:nvSpPr>
        <p:spPr>
          <a:xfrm>
            <a:off x="2406528" y="2009965"/>
            <a:ext cx="7378943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svm_pipe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(Scaler(train_epochs.info), Vectorizer(), </a:t>
            </a: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SVC(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decision_function_shape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ovo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'))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svm_scores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cross_val_multiscore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svm_pipe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X, y, cv=5,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n_jobs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=None)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svm_score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np.mean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svm_scores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axis=0)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2C0E5-C4D9-7102-4DF8-B980B7F7E27E}"/>
              </a:ext>
            </a:extLst>
          </p:cNvPr>
          <p:cNvSpPr txBox="1"/>
          <p:nvPr/>
        </p:nvSpPr>
        <p:spPr>
          <a:xfrm>
            <a:off x="3123871" y="4161394"/>
            <a:ext cx="594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SVC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C-Support Vector Classification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→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ovo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’(one-vs-one decision),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ovr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’(one-vs-rest decision)</a:t>
            </a:r>
          </a:p>
        </p:txBody>
      </p:sp>
    </p:spTree>
    <p:extLst>
      <p:ext uri="{BB962C8B-B14F-4D97-AF65-F5344CB8AC3E}">
        <p14:creationId xmlns:p14="http://schemas.microsoft.com/office/powerpoint/2010/main" val="296534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3A165F-7D4B-F9AF-3407-05914E26C2DA}"/>
              </a:ext>
            </a:extLst>
          </p:cNvPr>
          <p:cNvSpPr/>
          <p:nvPr/>
        </p:nvSpPr>
        <p:spPr>
          <a:xfrm>
            <a:off x="1276350" y="1452805"/>
            <a:ext cx="133350" cy="27096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9FA1B-B1A7-F373-25CF-7834AC8E25FB}"/>
              </a:ext>
            </a:extLst>
          </p:cNvPr>
          <p:cNvSpPr txBox="1"/>
          <p:nvPr/>
        </p:nvSpPr>
        <p:spPr>
          <a:xfrm>
            <a:off x="1781175" y="2038173"/>
            <a:ext cx="366478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Black" panose="02000503040000020004" pitchFamily="2" charset="0"/>
              </a:rPr>
              <a:t>Thank You</a:t>
            </a:r>
            <a:endParaRPr lang="en-US" altLang="ko-KR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genial Black" panose="02000503040000020004" pitchFamily="2" charset="0"/>
            </a:endParaRPr>
          </a:p>
          <a:p>
            <a:r>
              <a:rPr lang="en-US" sz="4000" dirty="0">
                <a:latin typeface="Congenial Black" panose="02000503040000020004" pitchFamily="2" charset="0"/>
              </a:rPr>
              <a:t>see </a:t>
            </a:r>
            <a:r>
              <a:rPr lang="en-US" sz="4000" dirty="0" err="1">
                <a:latin typeface="Congenial Black" panose="02000503040000020004" pitchFamily="2" charset="0"/>
              </a:rPr>
              <a:t>ya</a:t>
            </a:r>
            <a:r>
              <a:rPr lang="en-US" sz="4000" dirty="0">
                <a:latin typeface="Congenial Black" panose="02000503040000020004" pitchFamily="2" charset="0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55B921-F38D-A580-8417-565DF4A3E355}"/>
              </a:ext>
            </a:extLst>
          </p:cNvPr>
          <p:cNvSpPr/>
          <p:nvPr/>
        </p:nvSpPr>
        <p:spPr>
          <a:xfrm>
            <a:off x="1276350" y="4162425"/>
            <a:ext cx="133350" cy="990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14F1-69A7-3B14-4EB5-74FB33EB66CC}"/>
              </a:ext>
            </a:extLst>
          </p:cNvPr>
          <p:cNvSpPr txBox="1"/>
          <p:nvPr/>
        </p:nvSpPr>
        <p:spPr>
          <a:xfrm>
            <a:off x="1781175" y="4426892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genial" panose="020B0604020202020204" pitchFamily="2" charset="0"/>
              </a:rPr>
              <a:t>Jeong</a:t>
            </a:r>
            <a:r>
              <a:rPr lang="en-US" sz="2400" dirty="0">
                <a:latin typeface="Congenial" panose="020B0604020202020204" pitchFamily="2" charset="0"/>
              </a:rPr>
              <a:t>, </a:t>
            </a:r>
            <a:r>
              <a:rPr lang="en-US" sz="2400" dirty="0" err="1">
                <a:latin typeface="Congenial" panose="020B0604020202020204" pitchFamily="2" charset="0"/>
              </a:rPr>
              <a:t>Jiyeon</a:t>
            </a:r>
            <a:r>
              <a:rPr lang="en-US" sz="2400" dirty="0">
                <a:latin typeface="Congenial" panose="020B0604020202020204" pitchFamily="2" charset="0"/>
              </a:rPr>
              <a:t> &amp; Lee, </a:t>
            </a:r>
            <a:r>
              <a:rPr lang="en-US" sz="2400" dirty="0" err="1">
                <a:latin typeface="Congenial" panose="020B0604020202020204" pitchFamily="2" charset="0"/>
              </a:rPr>
              <a:t>Hansol</a:t>
            </a:r>
            <a:endParaRPr lang="en-US" sz="2400" dirty="0">
              <a:latin typeface="Congenial" panose="020B060402020202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EE438-DCB2-D600-C20E-49B604B74A87}"/>
              </a:ext>
            </a:extLst>
          </p:cNvPr>
          <p:cNvSpPr txBox="1"/>
          <p:nvPr/>
        </p:nvSpPr>
        <p:spPr>
          <a:xfrm>
            <a:off x="9029700" y="133350"/>
            <a:ext cx="30524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ngenial Light" panose="02000503040000020004" pitchFamily="2" charset="0"/>
              </a:rPr>
              <a:t>[23-winter vacation] Sharing-Knowledge Meeting</a:t>
            </a:r>
          </a:p>
        </p:txBody>
      </p:sp>
    </p:spTree>
    <p:extLst>
      <p:ext uri="{BB962C8B-B14F-4D97-AF65-F5344CB8AC3E}">
        <p14:creationId xmlns:p14="http://schemas.microsoft.com/office/powerpoint/2010/main" val="23398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8BAFD-8D0F-9154-A1BE-BAD171B20217}"/>
              </a:ext>
            </a:extLst>
          </p:cNvPr>
          <p:cNvSpPr txBox="1"/>
          <p:nvPr/>
        </p:nvSpPr>
        <p:spPr>
          <a:xfrm>
            <a:off x="1000125" y="676275"/>
            <a:ext cx="7595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Complete environment for EEG data analysis based on Python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CF6B9C-BFCE-1BC9-6532-0578FE4A5948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E615E-F0BB-2D62-72B2-52B6C1104628}"/>
              </a:ext>
            </a:extLst>
          </p:cNvPr>
          <p:cNvSpPr txBox="1"/>
          <p:nvPr/>
        </p:nvSpPr>
        <p:spPr>
          <a:xfrm>
            <a:off x="1000125" y="1400389"/>
            <a:ext cx="616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make </a:t>
            </a:r>
            <a:r>
              <a:rPr lang="en-US" b="1" dirty="0">
                <a:latin typeface="Congenial Light" panose="02000503040000020004" pitchFamily="2" charset="0"/>
              </a:rPr>
              <a:t>virtual environment </a:t>
            </a:r>
            <a:r>
              <a:rPr lang="en-US" dirty="0">
                <a:latin typeface="Congenial Light" panose="02000503040000020004" pitchFamily="2" charset="0"/>
              </a:rPr>
              <a:t>using ‘</a:t>
            </a:r>
            <a:r>
              <a:rPr lang="en-US" dirty="0" err="1">
                <a:latin typeface="Congenial Light" panose="02000503040000020004" pitchFamily="2" charset="0"/>
              </a:rPr>
              <a:t>conda</a:t>
            </a:r>
            <a:r>
              <a:rPr lang="en-US" dirty="0">
                <a:latin typeface="Congenial Light" panose="02000503040000020004" pitchFamily="2" charset="0"/>
              </a:rPr>
              <a:t>’ for this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B9BA1-45D9-9E23-6DB4-55343A3C1BC4}"/>
              </a:ext>
            </a:extLst>
          </p:cNvPr>
          <p:cNvSpPr txBox="1"/>
          <p:nvPr/>
        </p:nvSpPr>
        <p:spPr>
          <a:xfrm>
            <a:off x="3298599" y="1943284"/>
            <a:ext cx="583525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create -n (environment name) python=(</a:t>
            </a:r>
            <a:r>
              <a:rPr lang="en-US" sz="16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3.8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57CD1-9B2F-5592-BFD3-A477DB559F63}"/>
              </a:ext>
            </a:extLst>
          </p:cNvPr>
          <p:cNvSpPr txBox="1"/>
          <p:nvPr/>
        </p:nvSpPr>
        <p:spPr>
          <a:xfrm>
            <a:off x="3298599" y="2460430"/>
            <a:ext cx="415209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activate (environment name)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303B2F-1EEA-C562-65BE-7C7DCBE45E7C}"/>
              </a:ext>
            </a:extLst>
          </p:cNvPr>
          <p:cNvGrpSpPr/>
          <p:nvPr/>
        </p:nvGrpSpPr>
        <p:grpSpPr>
          <a:xfrm>
            <a:off x="4008121" y="2869699"/>
            <a:ext cx="3229426" cy="444042"/>
            <a:chOff x="7681687" y="2683787"/>
            <a:chExt cx="3229426" cy="44404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A6515EB-FD2E-FBC5-6A99-30755147A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1687" y="2724717"/>
              <a:ext cx="3229426" cy="36200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97DA70-B98E-80B2-39CC-BEE91790A562}"/>
                </a:ext>
              </a:extLst>
            </p:cNvPr>
            <p:cNvSpPr/>
            <p:nvPr/>
          </p:nvSpPr>
          <p:spPr>
            <a:xfrm>
              <a:off x="10439400" y="2683787"/>
              <a:ext cx="428625" cy="2737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D147BA-1FC4-F1BE-E09D-500E781F9432}"/>
                </a:ext>
              </a:extLst>
            </p:cNvPr>
            <p:cNvSpPr/>
            <p:nvPr/>
          </p:nvSpPr>
          <p:spPr>
            <a:xfrm>
              <a:off x="7695974" y="2854103"/>
              <a:ext cx="428625" cy="2737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1098E3B-2D1F-7154-E249-0E3C223C13C1}"/>
              </a:ext>
            </a:extLst>
          </p:cNvPr>
          <p:cNvSpPr/>
          <p:nvPr/>
        </p:nvSpPr>
        <p:spPr>
          <a:xfrm>
            <a:off x="3402330" y="2965971"/>
            <a:ext cx="556260" cy="2516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B4711-454D-3B43-7991-A90CB82DA0AB}"/>
              </a:ext>
            </a:extLst>
          </p:cNvPr>
          <p:cNvSpPr txBox="1"/>
          <p:nvPr/>
        </p:nvSpPr>
        <p:spPr>
          <a:xfrm>
            <a:off x="997328" y="402607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install </a:t>
            </a:r>
            <a:r>
              <a:rPr lang="en-US" b="1" dirty="0" err="1">
                <a:latin typeface="Congenial Light" panose="02000503040000020004" pitchFamily="2" charset="0"/>
              </a:rPr>
              <a:t>jupyter</a:t>
            </a:r>
            <a:r>
              <a:rPr lang="en-US" b="1" dirty="0">
                <a:latin typeface="Congenial Light" panose="02000503040000020004" pitchFamily="2" charset="0"/>
              </a:rPr>
              <a:t> lab </a:t>
            </a:r>
            <a:r>
              <a:rPr lang="en-US" dirty="0">
                <a:latin typeface="Congenial Light" panose="02000503040000020004" pitchFamily="2" charset="0"/>
              </a:rPr>
              <a:t>in virtual environment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77034-8B82-5A45-3CE9-D2F4483DEAA2}"/>
              </a:ext>
            </a:extLst>
          </p:cNvPr>
          <p:cNvSpPr txBox="1"/>
          <p:nvPr/>
        </p:nvSpPr>
        <p:spPr>
          <a:xfrm>
            <a:off x="3601799" y="4659629"/>
            <a:ext cx="499367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-c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-forge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jupyterlab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DE0EDD-232F-AC57-3428-C5558B783B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8" t="78652" r="24657"/>
          <a:stretch/>
        </p:blipFill>
        <p:spPr>
          <a:xfrm>
            <a:off x="4305302" y="5129272"/>
            <a:ext cx="4754710" cy="578026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3A1A6C4-11B3-B57F-9555-180205081F56}"/>
              </a:ext>
            </a:extLst>
          </p:cNvPr>
          <p:cNvSpPr/>
          <p:nvPr/>
        </p:nvSpPr>
        <p:spPr>
          <a:xfrm>
            <a:off x="3680460" y="5286612"/>
            <a:ext cx="556260" cy="2516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AC801B-FA1E-DA50-5D23-73AE914EF537}"/>
              </a:ext>
            </a:extLst>
          </p:cNvPr>
          <p:cNvSpPr/>
          <p:nvPr/>
        </p:nvSpPr>
        <p:spPr>
          <a:xfrm>
            <a:off x="4598670" y="5422749"/>
            <a:ext cx="4411980" cy="3065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B2397-8E71-8DF2-022E-3CF1FA118193}"/>
              </a:ext>
            </a:extLst>
          </p:cNvPr>
          <p:cNvSpPr txBox="1"/>
          <p:nvPr/>
        </p:nvSpPr>
        <p:spPr>
          <a:xfrm>
            <a:off x="1000125" y="676275"/>
            <a:ext cx="7595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Complete environment for EEG data analysis based on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255C74-17E1-071A-48A4-340349D01B0D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004A-04FD-B01D-5E21-3A000222696F}"/>
              </a:ext>
            </a:extLst>
          </p:cNvPr>
          <p:cNvSpPr txBox="1"/>
          <p:nvPr/>
        </p:nvSpPr>
        <p:spPr>
          <a:xfrm>
            <a:off x="1000125" y="1400395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install </a:t>
            </a:r>
            <a:r>
              <a:rPr lang="en-US" b="1" dirty="0">
                <a:latin typeface="Congenial Light" panose="02000503040000020004" pitchFamily="2" charset="0"/>
              </a:rPr>
              <a:t>packages</a:t>
            </a:r>
            <a:r>
              <a:rPr lang="en-US" dirty="0">
                <a:latin typeface="Congenial Light" panose="02000503040000020004" pitchFamily="2" charset="0"/>
              </a:rPr>
              <a:t> in virtual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BD35D-8665-4948-CFC5-1127AA28E70E}"/>
              </a:ext>
            </a:extLst>
          </p:cNvPr>
          <p:cNvSpPr txBox="1"/>
          <p:nvPr/>
        </p:nvSpPr>
        <p:spPr>
          <a:xfrm>
            <a:off x="4320514" y="2009965"/>
            <a:ext cx="198804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C8914-1560-9EE4-7597-618CAC11B7B0}"/>
              </a:ext>
            </a:extLst>
          </p:cNvPr>
          <p:cNvSpPr txBox="1"/>
          <p:nvPr/>
        </p:nvSpPr>
        <p:spPr>
          <a:xfrm>
            <a:off x="4320514" y="2438620"/>
            <a:ext cx="246894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0" i="0" u="sng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</a:t>
            </a:r>
            <a:r>
              <a:rPr lang="en-US" sz="1600" b="0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4FC6B-2824-0967-8E64-F7DC64580A86}"/>
              </a:ext>
            </a:extLst>
          </p:cNvPr>
          <p:cNvSpPr txBox="1"/>
          <p:nvPr/>
        </p:nvSpPr>
        <p:spPr>
          <a:xfrm>
            <a:off x="2344048" y="2009965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genial Light" panose="02000503040000020004" pitchFamily="2" charset="0"/>
              </a:rPr>
              <a:t>install </a:t>
            </a:r>
            <a:r>
              <a:rPr lang="en-US" sz="1600" b="1" dirty="0">
                <a:latin typeface="Congenial Light" panose="02000503040000020004" pitchFamily="2" charset="0"/>
              </a:rPr>
              <a:t>‘</a:t>
            </a:r>
            <a:r>
              <a:rPr lang="en-US" sz="1600" b="1" dirty="0" err="1">
                <a:latin typeface="Congenial Light" panose="02000503040000020004" pitchFamily="2" charset="0"/>
              </a:rPr>
              <a:t>mne</a:t>
            </a:r>
            <a:r>
              <a:rPr lang="en-US" sz="1600" b="1" dirty="0">
                <a:latin typeface="Congenial Light" panose="02000503040000020004" pitchFamily="2" charset="0"/>
              </a:rPr>
              <a:t>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1D5FA-E4F5-BA27-C0FE-8FADC6DFE1A8}"/>
              </a:ext>
            </a:extLst>
          </p:cNvPr>
          <p:cNvSpPr txBox="1"/>
          <p:nvPr/>
        </p:nvSpPr>
        <p:spPr>
          <a:xfrm>
            <a:off x="2344048" y="2438620"/>
            <a:ext cx="1537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genial Light" panose="02000503040000020004" pitchFamily="2" charset="0"/>
              </a:rPr>
              <a:t>install </a:t>
            </a:r>
            <a:r>
              <a:rPr lang="en-US" sz="1600" b="1" dirty="0">
                <a:latin typeface="Congenial Light" panose="02000503040000020004" pitchFamily="2" charset="0"/>
              </a:rPr>
              <a:t>‘</a:t>
            </a:r>
            <a:r>
              <a:rPr lang="en-US" sz="1600" b="1" dirty="0" err="1">
                <a:latin typeface="Congenial Light" panose="02000503040000020004" pitchFamily="2" charset="0"/>
              </a:rPr>
              <a:t>numpy</a:t>
            </a:r>
            <a:r>
              <a:rPr lang="en-US" sz="1600" b="1" dirty="0">
                <a:latin typeface="Congenial Light" panose="02000503040000020004" pitchFamily="2" charset="0"/>
              </a:rPr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77920-6ACD-EC1D-E3FD-75492B4AD84C}"/>
              </a:ext>
            </a:extLst>
          </p:cNvPr>
          <p:cNvSpPr txBox="1"/>
          <p:nvPr/>
        </p:nvSpPr>
        <p:spPr>
          <a:xfrm>
            <a:off x="4320514" y="2867275"/>
            <a:ext cx="2589170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0" i="0" u="sng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pandas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9F33E-AED4-C22A-8141-5B4AD293F358}"/>
              </a:ext>
            </a:extLst>
          </p:cNvPr>
          <p:cNvSpPr txBox="1"/>
          <p:nvPr/>
        </p:nvSpPr>
        <p:spPr>
          <a:xfrm>
            <a:off x="2344048" y="2867275"/>
            <a:ext cx="1556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genial Light" panose="02000503040000020004" pitchFamily="2" charset="0"/>
              </a:rPr>
              <a:t>install </a:t>
            </a:r>
            <a:r>
              <a:rPr lang="en-US" sz="1600" b="1" dirty="0">
                <a:latin typeface="Congenial Light" panose="02000503040000020004" pitchFamily="2" charset="0"/>
              </a:rPr>
              <a:t>‘pandas’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BA4D0-2579-E725-FC9E-0CCDB599331C}"/>
              </a:ext>
            </a:extLst>
          </p:cNvPr>
          <p:cNvSpPr txBox="1"/>
          <p:nvPr/>
        </p:nvSpPr>
        <p:spPr>
          <a:xfrm>
            <a:off x="4320514" y="3295930"/>
            <a:ext cx="3070071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0" i="0" u="sng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matplotlib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1C987-3D07-6F30-449E-9F4C8E28412A}"/>
              </a:ext>
            </a:extLst>
          </p:cNvPr>
          <p:cNvSpPr txBox="1"/>
          <p:nvPr/>
        </p:nvSpPr>
        <p:spPr>
          <a:xfrm>
            <a:off x="2344048" y="3295930"/>
            <a:ext cx="1813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genial Light" panose="02000503040000020004" pitchFamily="2" charset="0"/>
              </a:rPr>
              <a:t>install </a:t>
            </a:r>
            <a:r>
              <a:rPr lang="en-US" sz="1600" b="1" dirty="0">
                <a:latin typeface="Congenial Light" panose="02000503040000020004" pitchFamily="2" charset="0"/>
              </a:rPr>
              <a:t>‘matplotlib’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9C1F2-30E1-6669-4B99-D75ECB4723AC}"/>
              </a:ext>
            </a:extLst>
          </p:cNvPr>
          <p:cNvSpPr txBox="1"/>
          <p:nvPr/>
        </p:nvSpPr>
        <p:spPr>
          <a:xfrm>
            <a:off x="4320514" y="3724585"/>
            <a:ext cx="2468946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0" i="0" u="sng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conda</a:t>
            </a: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</a:t>
            </a:r>
            <a:r>
              <a:rPr lang="en-US" sz="1600" b="0" i="0" dirty="0" err="1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scipy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07FC7-03FD-FBC2-1130-83ADC7BC3B72}"/>
              </a:ext>
            </a:extLst>
          </p:cNvPr>
          <p:cNvSpPr txBox="1"/>
          <p:nvPr/>
        </p:nvSpPr>
        <p:spPr>
          <a:xfrm>
            <a:off x="2344048" y="3724585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genial Light" panose="02000503040000020004" pitchFamily="2" charset="0"/>
              </a:rPr>
              <a:t>install </a:t>
            </a:r>
            <a:r>
              <a:rPr lang="en-US" sz="1600" b="1" dirty="0">
                <a:latin typeface="Congenial Light" panose="02000503040000020004" pitchFamily="2" charset="0"/>
              </a:rPr>
              <a:t>‘</a:t>
            </a:r>
            <a:r>
              <a:rPr lang="en-US" sz="1600" b="1" dirty="0" err="1">
                <a:latin typeface="Congenial Light" panose="02000503040000020004" pitchFamily="2" charset="0"/>
              </a:rPr>
              <a:t>scipy</a:t>
            </a:r>
            <a:r>
              <a:rPr lang="en-US" sz="1600" b="1" dirty="0">
                <a:latin typeface="Congenial Light" panose="02000503040000020004" pitchFamily="2" charset="0"/>
              </a:rPr>
              <a:t>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86616-6307-2738-18E5-227BD99E2F6A}"/>
              </a:ext>
            </a:extLst>
          </p:cNvPr>
          <p:cNvSpPr txBox="1"/>
          <p:nvPr/>
        </p:nvSpPr>
        <p:spPr>
          <a:xfrm>
            <a:off x="4320514" y="4153240"/>
            <a:ext cx="355097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0" i="0" u="sng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pip3</a:t>
            </a:r>
            <a:r>
              <a:rPr lang="en-US" sz="1600" b="0" i="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install -U scikit-learn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987A-5263-4CE6-02E3-7E54B551356F}"/>
              </a:ext>
            </a:extLst>
          </p:cNvPr>
          <p:cNvSpPr txBox="1"/>
          <p:nvPr/>
        </p:nvSpPr>
        <p:spPr>
          <a:xfrm>
            <a:off x="2344048" y="4153240"/>
            <a:ext cx="1558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genial Light" panose="02000503040000020004" pitchFamily="2" charset="0"/>
              </a:rPr>
              <a:t>install </a:t>
            </a:r>
            <a:r>
              <a:rPr lang="en-US" sz="1600" b="1" dirty="0">
                <a:latin typeface="Congenial Light" panose="02000503040000020004" pitchFamily="2" charset="0"/>
              </a:rPr>
              <a:t>‘</a:t>
            </a:r>
            <a:r>
              <a:rPr lang="en-US" sz="1600" b="1" dirty="0" err="1">
                <a:latin typeface="Congenial Light" panose="02000503040000020004" pitchFamily="2" charset="0"/>
              </a:rPr>
              <a:t>sklearn</a:t>
            </a:r>
            <a:r>
              <a:rPr lang="en-US" sz="1600" b="1" dirty="0">
                <a:latin typeface="Congenial Light" panose="02000503040000020004" pitchFamily="2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2894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DA855-DB33-23CD-BB14-F41E4487A1B0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386443-D16B-9F3A-FC43-D07014A757C4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76C66-337D-63FE-D107-EB81E38F12A2}"/>
              </a:ext>
            </a:extLst>
          </p:cNvPr>
          <p:cNvSpPr txBox="1"/>
          <p:nvPr/>
        </p:nvSpPr>
        <p:spPr>
          <a:xfrm>
            <a:off x="3971502" y="1995964"/>
            <a:ext cx="5791970" cy="41857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warnings, sys,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not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sys.warnoptions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warnings.simplefilter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("ignore")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numpy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np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pandas as pd</a:t>
            </a: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matplotlib.pyplot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as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sklearn.pipeline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make_pipeline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sklearn.preprocessing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StandardScaler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sklearn.linear_model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LogisticRegression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sklearn.svm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SVC</a:t>
            </a: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scipy.io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00DD4B-B2C0-4DAF-FCD9-2B47E304017E}"/>
              </a:ext>
            </a:extLst>
          </p:cNvPr>
          <p:cNvSpPr/>
          <p:nvPr/>
        </p:nvSpPr>
        <p:spPr>
          <a:xfrm>
            <a:off x="3897074" y="3252972"/>
            <a:ext cx="130773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1FBE56-0385-2027-D3BA-C60DE3D45484}"/>
              </a:ext>
            </a:extLst>
          </p:cNvPr>
          <p:cNvSpPr/>
          <p:nvPr/>
        </p:nvSpPr>
        <p:spPr>
          <a:xfrm>
            <a:off x="3897074" y="3692906"/>
            <a:ext cx="1658610" cy="575475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015685-F65F-7174-A99E-273974BF1BA7}"/>
              </a:ext>
            </a:extLst>
          </p:cNvPr>
          <p:cNvSpPr/>
          <p:nvPr/>
        </p:nvSpPr>
        <p:spPr>
          <a:xfrm>
            <a:off x="3897073" y="4314908"/>
            <a:ext cx="283882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67214A-CD5E-8A4B-DF2B-B9B506C215AF}"/>
              </a:ext>
            </a:extLst>
          </p:cNvPr>
          <p:cNvSpPr/>
          <p:nvPr/>
        </p:nvSpPr>
        <p:spPr>
          <a:xfrm>
            <a:off x="3897072" y="4765171"/>
            <a:ext cx="5645819" cy="98219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D918B-EB0A-7F69-CA50-78CDFA7EAEAE}"/>
              </a:ext>
            </a:extLst>
          </p:cNvPr>
          <p:cNvSpPr txBox="1"/>
          <p:nvPr/>
        </p:nvSpPr>
        <p:spPr>
          <a:xfrm>
            <a:off x="1211721" y="3811366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packages for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data handling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8342E2-C9BD-FE56-7220-BA91C6A1C764}"/>
              </a:ext>
            </a:extLst>
          </p:cNvPr>
          <p:cNvSpPr txBox="1"/>
          <p:nvPr/>
        </p:nvSpPr>
        <p:spPr>
          <a:xfrm>
            <a:off x="1000125" y="4331700"/>
            <a:ext cx="2896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package for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signal visualizing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7F1DFB-A5A8-C163-AC38-9E3DDD248D55}"/>
              </a:ext>
            </a:extLst>
          </p:cNvPr>
          <p:cNvSpPr txBox="1"/>
          <p:nvPr/>
        </p:nvSpPr>
        <p:spPr>
          <a:xfrm>
            <a:off x="1028978" y="5086991"/>
            <a:ext cx="2868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packages for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signal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78CC4C-16E5-9934-81A4-92BA3482AF62}"/>
              </a:ext>
            </a:extLst>
          </p:cNvPr>
          <p:cNvSpPr txBox="1"/>
          <p:nvPr/>
        </p:nvSpPr>
        <p:spPr>
          <a:xfrm>
            <a:off x="1000125" y="1400406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import </a:t>
            </a:r>
            <a:r>
              <a:rPr lang="en-US" b="1" dirty="0">
                <a:latin typeface="Congenial Light" panose="02000503040000020004" pitchFamily="2" charset="0"/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14887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07C6EE-1292-8E3D-29A0-435621375390}"/>
              </a:ext>
            </a:extLst>
          </p:cNvPr>
          <p:cNvSpPr/>
          <p:nvPr/>
        </p:nvSpPr>
        <p:spPr>
          <a:xfrm>
            <a:off x="1202921" y="3663791"/>
            <a:ext cx="10046326" cy="140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E595-1484-CCB2-E93C-7CB3197D1C0D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24001A-5B8D-DB6D-478D-9FCFA1FD39EE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301C1-69E3-501F-0543-0566E72F024E}"/>
              </a:ext>
            </a:extLst>
          </p:cNvPr>
          <p:cNvSpPr txBox="1"/>
          <p:nvPr/>
        </p:nvSpPr>
        <p:spPr>
          <a:xfrm>
            <a:off x="1000125" y="1400406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load raw </a:t>
            </a:r>
            <a:r>
              <a:rPr lang="en-US" b="1" dirty="0">
                <a:latin typeface="Congenial Light" panose="02000503040000020004" pitchFamily="2" charset="0"/>
              </a:rPr>
              <a:t>EEG 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1815E2-F929-18F0-630D-86DF4FD2C7CC}"/>
              </a:ext>
            </a:extLst>
          </p:cNvPr>
          <p:cNvSpPr txBox="1"/>
          <p:nvPr/>
        </p:nvSpPr>
        <p:spPr>
          <a:xfrm>
            <a:off x="1621449" y="2010805"/>
            <a:ext cx="780213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os.path.expanduser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('~')</a:t>
            </a:r>
          </a:p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vhdr_path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os.path.join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','sub-01_decoder-nback.vhdr')</a:t>
            </a:r>
          </a:p>
          <a:p>
            <a:pPr algn="l"/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raw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mne.io.read_raw_brainvision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vhdr_path,eog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=('HEOG','HEOG1','VEOG'))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8BCB4D-4DA5-93D1-BCA0-B1C14BE596FA}"/>
              </a:ext>
            </a:extLst>
          </p:cNvPr>
          <p:cNvSpPr/>
          <p:nvPr/>
        </p:nvSpPr>
        <p:spPr>
          <a:xfrm>
            <a:off x="6928028" y="2190968"/>
            <a:ext cx="70682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3C44-FB53-67E2-FFCE-5ADAD24CAA9D}"/>
              </a:ext>
            </a:extLst>
          </p:cNvPr>
          <p:cNvSpPr txBox="1"/>
          <p:nvPr/>
        </p:nvSpPr>
        <p:spPr>
          <a:xfrm>
            <a:off x="7730545" y="2207760"/>
            <a:ext cx="3198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use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header file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 reading signal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C25601-D088-0CC1-119F-B76ACBA46DE6}"/>
              </a:ext>
            </a:extLst>
          </p:cNvPr>
          <p:cNvSpPr/>
          <p:nvPr/>
        </p:nvSpPr>
        <p:spPr>
          <a:xfrm>
            <a:off x="3954456" y="2592773"/>
            <a:ext cx="1288070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3B81D-393D-3953-0AEB-F8AAA38FEF31}"/>
              </a:ext>
            </a:extLst>
          </p:cNvPr>
          <p:cNvSpPr txBox="1"/>
          <p:nvPr/>
        </p:nvSpPr>
        <p:spPr>
          <a:xfrm>
            <a:off x="4314972" y="2959005"/>
            <a:ext cx="4336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use function for data collected by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brainvision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413A54-B142-7DCE-FFE2-B8F58535F6E0}"/>
              </a:ext>
            </a:extLst>
          </p:cNvPr>
          <p:cNvGrpSpPr/>
          <p:nvPr/>
        </p:nvGrpSpPr>
        <p:grpSpPr>
          <a:xfrm>
            <a:off x="1379990" y="3773997"/>
            <a:ext cx="9692188" cy="1186045"/>
            <a:chOff x="1488631" y="3902218"/>
            <a:chExt cx="9692188" cy="11860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C1E322-74C8-93ED-B7C7-6C4A9B0D360C}"/>
                </a:ext>
              </a:extLst>
            </p:cNvPr>
            <p:cNvSpPr txBox="1"/>
            <p:nvPr/>
          </p:nvSpPr>
          <p:spPr>
            <a:xfrm>
              <a:off x="1488631" y="3902218"/>
              <a:ext cx="6728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 err="1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read_raw_brainvision</a:t>
              </a:r>
              <a:r>
                <a:rPr lang="en-US" sz="1600" b="1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(</a:t>
              </a:r>
              <a:r>
                <a:rPr lang="en-US" sz="1600" i="1" dirty="0" err="1">
                  <a:solidFill>
                    <a:schemeClr val="accent6">
                      <a:lumMod val="50000"/>
                    </a:schemeClr>
                  </a:solidFill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vhdr_fname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</a:t>
              </a:r>
              <a:r>
                <a:rPr lang="en-US" sz="1600" i="1" dirty="0" err="1">
                  <a:solidFill>
                    <a:schemeClr val="accent6">
                      <a:lumMod val="50000"/>
                    </a:schemeClr>
                  </a:solidFill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eog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</a:t>
              </a:r>
              <a:r>
                <a:rPr lang="en-US" sz="1600" i="1" dirty="0" err="1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misc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</a:t>
              </a:r>
              <a:r>
                <a:rPr lang="en-US" sz="1600" i="1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scale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</a:t>
              </a:r>
              <a:r>
                <a:rPr lang="en-US" sz="1600" i="1" dirty="0">
                  <a:solidFill>
                    <a:schemeClr val="accent6">
                      <a:lumMod val="50000"/>
                    </a:schemeClr>
                  </a:solidFill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preload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</a:t>
              </a:r>
              <a:r>
                <a:rPr lang="en-US" sz="1600" i="1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verbose</a:t>
              </a:r>
              <a:r>
                <a:rPr lang="en-US" sz="1600" b="1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D54A8E-8FF3-A25A-438D-5093082F6A76}"/>
                </a:ext>
              </a:extLst>
            </p:cNvPr>
            <p:cNvSpPr txBox="1"/>
            <p:nvPr/>
          </p:nvSpPr>
          <p:spPr>
            <a:xfrm>
              <a:off x="1488631" y="4257266"/>
              <a:ext cx="96921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 err="1">
                  <a:solidFill>
                    <a:schemeClr val="accent6">
                      <a:lumMod val="50000"/>
                    </a:schemeClr>
                  </a:solidFill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vhdr_fname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: name of header file</a:t>
              </a:r>
            </a:p>
            <a:p>
              <a:pPr algn="l"/>
              <a:r>
                <a:rPr lang="en-US" sz="1600" i="1" dirty="0" err="1">
                  <a:solidFill>
                    <a:schemeClr val="accent6">
                      <a:lumMod val="50000"/>
                    </a:schemeClr>
                  </a:solidFill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eog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: define </a:t>
              </a:r>
              <a:r>
                <a:rPr lang="en-US" sz="1600" dirty="0" err="1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eog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 channels by entering </a:t>
              </a:r>
              <a:r>
                <a:rPr lang="en-US" sz="1600" dirty="0" err="1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eog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 channel name</a:t>
              </a:r>
            </a:p>
            <a:p>
              <a:pPr algn="l"/>
              <a:r>
                <a:rPr lang="en-US" sz="1600" i="1" dirty="0">
                  <a:solidFill>
                    <a:schemeClr val="accent6">
                      <a:lumMod val="50000"/>
                    </a:schemeClr>
                  </a:solidFill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preload</a:t>
              </a:r>
              <a:r>
                <a:rPr lang="en-US" sz="1600" dirty="0">
                  <a:latin typeface="Congenial Light" panose="02000503040000020004" pitchFamily="2" charset="0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: choose preloading → preloading data can make data processing faster but needs more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50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4392E3-09B3-23D8-16F3-E469F0CE9D40}"/>
              </a:ext>
            </a:extLst>
          </p:cNvPr>
          <p:cNvSpPr/>
          <p:nvPr/>
        </p:nvSpPr>
        <p:spPr>
          <a:xfrm>
            <a:off x="1563954" y="3430054"/>
            <a:ext cx="9065806" cy="1115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E595-1484-CCB2-E93C-7CB3197D1C0D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24001A-5B8D-DB6D-478D-9FCFA1FD39EE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301C1-69E3-501F-0543-0566E72F024E}"/>
              </a:ext>
            </a:extLst>
          </p:cNvPr>
          <p:cNvSpPr txBox="1"/>
          <p:nvPr/>
        </p:nvSpPr>
        <p:spPr>
          <a:xfrm>
            <a:off x="1000125" y="1400406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load raw </a:t>
            </a:r>
            <a:r>
              <a:rPr lang="en-US" b="1" dirty="0">
                <a:latin typeface="Congenial Light" panose="02000503040000020004" pitchFamily="2" charset="0"/>
              </a:rPr>
              <a:t>EEG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6DC5B-02A6-4BEB-0303-2B3B9B265A54}"/>
              </a:ext>
            </a:extLst>
          </p:cNvPr>
          <p:cNvSpPr txBox="1"/>
          <p:nvPr/>
        </p:nvSpPr>
        <p:spPr>
          <a:xfrm>
            <a:off x="3811089" y="1995120"/>
            <a:ext cx="6097772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raw.load_data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().filter(0.5, 40) </a:t>
            </a:r>
          </a:p>
          <a:p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events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mne.events_from_annotations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(raw) </a:t>
            </a:r>
          </a:p>
          <a:p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event_id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{'object': 101, 'scene': 102}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D9DAD-EB5D-7B32-B3A3-71075C5325C5}"/>
              </a:ext>
            </a:extLst>
          </p:cNvPr>
          <p:cNvSpPr/>
          <p:nvPr/>
        </p:nvSpPr>
        <p:spPr>
          <a:xfrm>
            <a:off x="6215940" y="1955152"/>
            <a:ext cx="922734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281AC0-C668-B034-6752-7E0C5BBAE478}"/>
              </a:ext>
            </a:extLst>
          </p:cNvPr>
          <p:cNvSpPr txBox="1"/>
          <p:nvPr/>
        </p:nvSpPr>
        <p:spPr>
          <a:xfrm>
            <a:off x="1673462" y="3500144"/>
            <a:ext cx="8720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events_from_annotations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events_id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regexp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use_rounding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chunk_duration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2907D-31C3-3738-3D61-4D0A4F85215C}"/>
              </a:ext>
            </a:extLst>
          </p:cNvPr>
          <p:cNvSpPr txBox="1"/>
          <p:nvPr/>
        </p:nvSpPr>
        <p:spPr>
          <a:xfrm>
            <a:off x="1673462" y="3838698"/>
            <a:ext cx="8962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raw data for defining annotation</a:t>
            </a:r>
          </a:p>
          <a:p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can be set by hand or as ‘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auto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 → in 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brainvision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read integer from trigger code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(S___)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3D94D9-8D9F-BA00-3287-512BA11B14EB}"/>
              </a:ext>
            </a:extLst>
          </p:cNvPr>
          <p:cNvSpPr/>
          <p:nvPr/>
        </p:nvSpPr>
        <p:spPr>
          <a:xfrm>
            <a:off x="5202953" y="2194130"/>
            <a:ext cx="2580087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A09DD-59F6-9894-0D6F-249C897430A6}"/>
              </a:ext>
            </a:extLst>
          </p:cNvPr>
          <p:cNvSpPr txBox="1"/>
          <p:nvPr/>
        </p:nvSpPr>
        <p:spPr>
          <a:xfrm>
            <a:off x="2110537" y="1972783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apply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pass-filter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89AB1-F013-7C40-06E8-6401804C87F5}"/>
              </a:ext>
            </a:extLst>
          </p:cNvPr>
          <p:cNvSpPr txBox="1"/>
          <p:nvPr/>
        </p:nvSpPr>
        <p:spPr>
          <a:xfrm>
            <a:off x="8271938" y="2210922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define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4536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0683-AA5A-C46A-DC0A-35C580AB5A87}"/>
              </a:ext>
            </a:extLst>
          </p:cNvPr>
          <p:cNvSpPr/>
          <p:nvPr/>
        </p:nvSpPr>
        <p:spPr>
          <a:xfrm>
            <a:off x="1661748" y="2833630"/>
            <a:ext cx="8868504" cy="1605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CE595-1484-CCB2-E93C-7CB3197D1C0D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24001A-5B8D-DB6D-478D-9FCFA1FD39EE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301C1-69E3-501F-0543-0566E72F024E}"/>
              </a:ext>
            </a:extLst>
          </p:cNvPr>
          <p:cNvSpPr txBox="1"/>
          <p:nvPr/>
        </p:nvSpPr>
        <p:spPr>
          <a:xfrm>
            <a:off x="1000125" y="1400406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genial Light" panose="02000503040000020004" pitchFamily="2" charset="0"/>
              </a:rPr>
              <a:t>load raw </a:t>
            </a:r>
            <a:r>
              <a:rPr lang="en-US" b="1" dirty="0">
                <a:latin typeface="Congenial Light" panose="02000503040000020004" pitchFamily="2" charset="0"/>
              </a:rPr>
              <a:t>EEG signal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99EFD-5BC9-6687-E308-B238EA00BA5C}"/>
              </a:ext>
            </a:extLst>
          </p:cNvPr>
          <p:cNvSpPr txBox="1"/>
          <p:nvPr/>
        </p:nvSpPr>
        <p:spPr>
          <a:xfrm>
            <a:off x="4258978" y="2042147"/>
            <a:ext cx="5368777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raw.set_eeg_reference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('average', projection=True)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25255-CFAF-C652-8F5D-A3152E80D90D}"/>
              </a:ext>
            </a:extLst>
          </p:cNvPr>
          <p:cNvSpPr txBox="1"/>
          <p:nvPr/>
        </p:nvSpPr>
        <p:spPr>
          <a:xfrm>
            <a:off x="1698988" y="2935240"/>
            <a:ext cx="838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set_eeg_reference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inst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ref_channels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copy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projection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ch_type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forward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joint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AA34A-837E-30E3-8B29-FC7F0722BB36}"/>
              </a:ext>
            </a:extLst>
          </p:cNvPr>
          <p:cNvSpPr txBox="1"/>
          <p:nvPr/>
        </p:nvSpPr>
        <p:spPr>
          <a:xfrm>
            <a:off x="1698988" y="3273794"/>
            <a:ext cx="8831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inst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raw file or epochs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ref_channel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can be identified as channel name, channel name list, </a:t>
            </a:r>
            <a:r>
              <a:rPr lang="en-US" sz="1600" u="sng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‘ average’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‘REST’, or empty</a:t>
            </a:r>
          </a:p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projection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identify only when the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ref_channel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is ‘average’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ch_type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channel type that the reference is applied to → ‘auto’,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eeg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ecog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seeg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’, ‘</a:t>
            </a:r>
            <a:r>
              <a:rPr lang="en-US" sz="1600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dbs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’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13B051-0F45-4053-826B-F9E350D2570C}"/>
              </a:ext>
            </a:extLst>
          </p:cNvPr>
          <p:cNvSpPr/>
          <p:nvPr/>
        </p:nvSpPr>
        <p:spPr>
          <a:xfrm>
            <a:off x="4717983" y="2009965"/>
            <a:ext cx="1938000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2F08F-5118-1985-B6B1-FC85972F1202}"/>
              </a:ext>
            </a:extLst>
          </p:cNvPr>
          <p:cNvSpPr txBox="1"/>
          <p:nvPr/>
        </p:nvSpPr>
        <p:spPr>
          <a:xfrm>
            <a:off x="2294979" y="2021078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re-reference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signal</a:t>
            </a:r>
          </a:p>
        </p:txBody>
      </p:sp>
    </p:spTree>
    <p:extLst>
      <p:ext uri="{BB962C8B-B14F-4D97-AF65-F5344CB8AC3E}">
        <p14:creationId xmlns:p14="http://schemas.microsoft.com/office/powerpoint/2010/main" val="255279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42195A-332C-17A3-1DC9-26CFE438D00C}"/>
              </a:ext>
            </a:extLst>
          </p:cNvPr>
          <p:cNvSpPr/>
          <p:nvPr/>
        </p:nvSpPr>
        <p:spPr>
          <a:xfrm>
            <a:off x="1380427" y="3394310"/>
            <a:ext cx="9431146" cy="1617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C29CD-8BE9-9A57-900A-B03012F51767}"/>
              </a:ext>
            </a:extLst>
          </p:cNvPr>
          <p:cNvSpPr txBox="1"/>
          <p:nvPr/>
        </p:nvSpPr>
        <p:spPr>
          <a:xfrm>
            <a:off x="1000125" y="676275"/>
            <a:ext cx="452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" panose="02000503040000020004" pitchFamily="2" charset="0"/>
              </a:rPr>
              <a:t>  Preprocess EEG signal using Python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C62D-DDDE-03DA-6CC8-F2D5981F9943}"/>
              </a:ext>
            </a:extLst>
          </p:cNvPr>
          <p:cNvSpPr/>
          <p:nvPr/>
        </p:nvSpPr>
        <p:spPr>
          <a:xfrm>
            <a:off x="725805" y="739170"/>
            <a:ext cx="274320" cy="274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C6062-B282-9C7B-FC13-478B1F9D6097}"/>
              </a:ext>
            </a:extLst>
          </p:cNvPr>
          <p:cNvSpPr txBox="1"/>
          <p:nvPr/>
        </p:nvSpPr>
        <p:spPr>
          <a:xfrm>
            <a:off x="1000125" y="1400406"/>
            <a:ext cx="544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genial Light" panose="02000503040000020004" pitchFamily="2" charset="0"/>
              </a:rPr>
              <a:t>handle eye movement signal</a:t>
            </a:r>
            <a:r>
              <a:rPr lang="en-US" dirty="0">
                <a:latin typeface="Congenial Light" panose="02000503040000020004" pitchFamily="2" charset="0"/>
              </a:rPr>
              <a:t> : reject blinked trial</a:t>
            </a:r>
            <a:endParaRPr lang="en-US" b="1" dirty="0">
              <a:latin typeface="Congenial Light" panose="0200050304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5AECE-57C1-2031-4063-9A611250C007}"/>
              </a:ext>
            </a:extLst>
          </p:cNvPr>
          <p:cNvSpPr txBox="1"/>
          <p:nvPr/>
        </p:nvSpPr>
        <p:spPr>
          <a:xfrm>
            <a:off x="3185229" y="2009965"/>
            <a:ext cx="2050285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load_raw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REJ_raw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6856B-2ABF-8F37-3E0C-8EDB4213D72B}"/>
              </a:ext>
            </a:extLst>
          </p:cNvPr>
          <p:cNvSpPr txBox="1"/>
          <p:nvPr/>
        </p:nvSpPr>
        <p:spPr>
          <a:xfrm>
            <a:off x="3185230" y="2424068"/>
            <a:ext cx="6109365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eog_events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mne.preprocessing.find_eog_events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REJ_raw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3FCE-C3E7-D288-ECB5-DD162145E12C}"/>
              </a:ext>
            </a:extLst>
          </p:cNvPr>
          <p:cNvSpPr txBox="1"/>
          <p:nvPr/>
        </p:nvSpPr>
        <p:spPr>
          <a:xfrm>
            <a:off x="1392752" y="2009965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reload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raw file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🌟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ngenial Light" panose="02000503040000020004" pitchFamily="2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C8933-33DC-6B03-6166-AEFD07945C1B}"/>
              </a:ext>
            </a:extLst>
          </p:cNvPr>
          <p:cNvSpPr txBox="1"/>
          <p:nvPr/>
        </p:nvSpPr>
        <p:spPr>
          <a:xfrm>
            <a:off x="1526659" y="3494759"/>
            <a:ext cx="9284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mne.preprocessing.find_eog_events</a:t>
            </a:r>
            <a:r>
              <a:rPr lang="en-US" sz="1600" b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raw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filter_length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ch_name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tstart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</a:p>
          <a:p>
            <a:pPr algn="l"/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                                                                          </a:t>
            </a:r>
            <a:r>
              <a:rPr lang="en-US" sz="1600" i="1" dirty="0" err="1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reject_by_annotation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thresh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600" i="1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verbose)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646F9-CAAD-B059-70DC-0F3D870671DA}"/>
              </a:ext>
            </a:extLst>
          </p:cNvPr>
          <p:cNvSpPr txBox="1"/>
          <p:nvPr/>
        </p:nvSpPr>
        <p:spPr>
          <a:xfrm>
            <a:off x="1526659" y="4079534"/>
            <a:ext cx="6017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event_id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event ID assigned to blink event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h_freq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low/high cut-off frequency of EOG channel (Hz)</a:t>
            </a:r>
          </a:p>
          <a:p>
            <a:pPr algn="l"/>
            <a:r>
              <a:rPr lang="en-US" sz="1600" i="1" dirty="0" err="1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tstart</a:t>
            </a:r>
            <a:r>
              <a:rPr lang="en-US" sz="1600" dirty="0"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time point to start finding eye blink 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511B6-10EB-8CEE-750D-122C6032FA36}"/>
              </a:ext>
            </a:extLst>
          </p:cNvPr>
          <p:cNvSpPr txBox="1"/>
          <p:nvPr/>
        </p:nvSpPr>
        <p:spPr>
          <a:xfrm>
            <a:off x="6474098" y="2786264"/>
            <a:ext cx="4395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find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eye blink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genial Light" panose="02000503040000020004" pitchFamily="2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using signal from EOG channels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E5D523-9D93-491F-45AD-4AD569A2E787}"/>
              </a:ext>
            </a:extLst>
          </p:cNvPr>
          <p:cNvSpPr/>
          <p:nvPr/>
        </p:nvSpPr>
        <p:spPr>
          <a:xfrm>
            <a:off x="6474098" y="2389290"/>
            <a:ext cx="1692855" cy="3721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>
            <a:latin typeface="Congenial Light" panose="02000503040000020004" pitchFamily="2" charset="0"/>
            <a:ea typeface="Cascadia Code Light" panose="020B0609020000020004" pitchFamily="49" charset="0"/>
            <a:cs typeface="Cascadia Code Light" panose="020B06090200000200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3556</Words>
  <Application>Microsoft Office PowerPoint</Application>
  <PresentationFormat>와이드스크린</PresentationFormat>
  <Paragraphs>341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Cascadia Code</vt:lpstr>
      <vt:lpstr>Congenial</vt:lpstr>
      <vt:lpstr>Congenial Black</vt:lpstr>
      <vt:lpstr>Congenial Light</vt:lpstr>
      <vt:lpstr>Congenial SemiBold</vt:lpstr>
      <vt:lpstr>Franklin Gothic Book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이한솔</dc:creator>
  <cp:lastModifiedBy>이한솔</cp:lastModifiedBy>
  <cp:revision>12</cp:revision>
  <dcterms:created xsi:type="dcterms:W3CDTF">2023-01-11T08:08:50Z</dcterms:created>
  <dcterms:modified xsi:type="dcterms:W3CDTF">2023-01-19T05:57:37Z</dcterms:modified>
</cp:coreProperties>
</file>