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256" r:id="rId3"/>
    <p:sldId id="341" r:id="rId5"/>
    <p:sldId id="551" r:id="rId6"/>
    <p:sldId id="541" r:id="rId7"/>
    <p:sldId id="542" r:id="rId8"/>
    <p:sldId id="635" r:id="rId9"/>
    <p:sldId id="545" r:id="rId10"/>
    <p:sldId id="575" r:id="rId11"/>
    <p:sldId id="546" r:id="rId12"/>
    <p:sldId id="548" r:id="rId13"/>
    <p:sldId id="547" r:id="rId14"/>
    <p:sldId id="576" r:id="rId15"/>
    <p:sldId id="550" r:id="rId16"/>
    <p:sldId id="552" r:id="rId17"/>
    <p:sldId id="636" r:id="rId18"/>
    <p:sldId id="553" r:id="rId19"/>
    <p:sldId id="555" r:id="rId20"/>
    <p:sldId id="577" r:id="rId21"/>
    <p:sldId id="556" r:id="rId22"/>
    <p:sldId id="566" r:id="rId23"/>
    <p:sldId id="567" r:id="rId24"/>
    <p:sldId id="568" r:id="rId25"/>
    <p:sldId id="595" r:id="rId26"/>
    <p:sldId id="569" r:id="rId27"/>
    <p:sldId id="570" r:id="rId28"/>
    <p:sldId id="571" r:id="rId29"/>
    <p:sldId id="572" r:id="rId30"/>
    <p:sldId id="573" r:id="rId31"/>
    <p:sldId id="574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6" r:id="rId42"/>
    <p:sldId id="607" r:id="rId43"/>
    <p:sldId id="605" r:id="rId44"/>
    <p:sldId id="608" r:id="rId45"/>
    <p:sldId id="609" r:id="rId46"/>
    <p:sldId id="610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18" r:id="rId55"/>
    <p:sldId id="621" r:id="rId56"/>
    <p:sldId id="619" r:id="rId57"/>
    <p:sldId id="623" r:id="rId58"/>
    <p:sldId id="620" r:id="rId59"/>
    <p:sldId id="624" r:id="rId60"/>
    <p:sldId id="625" r:id="rId61"/>
    <p:sldId id="626" r:id="rId62"/>
    <p:sldId id="627" r:id="rId63"/>
    <p:sldId id="629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303"/>
    <a:srgbClr val="00349E"/>
    <a:srgbClr val="000000"/>
    <a:srgbClr val="FFFFFF"/>
    <a:srgbClr val="740000"/>
    <a:srgbClr val="F8F8F8"/>
    <a:srgbClr val="DDDDDD"/>
    <a:srgbClr val="4D4D4D"/>
    <a:srgbClr val="EAEAE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94" autoAdjust="0"/>
  </p:normalViewPr>
  <p:slideViewPr>
    <p:cSldViewPr>
      <p:cViewPr>
        <p:scale>
          <a:sx n="42" d="100"/>
          <a:sy n="42" d="100"/>
        </p:scale>
        <p:origin x="-1258" y="-77"/>
      </p:cViewPr>
      <p:guideLst>
        <p:guide orient="horz" pos="2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15A9-E68D-43DB-9F27-620F3E057C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27ACE-7591-4D2A-9DF1-E79EEEC70C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27ACE-7591-4D2A-9DF1-E79EEEC70C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3473450" y="3562350"/>
            <a:ext cx="5104765" cy="737235"/>
          </a:xfrm>
          <a:prstGeom prst="rect">
            <a:avLst/>
          </a:prstGeom>
          <a:noFill/>
          <a:effectLst>
            <a:outerShdw blurRad="50800" dist="25400" dir="2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微机原理与接口技术（第</a:t>
            </a:r>
            <a:r>
              <a:rPr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en-US" altLang="zh-CN" sz="2800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211638" y="5773420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8" name="组合 29"/>
          <p:cNvGrpSpPr/>
          <p:nvPr userDrawn="1"/>
        </p:nvGrpSpPr>
        <p:grpSpPr>
          <a:xfrm>
            <a:off x="0" y="6597650"/>
            <a:ext cx="9144000" cy="260350"/>
            <a:chOff x="0" y="0"/>
            <a:chExt cx="8792204" cy="764704"/>
          </a:xfrm>
        </p:grpSpPr>
        <p:sp>
          <p:nvSpPr>
            <p:cNvPr id="3079" name="矩形 14"/>
            <p:cNvSpPr/>
            <p:nvPr/>
          </p:nvSpPr>
          <p:spPr>
            <a:xfrm>
              <a:off x="0" y="0"/>
              <a:ext cx="1267876" cy="764704"/>
            </a:xfrm>
            <a:prstGeom prst="rect">
              <a:avLst/>
            </a:prstGeom>
            <a:solidFill>
              <a:srgbClr val="160B37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0" name="矩形 15"/>
            <p:cNvSpPr/>
            <p:nvPr/>
          </p:nvSpPr>
          <p:spPr>
            <a:xfrm>
              <a:off x="1267876" y="0"/>
              <a:ext cx="1267876" cy="764704"/>
            </a:xfrm>
            <a:prstGeom prst="rect">
              <a:avLst/>
            </a:prstGeom>
            <a:solidFill>
              <a:srgbClr val="201053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1" name="矩形 16"/>
            <p:cNvSpPr/>
            <p:nvPr/>
          </p:nvSpPr>
          <p:spPr>
            <a:xfrm>
              <a:off x="3761434" y="0"/>
              <a:ext cx="1267876" cy="764704"/>
            </a:xfrm>
            <a:prstGeom prst="rect">
              <a:avLst/>
            </a:prstGeom>
            <a:solidFill>
              <a:srgbClr val="2B70FF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2" name="矩形 18"/>
            <p:cNvSpPr/>
            <p:nvPr/>
          </p:nvSpPr>
          <p:spPr>
            <a:xfrm>
              <a:off x="5032316" y="0"/>
              <a:ext cx="1267876" cy="764704"/>
            </a:xfrm>
            <a:prstGeom prst="rect">
              <a:avLst/>
            </a:prstGeom>
            <a:solidFill>
              <a:srgbClr val="729EFF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3" name="矩形 19"/>
            <p:cNvSpPr/>
            <p:nvPr/>
          </p:nvSpPr>
          <p:spPr>
            <a:xfrm>
              <a:off x="2495411" y="0"/>
              <a:ext cx="1267876" cy="764704"/>
            </a:xfrm>
            <a:prstGeom prst="rect">
              <a:avLst/>
            </a:prstGeom>
            <a:solidFill>
              <a:srgbClr val="000099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4" name="矩形 26"/>
            <p:cNvSpPr/>
            <p:nvPr/>
          </p:nvSpPr>
          <p:spPr>
            <a:xfrm>
              <a:off x="7524328" y="0"/>
              <a:ext cx="1267876" cy="764704"/>
            </a:xfrm>
            <a:prstGeom prst="rect">
              <a:avLst/>
            </a:prstGeom>
            <a:solidFill>
              <a:srgbClr val="E3DCF8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5" name="矩形 28"/>
            <p:cNvSpPr/>
            <p:nvPr/>
          </p:nvSpPr>
          <p:spPr>
            <a:xfrm>
              <a:off x="6258305" y="0"/>
              <a:ext cx="1267876" cy="764704"/>
            </a:xfrm>
            <a:prstGeom prst="rect">
              <a:avLst/>
            </a:prstGeom>
            <a:solidFill>
              <a:srgbClr val="AFAFFF"/>
            </a:solidFill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Rectangle 52"/>
          <p:cNvSpPr/>
          <p:nvPr userDrawn="1"/>
        </p:nvSpPr>
        <p:spPr>
          <a:xfrm>
            <a:off x="5895975" y="635"/>
            <a:ext cx="3248025" cy="27813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Line 5"/>
          <p:cNvSpPr/>
          <p:nvPr userDrawn="1"/>
        </p:nvSpPr>
        <p:spPr>
          <a:xfrm>
            <a:off x="7164388" y="4867275"/>
            <a:ext cx="1349375" cy="1588"/>
          </a:xfrm>
          <a:prstGeom prst="line">
            <a:avLst/>
          </a:prstGeom>
          <a:ln w="76200" cap="rnd" cmpd="sng">
            <a:solidFill>
              <a:srgbClr val="000099"/>
            </a:solidFill>
            <a:prstDash val="sysDot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solidFill>
                <a:srgbClr val="00349E"/>
              </a:solidFill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grpSp>
        <p:nvGrpSpPr>
          <p:cNvPr id="17" name="Group 53"/>
          <p:cNvGrpSpPr/>
          <p:nvPr userDrawn="1"/>
        </p:nvGrpSpPr>
        <p:grpSpPr>
          <a:xfrm>
            <a:off x="19050" y="2330450"/>
            <a:ext cx="9115425" cy="358775"/>
            <a:chOff x="0" y="0"/>
            <a:chExt cx="1927" cy="226"/>
          </a:xfrm>
        </p:grpSpPr>
        <p:sp>
          <p:nvSpPr>
            <p:cNvPr id="18" name="Line 54"/>
            <p:cNvSpPr/>
            <p:nvPr/>
          </p:nvSpPr>
          <p:spPr>
            <a:xfrm>
              <a:off x="0" y="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" name="Line 55"/>
            <p:cNvSpPr/>
            <p:nvPr/>
          </p:nvSpPr>
          <p:spPr>
            <a:xfrm>
              <a:off x="0" y="72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" name="Line 56"/>
            <p:cNvSpPr/>
            <p:nvPr/>
          </p:nvSpPr>
          <p:spPr>
            <a:xfrm>
              <a:off x="0" y="14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1" name="Line 57"/>
            <p:cNvSpPr/>
            <p:nvPr/>
          </p:nvSpPr>
          <p:spPr>
            <a:xfrm>
              <a:off x="0" y="22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22" name="图片 21" descr="timg (1)"/>
          <p:cNvPicPr>
            <a:picLocks noChangeAspect="1"/>
          </p:cNvPicPr>
          <p:nvPr userDrawn="1"/>
        </p:nvPicPr>
        <p:blipFill>
          <a:blip r:embed="rId2"/>
          <a:srcRect t="-1392" r="26943"/>
          <a:stretch>
            <a:fillRect/>
          </a:stretch>
        </p:blipFill>
        <p:spPr>
          <a:xfrm>
            <a:off x="0" y="-39370"/>
            <a:ext cx="3279140" cy="2820670"/>
          </a:xfrm>
          <a:prstGeom prst="rect">
            <a:avLst/>
          </a:prstGeom>
        </p:spPr>
      </p:pic>
      <p:pic>
        <p:nvPicPr>
          <p:cNvPr id="27" name="Picture 6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43263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" name="组合 33"/>
          <p:cNvGrpSpPr/>
          <p:nvPr userDrawn="1"/>
        </p:nvGrpSpPr>
        <p:grpSpPr>
          <a:xfrm>
            <a:off x="3810" y="3756660"/>
            <a:ext cx="9131935" cy="775970"/>
            <a:chOff x="6" y="5916"/>
            <a:chExt cx="14381" cy="1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8" name="直接连接符 27"/>
            <p:cNvCxnSpPr/>
            <p:nvPr userDrawn="1"/>
          </p:nvCxnSpPr>
          <p:spPr>
            <a:xfrm>
              <a:off x="6" y="5916"/>
              <a:ext cx="4680" cy="0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 userDrawn="1"/>
          </p:nvCxnSpPr>
          <p:spPr>
            <a:xfrm flipV="1">
              <a:off x="4591" y="7090"/>
              <a:ext cx="9796" cy="11"/>
            </a:xfrm>
            <a:prstGeom prst="line">
              <a:avLst/>
            </a:prstGeom>
            <a:ln w="60325" cmpd="sng">
              <a:solidFill>
                <a:srgbClr val="00349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 userDrawn="1"/>
          </p:nvCxnSpPr>
          <p:spPr>
            <a:xfrm>
              <a:off x="4633" y="5916"/>
              <a:ext cx="0" cy="1222"/>
            </a:xfrm>
            <a:prstGeom prst="line">
              <a:avLst/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 descr="cove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065" y="2884805"/>
            <a:ext cx="1567815" cy="209169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211638" y="5044440"/>
            <a:ext cx="2296795" cy="368300"/>
          </a:xfrm>
          <a:prstGeom prst="rect">
            <a:avLst/>
          </a:prstGeom>
          <a:noFill/>
          <a:effectLst>
            <a:outerShdw blurRad="50800" dist="12700" dir="5400000" algn="ctr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牟  琦  主编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1353458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Wingdings" panose="05000000000000000000" charset="0"/>
              <a:buChar char="n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 typeface="Wingdings" panose="05000000000000000000" charset="0"/>
              <a:buChar char="p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60163"/>
            <a:ext cx="8229600" cy="426375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anose="05000000000000000000" charset="0"/>
              <a:buChar char="n"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Font typeface="Wingdings" panose="05000000000000000000" charset="0"/>
              <a:buChar char="p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905" y="927100"/>
            <a:ext cx="5250180" cy="5759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298450" y="287338"/>
            <a:ext cx="6172200" cy="563562"/>
          </a:xfrm>
        </p:spPr>
        <p:txBody>
          <a:bodyPr/>
          <a:lstStyle>
            <a:lvl1pPr>
              <a:defRPr sz="2800" i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 userDrawn="1"/>
        </p:nvSpPr>
        <p:spPr bwMode="gray">
          <a:xfrm>
            <a:off x="0" y="0"/>
            <a:ext cx="9144000" cy="92646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rcRect r="24178"/>
          <a:stretch>
            <a:fillRect/>
          </a:stretch>
        </p:blipFill>
        <p:spPr>
          <a:xfrm>
            <a:off x="6626860" y="3810"/>
            <a:ext cx="1255395" cy="921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/>
          <a:srcRect r="14300"/>
          <a:stretch>
            <a:fillRect/>
          </a:stretch>
        </p:blipFill>
        <p:spPr>
          <a:xfrm flipH="1">
            <a:off x="7882255" y="3810"/>
            <a:ext cx="1261745" cy="9220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6"/>
          <a:srcRect r="10675"/>
          <a:stretch>
            <a:fillRect/>
          </a:stretch>
        </p:blipFill>
        <p:spPr>
          <a:xfrm flipH="1">
            <a:off x="5233670" y="3810"/>
            <a:ext cx="1393190" cy="922655"/>
          </a:xfrm>
          <a:prstGeom prst="rect">
            <a:avLst/>
          </a:prstGeom>
        </p:spPr>
      </p:pic>
      <p:sp>
        <p:nvSpPr>
          <p:cNvPr id="3089" name="Rectangle 17"/>
          <p:cNvSpPr>
            <a:spLocks noChangeArrowheads="1"/>
          </p:cNvSpPr>
          <p:nvPr userDrawn="1"/>
        </p:nvSpPr>
        <p:spPr bwMode="gray">
          <a:xfrm>
            <a:off x="0" y="6616065"/>
            <a:ext cx="9144000" cy="23812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endParaRPr lang="zh-CN" altLang="en-US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3808730" y="6581775"/>
            <a:ext cx="1525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幼圆" panose="02010509060101010101" pitchFamily="49" charset="-122"/>
          <a:ea typeface="幼圆" panose="020105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3960" y="1762125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例1.5将十进制小数0.8125转换成二进制小数。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(0.8125)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=(0.1101)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660" y="2815590"/>
            <a:ext cx="3591560" cy="2980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32230" y="1654810"/>
            <a:ext cx="64795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例1.6将十进制小数25.8125转换成二进制数。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运算过程如下: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=(11001)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(0.8125)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=(0.1101)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由此可得：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(25.8125)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=(11001.1101)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4318000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例1.7将二进制数(11010110.11)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转换为八进制数。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(11010110.11)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=(326.6)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660" y="5318760"/>
            <a:ext cx="312102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32230" y="1654810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例1.8将八进制数(25.4)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转换为二进制数。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(25.4)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=(10101.1)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3199765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例1.9将二进制数(111101.101)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转换为十六进制数。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(111101.101)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3D.A)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2651125"/>
            <a:ext cx="216535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20" y="4177030"/>
            <a:ext cx="2270760" cy="379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32230" y="4749800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例1.10将十六进制数(1FC7.958)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转换为二进制数。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(1FC7.958)</a:t>
            </a:r>
            <a:r>
              <a:rPr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=(1111111000111.100101011)</a:t>
            </a:r>
            <a:r>
              <a:rPr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70" y="5812155"/>
            <a:ext cx="5443220" cy="37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7310" y="2089150"/>
            <a:ext cx="64522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十进制数：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D(Decimal)来表示；</a:t>
            </a:r>
            <a:endParaRPr 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7310" y="3001645"/>
            <a:ext cx="64522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八进制数：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O(Octal)来表示；</a:t>
            </a:r>
            <a:endParaRPr 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37310" y="3442970"/>
            <a:ext cx="61118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十六进制数：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H(Hexadecimal)来表示。</a:t>
            </a:r>
            <a:endParaRPr 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7310" y="2565400"/>
            <a:ext cx="64522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二进制数：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B(Binary)来表示；</a:t>
            </a:r>
            <a:endParaRPr lang="en-US" sz="20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196469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1.1.</a:t>
            </a:r>
            <a:r>
              <a:rPr lang="en-US" altLang="zh-CN"/>
              <a:t>2</a:t>
            </a:r>
            <a:r>
              <a:rPr lang="zh-CN" altLang="en-US"/>
              <a:t> 数据格式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1. 定点数表示法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2.</a:t>
            </a:r>
            <a:r>
              <a:rPr lang="zh-CN" altLang="en-US"/>
              <a:t>浮点数表示法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graphicFrame>
        <p:nvGraphicFramePr>
          <p:cNvPr id="29" name="表格 28"/>
          <p:cNvGraphicFramePr/>
          <p:nvPr/>
        </p:nvGraphicFramePr>
        <p:xfrm>
          <a:off x="2598420" y="3531870"/>
          <a:ext cx="4770755" cy="7315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735330"/>
                <a:gridCol w="1650365"/>
                <a:gridCol w="792480"/>
                <a:gridCol w="15925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r>
                        <a:rPr lang="en-US" altLang="zh-CN" baseline="-25000"/>
                        <a:t>s</a:t>
                      </a:r>
                      <a:endParaRPr lang="en-US" altLang="zh-CN" baseline="-25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E</a:t>
                      </a:r>
                      <a:r>
                        <a:rPr lang="zh-CN" altLang="en-US" baseline="-25000"/>
                        <a:t>1</a:t>
                      </a:r>
                      <a:r>
                        <a:rPr lang="zh-CN" altLang="en-US"/>
                        <a:t>E</a:t>
                      </a:r>
                      <a:r>
                        <a:rPr lang="zh-CN" altLang="en-US" baseline="-25000"/>
                        <a:t>2</a:t>
                      </a:r>
                      <a:r>
                        <a:rPr lang="zh-CN" altLang="en-US"/>
                        <a:t>……E</a:t>
                      </a:r>
                      <a:r>
                        <a:rPr lang="zh-CN" altLang="en-US" baseline="-25000"/>
                        <a:t>m</a:t>
                      </a:r>
                      <a:endParaRPr lang="zh-CN" altLang="en-US" baseline="-25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</a:t>
                      </a:r>
                      <a:r>
                        <a:rPr lang="zh-CN" altLang="en-US" baseline="-25000"/>
                        <a:t>S</a:t>
                      </a:r>
                      <a:endParaRPr lang="zh-CN" altLang="en-US" baseline="-25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M</a:t>
                      </a:r>
                      <a:r>
                        <a:rPr lang="zh-CN" altLang="en-US" baseline="-25000"/>
                        <a:t>1</a:t>
                      </a:r>
                      <a:r>
                        <a:rPr lang="zh-CN" altLang="en-US"/>
                        <a:t>M</a:t>
                      </a:r>
                      <a:r>
                        <a:rPr lang="zh-CN" altLang="en-US" baseline="-25000"/>
                        <a:t>2</a:t>
                      </a:r>
                      <a:r>
                        <a:rPr lang="zh-CN" altLang="en-US"/>
                        <a:t>……M</a:t>
                      </a:r>
                      <a:r>
                        <a:rPr lang="zh-CN" altLang="en-US" baseline="-25000"/>
                        <a:t>n</a:t>
                      </a:r>
                      <a:endParaRPr lang="zh-CN" altLang="en-US" baseline="-250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阶符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阶码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数符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尾数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73742934" name="Line 198"/>
          <p:cNvSpPr/>
          <p:nvPr/>
        </p:nvSpPr>
        <p:spPr>
          <a:xfrm>
            <a:off x="3474403" y="4084955"/>
            <a:ext cx="338455" cy="0"/>
          </a:xfrm>
          <a:prstGeom prst="line">
            <a:avLst/>
          </a:prstGeom>
          <a:ln w="9525" cap="flat" cmpd="sng">
            <a:solidFill>
              <a:srgbClr val="002060"/>
            </a:solidFill>
            <a:prstDash val="solid"/>
            <a:headEnd type="triangle" w="sm" len="sm"/>
            <a:tailEnd type="none" w="med" len="med"/>
          </a:ln>
        </p:spPr>
      </p:sp>
      <p:sp>
        <p:nvSpPr>
          <p:cNvPr id="30" name="Line 198"/>
          <p:cNvSpPr/>
          <p:nvPr/>
        </p:nvSpPr>
        <p:spPr>
          <a:xfrm>
            <a:off x="5876608" y="4084955"/>
            <a:ext cx="33845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sm" len="sm"/>
            <a:tailEnd type="none" w="med" len="med"/>
          </a:ln>
        </p:spPr>
      </p:sp>
      <p:sp>
        <p:nvSpPr>
          <p:cNvPr id="1073742933" name="Line 197"/>
          <p:cNvSpPr/>
          <p:nvPr/>
        </p:nvSpPr>
        <p:spPr>
          <a:xfrm>
            <a:off x="4471353" y="4084955"/>
            <a:ext cx="33845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31" name="Line 197"/>
          <p:cNvSpPr/>
          <p:nvPr/>
        </p:nvSpPr>
        <p:spPr>
          <a:xfrm>
            <a:off x="6890703" y="4084955"/>
            <a:ext cx="33845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sm"/>
          </a:ln>
        </p:spPr>
      </p:sp>
      <p:graphicFrame>
        <p:nvGraphicFramePr>
          <p:cNvPr id="34" name="表格 33"/>
          <p:cNvGraphicFramePr/>
          <p:nvPr/>
        </p:nvGraphicFramePr>
        <p:xfrm>
          <a:off x="2522855" y="5466715"/>
          <a:ext cx="4770120" cy="36576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192530"/>
                <a:gridCol w="1192530"/>
                <a:gridCol w="1192530"/>
                <a:gridCol w="1192530"/>
              </a:tblGrid>
              <a:tr h="325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1011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60755" y="4579620"/>
            <a:ext cx="80467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：尾数为4位，阶码为2位，则二进制数x=0.1011×2+11的浮点数表示形式：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491740" y="3039110"/>
          <a:ext cx="4159250" cy="779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855"/>
                <a:gridCol w="652780"/>
                <a:gridCol w="1433830"/>
                <a:gridCol w="1454785"/>
              </a:tblGrid>
              <a:tr h="340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31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29           </a:t>
                      </a: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23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22             </a:t>
                      </a: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85"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800" b="0" baseline="-25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56640" y="2430780"/>
            <a:ext cx="47701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32位浮点数</a:t>
            </a:r>
            <a:endParaRPr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4430" y="4104005"/>
            <a:ext cx="47701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64位浮点数</a:t>
            </a:r>
            <a:endParaRPr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2493010" y="4772660"/>
          <a:ext cx="4158615" cy="838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855"/>
                <a:gridCol w="652145"/>
                <a:gridCol w="1434465"/>
                <a:gridCol w="1454150"/>
              </a:tblGrid>
              <a:tr h="367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63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62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61      </a:t>
                      </a: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52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51       </a:t>
                      </a: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         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</a:t>
                      </a:r>
                      <a:r>
                        <a:rPr lang="en-US" sz="1800" b="0" baseline="-25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M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05790" y="1831975"/>
            <a:ext cx="4770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l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IEEE754</a:t>
            </a:r>
            <a:r>
              <a:rPr 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浮点数存储格式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196469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1.1.</a:t>
            </a:r>
            <a:r>
              <a:rPr lang="en-US" altLang="zh-CN"/>
              <a:t>3</a:t>
            </a:r>
            <a:r>
              <a:rPr lang="zh-CN" altLang="en-US"/>
              <a:t> 二进制数的编码及运算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zh-CN" altLang="en-US" sz="2000"/>
              <a:t>机器码：一个数在机器（计算机）中的表示形式。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    </a:t>
            </a:r>
            <a:r>
              <a:rPr sz="2000"/>
              <a:t>真值</a:t>
            </a:r>
            <a:r>
              <a:rPr lang="zh-CN" sz="2000"/>
              <a:t>：一般书写表示的实际数值数据。</a:t>
            </a:r>
            <a:endParaRPr lang="zh-CN" sz="2000"/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2330" y="3553460"/>
            <a:ext cx="26092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无符号数的表示格式</a:t>
            </a:r>
            <a:endParaRPr lang="zh-CN"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2330" y="4852035"/>
            <a:ext cx="2409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有符号数的表示格式</a:t>
            </a:r>
            <a:endParaRPr lang="zh-CN"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88995" y="5411470"/>
            <a:ext cx="4620260" cy="937895"/>
            <a:chOff x="5337" y="7957"/>
            <a:chExt cx="7276" cy="1477"/>
          </a:xfrm>
        </p:grpSpPr>
        <p:sp>
          <p:nvSpPr>
            <p:cNvPr id="1073742941" name="Rectangle 1393"/>
            <p:cNvSpPr/>
            <p:nvPr/>
          </p:nvSpPr>
          <p:spPr>
            <a:xfrm>
              <a:off x="5337" y="7957"/>
              <a:ext cx="7276" cy="47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1440" tIns="0" rIns="91440" bIns="0"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符号位                                 数值位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73742942" name="AutoShape 1394"/>
            <p:cNvSpPr/>
            <p:nvPr/>
          </p:nvSpPr>
          <p:spPr>
            <a:xfrm rot="16200000">
              <a:off x="5670" y="8122"/>
              <a:ext cx="408" cy="1074"/>
            </a:xfrm>
            <a:prstGeom prst="leftBrace">
              <a:avLst>
                <a:gd name="adj1" fmla="val 26388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943" name="AutoShape 1395"/>
            <p:cNvSpPr/>
            <p:nvPr/>
          </p:nvSpPr>
          <p:spPr>
            <a:xfrm rot="16200000">
              <a:off x="9336" y="5732"/>
              <a:ext cx="408" cy="6032"/>
            </a:xfrm>
            <a:prstGeom prst="leftBrace">
              <a:avLst>
                <a:gd name="adj1" fmla="val 47736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944" name="Line 1396"/>
            <p:cNvSpPr/>
            <p:nvPr/>
          </p:nvSpPr>
          <p:spPr>
            <a:xfrm flipV="1">
              <a:off x="6525" y="7957"/>
              <a:ext cx="0" cy="4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0" name="文本框 99"/>
            <p:cNvSpPr txBox="1"/>
            <p:nvPr/>
          </p:nvSpPr>
          <p:spPr>
            <a:xfrm>
              <a:off x="5578" y="8952"/>
              <a:ext cx="6739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37465"/>
              <a:r>
                <a:rPr lang="en-US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位                                    </a:t>
              </a:r>
              <a:r>
                <a:rPr lang="en-US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</a:t>
              </a:r>
              <a:r>
                <a:rPr lang="zh-CN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－</a:t>
              </a:r>
              <a:r>
                <a:rPr lang="en-US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位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88995" y="3791585"/>
            <a:ext cx="4619625" cy="926465"/>
            <a:chOff x="5337" y="5971"/>
            <a:chExt cx="7275" cy="1459"/>
          </a:xfrm>
        </p:grpSpPr>
        <p:grpSp>
          <p:nvGrpSpPr>
            <p:cNvPr id="1073742937" name="Group 1389"/>
            <p:cNvGrpSpPr/>
            <p:nvPr/>
          </p:nvGrpSpPr>
          <p:grpSpPr>
            <a:xfrm>
              <a:off x="5337" y="5971"/>
              <a:ext cx="7275" cy="1105"/>
              <a:chOff x="0" y="0"/>
              <a:chExt cx="5834" cy="768"/>
            </a:xfrm>
          </p:grpSpPr>
          <p:sp>
            <p:nvSpPr>
              <p:cNvPr id="1073742938" name="Rectangle 1390"/>
              <p:cNvSpPr/>
              <p:nvPr/>
            </p:nvSpPr>
            <p:spPr>
              <a:xfrm>
                <a:off x="0" y="0"/>
                <a:ext cx="579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0" rIns="91440" bIns="0"/>
              <a:p>
                <a:pPr algn="ctr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数值位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3742939" name="AutoShape 1391"/>
              <p:cNvSpPr/>
              <p:nvPr/>
            </p:nvSpPr>
            <p:spPr>
              <a:xfrm rot="16200000">
                <a:off x="2834" y="-2232"/>
                <a:ext cx="270" cy="5730"/>
              </a:xfrm>
              <a:prstGeom prst="leftBrace">
                <a:avLst>
                  <a:gd name="adj1" fmla="val 28885"/>
                  <a:gd name="adj2" fmla="val 5000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6555" y="6947"/>
              <a:ext cx="4984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marL="0" indent="37465" algn="ctr"/>
              <a:r>
                <a:rPr lang="zh-CN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en-US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n </a:t>
              </a:r>
              <a:r>
                <a:rPr lang="zh-CN" sz="1400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位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93445" y="1567180"/>
            <a:ext cx="6866890" cy="69659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2000"/>
              <a:t>(1) </a:t>
            </a:r>
            <a:r>
              <a:rPr lang="zh-CN" altLang="en-US" sz="2000"/>
              <a:t>原码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82090" y="3572510"/>
            <a:ext cx="6479540" cy="1614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例如，当机器字长n=8时， 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+1=+0000001B，则［+1］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+127=+1111111B，则［+127］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-1=-0000001B，则［-1］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-127=-1111111B，则［-127］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6020" y="2174875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原码的形式为</a:t>
            </a:r>
            <a:r>
              <a:rPr lang="zh-CN"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sz="180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6020" y="5187315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7200" eaLnBrk="1" latinLnBrk="0" hangingPunct="1">
              <a:lnSpc>
                <a:spcPct val="150000"/>
              </a:lnSpc>
              <a:buNone/>
            </a:pPr>
            <a:r>
              <a:rPr lang="zh-CN" sz="1800" b="1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对于二进制数，正数的原码就是它本身，负数的原码符号位取1，数值部分是真值的绝对值。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2543175"/>
            <a:ext cx="4991735" cy="948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23340" y="1918970"/>
            <a:ext cx="6869430" cy="1414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在原码表示中，+0和-0的原码不同，即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0有两种原码表示形式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+0=+0000000B，则［+0］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-0=-0000000B，则［-0］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7925" y="3420745"/>
            <a:ext cx="64795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7200" eaLnBrk="1" latinLnBrk="0" hangingPunct="1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原码表示法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简单易懂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，但它的最大缺点是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加减运算复杂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1800" b="1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833755" y="1479550"/>
            <a:ext cx="6866890" cy="150558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(2) </a:t>
            </a:r>
            <a:r>
              <a:rPr lang="zh-CN" altLang="en-US" sz="2000"/>
              <a:t>反码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/>
              <a:t>对于二进制数，正数的反码就是它本身，负数的反码符号位取1，数值部分按位取反。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53795" y="2861945"/>
            <a:ext cx="647954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例如，当机器字长n=8时，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+1=+0000001B，则［+1］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+127=+1111111B，则［+127］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-1=-0000001B，则［-1］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-127=-1111111B，则［-127］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在反码表示中，+0和-0的反码不同，即0有两种反码表示形式：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+0=+0000000B，则［+0］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-0=-0000000B，则［-0］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0"/>
              <a:t>微机原理与接口技术（第</a:t>
            </a:r>
            <a:r>
              <a:rPr lang="en-US" altLang="zh-CN" sz="2400" b="0"/>
              <a:t>3</a:t>
            </a:r>
            <a:r>
              <a:rPr lang="zh-CN" altLang="en-US" sz="2400" b="0"/>
              <a:t>版）</a:t>
            </a:r>
            <a:endParaRPr lang="zh-CN" altLang="en-US" sz="2400" b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black">
          <a:xfrm>
            <a:off x="4780915" y="2122170"/>
            <a:ext cx="3508375" cy="4972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计算机系统概述</a:t>
            </a:r>
            <a:endParaRPr lang="en-US" altLang="zh-CN" sz="1600">
              <a:solidFill>
                <a:srgbClr val="000000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4622800" y="2121853"/>
            <a:ext cx="4763" cy="3095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039995" y="3105785"/>
            <a:ext cx="3182620" cy="368300"/>
            <a:chOff x="7937" y="5230"/>
            <a:chExt cx="5012" cy="580"/>
          </a:xfrm>
        </p:grpSpPr>
        <p:sp>
          <p:nvSpPr>
            <p:cNvPr id="33808" name="AutoShape 16"/>
            <p:cNvSpPr>
              <a:spLocks noChangeArrowheads="1"/>
            </p:cNvSpPr>
            <p:nvPr/>
          </p:nvSpPr>
          <p:spPr bwMode="gray">
            <a:xfrm>
              <a:off x="7937" y="5325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gray">
            <a:xfrm>
              <a:off x="8337" y="5230"/>
              <a:ext cx="4612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计算机中的数据表示与编码</a:t>
              </a:r>
              <a:endParaRPr lang="en-US" altLang="zh-CN" sz="180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39995" y="3557905"/>
            <a:ext cx="2555240" cy="368300"/>
            <a:chOff x="7937" y="5942"/>
            <a:chExt cx="4024" cy="580"/>
          </a:xfrm>
        </p:grpSpPr>
        <p:sp>
          <p:nvSpPr>
            <p:cNvPr id="33809" name="AutoShape 17"/>
            <p:cNvSpPr>
              <a:spLocks noChangeArrowheads="1"/>
            </p:cNvSpPr>
            <p:nvPr/>
          </p:nvSpPr>
          <p:spPr bwMode="gray">
            <a:xfrm>
              <a:off x="7937" y="6037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gray">
            <a:xfrm>
              <a:off x="8337" y="5942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逻辑电路基础</a:t>
              </a:r>
              <a:endParaRPr lang="en-US" altLang="zh-CN" sz="180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39995" y="4010025"/>
            <a:ext cx="2554605" cy="368300"/>
            <a:chOff x="7937" y="6654"/>
            <a:chExt cx="4023" cy="580"/>
          </a:xfrm>
        </p:grpSpPr>
        <p:sp>
          <p:nvSpPr>
            <p:cNvPr id="33810" name="AutoShape 18"/>
            <p:cNvSpPr>
              <a:spLocks noChangeArrowheads="1"/>
            </p:cNvSpPr>
            <p:nvPr/>
          </p:nvSpPr>
          <p:spPr bwMode="gray">
            <a:xfrm>
              <a:off x="7937" y="6749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hlink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gray">
            <a:xfrm>
              <a:off x="8336" y="6654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计算机系统概述</a:t>
              </a:r>
              <a:endParaRPr lang="en-US" altLang="zh-CN" sz="180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39995" y="4462145"/>
            <a:ext cx="2555240" cy="368300"/>
            <a:chOff x="7937" y="7366"/>
            <a:chExt cx="4024" cy="580"/>
          </a:xfrm>
        </p:grpSpPr>
        <p:sp>
          <p:nvSpPr>
            <p:cNvPr id="33811" name="AutoShape 19"/>
            <p:cNvSpPr>
              <a:spLocks noChangeArrowheads="1"/>
            </p:cNvSpPr>
            <p:nvPr/>
          </p:nvSpPr>
          <p:spPr bwMode="gray">
            <a:xfrm>
              <a:off x="7937" y="7461"/>
              <a:ext cx="390" cy="39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 algn="ctr">
              <a:noFill/>
              <a:round/>
            </a:ln>
            <a:effectLst>
              <a:outerShdw dist="28398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gray">
            <a:xfrm>
              <a:off x="8337" y="7366"/>
              <a:ext cx="3625" cy="58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1C1C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例题解析</a:t>
              </a:r>
              <a:endParaRPr lang="en-US" altLang="zh-CN" sz="180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3816" name="Line 24"/>
          <p:cNvSpPr>
            <a:spLocks noChangeShapeType="1"/>
          </p:cNvSpPr>
          <p:nvPr/>
        </p:nvSpPr>
        <p:spPr bwMode="auto">
          <a:xfrm rot="16200000" flipH="1">
            <a:off x="6441282" y="1036796"/>
            <a:ext cx="6350" cy="3557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386840" y="2411730"/>
          <a:ext cx="2516505" cy="25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514600" imgH="2514600" progId="Paint.Picture">
                  <p:embed/>
                </p:oleObj>
              </mc:Choice>
              <mc:Fallback>
                <p:oleObj name="" r:id="rId1" imgW="2514600" imgH="25146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6840" y="2411730"/>
                        <a:ext cx="2516505" cy="25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93445" y="1567180"/>
            <a:ext cx="6866890" cy="69659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2000"/>
              <a:t>(3) </a:t>
            </a:r>
            <a:r>
              <a:rPr lang="zh-CN" altLang="en-US" sz="2000"/>
              <a:t>补码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69365" y="2174875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钟表的形式为：</a:t>
            </a:r>
            <a:endParaRPr lang="zh-CN" sz="180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82750" y="254317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/>
              <a:t>-3=+9(mod 12)</a:t>
            </a:r>
            <a:endParaRPr lang="en-US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9365" y="3097530"/>
            <a:ext cx="62179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用补码表示时，可以把负数转化为正数，减法转化为加法。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9365" y="3589020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zh-CN"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补码可定义</a:t>
            </a:r>
            <a:r>
              <a:rPr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zh-CN"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sz="180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0" y="3957320"/>
            <a:ext cx="3808730" cy="90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90650" y="5113020"/>
            <a:ext cx="59569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eaLnBrk="1" latinLnBrk="0" hangingPunct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对于二进制数，</a:t>
            </a:r>
            <a:r>
              <a:rPr 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正数的补码就是它本身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，负数的补码符号位取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数值部分按位取反后末位加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2360" y="1567180"/>
            <a:ext cx="6863080" cy="2491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例如，当机器字长n=8时，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+1=+0000001B，则［+1］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+127=+1111111B，则［+127］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-1=-0000001B，则［-1］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-127=-1111111B，则［-127］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0000001B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spcAft>
                <a:spcPts val="600"/>
              </a:spcAft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2360" y="5483860"/>
            <a:ext cx="6863080" cy="721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一般来说，如果机器字长为n位，则补码能表示的整数范围是：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0" lvl="5" indent="0" eaLnBrk="1" latinLnBrk="0" hangingPunct="1"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-2n-1～2n-1-1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2360" y="3491230"/>
            <a:ext cx="6863080" cy="1353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在补码表示中，+0和-0的补码形式相同，即0只有一种补码表示形式：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+0=+0000000B，则[+0]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 0000000B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0=-0000000B，则[-0]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=1 1111111+1=0 0000000B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02360" y="4959350"/>
            <a:ext cx="68630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对于10000000这个补码编码，其十进制真值被定义为-128。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3960" y="1762125"/>
            <a:ext cx="647954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例1.11机器字长n=8位，x=+56，求［x］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+56=+0111000B，则［+56］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0111000B=38H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3960" y="3482975"/>
            <a:ext cx="6479540" cy="1830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例1.12机器字长n=8位，x=-56，求［x］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-56=-0111000B，则［-56］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1001000B=0C8H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180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3960" y="5121275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720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在汇编语言中，为了区别指令码和数据，规定A～F开始的数据前面必须加零。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70243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例1.13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机器字长n=16位，x=+56，求［x］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+56=+111000B=+000 0000 0011 1000，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［+56］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 0000 0011 1000B=0038H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364299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例1.14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机器字长n=16位，x=-56，求［x］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-56=-111000B=-000 0000 0011 1000，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［-56］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 1111 1100 1000B=0FFC8H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2230" y="182816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已知补码求真值的方法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当机器码的最高位(符号位)为0时，表示真值是正数，其值等于其余n-1位的值; 当机器数的最高位(符号位)为1时，表示真值是负数，其值等于其余n-1位按位取反末位加1的值。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2230" y="3853815"/>
            <a:ext cx="647954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若［x］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1111111，则x=+1111111B=+127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若［x］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1111111，则x=-0000001B=-1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731645" y="1658620"/>
          <a:ext cx="6303010" cy="461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840"/>
                <a:gridCol w="1259205"/>
                <a:gridCol w="1262380"/>
                <a:gridCol w="1259840"/>
                <a:gridCol w="1261745"/>
              </a:tblGrid>
              <a:tr h="36576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二进制编码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无符号数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反码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补码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00000000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00000001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00000010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01111110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01111111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10000000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-128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10000001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129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10000010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130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┇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11111110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254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1111111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255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-127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6415" y="1567180"/>
            <a:ext cx="8229600" cy="126619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 补码运算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76020" y="2174875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二进制补码的运算规则</a:t>
            </a:r>
            <a:r>
              <a:rPr lang="zh-CN"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sz="180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13255" y="2543175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 eaLnBrk="1" latinLnBrk="0" hangingPunct="1">
              <a:lnSpc>
                <a:spcPct val="200000"/>
              </a:lnSpc>
            </a:pP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X+Y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［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X-Y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-Y</a:t>
            </a:r>
            <a:r>
              <a:rPr lang="zh-CN" sz="20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2985" y="4150360"/>
            <a:ext cx="699706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进行加法运算时，把符号位和数值位一起进行运算(若符号位有进位，则丢掉)，结果为两数之和的补码形式。</a:t>
            </a:r>
            <a:endParaRPr sz="1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0" eaLnBrk="1" latinLnBrk="0" hangingPunct="1">
              <a:lnSpc>
                <a:spcPct val="150000"/>
              </a:lnSpc>
              <a:buFont typeface="Wingdings" panose="05000000000000000000" charset="0"/>
              <a:buChar char="n"/>
            </a:pPr>
            <a:endParaRPr sz="1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4960620"/>
            <a:ext cx="64522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减法运算可以转化为加法运。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3960" y="1711325"/>
            <a:ext cx="7578725" cy="3569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例1.15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补码进行下列运算: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①(+33)+(+15);  ②(-33)+(+15);   ③(+33)+(-15);   ④(-33)+(-15)。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解：	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+33=+0100001B，	［+33］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0100001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+15=+0001111B，	［+15］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0001111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-33=-0100001B， 	［-33］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1011111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-15=-0001111B， 	［-15］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1110001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960" y="4058285"/>
            <a:ext cx="647954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2955" y="1771015"/>
            <a:ext cx="7740650" cy="4261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例1.16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用补码进行下列运算: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① (+33)-(+15);     ②(-33)-(+15);    ③ (+33)-(-15);     ④(-33)-(-15)。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解：	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+33=+0100001B，	［+33］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0100001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+15=+0001111B，	［+15］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0001111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-33=-0100001B， 	［-33］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1011111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-15=-0001111B， 	［-15］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1110001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根据补码减法公式，可以得到: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[(+33)-(+15)]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=[+33]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+[-15]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，[(-33)-(+15)]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=[-33]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+[-15]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[(+33)-(-15)]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=[+33]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+[+15]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，[(-33)-(-15)]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=[-33]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+[+15]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2955" y="1771015"/>
            <a:ext cx="7740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计算过程如下：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2327910"/>
            <a:ext cx="7176770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823085"/>
            <a:ext cx="8229600" cy="1385570"/>
          </a:xfrm>
        </p:spPr>
        <p:txBody>
          <a:bodyPr/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/>
              <a:t>计算机最重要的功能是</a:t>
            </a:r>
            <a:r>
              <a:rPr lang="zh-CN" altLang="en-US" sz="2000" b="1">
                <a:solidFill>
                  <a:srgbClr val="C00000"/>
                </a:solidFill>
              </a:rPr>
              <a:t>处理信息</a:t>
            </a:r>
            <a:r>
              <a:rPr lang="zh-CN" altLang="en-US" sz="2000"/>
              <a:t>，如数值、文字、符号、语音、图形和图像等。在计算机内部，各种信息都必须采用数字化的形式被存储、加工与传送。</a:t>
            </a:r>
            <a:endParaRPr lang="zh-CN" altLang="en-US" sz="2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457200" y="3464560"/>
            <a:ext cx="8229600" cy="138557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sz="2000" b="1">
                <a:solidFill>
                  <a:srgbClr val="C00000"/>
                </a:solidFill>
              </a:rPr>
              <a:t>数值数据</a:t>
            </a:r>
            <a:r>
              <a:rPr lang="zh-CN" altLang="en-US" sz="2000"/>
              <a:t>：</a:t>
            </a:r>
            <a:r>
              <a:rPr lang="en-US" altLang="zh-CN" sz="2000"/>
              <a:t>用于表示数量的大小，具有确定的数值；</a:t>
            </a:r>
            <a:endParaRPr lang="en-US" altLang="zh-CN" sz="2000"/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sz="2000" b="1">
                <a:solidFill>
                  <a:srgbClr val="C00000"/>
                </a:solidFill>
              </a:rPr>
              <a:t>非数值数据</a:t>
            </a:r>
            <a:r>
              <a:rPr lang="zh-CN" altLang="en-US" sz="2000"/>
              <a:t>：</a:t>
            </a:r>
            <a:r>
              <a:rPr lang="en-US" altLang="zh-CN" sz="2000"/>
              <a:t>没有确定的数值，它主要表示字符、汉字、逻辑数组等。</a:t>
            </a:r>
            <a:endParaRPr lang="en-US" altLang="zh-CN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4105" y="1483995"/>
            <a:ext cx="7578725" cy="5492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例1.17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设x=+64，y=+10，用补码计算x-y，结果用十进制形式表示。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解	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x=+1000000B，［x］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 1000000	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y=+0001010B，［-y］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=1 1110110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-33=-0100001B，［-33］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1011111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-15=-0001111B， ［-15］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1110001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[x-y]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= 0 0110110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x-y= + 0110110B=+54D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315" y="3961130"/>
            <a:ext cx="3569970" cy="16694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457200" y="1567180"/>
            <a:ext cx="8229600" cy="266255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1.1.</a:t>
            </a:r>
            <a:r>
              <a:rPr lang="en-US" altLang="zh-CN"/>
              <a:t>4</a:t>
            </a:r>
            <a:r>
              <a:rPr lang="zh-CN" altLang="en-US"/>
              <a:t> 十进制数的编码及运算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1. BCD码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zh-CN" altLang="en-US" sz="2000">
                <a:sym typeface="+mn-ea"/>
              </a:rPr>
              <a:t>BCD码(Binary Coded Decimal)</a:t>
            </a:r>
            <a:r>
              <a:rPr lang="zh-CN" altLang="en-US" sz="2000"/>
              <a:t>：是二进制编码的十进制数。</a:t>
            </a:r>
            <a:endParaRPr lang="zh-CN" altLang="en-US" sz="2000"/>
          </a:p>
        </p:txBody>
      </p:sp>
      <p:graphicFrame>
        <p:nvGraphicFramePr>
          <p:cNvPr id="8" name="表格 7"/>
          <p:cNvGraphicFramePr/>
          <p:nvPr/>
        </p:nvGraphicFramePr>
        <p:xfrm>
          <a:off x="1967230" y="3943985"/>
          <a:ext cx="535432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580"/>
                <a:gridCol w="1338580"/>
                <a:gridCol w="1338580"/>
                <a:gridCol w="1338580"/>
              </a:tblGrid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十进制数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8421码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十进制数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8421码</a:t>
                      </a:r>
                      <a:endParaRPr lang="en-US" alt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0000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0101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0001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0110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0010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0111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0011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0100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1001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567180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例1.18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求十进制数57.3的BCD码。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	  5     7   .   3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0101  0111 .  0011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所以，(57.3)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=(01010111.0011)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3507740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例1.19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求BCD码10000011.0111所对应的十进制数。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1000	0011	. 0111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8	   3         .    7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所以，(10000011.0111)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=(83.7)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5810" y="1681480"/>
            <a:ext cx="82207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BCD码的两种格式：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压缩BCD码（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组合BCD码）：1个字节中存放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位十进制数的BCD码；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非压缩BCD码（非组合BCD码）：1个字节中仅存放1位十进制数的BCD码；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7430" y="4097655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十进制数4用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非压缩的BCD码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表示为××××0100。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十进制数43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非压缩的BCD码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表示为××××0100××××0011。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7430" y="3175635"/>
            <a:ext cx="65722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十进制数43用</a:t>
            </a: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压缩的BCD码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表示为01000011。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457200" y="1499235"/>
            <a:ext cx="8229600" cy="85661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      </a:t>
            </a:r>
            <a:r>
              <a:t>2.  BCD码的加减运算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2230" y="2067560"/>
            <a:ext cx="647954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例1.20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利用BCD码计算：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①4+5；    ②5+7；    ③8+9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解	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① (4)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=0100，(5)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=0101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② (5)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=0101，(7)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=0111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7697" b="8727"/>
          <a:stretch>
            <a:fillRect/>
          </a:stretch>
        </p:blipFill>
        <p:spPr>
          <a:xfrm>
            <a:off x="2162175" y="3420745"/>
            <a:ext cx="2591435" cy="770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4744720"/>
            <a:ext cx="2957195" cy="14916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567180"/>
            <a:ext cx="64795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(8)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=1000，(9)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=1001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2226945"/>
            <a:ext cx="3303270" cy="15855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567180"/>
            <a:ext cx="64795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例1.21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利用BCD码计算：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 35+21；    ② 25+37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① (35)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=0011 0101，(21)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=0010 0001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② (25)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=0010 0101，(37)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=0011 0111	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552700"/>
            <a:ext cx="2981960" cy="1214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4279900"/>
            <a:ext cx="3599180" cy="177863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457200" y="1371600"/>
            <a:ext cx="8677275" cy="125666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ts val="20"/>
              </a:spcBef>
              <a:spcAft>
                <a:spcPts val="0"/>
              </a:spcAft>
            </a:pPr>
            <a:r>
              <a:t>1.1.5 ASCII</a:t>
            </a:r>
            <a:r>
              <a:rPr lang="zh-CN"/>
              <a:t>码</a:t>
            </a:r>
            <a:r>
              <a:rPr lang="zh-CN" altLang="en-US" sz="20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American Standard Code For Information Interchange</a:t>
            </a:r>
            <a:r>
              <a:rPr lang="zh-CN" altLang="en-US" sz="2000">
                <a:sym typeface="+mn-ea"/>
              </a:rPr>
              <a:t>)</a:t>
            </a:r>
            <a:endParaRPr lang="zh-CN" altLang="en-US" sz="2000">
              <a:sym typeface="+mn-ea"/>
            </a:endParaRPr>
          </a:p>
          <a:p>
            <a:pPr>
              <a:lnSpc>
                <a:spcPct val="14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       7位二进制码，共可以表示128个字符。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/>
        </p:nvGraphicFramePr>
        <p:xfrm>
          <a:off x="1376680" y="2575560"/>
          <a:ext cx="5778500" cy="3655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90"/>
                <a:gridCol w="622300"/>
                <a:gridCol w="619760"/>
                <a:gridCol w="621030"/>
                <a:gridCol w="623570"/>
                <a:gridCol w="622300"/>
                <a:gridCol w="621030"/>
                <a:gridCol w="621665"/>
                <a:gridCol w="617855"/>
              </a:tblGrid>
              <a:tr h="32131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0 0 0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0 0 1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0 1 0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0 1 1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1 0 0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1 0 1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1 1 0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1 1 1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NUL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@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`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SOH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!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DC2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″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ETX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DC3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#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EOT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DC4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ENQ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NAK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%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ACK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&amp;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BEL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ETB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׳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CAN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EM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*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ESC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[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\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|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]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SO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↑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～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8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SI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DEL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2230" y="1567180"/>
            <a:ext cx="647954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ASCII码包括：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⑴ 32个控制字符。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⑵ 空格字符SP，编码值为32。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⑶ 删除控制码DEL，编码值为127。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⑷ 94个可印刷字符(或称有形字符)。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1.2 逻辑电路基础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9450" y="1691005"/>
            <a:ext cx="796544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逻辑电路：是实现输入信号与输出信号之间逻辑关系的电路。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小规模集成电路（SSI）：是器件的集成，如门电路或触发器等；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中规模集成电路（MSI）：是逻辑构建的集成，如多路选择器、加法器等；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大规模集成电路（LSI）和超大规模集成电路（VLSI）：是一个数字子系统或整个数字系统的集成。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138557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1.1.1 数与数制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1. 进位计数法与数制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十进制：</a:t>
            </a:r>
            <a:r>
              <a:rPr lang="zh-CN" altLang="en-US" b="1">
                <a:solidFill>
                  <a:srgbClr val="B10303"/>
                </a:solidFill>
              </a:rPr>
              <a:t>逢十进一</a:t>
            </a:r>
            <a:r>
              <a:rPr lang="zh-CN" altLang="en-US">
                <a:solidFill>
                  <a:srgbClr val="B10303"/>
                </a:solidFill>
              </a:rPr>
              <a:t>，</a:t>
            </a:r>
            <a:r>
              <a:rPr lang="zh-CN" altLang="en-US" b="1">
                <a:solidFill>
                  <a:srgbClr val="B10303"/>
                </a:solidFill>
              </a:rPr>
              <a:t>借一当十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2743200" y="3637280"/>
          <a:ext cx="3050540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048000" imgH="809625" progId="Paint.Picture">
                  <p:embed/>
                </p:oleObj>
              </mc:Choice>
              <mc:Fallback>
                <p:oleObj name="" r:id="rId1" imgW="3048000" imgH="8096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3637280"/>
                        <a:ext cx="3050540" cy="81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735455" y="5009515"/>
            <a:ext cx="56724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(234.13)</a:t>
            </a:r>
            <a:r>
              <a:rPr lang="en-US" sz="18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=2×10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+3×10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+4×10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+1×10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+3×10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3740" y="4079240"/>
            <a:ext cx="76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B10303"/>
                </a:solidFill>
              </a:rPr>
              <a:t>位权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5285" y="4119245"/>
            <a:ext cx="2801620" cy="288290"/>
          </a:xfrm>
          <a:prstGeom prst="rect">
            <a:avLst/>
          </a:prstGeom>
          <a:noFill/>
          <a:ln w="22225">
            <a:solidFill>
              <a:srgbClr val="B1030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607945" y="4554855"/>
            <a:ext cx="34169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图1.1 十进制数的位权</a:t>
            </a:r>
            <a:endParaRPr 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1.2 逻辑电路基础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7580" y="1899920"/>
            <a:ext cx="722884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eaLnBrk="1" latinLnBrk="0" hangingPunct="1">
              <a:lnSpc>
                <a:spcPct val="150000"/>
              </a:lnSpc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逻辑门电路：可组成各种功能的逻辑电路，这些逻辑电路按其结构可分为组合逻辑电路和时序逻辑电路。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组合逻辑电路：由各种门电路组合而成且无反馈的逻辑电路，简称组合逻辑，如译码器。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时序电路：逻辑电路的输出状态不仅和当时的输入状态有关，而且还与电路在此前的输出状态有关，则这种电路称为时序电路，如触发器及各类寄存器等。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64452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1.2.1 基本逻辑门电路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1.2 逻辑电路基础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77495" y="304483"/>
            <a:ext cx="6172200" cy="563562"/>
          </a:xfrm>
        </p:spPr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267585"/>
            <a:ext cx="5690870" cy="41351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1.2 逻辑电路基础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2059940"/>
            <a:ext cx="5847715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64452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1.2.2 译码器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1.2 逻辑电路基础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77495" y="304483"/>
            <a:ext cx="6172200" cy="563562"/>
          </a:xfrm>
        </p:spPr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2" name="图片 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503805"/>
            <a:ext cx="6896100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1.2 逻辑电路基础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602740" y="2510155"/>
          <a:ext cx="6123940" cy="283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910"/>
                <a:gridCol w="675640"/>
                <a:gridCol w="674370"/>
                <a:gridCol w="676910"/>
                <a:gridCol w="676910"/>
                <a:gridCol w="676910"/>
                <a:gridCol w="2066290"/>
              </a:tblGrid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G</a:t>
                      </a:r>
                      <a:r>
                        <a:rPr lang="en-US" sz="16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译码输出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84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 他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～    </a:t>
                      </a: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en-US" sz="1600" b="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全为1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72055" y="2519680"/>
            <a:ext cx="247650" cy="18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045" y="2519680"/>
            <a:ext cx="228600" cy="18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2811145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3072130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3331845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3645535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3906520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20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4167505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4480560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5941695" y="4794885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5856605" y="5055870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510" y="5055870"/>
            <a:ext cx="278765" cy="260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" name="文本框 63"/>
          <p:cNvSpPr txBox="1"/>
          <p:nvPr/>
        </p:nvSpPr>
        <p:spPr>
          <a:xfrm>
            <a:off x="3276600" y="2064385"/>
            <a:ext cx="27762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74LS138译码器功能表</a:t>
            </a:r>
            <a:endParaRPr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241617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1.2.3 触发器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1.2.4寄存器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</a:t>
            </a:r>
            <a:r>
              <a:rPr lang="en-US" altLang="zh-CN" sz="2000"/>
              <a:t>1.缓冲寄存器（Buffer）</a:t>
            </a:r>
            <a:r>
              <a:rPr lang="zh-CN" altLang="en-US" sz="2000"/>
              <a:t>：</a:t>
            </a:r>
            <a:r>
              <a:rPr lang="en-US" altLang="zh-CN" sz="2000">
                <a:sym typeface="+mn-ea"/>
              </a:rPr>
              <a:t>分为数据缓冲寄存器和地址缓冲寄存器。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    2.移位寄存器（Shifting Register）</a:t>
            </a:r>
            <a:r>
              <a:rPr lang="zh-CN" altLang="en-US" sz="2000"/>
              <a:t>：具有数据存储和移位两个功能。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1.2 逻辑电路基础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77495" y="304483"/>
            <a:ext cx="6172200" cy="563562"/>
          </a:xfrm>
        </p:spPr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2" name="图片 155"/>
          <p:cNvPicPr>
            <a:picLocks noChangeAspect="1"/>
          </p:cNvPicPr>
          <p:nvPr/>
        </p:nvPicPr>
        <p:blipFill>
          <a:blip r:embed="rId1"/>
          <a:srcRect b="11429"/>
          <a:stretch>
            <a:fillRect/>
          </a:stretch>
        </p:blipFill>
        <p:spPr>
          <a:xfrm>
            <a:off x="2159000" y="4066540"/>
            <a:ext cx="4838700" cy="1588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41617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2000"/>
              <a:t>    3.计数器（Counter）</a:t>
            </a:r>
            <a:r>
              <a:rPr lang="zh-CN" altLang="en-US" sz="2000"/>
              <a:t>：</a:t>
            </a:r>
            <a:r>
              <a:rPr lang="en-US" altLang="zh-CN" sz="2000">
                <a:sym typeface="+mn-ea"/>
              </a:rPr>
              <a:t>是由若干个触发器组成的寄存器，当一个计数脉冲到达时，它会按二进制数的规律累计脉冲数，使存储在其中的数字加1。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/>
              <a:t>    4.累加器(Accumulator)</a:t>
            </a:r>
            <a:r>
              <a:rPr lang="zh-CN" altLang="en-US" sz="2000"/>
              <a:t>：是一个由多个触发器组成的多位寄存器，用于暂存每次在ALU中计算的中间结果。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1.2 逻辑电路基础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77495" y="304483"/>
            <a:ext cx="6172200" cy="563562"/>
          </a:xfrm>
        </p:spPr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70421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1.2.5三态电路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1.2 逻辑电路基础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77495" y="304483"/>
            <a:ext cx="6172200" cy="563562"/>
          </a:xfrm>
        </p:spPr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0820" y="4791075"/>
            <a:ext cx="23139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三态输出电路</a:t>
            </a:r>
            <a:endParaRPr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2913380"/>
            <a:ext cx="2809240" cy="16719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4819015" y="3268980"/>
          <a:ext cx="2922905" cy="1659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05"/>
                <a:gridCol w="687705"/>
                <a:gridCol w="1547495"/>
              </a:tblGrid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E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A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B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高阻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高阻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045710" y="2787650"/>
            <a:ext cx="24695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三态输出电路功能表</a:t>
            </a:r>
            <a:endParaRPr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>
                <a:sym typeface="+mn-ea"/>
              </a:rPr>
              <a:t>1.2 逻辑电路基础</a:t>
            </a:r>
            <a:endParaRPr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486785" y="5496560"/>
            <a:ext cx="2171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4位缓冲寄存器</a:t>
            </a:r>
            <a:endParaRPr sz="1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58" descr="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209800" y="1910715"/>
            <a:ext cx="4070985" cy="35090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67180"/>
            <a:ext cx="8229600" cy="1385570"/>
          </a:xfrm>
        </p:spPr>
        <p:txBody>
          <a:bodyPr/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</a:pPr>
            <a:r>
              <a:rPr lang="zh-CN" altLang="en-US" sz="2000" b="1">
                <a:solidFill>
                  <a:srgbClr val="B10303"/>
                </a:solidFill>
              </a:rPr>
              <a:t>计算机系统</a:t>
            </a:r>
            <a:r>
              <a:rPr lang="zh-CN" altLang="en-US" sz="2000"/>
              <a:t>是一个由硬件、软件组成的复杂的电子装置。它能够存储程序和原始数据、中间结果和最终运算结果，并自动完成运算，是一种能对各种数字化信息进行处理的</a:t>
            </a:r>
            <a:r>
              <a:rPr lang="zh-CN" altLang="en-US" sz="2000" b="1">
                <a:solidFill>
                  <a:srgbClr val="B10303"/>
                </a:solidFill>
              </a:rPr>
              <a:t>信息处理机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84200" y="3065780"/>
            <a:ext cx="8229600" cy="333502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t>1.3.1 计算机的分类及发展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1.计算机的分类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</a:t>
            </a:r>
            <a:r>
              <a:rPr lang="zh-CN" altLang="en-US" sz="2000"/>
              <a:t>目前人们所说的计算机，都是</a:t>
            </a:r>
            <a:r>
              <a:rPr lang="zh-CN" altLang="en-US" sz="2000" b="1">
                <a:solidFill>
                  <a:srgbClr val="B10303"/>
                </a:solidFill>
              </a:rPr>
              <a:t>电子数字计算机</a:t>
            </a:r>
            <a:r>
              <a:rPr lang="zh-CN" altLang="en-US" sz="2000"/>
              <a:t>已经出现过的机械的、模拟的计算机已经逐渐消失。</a:t>
            </a:r>
            <a:endParaRPr lang="zh-CN" altLang="en-US" sz="2000"/>
          </a:p>
          <a:p>
            <a:pPr marL="515620" indent="133350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/>
              <a:t> 计算机按用途可分为</a:t>
            </a:r>
            <a:r>
              <a:rPr lang="zh-CN" altLang="en-US" sz="2000" b="1">
                <a:solidFill>
                  <a:srgbClr val="B10303"/>
                </a:solidFill>
              </a:rPr>
              <a:t>专用计算机</a:t>
            </a:r>
            <a:r>
              <a:rPr lang="zh-CN" altLang="en-US" sz="2000"/>
              <a:t>和</a:t>
            </a:r>
            <a:r>
              <a:rPr lang="zh-CN" altLang="en-US" sz="2000" b="1">
                <a:solidFill>
                  <a:srgbClr val="B10303"/>
                </a:solidFill>
              </a:rPr>
              <a:t>通用计算机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94790"/>
            <a:ext cx="8229600" cy="69024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2</a:t>
            </a:r>
            <a:r>
              <a:rPr lang="zh-CN" altLang="en-US"/>
              <a:t>. 二进制、八进制和十六进制</a:t>
            </a:r>
            <a:endParaRPr lang="zh-CN" altLang="en-US" b="1">
              <a:solidFill>
                <a:srgbClr val="B1030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8860" y="2174240"/>
            <a:ext cx="6452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二进制：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(110.11)</a:t>
            </a:r>
            <a:r>
              <a:rPr lang="en-US" sz="18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=1×2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+1×2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+0×2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+1×2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+1×2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8515" y="2658110"/>
            <a:ext cx="3993515" cy="546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038860" y="3404235"/>
            <a:ext cx="6452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八进制：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(123.45)</a:t>
            </a:r>
            <a:r>
              <a:rPr lang="en-US" sz="18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=1×8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+2×8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+3×8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+4×8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+5×8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8860" y="3800475"/>
            <a:ext cx="6111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十六进制：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(1B.E5)</a:t>
            </a:r>
            <a:r>
              <a:rPr lang="en-US" sz="1800" b="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=1×16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+B×16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+E×16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+5×16</a:t>
            </a:r>
            <a:r>
              <a:rPr lang="en-US" sz="1800" b="0" baseline="30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8860" y="4311015"/>
            <a:ext cx="80949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位整数、</a:t>
            </a:r>
            <a:r>
              <a:rPr 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位小数的</a:t>
            </a:r>
            <a:r>
              <a:rPr lang="zh-CN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任意</a:t>
            </a:r>
            <a:r>
              <a:rPr lang="en-US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sz="1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进制数</a:t>
            </a:r>
            <a:r>
              <a:rPr 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的通式：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90" y="4895215"/>
            <a:ext cx="3939540" cy="560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2" name="图片 87" descr="tu1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6245" y="2357120"/>
            <a:ext cx="4600575" cy="2602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3"/>
          <p:cNvSpPr>
            <a:spLocks noGrp="1"/>
          </p:cNvSpPr>
          <p:nvPr/>
        </p:nvSpPr>
        <p:spPr>
          <a:xfrm>
            <a:off x="684530" y="1701800"/>
            <a:ext cx="5983605" cy="42964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2" charset="2"/>
              <a:buChar char="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2" charset="2"/>
              <a:buChar char="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按计算机的使用方式分类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嵌入式计算机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桌面计算机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按计算机的结构分类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诺依曼结构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诺依曼结构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按规模分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超级计算机、大型机、服务器、微型机、单片机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2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charRg st="12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194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4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4">
                                            <p:txEl>
                                              <p:charRg st="4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5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94">
                                            <p:txEl>
                                              <p:charRg st="5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94">
                                            <p:txEl>
                                              <p:charRg st="6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75945" y="1455420"/>
            <a:ext cx="8229600" cy="6508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    </a:t>
            </a:r>
            <a:r>
              <a:rPr lang="zh-CN" altLang="en-US"/>
              <a:t>2.计算机的发展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ym typeface="+mn-ea"/>
            </a:endParaRPr>
          </a:p>
          <a:p>
            <a:pPr latinLnBrk="0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>
                <a:sym typeface="+mn-ea"/>
              </a:rPr>
              <a:t>      </a:t>
            </a:r>
            <a:endParaRPr lang="en-US" altLang="zh-CN" sz="2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endParaRPr lang="en-US" altLang="zh-CN" sz="2000"/>
          </a:p>
        </p:txBody>
      </p:sp>
      <p:graphicFrame>
        <p:nvGraphicFramePr>
          <p:cNvPr id="2" name="表格 1"/>
          <p:cNvGraphicFramePr/>
          <p:nvPr/>
        </p:nvGraphicFramePr>
        <p:xfrm>
          <a:off x="314960" y="2120265"/>
          <a:ext cx="8514715" cy="3279140"/>
        </p:xfrm>
        <a:graphic>
          <a:graphicData uri="http://schemas.openxmlformats.org/drawingml/2006/table">
            <a:tbl>
              <a:tblPr/>
              <a:tblGrid>
                <a:gridCol w="896620"/>
                <a:gridCol w="834390"/>
                <a:gridCol w="1261745"/>
                <a:gridCol w="5521960"/>
              </a:tblGrid>
              <a:tr h="31813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时期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主要器件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  要  特  征</a:t>
                      </a:r>
                      <a:endParaRPr lang="zh-CN" altLang="en-US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96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10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1946-1957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机器语言，汇编语言。速度低，体积大，价格昂贵，可靠性差，用于科学计算。</a:t>
                      </a:r>
                      <a:r>
                        <a:rPr lang="zh-CN" altLang="en-US" sz="160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速度达几千次到几万次</a:t>
                      </a:r>
                      <a:endParaRPr lang="zh-CN" altLang="en-US" sz="1600">
                        <a:solidFill>
                          <a:srgbClr val="B1030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1958-1964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晶体管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算法语言，操作系统。体积缩小，可靠性提高。从科学计算到数据处理、工业控制。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每秒几万次到几十万次</a:t>
                      </a:r>
                      <a:endParaRPr lang="zh-CN" altLang="en-US" sz="1600" dirty="0">
                        <a:solidFill>
                          <a:srgbClr val="B1030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19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1964-1971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中小规模集成电路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体积小，可靠性大大提高，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速度达几百万次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，软件技术和外设发展迅速应用领域不断扩大，出现小型计算机。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1971-1992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超大规模集成电路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速度提高至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几千次到亿次</a:t>
                      </a:r>
                      <a:endParaRPr lang="zh-CN" altLang="en-US" sz="1600" dirty="0">
                        <a:solidFill>
                          <a:srgbClr val="B1030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出现微型计算机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8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1991-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巨大规模集成电路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速度提高至</a:t>
                      </a:r>
                      <a:r>
                        <a:rPr lang="zh-CN" altLang="en-US" sz="160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几亿次乃至上百亿次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出现单片机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内容占位符 3"/>
          <p:cNvSpPr>
            <a:spLocks noGrp="1"/>
          </p:cNvSpPr>
          <p:nvPr/>
        </p:nvSpPr>
        <p:spPr>
          <a:xfrm>
            <a:off x="457200" y="5399405"/>
            <a:ext cx="8229600" cy="6508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sz="2000" b="1">
                <a:solidFill>
                  <a:srgbClr val="B10303"/>
                </a:solidFill>
              </a:rPr>
              <a:t>摩尔定律</a:t>
            </a:r>
            <a:r>
              <a:rPr sz="2000"/>
              <a:t>：每18个月，集成度将翻一番，速度将提高一倍，而其价格将降低一半。</a:t>
            </a:r>
            <a:endParaRPr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84200" y="1567180"/>
            <a:ext cx="8229600" cy="48164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t>1.3.2 计算机系统的组成</a:t>
            </a: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	</a:t>
            </a:r>
            <a:r>
              <a:rPr lang="zh-CN" altLang="en-US" sz="2000">
                <a:sym typeface="+mn-ea"/>
              </a:rPr>
              <a:t>计算机系统是由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硬件系统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软件系统</a:t>
            </a:r>
            <a:r>
              <a:rPr lang="zh-CN" altLang="en-US" sz="2000">
                <a:sym typeface="+mn-ea"/>
              </a:rPr>
              <a:t>两部分组成的。</a:t>
            </a:r>
            <a:endParaRPr lang="zh-CN" altLang="en-US" sz="2000">
              <a:sym typeface="+mn-ea"/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/>
              <a:t>   1. 冯·诺依曼计算机</a:t>
            </a:r>
            <a:endParaRPr lang="zh-CN" altLang="en-US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/>
              <a:t>     </a:t>
            </a:r>
            <a:r>
              <a:rPr lang="zh-CN" altLang="en-US" sz="2000"/>
              <a:t>⑴ 计算机（指硬件）由</a:t>
            </a:r>
            <a:r>
              <a:rPr lang="zh-CN" altLang="en-US" sz="2000" b="1">
                <a:solidFill>
                  <a:srgbClr val="B10303"/>
                </a:solidFill>
              </a:rPr>
              <a:t>运算器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rgbClr val="B10303"/>
                </a:solidFill>
              </a:rPr>
              <a:t>存储器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rgbClr val="B10303"/>
                </a:solidFill>
              </a:rPr>
              <a:t>控制器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rgbClr val="B10303"/>
                </a:solidFill>
              </a:rPr>
              <a:t>输入设备</a:t>
            </a:r>
            <a:r>
              <a:rPr lang="zh-CN" altLang="en-US" sz="2000"/>
              <a:t>和</a:t>
            </a:r>
            <a:r>
              <a:rPr lang="zh-CN" altLang="en-US" sz="2000" b="1">
                <a:solidFill>
                  <a:srgbClr val="B10303"/>
                </a:solidFill>
              </a:rPr>
              <a:t>输出设备</a:t>
            </a:r>
            <a:r>
              <a:rPr lang="zh-CN" altLang="en-US" sz="2000"/>
              <a:t>五大基本部件组成。</a:t>
            </a:r>
            <a:endParaRPr lang="zh-CN" altLang="en-US" sz="20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 ⑵ 指令和数据均以</a:t>
            </a:r>
            <a:r>
              <a:rPr lang="zh-CN" altLang="en-US" sz="2000" b="1">
                <a:solidFill>
                  <a:srgbClr val="B10303"/>
                </a:solidFill>
              </a:rPr>
              <a:t>二进制编码</a:t>
            </a:r>
            <a:r>
              <a:rPr lang="zh-CN" altLang="en-US" sz="2000"/>
              <a:t>表示，采用二进制运算。</a:t>
            </a:r>
            <a:endParaRPr lang="zh-CN" altLang="en-US" sz="20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/>
              <a:t>      ⑶ 采用</a:t>
            </a:r>
            <a:r>
              <a:rPr lang="zh-CN" altLang="en-US" sz="2000" b="1">
                <a:solidFill>
                  <a:srgbClr val="B10303"/>
                </a:solidFill>
              </a:rPr>
              <a:t>存储程序</a:t>
            </a:r>
            <a:r>
              <a:rPr lang="zh-CN" altLang="en-US" sz="2000"/>
              <a:t>的方式， </a:t>
            </a:r>
            <a:r>
              <a:rPr lang="zh-CN" altLang="en-US" sz="2000" b="1">
                <a:solidFill>
                  <a:srgbClr val="B10303"/>
                </a:solidFill>
              </a:rPr>
              <a:t>程序和数据</a:t>
            </a:r>
            <a:r>
              <a:rPr lang="zh-CN" altLang="en-US" sz="2000"/>
              <a:t>存放在</a:t>
            </a:r>
            <a:r>
              <a:rPr lang="zh-CN" altLang="en-US" sz="2000" b="1">
                <a:solidFill>
                  <a:srgbClr val="B10303"/>
                </a:solidFill>
              </a:rPr>
              <a:t>同一存储器</a:t>
            </a:r>
            <a:r>
              <a:rPr lang="zh-CN" altLang="en-US" sz="2000"/>
              <a:t>中。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>
                <a:sym typeface="+mn-ea"/>
              </a:rPr>
              <a:t>      ⑷ 指令在存储器中按其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执行顺序</a:t>
            </a:r>
            <a:r>
              <a:rPr lang="zh-CN" altLang="en-US" sz="2000">
                <a:sym typeface="+mn-ea"/>
              </a:rPr>
              <a:t>存放，由程序计数器指明要执行的指令地址，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自动</a:t>
            </a:r>
            <a:r>
              <a:rPr lang="zh-CN" altLang="en-US" sz="2000">
                <a:sym typeface="+mn-ea"/>
              </a:rPr>
              <a:t>从存储器中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取出指令并执行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>
                <a:sym typeface="+mn-ea"/>
              </a:rPr>
              <a:t>      ⑸ 计算机是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以运算器为中心</a:t>
            </a:r>
            <a:r>
              <a:rPr lang="zh-CN" altLang="en-US" sz="2000">
                <a:sym typeface="+mn-ea"/>
              </a:rPr>
              <a:t>的，输入/输出设备与存储器之间的数据传送都要通过运算器。</a:t>
            </a:r>
            <a:endParaRPr lang="zh-CN" altLang="en-US" sz="20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zh-CN" altLang="en-US" sz="2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84200" y="1567180"/>
            <a:ext cx="8229600" cy="205676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	     </a:t>
            </a:r>
            <a:endParaRPr lang="en-US" altLang="zh-CN" sz="2000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584200" y="1895475"/>
            <a:ext cx="8229600" cy="15621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     </a:t>
            </a:r>
            <a:r>
              <a:rPr lang="en-US" altLang="zh-CN" sz="2000" b="1">
                <a:solidFill>
                  <a:srgbClr val="B10303"/>
                </a:solidFill>
              </a:rPr>
              <a:t>存储程序控制</a:t>
            </a:r>
            <a:r>
              <a:rPr lang="en-US" altLang="zh-CN" sz="2000"/>
              <a:t>的基本思想：将编好的</a:t>
            </a:r>
            <a:r>
              <a:rPr lang="en-US" altLang="zh-CN" sz="2000" b="1">
                <a:solidFill>
                  <a:srgbClr val="B10303"/>
                </a:solidFill>
              </a:rPr>
              <a:t>程序和原始数据</a:t>
            </a:r>
            <a:r>
              <a:rPr lang="en-US" altLang="zh-CN" sz="2000"/>
              <a:t>事先</a:t>
            </a:r>
            <a:r>
              <a:rPr lang="en-US" altLang="zh-CN" sz="2000" b="1">
                <a:solidFill>
                  <a:srgbClr val="B10303"/>
                </a:solidFill>
              </a:rPr>
              <a:t>存入存储器</a:t>
            </a:r>
            <a:r>
              <a:rPr lang="en-US" altLang="zh-CN" sz="2000"/>
              <a:t>中，然后再启动计算机工作，使计算机在不需要人工干预的情况下，</a:t>
            </a:r>
            <a:r>
              <a:rPr lang="en-US" altLang="zh-CN" sz="2000" b="1">
                <a:solidFill>
                  <a:srgbClr val="B10303"/>
                </a:solidFill>
              </a:rPr>
              <a:t>自动</a:t>
            </a:r>
            <a:r>
              <a:rPr lang="en-US" altLang="zh-CN" sz="2000"/>
              <a:t>、高速地从存储器中</a:t>
            </a:r>
            <a:r>
              <a:rPr lang="en-US" altLang="zh-CN" sz="2000" b="1">
                <a:solidFill>
                  <a:srgbClr val="B10303"/>
                </a:solidFill>
              </a:rPr>
              <a:t>取出指令加以执行</a:t>
            </a:r>
            <a:r>
              <a:rPr lang="en-US" altLang="zh-CN" sz="2000"/>
              <a:t>。</a:t>
            </a:r>
            <a:endParaRPr lang="en-US" altLang="zh-CN"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2522220"/>
            <a:ext cx="6276975" cy="1990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49960" y="177800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altLang="en-US" sz="20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冯·诺依曼结构的计算机是</a:t>
            </a:r>
            <a:r>
              <a:rPr lang="zh-CN" altLang="en-US" sz="2000" b="1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以运算器为中心</a:t>
            </a:r>
            <a:r>
              <a:rPr lang="zh-CN" altLang="en-US" sz="20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000">
              <a:solidFill>
                <a:srgbClr val="0034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3251200"/>
            <a:ext cx="5382895" cy="2252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3"/>
          <p:cNvSpPr>
            <a:spLocks noGrp="1"/>
          </p:cNvSpPr>
          <p:nvPr/>
        </p:nvSpPr>
        <p:spPr>
          <a:xfrm>
            <a:off x="516255" y="1567180"/>
            <a:ext cx="8229600" cy="139255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2.现代计算机系统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 sz="2000">
                <a:sym typeface="+mn-ea"/>
              </a:rPr>
              <a:t>⑴ </a:t>
            </a:r>
            <a:r>
              <a:rPr lang="zh-CN" altLang="en-US" sz="2000" b="1">
                <a:solidFill>
                  <a:srgbClr val="B10303"/>
                </a:solidFill>
                <a:sym typeface="+mn-ea"/>
              </a:rPr>
              <a:t>以存储器为中心</a:t>
            </a:r>
            <a:r>
              <a:rPr lang="zh-CN" altLang="en-US" sz="2000">
                <a:sym typeface="+mn-ea"/>
              </a:rPr>
              <a:t>的计算机系统</a:t>
            </a: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84200" y="1567180"/>
            <a:ext cx="8229600" cy="48164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 ⑵总线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C00000"/>
                </a:solidFill>
              </a:rPr>
              <a:t>系统总线</a:t>
            </a:r>
            <a:r>
              <a:rPr lang="zh-CN" altLang="en-US" sz="2000"/>
              <a:t>是构成计算机系统的骨架，是</a:t>
            </a:r>
            <a:r>
              <a:rPr lang="zh-CN" altLang="en-US" sz="2000" b="1">
                <a:solidFill>
                  <a:srgbClr val="B10303"/>
                </a:solidFill>
              </a:rPr>
              <a:t>多个系统部件</a:t>
            </a:r>
            <a:r>
              <a:rPr lang="zh-CN" altLang="en-US" sz="2000"/>
              <a:t>之间进行数据传送的</a:t>
            </a:r>
            <a:r>
              <a:rPr lang="zh-CN" altLang="en-US" sz="2000" b="1">
                <a:solidFill>
                  <a:srgbClr val="B10303"/>
                </a:solidFill>
              </a:rPr>
              <a:t>公共通路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520" y="2967990"/>
            <a:ext cx="5287645" cy="2967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84200" y="1567180"/>
            <a:ext cx="8229600" cy="19456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 ⑶I/O接口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C00000"/>
                </a:solidFill>
              </a:rPr>
              <a:t>I/O接口</a:t>
            </a:r>
            <a:r>
              <a:rPr lang="zh-CN" altLang="en-US" sz="2000" b="1">
                <a:solidFill>
                  <a:schemeClr val="tx1"/>
                </a:solidFill>
              </a:rPr>
              <a:t>：</a:t>
            </a:r>
            <a:r>
              <a:rPr lang="zh-CN" altLang="en-US" sz="2000"/>
              <a:t>又称</a:t>
            </a:r>
            <a:r>
              <a:rPr lang="zh-CN" altLang="en-US" sz="2000" b="1">
                <a:solidFill>
                  <a:srgbClr val="B10303"/>
                </a:solidFill>
              </a:rPr>
              <a:t>适配器</a:t>
            </a:r>
            <a:r>
              <a:rPr lang="zh-CN" altLang="en-US" sz="2000"/>
              <a:t>，存在于CPU与外设之间，是CPU与外围设备进行信息交换的中转站。外围设备通过I/O接口连接在系统总线上。它保证外围设备采用计算机系统所要求的形式发送和接收信息。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/>
        </p:nvSpPr>
        <p:spPr>
          <a:xfrm>
            <a:off x="584200" y="3512820"/>
            <a:ext cx="8229600" cy="19456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sz="2000" b="1">
                <a:solidFill>
                  <a:srgbClr val="C00000"/>
                </a:solidFill>
              </a:rPr>
              <a:t>通用可编程接口</a:t>
            </a:r>
            <a:r>
              <a:rPr lang="zh-CN" sz="2000"/>
              <a:t>：</a:t>
            </a:r>
            <a:r>
              <a:rPr sz="2000"/>
              <a:t>可以通过对接口芯片编程，使得同一接口芯片适应多种使用场合。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84200" y="1567180"/>
            <a:ext cx="8229600" cy="48164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/>
              <a:t>    </a:t>
            </a:r>
            <a:r>
              <a:rPr lang="zh-CN" altLang="en-US" sz="2000"/>
              <a:t> ⑷ 存储系统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endParaRPr lang="zh-CN" altLang="en-US" sz="2000"/>
          </a:p>
        </p:txBody>
      </p:sp>
      <p:sp>
        <p:nvSpPr>
          <p:cNvPr id="64" name="文本框 63"/>
          <p:cNvSpPr txBox="1"/>
          <p:nvPr/>
        </p:nvSpPr>
        <p:spPr>
          <a:xfrm>
            <a:off x="1330325" y="2324100"/>
            <a:ext cx="20434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三级存储结构</a:t>
            </a:r>
            <a:endParaRPr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120" y="3206750"/>
            <a:ext cx="5700395" cy="1213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16255" y="1567180"/>
            <a:ext cx="8229600" cy="70231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3.计算机的软件系统</a:t>
            </a:r>
            <a:endParaRPr lang="zh-CN" altLang="en-US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endParaRPr lang="zh-CN" altLang="en-US" sz="2000">
              <a:sym typeface="+mn-ea"/>
            </a:endParaRPr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endParaRPr lang="zh-CN" altLang="en-US" sz="20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</a:t>
            </a:r>
            <a:endParaRPr lang="zh-CN" altLang="en-US" sz="2000"/>
          </a:p>
        </p:txBody>
      </p:sp>
      <p:sp>
        <p:nvSpPr>
          <p:cNvPr id="7" name="内容占位符 3"/>
          <p:cNvSpPr>
            <a:spLocks noGrp="1"/>
          </p:cNvSpPr>
          <p:nvPr/>
        </p:nvSpPr>
        <p:spPr>
          <a:xfrm>
            <a:off x="592455" y="2312035"/>
            <a:ext cx="8229600" cy="194564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sz="2000" b="1">
                <a:solidFill>
                  <a:srgbClr val="C00000"/>
                </a:solidFill>
              </a:rPr>
              <a:t>系统软件</a:t>
            </a:r>
            <a:r>
              <a:rPr lang="zh-CN" sz="2000"/>
              <a:t>：</a:t>
            </a:r>
            <a:r>
              <a:rPr sz="2000"/>
              <a:t>负责管理、控制和维护计算机的各种硬件资源，并为用户提供一个友好的操作界面以及服务于一般目的的上机环境。</a:t>
            </a:r>
            <a:endParaRPr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sz="2000" b="1">
                <a:solidFill>
                  <a:srgbClr val="C00000"/>
                </a:solidFill>
              </a:rPr>
              <a:t>应用软件</a:t>
            </a:r>
            <a:r>
              <a:rPr lang="zh-CN" sz="2000"/>
              <a:t>：</a:t>
            </a:r>
            <a:r>
              <a:rPr sz="2000"/>
              <a:t>专业人员为各种应用目的而开发的程序，利用计算机来解决某些问题</a:t>
            </a:r>
            <a:r>
              <a:rPr lang="zh-CN" sz="2000"/>
              <a:t>。</a:t>
            </a:r>
            <a:endParaRPr 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098675" y="2077720"/>
          <a:ext cx="5262245" cy="429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85"/>
                <a:gridCol w="1313815"/>
                <a:gridCol w="1316990"/>
                <a:gridCol w="1316355"/>
              </a:tblGrid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八进制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十六进制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71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2344420" y="1668780"/>
            <a:ext cx="47707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表1.1 十进制、二进制、八进制和十六进制数码对照表</a:t>
            </a:r>
            <a:endParaRPr 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447675" y="1497330"/>
            <a:ext cx="8681720" cy="281114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t>1.3.3 计算机系统的主要性能指标</a:t>
            </a:r>
          </a:p>
          <a:p>
            <a:pPr marL="342900" indent="-342900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/>
              <a:t> 字长</a:t>
            </a:r>
            <a:endParaRPr lang="zh-CN" altLang="en-US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B10303"/>
                </a:solidFill>
              </a:rPr>
              <a:t>位（bit）</a:t>
            </a:r>
            <a:r>
              <a:rPr lang="zh-CN" altLang="en-US" sz="2000"/>
              <a:t>：计算机内部数据存储的最小单位</a:t>
            </a:r>
            <a:r>
              <a:rPr lang="zh-CN" altLang="en-US" sz="2000">
                <a:sym typeface="+mn-ea"/>
              </a:rPr>
              <a:t>。        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B10303"/>
                </a:solidFill>
              </a:rPr>
              <a:t>字节（Byte）</a:t>
            </a:r>
            <a:r>
              <a:rPr lang="zh-CN" altLang="en-US" sz="2000"/>
              <a:t>：最基本的存储单元，也是计算机中数据处理的基本单位。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B10303"/>
                </a:solidFill>
              </a:rPr>
              <a:t>字</a:t>
            </a:r>
            <a:r>
              <a:rPr lang="en-US" altLang="zh-CN" sz="2000" b="1">
                <a:solidFill>
                  <a:srgbClr val="B10303"/>
                </a:solidFill>
              </a:rPr>
              <a:t>(word)</a:t>
            </a:r>
            <a:r>
              <a:rPr lang="zh-CN" altLang="en-US" sz="2000"/>
              <a:t>：计算机进行数据处理时，一次存取、加工和传送的数据长度。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997585" y="4308475"/>
            <a:ext cx="70942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16位机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8086、80286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32位机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80486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准16位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8088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准32位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80386SX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1.3 计算机系统概述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3" name="内容占位符 3"/>
          <p:cNvSpPr>
            <a:spLocks noGrp="1"/>
          </p:cNvSpPr>
          <p:nvPr/>
        </p:nvSpPr>
        <p:spPr>
          <a:xfrm>
            <a:off x="575945" y="1497330"/>
            <a:ext cx="8229600" cy="442658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/>
              <a:t>内存容量</a:t>
            </a:r>
            <a:endParaRPr lang="zh-CN" altLang="en-US"/>
          </a:p>
          <a:p>
            <a:pPr marL="342900" indent="-342900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/>
              <a:t>运算速度</a:t>
            </a:r>
            <a:endParaRPr lang="zh-CN" altLang="en-US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B10303"/>
                </a:solidFill>
              </a:rPr>
              <a:t>最短指令法</a:t>
            </a:r>
            <a:r>
              <a:rPr lang="zh-CN" altLang="en-US" sz="2000"/>
              <a:t>：以执行时间最短的指令或某条特定指令为标准来计算速度，如传送指令、加法指令等。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B10303"/>
                </a:solidFill>
              </a:rPr>
              <a:t>平均速度</a:t>
            </a:r>
            <a:r>
              <a:rPr lang="zh-CN" altLang="en-US" sz="2000"/>
              <a:t>：根据不同类型指令在计算过程中出现的频率，乘以不同的系数，求得统计平均值。</a:t>
            </a:r>
            <a:endParaRPr lang="zh-CN" altLang="en-US" sz="2000"/>
          </a:p>
          <a:p>
            <a:pPr marL="342900" indent="-342900"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2400"/>
              <a:t>时钟频率</a:t>
            </a:r>
            <a:r>
              <a:rPr lang="zh-CN" altLang="en-US" sz="2000"/>
              <a:t> 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/>
              <a:t>主频：指微处理器在单位时间（秒）内发出的时钟脉冲数。</a:t>
            </a:r>
            <a:endParaRPr lang="zh-CN" altLang="en-US" sz="2000"/>
          </a:p>
          <a:p>
            <a:pPr indent="457200" latinLnBrk="0">
              <a:lnSpc>
                <a:spcPct val="150000"/>
              </a:lnSpc>
              <a:spcBef>
                <a:spcPts val="0"/>
              </a:spcBef>
            </a:pP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94790"/>
            <a:ext cx="8229600" cy="69659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3</a:t>
            </a:r>
            <a:r>
              <a:rPr lang="zh-CN" altLang="en-US"/>
              <a:t>. 数制转换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en-US" altLang="zh-CN" sz="2000"/>
              <a:t>(1) r进制数转换为十进制数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48435" y="438975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例1.1把二进制数101.11转换成相应的十进制数。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(101.11)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=1×22+0×21+1×20+1×2-1+1×2-2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=4+0+1+0.5+0.25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=(5.75)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9055" y="2906395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r进制数的通式</a:t>
            </a:r>
            <a:r>
              <a:rPr lang="zh-CN" sz="180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sz="180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3402330"/>
            <a:ext cx="4614545" cy="65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72540" y="172910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例1.2把八进制数123.54转换成相应的十进制数。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(123.54)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=1×82+2×81+3×80+5×8-1+4×8-2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=64+16+3+0.625+0.0625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=(83.6875)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1.1 </a:t>
            </a:r>
            <a:r>
              <a:rPr lang="zh-CN" altLang="en-US"/>
              <a:t>计算机中的数据表示与编码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计算机系统概述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32230" y="4328160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例1.4将十进制数97转换成十六进制数。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(97)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=(61)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465" y="5386070"/>
            <a:ext cx="2293620" cy="61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066165" y="1727200"/>
            <a:ext cx="31394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kern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(2)十进制数转换为r进制数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1332230" y="2213610"/>
            <a:ext cx="6479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例1.3将十进制数25转换成二进制数。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(25)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=(11001)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 baseline="-25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2879725"/>
            <a:ext cx="2450465" cy="1148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自定义 2">
      <a:dk1>
        <a:srgbClr val="00349E"/>
      </a:dk1>
      <a:lt1>
        <a:sysClr val="window" lastClr="FFFFFF"/>
      </a:lt1>
      <a:dk2>
        <a:srgbClr val="002676"/>
      </a:dk2>
      <a:lt2>
        <a:srgbClr val="D2D2D2"/>
      </a:lt2>
      <a:accent1>
        <a:srgbClr val="002676"/>
      </a:accent1>
      <a:accent2>
        <a:srgbClr val="005BD3"/>
      </a:accent2>
      <a:accent3>
        <a:srgbClr val="00B050"/>
      </a:accent3>
      <a:accent4>
        <a:srgbClr val="92D050"/>
      </a:accent4>
      <a:accent5>
        <a:srgbClr val="17BBFD"/>
      </a:accent5>
      <a:accent6>
        <a:srgbClr val="FFFFFF"/>
      </a:accent6>
      <a:hlink>
        <a:srgbClr val="17BBFD"/>
      </a:hlink>
      <a:folHlink>
        <a:srgbClr val="4E005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>
          <a:noFill/>
        </a:ln>
      </a:spPr>
      <a:bodyPr wrap="square">
        <a:spAutoFit/>
      </a:bodyPr>
      <a:lstStyle>
        <a:defPPr marL="0" indent="457200" eaLnBrk="1" latinLnBrk="0" hangingPunct="1">
          <a:lnSpc>
            <a:spcPct val="150000"/>
          </a:lnSpc>
          <a:buClr>
            <a:srgbClr val="00349E"/>
          </a:buClr>
          <a:buNone/>
          <a:defRPr lang="zh-CN" altLang="en-US" sz="200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defRPr>
        </a:defPPr>
      </a:lstStyle>
    </a:tx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9776</Words>
  <Application>WPS 演示</Application>
  <PresentationFormat>全屏显示(4:3)</PresentationFormat>
  <Paragraphs>1576</Paragraphs>
  <Slides>61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7" baseType="lpstr">
      <vt:lpstr>Arial</vt:lpstr>
      <vt:lpstr>宋体</vt:lpstr>
      <vt:lpstr>Wingdings</vt:lpstr>
      <vt:lpstr>微软雅黑</vt:lpstr>
      <vt:lpstr>幼圆</vt:lpstr>
      <vt:lpstr>Verdana</vt:lpstr>
      <vt:lpstr>仿宋</vt:lpstr>
      <vt:lpstr>Wingdings</vt:lpstr>
      <vt:lpstr>黑体</vt:lpstr>
      <vt:lpstr>Arial Unicode MS</vt:lpstr>
      <vt:lpstr>Calibri</vt:lpstr>
      <vt:lpstr>Times New Roman</vt:lpstr>
      <vt:lpstr>Wingdings 2</vt:lpstr>
      <vt:lpstr>cdb2004c012l</vt:lpstr>
      <vt:lpstr>Paint.Picture</vt:lpstr>
      <vt:lpstr>Paint.Picture</vt:lpstr>
      <vt:lpstr>PowerPoint 演示文稿</vt:lpstr>
      <vt:lpstr>微机原理与接口技术（第3版）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  <vt:lpstr>1 计算机系统概述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SONY</dc:creator>
  <cp:lastModifiedBy>回眸一笑1407076342</cp:lastModifiedBy>
  <cp:revision>765</cp:revision>
  <dcterms:created xsi:type="dcterms:W3CDTF">2010-12-06T14:45:00Z</dcterms:created>
  <dcterms:modified xsi:type="dcterms:W3CDTF">2018-11-26T06:02:06Z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