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41" r:id="rId5"/>
    <p:sldId id="541" r:id="rId6"/>
    <p:sldId id="558" r:id="rId7"/>
    <p:sldId id="542" r:id="rId8"/>
    <p:sldId id="559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303"/>
    <a:srgbClr val="00349E"/>
    <a:srgbClr val="000000"/>
    <a:srgbClr val="FFFFFF"/>
    <a:srgbClr val="740000"/>
    <a:srgbClr val="F8F8F8"/>
    <a:srgbClr val="DDDDDD"/>
    <a:srgbClr val="4D4D4D"/>
    <a:srgbClr val="EAEAE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94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07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15A9-E68D-43DB-9F27-620F3E057C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7ACE-7591-4D2A-9DF1-E79EEEC70C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7ACE-7591-4D2A-9DF1-E79EEEC70C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3473450" y="3562350"/>
            <a:ext cx="5104765" cy="737235"/>
          </a:xfrm>
          <a:prstGeom prst="rect">
            <a:avLst/>
          </a:prstGeom>
          <a:noFill/>
          <a:effectLst>
            <a:outerShdw blurRad="50800" dist="25400" dir="2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微机原理与接口技术（第</a:t>
            </a:r>
            <a:r>
              <a:rPr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 sz="28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211638" y="5763895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8" name="组合 29"/>
          <p:cNvGrpSpPr/>
          <p:nvPr userDrawn="1"/>
        </p:nvGrpSpPr>
        <p:grpSpPr>
          <a:xfrm>
            <a:off x="0" y="6597650"/>
            <a:ext cx="9144000" cy="260350"/>
            <a:chOff x="0" y="0"/>
            <a:chExt cx="8792204" cy="764704"/>
          </a:xfrm>
        </p:grpSpPr>
        <p:sp>
          <p:nvSpPr>
            <p:cNvPr id="3079" name="矩形 14"/>
            <p:cNvSpPr/>
            <p:nvPr/>
          </p:nvSpPr>
          <p:spPr>
            <a:xfrm>
              <a:off x="0" y="0"/>
              <a:ext cx="1267876" cy="764704"/>
            </a:xfrm>
            <a:prstGeom prst="rect">
              <a:avLst/>
            </a:prstGeom>
            <a:solidFill>
              <a:srgbClr val="160B3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0" name="矩形 15"/>
            <p:cNvSpPr/>
            <p:nvPr/>
          </p:nvSpPr>
          <p:spPr>
            <a:xfrm>
              <a:off x="1267876" y="0"/>
              <a:ext cx="1267876" cy="764704"/>
            </a:xfrm>
            <a:prstGeom prst="rect">
              <a:avLst/>
            </a:prstGeom>
            <a:solidFill>
              <a:srgbClr val="201053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1" name="矩形 16"/>
            <p:cNvSpPr/>
            <p:nvPr/>
          </p:nvSpPr>
          <p:spPr>
            <a:xfrm>
              <a:off x="3761434" y="0"/>
              <a:ext cx="1267876" cy="764704"/>
            </a:xfrm>
            <a:prstGeom prst="rect">
              <a:avLst/>
            </a:prstGeom>
            <a:solidFill>
              <a:srgbClr val="2B70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2" name="矩形 18"/>
            <p:cNvSpPr/>
            <p:nvPr/>
          </p:nvSpPr>
          <p:spPr>
            <a:xfrm>
              <a:off x="5032316" y="0"/>
              <a:ext cx="1267876" cy="764704"/>
            </a:xfrm>
            <a:prstGeom prst="rect">
              <a:avLst/>
            </a:prstGeom>
            <a:solidFill>
              <a:srgbClr val="729E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3" name="矩形 19"/>
            <p:cNvSpPr/>
            <p:nvPr/>
          </p:nvSpPr>
          <p:spPr>
            <a:xfrm>
              <a:off x="2495411" y="0"/>
              <a:ext cx="1267876" cy="764704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4" name="矩形 26"/>
            <p:cNvSpPr/>
            <p:nvPr/>
          </p:nvSpPr>
          <p:spPr>
            <a:xfrm>
              <a:off x="7524328" y="0"/>
              <a:ext cx="1267876" cy="764704"/>
            </a:xfrm>
            <a:prstGeom prst="rect">
              <a:avLst/>
            </a:prstGeom>
            <a:solidFill>
              <a:srgbClr val="E3DCF8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5" name="矩形 28"/>
            <p:cNvSpPr/>
            <p:nvPr/>
          </p:nvSpPr>
          <p:spPr>
            <a:xfrm>
              <a:off x="6258305" y="0"/>
              <a:ext cx="1267876" cy="764704"/>
            </a:xfrm>
            <a:prstGeom prst="rect">
              <a:avLst/>
            </a:prstGeom>
            <a:solidFill>
              <a:srgbClr val="AFAF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52"/>
          <p:cNvSpPr/>
          <p:nvPr userDrawn="1"/>
        </p:nvSpPr>
        <p:spPr>
          <a:xfrm>
            <a:off x="5895975" y="635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Line 5"/>
          <p:cNvSpPr/>
          <p:nvPr userDrawn="1"/>
        </p:nvSpPr>
        <p:spPr>
          <a:xfrm>
            <a:off x="7164388" y="4867275"/>
            <a:ext cx="1349375" cy="1588"/>
          </a:xfrm>
          <a:prstGeom prst="line">
            <a:avLst/>
          </a:prstGeom>
          <a:ln w="76200" cap="rnd" cmpd="sng">
            <a:solidFill>
              <a:srgbClr val="000099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rgbClr val="00349E"/>
              </a:solidFill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grpSp>
        <p:nvGrpSpPr>
          <p:cNvPr id="17" name="Group 53"/>
          <p:cNvGrpSpPr/>
          <p:nvPr userDrawn="1"/>
        </p:nvGrpSpPr>
        <p:grpSpPr>
          <a:xfrm>
            <a:off x="19050" y="2330450"/>
            <a:ext cx="9115425" cy="358775"/>
            <a:chOff x="0" y="0"/>
            <a:chExt cx="1927" cy="226"/>
          </a:xfrm>
        </p:grpSpPr>
        <p:sp>
          <p:nvSpPr>
            <p:cNvPr id="18" name="Line 54"/>
            <p:cNvSpPr/>
            <p:nvPr/>
          </p:nvSpPr>
          <p:spPr>
            <a:xfrm>
              <a:off x="0" y="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" name="Line 55"/>
            <p:cNvSpPr/>
            <p:nvPr/>
          </p:nvSpPr>
          <p:spPr>
            <a:xfrm>
              <a:off x="0" y="72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" name="Line 56"/>
            <p:cNvSpPr/>
            <p:nvPr/>
          </p:nvSpPr>
          <p:spPr>
            <a:xfrm>
              <a:off x="0" y="14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1" name="Line 57"/>
            <p:cNvSpPr/>
            <p:nvPr/>
          </p:nvSpPr>
          <p:spPr>
            <a:xfrm>
              <a:off x="0" y="22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</p:grpSp>
      <p:pic>
        <p:nvPicPr>
          <p:cNvPr id="22" name="图片 21" descr="timg (1)"/>
          <p:cNvPicPr>
            <a:picLocks noChangeAspect="1"/>
          </p:cNvPicPr>
          <p:nvPr userDrawn="1"/>
        </p:nvPicPr>
        <p:blipFill>
          <a:blip r:embed="rId2"/>
          <a:srcRect t="-1392" r="26943"/>
          <a:stretch>
            <a:fillRect/>
          </a:stretch>
        </p:blipFill>
        <p:spPr>
          <a:xfrm>
            <a:off x="0" y="-39370"/>
            <a:ext cx="3279140" cy="2820670"/>
          </a:xfrm>
          <a:prstGeom prst="rect">
            <a:avLst/>
          </a:prstGeom>
        </p:spPr>
      </p:pic>
      <p:pic>
        <p:nvPicPr>
          <p:cNvPr id="27" name="Picture 6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3263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" name="组合 33"/>
          <p:cNvGrpSpPr/>
          <p:nvPr userDrawn="1"/>
        </p:nvGrpSpPr>
        <p:grpSpPr>
          <a:xfrm>
            <a:off x="3810" y="3756660"/>
            <a:ext cx="9131935" cy="775970"/>
            <a:chOff x="6" y="5916"/>
            <a:chExt cx="14381" cy="1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8" name="直接连接符 27"/>
            <p:cNvCxnSpPr/>
            <p:nvPr userDrawn="1"/>
          </p:nvCxnSpPr>
          <p:spPr>
            <a:xfrm>
              <a:off x="6" y="5916"/>
              <a:ext cx="4680" cy="0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 flipV="1">
              <a:off x="4591" y="7090"/>
              <a:ext cx="9796" cy="11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4633" y="5916"/>
              <a:ext cx="0" cy="1222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 descr="cove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065" y="2884805"/>
            <a:ext cx="1567815" cy="209169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211638" y="5044440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牟  琦  主编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353458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charset="0"/>
              <a:buChar char="n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charset="0"/>
              <a:buChar char="p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anose="05000000000000000000" charset="0"/>
              <a:buChar char="n"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charset="0"/>
              <a:buChar char="p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905" y="927100"/>
            <a:ext cx="5250180" cy="57594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8280" y="990630"/>
            <a:ext cx="5832475" cy="576263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92646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rcRect r="24178"/>
          <a:stretch>
            <a:fillRect/>
          </a:stretch>
        </p:blipFill>
        <p:spPr>
          <a:xfrm>
            <a:off x="6626860" y="3810"/>
            <a:ext cx="1255395" cy="921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/>
          <a:srcRect r="14300"/>
          <a:stretch>
            <a:fillRect/>
          </a:stretch>
        </p:blipFill>
        <p:spPr>
          <a:xfrm flipH="1">
            <a:off x="7882255" y="3810"/>
            <a:ext cx="1261745" cy="9220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6"/>
          <a:srcRect r="10675"/>
          <a:stretch>
            <a:fillRect/>
          </a:stretch>
        </p:blipFill>
        <p:spPr>
          <a:xfrm flipH="1">
            <a:off x="5233670" y="3810"/>
            <a:ext cx="1393190" cy="922655"/>
          </a:xfrm>
          <a:prstGeom prst="rect">
            <a:avLst/>
          </a:prstGeom>
        </p:spPr>
      </p:pic>
      <p:sp>
        <p:nvSpPr>
          <p:cNvPr id="3089" name="Rectangle 17"/>
          <p:cNvSpPr>
            <a:spLocks noChangeArrowheads="1"/>
          </p:cNvSpPr>
          <p:nvPr userDrawn="1"/>
        </p:nvSpPr>
        <p:spPr bwMode="gray">
          <a:xfrm>
            <a:off x="0" y="6616065"/>
            <a:ext cx="9144000" cy="2381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3808730" y="6581775"/>
            <a:ext cx="1525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幼圆" pitchFamily="49" charset="-122"/>
          <a:ea typeface="幼圆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1" y="2767263"/>
            <a:ext cx="3816424" cy="2767196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87624" y="5699391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访问内存示意图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内容占位符 3"/>
          <p:cNvSpPr>
            <a:spLocks noGrp="1"/>
          </p:cNvSpPr>
          <p:nvPr/>
        </p:nvSpPr>
        <p:spPr>
          <a:xfrm>
            <a:off x="517525" y="1478280"/>
            <a:ext cx="8435340" cy="137223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2.2.3 </a:t>
            </a:r>
            <a:r>
              <a:rPr lang="zh-CN" altLang="zh-CN" dirty="0"/>
              <a:t>微型计算机中的存储器与地址分配</a:t>
            </a:r>
            <a:endParaRPr lang="zh-CN" altLang="zh-CN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dirty="0"/>
              <a:t>内存组织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6090" y="1536721"/>
            <a:ext cx="8686800" cy="5527336"/>
          </a:xfrm>
        </p:spPr>
        <p:txBody>
          <a:bodyPr/>
          <a:lstStyle/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 2.2.3 </a:t>
            </a:r>
            <a:r>
              <a:rPr lang="zh-CN" altLang="zh-CN" b="1" dirty="0"/>
              <a:t>微型计算机中的存储器与地址分配</a:t>
            </a:r>
            <a:endParaRPr lang="en-US" altLang="zh-CN" b="1" dirty="0"/>
          </a:p>
          <a:p>
            <a:pPr marL="285750" indent="43180" latinLnBrk="0">
              <a:lnSpc>
                <a:spcPct val="13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dirty="0"/>
              <a:t> 统一编址</a:t>
            </a:r>
            <a:r>
              <a:rPr lang="zh-CN" altLang="en-US" sz="1800" dirty="0"/>
              <a:t>：</a:t>
            </a:r>
            <a:r>
              <a:rPr lang="zh-CN" altLang="zh-CN" sz="1800" dirty="0"/>
              <a:t>将</a:t>
            </a:r>
            <a:r>
              <a:rPr lang="en-US" altLang="zh-CN" sz="1800" dirty="0"/>
              <a:t>I/O</a:t>
            </a:r>
            <a:r>
              <a:rPr lang="zh-CN" altLang="zh-CN" sz="1800" dirty="0"/>
              <a:t>端口和内存储器统一编址</a:t>
            </a:r>
            <a:endParaRPr lang="en-US" altLang="zh-CN" sz="1800" dirty="0"/>
          </a:p>
          <a:p>
            <a:pPr marL="285750" indent="8890" latinLnBrk="0">
              <a:lnSpc>
                <a:spcPct val="13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dirty="0"/>
              <a:t> 独立编址</a:t>
            </a:r>
            <a:r>
              <a:rPr lang="zh-CN" altLang="en-US" sz="1800" dirty="0"/>
              <a:t>：</a:t>
            </a:r>
            <a:r>
              <a:rPr lang="zh-CN" altLang="zh-CN" sz="1800" dirty="0"/>
              <a:t>内存储器和</a:t>
            </a:r>
            <a:r>
              <a:rPr lang="en-US" altLang="zh-CN" sz="1800" dirty="0"/>
              <a:t>I/O</a:t>
            </a:r>
            <a:r>
              <a:rPr lang="zh-CN" altLang="zh-CN" sz="1800" dirty="0"/>
              <a:t>端口地址空间各自独立编址</a:t>
            </a:r>
            <a:endParaRPr lang="en-US" altLang="zh-CN" sz="1800" b="1" dirty="0"/>
          </a:p>
          <a:p>
            <a:endParaRPr lang="zh-CN" altLang="zh-CN" b="1" dirty="0"/>
          </a:p>
          <a:p>
            <a:endParaRPr lang="zh-CN" altLang="zh-CN" b="1" dirty="0"/>
          </a:p>
          <a:p>
            <a:endParaRPr lang="en-US" altLang="zh-CN" dirty="0"/>
          </a:p>
          <a:p>
            <a:r>
              <a:rPr lang="en-US" altLang="zh-CN" sz="1800" b="1" dirty="0"/>
              <a:t> </a:t>
            </a:r>
            <a:endParaRPr lang="en-US" altLang="zh-CN" sz="1800" b="1" dirty="0"/>
          </a:p>
          <a:p>
            <a:endParaRPr lang="en-US" altLang="zh-CN" sz="1800" b="1" dirty="0"/>
          </a:p>
          <a:p>
            <a:pPr marL="285750" indent="-24765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 堆栈</a:t>
            </a:r>
            <a:r>
              <a:rPr lang="zh-CN" altLang="en-US" sz="1800" b="1" dirty="0"/>
              <a:t>：</a:t>
            </a:r>
            <a:r>
              <a:rPr lang="zh-CN" altLang="zh-CN" sz="1800" dirty="0"/>
              <a:t>堆栈是按</a:t>
            </a:r>
            <a:r>
              <a:rPr lang="zh-CN" altLang="zh-CN" sz="1800" b="1" dirty="0"/>
              <a:t>后进先出</a:t>
            </a:r>
            <a:r>
              <a:rPr lang="zh-CN" altLang="zh-CN" sz="1800" dirty="0"/>
              <a:t>（</a:t>
            </a:r>
            <a:r>
              <a:rPr lang="en-US" altLang="zh-CN" sz="1800" dirty="0"/>
              <a:t>Last-In First-Out</a:t>
            </a:r>
            <a:r>
              <a:rPr lang="zh-CN" altLang="zh-CN" sz="1800" dirty="0"/>
              <a:t>，</a:t>
            </a:r>
            <a:r>
              <a:rPr lang="en-US" altLang="zh-CN" sz="1800" dirty="0"/>
              <a:t>LIFO</a:t>
            </a:r>
            <a:r>
              <a:rPr lang="zh-CN" altLang="zh-CN" sz="1800" dirty="0"/>
              <a:t>）原则进行存取的存储结构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55" y="3061335"/>
            <a:ext cx="4481195" cy="234188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750" y="1554480"/>
            <a:ext cx="8435340" cy="3903980"/>
          </a:xfrm>
        </p:spPr>
        <p:txBody>
          <a:bodyPr/>
          <a:lstStyle/>
          <a:p>
            <a:r>
              <a:rPr lang="en-US" altLang="zh-CN" sz="2000" b="1" dirty="0"/>
              <a:t>2.2.4 </a:t>
            </a:r>
            <a:r>
              <a:rPr lang="zh-CN" altLang="zh-CN" sz="2000" b="1" dirty="0"/>
              <a:t>微机系统中采用的先进技术</a:t>
            </a:r>
            <a:endParaRPr lang="zh-CN" altLang="zh-CN" sz="2000" b="1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b="1" dirty="0"/>
              <a:t>流水线技术</a:t>
            </a:r>
            <a:endParaRPr lang="zh-CN" altLang="zh-CN" sz="2000" b="1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b="1" dirty="0"/>
              <a:t>哈佛结构</a:t>
            </a:r>
            <a:r>
              <a:rPr lang="zh-CN" altLang="en-US" sz="2000" b="1" dirty="0"/>
              <a:t>：</a:t>
            </a:r>
            <a:r>
              <a:rPr lang="zh-CN" altLang="zh-CN" sz="2000" dirty="0"/>
              <a:t>将指令和数据分别放在两个独立存储器中，每个存储器独立编址、独立访问</a:t>
            </a:r>
            <a:endParaRPr lang="zh-CN" altLang="zh-CN" sz="2000" b="1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Cache</a:t>
            </a:r>
            <a:r>
              <a:rPr lang="zh-CN" altLang="zh-CN" sz="2000" b="1" dirty="0"/>
              <a:t>技术 </a:t>
            </a:r>
            <a:endParaRPr lang="zh-CN" altLang="zh-CN" sz="2000" b="1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b="1" dirty="0"/>
              <a:t>虚拟存储管理技术</a:t>
            </a:r>
            <a:endParaRPr lang="zh-CN" altLang="zh-CN" sz="2000" b="1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b="1" dirty="0"/>
              <a:t>多核处理器结构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385"/>
            <a:ext cx="8435340" cy="3542030"/>
          </a:xfrm>
        </p:spPr>
        <p:txBody>
          <a:bodyPr/>
          <a:lstStyle/>
          <a:p>
            <a:r>
              <a:rPr lang="en-US" altLang="zh-CN" b="1" dirty="0"/>
              <a:t>2.3.1 </a:t>
            </a:r>
            <a:r>
              <a:rPr lang="zh-CN" altLang="zh-CN" b="1" dirty="0"/>
              <a:t>信息交换方式</a:t>
            </a:r>
            <a:endParaRPr lang="zh-CN" altLang="zh-CN" b="1" dirty="0"/>
          </a:p>
          <a:p>
            <a:pPr lvl="1"/>
            <a:r>
              <a:rPr lang="zh-CN" altLang="zh-CN" sz="2200" dirty="0"/>
              <a:t>程序查询方式</a:t>
            </a:r>
            <a:endParaRPr lang="zh-CN" altLang="zh-CN" sz="2200" dirty="0"/>
          </a:p>
          <a:p>
            <a:pPr lvl="1"/>
            <a:r>
              <a:rPr lang="zh-CN" altLang="zh-CN" sz="2200" dirty="0"/>
              <a:t>中断控制方式</a:t>
            </a:r>
            <a:endParaRPr lang="zh-CN" altLang="zh-CN" sz="2200" dirty="0"/>
          </a:p>
          <a:p>
            <a:pPr lvl="1"/>
            <a:r>
              <a:rPr lang="zh-CN" altLang="zh-CN" sz="2200" dirty="0"/>
              <a:t>直接存储器存取控制方式</a:t>
            </a:r>
            <a:endParaRPr lang="zh-CN" altLang="zh-CN" sz="2200" dirty="0"/>
          </a:p>
          <a:p>
            <a:pPr lvl="1"/>
            <a:r>
              <a:rPr lang="zh-CN" altLang="zh-CN" sz="2200" dirty="0"/>
              <a:t>通道方式</a:t>
            </a:r>
            <a:endParaRPr lang="zh-CN" altLang="zh-CN" sz="2200" dirty="0"/>
          </a:p>
          <a:p>
            <a:pPr lvl="1"/>
            <a:r>
              <a:rPr lang="zh-CN" altLang="zh-CN" sz="2200" dirty="0"/>
              <a:t>外围处理机方式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/>
              <a:t>输出系统</a:t>
            </a:r>
            <a:endParaRPr lang="zh-CN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4720" y="1507396"/>
            <a:ext cx="8435280" cy="5157886"/>
          </a:xfrm>
        </p:spPr>
        <p:txBody>
          <a:bodyPr/>
          <a:lstStyle/>
          <a:p>
            <a:r>
              <a:rPr lang="en-US" altLang="zh-CN" b="1" dirty="0"/>
              <a:t>2.3.2 </a:t>
            </a:r>
            <a:r>
              <a:rPr lang="zh-CN" altLang="zh-CN" dirty="0"/>
              <a:t>程序中断方式</a:t>
            </a:r>
            <a:endParaRPr lang="en-US" altLang="zh-CN" dirty="0"/>
          </a:p>
          <a:p>
            <a:r>
              <a:rPr lang="en-US" altLang="zh-CN" sz="1800" b="1" dirty="0"/>
              <a:t>1. </a:t>
            </a:r>
            <a:r>
              <a:rPr lang="zh-CN" altLang="zh-CN" sz="1800" b="1" dirty="0"/>
              <a:t>中断的基本思想</a:t>
            </a:r>
            <a:endParaRPr lang="zh-CN" altLang="zh-CN" sz="1800" b="1" dirty="0"/>
          </a:p>
          <a:p>
            <a:endParaRPr lang="en-US" altLang="zh-CN" dirty="0"/>
          </a:p>
          <a:p>
            <a:r>
              <a:rPr lang="en-US" altLang="zh-CN" sz="1800" b="1" dirty="0"/>
              <a:t>2. </a:t>
            </a:r>
            <a:r>
              <a:rPr lang="zh-CN" altLang="zh-CN" sz="1800" b="1" dirty="0"/>
              <a:t>中断源</a:t>
            </a:r>
            <a:endParaRPr lang="en-US" altLang="zh-CN" sz="1800" b="1" dirty="0"/>
          </a:p>
          <a:p>
            <a:r>
              <a:rPr lang="en-US" altLang="zh-CN" sz="1800" b="1" dirty="0"/>
              <a:t>3. </a:t>
            </a:r>
            <a:r>
              <a:rPr lang="zh-CN" altLang="zh-CN" sz="1800" b="1" dirty="0"/>
              <a:t>中断处理过程</a:t>
            </a:r>
            <a:endParaRPr lang="en-US" altLang="zh-CN" sz="1800" b="1" dirty="0"/>
          </a:p>
          <a:p>
            <a:pPr lvl="1"/>
            <a:r>
              <a:rPr lang="zh-CN" altLang="zh-CN" sz="1800" b="1" dirty="0"/>
              <a:t>中断请求</a:t>
            </a:r>
            <a:r>
              <a:rPr lang="en-US" altLang="zh-CN" sz="1800" b="1" dirty="0"/>
              <a:t> </a:t>
            </a:r>
            <a:endParaRPr lang="en-US" altLang="zh-CN" sz="1800" b="1" dirty="0"/>
          </a:p>
          <a:p>
            <a:pPr lvl="1"/>
            <a:r>
              <a:rPr lang="zh-CN" altLang="zh-CN" sz="1800" b="1" dirty="0"/>
              <a:t>中断响应</a:t>
            </a:r>
            <a:r>
              <a:rPr lang="en-US" altLang="zh-CN" sz="1800" b="1" dirty="0"/>
              <a:t>  </a:t>
            </a:r>
            <a:r>
              <a:rPr lang="zh-CN" altLang="zh-CN" sz="1800" dirty="0"/>
              <a:t>① 保护断点</a:t>
            </a:r>
            <a:r>
              <a:rPr lang="en-US" altLang="zh-CN" sz="1800" dirty="0"/>
              <a:t> </a:t>
            </a:r>
            <a:r>
              <a:rPr lang="zh-CN" altLang="zh-CN" sz="1800" dirty="0"/>
              <a:t>② 保护现场</a:t>
            </a:r>
            <a:r>
              <a:rPr lang="en-US" altLang="zh-CN" sz="1800" dirty="0"/>
              <a:t> </a:t>
            </a:r>
            <a:r>
              <a:rPr lang="zh-CN" altLang="zh-CN" sz="1800" dirty="0"/>
              <a:t>③ 识别中断源</a:t>
            </a:r>
            <a:endParaRPr lang="en-US" altLang="zh-CN" sz="1800" b="1" dirty="0"/>
          </a:p>
          <a:p>
            <a:pPr lvl="1"/>
            <a:r>
              <a:rPr lang="zh-CN" altLang="zh-CN" sz="1800" b="1" dirty="0"/>
              <a:t>中断处理</a:t>
            </a:r>
            <a:endParaRPr lang="zh-CN" altLang="zh-CN" sz="1800" b="1" dirty="0"/>
          </a:p>
          <a:p>
            <a:pPr lvl="1"/>
            <a:r>
              <a:rPr lang="zh-CN" altLang="zh-CN" sz="1800" b="1" dirty="0"/>
              <a:t>中断返回</a:t>
            </a:r>
            <a:endParaRPr lang="zh-CN" altLang="zh-CN" sz="1800" b="1" dirty="0"/>
          </a:p>
          <a:p>
            <a:endParaRPr lang="zh-CN" altLang="zh-CN" sz="1800" b="1" dirty="0"/>
          </a:p>
          <a:p>
            <a:endParaRPr lang="zh-CN" altLang="zh-CN" b="1" dirty="0"/>
          </a:p>
          <a:p>
            <a:endParaRPr lang="zh-CN" altLang="zh-CN" sz="1800" b="1" dirty="0"/>
          </a:p>
          <a:p>
            <a:endParaRPr lang="zh-CN" altLang="zh-CN" sz="18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05" y="2333625"/>
            <a:ext cx="4218305" cy="158559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2.3 </a:t>
            </a:r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/>
              <a:t>输出系统</a:t>
            </a:r>
            <a:endParaRPr lang="zh-CN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2290" y="1567180"/>
            <a:ext cx="8435340" cy="395033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b="1" dirty="0"/>
              <a:t>2.4.1 Intel </a:t>
            </a:r>
            <a:r>
              <a:rPr lang="zh-CN" altLang="zh-CN" sz="2000" b="1" dirty="0"/>
              <a:t>微处理器</a:t>
            </a:r>
            <a:endParaRPr lang="zh-CN" altLang="zh-CN" sz="20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b="1" dirty="0"/>
              <a:t> 早期微处理器</a:t>
            </a:r>
            <a:r>
              <a:rPr lang="en-US" altLang="zh-CN" sz="2000" b="1" dirty="0"/>
              <a:t>(1971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1973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  <a:endParaRPr lang="zh-CN" altLang="zh-CN" sz="20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8</a:t>
            </a:r>
            <a:r>
              <a:rPr lang="zh-CN" altLang="zh-CN" sz="2000" b="1" dirty="0"/>
              <a:t>位微处理器</a:t>
            </a:r>
            <a:r>
              <a:rPr lang="en-US" altLang="zh-CN" sz="2000" b="1" dirty="0"/>
              <a:t>(1973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1978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  <a:endParaRPr lang="zh-CN" altLang="zh-CN" sz="20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16</a:t>
            </a:r>
            <a:r>
              <a:rPr lang="zh-CN" altLang="zh-CN" sz="2000" b="1" dirty="0"/>
              <a:t>位微处理器</a:t>
            </a:r>
            <a:r>
              <a:rPr lang="en-US" altLang="zh-CN" sz="2000" b="1" dirty="0"/>
              <a:t>(1978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1983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  <a:endParaRPr lang="zh-CN" altLang="zh-CN" sz="20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IA32</a:t>
            </a:r>
            <a:r>
              <a:rPr lang="zh-CN" altLang="zh-CN" sz="2000" b="1" dirty="0"/>
              <a:t>架构微处理器</a:t>
            </a:r>
            <a:r>
              <a:rPr lang="en-US" altLang="zh-CN" sz="2000" b="1" dirty="0"/>
              <a:t>(1983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1993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  <a:endParaRPr lang="zh-CN" altLang="zh-CN" sz="20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IA 64</a:t>
            </a:r>
            <a:r>
              <a:rPr lang="zh-CN" altLang="zh-CN" sz="2000" b="1" dirty="0"/>
              <a:t>位微处理器</a:t>
            </a:r>
            <a:endParaRPr lang="en-US" altLang="zh-CN" sz="20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2000" b="1" dirty="0"/>
              <a:t> 其他微处理器：</a:t>
            </a:r>
            <a:r>
              <a:rPr lang="zh-CN" altLang="zh-CN" sz="2000" dirty="0"/>
              <a:t>除了</a:t>
            </a:r>
            <a:r>
              <a:rPr lang="en-US" altLang="zh-CN" sz="2000" dirty="0"/>
              <a:t>Intel</a:t>
            </a:r>
            <a:r>
              <a:rPr lang="zh-CN" altLang="zh-CN" sz="2000" dirty="0"/>
              <a:t>公司，还有其他一些优秀的微处理器制造商，如</a:t>
            </a:r>
            <a:r>
              <a:rPr lang="en-US" altLang="zh-CN" sz="2000" dirty="0"/>
              <a:t>Motorola 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Zilog</a:t>
            </a:r>
            <a:r>
              <a:rPr lang="zh-CN" altLang="zh-CN" sz="2000" dirty="0"/>
              <a:t>、</a:t>
            </a:r>
            <a:r>
              <a:rPr lang="en-US" altLang="zh-CN" sz="2000" dirty="0"/>
              <a:t>AMD</a:t>
            </a:r>
            <a:r>
              <a:rPr lang="zh-CN" altLang="zh-CN" sz="2000" dirty="0"/>
              <a:t>等公司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zh-CN" dirty="0"/>
              <a:t>微处理器的发展</a:t>
            </a:r>
            <a:endParaRPr lang="zh-CN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8310" y="1567180"/>
            <a:ext cx="8435340" cy="2163445"/>
          </a:xfrm>
        </p:spPr>
        <p:txBody>
          <a:bodyPr/>
          <a:lstStyle/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b="1" dirty="0"/>
              <a:t>嵌入式系统的定义</a:t>
            </a:r>
            <a:endParaRPr lang="zh-CN" altLang="zh-CN" b="1" dirty="0"/>
          </a:p>
          <a:p>
            <a:pPr indent="428625">
              <a:buClr>
                <a:srgbClr val="00349E"/>
              </a:buClr>
              <a:buFont typeface="Wingdings" panose="05000000000000000000" charset="0"/>
            </a:pPr>
            <a:r>
              <a:rPr lang="zh-CN" altLang="zh-CN" sz="1800" b="1" dirty="0">
                <a:solidFill>
                  <a:srgbClr val="B10303"/>
                </a:solidFill>
              </a:rPr>
              <a:t>嵌入式系统</a:t>
            </a:r>
            <a:r>
              <a:rPr lang="zh-CN" altLang="zh-CN" sz="1800" dirty="0"/>
              <a:t>是以应用为中心、以计算机技术为基础，采用</a:t>
            </a:r>
            <a:r>
              <a:rPr lang="zh-CN" altLang="zh-CN" sz="1800" b="1" dirty="0">
                <a:solidFill>
                  <a:srgbClr val="B10303"/>
                </a:solidFill>
              </a:rPr>
              <a:t>可剪裁软硬件</a:t>
            </a:r>
            <a:r>
              <a:rPr lang="zh-CN" altLang="zh-CN" sz="1800" dirty="0"/>
              <a:t>，能够满足应用系统对功能、可靠性、实时性、成本、体积功耗等指标的严格要求的</a:t>
            </a:r>
            <a:r>
              <a:rPr lang="zh-CN" altLang="zh-CN" sz="1800" b="1" dirty="0">
                <a:solidFill>
                  <a:srgbClr val="B10303"/>
                </a:solidFill>
              </a:rPr>
              <a:t>专用计算机系统</a:t>
            </a:r>
            <a:r>
              <a:rPr lang="zh-CN" altLang="zh-CN" sz="1800" dirty="0"/>
              <a:t>，用于对其他设备的控制、监视或管理等功能。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  <a:endParaRPr lang="zh-CN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86448"/>
            <a:ext cx="3652971" cy="19789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0936" y="1533813"/>
            <a:ext cx="8435280" cy="5157886"/>
          </a:xfrm>
        </p:spPr>
        <p:txBody>
          <a:bodyPr/>
          <a:lstStyle/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b="1" dirty="0"/>
              <a:t>嵌入式系统的特点</a:t>
            </a:r>
            <a:endParaRPr lang="zh-CN" altLang="zh-CN" b="1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专用性强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技术融合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集成度高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实时性好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资源受限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800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60" y="980440"/>
            <a:ext cx="4448175" cy="550735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7210" y="1567180"/>
            <a:ext cx="8069580" cy="4034790"/>
          </a:xfrm>
        </p:spPr>
        <p:txBody>
          <a:bodyPr/>
          <a:lstStyle/>
          <a:p>
            <a:pPr marL="342900" lvl="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b="1" dirty="0"/>
              <a:t>交叉编译</a:t>
            </a:r>
            <a:endParaRPr lang="zh-CN" altLang="zh-CN" b="1" dirty="0"/>
          </a:p>
          <a:p>
            <a:pPr indent="483235"/>
            <a:r>
              <a:rPr lang="zh-CN" altLang="zh-CN" sz="1800" b="1" dirty="0"/>
              <a:t>本地编译：</a:t>
            </a:r>
            <a:r>
              <a:rPr lang="zh-CN" altLang="zh-CN" sz="1800" dirty="0"/>
              <a:t>在</a:t>
            </a:r>
            <a:r>
              <a:rPr lang="zh-CN" altLang="zh-CN" sz="1800" b="1" dirty="0">
                <a:solidFill>
                  <a:srgbClr val="B10303"/>
                </a:solidFill>
              </a:rPr>
              <a:t>当前编译平台</a:t>
            </a:r>
            <a:r>
              <a:rPr lang="zh-CN" altLang="zh-CN" sz="1800" dirty="0"/>
              <a:t>下，编译出来的程序只能放到</a:t>
            </a:r>
            <a:r>
              <a:rPr lang="zh-CN" altLang="zh-CN" sz="1800" b="1" dirty="0">
                <a:solidFill>
                  <a:srgbClr val="B10303"/>
                </a:solidFill>
              </a:rPr>
              <a:t>当前平台</a:t>
            </a:r>
            <a:r>
              <a:rPr lang="zh-CN" altLang="zh-CN" sz="1800" dirty="0"/>
              <a:t>下运行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indent="483235"/>
            <a:r>
              <a:rPr lang="zh-CN" altLang="zh-CN" sz="1800" b="1" dirty="0"/>
              <a:t>交叉编译：</a:t>
            </a:r>
            <a:r>
              <a:rPr lang="zh-CN" altLang="zh-CN" sz="1800" dirty="0"/>
              <a:t>在</a:t>
            </a:r>
            <a:r>
              <a:rPr lang="zh-CN" altLang="zh-CN" sz="1800" b="1" dirty="0">
                <a:solidFill>
                  <a:srgbClr val="B10303"/>
                </a:solidFill>
              </a:rPr>
              <a:t>当前编译平台</a:t>
            </a:r>
            <a:r>
              <a:rPr lang="zh-CN" altLang="zh-CN" sz="1800" dirty="0"/>
              <a:t>下，编译出来的程序能够运行在</a:t>
            </a:r>
            <a:r>
              <a:rPr lang="zh-CN" altLang="zh-CN" sz="1800" b="1" dirty="0">
                <a:solidFill>
                  <a:srgbClr val="B10303"/>
                </a:solidFill>
              </a:rPr>
              <a:t>另一种体系结构</a:t>
            </a:r>
            <a:r>
              <a:rPr lang="zh-CN" altLang="zh-CN" sz="1800" dirty="0"/>
              <a:t>的</a:t>
            </a:r>
            <a:r>
              <a:rPr lang="zh-CN" altLang="zh-CN" sz="1800" b="1" dirty="0">
                <a:solidFill>
                  <a:srgbClr val="B10303"/>
                </a:solidFill>
              </a:rPr>
              <a:t>目标平台</a:t>
            </a:r>
            <a:r>
              <a:rPr lang="zh-CN" altLang="zh-CN" sz="1800" dirty="0"/>
              <a:t>上，但是该编译平台本身却不能运行。</a:t>
            </a:r>
            <a:endParaRPr lang="zh-CN" altLang="zh-CN" sz="1800" dirty="0"/>
          </a:p>
          <a:p>
            <a:pPr indent="483235"/>
            <a:r>
              <a:rPr lang="zh-CN" altLang="zh-CN" sz="1800" dirty="0">
                <a:sym typeface="+mn-ea"/>
              </a:rPr>
              <a:t>通常将这个编译平台成为</a:t>
            </a:r>
            <a:r>
              <a:rPr lang="zh-CN" altLang="zh-CN" sz="1800" b="1" dirty="0">
                <a:solidFill>
                  <a:srgbClr val="B10303"/>
                </a:solidFill>
                <a:sym typeface="+mn-ea"/>
              </a:rPr>
              <a:t>宿主机</a:t>
            </a:r>
            <a:r>
              <a:rPr lang="zh-CN" altLang="zh-CN" sz="1800" dirty="0">
                <a:sym typeface="+mn-ea"/>
              </a:rPr>
              <a:t>，而目标平台称为</a:t>
            </a:r>
            <a:r>
              <a:rPr lang="zh-CN" altLang="zh-CN" sz="1800" b="1" dirty="0">
                <a:solidFill>
                  <a:srgbClr val="B10303"/>
                </a:solidFill>
                <a:sym typeface="+mn-ea"/>
              </a:rPr>
              <a:t>目标机</a:t>
            </a:r>
            <a:r>
              <a:rPr lang="zh-CN" altLang="zh-CN" sz="1800" dirty="0">
                <a:sym typeface="+mn-ea"/>
              </a:rPr>
              <a:t>。</a:t>
            </a:r>
            <a:endParaRPr lang="zh-CN" altLang="zh-CN" sz="1800" dirty="0"/>
          </a:p>
          <a:p>
            <a:pPr indent="483235"/>
            <a:endParaRPr lang="zh-CN" altLang="zh-CN" sz="1800" dirty="0"/>
          </a:p>
          <a:p>
            <a:pPr indent="483235"/>
            <a:r>
              <a:rPr lang="zh-CN" altLang="zh-CN" sz="1800" b="1" dirty="0">
                <a:solidFill>
                  <a:srgbClr val="B10303"/>
                </a:solidFill>
              </a:rPr>
              <a:t>例如</a:t>
            </a:r>
            <a:r>
              <a:rPr lang="zh-CN" altLang="zh-CN" sz="1800" b="1" dirty="0">
                <a:solidFill>
                  <a:schemeClr val="tx1"/>
                </a:solidFill>
              </a:rPr>
              <a:t>：</a:t>
            </a:r>
            <a:r>
              <a:rPr lang="zh-CN" altLang="zh-CN" sz="1800" dirty="0"/>
              <a:t>在</a:t>
            </a:r>
            <a:r>
              <a:rPr lang="en-US" altLang="zh-CN" sz="1800" dirty="0"/>
              <a:t>x86</a:t>
            </a:r>
            <a:r>
              <a:rPr lang="zh-CN" altLang="zh-CN" sz="1800" dirty="0"/>
              <a:t>平台上，编写程序并编译成能运行在</a:t>
            </a:r>
            <a:r>
              <a:rPr lang="en-US" altLang="zh-CN" sz="1800" dirty="0"/>
              <a:t> ARM</a:t>
            </a:r>
            <a:r>
              <a:rPr lang="zh-CN" altLang="zh-CN" sz="1800" dirty="0"/>
              <a:t>平台的程序，编译得到的这个程序在</a:t>
            </a:r>
            <a:r>
              <a:rPr lang="en-US" altLang="zh-CN" sz="1800" dirty="0"/>
              <a:t>x86</a:t>
            </a:r>
            <a:r>
              <a:rPr lang="zh-CN" altLang="zh-CN" sz="1800" dirty="0"/>
              <a:t>平台上是不能运行的。</a:t>
            </a:r>
            <a:endParaRPr lang="zh-CN" altLang="zh-CN" sz="1800" dirty="0"/>
          </a:p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52780" y="1567180"/>
            <a:ext cx="7550785" cy="2546350"/>
          </a:xfrm>
        </p:spPr>
        <p:txBody>
          <a:bodyPr/>
          <a:lstStyle/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dirty="0"/>
              <a:t>嵌入式系统的发展</a:t>
            </a:r>
            <a:endParaRPr lang="zh-CN" altLang="zh-CN" sz="2000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嵌入式微处理器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嵌入式微控器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dirty="0"/>
              <a:t>ARM</a:t>
            </a:r>
            <a:r>
              <a:rPr lang="zh-CN" altLang="zh-CN" dirty="0"/>
              <a:t>时代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面向</a:t>
            </a:r>
            <a:r>
              <a:rPr lang="en-US" altLang="zh-CN" dirty="0"/>
              <a:t>Internet</a:t>
            </a:r>
            <a:r>
              <a:rPr lang="zh-CN" altLang="zh-CN" dirty="0"/>
              <a:t>阶段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/>
              <a:t>微机原理与接口技术（第</a:t>
            </a:r>
            <a:r>
              <a:rPr lang="en-US" altLang="zh-CN" sz="2400" b="0"/>
              <a:t>3</a:t>
            </a:r>
            <a:r>
              <a:rPr lang="zh-CN" altLang="en-US" sz="2400" b="0"/>
              <a:t>版）</a:t>
            </a:r>
            <a:endParaRPr lang="zh-CN" altLang="en-US" sz="2400" b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">
          <a:xfrm>
            <a:off x="4780915" y="1906905"/>
            <a:ext cx="4092513" cy="4972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2400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微型计算机系统基础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39995" y="2890520"/>
            <a:ext cx="3182620" cy="368300"/>
            <a:chOff x="7937" y="5230"/>
            <a:chExt cx="5012" cy="580"/>
          </a:xfrm>
        </p:grpSpPr>
        <p:sp>
          <p:nvSpPr>
            <p:cNvPr id="33808" name="AutoShape 16"/>
            <p:cNvSpPr>
              <a:spLocks noChangeArrowheads="1"/>
            </p:cNvSpPr>
            <p:nvPr/>
          </p:nvSpPr>
          <p:spPr bwMode="gray">
            <a:xfrm>
              <a:off x="7937" y="5325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gray">
            <a:xfrm>
              <a:off x="8337" y="5230"/>
              <a:ext cx="4612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指令系统</a:t>
              </a:r>
              <a:endPara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39995" y="3342640"/>
            <a:ext cx="2849562" cy="368300"/>
            <a:chOff x="7937" y="5942"/>
            <a:chExt cx="4025" cy="580"/>
          </a:xfrm>
        </p:grpSpPr>
        <p:sp>
          <p:nvSpPr>
            <p:cNvPr id="33809" name="AutoShape 17"/>
            <p:cNvSpPr>
              <a:spLocks noChangeArrowheads="1"/>
            </p:cNvSpPr>
            <p:nvPr/>
          </p:nvSpPr>
          <p:spPr bwMode="gray">
            <a:xfrm>
              <a:off x="7937" y="6037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fol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gray">
            <a:xfrm>
              <a:off x="8337" y="5942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微型计算机系统结构</a:t>
              </a:r>
              <a:endPara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39995" y="3794760"/>
            <a:ext cx="2555240" cy="368300"/>
            <a:chOff x="7937" y="6654"/>
            <a:chExt cx="4024" cy="580"/>
          </a:xfrm>
        </p:grpSpPr>
        <p:sp>
          <p:nvSpPr>
            <p:cNvPr id="33810" name="AutoShape 18"/>
            <p:cNvSpPr>
              <a:spLocks noChangeArrowheads="1"/>
            </p:cNvSpPr>
            <p:nvPr/>
          </p:nvSpPr>
          <p:spPr bwMode="gray">
            <a:xfrm>
              <a:off x="7937" y="6749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gray">
            <a:xfrm>
              <a:off x="8336" y="6654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输入</a:t>
              </a:r>
              <a:r>
                <a:rPr lang="en-US" altLang="zh-CN" sz="18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</a:t>
              </a:r>
              <a:r>
                <a:rPr lang="zh-CN" altLang="en-US" sz="18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输出系统</a:t>
              </a:r>
              <a:endPara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39995" y="4246880"/>
            <a:ext cx="2555875" cy="368300"/>
            <a:chOff x="7937" y="7366"/>
            <a:chExt cx="4025" cy="580"/>
          </a:xfrm>
        </p:grpSpPr>
        <p:sp>
          <p:nvSpPr>
            <p:cNvPr id="33811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微处理器的发展</a:t>
              </a:r>
              <a:endPara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816" name="Line 24"/>
          <p:cNvSpPr>
            <a:spLocks noChangeShapeType="1"/>
          </p:cNvSpPr>
          <p:nvPr/>
        </p:nvSpPr>
        <p:spPr bwMode="auto">
          <a:xfrm rot="16200000" flipH="1">
            <a:off x="6441282" y="821531"/>
            <a:ext cx="6350" cy="3557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039995" y="4688840"/>
            <a:ext cx="2555875" cy="368300"/>
            <a:chOff x="7937" y="7366"/>
            <a:chExt cx="4025" cy="580"/>
          </a:xfrm>
        </p:grpSpPr>
        <p:sp>
          <p:nvSpPr>
            <p:cNvPr id="21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嵌入式系统</a:t>
              </a:r>
              <a:endPara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39995" y="5130800"/>
            <a:ext cx="2555875" cy="368300"/>
            <a:chOff x="7937" y="7366"/>
            <a:chExt cx="4025" cy="580"/>
          </a:xfrm>
        </p:grpSpPr>
        <p:sp>
          <p:nvSpPr>
            <p:cNvPr id="24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B10303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微处理器的发展</a:t>
              </a:r>
              <a:endPara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4617720" y="1849120"/>
            <a:ext cx="0" cy="37611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354" t="14982" r="7837" b="13962"/>
          <a:stretch>
            <a:fillRect/>
          </a:stretch>
        </p:blipFill>
        <p:spPr>
          <a:xfrm>
            <a:off x="628015" y="2795270"/>
            <a:ext cx="3521710" cy="20110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8310" y="1567180"/>
            <a:ext cx="8435340" cy="4148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.1.</a:t>
            </a:r>
            <a:r>
              <a:rPr lang="en-US" altLang="zh-CN" dirty="0"/>
              <a:t>1</a:t>
            </a:r>
            <a:r>
              <a:rPr lang="zh-CN" altLang="en-US" dirty="0"/>
              <a:t> 程序设计语言</a:t>
            </a:r>
            <a:endParaRPr lang="en-US" altLang="zh-CN" dirty="0"/>
          </a:p>
          <a:p>
            <a:r>
              <a:rPr lang="zh-CN" altLang="zh-CN" sz="1800" b="1" dirty="0">
                <a:solidFill>
                  <a:srgbClr val="B10303"/>
                </a:solidFill>
              </a:rPr>
              <a:t>    </a:t>
            </a:r>
            <a:r>
              <a:rPr lang="zh-CN" altLang="zh-CN" sz="2000" b="1" dirty="0">
                <a:solidFill>
                  <a:srgbClr val="B10303"/>
                </a:solidFill>
              </a:rPr>
              <a:t>程序设计语言：</a:t>
            </a:r>
            <a:r>
              <a:rPr lang="zh-CN" altLang="zh-CN" sz="2000" b="1" dirty="0"/>
              <a:t>机器语言、汇编语言、高级语言</a:t>
            </a:r>
            <a:endParaRPr lang="zh-CN" altLang="zh-CN" sz="2000" dirty="0"/>
          </a:p>
          <a:p>
            <a:r>
              <a:rPr lang="en-US" altLang="zh-CN" sz="1800" b="1" dirty="0"/>
              <a:t>    </a:t>
            </a:r>
            <a:r>
              <a:rPr lang="en-US" altLang="zh-CN" sz="2000" b="1" dirty="0"/>
              <a:t>1.  </a:t>
            </a:r>
            <a:r>
              <a:rPr lang="zh-CN" altLang="zh-CN" sz="2000" b="1" dirty="0"/>
              <a:t>指令系统</a:t>
            </a:r>
            <a:endParaRPr lang="zh-CN" altLang="en-US" sz="1800" b="1" dirty="0"/>
          </a:p>
          <a:p>
            <a:pPr lvl="1"/>
            <a:r>
              <a:rPr lang="zh-CN" altLang="zh-CN" sz="1800" b="1" dirty="0">
                <a:solidFill>
                  <a:srgbClr val="B10303"/>
                </a:solidFill>
              </a:rPr>
              <a:t>指令</a:t>
            </a:r>
            <a:r>
              <a:rPr lang="zh-CN" altLang="zh-CN" sz="1800" dirty="0"/>
              <a:t>：要计算机执行某种操作的命令。</a:t>
            </a:r>
            <a:r>
              <a:rPr lang="zh-CN" altLang="zh-CN" sz="1800" b="1" dirty="0">
                <a:solidFill>
                  <a:schemeClr val="tx1"/>
                </a:solidFill>
                <a:sym typeface="+mn-ea"/>
              </a:rPr>
              <a:t>    </a:t>
            </a:r>
            <a:endParaRPr lang="zh-CN" altLang="zh-CN" sz="1800" dirty="0"/>
          </a:p>
          <a:p>
            <a:pPr lvl="1"/>
            <a:r>
              <a:rPr lang="zh-CN" altLang="zh-CN" sz="1800" b="1" dirty="0">
                <a:solidFill>
                  <a:srgbClr val="B10303"/>
                </a:solidFill>
              </a:rPr>
              <a:t>程序</a:t>
            </a:r>
            <a:r>
              <a:rPr lang="zh-CN" altLang="zh-CN" sz="1800" dirty="0">
                <a:solidFill>
                  <a:schemeClr val="accent2"/>
                </a:solidFill>
              </a:rPr>
              <a:t>：</a:t>
            </a:r>
            <a:r>
              <a:rPr lang="zh-CN" altLang="zh-CN" sz="1800" dirty="0"/>
              <a:t>是一组指令的有序集合。</a:t>
            </a:r>
            <a:endParaRPr lang="zh-CN" altLang="zh-CN" sz="1800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  <a:sym typeface="+mn-ea"/>
              </a:rPr>
              <a:t>指令系统</a:t>
            </a:r>
            <a:r>
              <a:rPr lang="zh-CN" altLang="zh-CN" sz="1800" dirty="0">
                <a:sym typeface="+mn-ea"/>
              </a:rPr>
              <a:t>：</a:t>
            </a:r>
            <a:r>
              <a:rPr lang="zh-CN" altLang="zh-CN" sz="1800" dirty="0"/>
              <a:t>一台</a:t>
            </a:r>
            <a:r>
              <a:rPr lang="en-US" altLang="zh-CN" sz="1800" dirty="0"/>
              <a:t>CPU</a:t>
            </a:r>
            <a:r>
              <a:rPr lang="zh-CN" altLang="zh-CN" sz="1800" dirty="0"/>
              <a:t>能识别的所有指令的集合。</a:t>
            </a: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8955" y="1412776"/>
            <a:ext cx="8435280" cy="51578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.1.</a:t>
            </a:r>
            <a:r>
              <a:rPr lang="en-US" altLang="zh-CN" dirty="0"/>
              <a:t>1</a:t>
            </a:r>
            <a:r>
              <a:rPr lang="zh-CN" altLang="en-US" dirty="0"/>
              <a:t> 程序设计语言</a:t>
            </a:r>
            <a:endParaRPr lang="en-US" altLang="zh-CN" dirty="0"/>
          </a:p>
          <a:p>
            <a:r>
              <a:rPr lang="en-US" altLang="zh-CN" sz="1800" b="1" dirty="0"/>
              <a:t>    2. </a:t>
            </a:r>
            <a:r>
              <a:rPr lang="zh-CN" altLang="zh-CN" sz="1800" b="1" dirty="0"/>
              <a:t>汇编语言和汇编程序</a:t>
            </a:r>
            <a:endParaRPr lang="en-US" altLang="zh-CN" sz="1800" b="1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  <a:sym typeface="+mn-ea"/>
              </a:rPr>
              <a:t>机器指令</a:t>
            </a:r>
            <a:r>
              <a:rPr lang="zh-CN" altLang="en-US" sz="1800" dirty="0">
                <a:sym typeface="+mn-ea"/>
              </a:rPr>
              <a:t>：二进制指令，</a:t>
            </a:r>
            <a:r>
              <a:rPr lang="zh-CN" altLang="zh-CN" sz="1800" dirty="0">
                <a:sym typeface="+mn-ea"/>
              </a:rPr>
              <a:t>由指令操作码和操作数组成。</a:t>
            </a:r>
            <a:endParaRPr lang="zh-CN" altLang="zh-CN" sz="1800" b="1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机器语言</a:t>
            </a:r>
            <a:r>
              <a:rPr lang="zh-CN" altLang="en-US" sz="1800" b="1" dirty="0"/>
              <a:t>：</a:t>
            </a:r>
            <a:r>
              <a:rPr lang="zh-CN" altLang="zh-CN" sz="1800" dirty="0"/>
              <a:t>由机器指令构成的编程语言。</a:t>
            </a:r>
            <a:endParaRPr lang="en-US" altLang="zh-CN" sz="1800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汇编语言</a:t>
            </a:r>
            <a:r>
              <a:rPr lang="zh-CN" altLang="en-US" sz="1800" b="1" dirty="0"/>
              <a:t>：</a:t>
            </a:r>
            <a:r>
              <a:rPr lang="zh-CN" altLang="zh-CN" sz="1800" dirty="0"/>
              <a:t>用约定的符号和数字按规定的格式来表示指令。</a:t>
            </a:r>
            <a:endParaRPr lang="en-US" altLang="zh-CN" sz="1800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汇编程序</a:t>
            </a:r>
            <a:r>
              <a:rPr lang="zh-CN" altLang="en-US" sz="1800" b="1" dirty="0"/>
              <a:t>：</a:t>
            </a:r>
            <a:r>
              <a:rPr lang="zh-CN" altLang="zh-CN" sz="1800" dirty="0"/>
              <a:t>将汇编源程序自动翻译成机器语言的过程。</a:t>
            </a:r>
            <a:endParaRPr lang="en-US" altLang="zh-CN" sz="1800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算法语言（高级语言）</a:t>
            </a:r>
            <a:r>
              <a:rPr lang="zh-CN" altLang="en-US" sz="1800" b="1" dirty="0"/>
              <a:t>：</a:t>
            </a:r>
            <a:r>
              <a:rPr lang="zh-CN" altLang="en-US" sz="1800" dirty="0"/>
              <a:t>由预先</a:t>
            </a:r>
            <a:r>
              <a:rPr lang="zh-CN" altLang="zh-CN" sz="1800" dirty="0"/>
              <a:t>规定的基本符号构成程序，比较接近数学语言，与具体机器无关，通用性强、便于学习和掌握。</a:t>
            </a:r>
            <a:endParaRPr lang="zh-CN" altLang="zh-CN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38860" y="2218690"/>
            <a:ext cx="7553960" cy="1148715"/>
          </a:xfrm>
        </p:spPr>
        <p:txBody>
          <a:bodyPr/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. </a:t>
            </a:r>
            <a:r>
              <a:rPr lang="zh-CN" altLang="zh-CN" sz="1800" b="1" dirty="0">
                <a:solidFill>
                  <a:srgbClr val="C00000"/>
                </a:solidFill>
              </a:rPr>
              <a:t>系列计算机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具有相同的基本指令系统和基本体系结构，但具有不同组成和实现的一系列不</a:t>
            </a:r>
            <a:r>
              <a:rPr lang="zh-CN" altLang="en-US" sz="1800" dirty="0"/>
              <a:t>同型号的机器。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36545" y="1481485"/>
            <a:ext cx="5832475" cy="576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2</a:t>
            </a:r>
            <a:r>
              <a:rPr lang="zh-CN" altLang="en-US" b="0" dirty="0">
                <a:solidFill>
                  <a:schemeClr val="tx1"/>
                </a:solidFill>
              </a:rPr>
              <a:t>.1.</a:t>
            </a:r>
            <a:r>
              <a:rPr lang="en-US" altLang="zh-CN" b="0" dirty="0">
                <a:solidFill>
                  <a:schemeClr val="tx1"/>
                </a:solidFill>
              </a:rPr>
              <a:t>2 </a:t>
            </a:r>
            <a:r>
              <a:rPr lang="zh-CN" altLang="en-US" b="0" dirty="0">
                <a:solidFill>
                  <a:schemeClr val="tx1"/>
                </a:solidFill>
              </a:rPr>
              <a:t>处理体系结构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448280" y="990630"/>
            <a:ext cx="5832475" cy="576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200785" y="3264535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lnSpc>
                <a:spcPct val="150000"/>
              </a:lnSpc>
              <a:buClr>
                <a:srgbClr val="B10303"/>
              </a:buClr>
              <a:buFont typeface="Wingdings" panose="05000000000000000000" charset="0"/>
              <a:buChar char="n"/>
            </a:pP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B10303"/>
              </a:buClr>
              <a:buFont typeface="Wingdings" panose="05000000000000000000" charset="0"/>
              <a:buChar char="n"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IBM-360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B10303"/>
              </a:buClr>
              <a:buFont typeface="Wingdings" panose="05000000000000000000" charset="0"/>
              <a:buChar char="n"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曙光，神威，银河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B10303"/>
              </a:buClr>
              <a:buFont typeface="Wingdings" panose="05000000000000000000" charset="0"/>
              <a:buChar char="n"/>
            </a:pP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5975" y="2141855"/>
            <a:ext cx="7972425" cy="38639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tx1"/>
                </a:solidFill>
              </a:rPr>
              <a:t>2.</a:t>
            </a:r>
            <a:r>
              <a:rPr lang="en-US" altLang="zh-CN" sz="1800" b="1" dirty="0"/>
              <a:t> CISC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RISC</a:t>
            </a:r>
            <a:endParaRPr lang="en-US" altLang="zh-CN" sz="1800" b="1" dirty="0"/>
          </a:p>
          <a:p>
            <a:pPr marL="285750" indent="18415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  </a:t>
            </a:r>
            <a:r>
              <a:rPr lang="zh-CN" altLang="zh-CN" sz="1800" b="1" dirty="0">
                <a:solidFill>
                  <a:srgbClr val="C00000"/>
                </a:solidFill>
              </a:rPr>
              <a:t>复杂指令系统计算机</a:t>
            </a:r>
            <a:r>
              <a:rPr lang="zh-CN" altLang="zh-CN" sz="1800" dirty="0"/>
              <a:t>（</a:t>
            </a:r>
            <a:r>
              <a:rPr lang="en-US" altLang="zh-CN" sz="1800" dirty="0"/>
              <a:t>Complex </a:t>
            </a:r>
            <a:r>
              <a:rPr lang="en-US" altLang="zh-CN" sz="1800" dirty="0" err="1"/>
              <a:t>Instuction</a:t>
            </a:r>
            <a:r>
              <a:rPr lang="en-US" altLang="zh-CN" sz="1800" dirty="0"/>
              <a:t> Set Computer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1800" dirty="0"/>
              <a:t>         </a:t>
            </a:r>
            <a:r>
              <a:rPr lang="zh-CN" altLang="zh-CN" sz="1800" dirty="0"/>
              <a:t>有庞大的指令系统、较多的寻址方式、复杂的指令格式，</a:t>
            </a:r>
            <a:r>
              <a:rPr lang="en-US" altLang="zh-CN" sz="1800" dirty="0"/>
              <a:t>CPU</a:t>
            </a:r>
            <a:r>
              <a:rPr lang="zh-CN" altLang="zh-CN" sz="1800" dirty="0"/>
              <a:t>结构复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1800" dirty="0"/>
              <a:t>         </a:t>
            </a:r>
            <a:r>
              <a:rPr lang="zh-CN" altLang="en-US" sz="1800" dirty="0"/>
              <a:t>杂、设计成本高。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marL="285750" indent="2794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  </a:t>
            </a:r>
            <a:r>
              <a:rPr lang="zh-CN" altLang="zh-CN" sz="1800" b="1" dirty="0">
                <a:solidFill>
                  <a:srgbClr val="C00000"/>
                </a:solidFill>
              </a:rPr>
              <a:t>精简指令集计算机</a:t>
            </a:r>
            <a:r>
              <a:rPr lang="zh-CN" altLang="zh-CN" sz="1800" dirty="0"/>
              <a:t>（</a:t>
            </a:r>
            <a:r>
              <a:rPr lang="en-US" altLang="zh-CN" sz="1800" dirty="0"/>
              <a:t>Reduced Instruction Set Computer</a:t>
            </a:r>
            <a:r>
              <a:rPr lang="zh-CN" altLang="zh-CN" sz="1800" dirty="0"/>
              <a:t>，</a:t>
            </a:r>
            <a:r>
              <a:rPr lang="en-US" altLang="zh-CN" sz="1800" dirty="0"/>
              <a:t>RISC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marL="823595" indent="9525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sz="1800" dirty="0"/>
              <a:t>  </a:t>
            </a:r>
            <a:r>
              <a:rPr lang="zh-CN" altLang="zh-CN" sz="1800" dirty="0">
                <a:sym typeface="+mn-ea"/>
              </a:rPr>
              <a:t>去除</a:t>
            </a:r>
            <a:r>
              <a:rPr lang="zh-CN" altLang="zh-CN" sz="1800" dirty="0"/>
              <a:t>不常用的复杂指令，硬件只支持常用的简单指令。</a:t>
            </a:r>
            <a:endParaRPr lang="zh-CN" altLang="zh-CN" sz="1800" dirty="0"/>
          </a:p>
          <a:p>
            <a:pPr marL="823595" indent="2286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sz="1800" dirty="0"/>
              <a:t>  通过减少指令种类、规范指令格式、简化寻址方式、存储器并行处理等方式，大幅度</a:t>
            </a:r>
            <a:r>
              <a:rPr lang="zh-CN" altLang="en-US" sz="1800" dirty="0">
                <a:solidFill>
                  <a:schemeClr val="tx1"/>
                </a:solidFill>
              </a:rPr>
              <a:t>的提高处理器的总性能。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6545" y="1481485"/>
            <a:ext cx="5832475" cy="576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2</a:t>
            </a:r>
            <a:r>
              <a:rPr lang="zh-CN" altLang="en-US" b="0" dirty="0">
                <a:solidFill>
                  <a:schemeClr val="tx1"/>
                </a:solidFill>
              </a:rPr>
              <a:t>.1.</a:t>
            </a:r>
            <a:r>
              <a:rPr lang="en-US" altLang="zh-CN" b="0" dirty="0">
                <a:solidFill>
                  <a:schemeClr val="tx1"/>
                </a:solidFill>
              </a:rPr>
              <a:t>2 </a:t>
            </a:r>
            <a:r>
              <a:rPr lang="zh-CN" altLang="en-US" b="0" dirty="0">
                <a:solidFill>
                  <a:schemeClr val="tx1"/>
                </a:solidFill>
              </a:rPr>
              <a:t>处理体系结构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448280" y="990630"/>
            <a:ext cx="5832475" cy="576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875"/>
            <a:ext cx="8435340" cy="3900805"/>
          </a:xfrm>
        </p:spPr>
        <p:txBody>
          <a:bodyPr/>
          <a:lstStyle/>
          <a:p>
            <a:r>
              <a:rPr lang="en-US" altLang="zh-CN" dirty="0"/>
              <a:t>2.2.1  </a:t>
            </a:r>
            <a:r>
              <a:rPr lang="zh-CN" altLang="zh-CN" dirty="0"/>
              <a:t>微处理器与微型计算机</a:t>
            </a:r>
            <a:endParaRPr lang="zh-CN" altLang="zh-CN" b="1" dirty="0"/>
          </a:p>
          <a:p>
            <a:pPr marL="662940" indent="-257175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solidFill>
                  <a:srgbClr val="C00000"/>
                </a:solidFill>
              </a:rPr>
              <a:t>微处理器</a:t>
            </a:r>
            <a:r>
              <a:rPr lang="en-US" altLang="zh-CN" sz="1800" dirty="0"/>
              <a:t>(Microprocessor</a:t>
            </a:r>
            <a:r>
              <a:rPr lang="zh-CN" altLang="zh-CN" sz="1800" dirty="0"/>
              <a:t>，μ</a:t>
            </a:r>
            <a:r>
              <a:rPr lang="en-US" altLang="zh-CN" sz="1800" dirty="0"/>
              <a:t>P</a:t>
            </a:r>
            <a:r>
              <a:rPr lang="zh-CN" altLang="zh-CN" sz="1800" dirty="0"/>
              <a:t>，</a:t>
            </a:r>
            <a:r>
              <a:rPr lang="en-US" altLang="zh-CN" sz="1800" dirty="0"/>
              <a:t>MP)</a:t>
            </a:r>
            <a:r>
              <a:rPr lang="zh-CN" altLang="en-US" sz="1800" dirty="0"/>
              <a:t>：</a:t>
            </a:r>
            <a:r>
              <a:rPr lang="zh-CN" altLang="zh-CN" sz="1800" dirty="0"/>
              <a:t>将运算器和控制器集成在一起的中央处理器部件。</a:t>
            </a:r>
            <a:endParaRPr lang="zh-CN" altLang="zh-CN" sz="1800" dirty="0"/>
          </a:p>
          <a:p>
            <a:pPr marL="662940" indent="-257175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solidFill>
                  <a:srgbClr val="C00000"/>
                </a:solidFill>
              </a:rPr>
              <a:t>微型计算机</a:t>
            </a:r>
            <a:r>
              <a:rPr lang="en-US" altLang="zh-CN" sz="1800" dirty="0"/>
              <a:t>(Microcomputer</a:t>
            </a:r>
            <a:r>
              <a:rPr lang="zh-CN" altLang="zh-CN" sz="1800" dirty="0"/>
              <a:t>，μ</a:t>
            </a:r>
            <a:r>
              <a:rPr lang="en-US" altLang="zh-CN" sz="1800" dirty="0"/>
              <a:t>C</a:t>
            </a:r>
            <a:r>
              <a:rPr lang="zh-CN" altLang="zh-CN" sz="1800" dirty="0"/>
              <a:t>，</a:t>
            </a:r>
            <a:r>
              <a:rPr lang="en-US" altLang="zh-CN" sz="1800" dirty="0"/>
              <a:t>MC)</a:t>
            </a:r>
            <a:r>
              <a:rPr lang="zh-CN" altLang="zh-CN" sz="1800" dirty="0"/>
              <a:t>：以微处理器为核心，配上内存储器、输入</a:t>
            </a:r>
            <a:r>
              <a:rPr lang="en-US" altLang="zh-CN" sz="1800" dirty="0"/>
              <a:t>/</a:t>
            </a:r>
            <a:r>
              <a:rPr lang="zh-CN" altLang="zh-CN" sz="1800" dirty="0"/>
              <a:t>输出接口电路及系统总线所组成的计算机。</a:t>
            </a:r>
            <a:endParaRPr lang="en-US" altLang="zh-CN" sz="1800" b="1" dirty="0"/>
          </a:p>
          <a:p>
            <a:pPr marL="662940" indent="-257175">
              <a:buClr>
                <a:srgbClr val="002676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solidFill>
                  <a:srgbClr val="C00000"/>
                </a:solidFill>
              </a:rPr>
              <a:t>微型计算机系统</a:t>
            </a:r>
            <a:r>
              <a:rPr lang="en-US" altLang="zh-CN" sz="1800" dirty="0"/>
              <a:t>(Microcomputer System</a:t>
            </a:r>
            <a:r>
              <a:rPr lang="zh-CN" altLang="zh-CN" sz="1800" dirty="0"/>
              <a:t>，μ</a:t>
            </a:r>
            <a:r>
              <a:rPr lang="en-US" altLang="zh-CN" sz="1800" dirty="0"/>
              <a:t>CS,MCS)</a:t>
            </a:r>
            <a:r>
              <a:rPr lang="zh-CN" altLang="zh-CN" sz="1800" dirty="0"/>
              <a:t>：是指以微型计算机为中心，配以相应的外围设备、电源、辅助电路以及控制微型计算机工作的系统软件所构成的计算机系统。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  <a:endParaRPr lang="zh-CN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10" y="2245360"/>
            <a:ext cx="5224780" cy="309943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37815" y="5562600"/>
          <a:ext cx="3724910" cy="47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910"/>
              </a:tblGrid>
              <a:tr h="47561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微型计算机系统组成</a:t>
                      </a:r>
                      <a:endParaRPr lang="zh-CN" altLang="zh-CN" sz="1800" b="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8310" y="1567180"/>
            <a:ext cx="40938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2.2.1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微处理器与微型计算机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7670" y="1433830"/>
            <a:ext cx="8435340" cy="658495"/>
          </a:xfrm>
        </p:spPr>
        <p:txBody>
          <a:bodyPr/>
          <a:lstStyle/>
          <a:p>
            <a:r>
              <a:rPr lang="en-US" altLang="zh-CN" b="1" dirty="0"/>
              <a:t>2.2.2  </a:t>
            </a:r>
            <a:r>
              <a:rPr lang="zh-CN" altLang="zh-CN" dirty="0"/>
              <a:t> 微处理器中主要的寄存器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zh-CN" dirty="0"/>
              <a:t>微型计算机系统基础</a:t>
            </a:r>
            <a:endParaRPr lang="zh-CN" altLang="en-US" dirty="0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926465" y="2082800"/>
            <a:ext cx="7099935" cy="334581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sz="2000" dirty="0"/>
              <a:t>指令寄存器（</a:t>
            </a:r>
            <a:r>
              <a:rPr lang="en-US" altLang="zh-CN" sz="2000" dirty="0"/>
              <a:t>Instruction Register</a:t>
            </a:r>
            <a:r>
              <a:rPr lang="zh-CN" altLang="zh-CN" sz="2000" dirty="0"/>
              <a:t>，</a:t>
            </a:r>
            <a:r>
              <a:rPr lang="en-US" altLang="zh-CN" sz="2000" dirty="0"/>
              <a:t>IR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sz="2000" dirty="0"/>
              <a:t>程序计数器（</a:t>
            </a:r>
            <a:r>
              <a:rPr lang="en-US" altLang="zh-CN" sz="2000" dirty="0"/>
              <a:t>Program Counter</a:t>
            </a:r>
            <a:r>
              <a:rPr lang="zh-CN" altLang="zh-CN" sz="2000" dirty="0"/>
              <a:t>，</a:t>
            </a:r>
            <a:r>
              <a:rPr lang="en-US" altLang="zh-CN" sz="2000" dirty="0"/>
              <a:t>PC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sz="2000" dirty="0"/>
              <a:t>地址寄存器（</a:t>
            </a:r>
            <a:r>
              <a:rPr lang="en-US" altLang="zh-CN" sz="2000" dirty="0"/>
              <a:t>Address Register</a:t>
            </a:r>
            <a:r>
              <a:rPr lang="zh-CN" altLang="zh-CN" sz="2000" dirty="0"/>
              <a:t>，</a:t>
            </a:r>
            <a:r>
              <a:rPr lang="en-US" altLang="zh-CN" sz="2000" dirty="0"/>
              <a:t>AR</a:t>
            </a:r>
            <a:r>
              <a:rPr lang="zh-CN" altLang="zh-CN" sz="2000" dirty="0"/>
              <a:t>）</a:t>
            </a:r>
            <a:endParaRPr lang="en-US" altLang="zh-CN" sz="2000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sz="2000" dirty="0"/>
              <a:t>数据寄存器（</a:t>
            </a:r>
            <a:r>
              <a:rPr lang="en-US" altLang="zh-CN" sz="2000" dirty="0"/>
              <a:t>Data Register</a:t>
            </a:r>
            <a:r>
              <a:rPr lang="zh-CN" altLang="zh-CN" sz="2000" dirty="0"/>
              <a:t>，</a:t>
            </a:r>
            <a:r>
              <a:rPr lang="en-US" altLang="zh-CN" sz="2000" dirty="0"/>
              <a:t>DR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sz="2000" dirty="0"/>
              <a:t>通用寄存器（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0</a:t>
            </a:r>
            <a:r>
              <a:rPr lang="zh-CN" altLang="zh-CN" sz="2000" dirty="0"/>
              <a:t>～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pPr marL="342900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sz="2000" dirty="0"/>
              <a:t>程序状态字寄存器（</a:t>
            </a:r>
            <a:r>
              <a:rPr lang="en-US" altLang="zh-CN" sz="2000" dirty="0"/>
              <a:t>Program Status Word</a:t>
            </a:r>
            <a:r>
              <a:rPr lang="zh-CN" altLang="zh-CN" sz="2000" dirty="0"/>
              <a:t>，</a:t>
            </a:r>
            <a:r>
              <a:rPr lang="en-US" altLang="zh-CN" sz="2000" dirty="0"/>
              <a:t>PSW</a:t>
            </a:r>
            <a:r>
              <a:rPr lang="zh-CN" altLang="zh-CN" sz="2000" dirty="0"/>
              <a:t>）</a:t>
            </a:r>
            <a:endParaRPr lang="en-US" altLang="zh-CN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自定义 2">
      <a:dk1>
        <a:srgbClr val="00349E"/>
      </a:dk1>
      <a:lt1>
        <a:sysClr val="window" lastClr="FFFFFF"/>
      </a:lt1>
      <a:dk2>
        <a:srgbClr val="002676"/>
      </a:dk2>
      <a:lt2>
        <a:srgbClr val="D2D2D2"/>
      </a:lt2>
      <a:accent1>
        <a:srgbClr val="002676"/>
      </a:accent1>
      <a:accent2>
        <a:srgbClr val="005BD3"/>
      </a:accent2>
      <a:accent3>
        <a:srgbClr val="00B050"/>
      </a:accent3>
      <a:accent4>
        <a:srgbClr val="92D050"/>
      </a:accent4>
      <a:accent5>
        <a:srgbClr val="17BBFD"/>
      </a:accent5>
      <a:accent6>
        <a:srgbClr val="FFFFFF"/>
      </a:accent6>
      <a:hlink>
        <a:srgbClr val="17BBFD"/>
      </a:hlink>
      <a:folHlink>
        <a:srgbClr val="4E005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2335</Words>
  <Application>WPS 演示</Application>
  <PresentationFormat>全屏显示(4:3)</PresentationFormat>
  <Paragraphs>220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幼圆</vt:lpstr>
      <vt:lpstr>Verdana</vt:lpstr>
      <vt:lpstr>仿宋</vt:lpstr>
      <vt:lpstr>Wingdings</vt:lpstr>
      <vt:lpstr>Arial Unicode MS</vt:lpstr>
      <vt:lpstr>Calibri</vt:lpstr>
      <vt:lpstr>cdb2004c012l</vt:lpstr>
      <vt:lpstr>PowerPoint 演示文稿</vt:lpstr>
      <vt:lpstr>微机原理与接口技术（第3版）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  <vt:lpstr>2 微型计算机系统基础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SONY</dc:creator>
  <cp:lastModifiedBy>回眸一笑1407076342</cp:lastModifiedBy>
  <cp:revision>764</cp:revision>
  <dcterms:created xsi:type="dcterms:W3CDTF">2010-12-06T14:45:00Z</dcterms:created>
  <dcterms:modified xsi:type="dcterms:W3CDTF">2018-11-26T06:01:48Z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