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104"/>
  </p:notesMasterIdLst>
  <p:handoutMasterIdLst>
    <p:handoutMasterId r:id="rId105"/>
  </p:handoutMasterIdLst>
  <p:sldIdLst>
    <p:sldId id="256" r:id="rId3"/>
    <p:sldId id="341" r:id="rId4"/>
    <p:sldId id="545" r:id="rId5"/>
    <p:sldId id="546" r:id="rId6"/>
    <p:sldId id="547" r:id="rId7"/>
    <p:sldId id="544" r:id="rId8"/>
    <p:sldId id="548" r:id="rId9"/>
    <p:sldId id="549" r:id="rId10"/>
    <p:sldId id="552" r:id="rId11"/>
    <p:sldId id="550" r:id="rId12"/>
    <p:sldId id="554" r:id="rId13"/>
    <p:sldId id="265" r:id="rId14"/>
    <p:sldId id="557" r:id="rId15"/>
    <p:sldId id="558" r:id="rId16"/>
    <p:sldId id="559" r:id="rId17"/>
    <p:sldId id="560" r:id="rId18"/>
    <p:sldId id="561" r:id="rId19"/>
    <p:sldId id="555" r:id="rId20"/>
    <p:sldId id="563" r:id="rId21"/>
    <p:sldId id="564" r:id="rId22"/>
    <p:sldId id="562" r:id="rId23"/>
    <p:sldId id="565" r:id="rId24"/>
    <p:sldId id="566" r:id="rId25"/>
    <p:sldId id="568" r:id="rId26"/>
    <p:sldId id="567" r:id="rId27"/>
    <p:sldId id="569" r:id="rId28"/>
    <p:sldId id="570" r:id="rId29"/>
    <p:sldId id="571" r:id="rId30"/>
    <p:sldId id="572" r:id="rId31"/>
    <p:sldId id="573" r:id="rId32"/>
    <p:sldId id="574" r:id="rId33"/>
    <p:sldId id="575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583" r:id="rId42"/>
    <p:sldId id="584" r:id="rId43"/>
    <p:sldId id="586" r:id="rId44"/>
    <p:sldId id="585" r:id="rId45"/>
    <p:sldId id="587" r:id="rId46"/>
    <p:sldId id="588" r:id="rId47"/>
    <p:sldId id="589" r:id="rId48"/>
    <p:sldId id="590" r:id="rId49"/>
    <p:sldId id="591" r:id="rId50"/>
    <p:sldId id="592" r:id="rId51"/>
    <p:sldId id="593" r:id="rId52"/>
    <p:sldId id="594" r:id="rId53"/>
    <p:sldId id="595" r:id="rId54"/>
    <p:sldId id="596" r:id="rId55"/>
    <p:sldId id="597" r:id="rId56"/>
    <p:sldId id="598" r:id="rId57"/>
    <p:sldId id="599" r:id="rId58"/>
    <p:sldId id="600" r:id="rId59"/>
    <p:sldId id="601" r:id="rId60"/>
    <p:sldId id="602" r:id="rId61"/>
    <p:sldId id="275" r:id="rId62"/>
    <p:sldId id="604" r:id="rId63"/>
    <p:sldId id="605" r:id="rId64"/>
    <p:sldId id="609" r:id="rId65"/>
    <p:sldId id="606" r:id="rId66"/>
    <p:sldId id="607" r:id="rId67"/>
    <p:sldId id="608" r:id="rId68"/>
    <p:sldId id="610" r:id="rId69"/>
    <p:sldId id="611" r:id="rId70"/>
    <p:sldId id="612" r:id="rId71"/>
    <p:sldId id="613" r:id="rId72"/>
    <p:sldId id="614" r:id="rId73"/>
    <p:sldId id="615" r:id="rId74"/>
    <p:sldId id="616" r:id="rId75"/>
    <p:sldId id="292" r:id="rId76"/>
    <p:sldId id="306" r:id="rId77"/>
    <p:sldId id="304" r:id="rId78"/>
    <p:sldId id="293" r:id="rId79"/>
    <p:sldId id="305" r:id="rId80"/>
    <p:sldId id="619" r:id="rId81"/>
    <p:sldId id="620" r:id="rId82"/>
    <p:sldId id="621" r:id="rId83"/>
    <p:sldId id="622" r:id="rId84"/>
    <p:sldId id="623" r:id="rId85"/>
    <p:sldId id="627" r:id="rId86"/>
    <p:sldId id="624" r:id="rId87"/>
    <p:sldId id="625" r:id="rId88"/>
    <p:sldId id="626" r:id="rId89"/>
    <p:sldId id="628" r:id="rId90"/>
    <p:sldId id="629" r:id="rId91"/>
    <p:sldId id="630" r:id="rId92"/>
    <p:sldId id="631" r:id="rId93"/>
    <p:sldId id="632" r:id="rId94"/>
    <p:sldId id="633" r:id="rId95"/>
    <p:sldId id="634" r:id="rId96"/>
    <p:sldId id="635" r:id="rId97"/>
    <p:sldId id="636" r:id="rId98"/>
    <p:sldId id="637" r:id="rId99"/>
    <p:sldId id="638" r:id="rId100"/>
    <p:sldId id="639" r:id="rId101"/>
    <p:sldId id="640" r:id="rId102"/>
    <p:sldId id="641" r:id="rId10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2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0000"/>
    <a:srgbClr val="B10303"/>
    <a:srgbClr val="000000"/>
    <a:srgbClr val="00349E"/>
    <a:srgbClr val="FF9933"/>
    <a:srgbClr val="FFFFFF"/>
    <a:srgbClr val="F8F8F8"/>
    <a:srgbClr val="DDDDDD"/>
    <a:srgbClr val="4D4D4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94" autoAdjust="0"/>
  </p:normalViewPr>
  <p:slideViewPr>
    <p:cSldViewPr>
      <p:cViewPr varScale="1">
        <p:scale>
          <a:sx n="84" d="100"/>
          <a:sy n="84" d="100"/>
        </p:scale>
        <p:origin x="1491" y="82"/>
      </p:cViewPr>
      <p:guideLst>
        <p:guide orient="horz" pos="2072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15A9-E68D-43DB-9F27-620F3E057C81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27ACE-7591-4D2A-9DF1-E79EEEC70C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27ACE-7591-4D2A-9DF1-E79EEEC70C7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3473450" y="3562350"/>
            <a:ext cx="5104765" cy="737235"/>
          </a:xfrm>
          <a:prstGeom prst="rect">
            <a:avLst/>
          </a:prstGeom>
          <a:noFill/>
          <a:effectLst>
            <a:outerShdw blurRad="50800" dist="25400" dir="2400000" algn="ctr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微机原理与接口技术（第</a:t>
            </a:r>
            <a:r>
              <a:rPr lang="en-US" altLang="zh-CN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endParaRPr lang="en-US" altLang="zh-CN" sz="28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211638" y="5806440"/>
            <a:ext cx="2296795" cy="368300"/>
          </a:xfrm>
          <a:prstGeom prst="rect">
            <a:avLst/>
          </a:prstGeom>
          <a:noFill/>
          <a:effectLst>
            <a:outerShdw blurRad="50800" dist="12700" dir="5400000" algn="ctr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</a:p>
        </p:txBody>
      </p:sp>
      <p:grpSp>
        <p:nvGrpSpPr>
          <p:cNvPr id="3078" name="组合 29"/>
          <p:cNvGrpSpPr/>
          <p:nvPr userDrawn="1"/>
        </p:nvGrpSpPr>
        <p:grpSpPr>
          <a:xfrm>
            <a:off x="0" y="6597650"/>
            <a:ext cx="9144000" cy="260350"/>
            <a:chOff x="0" y="0"/>
            <a:chExt cx="8792204" cy="764704"/>
          </a:xfrm>
        </p:grpSpPr>
        <p:sp>
          <p:nvSpPr>
            <p:cNvPr id="3079" name="矩形 14"/>
            <p:cNvSpPr/>
            <p:nvPr/>
          </p:nvSpPr>
          <p:spPr>
            <a:xfrm>
              <a:off x="0" y="0"/>
              <a:ext cx="1267876" cy="764704"/>
            </a:xfrm>
            <a:prstGeom prst="rect">
              <a:avLst/>
            </a:prstGeom>
            <a:solidFill>
              <a:srgbClr val="160B3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0" name="矩形 15"/>
            <p:cNvSpPr/>
            <p:nvPr/>
          </p:nvSpPr>
          <p:spPr>
            <a:xfrm>
              <a:off x="1267876" y="0"/>
              <a:ext cx="1267876" cy="764704"/>
            </a:xfrm>
            <a:prstGeom prst="rect">
              <a:avLst/>
            </a:prstGeom>
            <a:solidFill>
              <a:srgbClr val="201053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1" name="矩形 16"/>
            <p:cNvSpPr/>
            <p:nvPr/>
          </p:nvSpPr>
          <p:spPr>
            <a:xfrm>
              <a:off x="3761434" y="0"/>
              <a:ext cx="1267876" cy="764704"/>
            </a:xfrm>
            <a:prstGeom prst="rect">
              <a:avLst/>
            </a:prstGeom>
            <a:solidFill>
              <a:srgbClr val="2B70FF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2" name="矩形 18"/>
            <p:cNvSpPr/>
            <p:nvPr/>
          </p:nvSpPr>
          <p:spPr>
            <a:xfrm>
              <a:off x="5032316" y="0"/>
              <a:ext cx="1267876" cy="764704"/>
            </a:xfrm>
            <a:prstGeom prst="rect">
              <a:avLst/>
            </a:prstGeom>
            <a:solidFill>
              <a:srgbClr val="729EFF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3" name="矩形 19"/>
            <p:cNvSpPr/>
            <p:nvPr/>
          </p:nvSpPr>
          <p:spPr>
            <a:xfrm>
              <a:off x="2495411" y="0"/>
              <a:ext cx="1267876" cy="764704"/>
            </a:xfrm>
            <a:prstGeom prst="rect">
              <a:avLst/>
            </a:prstGeom>
            <a:solidFill>
              <a:srgbClr val="00009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4" name="矩形 26"/>
            <p:cNvSpPr/>
            <p:nvPr/>
          </p:nvSpPr>
          <p:spPr>
            <a:xfrm>
              <a:off x="7524328" y="0"/>
              <a:ext cx="1267876" cy="764704"/>
            </a:xfrm>
            <a:prstGeom prst="rect">
              <a:avLst/>
            </a:prstGeom>
            <a:solidFill>
              <a:srgbClr val="E3DCF8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5" name="矩形 28"/>
            <p:cNvSpPr/>
            <p:nvPr/>
          </p:nvSpPr>
          <p:spPr>
            <a:xfrm>
              <a:off x="6258305" y="0"/>
              <a:ext cx="1267876" cy="764704"/>
            </a:xfrm>
            <a:prstGeom prst="rect">
              <a:avLst/>
            </a:prstGeom>
            <a:solidFill>
              <a:srgbClr val="AFAFFF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3" name="Rectangle 52"/>
          <p:cNvSpPr/>
          <p:nvPr userDrawn="1"/>
        </p:nvSpPr>
        <p:spPr>
          <a:xfrm>
            <a:off x="5895975" y="635"/>
            <a:ext cx="3248025" cy="27813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6" name="Line 5"/>
          <p:cNvSpPr/>
          <p:nvPr userDrawn="1"/>
        </p:nvSpPr>
        <p:spPr>
          <a:xfrm>
            <a:off x="7164388" y="4867275"/>
            <a:ext cx="1349375" cy="1588"/>
          </a:xfrm>
          <a:prstGeom prst="line">
            <a:avLst/>
          </a:prstGeom>
          <a:ln w="76200" cap="rnd" cmpd="sng">
            <a:solidFill>
              <a:srgbClr val="000099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solidFill>
                <a:srgbClr val="00349E"/>
              </a:solidFill>
              <a:ea typeface="宋体" panose="02010600030101010101" pitchFamily="2" charset="-122"/>
              <a:sym typeface="Verdana" panose="020B0604030504040204" pitchFamily="34" charset="0"/>
            </a:endParaRPr>
          </a:p>
        </p:txBody>
      </p:sp>
      <p:grpSp>
        <p:nvGrpSpPr>
          <p:cNvPr id="17" name="Group 53"/>
          <p:cNvGrpSpPr/>
          <p:nvPr userDrawn="1"/>
        </p:nvGrpSpPr>
        <p:grpSpPr>
          <a:xfrm>
            <a:off x="19050" y="2330450"/>
            <a:ext cx="9115425" cy="358775"/>
            <a:chOff x="0" y="0"/>
            <a:chExt cx="1927" cy="226"/>
          </a:xfrm>
        </p:grpSpPr>
        <p:sp>
          <p:nvSpPr>
            <p:cNvPr id="18" name="Line 54"/>
            <p:cNvSpPr/>
            <p:nvPr/>
          </p:nvSpPr>
          <p:spPr>
            <a:xfrm>
              <a:off x="0" y="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9" name="Line 55"/>
            <p:cNvSpPr/>
            <p:nvPr/>
          </p:nvSpPr>
          <p:spPr>
            <a:xfrm>
              <a:off x="0" y="72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0" name="Line 56"/>
            <p:cNvSpPr/>
            <p:nvPr/>
          </p:nvSpPr>
          <p:spPr>
            <a:xfrm>
              <a:off x="0" y="14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1" name="Line 57"/>
            <p:cNvSpPr/>
            <p:nvPr/>
          </p:nvSpPr>
          <p:spPr>
            <a:xfrm>
              <a:off x="0" y="22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</p:grpSp>
      <p:pic>
        <p:nvPicPr>
          <p:cNvPr id="22" name="图片 21" descr="timg (1)"/>
          <p:cNvPicPr>
            <a:picLocks noChangeAspect="1"/>
          </p:cNvPicPr>
          <p:nvPr userDrawn="1"/>
        </p:nvPicPr>
        <p:blipFill>
          <a:blip r:embed="rId2"/>
          <a:srcRect t="-1392" r="26943"/>
          <a:stretch>
            <a:fillRect/>
          </a:stretch>
        </p:blipFill>
        <p:spPr>
          <a:xfrm>
            <a:off x="0" y="-39370"/>
            <a:ext cx="3279140" cy="2820670"/>
          </a:xfrm>
          <a:prstGeom prst="rect">
            <a:avLst/>
          </a:prstGeom>
        </p:spPr>
      </p:pic>
      <p:pic>
        <p:nvPicPr>
          <p:cNvPr id="27" name="Picture 6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43263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4" name="组合 33"/>
          <p:cNvGrpSpPr/>
          <p:nvPr userDrawn="1"/>
        </p:nvGrpSpPr>
        <p:grpSpPr>
          <a:xfrm>
            <a:off x="3810" y="3756660"/>
            <a:ext cx="9131935" cy="775970"/>
            <a:chOff x="6" y="5916"/>
            <a:chExt cx="14381" cy="12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8" name="直接连接符 27"/>
            <p:cNvCxnSpPr/>
            <p:nvPr userDrawn="1"/>
          </p:nvCxnSpPr>
          <p:spPr>
            <a:xfrm>
              <a:off x="6" y="5916"/>
              <a:ext cx="4680" cy="0"/>
            </a:xfrm>
            <a:prstGeom prst="line">
              <a:avLst/>
            </a:prstGeom>
            <a:ln w="60325" cmpd="sng">
              <a:solidFill>
                <a:srgbClr val="00349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 userDrawn="1"/>
          </p:nvCxnSpPr>
          <p:spPr>
            <a:xfrm flipV="1">
              <a:off x="4591" y="7090"/>
              <a:ext cx="9796" cy="11"/>
            </a:xfrm>
            <a:prstGeom prst="line">
              <a:avLst/>
            </a:prstGeom>
            <a:ln w="60325" cmpd="sng">
              <a:solidFill>
                <a:srgbClr val="00349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 userDrawn="1"/>
          </p:nvCxnSpPr>
          <p:spPr>
            <a:xfrm>
              <a:off x="4633" y="5916"/>
              <a:ext cx="0" cy="1222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图片 32" descr="cove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1065" y="2884805"/>
            <a:ext cx="1567815" cy="209169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211638" y="5044440"/>
            <a:ext cx="2296795" cy="368300"/>
          </a:xfrm>
          <a:prstGeom prst="rect">
            <a:avLst/>
          </a:prstGeom>
          <a:noFill/>
          <a:effectLst>
            <a:outerShdw blurRad="50800" dist="12700" dir="5400000" algn="ctr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牟  琦  主编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E551C-4F85-4979-A12B-FA8B5DD34A8F}" type="datetimeFigureOut">
              <a:rPr lang="zh-CN" altLang="en-US"/>
              <a:t>2022/9/15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A2895-0C39-48D0-A6D2-8EE40CA3CEE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4A941-B262-4C66-8416-55C246A74685}" type="datetimeFigureOut">
              <a:rPr lang="zh-CN" altLang="en-US"/>
              <a:t>2022/9/15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AD72E-40B7-48BB-AD7C-7C4984BE70E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FEE34-C6CB-48AD-BE4A-9EBDCA31335E}" type="datetimeFigureOut">
              <a:rPr lang="zh-CN" altLang="en-US"/>
              <a:t>2022/9/15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ECFB3-A3AF-4142-A398-604CF5245E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8F9DF-F428-4394-8EE7-6A54D89D373A}" type="datetimeFigureOut">
              <a:rPr lang="zh-CN" altLang="en-US"/>
              <a:t>2022/9/15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BB04-3BE2-443D-9F58-706936214D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2DD47-7837-4BD9-B333-BF2896EACEC6}" type="datetimeFigureOut">
              <a:rPr lang="zh-CN" altLang="en-US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768C-720C-4E5E-9777-4E5B8B26F4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DEC40-8679-4408-9306-D8B256709F4F}" type="datetimeFigureOut">
              <a:rPr lang="zh-CN" altLang="en-US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E2CB1-8C15-45D3-92C7-D8342CA84B3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8450" y="287338"/>
            <a:ext cx="6172200" cy="563562"/>
          </a:xfrm>
        </p:spPr>
        <p:txBody>
          <a:bodyPr/>
          <a:lstStyle>
            <a:lvl1pPr>
              <a:defRPr sz="2800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550" y="1353458"/>
            <a:ext cx="8229600" cy="4263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charset="0"/>
              <a:buChar char="n"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Wingdings" panose="05000000000000000000" charset="0"/>
              <a:buChar char="p"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60163"/>
            <a:ext cx="8229600" cy="426375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anose="05000000000000000000" charset="0"/>
              <a:buChar char="n"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Font typeface="Wingdings" panose="05000000000000000000" charset="0"/>
              <a:buChar char="p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905" y="927100"/>
            <a:ext cx="5250180" cy="57594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48280" y="990630"/>
            <a:ext cx="5832475" cy="576263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298450" y="287338"/>
            <a:ext cx="6172200" cy="563562"/>
          </a:xfrm>
        </p:spPr>
        <p:txBody>
          <a:bodyPr/>
          <a:lstStyle>
            <a:lvl1pPr>
              <a:defRPr sz="2800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7361F-0771-4720-9643-D7375881E6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83252-4F13-44C7-8B76-46B024196F10}" type="datetimeFigureOut">
              <a:rPr lang="zh-CN" altLang="en-US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AE479-2CC1-4416-A9FC-6D96C5914B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398E2-4D74-42B8-AF9F-AF554F803AAD}" type="datetimeFigureOut">
              <a:rPr lang="zh-CN" altLang="en-US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F9AE0-EBCE-4BF0-AC77-4463E5A93F6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98FA7-40DC-4F4D-8EA0-24F6006DD9F1}" type="datetimeFigureOut">
              <a:rPr lang="zh-CN" altLang="en-US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39699-05C5-4C9F-921B-3CCD91741CE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89D1D-B8C3-4A32-8D8C-4B7854A42E8C}" type="datetimeFigureOut">
              <a:rPr lang="zh-CN" altLang="en-US"/>
              <a:t>2022/9/15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6A28B-B64A-4DE2-B830-745B78FA82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918E5-24F1-4744-B3B4-2C0983B61148}" type="datetimeFigureOut">
              <a:rPr lang="zh-CN" altLang="en-US"/>
              <a:t>2022/9/15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E472B-54DB-4FC3-89FE-E5008767837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0"/>
            <a:ext cx="9144000" cy="92646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rcRect r="24178"/>
          <a:stretch>
            <a:fillRect/>
          </a:stretch>
        </p:blipFill>
        <p:spPr>
          <a:xfrm>
            <a:off x="6626860" y="3810"/>
            <a:ext cx="1255395" cy="9213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rcRect r="14300"/>
          <a:stretch>
            <a:fillRect/>
          </a:stretch>
        </p:blipFill>
        <p:spPr>
          <a:xfrm flipH="1">
            <a:off x="7882255" y="3810"/>
            <a:ext cx="1261745" cy="9220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rcRect r="10675"/>
          <a:stretch>
            <a:fillRect/>
          </a:stretch>
        </p:blipFill>
        <p:spPr>
          <a:xfrm flipH="1">
            <a:off x="5233670" y="3810"/>
            <a:ext cx="1393190" cy="922655"/>
          </a:xfrm>
          <a:prstGeom prst="rect">
            <a:avLst/>
          </a:prstGeom>
        </p:spPr>
      </p:pic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6616065"/>
            <a:ext cx="9144000" cy="23812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08730" y="6581775"/>
            <a:ext cx="1525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幼圆" pitchFamily="49" charset="-122"/>
          <a:ea typeface="幼圆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AD3887-3440-425F-994F-A8A2AFFAA464}" type="datetimeFigureOut">
              <a:rPr lang="zh-CN" altLang="en-US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0E029EF-4DDD-4C57-B0C7-FE88C1DD450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Documents%20and%20Settings\zhong\My%20Documents\ddd\&#21160;&#30011;1.htm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Documents%20and%20Settings\zhong\My%20Documents\ddd\&#21160;&#30011;1.htm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Documents%20and%20Settings\zhong\My%20Documents\ddd\&#21160;&#30011;1.htm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17" Type="http://schemas.openxmlformats.org/officeDocument/2006/relationships/image" Target="../media/image34.wmf"/><Relationship Id="rId2" Type="http://schemas.openxmlformats.org/officeDocument/2006/relationships/image" Target="../media/image19.png"/><Relationship Id="rId16" Type="http://schemas.openxmlformats.org/officeDocument/2006/relationships/image" Target="../media/image33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5" Type="http://schemas.openxmlformats.org/officeDocument/2006/relationships/image" Target="../media/image3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42.wmf"/><Relationship Id="rId21" Type="http://schemas.openxmlformats.org/officeDocument/2006/relationships/image" Target="../media/image50.wmf"/><Relationship Id="rId7" Type="http://schemas.openxmlformats.org/officeDocument/2006/relationships/oleObject" Target="../embeddings/oleObject5.bin"/><Relationship Id="rId12" Type="http://schemas.openxmlformats.org/officeDocument/2006/relationships/image" Target="../media/image46.wmf"/><Relationship Id="rId17" Type="http://schemas.openxmlformats.org/officeDocument/2006/relationships/image" Target="../media/image48.w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image" Target="../media/image47.wmf"/><Relationship Id="rId10" Type="http://schemas.openxmlformats.org/officeDocument/2006/relationships/image" Target="../media/image45.wmf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9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42.wmf"/><Relationship Id="rId21" Type="http://schemas.openxmlformats.org/officeDocument/2006/relationships/image" Target="../media/image47.wmf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46.wmf"/><Relationship Id="rId17" Type="http://schemas.openxmlformats.org/officeDocument/2006/relationships/image" Target="../media/image49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52.wmf"/><Relationship Id="rId10" Type="http://schemas.openxmlformats.org/officeDocument/2006/relationships/image" Target="../media/image45.wmf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58.wmf"/><Relationship Id="rId26" Type="http://schemas.openxmlformats.org/officeDocument/2006/relationships/image" Target="../media/image60.wmf"/><Relationship Id="rId3" Type="http://schemas.openxmlformats.org/officeDocument/2006/relationships/image" Target="../media/image43.wmf"/><Relationship Id="rId21" Type="http://schemas.openxmlformats.org/officeDocument/2006/relationships/oleObject" Target="../embeddings/oleObject37.bin"/><Relationship Id="rId7" Type="http://schemas.openxmlformats.org/officeDocument/2006/relationships/image" Target="../media/image55.wmf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4.bin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4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59.wmf"/><Relationship Id="rId5" Type="http://schemas.openxmlformats.org/officeDocument/2006/relationships/image" Target="../media/image54.wmf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61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36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2.bin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62.wmf"/></Relationships>
</file>

<file path=ppt/slides/_rels/slide8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2.wmf"/><Relationship Id="rId26" Type="http://schemas.openxmlformats.org/officeDocument/2006/relationships/image" Target="../media/image65.wmf"/><Relationship Id="rId3" Type="http://schemas.openxmlformats.org/officeDocument/2006/relationships/image" Target="../media/image43.wmf"/><Relationship Id="rId21" Type="http://schemas.openxmlformats.org/officeDocument/2006/relationships/oleObject" Target="../embeddings/oleObject54.bin"/><Relationship Id="rId34" Type="http://schemas.openxmlformats.org/officeDocument/2006/relationships/image" Target="../media/image49.w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33" Type="http://schemas.openxmlformats.org/officeDocument/2006/relationships/oleObject" Target="../embeddings/oleObject60.bin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51.bin"/><Relationship Id="rId20" Type="http://schemas.openxmlformats.org/officeDocument/2006/relationships/image" Target="../media/image58.wmf"/><Relationship Id="rId29" Type="http://schemas.openxmlformats.org/officeDocument/2006/relationships/oleObject" Target="../embeddings/oleObject58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60.wmf"/><Relationship Id="rId32" Type="http://schemas.openxmlformats.org/officeDocument/2006/relationships/image" Target="../media/image68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66.wmf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53.bin"/><Relationship Id="rId31" Type="http://schemas.openxmlformats.org/officeDocument/2006/relationships/oleObject" Target="../embeddings/oleObject5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49.bin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67.wmf"/><Relationship Id="rId8" Type="http://schemas.openxmlformats.org/officeDocument/2006/relationships/image" Target="../media/image5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实际上，两个不同的逻辑段可以交叠，或者完全重叠</a:t>
            </a:r>
          </a:p>
        </p:txBody>
      </p:sp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31022"/>
            <a:ext cx="3978275" cy="37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298450" y="287338"/>
            <a:ext cx="6172200" cy="5635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8086CPU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写总线周期各包含多少个时钟周期？什么情况下需要插入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等待周期？应插入多少个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，取决于什么因素？什么情况下会出现空闲状态</a:t>
            </a:r>
            <a:r>
              <a:rPr lang="en-US" altLang="zh-CN" sz="2000" b="1" dirty="0" err="1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写总线周期包含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个时钟周期。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与慢速的存储器或外设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端口交换信息，系统中就要用一个电路来产生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信号，并传递给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引脚。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状态的下降沿对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信号进行采样。如果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信号是无效信号，那么，就会在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之后插入等待状态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。插入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的个数取决于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接收到高电平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信号的时间。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在不执行总线周期时，总线接口部件就不和总线打交道，此时，进入总线空闲周期。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0163"/>
            <a:ext cx="8686800" cy="4263752"/>
          </a:xfrm>
        </p:spPr>
        <p:txBody>
          <a:bodyPr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3.25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最小模式下总线操作时序图，请结合该图说明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各个引脚信号。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7" name="Picture 4" descr="05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7292336" cy="417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7675" y="990600"/>
            <a:ext cx="5832475" cy="576263"/>
          </a:xfrm>
        </p:spPr>
        <p:txBody>
          <a:bodyPr/>
          <a:lstStyle/>
          <a:p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存储器的分段结构和物理地址的形成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155172" y="4492892"/>
            <a:ext cx="252095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CS=7018H,IP=FE7FH,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物理地址</a:t>
            </a:r>
            <a:r>
              <a:rPr kumimoji="1" lang="en-US" altLang="zh-CN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7FFFFH</a:t>
            </a:r>
            <a:endParaRPr kumimoji="1" lang="en-US" altLang="zh-CN" b="1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5228196" y="4061092"/>
            <a:ext cx="21039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kumimoji="1" lang="en-US" altLang="zh-CN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7018:FE7F</a:t>
            </a:r>
            <a:endParaRPr kumimoji="1" lang="en-US" altLang="zh-CN" b="1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591344" y="6093296"/>
            <a:ext cx="295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物理地址形成过程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447675" y="1566863"/>
            <a:ext cx="32400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物理地址的形成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47675" y="1949995"/>
            <a:ext cx="8424862" cy="75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每个存储单元都有一个唯一</a:t>
            </a:r>
            <a:r>
              <a:rPr lang="zh-CN" altLang="en-US" b="1" dirty="0">
                <a:solidFill>
                  <a:srgbClr val="D408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物理地址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FFFFFH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位二进制数，该地址在指令执行时由地址加法器形成，并进行硬件寻址。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7675" y="2721350"/>
            <a:ext cx="7945437" cy="77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地址加法器的具体做法：段地址左移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位，然后加上偏移地址就得到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位物理地址。</a:t>
            </a:r>
          </a:p>
        </p:txBody>
      </p:sp>
      <p:pic>
        <p:nvPicPr>
          <p:cNvPr id="717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9045" b="3604"/>
          <a:stretch>
            <a:fillRect/>
          </a:stretch>
        </p:blipFill>
        <p:spPr bwMode="auto">
          <a:xfrm>
            <a:off x="698299" y="3428826"/>
            <a:ext cx="2952750" cy="248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标题 3"/>
          <p:cNvSpPr>
            <a:spLocks noGrp="1"/>
          </p:cNvSpPr>
          <p:nvPr>
            <p:ph type="title"/>
          </p:nvPr>
        </p:nvSpPr>
        <p:spPr>
          <a:xfrm>
            <a:off x="298450" y="287338"/>
            <a:ext cx="6172200" cy="5635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66341" y="1196752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/>
              <a:t>用户编程时采用</a:t>
            </a:r>
            <a:r>
              <a:rPr lang="zh-CN" altLang="en-US" sz="2000" b="1">
                <a:solidFill>
                  <a:srgbClr val="D408CF"/>
                </a:solidFill>
              </a:rPr>
              <a:t>逻辑地址</a:t>
            </a:r>
            <a:r>
              <a:rPr lang="zh-CN" altLang="en-US" sz="2000" b="1"/>
              <a:t>，其形式为：</a:t>
            </a:r>
            <a:r>
              <a:rPr lang="zh-CN" altLang="en-US" sz="2000" b="1">
                <a:hlinkClick r:id="rId2" action="ppaction://hlinksldjump"/>
              </a:rPr>
              <a:t>段的首地址 </a:t>
            </a:r>
            <a:r>
              <a:rPr lang="en-US" altLang="zh-CN" sz="2000" b="1"/>
              <a:t>: </a:t>
            </a:r>
            <a:r>
              <a:rPr lang="zh-CN" altLang="en-US" sz="2000" b="1">
                <a:hlinkClick r:id="rId2" action="ppaction://hlinksldjump"/>
              </a:rPr>
              <a:t>段内偏移地址</a:t>
            </a:r>
            <a:endParaRPr lang="zh-CN" altLang="en-US" sz="2000" b="1"/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285516" y="1771894"/>
            <a:ext cx="411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/>
              <a:t>它们由两个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位的无符号数构成 。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278822" y="2347036"/>
            <a:ext cx="547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dirty="0"/>
              <a:t>逻辑地址“</a:t>
            </a:r>
            <a:r>
              <a:rPr lang="en-US" altLang="zh-CN" sz="2000" b="1" dirty="0"/>
              <a:t>1460H:100H” = </a:t>
            </a:r>
            <a:r>
              <a:rPr lang="zh-CN" altLang="en-US" sz="2000" b="1" dirty="0"/>
              <a:t>物理地址</a:t>
            </a:r>
            <a:r>
              <a:rPr lang="en-US" altLang="zh-CN" sz="2000" b="1" dirty="0"/>
              <a:t>14700H</a:t>
            </a:r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262731" y="2852187"/>
            <a:ext cx="8618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/>
              <a:t>一个存储单元可以拥有多个</a:t>
            </a:r>
            <a:r>
              <a:rPr lang="zh-CN" altLang="en-US" sz="2000" b="1" dirty="0">
                <a:hlinkClick r:id="" action="ppaction://noaction"/>
              </a:rPr>
              <a:t>逻辑地址</a:t>
            </a:r>
            <a:r>
              <a:rPr lang="zh-CN" altLang="en-US" sz="2000" b="1" dirty="0"/>
              <a:t>，但只可能拥有一个唯一的</a:t>
            </a:r>
            <a:r>
              <a:rPr lang="zh-CN" altLang="en-US" sz="2000" b="1" dirty="0">
                <a:hlinkClick r:id="" action="ppaction://noaction"/>
              </a:rPr>
              <a:t>物理地址</a:t>
            </a:r>
            <a:r>
              <a:rPr lang="zh-CN" altLang="en-US" sz="2000" b="1" dirty="0"/>
              <a:t>。</a:t>
            </a:r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266341" y="3357339"/>
            <a:ext cx="45720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 b="1"/>
              <a:t>例如：物理地址： </a:t>
            </a:r>
            <a:r>
              <a:rPr lang="en-US" altLang="zh-CN" sz="2000" b="1"/>
              <a:t>00200H</a:t>
            </a:r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1058504" y="4365402"/>
            <a:ext cx="325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/>
              <a:t>逻辑地址： </a:t>
            </a:r>
            <a:r>
              <a:rPr lang="en-US" altLang="zh-CN" sz="2000" b="1"/>
              <a:t>0020H : 0000H</a:t>
            </a:r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1058504" y="3860577"/>
            <a:ext cx="33845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 b="1"/>
              <a:t>逻辑地址： </a:t>
            </a:r>
            <a:r>
              <a:rPr lang="en-US" altLang="zh-CN" sz="2000" b="1"/>
              <a:t>0000H : 0200H</a:t>
            </a:r>
          </a:p>
        </p:txBody>
      </p:sp>
      <p:sp>
        <p:nvSpPr>
          <p:cNvPr id="11" name="标题 3"/>
          <p:cNvSpPr txBox="1"/>
          <p:nvPr/>
        </p:nvSpPr>
        <p:spPr>
          <a:xfrm>
            <a:off x="137671" y="245622"/>
            <a:ext cx="6172200" cy="563562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CN" sz="2800" i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i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800" i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sz="2800" i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sz="28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/>
      <p:bldP spid="129030" grpId="0"/>
      <p:bldP spid="129031" grpId="0"/>
      <p:bldP spid="129032" grpId="0"/>
      <p:bldP spid="129033" grpId="0"/>
      <p:bldP spid="1290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存储器可以划分为：</a:t>
            </a:r>
            <a:r>
              <a:rPr lang="zh-CN" altLang="en-US" b="1" dirty="0">
                <a:solidFill>
                  <a:srgbClr val="B103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程序区、数据区、堆栈区</a:t>
            </a:r>
            <a:endParaRPr lang="en-US" altLang="zh-CN" b="1" dirty="0">
              <a:solidFill>
                <a:srgbClr val="B1030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r>
              <a:rPr lang="zh-CN" altLang="zh-CN" b="1" dirty="0"/>
              <a:t>程序段</a:t>
            </a:r>
            <a:r>
              <a:rPr lang="zh-CN" altLang="zh-CN" dirty="0"/>
              <a:t>中存储程序的指令代码；</a:t>
            </a:r>
            <a:r>
              <a:rPr lang="zh-CN" altLang="zh-CN" b="1" dirty="0"/>
              <a:t>数据段</a:t>
            </a:r>
            <a:r>
              <a:rPr lang="zh-CN" altLang="zh-CN" dirty="0"/>
              <a:t>和</a:t>
            </a:r>
            <a:r>
              <a:rPr lang="zh-CN" altLang="zh-CN" b="1" dirty="0"/>
              <a:t>附加段</a:t>
            </a:r>
            <a:r>
              <a:rPr lang="zh-CN" altLang="zh-CN" dirty="0"/>
              <a:t>中存储数据、中间结果和最后结果；</a:t>
            </a:r>
            <a:r>
              <a:rPr lang="zh-CN" altLang="zh-CN" b="1" dirty="0"/>
              <a:t>堆栈段</a:t>
            </a:r>
            <a:r>
              <a:rPr lang="zh-CN" altLang="zh-CN" dirty="0"/>
              <a:t>存储压入堆栈的数据或状态信息。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</a:pPr>
            <a:endParaRPr lang="zh-CN" altLang="en-US" b="1" dirty="0">
              <a:solidFill>
                <a:srgbClr val="66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按信息特征分段存储</a:t>
            </a: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298450" y="287338"/>
            <a:ext cx="6172200" cy="5635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8086CPU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内部结构分成两部分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B103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总线接口部件</a:t>
            </a:r>
            <a:r>
              <a:rPr lang="en-US" altLang="zh-CN" b="1" dirty="0">
                <a:solidFill>
                  <a:srgbClr val="B103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BIU</a:t>
            </a:r>
            <a:r>
              <a:rPr lang="en-US" altLang="zh-CN" b="1" dirty="0">
                <a:solidFill>
                  <a:srgbClr val="B103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总线接口单元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BIU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，负责控制存贮器读写。</a:t>
            </a:r>
          </a:p>
          <a:p>
            <a:pPr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B103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执行部件</a:t>
            </a:r>
            <a:r>
              <a:rPr lang="en-US" altLang="zh-CN" b="1" dirty="0">
                <a:solidFill>
                  <a:srgbClr val="B103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EU:</a:t>
            </a: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执行单元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从指令队列中取出指令并执行。</a:t>
            </a:r>
          </a:p>
          <a:p>
            <a:pPr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B103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特点：</a:t>
            </a: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取指部分和执行指令部分分开进行，提高了速度。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8086 CPU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的内部结构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微处理器的内部结构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298450" y="287338"/>
            <a:ext cx="6172200" cy="5635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45" name="Line 89"/>
          <p:cNvSpPr>
            <a:spLocks noChangeShapeType="1"/>
          </p:cNvSpPr>
          <p:nvPr/>
        </p:nvSpPr>
        <p:spPr bwMode="auto">
          <a:xfrm>
            <a:off x="8305800" y="2590800"/>
            <a:ext cx="762000" cy="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46" name="Text Box 90"/>
          <p:cNvSpPr txBox="1">
            <a:spLocks noChangeArrowheads="1"/>
          </p:cNvSpPr>
          <p:nvPr/>
        </p:nvSpPr>
        <p:spPr bwMode="auto">
          <a:xfrm>
            <a:off x="8606135" y="2895600"/>
            <a:ext cx="46166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外部总线</a:t>
            </a:r>
          </a:p>
        </p:txBody>
      </p:sp>
      <p:sp>
        <p:nvSpPr>
          <p:cNvPr id="198748" name="Rectangle 92"/>
          <p:cNvSpPr>
            <a:spLocks noChangeArrowheads="1"/>
          </p:cNvSpPr>
          <p:nvPr/>
        </p:nvSpPr>
        <p:spPr bwMode="auto">
          <a:xfrm>
            <a:off x="1524000" y="838200"/>
            <a:ext cx="1371600" cy="2438400"/>
          </a:xfrm>
          <a:prstGeom prst="rect">
            <a:avLst/>
          </a:prstGeom>
          <a:solidFill>
            <a:srgbClr val="E0F3FE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49" name="Line 93"/>
          <p:cNvSpPr>
            <a:spLocks noChangeShapeType="1"/>
          </p:cNvSpPr>
          <p:nvPr/>
        </p:nvSpPr>
        <p:spPr bwMode="auto">
          <a:xfrm>
            <a:off x="1524000" y="2667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50" name="Line 94"/>
          <p:cNvSpPr>
            <a:spLocks noChangeShapeType="1"/>
          </p:cNvSpPr>
          <p:nvPr/>
        </p:nvSpPr>
        <p:spPr bwMode="auto">
          <a:xfrm>
            <a:off x="1524000" y="2971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51" name="Line 95"/>
          <p:cNvSpPr>
            <a:spLocks noChangeShapeType="1"/>
          </p:cNvSpPr>
          <p:nvPr/>
        </p:nvSpPr>
        <p:spPr bwMode="auto">
          <a:xfrm>
            <a:off x="1524000" y="1143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52" name="Line 96"/>
          <p:cNvSpPr>
            <a:spLocks noChangeShapeType="1"/>
          </p:cNvSpPr>
          <p:nvPr/>
        </p:nvSpPr>
        <p:spPr bwMode="auto">
          <a:xfrm>
            <a:off x="1524000" y="1447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53" name="Line 97"/>
          <p:cNvSpPr>
            <a:spLocks noChangeShapeType="1"/>
          </p:cNvSpPr>
          <p:nvPr/>
        </p:nvSpPr>
        <p:spPr bwMode="auto">
          <a:xfrm>
            <a:off x="1524000" y="1752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54" name="Line 98"/>
          <p:cNvSpPr>
            <a:spLocks noChangeShapeType="1"/>
          </p:cNvSpPr>
          <p:nvPr/>
        </p:nvSpPr>
        <p:spPr bwMode="auto">
          <a:xfrm>
            <a:off x="1524000" y="2057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55" name="Line 99"/>
          <p:cNvSpPr>
            <a:spLocks noChangeShapeType="1"/>
          </p:cNvSpPr>
          <p:nvPr/>
        </p:nvSpPr>
        <p:spPr bwMode="auto">
          <a:xfrm>
            <a:off x="1524000" y="2362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56" name="Line 100"/>
          <p:cNvSpPr>
            <a:spLocks noChangeShapeType="1"/>
          </p:cNvSpPr>
          <p:nvPr/>
        </p:nvSpPr>
        <p:spPr bwMode="auto">
          <a:xfrm>
            <a:off x="2209800" y="838200"/>
            <a:ext cx="0" cy="121920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57" name="Freeform 101"/>
          <p:cNvSpPr/>
          <p:nvPr/>
        </p:nvSpPr>
        <p:spPr bwMode="auto">
          <a:xfrm>
            <a:off x="1295400" y="4343400"/>
            <a:ext cx="1905000" cy="762000"/>
          </a:xfrm>
          <a:custGeom>
            <a:avLst/>
            <a:gdLst>
              <a:gd name="T0" fmla="*/ 0 w 1200"/>
              <a:gd name="T1" fmla="*/ 0 h 480"/>
              <a:gd name="T2" fmla="*/ 384 w 1200"/>
              <a:gd name="T3" fmla="*/ 0 h 480"/>
              <a:gd name="T4" fmla="*/ 480 w 1200"/>
              <a:gd name="T5" fmla="*/ 192 h 480"/>
              <a:gd name="T6" fmla="*/ 720 w 1200"/>
              <a:gd name="T7" fmla="*/ 192 h 480"/>
              <a:gd name="T8" fmla="*/ 816 w 1200"/>
              <a:gd name="T9" fmla="*/ 0 h 480"/>
              <a:gd name="T10" fmla="*/ 1200 w 1200"/>
              <a:gd name="T11" fmla="*/ 0 h 480"/>
              <a:gd name="T12" fmla="*/ 912 w 1200"/>
              <a:gd name="T13" fmla="*/ 480 h 480"/>
              <a:gd name="T14" fmla="*/ 240 w 1200"/>
              <a:gd name="T15" fmla="*/ 480 h 480"/>
              <a:gd name="T16" fmla="*/ 0 w 1200"/>
              <a:gd name="T1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66FFFF"/>
          </a:solidFill>
          <a:ln w="12700" cap="flat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58" name="Line 102"/>
          <p:cNvSpPr>
            <a:spLocks noChangeShapeType="1"/>
          </p:cNvSpPr>
          <p:nvPr/>
        </p:nvSpPr>
        <p:spPr bwMode="auto">
          <a:xfrm>
            <a:off x="2209800" y="32766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59" name="Line 103"/>
          <p:cNvSpPr>
            <a:spLocks noChangeShapeType="1"/>
          </p:cNvSpPr>
          <p:nvPr/>
        </p:nvSpPr>
        <p:spPr bwMode="auto">
          <a:xfrm>
            <a:off x="1676400" y="38100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60" name="Line 104"/>
          <p:cNvSpPr>
            <a:spLocks noChangeShapeType="1"/>
          </p:cNvSpPr>
          <p:nvPr/>
        </p:nvSpPr>
        <p:spPr bwMode="auto">
          <a:xfrm>
            <a:off x="2895600" y="38100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61" name="Rectangle 105"/>
          <p:cNvSpPr>
            <a:spLocks noChangeArrowheads="1"/>
          </p:cNvSpPr>
          <p:nvPr/>
        </p:nvSpPr>
        <p:spPr bwMode="auto">
          <a:xfrm>
            <a:off x="1447800" y="5715000"/>
            <a:ext cx="1676400" cy="381000"/>
          </a:xfrm>
          <a:prstGeom prst="rect">
            <a:avLst/>
          </a:prstGeom>
          <a:solidFill>
            <a:schemeClr val="hlink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62" name="Line 106"/>
          <p:cNvSpPr>
            <a:spLocks noChangeShapeType="1"/>
          </p:cNvSpPr>
          <p:nvPr/>
        </p:nvSpPr>
        <p:spPr bwMode="auto">
          <a:xfrm>
            <a:off x="2514600" y="5105400"/>
            <a:ext cx="0" cy="60960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63" name="Line 107"/>
          <p:cNvSpPr>
            <a:spLocks noChangeShapeType="1"/>
          </p:cNvSpPr>
          <p:nvPr/>
        </p:nvSpPr>
        <p:spPr bwMode="auto">
          <a:xfrm>
            <a:off x="1066800" y="3810000"/>
            <a:ext cx="0" cy="1600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64" name="Line 108"/>
          <p:cNvSpPr>
            <a:spLocks noChangeShapeType="1"/>
          </p:cNvSpPr>
          <p:nvPr/>
        </p:nvSpPr>
        <p:spPr bwMode="auto">
          <a:xfrm>
            <a:off x="1066800" y="5370444"/>
            <a:ext cx="9144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65" name="Line 109"/>
          <p:cNvSpPr>
            <a:spLocks noChangeShapeType="1"/>
          </p:cNvSpPr>
          <p:nvPr/>
        </p:nvSpPr>
        <p:spPr bwMode="auto">
          <a:xfrm>
            <a:off x="1981200" y="5105400"/>
            <a:ext cx="0" cy="3048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66" name="Line 110"/>
          <p:cNvSpPr>
            <a:spLocks noChangeShapeType="1"/>
          </p:cNvSpPr>
          <p:nvPr/>
        </p:nvSpPr>
        <p:spPr bwMode="auto">
          <a:xfrm>
            <a:off x="228600" y="3810000"/>
            <a:ext cx="5181600" cy="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67" name="Line 111"/>
          <p:cNvSpPr>
            <a:spLocks noChangeShapeType="1"/>
          </p:cNvSpPr>
          <p:nvPr/>
        </p:nvSpPr>
        <p:spPr bwMode="auto">
          <a:xfrm>
            <a:off x="533400" y="3810000"/>
            <a:ext cx="0" cy="2667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68" name="Line 112"/>
          <p:cNvSpPr>
            <a:spLocks noChangeShapeType="1"/>
          </p:cNvSpPr>
          <p:nvPr/>
        </p:nvSpPr>
        <p:spPr bwMode="auto">
          <a:xfrm>
            <a:off x="533400" y="6437244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69" name="Line 113"/>
          <p:cNvSpPr>
            <a:spLocks noChangeShapeType="1"/>
          </p:cNvSpPr>
          <p:nvPr/>
        </p:nvSpPr>
        <p:spPr bwMode="auto">
          <a:xfrm>
            <a:off x="2362200" y="6096000"/>
            <a:ext cx="0" cy="381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70" name="Freeform 114">
            <a:hlinkClick r:id="rId2" action="ppaction://hlinkfile"/>
          </p:cNvPr>
          <p:cNvSpPr/>
          <p:nvPr/>
        </p:nvSpPr>
        <p:spPr bwMode="auto">
          <a:xfrm>
            <a:off x="5410200" y="533400"/>
            <a:ext cx="1600200" cy="609600"/>
          </a:xfrm>
          <a:custGeom>
            <a:avLst/>
            <a:gdLst>
              <a:gd name="T0" fmla="*/ 0 w 1008"/>
              <a:gd name="T1" fmla="*/ 384 h 384"/>
              <a:gd name="T2" fmla="*/ 288 w 1008"/>
              <a:gd name="T3" fmla="*/ 384 h 384"/>
              <a:gd name="T4" fmla="*/ 384 w 1008"/>
              <a:gd name="T5" fmla="*/ 192 h 384"/>
              <a:gd name="T6" fmla="*/ 624 w 1008"/>
              <a:gd name="T7" fmla="*/ 192 h 384"/>
              <a:gd name="T8" fmla="*/ 720 w 1008"/>
              <a:gd name="T9" fmla="*/ 384 h 384"/>
              <a:gd name="T10" fmla="*/ 1008 w 1008"/>
              <a:gd name="T11" fmla="*/ 384 h 384"/>
              <a:gd name="T12" fmla="*/ 816 w 1008"/>
              <a:gd name="T13" fmla="*/ 0 h 384"/>
              <a:gd name="T14" fmla="*/ 144 w 1008"/>
              <a:gd name="T15" fmla="*/ 0 h 384"/>
              <a:gd name="T16" fmla="*/ 0 w 1008"/>
              <a:gd name="T1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8" h="384">
                <a:moveTo>
                  <a:pt x="0" y="384"/>
                </a:moveTo>
                <a:lnTo>
                  <a:pt x="288" y="384"/>
                </a:lnTo>
                <a:lnTo>
                  <a:pt x="384" y="192"/>
                </a:lnTo>
                <a:lnTo>
                  <a:pt x="624" y="192"/>
                </a:lnTo>
                <a:lnTo>
                  <a:pt x="720" y="384"/>
                </a:lnTo>
                <a:lnTo>
                  <a:pt x="1008" y="384"/>
                </a:lnTo>
                <a:lnTo>
                  <a:pt x="816" y="0"/>
                </a:lnTo>
                <a:lnTo>
                  <a:pt x="144" y="0"/>
                </a:lnTo>
                <a:lnTo>
                  <a:pt x="0" y="384"/>
                </a:lnTo>
                <a:close/>
              </a:path>
            </a:pathLst>
          </a:custGeom>
          <a:solidFill>
            <a:srgbClr val="B10303"/>
          </a:solidFill>
          <a:ln w="12700" cap="flat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71" name="Rectangle 115"/>
          <p:cNvSpPr>
            <a:spLocks noChangeArrowheads="1"/>
          </p:cNvSpPr>
          <p:nvPr/>
        </p:nvSpPr>
        <p:spPr bwMode="auto">
          <a:xfrm>
            <a:off x="5562600" y="1600200"/>
            <a:ext cx="1371600" cy="1905000"/>
          </a:xfrm>
          <a:prstGeom prst="rect">
            <a:avLst/>
          </a:prstGeom>
          <a:solidFill>
            <a:srgbClr val="E0F3FE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72" name="Line 116"/>
          <p:cNvSpPr>
            <a:spLocks noChangeShapeType="1"/>
          </p:cNvSpPr>
          <p:nvPr/>
        </p:nvSpPr>
        <p:spPr bwMode="auto">
          <a:xfrm>
            <a:off x="5562600" y="2819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73" name="Line 117"/>
          <p:cNvSpPr>
            <a:spLocks noChangeShapeType="1"/>
          </p:cNvSpPr>
          <p:nvPr/>
        </p:nvSpPr>
        <p:spPr bwMode="auto">
          <a:xfrm>
            <a:off x="5562600" y="2514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74" name="Line 118"/>
          <p:cNvSpPr>
            <a:spLocks noChangeShapeType="1"/>
          </p:cNvSpPr>
          <p:nvPr/>
        </p:nvSpPr>
        <p:spPr bwMode="auto">
          <a:xfrm>
            <a:off x="5562600" y="1905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75" name="Line 119"/>
          <p:cNvSpPr>
            <a:spLocks noChangeShapeType="1"/>
          </p:cNvSpPr>
          <p:nvPr/>
        </p:nvSpPr>
        <p:spPr bwMode="auto">
          <a:xfrm>
            <a:off x="5562600" y="2209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76" name="Line 120"/>
          <p:cNvSpPr>
            <a:spLocks noChangeShapeType="1"/>
          </p:cNvSpPr>
          <p:nvPr/>
        </p:nvSpPr>
        <p:spPr bwMode="auto">
          <a:xfrm>
            <a:off x="5562600" y="3124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77" name="Rectangle 121"/>
          <p:cNvSpPr>
            <a:spLocks noChangeArrowheads="1"/>
          </p:cNvSpPr>
          <p:nvPr/>
        </p:nvSpPr>
        <p:spPr bwMode="auto">
          <a:xfrm>
            <a:off x="3581400" y="4343400"/>
            <a:ext cx="1143000" cy="762000"/>
          </a:xfrm>
          <a:prstGeom prst="rect">
            <a:avLst/>
          </a:prstGeom>
          <a:solidFill>
            <a:srgbClr val="FFFFCC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78" name="Rectangle 122"/>
          <p:cNvSpPr>
            <a:spLocks noChangeArrowheads="1"/>
          </p:cNvSpPr>
          <p:nvPr/>
        </p:nvSpPr>
        <p:spPr bwMode="auto">
          <a:xfrm>
            <a:off x="5410200" y="4495800"/>
            <a:ext cx="13716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79" name="Rectangle 123"/>
          <p:cNvSpPr>
            <a:spLocks noChangeArrowheads="1"/>
          </p:cNvSpPr>
          <p:nvPr/>
        </p:nvSpPr>
        <p:spPr bwMode="auto">
          <a:xfrm>
            <a:off x="7315200" y="2133600"/>
            <a:ext cx="1143000" cy="8382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80" name="Line 124"/>
          <p:cNvSpPr>
            <a:spLocks noChangeShapeType="1"/>
          </p:cNvSpPr>
          <p:nvPr/>
        </p:nvSpPr>
        <p:spPr bwMode="auto">
          <a:xfrm flipV="1">
            <a:off x="6172199" y="290513"/>
            <a:ext cx="1918251" cy="14287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81" name="Line 125"/>
          <p:cNvSpPr>
            <a:spLocks noChangeShapeType="1"/>
          </p:cNvSpPr>
          <p:nvPr/>
        </p:nvSpPr>
        <p:spPr bwMode="auto">
          <a:xfrm>
            <a:off x="6172197" y="262867"/>
            <a:ext cx="3" cy="283785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82" name="Line 126"/>
          <p:cNvSpPr>
            <a:spLocks noChangeShapeType="1"/>
          </p:cNvSpPr>
          <p:nvPr/>
        </p:nvSpPr>
        <p:spPr bwMode="auto">
          <a:xfrm>
            <a:off x="5715000" y="11430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83" name="Line 127"/>
          <p:cNvSpPr>
            <a:spLocks noChangeShapeType="1"/>
          </p:cNvSpPr>
          <p:nvPr/>
        </p:nvSpPr>
        <p:spPr bwMode="auto">
          <a:xfrm>
            <a:off x="6705600" y="11430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84" name="Line 128"/>
          <p:cNvSpPr>
            <a:spLocks noChangeShapeType="1"/>
          </p:cNvSpPr>
          <p:nvPr/>
        </p:nvSpPr>
        <p:spPr bwMode="auto">
          <a:xfrm>
            <a:off x="6705600" y="1371600"/>
            <a:ext cx="13716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85" name="Text Box 129"/>
          <p:cNvSpPr txBox="1">
            <a:spLocks noChangeArrowheads="1"/>
          </p:cNvSpPr>
          <p:nvPr/>
        </p:nvSpPr>
        <p:spPr bwMode="auto">
          <a:xfrm>
            <a:off x="5607050" y="3138488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内部暂存器</a:t>
            </a:r>
            <a:endParaRPr lang="zh-CN" altLang="en-US" sz="180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86" name="Text Box 130"/>
          <p:cNvSpPr txBox="1">
            <a:spLocks noChangeArrowheads="1"/>
          </p:cNvSpPr>
          <p:nvPr/>
        </p:nvSpPr>
        <p:spPr bwMode="auto">
          <a:xfrm>
            <a:off x="5638800" y="28194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zh-CN" altLang="zh-CN" sz="1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</a:p>
        </p:txBody>
      </p:sp>
      <p:sp>
        <p:nvSpPr>
          <p:cNvPr id="198787" name="Text Box 131"/>
          <p:cNvSpPr txBox="1">
            <a:spLocks noChangeArrowheads="1"/>
          </p:cNvSpPr>
          <p:nvPr/>
        </p:nvSpPr>
        <p:spPr bwMode="auto">
          <a:xfrm>
            <a:off x="5715000" y="2514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lang="en-US" altLang="zh-CN" sz="1800" b="0" i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88" name="Text Box 132"/>
          <p:cNvSpPr txBox="1">
            <a:spLocks noChangeArrowheads="1"/>
          </p:cNvSpPr>
          <p:nvPr/>
        </p:nvSpPr>
        <p:spPr bwMode="auto">
          <a:xfrm>
            <a:off x="5867400" y="2209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</a:p>
        </p:txBody>
      </p:sp>
      <p:sp>
        <p:nvSpPr>
          <p:cNvPr id="198789" name="Text Box 133"/>
          <p:cNvSpPr txBox="1">
            <a:spLocks noChangeArrowheads="1"/>
          </p:cNvSpPr>
          <p:nvPr/>
        </p:nvSpPr>
        <p:spPr bwMode="auto">
          <a:xfrm>
            <a:off x="5867400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DS</a:t>
            </a:r>
          </a:p>
        </p:txBody>
      </p:sp>
      <p:sp>
        <p:nvSpPr>
          <p:cNvPr id="198790" name="Text Box 134"/>
          <p:cNvSpPr txBox="1">
            <a:spLocks noChangeArrowheads="1"/>
          </p:cNvSpPr>
          <p:nvPr/>
        </p:nvSpPr>
        <p:spPr bwMode="auto">
          <a:xfrm>
            <a:off x="5867400" y="1600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</a:t>
            </a:r>
          </a:p>
        </p:txBody>
      </p:sp>
      <p:sp>
        <p:nvSpPr>
          <p:cNvPr id="198791" name="Text Box 135"/>
          <p:cNvSpPr txBox="1">
            <a:spLocks noChangeArrowheads="1"/>
          </p:cNvSpPr>
          <p:nvPr/>
        </p:nvSpPr>
        <p:spPr bwMode="auto">
          <a:xfrm>
            <a:off x="7315200" y="22098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输出控制电路</a:t>
            </a:r>
          </a:p>
        </p:txBody>
      </p:sp>
      <p:sp>
        <p:nvSpPr>
          <p:cNvPr id="198792" name="Line 136"/>
          <p:cNvSpPr>
            <a:spLocks noChangeShapeType="1"/>
          </p:cNvSpPr>
          <p:nvPr/>
        </p:nvSpPr>
        <p:spPr bwMode="auto">
          <a:xfrm>
            <a:off x="4724400" y="4724400"/>
            <a:ext cx="6858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93" name="Line 137"/>
          <p:cNvSpPr>
            <a:spLocks noChangeShapeType="1"/>
          </p:cNvSpPr>
          <p:nvPr/>
        </p:nvSpPr>
        <p:spPr bwMode="auto">
          <a:xfrm>
            <a:off x="8077200" y="2971800"/>
            <a:ext cx="0" cy="1752600"/>
          </a:xfrm>
          <a:prstGeom prst="line">
            <a:avLst/>
          </a:prstGeom>
          <a:noFill/>
          <a:ln w="1016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94" name="Line 138"/>
          <p:cNvSpPr>
            <a:spLocks noChangeShapeType="1"/>
          </p:cNvSpPr>
          <p:nvPr/>
        </p:nvSpPr>
        <p:spPr bwMode="auto">
          <a:xfrm>
            <a:off x="6781800" y="4724400"/>
            <a:ext cx="12954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95" name="Line 139"/>
          <p:cNvSpPr>
            <a:spLocks noChangeShapeType="1"/>
          </p:cNvSpPr>
          <p:nvPr/>
        </p:nvSpPr>
        <p:spPr bwMode="auto">
          <a:xfrm>
            <a:off x="5181600" y="3810000"/>
            <a:ext cx="0" cy="9144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96" name="Line 140"/>
          <p:cNvSpPr>
            <a:spLocks noChangeShapeType="1"/>
          </p:cNvSpPr>
          <p:nvPr/>
        </p:nvSpPr>
        <p:spPr bwMode="auto">
          <a:xfrm>
            <a:off x="5029200" y="3352800"/>
            <a:ext cx="533400" cy="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97" name="Line 141"/>
          <p:cNvSpPr>
            <a:spLocks noChangeShapeType="1"/>
          </p:cNvSpPr>
          <p:nvPr/>
        </p:nvSpPr>
        <p:spPr bwMode="auto">
          <a:xfrm>
            <a:off x="5022583" y="3316357"/>
            <a:ext cx="6617" cy="4572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98" name="Text Box 142"/>
          <p:cNvSpPr txBox="1">
            <a:spLocks noChangeArrowheads="1"/>
          </p:cNvSpPr>
          <p:nvPr/>
        </p:nvSpPr>
        <p:spPr bwMode="auto">
          <a:xfrm>
            <a:off x="3657600" y="44196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执行部分控制电路</a:t>
            </a:r>
          </a:p>
        </p:txBody>
      </p:sp>
      <p:sp>
        <p:nvSpPr>
          <p:cNvPr id="198799" name="Line 143"/>
          <p:cNvSpPr>
            <a:spLocks noChangeShapeType="1"/>
          </p:cNvSpPr>
          <p:nvPr/>
        </p:nvSpPr>
        <p:spPr bwMode="auto">
          <a:xfrm>
            <a:off x="3429000" y="3505200"/>
            <a:ext cx="0" cy="23622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00" name="Line 144"/>
          <p:cNvSpPr>
            <a:spLocks noChangeShapeType="1"/>
          </p:cNvSpPr>
          <p:nvPr/>
        </p:nvSpPr>
        <p:spPr bwMode="auto">
          <a:xfrm>
            <a:off x="2743200" y="3505200"/>
            <a:ext cx="685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01" name="Line 145"/>
          <p:cNvSpPr>
            <a:spLocks noChangeShapeType="1"/>
          </p:cNvSpPr>
          <p:nvPr/>
        </p:nvSpPr>
        <p:spPr bwMode="auto">
          <a:xfrm>
            <a:off x="2743200" y="3276600"/>
            <a:ext cx="0" cy="228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02" name="Line 146"/>
          <p:cNvSpPr>
            <a:spLocks noChangeShapeType="1"/>
          </p:cNvSpPr>
          <p:nvPr/>
        </p:nvSpPr>
        <p:spPr bwMode="auto">
          <a:xfrm>
            <a:off x="2971800" y="4724400"/>
            <a:ext cx="609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03" name="Line 147"/>
          <p:cNvSpPr>
            <a:spLocks noChangeShapeType="1"/>
          </p:cNvSpPr>
          <p:nvPr/>
        </p:nvSpPr>
        <p:spPr bwMode="auto">
          <a:xfrm>
            <a:off x="3124200" y="5867400"/>
            <a:ext cx="304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04" name="Line 148"/>
          <p:cNvSpPr>
            <a:spLocks noChangeShapeType="1"/>
          </p:cNvSpPr>
          <p:nvPr/>
        </p:nvSpPr>
        <p:spPr bwMode="auto">
          <a:xfrm>
            <a:off x="56388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05" name="Line 149"/>
          <p:cNvSpPr>
            <a:spLocks noChangeShapeType="1"/>
          </p:cNvSpPr>
          <p:nvPr/>
        </p:nvSpPr>
        <p:spPr bwMode="auto">
          <a:xfrm>
            <a:off x="58674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06" name="Line 150"/>
          <p:cNvSpPr>
            <a:spLocks noChangeShapeType="1"/>
          </p:cNvSpPr>
          <p:nvPr/>
        </p:nvSpPr>
        <p:spPr bwMode="auto">
          <a:xfrm>
            <a:off x="60960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07" name="Line 151"/>
          <p:cNvSpPr>
            <a:spLocks noChangeShapeType="1"/>
          </p:cNvSpPr>
          <p:nvPr/>
        </p:nvSpPr>
        <p:spPr bwMode="auto">
          <a:xfrm>
            <a:off x="63246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08" name="Line 152"/>
          <p:cNvSpPr>
            <a:spLocks noChangeShapeType="1"/>
          </p:cNvSpPr>
          <p:nvPr/>
        </p:nvSpPr>
        <p:spPr bwMode="auto">
          <a:xfrm>
            <a:off x="65532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09" name="Text Box 153"/>
          <p:cNvSpPr txBox="1">
            <a:spLocks noChangeArrowheads="1"/>
          </p:cNvSpPr>
          <p:nvPr/>
        </p:nvSpPr>
        <p:spPr bwMode="auto">
          <a:xfrm>
            <a:off x="5410200" y="4572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1 2  3  4  5  6</a:t>
            </a:r>
          </a:p>
        </p:txBody>
      </p:sp>
      <p:sp>
        <p:nvSpPr>
          <p:cNvPr id="198810" name="Text Box 154"/>
          <p:cNvSpPr txBox="1">
            <a:spLocks noChangeArrowheads="1"/>
          </p:cNvSpPr>
          <p:nvPr/>
        </p:nvSpPr>
        <p:spPr bwMode="auto">
          <a:xfrm>
            <a:off x="5985117" y="492502"/>
            <a:ext cx="4503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198811" name="Text Box 155"/>
          <p:cNvSpPr txBox="1">
            <a:spLocks noChangeArrowheads="1"/>
          </p:cNvSpPr>
          <p:nvPr/>
        </p:nvSpPr>
        <p:spPr bwMode="auto">
          <a:xfrm>
            <a:off x="1828800" y="4648200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lang="en-US" altLang="zh-CN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12" name="Text Box 156"/>
          <p:cNvSpPr txBox="1">
            <a:spLocks noChangeArrowheads="1"/>
          </p:cNvSpPr>
          <p:nvPr/>
        </p:nvSpPr>
        <p:spPr bwMode="auto">
          <a:xfrm>
            <a:off x="1524000" y="5715000"/>
            <a:ext cx="1524000" cy="366713"/>
          </a:xfrm>
          <a:prstGeom prst="rect">
            <a:avLst/>
          </a:prstGeom>
          <a:solidFill>
            <a:srgbClr val="E0F3FE"/>
          </a:solidFill>
          <a:ln>
            <a:noFill/>
          </a:ln>
          <a:extLs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标志寄存器</a:t>
            </a:r>
          </a:p>
        </p:txBody>
      </p:sp>
      <p:sp>
        <p:nvSpPr>
          <p:cNvPr id="198813" name="Text Box 157"/>
          <p:cNvSpPr txBox="1">
            <a:spLocks noChangeArrowheads="1"/>
          </p:cNvSpPr>
          <p:nvPr/>
        </p:nvSpPr>
        <p:spPr bwMode="auto">
          <a:xfrm>
            <a:off x="1447800" y="838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AH      AL   </a:t>
            </a:r>
          </a:p>
        </p:txBody>
      </p:sp>
      <p:sp>
        <p:nvSpPr>
          <p:cNvPr id="198814" name="Text Box 158"/>
          <p:cNvSpPr txBox="1">
            <a:spLocks noChangeArrowheads="1"/>
          </p:cNvSpPr>
          <p:nvPr/>
        </p:nvSpPr>
        <p:spPr bwMode="auto">
          <a:xfrm>
            <a:off x="1524000" y="11430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BH      BL</a:t>
            </a:r>
          </a:p>
        </p:txBody>
      </p:sp>
      <p:sp>
        <p:nvSpPr>
          <p:cNvPr id="198815" name="Text Box 159"/>
          <p:cNvSpPr txBox="1">
            <a:spLocks noChangeArrowheads="1"/>
          </p:cNvSpPr>
          <p:nvPr/>
        </p:nvSpPr>
        <p:spPr bwMode="auto">
          <a:xfrm>
            <a:off x="1600200" y="14478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      CL</a:t>
            </a:r>
          </a:p>
        </p:txBody>
      </p:sp>
      <p:sp>
        <p:nvSpPr>
          <p:cNvPr id="198816" name="Text Box 160"/>
          <p:cNvSpPr txBox="1">
            <a:spLocks noChangeArrowheads="1"/>
          </p:cNvSpPr>
          <p:nvPr/>
        </p:nvSpPr>
        <p:spPr bwMode="auto">
          <a:xfrm>
            <a:off x="1524000" y="17526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      DL</a:t>
            </a:r>
          </a:p>
        </p:txBody>
      </p:sp>
      <p:sp>
        <p:nvSpPr>
          <p:cNvPr id="198817" name="Text Box 161"/>
          <p:cNvSpPr txBox="1">
            <a:spLocks noChangeArrowheads="1"/>
          </p:cNvSpPr>
          <p:nvPr/>
        </p:nvSpPr>
        <p:spPr bwMode="auto">
          <a:xfrm>
            <a:off x="1752600" y="2057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SP</a:t>
            </a:r>
          </a:p>
        </p:txBody>
      </p:sp>
      <p:sp>
        <p:nvSpPr>
          <p:cNvPr id="198818" name="Text Box 162"/>
          <p:cNvSpPr txBox="1">
            <a:spLocks noChangeArrowheads="1"/>
          </p:cNvSpPr>
          <p:nvPr/>
        </p:nvSpPr>
        <p:spPr bwMode="auto">
          <a:xfrm>
            <a:off x="1752600" y="2362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BP</a:t>
            </a:r>
          </a:p>
        </p:txBody>
      </p:sp>
      <p:sp>
        <p:nvSpPr>
          <p:cNvPr id="198819" name="Text Box 163"/>
          <p:cNvSpPr txBox="1">
            <a:spLocks noChangeArrowheads="1"/>
          </p:cNvSpPr>
          <p:nvPr/>
        </p:nvSpPr>
        <p:spPr bwMode="auto">
          <a:xfrm>
            <a:off x="1752600" y="2667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SI</a:t>
            </a:r>
          </a:p>
        </p:txBody>
      </p:sp>
      <p:sp>
        <p:nvSpPr>
          <p:cNvPr id="198820" name="Text Box 164"/>
          <p:cNvSpPr txBox="1">
            <a:spLocks noChangeArrowheads="1"/>
          </p:cNvSpPr>
          <p:nvPr/>
        </p:nvSpPr>
        <p:spPr bwMode="auto">
          <a:xfrm>
            <a:off x="182880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DI</a:t>
            </a:r>
          </a:p>
        </p:txBody>
      </p:sp>
      <p:sp>
        <p:nvSpPr>
          <p:cNvPr id="198821" name="Text Box 165"/>
          <p:cNvSpPr txBox="1">
            <a:spLocks noChangeArrowheads="1"/>
          </p:cNvSpPr>
          <p:nvPr/>
        </p:nvSpPr>
        <p:spPr bwMode="auto">
          <a:xfrm>
            <a:off x="755598" y="990600"/>
            <a:ext cx="12319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</a:t>
            </a:r>
          </a:p>
          <a:p>
            <a:pPr eaLnBrk="0" hangingPunct="0"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</a:t>
            </a:r>
          </a:p>
          <a:p>
            <a:pPr eaLnBrk="0" hangingPunct="0"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器</a:t>
            </a:r>
          </a:p>
        </p:txBody>
      </p:sp>
      <p:sp>
        <p:nvSpPr>
          <p:cNvPr id="198822" name="Text Box 166"/>
          <p:cNvSpPr txBox="1">
            <a:spLocks noChangeArrowheads="1"/>
          </p:cNvSpPr>
          <p:nvPr/>
        </p:nvSpPr>
        <p:spPr bwMode="auto">
          <a:xfrm>
            <a:off x="4953000" y="304800"/>
            <a:ext cx="685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地址加法器</a:t>
            </a:r>
          </a:p>
        </p:txBody>
      </p:sp>
      <p:sp>
        <p:nvSpPr>
          <p:cNvPr id="198823" name="Text Box 167"/>
          <p:cNvSpPr txBox="1">
            <a:spLocks noChangeArrowheads="1"/>
          </p:cNvSpPr>
          <p:nvPr/>
        </p:nvSpPr>
        <p:spPr bwMode="auto">
          <a:xfrm>
            <a:off x="5334000" y="5029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指令队列缓冲器</a:t>
            </a:r>
          </a:p>
        </p:txBody>
      </p:sp>
      <p:sp>
        <p:nvSpPr>
          <p:cNvPr id="198824" name="Text Box 168"/>
          <p:cNvSpPr txBox="1">
            <a:spLocks noChangeArrowheads="1"/>
          </p:cNvSpPr>
          <p:nvPr/>
        </p:nvSpPr>
        <p:spPr bwMode="auto">
          <a:xfrm>
            <a:off x="3124200" y="624840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执行部件 （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EU)</a:t>
            </a:r>
            <a:endParaRPr lang="en-US" altLang="zh-CN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25" name="Text Box 169"/>
          <p:cNvSpPr txBox="1">
            <a:spLocks noChangeArrowheads="1"/>
          </p:cNvSpPr>
          <p:nvPr/>
        </p:nvSpPr>
        <p:spPr bwMode="auto">
          <a:xfrm>
            <a:off x="5943600" y="61722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总线接口部件 （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BIU)</a:t>
            </a:r>
          </a:p>
        </p:txBody>
      </p:sp>
      <p:sp>
        <p:nvSpPr>
          <p:cNvPr id="198826" name="Line 170"/>
          <p:cNvSpPr>
            <a:spLocks noChangeShapeType="1"/>
          </p:cNvSpPr>
          <p:nvPr/>
        </p:nvSpPr>
        <p:spPr bwMode="auto">
          <a:xfrm flipH="1">
            <a:off x="3806825" y="3654425"/>
            <a:ext cx="381000" cy="30638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27" name="Text Box 171"/>
          <p:cNvSpPr txBox="1">
            <a:spLocks noChangeArrowheads="1"/>
          </p:cNvSpPr>
          <p:nvPr/>
        </p:nvSpPr>
        <p:spPr bwMode="auto">
          <a:xfrm>
            <a:off x="3810000" y="3352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6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16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198828" name="Text Box 172"/>
          <p:cNvSpPr txBox="1">
            <a:spLocks noChangeArrowheads="1"/>
          </p:cNvSpPr>
          <p:nvPr/>
        </p:nvSpPr>
        <p:spPr bwMode="auto">
          <a:xfrm>
            <a:off x="7010400" y="381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6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16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198829" name="Line 173"/>
          <p:cNvSpPr>
            <a:spLocks noChangeShapeType="1"/>
          </p:cNvSpPr>
          <p:nvPr/>
        </p:nvSpPr>
        <p:spPr bwMode="auto">
          <a:xfrm flipH="1">
            <a:off x="7315200" y="1219200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30" name="Text Box 174"/>
          <p:cNvSpPr txBox="1">
            <a:spLocks noChangeArrowheads="1"/>
          </p:cNvSpPr>
          <p:nvPr/>
        </p:nvSpPr>
        <p:spPr bwMode="auto">
          <a:xfrm>
            <a:off x="7162800" y="14478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6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16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198831" name="Line 175"/>
          <p:cNvSpPr>
            <a:spLocks noChangeShapeType="1"/>
          </p:cNvSpPr>
          <p:nvPr/>
        </p:nvSpPr>
        <p:spPr bwMode="auto">
          <a:xfrm flipH="1">
            <a:off x="5029200" y="4572000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32" name="Text Box 176"/>
          <p:cNvSpPr txBox="1">
            <a:spLocks noChangeArrowheads="1"/>
          </p:cNvSpPr>
          <p:nvPr/>
        </p:nvSpPr>
        <p:spPr bwMode="auto">
          <a:xfrm>
            <a:off x="4876800" y="48006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6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6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89" name="Line 107"/>
          <p:cNvSpPr>
            <a:spLocks noChangeShapeType="1"/>
          </p:cNvSpPr>
          <p:nvPr/>
        </p:nvSpPr>
        <p:spPr bwMode="auto">
          <a:xfrm flipV="1">
            <a:off x="8063948" y="93670"/>
            <a:ext cx="26504" cy="2055805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816642" y="237335"/>
            <a:ext cx="0" cy="638333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45" name="Line 89"/>
          <p:cNvSpPr>
            <a:spLocks noChangeShapeType="1"/>
          </p:cNvSpPr>
          <p:nvPr/>
        </p:nvSpPr>
        <p:spPr bwMode="auto">
          <a:xfrm>
            <a:off x="8305800" y="2590800"/>
            <a:ext cx="762000" cy="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46" name="Text Box 90"/>
          <p:cNvSpPr txBox="1">
            <a:spLocks noChangeArrowheads="1"/>
          </p:cNvSpPr>
          <p:nvPr/>
        </p:nvSpPr>
        <p:spPr bwMode="auto">
          <a:xfrm>
            <a:off x="8606135" y="2895600"/>
            <a:ext cx="46166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外部总线</a:t>
            </a:r>
          </a:p>
        </p:txBody>
      </p:sp>
      <p:sp>
        <p:nvSpPr>
          <p:cNvPr id="198748" name="Rectangle 92"/>
          <p:cNvSpPr>
            <a:spLocks noChangeArrowheads="1"/>
          </p:cNvSpPr>
          <p:nvPr/>
        </p:nvSpPr>
        <p:spPr bwMode="auto">
          <a:xfrm>
            <a:off x="1524000" y="838200"/>
            <a:ext cx="1371600" cy="2438400"/>
          </a:xfrm>
          <a:prstGeom prst="rect">
            <a:avLst/>
          </a:prstGeom>
          <a:solidFill>
            <a:srgbClr val="E0F3FE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49" name="Line 93"/>
          <p:cNvSpPr>
            <a:spLocks noChangeShapeType="1"/>
          </p:cNvSpPr>
          <p:nvPr/>
        </p:nvSpPr>
        <p:spPr bwMode="auto">
          <a:xfrm>
            <a:off x="1524000" y="2667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0" name="Line 94"/>
          <p:cNvSpPr>
            <a:spLocks noChangeShapeType="1"/>
          </p:cNvSpPr>
          <p:nvPr/>
        </p:nvSpPr>
        <p:spPr bwMode="auto">
          <a:xfrm>
            <a:off x="1524000" y="2971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1" name="Line 95"/>
          <p:cNvSpPr>
            <a:spLocks noChangeShapeType="1"/>
          </p:cNvSpPr>
          <p:nvPr/>
        </p:nvSpPr>
        <p:spPr bwMode="auto">
          <a:xfrm>
            <a:off x="1524000" y="1143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2" name="Line 96"/>
          <p:cNvSpPr>
            <a:spLocks noChangeShapeType="1"/>
          </p:cNvSpPr>
          <p:nvPr/>
        </p:nvSpPr>
        <p:spPr bwMode="auto">
          <a:xfrm>
            <a:off x="1524000" y="1447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3" name="Line 97"/>
          <p:cNvSpPr>
            <a:spLocks noChangeShapeType="1"/>
          </p:cNvSpPr>
          <p:nvPr/>
        </p:nvSpPr>
        <p:spPr bwMode="auto">
          <a:xfrm>
            <a:off x="1524000" y="1752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4" name="Line 98"/>
          <p:cNvSpPr>
            <a:spLocks noChangeShapeType="1"/>
          </p:cNvSpPr>
          <p:nvPr/>
        </p:nvSpPr>
        <p:spPr bwMode="auto">
          <a:xfrm>
            <a:off x="1524000" y="2057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5" name="Line 99"/>
          <p:cNvSpPr>
            <a:spLocks noChangeShapeType="1"/>
          </p:cNvSpPr>
          <p:nvPr/>
        </p:nvSpPr>
        <p:spPr bwMode="auto">
          <a:xfrm>
            <a:off x="1524000" y="2362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6" name="Line 100"/>
          <p:cNvSpPr>
            <a:spLocks noChangeShapeType="1"/>
          </p:cNvSpPr>
          <p:nvPr/>
        </p:nvSpPr>
        <p:spPr bwMode="auto">
          <a:xfrm>
            <a:off x="2209800" y="838200"/>
            <a:ext cx="0" cy="121920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7" name="Freeform 101"/>
          <p:cNvSpPr/>
          <p:nvPr/>
        </p:nvSpPr>
        <p:spPr bwMode="auto">
          <a:xfrm>
            <a:off x="1295400" y="4343400"/>
            <a:ext cx="1905000" cy="762000"/>
          </a:xfrm>
          <a:custGeom>
            <a:avLst/>
            <a:gdLst>
              <a:gd name="T0" fmla="*/ 0 w 1200"/>
              <a:gd name="T1" fmla="*/ 0 h 480"/>
              <a:gd name="T2" fmla="*/ 384 w 1200"/>
              <a:gd name="T3" fmla="*/ 0 h 480"/>
              <a:gd name="T4" fmla="*/ 480 w 1200"/>
              <a:gd name="T5" fmla="*/ 192 h 480"/>
              <a:gd name="T6" fmla="*/ 720 w 1200"/>
              <a:gd name="T7" fmla="*/ 192 h 480"/>
              <a:gd name="T8" fmla="*/ 816 w 1200"/>
              <a:gd name="T9" fmla="*/ 0 h 480"/>
              <a:gd name="T10" fmla="*/ 1200 w 1200"/>
              <a:gd name="T11" fmla="*/ 0 h 480"/>
              <a:gd name="T12" fmla="*/ 912 w 1200"/>
              <a:gd name="T13" fmla="*/ 480 h 480"/>
              <a:gd name="T14" fmla="*/ 240 w 1200"/>
              <a:gd name="T15" fmla="*/ 480 h 480"/>
              <a:gd name="T16" fmla="*/ 0 w 1200"/>
              <a:gd name="T1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66FFFF"/>
          </a:solidFill>
          <a:ln w="12700" cap="flat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8" name="Line 102"/>
          <p:cNvSpPr>
            <a:spLocks noChangeShapeType="1"/>
          </p:cNvSpPr>
          <p:nvPr/>
        </p:nvSpPr>
        <p:spPr bwMode="auto">
          <a:xfrm>
            <a:off x="2209800" y="32766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9" name="Line 103"/>
          <p:cNvSpPr>
            <a:spLocks noChangeShapeType="1"/>
          </p:cNvSpPr>
          <p:nvPr/>
        </p:nvSpPr>
        <p:spPr bwMode="auto">
          <a:xfrm>
            <a:off x="1676400" y="38100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0" name="Line 104"/>
          <p:cNvSpPr>
            <a:spLocks noChangeShapeType="1"/>
          </p:cNvSpPr>
          <p:nvPr/>
        </p:nvSpPr>
        <p:spPr bwMode="auto">
          <a:xfrm>
            <a:off x="2895600" y="38100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1" name="Rectangle 105"/>
          <p:cNvSpPr>
            <a:spLocks noChangeArrowheads="1"/>
          </p:cNvSpPr>
          <p:nvPr/>
        </p:nvSpPr>
        <p:spPr bwMode="auto">
          <a:xfrm>
            <a:off x="1447800" y="5715000"/>
            <a:ext cx="1676400" cy="381000"/>
          </a:xfrm>
          <a:prstGeom prst="rect">
            <a:avLst/>
          </a:prstGeom>
          <a:solidFill>
            <a:schemeClr val="hlink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2" name="Line 106"/>
          <p:cNvSpPr>
            <a:spLocks noChangeShapeType="1"/>
          </p:cNvSpPr>
          <p:nvPr/>
        </p:nvSpPr>
        <p:spPr bwMode="auto">
          <a:xfrm>
            <a:off x="2514600" y="5105400"/>
            <a:ext cx="0" cy="60960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3" name="Line 107"/>
          <p:cNvSpPr>
            <a:spLocks noChangeShapeType="1"/>
          </p:cNvSpPr>
          <p:nvPr/>
        </p:nvSpPr>
        <p:spPr bwMode="auto">
          <a:xfrm>
            <a:off x="1066800" y="3810000"/>
            <a:ext cx="0" cy="1600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4" name="Line 108"/>
          <p:cNvSpPr>
            <a:spLocks noChangeShapeType="1"/>
          </p:cNvSpPr>
          <p:nvPr/>
        </p:nvSpPr>
        <p:spPr bwMode="auto">
          <a:xfrm>
            <a:off x="1066800" y="5370444"/>
            <a:ext cx="9144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5" name="Line 109"/>
          <p:cNvSpPr>
            <a:spLocks noChangeShapeType="1"/>
          </p:cNvSpPr>
          <p:nvPr/>
        </p:nvSpPr>
        <p:spPr bwMode="auto">
          <a:xfrm>
            <a:off x="1981200" y="5105400"/>
            <a:ext cx="0" cy="3048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6" name="Line 110"/>
          <p:cNvSpPr>
            <a:spLocks noChangeShapeType="1"/>
          </p:cNvSpPr>
          <p:nvPr/>
        </p:nvSpPr>
        <p:spPr bwMode="auto">
          <a:xfrm>
            <a:off x="228600" y="3810000"/>
            <a:ext cx="5181600" cy="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7" name="Line 111"/>
          <p:cNvSpPr>
            <a:spLocks noChangeShapeType="1"/>
          </p:cNvSpPr>
          <p:nvPr/>
        </p:nvSpPr>
        <p:spPr bwMode="auto">
          <a:xfrm>
            <a:off x="533400" y="3810000"/>
            <a:ext cx="0" cy="2667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8" name="Line 112"/>
          <p:cNvSpPr>
            <a:spLocks noChangeShapeType="1"/>
          </p:cNvSpPr>
          <p:nvPr/>
        </p:nvSpPr>
        <p:spPr bwMode="auto">
          <a:xfrm>
            <a:off x="533400" y="6437244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9" name="Line 113"/>
          <p:cNvSpPr>
            <a:spLocks noChangeShapeType="1"/>
          </p:cNvSpPr>
          <p:nvPr/>
        </p:nvSpPr>
        <p:spPr bwMode="auto">
          <a:xfrm>
            <a:off x="2362200" y="6096000"/>
            <a:ext cx="0" cy="381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0" name="Freeform 114">
            <a:hlinkClick r:id="rId2" action="ppaction://hlinkfile"/>
          </p:cNvPr>
          <p:cNvSpPr/>
          <p:nvPr/>
        </p:nvSpPr>
        <p:spPr bwMode="auto">
          <a:xfrm>
            <a:off x="5410200" y="533400"/>
            <a:ext cx="1600200" cy="609600"/>
          </a:xfrm>
          <a:custGeom>
            <a:avLst/>
            <a:gdLst>
              <a:gd name="T0" fmla="*/ 0 w 1008"/>
              <a:gd name="T1" fmla="*/ 384 h 384"/>
              <a:gd name="T2" fmla="*/ 288 w 1008"/>
              <a:gd name="T3" fmla="*/ 384 h 384"/>
              <a:gd name="T4" fmla="*/ 384 w 1008"/>
              <a:gd name="T5" fmla="*/ 192 h 384"/>
              <a:gd name="T6" fmla="*/ 624 w 1008"/>
              <a:gd name="T7" fmla="*/ 192 h 384"/>
              <a:gd name="T8" fmla="*/ 720 w 1008"/>
              <a:gd name="T9" fmla="*/ 384 h 384"/>
              <a:gd name="T10" fmla="*/ 1008 w 1008"/>
              <a:gd name="T11" fmla="*/ 384 h 384"/>
              <a:gd name="T12" fmla="*/ 816 w 1008"/>
              <a:gd name="T13" fmla="*/ 0 h 384"/>
              <a:gd name="T14" fmla="*/ 144 w 1008"/>
              <a:gd name="T15" fmla="*/ 0 h 384"/>
              <a:gd name="T16" fmla="*/ 0 w 1008"/>
              <a:gd name="T1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8" h="384">
                <a:moveTo>
                  <a:pt x="0" y="384"/>
                </a:moveTo>
                <a:lnTo>
                  <a:pt x="288" y="384"/>
                </a:lnTo>
                <a:lnTo>
                  <a:pt x="384" y="192"/>
                </a:lnTo>
                <a:lnTo>
                  <a:pt x="624" y="192"/>
                </a:lnTo>
                <a:lnTo>
                  <a:pt x="720" y="384"/>
                </a:lnTo>
                <a:lnTo>
                  <a:pt x="1008" y="384"/>
                </a:lnTo>
                <a:lnTo>
                  <a:pt x="816" y="0"/>
                </a:lnTo>
                <a:lnTo>
                  <a:pt x="144" y="0"/>
                </a:lnTo>
                <a:lnTo>
                  <a:pt x="0" y="384"/>
                </a:lnTo>
                <a:close/>
              </a:path>
            </a:pathLst>
          </a:custGeom>
          <a:solidFill>
            <a:srgbClr val="B10303"/>
          </a:solidFill>
          <a:ln w="12700" cap="flat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1" name="Rectangle 115"/>
          <p:cNvSpPr>
            <a:spLocks noChangeArrowheads="1"/>
          </p:cNvSpPr>
          <p:nvPr/>
        </p:nvSpPr>
        <p:spPr bwMode="auto">
          <a:xfrm>
            <a:off x="5562600" y="1600200"/>
            <a:ext cx="1371600" cy="1905000"/>
          </a:xfrm>
          <a:prstGeom prst="rect">
            <a:avLst/>
          </a:prstGeom>
          <a:solidFill>
            <a:srgbClr val="E0F3FE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17BBFD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2" name="Line 116"/>
          <p:cNvSpPr>
            <a:spLocks noChangeShapeType="1"/>
          </p:cNvSpPr>
          <p:nvPr/>
        </p:nvSpPr>
        <p:spPr bwMode="auto">
          <a:xfrm>
            <a:off x="5562600" y="2819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3" name="Line 117"/>
          <p:cNvSpPr>
            <a:spLocks noChangeShapeType="1"/>
          </p:cNvSpPr>
          <p:nvPr/>
        </p:nvSpPr>
        <p:spPr bwMode="auto">
          <a:xfrm>
            <a:off x="5562600" y="2514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4" name="Line 118"/>
          <p:cNvSpPr>
            <a:spLocks noChangeShapeType="1"/>
          </p:cNvSpPr>
          <p:nvPr/>
        </p:nvSpPr>
        <p:spPr bwMode="auto">
          <a:xfrm>
            <a:off x="5562600" y="1905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5" name="Line 119"/>
          <p:cNvSpPr>
            <a:spLocks noChangeShapeType="1"/>
          </p:cNvSpPr>
          <p:nvPr/>
        </p:nvSpPr>
        <p:spPr bwMode="auto">
          <a:xfrm>
            <a:off x="5562600" y="2209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6" name="Line 120"/>
          <p:cNvSpPr>
            <a:spLocks noChangeShapeType="1"/>
          </p:cNvSpPr>
          <p:nvPr/>
        </p:nvSpPr>
        <p:spPr bwMode="auto">
          <a:xfrm>
            <a:off x="5562600" y="3124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7" name="Rectangle 121"/>
          <p:cNvSpPr>
            <a:spLocks noChangeArrowheads="1"/>
          </p:cNvSpPr>
          <p:nvPr/>
        </p:nvSpPr>
        <p:spPr bwMode="auto">
          <a:xfrm>
            <a:off x="3581400" y="4343400"/>
            <a:ext cx="1143000" cy="762000"/>
          </a:xfrm>
          <a:prstGeom prst="rect">
            <a:avLst/>
          </a:prstGeom>
          <a:solidFill>
            <a:srgbClr val="FFFFCC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8" name="Rectangle 122"/>
          <p:cNvSpPr>
            <a:spLocks noChangeArrowheads="1"/>
          </p:cNvSpPr>
          <p:nvPr/>
        </p:nvSpPr>
        <p:spPr bwMode="auto">
          <a:xfrm>
            <a:off x="5410200" y="4495800"/>
            <a:ext cx="13716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9" name="Rectangle 123"/>
          <p:cNvSpPr>
            <a:spLocks noChangeArrowheads="1"/>
          </p:cNvSpPr>
          <p:nvPr/>
        </p:nvSpPr>
        <p:spPr bwMode="auto">
          <a:xfrm>
            <a:off x="7315200" y="2133600"/>
            <a:ext cx="1143000" cy="8382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0" name="Line 124"/>
          <p:cNvSpPr>
            <a:spLocks noChangeShapeType="1"/>
          </p:cNvSpPr>
          <p:nvPr/>
        </p:nvSpPr>
        <p:spPr bwMode="auto">
          <a:xfrm flipV="1">
            <a:off x="6172199" y="290513"/>
            <a:ext cx="1918251" cy="14287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1" name="Line 125"/>
          <p:cNvSpPr>
            <a:spLocks noChangeShapeType="1"/>
          </p:cNvSpPr>
          <p:nvPr/>
        </p:nvSpPr>
        <p:spPr bwMode="auto">
          <a:xfrm>
            <a:off x="6172197" y="262867"/>
            <a:ext cx="3" cy="283785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2" name="Line 126"/>
          <p:cNvSpPr>
            <a:spLocks noChangeShapeType="1"/>
          </p:cNvSpPr>
          <p:nvPr/>
        </p:nvSpPr>
        <p:spPr bwMode="auto">
          <a:xfrm>
            <a:off x="5715000" y="11430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3" name="Line 127"/>
          <p:cNvSpPr>
            <a:spLocks noChangeShapeType="1"/>
          </p:cNvSpPr>
          <p:nvPr/>
        </p:nvSpPr>
        <p:spPr bwMode="auto">
          <a:xfrm>
            <a:off x="6705600" y="11430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4" name="Line 128"/>
          <p:cNvSpPr>
            <a:spLocks noChangeShapeType="1"/>
          </p:cNvSpPr>
          <p:nvPr/>
        </p:nvSpPr>
        <p:spPr bwMode="auto">
          <a:xfrm>
            <a:off x="6705600" y="1371600"/>
            <a:ext cx="13716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5" name="Text Box 129"/>
          <p:cNvSpPr txBox="1">
            <a:spLocks noChangeArrowheads="1"/>
          </p:cNvSpPr>
          <p:nvPr/>
        </p:nvSpPr>
        <p:spPr bwMode="auto">
          <a:xfrm>
            <a:off x="5607050" y="3138488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内部暂存器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7BBFD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6" name="Text Box 130"/>
          <p:cNvSpPr txBox="1">
            <a:spLocks noChangeArrowheads="1"/>
          </p:cNvSpPr>
          <p:nvPr/>
        </p:nvSpPr>
        <p:spPr bwMode="auto">
          <a:xfrm>
            <a:off x="5638800" y="28194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17BBF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</a:t>
            </a:r>
          </a:p>
        </p:txBody>
      </p:sp>
      <p:sp>
        <p:nvSpPr>
          <p:cNvPr id="198787" name="Text Box 131"/>
          <p:cNvSpPr txBox="1">
            <a:spLocks noChangeArrowheads="1"/>
          </p:cNvSpPr>
          <p:nvPr/>
        </p:nvSpPr>
        <p:spPr bwMode="auto">
          <a:xfrm>
            <a:off x="5715000" y="2514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17BBF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</a:t>
            </a: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srgbClr val="17BBFD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8" name="Text Box 132"/>
          <p:cNvSpPr txBox="1">
            <a:spLocks noChangeArrowheads="1"/>
          </p:cNvSpPr>
          <p:nvPr/>
        </p:nvSpPr>
        <p:spPr bwMode="auto">
          <a:xfrm>
            <a:off x="5867400" y="2209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17BBF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SS</a:t>
            </a:r>
          </a:p>
        </p:txBody>
      </p:sp>
      <p:sp>
        <p:nvSpPr>
          <p:cNvPr id="198789" name="Text Box 133"/>
          <p:cNvSpPr txBox="1">
            <a:spLocks noChangeArrowheads="1"/>
          </p:cNvSpPr>
          <p:nvPr/>
        </p:nvSpPr>
        <p:spPr bwMode="auto">
          <a:xfrm>
            <a:off x="5867400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DS</a:t>
            </a:r>
          </a:p>
        </p:txBody>
      </p:sp>
      <p:sp>
        <p:nvSpPr>
          <p:cNvPr id="198790" name="Text Box 134"/>
          <p:cNvSpPr txBox="1">
            <a:spLocks noChangeArrowheads="1"/>
          </p:cNvSpPr>
          <p:nvPr/>
        </p:nvSpPr>
        <p:spPr bwMode="auto">
          <a:xfrm>
            <a:off x="5867400" y="1600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CS</a:t>
            </a:r>
          </a:p>
        </p:txBody>
      </p:sp>
      <p:sp>
        <p:nvSpPr>
          <p:cNvPr id="198791" name="Text Box 135"/>
          <p:cNvSpPr txBox="1">
            <a:spLocks noChangeArrowheads="1"/>
          </p:cNvSpPr>
          <p:nvPr/>
        </p:nvSpPr>
        <p:spPr bwMode="auto">
          <a:xfrm>
            <a:off x="7315200" y="22098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输入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输出控制电路</a:t>
            </a:r>
          </a:p>
        </p:txBody>
      </p:sp>
      <p:sp>
        <p:nvSpPr>
          <p:cNvPr id="198792" name="Line 136"/>
          <p:cNvSpPr>
            <a:spLocks noChangeShapeType="1"/>
          </p:cNvSpPr>
          <p:nvPr/>
        </p:nvSpPr>
        <p:spPr bwMode="auto">
          <a:xfrm>
            <a:off x="4724400" y="4724400"/>
            <a:ext cx="6858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93" name="Line 137"/>
          <p:cNvSpPr>
            <a:spLocks noChangeShapeType="1"/>
          </p:cNvSpPr>
          <p:nvPr/>
        </p:nvSpPr>
        <p:spPr bwMode="auto">
          <a:xfrm>
            <a:off x="8077200" y="2971800"/>
            <a:ext cx="0" cy="1752600"/>
          </a:xfrm>
          <a:prstGeom prst="line">
            <a:avLst/>
          </a:prstGeom>
          <a:noFill/>
          <a:ln w="1016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94" name="Line 138"/>
          <p:cNvSpPr>
            <a:spLocks noChangeShapeType="1"/>
          </p:cNvSpPr>
          <p:nvPr/>
        </p:nvSpPr>
        <p:spPr bwMode="auto">
          <a:xfrm>
            <a:off x="6781800" y="4724400"/>
            <a:ext cx="12954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95" name="Line 139"/>
          <p:cNvSpPr>
            <a:spLocks noChangeShapeType="1"/>
          </p:cNvSpPr>
          <p:nvPr/>
        </p:nvSpPr>
        <p:spPr bwMode="auto">
          <a:xfrm>
            <a:off x="5181600" y="3810000"/>
            <a:ext cx="0" cy="9144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96" name="Line 140"/>
          <p:cNvSpPr>
            <a:spLocks noChangeShapeType="1"/>
          </p:cNvSpPr>
          <p:nvPr/>
        </p:nvSpPr>
        <p:spPr bwMode="auto">
          <a:xfrm>
            <a:off x="5029200" y="3352800"/>
            <a:ext cx="533400" cy="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97" name="Line 141"/>
          <p:cNvSpPr>
            <a:spLocks noChangeShapeType="1"/>
          </p:cNvSpPr>
          <p:nvPr/>
        </p:nvSpPr>
        <p:spPr bwMode="auto">
          <a:xfrm>
            <a:off x="5022583" y="3316357"/>
            <a:ext cx="6617" cy="4572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98" name="Text Box 142"/>
          <p:cNvSpPr txBox="1">
            <a:spLocks noChangeArrowheads="1"/>
          </p:cNvSpPr>
          <p:nvPr/>
        </p:nvSpPr>
        <p:spPr bwMode="auto">
          <a:xfrm>
            <a:off x="3657600" y="44196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执行部分控制电路</a:t>
            </a:r>
          </a:p>
        </p:txBody>
      </p:sp>
      <p:sp>
        <p:nvSpPr>
          <p:cNvPr id="198799" name="Line 143"/>
          <p:cNvSpPr>
            <a:spLocks noChangeShapeType="1"/>
          </p:cNvSpPr>
          <p:nvPr/>
        </p:nvSpPr>
        <p:spPr bwMode="auto">
          <a:xfrm>
            <a:off x="3429000" y="3505200"/>
            <a:ext cx="0" cy="23622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0" name="Line 144"/>
          <p:cNvSpPr>
            <a:spLocks noChangeShapeType="1"/>
          </p:cNvSpPr>
          <p:nvPr/>
        </p:nvSpPr>
        <p:spPr bwMode="auto">
          <a:xfrm>
            <a:off x="2743200" y="3505200"/>
            <a:ext cx="685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1" name="Line 145"/>
          <p:cNvSpPr>
            <a:spLocks noChangeShapeType="1"/>
          </p:cNvSpPr>
          <p:nvPr/>
        </p:nvSpPr>
        <p:spPr bwMode="auto">
          <a:xfrm>
            <a:off x="2743200" y="3276600"/>
            <a:ext cx="0" cy="228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2" name="Line 146"/>
          <p:cNvSpPr>
            <a:spLocks noChangeShapeType="1"/>
          </p:cNvSpPr>
          <p:nvPr/>
        </p:nvSpPr>
        <p:spPr bwMode="auto">
          <a:xfrm>
            <a:off x="2971800" y="4724400"/>
            <a:ext cx="609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3" name="Line 147"/>
          <p:cNvSpPr>
            <a:spLocks noChangeShapeType="1"/>
          </p:cNvSpPr>
          <p:nvPr/>
        </p:nvSpPr>
        <p:spPr bwMode="auto">
          <a:xfrm>
            <a:off x="3124200" y="5867400"/>
            <a:ext cx="304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4" name="Line 148"/>
          <p:cNvSpPr>
            <a:spLocks noChangeShapeType="1"/>
          </p:cNvSpPr>
          <p:nvPr/>
        </p:nvSpPr>
        <p:spPr bwMode="auto">
          <a:xfrm>
            <a:off x="56388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5" name="Line 149"/>
          <p:cNvSpPr>
            <a:spLocks noChangeShapeType="1"/>
          </p:cNvSpPr>
          <p:nvPr/>
        </p:nvSpPr>
        <p:spPr bwMode="auto">
          <a:xfrm>
            <a:off x="58674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6" name="Line 150"/>
          <p:cNvSpPr>
            <a:spLocks noChangeShapeType="1"/>
          </p:cNvSpPr>
          <p:nvPr/>
        </p:nvSpPr>
        <p:spPr bwMode="auto">
          <a:xfrm>
            <a:off x="60960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7" name="Line 151"/>
          <p:cNvSpPr>
            <a:spLocks noChangeShapeType="1"/>
          </p:cNvSpPr>
          <p:nvPr/>
        </p:nvSpPr>
        <p:spPr bwMode="auto">
          <a:xfrm>
            <a:off x="63246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8" name="Line 152"/>
          <p:cNvSpPr>
            <a:spLocks noChangeShapeType="1"/>
          </p:cNvSpPr>
          <p:nvPr/>
        </p:nvSpPr>
        <p:spPr bwMode="auto">
          <a:xfrm>
            <a:off x="65532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9" name="Text Box 153"/>
          <p:cNvSpPr txBox="1">
            <a:spLocks noChangeArrowheads="1"/>
          </p:cNvSpPr>
          <p:nvPr/>
        </p:nvSpPr>
        <p:spPr bwMode="auto">
          <a:xfrm>
            <a:off x="5410200" y="4572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1 2  3  4  5  6</a:t>
            </a:r>
          </a:p>
        </p:txBody>
      </p:sp>
      <p:sp>
        <p:nvSpPr>
          <p:cNvPr id="198810" name="Text Box 154"/>
          <p:cNvSpPr txBox="1">
            <a:spLocks noChangeArrowheads="1"/>
          </p:cNvSpPr>
          <p:nvPr/>
        </p:nvSpPr>
        <p:spPr bwMode="auto">
          <a:xfrm>
            <a:off x="5985117" y="492502"/>
            <a:ext cx="4503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198811" name="Text Box 155"/>
          <p:cNvSpPr txBox="1">
            <a:spLocks noChangeArrowheads="1"/>
          </p:cNvSpPr>
          <p:nvPr/>
        </p:nvSpPr>
        <p:spPr bwMode="auto">
          <a:xfrm>
            <a:off x="1828800" y="4648200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198812" name="Text Box 156"/>
          <p:cNvSpPr txBox="1">
            <a:spLocks noChangeArrowheads="1"/>
          </p:cNvSpPr>
          <p:nvPr/>
        </p:nvSpPr>
        <p:spPr bwMode="auto">
          <a:xfrm>
            <a:off x="1524000" y="5715000"/>
            <a:ext cx="1524000" cy="366713"/>
          </a:xfrm>
          <a:prstGeom prst="rect">
            <a:avLst/>
          </a:prstGeom>
          <a:solidFill>
            <a:srgbClr val="E0F3FE"/>
          </a:solidFill>
          <a:ln>
            <a:noFill/>
          </a:ln>
          <a:extLs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标志寄存器</a:t>
            </a:r>
          </a:p>
        </p:txBody>
      </p:sp>
      <p:sp>
        <p:nvSpPr>
          <p:cNvPr id="198813" name="Text Box 157"/>
          <p:cNvSpPr txBox="1">
            <a:spLocks noChangeArrowheads="1"/>
          </p:cNvSpPr>
          <p:nvPr/>
        </p:nvSpPr>
        <p:spPr bwMode="auto">
          <a:xfrm>
            <a:off x="1447800" y="838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AH      AL   </a:t>
            </a:r>
          </a:p>
        </p:txBody>
      </p:sp>
      <p:sp>
        <p:nvSpPr>
          <p:cNvPr id="198814" name="Text Box 158"/>
          <p:cNvSpPr txBox="1">
            <a:spLocks noChangeArrowheads="1"/>
          </p:cNvSpPr>
          <p:nvPr/>
        </p:nvSpPr>
        <p:spPr bwMode="auto">
          <a:xfrm>
            <a:off x="1524000" y="11430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BH      BL</a:t>
            </a:r>
          </a:p>
        </p:txBody>
      </p:sp>
      <p:sp>
        <p:nvSpPr>
          <p:cNvPr id="198815" name="Text Box 159"/>
          <p:cNvSpPr txBox="1">
            <a:spLocks noChangeArrowheads="1"/>
          </p:cNvSpPr>
          <p:nvPr/>
        </p:nvSpPr>
        <p:spPr bwMode="auto">
          <a:xfrm>
            <a:off x="1600200" y="14478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      CL</a:t>
            </a:r>
          </a:p>
        </p:txBody>
      </p:sp>
      <p:sp>
        <p:nvSpPr>
          <p:cNvPr id="198816" name="Text Box 160"/>
          <p:cNvSpPr txBox="1">
            <a:spLocks noChangeArrowheads="1"/>
          </p:cNvSpPr>
          <p:nvPr/>
        </p:nvSpPr>
        <p:spPr bwMode="auto">
          <a:xfrm>
            <a:off x="1524000" y="17526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DH      DL</a:t>
            </a:r>
          </a:p>
        </p:txBody>
      </p:sp>
      <p:sp>
        <p:nvSpPr>
          <p:cNvPr id="198817" name="Text Box 161"/>
          <p:cNvSpPr txBox="1">
            <a:spLocks noChangeArrowheads="1"/>
          </p:cNvSpPr>
          <p:nvPr/>
        </p:nvSpPr>
        <p:spPr bwMode="auto">
          <a:xfrm>
            <a:off x="1752600" y="2057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SP</a:t>
            </a:r>
          </a:p>
        </p:txBody>
      </p:sp>
      <p:sp>
        <p:nvSpPr>
          <p:cNvPr id="198818" name="Text Box 162"/>
          <p:cNvSpPr txBox="1">
            <a:spLocks noChangeArrowheads="1"/>
          </p:cNvSpPr>
          <p:nvPr/>
        </p:nvSpPr>
        <p:spPr bwMode="auto">
          <a:xfrm>
            <a:off x="1752600" y="2362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BP</a:t>
            </a:r>
          </a:p>
        </p:txBody>
      </p:sp>
      <p:sp>
        <p:nvSpPr>
          <p:cNvPr id="198819" name="Text Box 163"/>
          <p:cNvSpPr txBox="1">
            <a:spLocks noChangeArrowheads="1"/>
          </p:cNvSpPr>
          <p:nvPr/>
        </p:nvSpPr>
        <p:spPr bwMode="auto">
          <a:xfrm>
            <a:off x="1752600" y="2667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SI</a:t>
            </a:r>
          </a:p>
        </p:txBody>
      </p:sp>
      <p:sp>
        <p:nvSpPr>
          <p:cNvPr id="198820" name="Text Box 164"/>
          <p:cNvSpPr txBox="1">
            <a:spLocks noChangeArrowheads="1"/>
          </p:cNvSpPr>
          <p:nvPr/>
        </p:nvSpPr>
        <p:spPr bwMode="auto">
          <a:xfrm>
            <a:off x="182880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DI</a:t>
            </a:r>
          </a:p>
        </p:txBody>
      </p:sp>
      <p:sp>
        <p:nvSpPr>
          <p:cNvPr id="198821" name="Text Box 165"/>
          <p:cNvSpPr txBox="1">
            <a:spLocks noChangeArrowheads="1"/>
          </p:cNvSpPr>
          <p:nvPr/>
        </p:nvSpPr>
        <p:spPr bwMode="auto">
          <a:xfrm>
            <a:off x="755598" y="990600"/>
            <a:ext cx="12319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寄存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器</a:t>
            </a:r>
          </a:p>
        </p:txBody>
      </p:sp>
      <p:sp>
        <p:nvSpPr>
          <p:cNvPr id="198822" name="Text Box 166"/>
          <p:cNvSpPr txBox="1">
            <a:spLocks noChangeArrowheads="1"/>
          </p:cNvSpPr>
          <p:nvPr/>
        </p:nvSpPr>
        <p:spPr bwMode="auto">
          <a:xfrm>
            <a:off x="4953000" y="304800"/>
            <a:ext cx="685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地址加法器</a:t>
            </a:r>
          </a:p>
        </p:txBody>
      </p:sp>
      <p:sp>
        <p:nvSpPr>
          <p:cNvPr id="198823" name="Text Box 167"/>
          <p:cNvSpPr txBox="1">
            <a:spLocks noChangeArrowheads="1"/>
          </p:cNvSpPr>
          <p:nvPr/>
        </p:nvSpPr>
        <p:spPr bwMode="auto">
          <a:xfrm>
            <a:off x="5334000" y="5029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指令队列缓冲器</a:t>
            </a:r>
          </a:p>
        </p:txBody>
      </p:sp>
      <p:sp>
        <p:nvSpPr>
          <p:cNvPr id="198824" name="Text Box 168"/>
          <p:cNvSpPr txBox="1">
            <a:spLocks noChangeArrowheads="1"/>
          </p:cNvSpPr>
          <p:nvPr/>
        </p:nvSpPr>
        <p:spPr bwMode="auto">
          <a:xfrm>
            <a:off x="3124200" y="624840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执行部件 （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EU)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25" name="Text Box 169"/>
          <p:cNvSpPr txBox="1">
            <a:spLocks noChangeArrowheads="1"/>
          </p:cNvSpPr>
          <p:nvPr/>
        </p:nvSpPr>
        <p:spPr bwMode="auto">
          <a:xfrm>
            <a:off x="5943600" y="61722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总线接口部件 （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BIU)</a:t>
            </a:r>
          </a:p>
        </p:txBody>
      </p:sp>
      <p:sp>
        <p:nvSpPr>
          <p:cNvPr id="198826" name="Line 170"/>
          <p:cNvSpPr>
            <a:spLocks noChangeShapeType="1"/>
          </p:cNvSpPr>
          <p:nvPr/>
        </p:nvSpPr>
        <p:spPr bwMode="auto">
          <a:xfrm flipH="1">
            <a:off x="3806825" y="3654425"/>
            <a:ext cx="381000" cy="30638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27" name="Text Box 171"/>
          <p:cNvSpPr txBox="1">
            <a:spLocks noChangeArrowheads="1"/>
          </p:cNvSpPr>
          <p:nvPr/>
        </p:nvSpPr>
        <p:spPr bwMode="auto">
          <a:xfrm>
            <a:off x="3810000" y="3352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198828" name="Text Box 172"/>
          <p:cNvSpPr txBox="1">
            <a:spLocks noChangeArrowheads="1"/>
          </p:cNvSpPr>
          <p:nvPr/>
        </p:nvSpPr>
        <p:spPr bwMode="auto">
          <a:xfrm>
            <a:off x="7010400" y="381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198829" name="Line 173"/>
          <p:cNvSpPr>
            <a:spLocks noChangeShapeType="1"/>
          </p:cNvSpPr>
          <p:nvPr/>
        </p:nvSpPr>
        <p:spPr bwMode="auto">
          <a:xfrm flipH="1">
            <a:off x="7315200" y="1219200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30" name="Text Box 174"/>
          <p:cNvSpPr txBox="1">
            <a:spLocks noChangeArrowheads="1"/>
          </p:cNvSpPr>
          <p:nvPr/>
        </p:nvSpPr>
        <p:spPr bwMode="auto">
          <a:xfrm>
            <a:off x="7162800" y="14478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198831" name="Line 175"/>
          <p:cNvSpPr>
            <a:spLocks noChangeShapeType="1"/>
          </p:cNvSpPr>
          <p:nvPr/>
        </p:nvSpPr>
        <p:spPr bwMode="auto">
          <a:xfrm flipH="1">
            <a:off x="5029200" y="4572000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32" name="Text Box 176"/>
          <p:cNvSpPr txBox="1">
            <a:spLocks noChangeArrowheads="1"/>
          </p:cNvSpPr>
          <p:nvPr/>
        </p:nvSpPr>
        <p:spPr bwMode="auto">
          <a:xfrm>
            <a:off x="4876800" y="48006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89" name="Line 107"/>
          <p:cNvSpPr>
            <a:spLocks noChangeShapeType="1"/>
          </p:cNvSpPr>
          <p:nvPr/>
        </p:nvSpPr>
        <p:spPr bwMode="auto">
          <a:xfrm flipV="1">
            <a:off x="8063948" y="93670"/>
            <a:ext cx="26504" cy="2055805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816642" y="237335"/>
            <a:ext cx="0" cy="638333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utoShape 3"/>
          <p:cNvSpPr>
            <a:spLocks noChangeArrowheads="1"/>
          </p:cNvSpPr>
          <p:nvPr/>
        </p:nvSpPr>
        <p:spPr bwMode="auto">
          <a:xfrm>
            <a:off x="3161597" y="6089189"/>
            <a:ext cx="1417983" cy="654972"/>
          </a:xfrm>
          <a:prstGeom prst="wedgeRectCallout">
            <a:avLst>
              <a:gd name="adj1" fmla="val -23386"/>
              <a:gd name="adj2" fmla="val -83861"/>
            </a:avLst>
          </a:prstGeom>
          <a:solidFill>
            <a:srgbClr val="FF5050"/>
          </a:solidFill>
          <a:ln w="12700" cap="sq">
            <a:solidFill>
              <a:srgbClr val="1C1C1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执行部件</a:t>
            </a:r>
          </a:p>
        </p:txBody>
      </p:sp>
      <p:sp>
        <p:nvSpPr>
          <p:cNvPr id="120" name="AutoShape 4"/>
          <p:cNvSpPr>
            <a:spLocks noChangeArrowheads="1"/>
          </p:cNvSpPr>
          <p:nvPr/>
        </p:nvSpPr>
        <p:spPr bwMode="auto">
          <a:xfrm>
            <a:off x="5829300" y="5993667"/>
            <a:ext cx="2819400" cy="573411"/>
          </a:xfrm>
          <a:prstGeom prst="wedgeRectCallout">
            <a:avLst>
              <a:gd name="adj1" fmla="val -25419"/>
              <a:gd name="adj2" fmla="val -135689"/>
            </a:avLst>
          </a:prstGeom>
          <a:solidFill>
            <a:srgbClr val="FF5050"/>
          </a:solidFill>
          <a:ln w="12700" cap="sq">
            <a:solidFill>
              <a:srgbClr val="1C1C1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总线接口部件</a:t>
            </a:r>
          </a:p>
        </p:txBody>
      </p:sp>
      <p:grpSp>
        <p:nvGrpSpPr>
          <p:cNvPr id="121" name="Group 17"/>
          <p:cNvGrpSpPr/>
          <p:nvPr/>
        </p:nvGrpSpPr>
        <p:grpSpPr bwMode="auto">
          <a:xfrm>
            <a:off x="1591816" y="479999"/>
            <a:ext cx="2694415" cy="1626131"/>
            <a:chOff x="864" y="29"/>
            <a:chExt cx="1554" cy="931"/>
          </a:xfrm>
        </p:grpSpPr>
        <p:sp>
          <p:nvSpPr>
            <p:cNvPr id="122" name="AutoShape 12"/>
            <p:cNvSpPr>
              <a:spLocks noChangeArrowheads="1"/>
            </p:cNvSpPr>
            <p:nvPr/>
          </p:nvSpPr>
          <p:spPr bwMode="auto">
            <a:xfrm>
              <a:off x="1526" y="29"/>
              <a:ext cx="892" cy="344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2"/>
            </a:solidFill>
            <a:ln w="12700" cap="sq">
              <a:solidFill>
                <a:srgbClr val="1C1C1C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通用寄存器</a:t>
              </a:r>
            </a:p>
          </p:txBody>
        </p:sp>
        <p:sp>
          <p:nvSpPr>
            <p:cNvPr id="123" name="Rectangle 16"/>
            <p:cNvSpPr>
              <a:spLocks noChangeArrowheads="1"/>
            </p:cNvSpPr>
            <p:nvPr/>
          </p:nvSpPr>
          <p:spPr bwMode="auto">
            <a:xfrm>
              <a:off x="864" y="240"/>
              <a:ext cx="757" cy="720"/>
            </a:xfrm>
            <a:prstGeom prst="rect">
              <a:avLst/>
            </a:prstGeom>
            <a:noFill/>
            <a:ln w="571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4" name="Group 19"/>
          <p:cNvGrpSpPr/>
          <p:nvPr/>
        </p:nvGrpSpPr>
        <p:grpSpPr bwMode="auto">
          <a:xfrm>
            <a:off x="1547936" y="1290051"/>
            <a:ext cx="7404512" cy="2929452"/>
            <a:chOff x="816" y="430"/>
            <a:chExt cx="4751" cy="1877"/>
          </a:xfrm>
        </p:grpSpPr>
        <p:sp>
          <p:nvSpPr>
            <p:cNvPr id="125" name="AutoShape 13"/>
            <p:cNvSpPr>
              <a:spLocks noChangeArrowheads="1"/>
            </p:cNvSpPr>
            <p:nvPr/>
          </p:nvSpPr>
          <p:spPr bwMode="auto">
            <a:xfrm>
              <a:off x="1831" y="430"/>
              <a:ext cx="3736" cy="1877"/>
            </a:xfrm>
            <a:prstGeom prst="wedgeRectCallout">
              <a:avLst>
                <a:gd name="adj1" fmla="val -57486"/>
                <a:gd name="adj2" fmla="val -421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rgbClr val="1C1C1C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四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个专用寄存器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SP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：堆栈指针</a:t>
              </a: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，其内容与堆栈段寄存器</a:t>
              </a:r>
              <a:r>
                <a: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SS</a:t>
              </a: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内容一起，提供堆栈操作地址。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BP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：基址指针</a:t>
              </a: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：构成段内偏移地址的一部分</a:t>
              </a:r>
              <a:r>
                <a: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SI: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Source Index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）：</a:t>
              </a:r>
              <a:r>
                <a: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SI</a:t>
              </a: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含有源地址意思</a:t>
              </a:r>
              <a:r>
                <a: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产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生有效地址或实际地址的偏移量。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DI: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Destination Index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）：</a:t>
              </a:r>
              <a:r>
                <a: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含有目的意思</a:t>
              </a:r>
              <a:r>
                <a: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产生有效地址或实际地址的偏移量。</a:t>
              </a:r>
            </a:p>
          </p:txBody>
        </p:sp>
        <p:sp>
          <p:nvSpPr>
            <p:cNvPr id="126" name="Rectangle 18"/>
            <p:cNvSpPr>
              <a:spLocks noChangeArrowheads="1"/>
            </p:cNvSpPr>
            <p:nvPr/>
          </p:nvSpPr>
          <p:spPr bwMode="auto">
            <a:xfrm>
              <a:off x="816" y="960"/>
              <a:ext cx="854" cy="768"/>
            </a:xfrm>
            <a:prstGeom prst="rect">
              <a:avLst/>
            </a:prstGeom>
            <a:noFill/>
            <a:ln w="571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7" name="Group 21"/>
          <p:cNvGrpSpPr/>
          <p:nvPr/>
        </p:nvGrpSpPr>
        <p:grpSpPr bwMode="auto">
          <a:xfrm>
            <a:off x="1292695" y="2751044"/>
            <a:ext cx="6327303" cy="2438400"/>
            <a:chOff x="672" y="1776"/>
            <a:chExt cx="3744" cy="1536"/>
          </a:xfrm>
        </p:grpSpPr>
        <p:sp>
          <p:nvSpPr>
            <p:cNvPr id="128" name="AutoShape 14"/>
            <p:cNvSpPr>
              <a:spLocks noChangeArrowheads="1"/>
            </p:cNvSpPr>
            <p:nvPr/>
          </p:nvSpPr>
          <p:spPr bwMode="auto">
            <a:xfrm>
              <a:off x="1968" y="1776"/>
              <a:ext cx="2448" cy="912"/>
            </a:xfrm>
            <a:prstGeom prst="wedgeRectCallout">
              <a:avLst>
                <a:gd name="adj1" fmla="val -63972"/>
                <a:gd name="adj2" fmla="val 80481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 cap="sq">
              <a:solidFill>
                <a:srgbClr val="1C1C1C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算术逻辑单元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主要是加法器。大部分指令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的执行由加法器完成。</a:t>
              </a:r>
            </a:p>
          </p:txBody>
        </p:sp>
        <p:sp>
          <p:nvSpPr>
            <p:cNvPr id="129" name="Rectangle 20"/>
            <p:cNvSpPr>
              <a:spLocks noChangeArrowheads="1"/>
            </p:cNvSpPr>
            <p:nvPr/>
          </p:nvSpPr>
          <p:spPr bwMode="auto">
            <a:xfrm>
              <a:off x="672" y="2736"/>
              <a:ext cx="1104" cy="576"/>
            </a:xfrm>
            <a:prstGeom prst="rect">
              <a:avLst/>
            </a:prstGeom>
            <a:noFill/>
            <a:ln w="571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0" name="Group 44"/>
          <p:cNvGrpSpPr/>
          <p:nvPr/>
        </p:nvGrpSpPr>
        <p:grpSpPr bwMode="auto">
          <a:xfrm>
            <a:off x="1433511" y="3990221"/>
            <a:ext cx="6581775" cy="2224088"/>
            <a:chOff x="888" y="2504"/>
            <a:chExt cx="4146" cy="1401"/>
          </a:xfrm>
        </p:grpSpPr>
        <p:sp>
          <p:nvSpPr>
            <p:cNvPr id="131" name="AutoShape 15"/>
            <p:cNvSpPr>
              <a:spLocks noChangeArrowheads="1"/>
            </p:cNvSpPr>
            <p:nvPr/>
          </p:nvSpPr>
          <p:spPr bwMode="auto">
            <a:xfrm>
              <a:off x="1392" y="2504"/>
              <a:ext cx="3642" cy="952"/>
            </a:xfrm>
            <a:prstGeom prst="wedgeRectCallout">
              <a:avLst>
                <a:gd name="adj1" fmla="val -42097"/>
                <a:gd name="adj2" fmla="val 7144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sq">
              <a:solidFill>
                <a:srgbClr val="1C1C1C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标志寄存器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位字利用了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位。 标志分两类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FF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状态标志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位）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反映刚刚完成的操作结果情况。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控制标志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位）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在某些指令操作中起控制作用</a:t>
              </a:r>
              <a:r>
                <a: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</a:p>
          </p:txBody>
        </p:sp>
        <p:sp>
          <p:nvSpPr>
            <p:cNvPr id="132" name="Rectangle 22"/>
            <p:cNvSpPr>
              <a:spLocks noChangeArrowheads="1"/>
            </p:cNvSpPr>
            <p:nvPr/>
          </p:nvSpPr>
          <p:spPr bwMode="auto">
            <a:xfrm>
              <a:off x="888" y="3521"/>
              <a:ext cx="1085" cy="384"/>
            </a:xfrm>
            <a:prstGeom prst="rect">
              <a:avLst/>
            </a:prstGeom>
            <a:noFill/>
            <a:ln w="571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2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45" name="Line 89"/>
          <p:cNvSpPr>
            <a:spLocks noChangeShapeType="1"/>
          </p:cNvSpPr>
          <p:nvPr/>
        </p:nvSpPr>
        <p:spPr bwMode="auto">
          <a:xfrm>
            <a:off x="8305800" y="2590800"/>
            <a:ext cx="762000" cy="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46" name="Text Box 90"/>
          <p:cNvSpPr txBox="1">
            <a:spLocks noChangeArrowheads="1"/>
          </p:cNvSpPr>
          <p:nvPr/>
        </p:nvSpPr>
        <p:spPr bwMode="auto">
          <a:xfrm>
            <a:off x="8606135" y="2895600"/>
            <a:ext cx="46166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外部总线</a:t>
            </a:r>
          </a:p>
        </p:txBody>
      </p:sp>
      <p:sp>
        <p:nvSpPr>
          <p:cNvPr id="198748" name="Rectangle 92"/>
          <p:cNvSpPr>
            <a:spLocks noChangeArrowheads="1"/>
          </p:cNvSpPr>
          <p:nvPr/>
        </p:nvSpPr>
        <p:spPr bwMode="auto">
          <a:xfrm>
            <a:off x="1524000" y="838200"/>
            <a:ext cx="1371600" cy="2438400"/>
          </a:xfrm>
          <a:prstGeom prst="rect">
            <a:avLst/>
          </a:prstGeom>
          <a:solidFill>
            <a:srgbClr val="E0F3FE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49" name="Line 93"/>
          <p:cNvSpPr>
            <a:spLocks noChangeShapeType="1"/>
          </p:cNvSpPr>
          <p:nvPr/>
        </p:nvSpPr>
        <p:spPr bwMode="auto">
          <a:xfrm>
            <a:off x="1524000" y="2667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0" name="Line 94"/>
          <p:cNvSpPr>
            <a:spLocks noChangeShapeType="1"/>
          </p:cNvSpPr>
          <p:nvPr/>
        </p:nvSpPr>
        <p:spPr bwMode="auto">
          <a:xfrm>
            <a:off x="1524000" y="2971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1" name="Line 95"/>
          <p:cNvSpPr>
            <a:spLocks noChangeShapeType="1"/>
          </p:cNvSpPr>
          <p:nvPr/>
        </p:nvSpPr>
        <p:spPr bwMode="auto">
          <a:xfrm>
            <a:off x="1524000" y="1143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2" name="Line 96"/>
          <p:cNvSpPr>
            <a:spLocks noChangeShapeType="1"/>
          </p:cNvSpPr>
          <p:nvPr/>
        </p:nvSpPr>
        <p:spPr bwMode="auto">
          <a:xfrm>
            <a:off x="1524000" y="1447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3" name="Line 97"/>
          <p:cNvSpPr>
            <a:spLocks noChangeShapeType="1"/>
          </p:cNvSpPr>
          <p:nvPr/>
        </p:nvSpPr>
        <p:spPr bwMode="auto">
          <a:xfrm>
            <a:off x="1524000" y="1752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4" name="Line 98"/>
          <p:cNvSpPr>
            <a:spLocks noChangeShapeType="1"/>
          </p:cNvSpPr>
          <p:nvPr/>
        </p:nvSpPr>
        <p:spPr bwMode="auto">
          <a:xfrm>
            <a:off x="1524000" y="2057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5" name="Line 99"/>
          <p:cNvSpPr>
            <a:spLocks noChangeShapeType="1"/>
          </p:cNvSpPr>
          <p:nvPr/>
        </p:nvSpPr>
        <p:spPr bwMode="auto">
          <a:xfrm>
            <a:off x="1524000" y="2362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6" name="Line 100"/>
          <p:cNvSpPr>
            <a:spLocks noChangeShapeType="1"/>
          </p:cNvSpPr>
          <p:nvPr/>
        </p:nvSpPr>
        <p:spPr bwMode="auto">
          <a:xfrm>
            <a:off x="2209800" y="838200"/>
            <a:ext cx="0" cy="121920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7" name="Freeform 101"/>
          <p:cNvSpPr/>
          <p:nvPr/>
        </p:nvSpPr>
        <p:spPr bwMode="auto">
          <a:xfrm>
            <a:off x="1295400" y="4343400"/>
            <a:ext cx="1905000" cy="762000"/>
          </a:xfrm>
          <a:custGeom>
            <a:avLst/>
            <a:gdLst>
              <a:gd name="T0" fmla="*/ 0 w 1200"/>
              <a:gd name="T1" fmla="*/ 0 h 480"/>
              <a:gd name="T2" fmla="*/ 384 w 1200"/>
              <a:gd name="T3" fmla="*/ 0 h 480"/>
              <a:gd name="T4" fmla="*/ 480 w 1200"/>
              <a:gd name="T5" fmla="*/ 192 h 480"/>
              <a:gd name="T6" fmla="*/ 720 w 1200"/>
              <a:gd name="T7" fmla="*/ 192 h 480"/>
              <a:gd name="T8" fmla="*/ 816 w 1200"/>
              <a:gd name="T9" fmla="*/ 0 h 480"/>
              <a:gd name="T10" fmla="*/ 1200 w 1200"/>
              <a:gd name="T11" fmla="*/ 0 h 480"/>
              <a:gd name="T12" fmla="*/ 912 w 1200"/>
              <a:gd name="T13" fmla="*/ 480 h 480"/>
              <a:gd name="T14" fmla="*/ 240 w 1200"/>
              <a:gd name="T15" fmla="*/ 480 h 480"/>
              <a:gd name="T16" fmla="*/ 0 w 1200"/>
              <a:gd name="T1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66FFFF"/>
          </a:solidFill>
          <a:ln w="12700" cap="flat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8" name="Line 102"/>
          <p:cNvSpPr>
            <a:spLocks noChangeShapeType="1"/>
          </p:cNvSpPr>
          <p:nvPr/>
        </p:nvSpPr>
        <p:spPr bwMode="auto">
          <a:xfrm>
            <a:off x="2209800" y="32766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9" name="Line 103"/>
          <p:cNvSpPr>
            <a:spLocks noChangeShapeType="1"/>
          </p:cNvSpPr>
          <p:nvPr/>
        </p:nvSpPr>
        <p:spPr bwMode="auto">
          <a:xfrm>
            <a:off x="1676400" y="38100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0" name="Line 104"/>
          <p:cNvSpPr>
            <a:spLocks noChangeShapeType="1"/>
          </p:cNvSpPr>
          <p:nvPr/>
        </p:nvSpPr>
        <p:spPr bwMode="auto">
          <a:xfrm>
            <a:off x="2895600" y="38100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1" name="Rectangle 105"/>
          <p:cNvSpPr>
            <a:spLocks noChangeArrowheads="1"/>
          </p:cNvSpPr>
          <p:nvPr/>
        </p:nvSpPr>
        <p:spPr bwMode="auto">
          <a:xfrm>
            <a:off x="1447800" y="5715000"/>
            <a:ext cx="1676400" cy="381000"/>
          </a:xfrm>
          <a:prstGeom prst="rect">
            <a:avLst/>
          </a:prstGeom>
          <a:solidFill>
            <a:schemeClr val="hlink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2" name="Line 106"/>
          <p:cNvSpPr>
            <a:spLocks noChangeShapeType="1"/>
          </p:cNvSpPr>
          <p:nvPr/>
        </p:nvSpPr>
        <p:spPr bwMode="auto">
          <a:xfrm>
            <a:off x="2514600" y="5105400"/>
            <a:ext cx="0" cy="60960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3" name="Line 107"/>
          <p:cNvSpPr>
            <a:spLocks noChangeShapeType="1"/>
          </p:cNvSpPr>
          <p:nvPr/>
        </p:nvSpPr>
        <p:spPr bwMode="auto">
          <a:xfrm>
            <a:off x="1066800" y="3810000"/>
            <a:ext cx="0" cy="1600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4" name="Line 108"/>
          <p:cNvSpPr>
            <a:spLocks noChangeShapeType="1"/>
          </p:cNvSpPr>
          <p:nvPr/>
        </p:nvSpPr>
        <p:spPr bwMode="auto">
          <a:xfrm>
            <a:off x="1066800" y="5370444"/>
            <a:ext cx="9144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5" name="Line 109"/>
          <p:cNvSpPr>
            <a:spLocks noChangeShapeType="1"/>
          </p:cNvSpPr>
          <p:nvPr/>
        </p:nvSpPr>
        <p:spPr bwMode="auto">
          <a:xfrm>
            <a:off x="1981200" y="5105400"/>
            <a:ext cx="0" cy="3048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6" name="Line 110"/>
          <p:cNvSpPr>
            <a:spLocks noChangeShapeType="1"/>
          </p:cNvSpPr>
          <p:nvPr/>
        </p:nvSpPr>
        <p:spPr bwMode="auto">
          <a:xfrm>
            <a:off x="228600" y="3810000"/>
            <a:ext cx="5181600" cy="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7" name="Line 111"/>
          <p:cNvSpPr>
            <a:spLocks noChangeShapeType="1"/>
          </p:cNvSpPr>
          <p:nvPr/>
        </p:nvSpPr>
        <p:spPr bwMode="auto">
          <a:xfrm>
            <a:off x="533400" y="3810000"/>
            <a:ext cx="0" cy="2667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8" name="Line 112"/>
          <p:cNvSpPr>
            <a:spLocks noChangeShapeType="1"/>
          </p:cNvSpPr>
          <p:nvPr/>
        </p:nvSpPr>
        <p:spPr bwMode="auto">
          <a:xfrm>
            <a:off x="533400" y="6437244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9" name="Line 113"/>
          <p:cNvSpPr>
            <a:spLocks noChangeShapeType="1"/>
          </p:cNvSpPr>
          <p:nvPr/>
        </p:nvSpPr>
        <p:spPr bwMode="auto">
          <a:xfrm>
            <a:off x="2362200" y="6096000"/>
            <a:ext cx="0" cy="381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0" name="Freeform 114">
            <a:hlinkClick r:id="rId2" action="ppaction://hlinkfile"/>
          </p:cNvPr>
          <p:cNvSpPr/>
          <p:nvPr/>
        </p:nvSpPr>
        <p:spPr bwMode="auto">
          <a:xfrm>
            <a:off x="5410200" y="533400"/>
            <a:ext cx="1600200" cy="609600"/>
          </a:xfrm>
          <a:custGeom>
            <a:avLst/>
            <a:gdLst>
              <a:gd name="T0" fmla="*/ 0 w 1008"/>
              <a:gd name="T1" fmla="*/ 384 h 384"/>
              <a:gd name="T2" fmla="*/ 288 w 1008"/>
              <a:gd name="T3" fmla="*/ 384 h 384"/>
              <a:gd name="T4" fmla="*/ 384 w 1008"/>
              <a:gd name="T5" fmla="*/ 192 h 384"/>
              <a:gd name="T6" fmla="*/ 624 w 1008"/>
              <a:gd name="T7" fmla="*/ 192 h 384"/>
              <a:gd name="T8" fmla="*/ 720 w 1008"/>
              <a:gd name="T9" fmla="*/ 384 h 384"/>
              <a:gd name="T10" fmla="*/ 1008 w 1008"/>
              <a:gd name="T11" fmla="*/ 384 h 384"/>
              <a:gd name="T12" fmla="*/ 816 w 1008"/>
              <a:gd name="T13" fmla="*/ 0 h 384"/>
              <a:gd name="T14" fmla="*/ 144 w 1008"/>
              <a:gd name="T15" fmla="*/ 0 h 384"/>
              <a:gd name="T16" fmla="*/ 0 w 1008"/>
              <a:gd name="T1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8" h="384">
                <a:moveTo>
                  <a:pt x="0" y="384"/>
                </a:moveTo>
                <a:lnTo>
                  <a:pt x="288" y="384"/>
                </a:lnTo>
                <a:lnTo>
                  <a:pt x="384" y="192"/>
                </a:lnTo>
                <a:lnTo>
                  <a:pt x="624" y="192"/>
                </a:lnTo>
                <a:lnTo>
                  <a:pt x="720" y="384"/>
                </a:lnTo>
                <a:lnTo>
                  <a:pt x="1008" y="384"/>
                </a:lnTo>
                <a:lnTo>
                  <a:pt x="816" y="0"/>
                </a:lnTo>
                <a:lnTo>
                  <a:pt x="144" y="0"/>
                </a:lnTo>
                <a:lnTo>
                  <a:pt x="0" y="384"/>
                </a:lnTo>
                <a:close/>
              </a:path>
            </a:pathLst>
          </a:custGeom>
          <a:solidFill>
            <a:srgbClr val="B10303"/>
          </a:solidFill>
          <a:ln w="12700" cap="flat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1" name="Rectangle 115"/>
          <p:cNvSpPr>
            <a:spLocks noChangeArrowheads="1"/>
          </p:cNvSpPr>
          <p:nvPr/>
        </p:nvSpPr>
        <p:spPr bwMode="auto">
          <a:xfrm>
            <a:off x="5562600" y="1600200"/>
            <a:ext cx="1371600" cy="1905000"/>
          </a:xfrm>
          <a:prstGeom prst="rect">
            <a:avLst/>
          </a:prstGeom>
          <a:solidFill>
            <a:srgbClr val="E0F3FE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17BBFD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2" name="Line 116"/>
          <p:cNvSpPr>
            <a:spLocks noChangeShapeType="1"/>
          </p:cNvSpPr>
          <p:nvPr/>
        </p:nvSpPr>
        <p:spPr bwMode="auto">
          <a:xfrm>
            <a:off x="5562600" y="2819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3" name="Line 117"/>
          <p:cNvSpPr>
            <a:spLocks noChangeShapeType="1"/>
          </p:cNvSpPr>
          <p:nvPr/>
        </p:nvSpPr>
        <p:spPr bwMode="auto">
          <a:xfrm>
            <a:off x="5562600" y="2514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4" name="Line 118"/>
          <p:cNvSpPr>
            <a:spLocks noChangeShapeType="1"/>
          </p:cNvSpPr>
          <p:nvPr/>
        </p:nvSpPr>
        <p:spPr bwMode="auto">
          <a:xfrm>
            <a:off x="5562600" y="1905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5" name="Line 119"/>
          <p:cNvSpPr>
            <a:spLocks noChangeShapeType="1"/>
          </p:cNvSpPr>
          <p:nvPr/>
        </p:nvSpPr>
        <p:spPr bwMode="auto">
          <a:xfrm>
            <a:off x="5562600" y="2209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6" name="Line 120"/>
          <p:cNvSpPr>
            <a:spLocks noChangeShapeType="1"/>
          </p:cNvSpPr>
          <p:nvPr/>
        </p:nvSpPr>
        <p:spPr bwMode="auto">
          <a:xfrm>
            <a:off x="5562600" y="3124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7" name="Rectangle 121"/>
          <p:cNvSpPr>
            <a:spLocks noChangeArrowheads="1"/>
          </p:cNvSpPr>
          <p:nvPr/>
        </p:nvSpPr>
        <p:spPr bwMode="auto">
          <a:xfrm>
            <a:off x="3581400" y="4343400"/>
            <a:ext cx="1143000" cy="762000"/>
          </a:xfrm>
          <a:prstGeom prst="rect">
            <a:avLst/>
          </a:prstGeom>
          <a:solidFill>
            <a:srgbClr val="FFFFCC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8" name="Rectangle 122"/>
          <p:cNvSpPr>
            <a:spLocks noChangeArrowheads="1"/>
          </p:cNvSpPr>
          <p:nvPr/>
        </p:nvSpPr>
        <p:spPr bwMode="auto">
          <a:xfrm>
            <a:off x="5410200" y="4495800"/>
            <a:ext cx="13716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9" name="Rectangle 123"/>
          <p:cNvSpPr>
            <a:spLocks noChangeArrowheads="1"/>
          </p:cNvSpPr>
          <p:nvPr/>
        </p:nvSpPr>
        <p:spPr bwMode="auto">
          <a:xfrm>
            <a:off x="7315200" y="2133600"/>
            <a:ext cx="1143000" cy="8382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0" name="Line 124"/>
          <p:cNvSpPr>
            <a:spLocks noChangeShapeType="1"/>
          </p:cNvSpPr>
          <p:nvPr/>
        </p:nvSpPr>
        <p:spPr bwMode="auto">
          <a:xfrm flipV="1">
            <a:off x="6172199" y="290513"/>
            <a:ext cx="1918251" cy="14287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1" name="Line 125"/>
          <p:cNvSpPr>
            <a:spLocks noChangeShapeType="1"/>
          </p:cNvSpPr>
          <p:nvPr/>
        </p:nvSpPr>
        <p:spPr bwMode="auto">
          <a:xfrm>
            <a:off x="6172197" y="262867"/>
            <a:ext cx="3" cy="283785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2" name="Line 126"/>
          <p:cNvSpPr>
            <a:spLocks noChangeShapeType="1"/>
          </p:cNvSpPr>
          <p:nvPr/>
        </p:nvSpPr>
        <p:spPr bwMode="auto">
          <a:xfrm>
            <a:off x="5715000" y="11430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3" name="Line 127"/>
          <p:cNvSpPr>
            <a:spLocks noChangeShapeType="1"/>
          </p:cNvSpPr>
          <p:nvPr/>
        </p:nvSpPr>
        <p:spPr bwMode="auto">
          <a:xfrm>
            <a:off x="6705600" y="11430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4" name="Line 128"/>
          <p:cNvSpPr>
            <a:spLocks noChangeShapeType="1"/>
          </p:cNvSpPr>
          <p:nvPr/>
        </p:nvSpPr>
        <p:spPr bwMode="auto">
          <a:xfrm>
            <a:off x="6705600" y="1371600"/>
            <a:ext cx="13716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5" name="Text Box 129"/>
          <p:cNvSpPr txBox="1">
            <a:spLocks noChangeArrowheads="1"/>
          </p:cNvSpPr>
          <p:nvPr/>
        </p:nvSpPr>
        <p:spPr bwMode="auto">
          <a:xfrm>
            <a:off x="5607050" y="3138488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内部暂存器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7BBFD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6" name="Text Box 130"/>
          <p:cNvSpPr txBox="1">
            <a:spLocks noChangeArrowheads="1"/>
          </p:cNvSpPr>
          <p:nvPr/>
        </p:nvSpPr>
        <p:spPr bwMode="auto">
          <a:xfrm>
            <a:off x="5638800" y="28194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17BBF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</a:t>
            </a:r>
          </a:p>
        </p:txBody>
      </p:sp>
      <p:sp>
        <p:nvSpPr>
          <p:cNvPr id="198787" name="Text Box 131"/>
          <p:cNvSpPr txBox="1">
            <a:spLocks noChangeArrowheads="1"/>
          </p:cNvSpPr>
          <p:nvPr/>
        </p:nvSpPr>
        <p:spPr bwMode="auto">
          <a:xfrm>
            <a:off x="5715000" y="2514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17BBF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</a:t>
            </a: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srgbClr val="17BBFD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8" name="Text Box 132"/>
          <p:cNvSpPr txBox="1">
            <a:spLocks noChangeArrowheads="1"/>
          </p:cNvSpPr>
          <p:nvPr/>
        </p:nvSpPr>
        <p:spPr bwMode="auto">
          <a:xfrm>
            <a:off x="5867400" y="2209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17BBF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SS</a:t>
            </a:r>
          </a:p>
        </p:txBody>
      </p:sp>
      <p:sp>
        <p:nvSpPr>
          <p:cNvPr id="198789" name="Text Box 133"/>
          <p:cNvSpPr txBox="1">
            <a:spLocks noChangeArrowheads="1"/>
          </p:cNvSpPr>
          <p:nvPr/>
        </p:nvSpPr>
        <p:spPr bwMode="auto">
          <a:xfrm>
            <a:off x="5867400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DS</a:t>
            </a:r>
          </a:p>
        </p:txBody>
      </p:sp>
      <p:sp>
        <p:nvSpPr>
          <p:cNvPr id="198790" name="Text Box 134"/>
          <p:cNvSpPr txBox="1">
            <a:spLocks noChangeArrowheads="1"/>
          </p:cNvSpPr>
          <p:nvPr/>
        </p:nvSpPr>
        <p:spPr bwMode="auto">
          <a:xfrm>
            <a:off x="5867400" y="1600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CS</a:t>
            </a:r>
          </a:p>
        </p:txBody>
      </p:sp>
      <p:sp>
        <p:nvSpPr>
          <p:cNvPr id="198791" name="Text Box 135"/>
          <p:cNvSpPr txBox="1">
            <a:spLocks noChangeArrowheads="1"/>
          </p:cNvSpPr>
          <p:nvPr/>
        </p:nvSpPr>
        <p:spPr bwMode="auto">
          <a:xfrm>
            <a:off x="7315200" y="22098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输入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输出控制电路</a:t>
            </a:r>
          </a:p>
        </p:txBody>
      </p:sp>
      <p:sp>
        <p:nvSpPr>
          <p:cNvPr id="198792" name="Line 136"/>
          <p:cNvSpPr>
            <a:spLocks noChangeShapeType="1"/>
          </p:cNvSpPr>
          <p:nvPr/>
        </p:nvSpPr>
        <p:spPr bwMode="auto">
          <a:xfrm>
            <a:off x="4724400" y="4724400"/>
            <a:ext cx="6858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93" name="Line 137"/>
          <p:cNvSpPr>
            <a:spLocks noChangeShapeType="1"/>
          </p:cNvSpPr>
          <p:nvPr/>
        </p:nvSpPr>
        <p:spPr bwMode="auto">
          <a:xfrm>
            <a:off x="8077200" y="2971800"/>
            <a:ext cx="0" cy="1752600"/>
          </a:xfrm>
          <a:prstGeom prst="line">
            <a:avLst/>
          </a:prstGeom>
          <a:noFill/>
          <a:ln w="1016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94" name="Line 138"/>
          <p:cNvSpPr>
            <a:spLocks noChangeShapeType="1"/>
          </p:cNvSpPr>
          <p:nvPr/>
        </p:nvSpPr>
        <p:spPr bwMode="auto">
          <a:xfrm>
            <a:off x="6781800" y="4724400"/>
            <a:ext cx="12954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95" name="Line 139"/>
          <p:cNvSpPr>
            <a:spLocks noChangeShapeType="1"/>
          </p:cNvSpPr>
          <p:nvPr/>
        </p:nvSpPr>
        <p:spPr bwMode="auto">
          <a:xfrm>
            <a:off x="5181600" y="3810000"/>
            <a:ext cx="0" cy="9144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96" name="Line 140"/>
          <p:cNvSpPr>
            <a:spLocks noChangeShapeType="1"/>
          </p:cNvSpPr>
          <p:nvPr/>
        </p:nvSpPr>
        <p:spPr bwMode="auto">
          <a:xfrm>
            <a:off x="5029200" y="3352800"/>
            <a:ext cx="533400" cy="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97" name="Line 141"/>
          <p:cNvSpPr>
            <a:spLocks noChangeShapeType="1"/>
          </p:cNvSpPr>
          <p:nvPr/>
        </p:nvSpPr>
        <p:spPr bwMode="auto">
          <a:xfrm>
            <a:off x="5022583" y="3316357"/>
            <a:ext cx="6617" cy="4572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98" name="Text Box 142"/>
          <p:cNvSpPr txBox="1">
            <a:spLocks noChangeArrowheads="1"/>
          </p:cNvSpPr>
          <p:nvPr/>
        </p:nvSpPr>
        <p:spPr bwMode="auto">
          <a:xfrm>
            <a:off x="3657600" y="44196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执行部分控制电路</a:t>
            </a:r>
          </a:p>
        </p:txBody>
      </p:sp>
      <p:sp>
        <p:nvSpPr>
          <p:cNvPr id="198799" name="Line 143"/>
          <p:cNvSpPr>
            <a:spLocks noChangeShapeType="1"/>
          </p:cNvSpPr>
          <p:nvPr/>
        </p:nvSpPr>
        <p:spPr bwMode="auto">
          <a:xfrm>
            <a:off x="3429000" y="3505200"/>
            <a:ext cx="0" cy="23622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0" name="Line 144"/>
          <p:cNvSpPr>
            <a:spLocks noChangeShapeType="1"/>
          </p:cNvSpPr>
          <p:nvPr/>
        </p:nvSpPr>
        <p:spPr bwMode="auto">
          <a:xfrm>
            <a:off x="2743200" y="3505200"/>
            <a:ext cx="685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1" name="Line 145"/>
          <p:cNvSpPr>
            <a:spLocks noChangeShapeType="1"/>
          </p:cNvSpPr>
          <p:nvPr/>
        </p:nvSpPr>
        <p:spPr bwMode="auto">
          <a:xfrm>
            <a:off x="2743200" y="3276600"/>
            <a:ext cx="0" cy="228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2" name="Line 146"/>
          <p:cNvSpPr>
            <a:spLocks noChangeShapeType="1"/>
          </p:cNvSpPr>
          <p:nvPr/>
        </p:nvSpPr>
        <p:spPr bwMode="auto">
          <a:xfrm>
            <a:off x="2971800" y="4724400"/>
            <a:ext cx="609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3" name="Line 147"/>
          <p:cNvSpPr>
            <a:spLocks noChangeShapeType="1"/>
          </p:cNvSpPr>
          <p:nvPr/>
        </p:nvSpPr>
        <p:spPr bwMode="auto">
          <a:xfrm>
            <a:off x="3124200" y="5867400"/>
            <a:ext cx="304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4" name="Line 148"/>
          <p:cNvSpPr>
            <a:spLocks noChangeShapeType="1"/>
          </p:cNvSpPr>
          <p:nvPr/>
        </p:nvSpPr>
        <p:spPr bwMode="auto">
          <a:xfrm>
            <a:off x="56388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5" name="Line 149"/>
          <p:cNvSpPr>
            <a:spLocks noChangeShapeType="1"/>
          </p:cNvSpPr>
          <p:nvPr/>
        </p:nvSpPr>
        <p:spPr bwMode="auto">
          <a:xfrm>
            <a:off x="58674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6" name="Line 150"/>
          <p:cNvSpPr>
            <a:spLocks noChangeShapeType="1"/>
          </p:cNvSpPr>
          <p:nvPr/>
        </p:nvSpPr>
        <p:spPr bwMode="auto">
          <a:xfrm>
            <a:off x="60960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7" name="Line 151"/>
          <p:cNvSpPr>
            <a:spLocks noChangeShapeType="1"/>
          </p:cNvSpPr>
          <p:nvPr/>
        </p:nvSpPr>
        <p:spPr bwMode="auto">
          <a:xfrm>
            <a:off x="63246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8" name="Line 152"/>
          <p:cNvSpPr>
            <a:spLocks noChangeShapeType="1"/>
          </p:cNvSpPr>
          <p:nvPr/>
        </p:nvSpPr>
        <p:spPr bwMode="auto">
          <a:xfrm>
            <a:off x="65532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9" name="Text Box 153"/>
          <p:cNvSpPr txBox="1">
            <a:spLocks noChangeArrowheads="1"/>
          </p:cNvSpPr>
          <p:nvPr/>
        </p:nvSpPr>
        <p:spPr bwMode="auto">
          <a:xfrm>
            <a:off x="5410200" y="4572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1 2  3  4  5  6</a:t>
            </a:r>
          </a:p>
        </p:txBody>
      </p:sp>
      <p:sp>
        <p:nvSpPr>
          <p:cNvPr id="198810" name="Text Box 154"/>
          <p:cNvSpPr txBox="1">
            <a:spLocks noChangeArrowheads="1"/>
          </p:cNvSpPr>
          <p:nvPr/>
        </p:nvSpPr>
        <p:spPr bwMode="auto">
          <a:xfrm>
            <a:off x="5985117" y="492502"/>
            <a:ext cx="4503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198811" name="Text Box 155"/>
          <p:cNvSpPr txBox="1">
            <a:spLocks noChangeArrowheads="1"/>
          </p:cNvSpPr>
          <p:nvPr/>
        </p:nvSpPr>
        <p:spPr bwMode="auto">
          <a:xfrm>
            <a:off x="1828800" y="4648200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198812" name="Text Box 156"/>
          <p:cNvSpPr txBox="1">
            <a:spLocks noChangeArrowheads="1"/>
          </p:cNvSpPr>
          <p:nvPr/>
        </p:nvSpPr>
        <p:spPr bwMode="auto">
          <a:xfrm>
            <a:off x="1524000" y="5715000"/>
            <a:ext cx="1524000" cy="366713"/>
          </a:xfrm>
          <a:prstGeom prst="rect">
            <a:avLst/>
          </a:prstGeom>
          <a:solidFill>
            <a:srgbClr val="E0F3FE"/>
          </a:solidFill>
          <a:ln>
            <a:noFill/>
          </a:ln>
          <a:extLs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标志寄存器</a:t>
            </a:r>
          </a:p>
        </p:txBody>
      </p:sp>
      <p:sp>
        <p:nvSpPr>
          <p:cNvPr id="198813" name="Text Box 157"/>
          <p:cNvSpPr txBox="1">
            <a:spLocks noChangeArrowheads="1"/>
          </p:cNvSpPr>
          <p:nvPr/>
        </p:nvSpPr>
        <p:spPr bwMode="auto">
          <a:xfrm>
            <a:off x="1447800" y="838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AH      AL   </a:t>
            </a:r>
          </a:p>
        </p:txBody>
      </p:sp>
      <p:sp>
        <p:nvSpPr>
          <p:cNvPr id="198814" name="Text Box 158"/>
          <p:cNvSpPr txBox="1">
            <a:spLocks noChangeArrowheads="1"/>
          </p:cNvSpPr>
          <p:nvPr/>
        </p:nvSpPr>
        <p:spPr bwMode="auto">
          <a:xfrm>
            <a:off x="1524000" y="11430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BH      BL</a:t>
            </a:r>
          </a:p>
        </p:txBody>
      </p:sp>
      <p:sp>
        <p:nvSpPr>
          <p:cNvPr id="198815" name="Text Box 159"/>
          <p:cNvSpPr txBox="1">
            <a:spLocks noChangeArrowheads="1"/>
          </p:cNvSpPr>
          <p:nvPr/>
        </p:nvSpPr>
        <p:spPr bwMode="auto">
          <a:xfrm>
            <a:off x="1600200" y="14478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      CL</a:t>
            </a:r>
          </a:p>
        </p:txBody>
      </p:sp>
      <p:sp>
        <p:nvSpPr>
          <p:cNvPr id="198816" name="Text Box 160"/>
          <p:cNvSpPr txBox="1">
            <a:spLocks noChangeArrowheads="1"/>
          </p:cNvSpPr>
          <p:nvPr/>
        </p:nvSpPr>
        <p:spPr bwMode="auto">
          <a:xfrm>
            <a:off x="1524000" y="17526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DH      DL</a:t>
            </a:r>
          </a:p>
        </p:txBody>
      </p:sp>
      <p:sp>
        <p:nvSpPr>
          <p:cNvPr id="198817" name="Text Box 161"/>
          <p:cNvSpPr txBox="1">
            <a:spLocks noChangeArrowheads="1"/>
          </p:cNvSpPr>
          <p:nvPr/>
        </p:nvSpPr>
        <p:spPr bwMode="auto">
          <a:xfrm>
            <a:off x="1752600" y="2057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SP</a:t>
            </a:r>
          </a:p>
        </p:txBody>
      </p:sp>
      <p:sp>
        <p:nvSpPr>
          <p:cNvPr id="198818" name="Text Box 162"/>
          <p:cNvSpPr txBox="1">
            <a:spLocks noChangeArrowheads="1"/>
          </p:cNvSpPr>
          <p:nvPr/>
        </p:nvSpPr>
        <p:spPr bwMode="auto">
          <a:xfrm>
            <a:off x="1752600" y="2362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BP</a:t>
            </a:r>
          </a:p>
        </p:txBody>
      </p:sp>
      <p:sp>
        <p:nvSpPr>
          <p:cNvPr id="198819" name="Text Box 163"/>
          <p:cNvSpPr txBox="1">
            <a:spLocks noChangeArrowheads="1"/>
          </p:cNvSpPr>
          <p:nvPr/>
        </p:nvSpPr>
        <p:spPr bwMode="auto">
          <a:xfrm>
            <a:off x="1752600" y="2667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SI</a:t>
            </a:r>
          </a:p>
        </p:txBody>
      </p:sp>
      <p:sp>
        <p:nvSpPr>
          <p:cNvPr id="198820" name="Text Box 164"/>
          <p:cNvSpPr txBox="1">
            <a:spLocks noChangeArrowheads="1"/>
          </p:cNvSpPr>
          <p:nvPr/>
        </p:nvSpPr>
        <p:spPr bwMode="auto">
          <a:xfrm>
            <a:off x="182880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DI</a:t>
            </a:r>
          </a:p>
        </p:txBody>
      </p:sp>
      <p:sp>
        <p:nvSpPr>
          <p:cNvPr id="198821" name="Text Box 165"/>
          <p:cNvSpPr txBox="1">
            <a:spLocks noChangeArrowheads="1"/>
          </p:cNvSpPr>
          <p:nvPr/>
        </p:nvSpPr>
        <p:spPr bwMode="auto">
          <a:xfrm>
            <a:off x="755598" y="990600"/>
            <a:ext cx="12319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寄存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器</a:t>
            </a:r>
          </a:p>
        </p:txBody>
      </p:sp>
      <p:sp>
        <p:nvSpPr>
          <p:cNvPr id="198822" name="Text Box 166"/>
          <p:cNvSpPr txBox="1">
            <a:spLocks noChangeArrowheads="1"/>
          </p:cNvSpPr>
          <p:nvPr/>
        </p:nvSpPr>
        <p:spPr bwMode="auto">
          <a:xfrm>
            <a:off x="4953000" y="304800"/>
            <a:ext cx="685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地址加法器</a:t>
            </a:r>
          </a:p>
        </p:txBody>
      </p:sp>
      <p:sp>
        <p:nvSpPr>
          <p:cNvPr id="198823" name="Text Box 167"/>
          <p:cNvSpPr txBox="1">
            <a:spLocks noChangeArrowheads="1"/>
          </p:cNvSpPr>
          <p:nvPr/>
        </p:nvSpPr>
        <p:spPr bwMode="auto">
          <a:xfrm>
            <a:off x="5334000" y="5029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指令队列缓冲器</a:t>
            </a:r>
          </a:p>
        </p:txBody>
      </p:sp>
      <p:sp>
        <p:nvSpPr>
          <p:cNvPr id="198824" name="Text Box 168"/>
          <p:cNvSpPr txBox="1">
            <a:spLocks noChangeArrowheads="1"/>
          </p:cNvSpPr>
          <p:nvPr/>
        </p:nvSpPr>
        <p:spPr bwMode="auto">
          <a:xfrm>
            <a:off x="3124200" y="624840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执行部件 （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EU)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25" name="Text Box 169"/>
          <p:cNvSpPr txBox="1">
            <a:spLocks noChangeArrowheads="1"/>
          </p:cNvSpPr>
          <p:nvPr/>
        </p:nvSpPr>
        <p:spPr bwMode="auto">
          <a:xfrm>
            <a:off x="5943600" y="61722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总线接口部件 （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BIU)</a:t>
            </a:r>
          </a:p>
        </p:txBody>
      </p:sp>
      <p:sp>
        <p:nvSpPr>
          <p:cNvPr id="198826" name="Line 170"/>
          <p:cNvSpPr>
            <a:spLocks noChangeShapeType="1"/>
          </p:cNvSpPr>
          <p:nvPr/>
        </p:nvSpPr>
        <p:spPr bwMode="auto">
          <a:xfrm flipH="1">
            <a:off x="3806825" y="3654425"/>
            <a:ext cx="381000" cy="30638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27" name="Text Box 171"/>
          <p:cNvSpPr txBox="1">
            <a:spLocks noChangeArrowheads="1"/>
          </p:cNvSpPr>
          <p:nvPr/>
        </p:nvSpPr>
        <p:spPr bwMode="auto">
          <a:xfrm>
            <a:off x="3810000" y="3352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198828" name="Text Box 172"/>
          <p:cNvSpPr txBox="1">
            <a:spLocks noChangeArrowheads="1"/>
          </p:cNvSpPr>
          <p:nvPr/>
        </p:nvSpPr>
        <p:spPr bwMode="auto">
          <a:xfrm>
            <a:off x="7010400" y="381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198829" name="Line 173"/>
          <p:cNvSpPr>
            <a:spLocks noChangeShapeType="1"/>
          </p:cNvSpPr>
          <p:nvPr/>
        </p:nvSpPr>
        <p:spPr bwMode="auto">
          <a:xfrm flipH="1">
            <a:off x="7315200" y="1219200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30" name="Text Box 174"/>
          <p:cNvSpPr txBox="1">
            <a:spLocks noChangeArrowheads="1"/>
          </p:cNvSpPr>
          <p:nvPr/>
        </p:nvSpPr>
        <p:spPr bwMode="auto">
          <a:xfrm>
            <a:off x="7162800" y="14478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198831" name="Line 175"/>
          <p:cNvSpPr>
            <a:spLocks noChangeShapeType="1"/>
          </p:cNvSpPr>
          <p:nvPr/>
        </p:nvSpPr>
        <p:spPr bwMode="auto">
          <a:xfrm flipH="1">
            <a:off x="5029200" y="4572000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32" name="Text Box 176"/>
          <p:cNvSpPr txBox="1">
            <a:spLocks noChangeArrowheads="1"/>
          </p:cNvSpPr>
          <p:nvPr/>
        </p:nvSpPr>
        <p:spPr bwMode="auto">
          <a:xfrm>
            <a:off x="4876800" y="48006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89" name="Line 107"/>
          <p:cNvSpPr>
            <a:spLocks noChangeShapeType="1"/>
          </p:cNvSpPr>
          <p:nvPr/>
        </p:nvSpPr>
        <p:spPr bwMode="auto">
          <a:xfrm flipV="1">
            <a:off x="8063948" y="93670"/>
            <a:ext cx="26504" cy="2055805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816642" y="237335"/>
            <a:ext cx="0" cy="638333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20"/>
          <p:cNvGrpSpPr/>
          <p:nvPr/>
        </p:nvGrpSpPr>
        <p:grpSpPr bwMode="auto">
          <a:xfrm>
            <a:off x="2074379" y="178195"/>
            <a:ext cx="4935538" cy="1054792"/>
            <a:chOff x="1338" y="50"/>
            <a:chExt cx="3109" cy="923"/>
          </a:xfrm>
        </p:grpSpPr>
        <p:sp>
          <p:nvSpPr>
            <p:cNvPr id="92" name="AutoShape 10"/>
            <p:cNvSpPr>
              <a:spLocks noChangeArrowheads="1"/>
            </p:cNvSpPr>
            <p:nvPr/>
          </p:nvSpPr>
          <p:spPr bwMode="auto">
            <a:xfrm>
              <a:off x="1338" y="50"/>
              <a:ext cx="1647" cy="432"/>
            </a:xfrm>
            <a:prstGeom prst="wedgeRectCallout">
              <a:avLst>
                <a:gd name="adj1" fmla="val 73861"/>
                <a:gd name="adj2" fmla="val 10254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20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位地址加法器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Rectangle 12"/>
            <p:cNvSpPr>
              <a:spLocks noChangeArrowheads="1"/>
            </p:cNvSpPr>
            <p:nvPr/>
          </p:nvSpPr>
          <p:spPr bwMode="auto">
            <a:xfrm>
              <a:off x="3457" y="240"/>
              <a:ext cx="990" cy="733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4" name="Group 26"/>
          <p:cNvGrpSpPr/>
          <p:nvPr/>
        </p:nvGrpSpPr>
        <p:grpSpPr bwMode="auto">
          <a:xfrm>
            <a:off x="539552" y="1628800"/>
            <a:ext cx="6400800" cy="1687556"/>
            <a:chOff x="288" y="1056"/>
            <a:chExt cx="4032" cy="1104"/>
          </a:xfrm>
        </p:grpSpPr>
        <p:sp>
          <p:nvSpPr>
            <p:cNvPr id="95" name="AutoShape 4"/>
            <p:cNvSpPr>
              <a:spLocks noChangeArrowheads="1"/>
            </p:cNvSpPr>
            <p:nvPr/>
          </p:nvSpPr>
          <p:spPr bwMode="auto">
            <a:xfrm>
              <a:off x="288" y="1152"/>
              <a:ext cx="2784" cy="1008"/>
            </a:xfrm>
            <a:prstGeom prst="wedgeRectCallout">
              <a:avLst>
                <a:gd name="adj1" fmla="val 69324"/>
                <a:gd name="adj2" fmla="val -10815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sq">
              <a:solidFill>
                <a:srgbClr val="1C1C1C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四个段寄存器：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CS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DS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SS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ES</a:t>
              </a:r>
              <a:endPara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CS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管理代码段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;DS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管理数据段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SS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管理堆栈段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;ES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管理附加段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96" name="Rectangle 14"/>
            <p:cNvSpPr>
              <a:spLocks noChangeArrowheads="1"/>
            </p:cNvSpPr>
            <p:nvPr/>
          </p:nvSpPr>
          <p:spPr bwMode="auto">
            <a:xfrm>
              <a:off x="3456" y="1056"/>
              <a:ext cx="864" cy="768"/>
            </a:xfrm>
            <a:prstGeom prst="rect">
              <a:avLst/>
            </a:prstGeom>
            <a:noFill/>
            <a:ln w="571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7" name="Group 23"/>
          <p:cNvGrpSpPr/>
          <p:nvPr/>
        </p:nvGrpSpPr>
        <p:grpSpPr bwMode="auto">
          <a:xfrm>
            <a:off x="1233264" y="1848259"/>
            <a:ext cx="5715000" cy="1268073"/>
            <a:chOff x="720" y="1118"/>
            <a:chExt cx="3600" cy="946"/>
          </a:xfrm>
        </p:grpSpPr>
        <p:sp>
          <p:nvSpPr>
            <p:cNvPr id="98" name="AutoShape 9"/>
            <p:cNvSpPr>
              <a:spLocks noChangeArrowheads="1"/>
            </p:cNvSpPr>
            <p:nvPr/>
          </p:nvSpPr>
          <p:spPr bwMode="auto">
            <a:xfrm>
              <a:off x="720" y="1118"/>
              <a:ext cx="2544" cy="802"/>
            </a:xfrm>
            <a:prstGeom prst="wedgeRectCallout">
              <a:avLst>
                <a:gd name="adj1" fmla="val 65329"/>
                <a:gd name="adj2" fmla="val 46380"/>
              </a:avLst>
            </a:prstGeom>
            <a:solidFill>
              <a:schemeClr val="accent6">
                <a:lumMod val="95000"/>
              </a:schemeClr>
            </a:solidFill>
            <a:ln w="12700" cap="sq">
              <a:solidFill>
                <a:srgbClr val="1C1C1C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位的指令指针寄存器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  <a:r>
                <a: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中的内容是下一条指令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对现行代码段基地址的偏移量，</a:t>
              </a:r>
            </a:p>
          </p:txBody>
        </p:sp>
        <p:sp>
          <p:nvSpPr>
            <p:cNvPr id="99" name="Rectangle 16"/>
            <p:cNvSpPr>
              <a:spLocks noChangeArrowheads="1"/>
            </p:cNvSpPr>
            <p:nvPr/>
          </p:nvSpPr>
          <p:spPr bwMode="auto">
            <a:xfrm>
              <a:off x="3456" y="1857"/>
              <a:ext cx="864" cy="207"/>
            </a:xfrm>
            <a:prstGeom prst="rect">
              <a:avLst/>
            </a:prstGeom>
            <a:noFill/>
            <a:ln w="571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0" name="Group 22"/>
          <p:cNvGrpSpPr/>
          <p:nvPr/>
        </p:nvGrpSpPr>
        <p:grpSpPr bwMode="auto">
          <a:xfrm>
            <a:off x="587374" y="3893638"/>
            <a:ext cx="6494463" cy="2128838"/>
            <a:chOff x="562" y="1477"/>
            <a:chExt cx="4091" cy="1341"/>
          </a:xfrm>
        </p:grpSpPr>
        <p:sp>
          <p:nvSpPr>
            <p:cNvPr id="101" name="AutoShape 11"/>
            <p:cNvSpPr>
              <a:spLocks noChangeArrowheads="1"/>
            </p:cNvSpPr>
            <p:nvPr/>
          </p:nvSpPr>
          <p:spPr bwMode="auto">
            <a:xfrm>
              <a:off x="562" y="1477"/>
              <a:ext cx="2448" cy="1341"/>
            </a:xfrm>
            <a:prstGeom prst="wedgeRectCallout">
              <a:avLst>
                <a:gd name="adj1" fmla="val 73117"/>
                <a:gd name="adj2" fmla="val 141"/>
              </a:avLst>
            </a:prstGeom>
            <a:solidFill>
              <a:schemeClr val="accent6">
                <a:lumMod val="75000"/>
              </a:schemeClr>
            </a:solidFill>
            <a:ln w="12700" cap="sq">
              <a:solidFill>
                <a:srgbClr val="1C1C1C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字节的指令队列</a:t>
              </a:r>
            </a:p>
            <a:p>
              <a:pPr marL="0" marR="0" lvl="0" indent="0" defTabSz="914400" eaLnBrk="0" fontAlgn="auto" latinLnBrk="0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指令队列共六字节，总线接</a:t>
              </a:r>
            </a:p>
            <a:p>
              <a:pPr marL="0" marR="0" lvl="0" indent="0" defTabSz="914400" eaLnBrk="0" fontAlgn="auto" latinLnBrk="0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口部件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BIU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从内存取指令，</a:t>
              </a:r>
            </a:p>
            <a:p>
              <a:pPr marL="0" marR="0" lvl="0" indent="0" defTabSz="914400" eaLnBrk="0" fontAlgn="auto" latinLnBrk="0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取来的总是放在指令队列中；</a:t>
              </a:r>
            </a:p>
            <a:p>
              <a:pPr marL="0" marR="0" lvl="0" indent="0" defTabSz="914400" eaLnBrk="0" fontAlgn="auto" latinLnBrk="0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执行部件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EU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从指令队列取指</a:t>
              </a:r>
            </a:p>
            <a:p>
              <a:pPr marL="0" marR="0" lvl="0" indent="0" defTabSz="914400" eaLnBrk="0" fontAlgn="auto" latinLnBrk="0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令，并执行。</a:t>
              </a:r>
            </a:p>
          </p:txBody>
        </p:sp>
        <p:sp>
          <p:nvSpPr>
            <p:cNvPr id="102" name="Rectangle 18"/>
            <p:cNvSpPr>
              <a:spLocks noChangeArrowheads="1"/>
            </p:cNvSpPr>
            <p:nvPr/>
          </p:nvSpPr>
          <p:spPr bwMode="auto">
            <a:xfrm>
              <a:off x="3549" y="1808"/>
              <a:ext cx="1104" cy="609"/>
            </a:xfrm>
            <a:prstGeom prst="rect">
              <a:avLst/>
            </a:prstGeom>
            <a:noFill/>
            <a:ln w="571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3.3.2 8086 CPU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的寄存器结构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298450" y="287338"/>
            <a:ext cx="6172200" cy="5635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35584" y="1768871"/>
            <a:ext cx="1457325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35584" y="1768871"/>
            <a:ext cx="1457325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15021" y="1740296"/>
            <a:ext cx="347663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AH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335584" y="2051446"/>
            <a:ext cx="1457325" cy="279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335584" y="2051446"/>
            <a:ext cx="1457325" cy="279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919784" y="2114946"/>
            <a:ext cx="422275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BH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335584" y="2330846"/>
            <a:ext cx="1457325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335584" y="2330846"/>
            <a:ext cx="1457325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919784" y="2394346"/>
            <a:ext cx="5635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CH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335584" y="2613421"/>
            <a:ext cx="1457325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335584" y="2613421"/>
            <a:ext cx="1457325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915021" y="2675334"/>
            <a:ext cx="34766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DH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792909" y="1768871"/>
            <a:ext cx="1455737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792909" y="1768871"/>
            <a:ext cx="1455737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3383459" y="1740296"/>
            <a:ext cx="3206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792909" y="2051446"/>
            <a:ext cx="1455737" cy="279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2792909" y="2051446"/>
            <a:ext cx="1455737" cy="279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3389809" y="2022871"/>
            <a:ext cx="3079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BL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2792909" y="2330846"/>
            <a:ext cx="1455737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2792909" y="2330846"/>
            <a:ext cx="1455737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3389809" y="2307034"/>
            <a:ext cx="3079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CL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2792909" y="2613421"/>
            <a:ext cx="1455737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792909" y="2613421"/>
            <a:ext cx="1455737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383459" y="2603896"/>
            <a:ext cx="3206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DL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1335584" y="3175396"/>
            <a:ext cx="2913062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1335584" y="3175396"/>
            <a:ext cx="2913062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685166" y="3145234"/>
            <a:ext cx="2853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SP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1335584" y="3457971"/>
            <a:ext cx="2913062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1335584" y="3457971"/>
            <a:ext cx="2913062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2673121" y="3426221"/>
            <a:ext cx="3141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BP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1335584" y="3740546"/>
            <a:ext cx="2913062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1335584" y="3740546"/>
            <a:ext cx="2913062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2708465" y="3708796"/>
            <a:ext cx="2276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SI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1335584" y="4023121"/>
            <a:ext cx="2913062" cy="279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1335584" y="4023121"/>
            <a:ext cx="2913062" cy="279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2690792" y="3989784"/>
            <a:ext cx="270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DI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1335584" y="4585096"/>
            <a:ext cx="2913062" cy="279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1335584" y="4585096"/>
            <a:ext cx="2913062" cy="279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2702421" y="4548584"/>
            <a:ext cx="5730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1335584" y="4864496"/>
            <a:ext cx="2913062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1335584" y="4864496"/>
            <a:ext cx="2913062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2469059" y="4834334"/>
            <a:ext cx="758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FLAGS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1335584" y="5429646"/>
            <a:ext cx="2913062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1335584" y="5429646"/>
            <a:ext cx="2913062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2673121" y="5402659"/>
            <a:ext cx="3141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CS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1335584" y="5712221"/>
            <a:ext cx="2913062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1335584" y="5712221"/>
            <a:ext cx="2913062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2661144" y="5685234"/>
            <a:ext cx="3286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DS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1335584" y="5994796"/>
            <a:ext cx="2913062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1335584" y="5994796"/>
            <a:ext cx="2913062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2678023" y="5964634"/>
            <a:ext cx="2853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SS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1335584" y="6277371"/>
            <a:ext cx="2913062" cy="279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1335584" y="6277371"/>
            <a:ext cx="2913062" cy="279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2673846" y="6247209"/>
            <a:ext cx="6016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ES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4140870" y="4297759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Rectangle 58"/>
          <p:cNvSpPr>
            <a:spLocks noChangeArrowheads="1"/>
          </p:cNvSpPr>
          <p:nvPr/>
        </p:nvSpPr>
        <p:spPr bwMode="auto">
          <a:xfrm>
            <a:off x="4140870" y="2869009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Rectangle 59"/>
          <p:cNvSpPr>
            <a:spLocks noChangeArrowheads="1"/>
          </p:cNvSpPr>
          <p:nvPr/>
        </p:nvSpPr>
        <p:spPr bwMode="auto">
          <a:xfrm>
            <a:off x="4140870" y="5128021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Rectangle 60"/>
          <p:cNvSpPr>
            <a:spLocks noChangeArrowheads="1"/>
          </p:cNvSpPr>
          <p:nvPr/>
        </p:nvSpPr>
        <p:spPr bwMode="auto">
          <a:xfrm>
            <a:off x="1312119" y="2869009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Rectangle 61"/>
          <p:cNvSpPr>
            <a:spLocks noChangeArrowheads="1"/>
          </p:cNvSpPr>
          <p:nvPr/>
        </p:nvSpPr>
        <p:spPr bwMode="auto">
          <a:xfrm>
            <a:off x="1312119" y="4273946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1312119" y="5128021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Rectangle 63"/>
          <p:cNvSpPr>
            <a:spLocks noChangeArrowheads="1"/>
          </p:cNvSpPr>
          <p:nvPr/>
        </p:nvSpPr>
        <p:spPr bwMode="auto">
          <a:xfrm>
            <a:off x="827584" y="1740296"/>
            <a:ext cx="3873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AX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Freeform 64"/>
          <p:cNvSpPr/>
          <p:nvPr/>
        </p:nvSpPr>
        <p:spPr bwMode="auto">
          <a:xfrm>
            <a:off x="6288584" y="1768871"/>
            <a:ext cx="288925" cy="1127125"/>
          </a:xfrm>
          <a:custGeom>
            <a:avLst/>
            <a:gdLst>
              <a:gd name="T0" fmla="*/ 13 w 254"/>
              <a:gd name="T1" fmla="*/ 1 h 1020"/>
              <a:gd name="T2" fmla="*/ 38 w 254"/>
              <a:gd name="T3" fmla="*/ 5 h 1020"/>
              <a:gd name="T4" fmla="*/ 60 w 254"/>
              <a:gd name="T5" fmla="*/ 12 h 1020"/>
              <a:gd name="T6" fmla="*/ 81 w 254"/>
              <a:gd name="T7" fmla="*/ 24 h 1020"/>
              <a:gd name="T8" fmla="*/ 97 w 254"/>
              <a:gd name="T9" fmla="*/ 38 h 1020"/>
              <a:gd name="T10" fmla="*/ 113 w 254"/>
              <a:gd name="T11" fmla="*/ 54 h 1020"/>
              <a:gd name="T12" fmla="*/ 121 w 254"/>
              <a:gd name="T13" fmla="*/ 71 h 1020"/>
              <a:gd name="T14" fmla="*/ 126 w 254"/>
              <a:gd name="T15" fmla="*/ 92 h 1020"/>
              <a:gd name="T16" fmla="*/ 128 w 254"/>
              <a:gd name="T17" fmla="*/ 102 h 1020"/>
              <a:gd name="T18" fmla="*/ 128 w 254"/>
              <a:gd name="T19" fmla="*/ 409 h 1020"/>
              <a:gd name="T20" fmla="*/ 130 w 254"/>
              <a:gd name="T21" fmla="*/ 429 h 1020"/>
              <a:gd name="T22" fmla="*/ 138 w 254"/>
              <a:gd name="T23" fmla="*/ 448 h 1020"/>
              <a:gd name="T24" fmla="*/ 150 w 254"/>
              <a:gd name="T25" fmla="*/ 465 h 1020"/>
              <a:gd name="T26" fmla="*/ 165 w 254"/>
              <a:gd name="T27" fmla="*/ 480 h 1020"/>
              <a:gd name="T28" fmla="*/ 184 w 254"/>
              <a:gd name="T29" fmla="*/ 492 h 1020"/>
              <a:gd name="T30" fmla="*/ 206 w 254"/>
              <a:gd name="T31" fmla="*/ 502 h 1020"/>
              <a:gd name="T32" fmla="*/ 229 w 254"/>
              <a:gd name="T33" fmla="*/ 509 h 1020"/>
              <a:gd name="T34" fmla="*/ 254 w 254"/>
              <a:gd name="T35" fmla="*/ 510 h 1020"/>
              <a:gd name="T36" fmla="*/ 243 w 254"/>
              <a:gd name="T37" fmla="*/ 511 h 1020"/>
              <a:gd name="T38" fmla="*/ 217 w 254"/>
              <a:gd name="T39" fmla="*/ 515 h 1020"/>
              <a:gd name="T40" fmla="*/ 194 w 254"/>
              <a:gd name="T41" fmla="*/ 522 h 1020"/>
              <a:gd name="T42" fmla="*/ 173 w 254"/>
              <a:gd name="T43" fmla="*/ 533 h 1020"/>
              <a:gd name="T44" fmla="*/ 157 w 254"/>
              <a:gd name="T45" fmla="*/ 548 h 1020"/>
              <a:gd name="T46" fmla="*/ 143 w 254"/>
              <a:gd name="T47" fmla="*/ 564 h 1020"/>
              <a:gd name="T48" fmla="*/ 133 w 254"/>
              <a:gd name="T49" fmla="*/ 581 h 1020"/>
              <a:gd name="T50" fmla="*/ 128 w 254"/>
              <a:gd name="T51" fmla="*/ 602 h 1020"/>
              <a:gd name="T52" fmla="*/ 128 w 254"/>
              <a:gd name="T53" fmla="*/ 612 h 1020"/>
              <a:gd name="T54" fmla="*/ 128 w 254"/>
              <a:gd name="T55" fmla="*/ 919 h 1020"/>
              <a:gd name="T56" fmla="*/ 125 w 254"/>
              <a:gd name="T57" fmla="*/ 939 h 1020"/>
              <a:gd name="T58" fmla="*/ 118 w 254"/>
              <a:gd name="T59" fmla="*/ 958 h 1020"/>
              <a:gd name="T60" fmla="*/ 106 w 254"/>
              <a:gd name="T61" fmla="*/ 975 h 1020"/>
              <a:gd name="T62" fmla="*/ 91 w 254"/>
              <a:gd name="T63" fmla="*/ 990 h 1020"/>
              <a:gd name="T64" fmla="*/ 70 w 254"/>
              <a:gd name="T65" fmla="*/ 1002 h 1020"/>
              <a:gd name="T66" fmla="*/ 50 w 254"/>
              <a:gd name="T67" fmla="*/ 1012 h 1020"/>
              <a:gd name="T68" fmla="*/ 25 w 254"/>
              <a:gd name="T69" fmla="*/ 1019 h 1020"/>
              <a:gd name="T70" fmla="*/ 0 w 254"/>
              <a:gd name="T71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4" h="1020">
                <a:moveTo>
                  <a:pt x="0" y="0"/>
                </a:moveTo>
                <a:lnTo>
                  <a:pt x="13" y="1"/>
                </a:lnTo>
                <a:lnTo>
                  <a:pt x="25" y="2"/>
                </a:lnTo>
                <a:lnTo>
                  <a:pt x="38" y="5"/>
                </a:lnTo>
                <a:lnTo>
                  <a:pt x="50" y="8"/>
                </a:lnTo>
                <a:lnTo>
                  <a:pt x="60" y="12"/>
                </a:lnTo>
                <a:lnTo>
                  <a:pt x="70" y="17"/>
                </a:lnTo>
                <a:lnTo>
                  <a:pt x="81" y="24"/>
                </a:lnTo>
                <a:lnTo>
                  <a:pt x="91" y="29"/>
                </a:lnTo>
                <a:lnTo>
                  <a:pt x="97" y="38"/>
                </a:lnTo>
                <a:lnTo>
                  <a:pt x="106" y="46"/>
                </a:lnTo>
                <a:lnTo>
                  <a:pt x="113" y="54"/>
                </a:lnTo>
                <a:lnTo>
                  <a:pt x="118" y="62"/>
                </a:lnTo>
                <a:lnTo>
                  <a:pt x="121" y="71"/>
                </a:lnTo>
                <a:lnTo>
                  <a:pt x="125" y="82"/>
                </a:lnTo>
                <a:lnTo>
                  <a:pt x="126" y="92"/>
                </a:lnTo>
                <a:lnTo>
                  <a:pt x="128" y="102"/>
                </a:lnTo>
                <a:lnTo>
                  <a:pt x="128" y="102"/>
                </a:lnTo>
                <a:lnTo>
                  <a:pt x="128" y="102"/>
                </a:lnTo>
                <a:lnTo>
                  <a:pt x="128" y="409"/>
                </a:lnTo>
                <a:lnTo>
                  <a:pt x="128" y="418"/>
                </a:lnTo>
                <a:lnTo>
                  <a:pt x="130" y="429"/>
                </a:lnTo>
                <a:lnTo>
                  <a:pt x="133" y="438"/>
                </a:lnTo>
                <a:lnTo>
                  <a:pt x="138" y="448"/>
                </a:lnTo>
                <a:lnTo>
                  <a:pt x="143" y="457"/>
                </a:lnTo>
                <a:lnTo>
                  <a:pt x="150" y="465"/>
                </a:lnTo>
                <a:lnTo>
                  <a:pt x="157" y="473"/>
                </a:lnTo>
                <a:lnTo>
                  <a:pt x="165" y="480"/>
                </a:lnTo>
                <a:lnTo>
                  <a:pt x="173" y="487"/>
                </a:lnTo>
                <a:lnTo>
                  <a:pt x="184" y="492"/>
                </a:lnTo>
                <a:lnTo>
                  <a:pt x="194" y="498"/>
                </a:lnTo>
                <a:lnTo>
                  <a:pt x="206" y="502"/>
                </a:lnTo>
                <a:lnTo>
                  <a:pt x="217" y="506"/>
                </a:lnTo>
                <a:lnTo>
                  <a:pt x="229" y="509"/>
                </a:lnTo>
                <a:lnTo>
                  <a:pt x="243" y="510"/>
                </a:lnTo>
                <a:lnTo>
                  <a:pt x="254" y="510"/>
                </a:lnTo>
                <a:lnTo>
                  <a:pt x="254" y="510"/>
                </a:lnTo>
                <a:lnTo>
                  <a:pt x="243" y="511"/>
                </a:lnTo>
                <a:lnTo>
                  <a:pt x="229" y="513"/>
                </a:lnTo>
                <a:lnTo>
                  <a:pt x="217" y="515"/>
                </a:lnTo>
                <a:lnTo>
                  <a:pt x="206" y="518"/>
                </a:lnTo>
                <a:lnTo>
                  <a:pt x="194" y="522"/>
                </a:lnTo>
                <a:lnTo>
                  <a:pt x="184" y="527"/>
                </a:lnTo>
                <a:lnTo>
                  <a:pt x="173" y="533"/>
                </a:lnTo>
                <a:lnTo>
                  <a:pt x="165" y="540"/>
                </a:lnTo>
                <a:lnTo>
                  <a:pt x="157" y="548"/>
                </a:lnTo>
                <a:lnTo>
                  <a:pt x="150" y="556"/>
                </a:lnTo>
                <a:lnTo>
                  <a:pt x="143" y="564"/>
                </a:lnTo>
                <a:lnTo>
                  <a:pt x="138" y="572"/>
                </a:lnTo>
                <a:lnTo>
                  <a:pt x="133" y="581"/>
                </a:lnTo>
                <a:lnTo>
                  <a:pt x="130" y="592"/>
                </a:lnTo>
                <a:lnTo>
                  <a:pt x="128" y="602"/>
                </a:lnTo>
                <a:lnTo>
                  <a:pt x="128" y="612"/>
                </a:lnTo>
                <a:lnTo>
                  <a:pt x="128" y="612"/>
                </a:lnTo>
                <a:lnTo>
                  <a:pt x="128" y="612"/>
                </a:lnTo>
                <a:lnTo>
                  <a:pt x="128" y="919"/>
                </a:lnTo>
                <a:lnTo>
                  <a:pt x="126" y="928"/>
                </a:lnTo>
                <a:lnTo>
                  <a:pt x="125" y="939"/>
                </a:lnTo>
                <a:lnTo>
                  <a:pt x="121" y="948"/>
                </a:lnTo>
                <a:lnTo>
                  <a:pt x="118" y="958"/>
                </a:lnTo>
                <a:lnTo>
                  <a:pt x="113" y="967"/>
                </a:lnTo>
                <a:lnTo>
                  <a:pt x="106" y="975"/>
                </a:lnTo>
                <a:lnTo>
                  <a:pt x="97" y="984"/>
                </a:lnTo>
                <a:lnTo>
                  <a:pt x="91" y="990"/>
                </a:lnTo>
                <a:lnTo>
                  <a:pt x="81" y="997"/>
                </a:lnTo>
                <a:lnTo>
                  <a:pt x="70" y="1002"/>
                </a:lnTo>
                <a:lnTo>
                  <a:pt x="60" y="1008"/>
                </a:lnTo>
                <a:lnTo>
                  <a:pt x="50" y="1012"/>
                </a:lnTo>
                <a:lnTo>
                  <a:pt x="38" y="1016"/>
                </a:lnTo>
                <a:lnTo>
                  <a:pt x="25" y="1019"/>
                </a:lnTo>
                <a:lnTo>
                  <a:pt x="13" y="1020"/>
                </a:lnTo>
                <a:lnTo>
                  <a:pt x="0" y="1020"/>
                </a:lnTo>
                <a:lnTo>
                  <a:pt x="0" y="102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827584" y="2013346"/>
            <a:ext cx="3873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BX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Rectangle 66"/>
          <p:cNvSpPr>
            <a:spLocks noChangeArrowheads="1"/>
          </p:cNvSpPr>
          <p:nvPr/>
        </p:nvSpPr>
        <p:spPr bwMode="auto">
          <a:xfrm>
            <a:off x="827584" y="2280046"/>
            <a:ext cx="3873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CX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Rectangle 67"/>
          <p:cNvSpPr>
            <a:spLocks noChangeArrowheads="1"/>
          </p:cNvSpPr>
          <p:nvPr/>
        </p:nvSpPr>
        <p:spPr bwMode="auto">
          <a:xfrm>
            <a:off x="827584" y="2562621"/>
            <a:ext cx="3873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DX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4613771" y="1813321"/>
            <a:ext cx="10382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累加器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Rectangle 69"/>
          <p:cNvSpPr>
            <a:spLocks noChangeArrowheads="1"/>
          </p:cNvSpPr>
          <p:nvPr/>
        </p:nvSpPr>
        <p:spPr bwMode="auto">
          <a:xfrm>
            <a:off x="4613771" y="2065734"/>
            <a:ext cx="14700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基址寄存器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Rectangle 70"/>
          <p:cNvSpPr>
            <a:spLocks noChangeArrowheads="1"/>
          </p:cNvSpPr>
          <p:nvPr/>
        </p:nvSpPr>
        <p:spPr bwMode="auto">
          <a:xfrm>
            <a:off x="4613771" y="2361009"/>
            <a:ext cx="1181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计数器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Rectangle 71"/>
          <p:cNvSpPr>
            <a:spLocks noChangeArrowheads="1"/>
          </p:cNvSpPr>
          <p:nvPr/>
        </p:nvSpPr>
        <p:spPr bwMode="auto">
          <a:xfrm>
            <a:off x="4613771" y="2629296"/>
            <a:ext cx="14700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数据寄存器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Rectangle 72"/>
          <p:cNvSpPr>
            <a:spLocks noChangeArrowheads="1"/>
          </p:cNvSpPr>
          <p:nvPr/>
        </p:nvSpPr>
        <p:spPr bwMode="auto">
          <a:xfrm>
            <a:off x="4613771" y="3181746"/>
            <a:ext cx="1181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堆栈指针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Rectangle 73"/>
          <p:cNvSpPr>
            <a:spLocks noChangeArrowheads="1"/>
          </p:cNvSpPr>
          <p:nvPr/>
        </p:nvSpPr>
        <p:spPr bwMode="auto">
          <a:xfrm>
            <a:off x="4613771" y="3437334"/>
            <a:ext cx="1254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基址指针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Rectangle 74"/>
          <p:cNvSpPr>
            <a:spLocks noChangeArrowheads="1"/>
          </p:cNvSpPr>
          <p:nvPr/>
        </p:nvSpPr>
        <p:spPr bwMode="auto">
          <a:xfrm>
            <a:off x="4613771" y="3718321"/>
            <a:ext cx="1398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源变址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Rectangle 75"/>
          <p:cNvSpPr>
            <a:spLocks noChangeArrowheads="1"/>
          </p:cNvSpPr>
          <p:nvPr/>
        </p:nvSpPr>
        <p:spPr bwMode="auto">
          <a:xfrm>
            <a:off x="4613771" y="3999309"/>
            <a:ext cx="1325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目的变址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4613771" y="4558109"/>
            <a:ext cx="1398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指令指针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Rectangle 77"/>
          <p:cNvSpPr>
            <a:spLocks noChangeArrowheads="1"/>
          </p:cNvSpPr>
          <p:nvPr/>
        </p:nvSpPr>
        <p:spPr bwMode="auto">
          <a:xfrm>
            <a:off x="4613771" y="4840684"/>
            <a:ext cx="16144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标志寄存器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Rectangle 78"/>
          <p:cNvSpPr>
            <a:spLocks noChangeArrowheads="1"/>
          </p:cNvSpPr>
          <p:nvPr/>
        </p:nvSpPr>
        <p:spPr bwMode="auto">
          <a:xfrm>
            <a:off x="4596309" y="5402659"/>
            <a:ext cx="11985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代码段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Rectangle 79"/>
          <p:cNvSpPr>
            <a:spLocks noChangeArrowheads="1"/>
          </p:cNvSpPr>
          <p:nvPr/>
        </p:nvSpPr>
        <p:spPr bwMode="auto">
          <a:xfrm>
            <a:off x="4613771" y="5685234"/>
            <a:ext cx="110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数据段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" name="Rectangle 80"/>
          <p:cNvSpPr>
            <a:spLocks noChangeArrowheads="1"/>
          </p:cNvSpPr>
          <p:nvPr/>
        </p:nvSpPr>
        <p:spPr bwMode="auto">
          <a:xfrm>
            <a:off x="4613771" y="5964634"/>
            <a:ext cx="1181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堆栈段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Rectangle 81"/>
          <p:cNvSpPr>
            <a:spLocks noChangeArrowheads="1"/>
          </p:cNvSpPr>
          <p:nvPr/>
        </p:nvSpPr>
        <p:spPr bwMode="auto">
          <a:xfrm>
            <a:off x="4613771" y="6247209"/>
            <a:ext cx="10382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附加段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Rectangle 82"/>
          <p:cNvSpPr>
            <a:spLocks noChangeArrowheads="1"/>
          </p:cNvSpPr>
          <p:nvPr/>
        </p:nvSpPr>
        <p:spPr bwMode="auto">
          <a:xfrm>
            <a:off x="6682284" y="2175271"/>
            <a:ext cx="1920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通用数据寄存器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7" name="Freeform 83"/>
          <p:cNvSpPr/>
          <p:nvPr/>
        </p:nvSpPr>
        <p:spPr bwMode="auto">
          <a:xfrm>
            <a:off x="6288584" y="3191271"/>
            <a:ext cx="288925" cy="1127125"/>
          </a:xfrm>
          <a:custGeom>
            <a:avLst/>
            <a:gdLst>
              <a:gd name="T0" fmla="*/ 13 w 254"/>
              <a:gd name="T1" fmla="*/ 1 h 1020"/>
              <a:gd name="T2" fmla="*/ 38 w 254"/>
              <a:gd name="T3" fmla="*/ 5 h 1020"/>
              <a:gd name="T4" fmla="*/ 60 w 254"/>
              <a:gd name="T5" fmla="*/ 12 h 1020"/>
              <a:gd name="T6" fmla="*/ 81 w 254"/>
              <a:gd name="T7" fmla="*/ 23 h 1020"/>
              <a:gd name="T8" fmla="*/ 97 w 254"/>
              <a:gd name="T9" fmla="*/ 38 h 1020"/>
              <a:gd name="T10" fmla="*/ 113 w 254"/>
              <a:gd name="T11" fmla="*/ 54 h 1020"/>
              <a:gd name="T12" fmla="*/ 121 w 254"/>
              <a:gd name="T13" fmla="*/ 72 h 1020"/>
              <a:gd name="T14" fmla="*/ 126 w 254"/>
              <a:gd name="T15" fmla="*/ 92 h 1020"/>
              <a:gd name="T16" fmla="*/ 128 w 254"/>
              <a:gd name="T17" fmla="*/ 103 h 1020"/>
              <a:gd name="T18" fmla="*/ 128 w 254"/>
              <a:gd name="T19" fmla="*/ 409 h 1020"/>
              <a:gd name="T20" fmla="*/ 130 w 254"/>
              <a:gd name="T21" fmla="*/ 429 h 1020"/>
              <a:gd name="T22" fmla="*/ 138 w 254"/>
              <a:gd name="T23" fmla="*/ 448 h 1020"/>
              <a:gd name="T24" fmla="*/ 150 w 254"/>
              <a:gd name="T25" fmla="*/ 466 h 1020"/>
              <a:gd name="T26" fmla="*/ 165 w 254"/>
              <a:gd name="T27" fmla="*/ 481 h 1020"/>
              <a:gd name="T28" fmla="*/ 184 w 254"/>
              <a:gd name="T29" fmla="*/ 493 h 1020"/>
              <a:gd name="T30" fmla="*/ 206 w 254"/>
              <a:gd name="T31" fmla="*/ 502 h 1020"/>
              <a:gd name="T32" fmla="*/ 229 w 254"/>
              <a:gd name="T33" fmla="*/ 509 h 1020"/>
              <a:gd name="T34" fmla="*/ 254 w 254"/>
              <a:gd name="T35" fmla="*/ 510 h 1020"/>
              <a:gd name="T36" fmla="*/ 243 w 254"/>
              <a:gd name="T37" fmla="*/ 512 h 1020"/>
              <a:gd name="T38" fmla="*/ 217 w 254"/>
              <a:gd name="T39" fmla="*/ 516 h 1020"/>
              <a:gd name="T40" fmla="*/ 194 w 254"/>
              <a:gd name="T41" fmla="*/ 522 h 1020"/>
              <a:gd name="T42" fmla="*/ 173 w 254"/>
              <a:gd name="T43" fmla="*/ 533 h 1020"/>
              <a:gd name="T44" fmla="*/ 157 w 254"/>
              <a:gd name="T45" fmla="*/ 548 h 1020"/>
              <a:gd name="T46" fmla="*/ 143 w 254"/>
              <a:gd name="T47" fmla="*/ 564 h 1020"/>
              <a:gd name="T48" fmla="*/ 133 w 254"/>
              <a:gd name="T49" fmla="*/ 582 h 1020"/>
              <a:gd name="T50" fmla="*/ 128 w 254"/>
              <a:gd name="T51" fmla="*/ 602 h 1020"/>
              <a:gd name="T52" fmla="*/ 128 w 254"/>
              <a:gd name="T53" fmla="*/ 613 h 1020"/>
              <a:gd name="T54" fmla="*/ 128 w 254"/>
              <a:gd name="T55" fmla="*/ 919 h 1020"/>
              <a:gd name="T56" fmla="*/ 125 w 254"/>
              <a:gd name="T57" fmla="*/ 939 h 1020"/>
              <a:gd name="T58" fmla="*/ 118 w 254"/>
              <a:gd name="T59" fmla="*/ 958 h 1020"/>
              <a:gd name="T60" fmla="*/ 106 w 254"/>
              <a:gd name="T61" fmla="*/ 976 h 1020"/>
              <a:gd name="T62" fmla="*/ 91 w 254"/>
              <a:gd name="T63" fmla="*/ 991 h 1020"/>
              <a:gd name="T64" fmla="*/ 70 w 254"/>
              <a:gd name="T65" fmla="*/ 1003 h 1020"/>
              <a:gd name="T66" fmla="*/ 50 w 254"/>
              <a:gd name="T67" fmla="*/ 1012 h 1020"/>
              <a:gd name="T68" fmla="*/ 25 w 254"/>
              <a:gd name="T69" fmla="*/ 1018 h 1020"/>
              <a:gd name="T70" fmla="*/ 0 w 254"/>
              <a:gd name="T71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4" h="1020">
                <a:moveTo>
                  <a:pt x="0" y="0"/>
                </a:moveTo>
                <a:lnTo>
                  <a:pt x="13" y="1"/>
                </a:lnTo>
                <a:lnTo>
                  <a:pt x="25" y="3"/>
                </a:lnTo>
                <a:lnTo>
                  <a:pt x="38" y="5"/>
                </a:lnTo>
                <a:lnTo>
                  <a:pt x="50" y="8"/>
                </a:lnTo>
                <a:lnTo>
                  <a:pt x="60" y="12"/>
                </a:lnTo>
                <a:lnTo>
                  <a:pt x="70" y="18"/>
                </a:lnTo>
                <a:lnTo>
                  <a:pt x="81" y="23"/>
                </a:lnTo>
                <a:lnTo>
                  <a:pt x="91" y="30"/>
                </a:lnTo>
                <a:lnTo>
                  <a:pt x="97" y="38"/>
                </a:lnTo>
                <a:lnTo>
                  <a:pt x="106" y="45"/>
                </a:lnTo>
                <a:lnTo>
                  <a:pt x="113" y="54"/>
                </a:lnTo>
                <a:lnTo>
                  <a:pt x="118" y="62"/>
                </a:lnTo>
                <a:lnTo>
                  <a:pt x="121" y="72"/>
                </a:lnTo>
                <a:lnTo>
                  <a:pt x="125" y="82"/>
                </a:lnTo>
                <a:lnTo>
                  <a:pt x="126" y="92"/>
                </a:lnTo>
                <a:lnTo>
                  <a:pt x="128" y="103"/>
                </a:lnTo>
                <a:lnTo>
                  <a:pt x="128" y="103"/>
                </a:lnTo>
                <a:lnTo>
                  <a:pt x="128" y="103"/>
                </a:lnTo>
                <a:lnTo>
                  <a:pt x="128" y="409"/>
                </a:lnTo>
                <a:lnTo>
                  <a:pt x="128" y="418"/>
                </a:lnTo>
                <a:lnTo>
                  <a:pt x="130" y="429"/>
                </a:lnTo>
                <a:lnTo>
                  <a:pt x="133" y="439"/>
                </a:lnTo>
                <a:lnTo>
                  <a:pt x="138" y="448"/>
                </a:lnTo>
                <a:lnTo>
                  <a:pt x="143" y="458"/>
                </a:lnTo>
                <a:lnTo>
                  <a:pt x="150" y="466"/>
                </a:lnTo>
                <a:lnTo>
                  <a:pt x="157" y="474"/>
                </a:lnTo>
                <a:lnTo>
                  <a:pt x="165" y="481"/>
                </a:lnTo>
                <a:lnTo>
                  <a:pt x="173" y="487"/>
                </a:lnTo>
                <a:lnTo>
                  <a:pt x="184" y="493"/>
                </a:lnTo>
                <a:lnTo>
                  <a:pt x="194" y="498"/>
                </a:lnTo>
                <a:lnTo>
                  <a:pt x="206" y="502"/>
                </a:lnTo>
                <a:lnTo>
                  <a:pt x="217" y="506"/>
                </a:lnTo>
                <a:lnTo>
                  <a:pt x="229" y="509"/>
                </a:lnTo>
                <a:lnTo>
                  <a:pt x="243" y="510"/>
                </a:lnTo>
                <a:lnTo>
                  <a:pt x="254" y="510"/>
                </a:lnTo>
                <a:lnTo>
                  <a:pt x="254" y="510"/>
                </a:lnTo>
                <a:lnTo>
                  <a:pt x="243" y="512"/>
                </a:lnTo>
                <a:lnTo>
                  <a:pt x="229" y="513"/>
                </a:lnTo>
                <a:lnTo>
                  <a:pt x="217" y="516"/>
                </a:lnTo>
                <a:lnTo>
                  <a:pt x="206" y="518"/>
                </a:lnTo>
                <a:lnTo>
                  <a:pt x="194" y="522"/>
                </a:lnTo>
                <a:lnTo>
                  <a:pt x="184" y="528"/>
                </a:lnTo>
                <a:lnTo>
                  <a:pt x="173" y="533"/>
                </a:lnTo>
                <a:lnTo>
                  <a:pt x="165" y="540"/>
                </a:lnTo>
                <a:lnTo>
                  <a:pt x="157" y="548"/>
                </a:lnTo>
                <a:lnTo>
                  <a:pt x="150" y="555"/>
                </a:lnTo>
                <a:lnTo>
                  <a:pt x="143" y="564"/>
                </a:lnTo>
                <a:lnTo>
                  <a:pt x="138" y="572"/>
                </a:lnTo>
                <a:lnTo>
                  <a:pt x="133" y="582"/>
                </a:lnTo>
                <a:lnTo>
                  <a:pt x="130" y="591"/>
                </a:lnTo>
                <a:lnTo>
                  <a:pt x="128" y="602"/>
                </a:lnTo>
                <a:lnTo>
                  <a:pt x="128" y="613"/>
                </a:lnTo>
                <a:lnTo>
                  <a:pt x="128" y="613"/>
                </a:lnTo>
                <a:lnTo>
                  <a:pt x="128" y="613"/>
                </a:lnTo>
                <a:lnTo>
                  <a:pt x="128" y="919"/>
                </a:lnTo>
                <a:lnTo>
                  <a:pt x="126" y="929"/>
                </a:lnTo>
                <a:lnTo>
                  <a:pt x="125" y="939"/>
                </a:lnTo>
                <a:lnTo>
                  <a:pt x="121" y="949"/>
                </a:lnTo>
                <a:lnTo>
                  <a:pt x="118" y="958"/>
                </a:lnTo>
                <a:lnTo>
                  <a:pt x="113" y="968"/>
                </a:lnTo>
                <a:lnTo>
                  <a:pt x="106" y="976"/>
                </a:lnTo>
                <a:lnTo>
                  <a:pt x="97" y="984"/>
                </a:lnTo>
                <a:lnTo>
                  <a:pt x="91" y="991"/>
                </a:lnTo>
                <a:lnTo>
                  <a:pt x="81" y="997"/>
                </a:lnTo>
                <a:lnTo>
                  <a:pt x="70" y="1003"/>
                </a:lnTo>
                <a:lnTo>
                  <a:pt x="60" y="1008"/>
                </a:lnTo>
                <a:lnTo>
                  <a:pt x="50" y="1012"/>
                </a:lnTo>
                <a:lnTo>
                  <a:pt x="38" y="1016"/>
                </a:lnTo>
                <a:lnTo>
                  <a:pt x="25" y="1018"/>
                </a:lnTo>
                <a:lnTo>
                  <a:pt x="13" y="1020"/>
                </a:lnTo>
                <a:lnTo>
                  <a:pt x="0" y="1020"/>
                </a:lnTo>
                <a:lnTo>
                  <a:pt x="0" y="102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8" name="Rectangle 84"/>
          <p:cNvSpPr>
            <a:spLocks noChangeArrowheads="1"/>
          </p:cNvSpPr>
          <p:nvPr/>
        </p:nvSpPr>
        <p:spPr bwMode="auto">
          <a:xfrm>
            <a:off x="6682284" y="3580209"/>
            <a:ext cx="2138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指针和变址寄存器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Freeform 85"/>
          <p:cNvSpPr/>
          <p:nvPr/>
        </p:nvSpPr>
        <p:spPr bwMode="auto">
          <a:xfrm>
            <a:off x="6288584" y="4594621"/>
            <a:ext cx="220662" cy="565150"/>
          </a:xfrm>
          <a:custGeom>
            <a:avLst/>
            <a:gdLst>
              <a:gd name="T0" fmla="*/ 64 w 192"/>
              <a:gd name="T1" fmla="*/ 0 h 511"/>
              <a:gd name="T2" fmla="*/ 77 w 192"/>
              <a:gd name="T3" fmla="*/ 2 h 511"/>
              <a:gd name="T4" fmla="*/ 89 w 192"/>
              <a:gd name="T5" fmla="*/ 4 h 511"/>
              <a:gd name="T6" fmla="*/ 99 w 192"/>
              <a:gd name="T7" fmla="*/ 9 h 511"/>
              <a:gd name="T8" fmla="*/ 109 w 192"/>
              <a:gd name="T9" fmla="*/ 15 h 511"/>
              <a:gd name="T10" fmla="*/ 116 w 192"/>
              <a:gd name="T11" fmla="*/ 23 h 511"/>
              <a:gd name="T12" fmla="*/ 123 w 192"/>
              <a:gd name="T13" fmla="*/ 31 h 511"/>
              <a:gd name="T14" fmla="*/ 126 w 192"/>
              <a:gd name="T15" fmla="*/ 41 h 511"/>
              <a:gd name="T16" fmla="*/ 128 w 192"/>
              <a:gd name="T17" fmla="*/ 52 h 511"/>
              <a:gd name="T18" fmla="*/ 128 w 192"/>
              <a:gd name="T19" fmla="*/ 204 h 511"/>
              <a:gd name="T20" fmla="*/ 130 w 192"/>
              <a:gd name="T21" fmla="*/ 215 h 511"/>
              <a:gd name="T22" fmla="*/ 133 w 192"/>
              <a:gd name="T23" fmla="*/ 224 h 511"/>
              <a:gd name="T24" fmla="*/ 138 w 192"/>
              <a:gd name="T25" fmla="*/ 233 h 511"/>
              <a:gd name="T26" fmla="*/ 146 w 192"/>
              <a:gd name="T27" fmla="*/ 241 h 511"/>
              <a:gd name="T28" fmla="*/ 155 w 192"/>
              <a:gd name="T29" fmla="*/ 247 h 511"/>
              <a:gd name="T30" fmla="*/ 167 w 192"/>
              <a:gd name="T31" fmla="*/ 251 h 511"/>
              <a:gd name="T32" fmla="*/ 179 w 192"/>
              <a:gd name="T33" fmla="*/ 254 h 511"/>
              <a:gd name="T34" fmla="*/ 192 w 192"/>
              <a:gd name="T35" fmla="*/ 255 h 511"/>
              <a:gd name="T36" fmla="*/ 185 w 192"/>
              <a:gd name="T37" fmla="*/ 255 h 511"/>
              <a:gd name="T38" fmla="*/ 172 w 192"/>
              <a:gd name="T39" fmla="*/ 258 h 511"/>
              <a:gd name="T40" fmla="*/ 162 w 192"/>
              <a:gd name="T41" fmla="*/ 262 h 511"/>
              <a:gd name="T42" fmla="*/ 150 w 192"/>
              <a:gd name="T43" fmla="*/ 268 h 511"/>
              <a:gd name="T44" fmla="*/ 141 w 192"/>
              <a:gd name="T45" fmla="*/ 274 h 511"/>
              <a:gd name="T46" fmla="*/ 135 w 192"/>
              <a:gd name="T47" fmla="*/ 282 h 511"/>
              <a:gd name="T48" fmla="*/ 130 w 192"/>
              <a:gd name="T49" fmla="*/ 292 h 511"/>
              <a:gd name="T50" fmla="*/ 128 w 192"/>
              <a:gd name="T51" fmla="*/ 301 h 511"/>
              <a:gd name="T52" fmla="*/ 128 w 192"/>
              <a:gd name="T53" fmla="*/ 307 h 511"/>
              <a:gd name="T54" fmla="*/ 128 w 192"/>
              <a:gd name="T55" fmla="*/ 459 h 511"/>
              <a:gd name="T56" fmla="*/ 126 w 192"/>
              <a:gd name="T57" fmla="*/ 470 h 511"/>
              <a:gd name="T58" fmla="*/ 123 w 192"/>
              <a:gd name="T59" fmla="*/ 480 h 511"/>
              <a:gd name="T60" fmla="*/ 116 w 192"/>
              <a:gd name="T61" fmla="*/ 488 h 511"/>
              <a:gd name="T62" fmla="*/ 109 w 192"/>
              <a:gd name="T63" fmla="*/ 496 h 511"/>
              <a:gd name="T64" fmla="*/ 99 w 192"/>
              <a:gd name="T65" fmla="*/ 502 h 511"/>
              <a:gd name="T66" fmla="*/ 89 w 192"/>
              <a:gd name="T67" fmla="*/ 507 h 511"/>
              <a:gd name="T68" fmla="*/ 77 w 192"/>
              <a:gd name="T69" fmla="*/ 509 h 511"/>
              <a:gd name="T70" fmla="*/ 64 w 192"/>
              <a:gd name="T71" fmla="*/ 511 h 511"/>
              <a:gd name="T72" fmla="*/ 64 w 192"/>
              <a:gd name="T73" fmla="*/ 511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511">
                <a:moveTo>
                  <a:pt x="0" y="0"/>
                </a:moveTo>
                <a:lnTo>
                  <a:pt x="64" y="0"/>
                </a:lnTo>
                <a:lnTo>
                  <a:pt x="70" y="0"/>
                </a:lnTo>
                <a:lnTo>
                  <a:pt x="77" y="2"/>
                </a:lnTo>
                <a:lnTo>
                  <a:pt x="82" y="3"/>
                </a:lnTo>
                <a:lnTo>
                  <a:pt x="89" y="4"/>
                </a:lnTo>
                <a:lnTo>
                  <a:pt x="94" y="7"/>
                </a:lnTo>
                <a:lnTo>
                  <a:pt x="99" y="9"/>
                </a:lnTo>
                <a:lnTo>
                  <a:pt x="104" y="13"/>
                </a:lnTo>
                <a:lnTo>
                  <a:pt x="109" y="15"/>
                </a:lnTo>
                <a:lnTo>
                  <a:pt x="113" y="19"/>
                </a:lnTo>
                <a:lnTo>
                  <a:pt x="116" y="23"/>
                </a:lnTo>
                <a:lnTo>
                  <a:pt x="119" y="27"/>
                </a:lnTo>
                <a:lnTo>
                  <a:pt x="123" y="31"/>
                </a:lnTo>
                <a:lnTo>
                  <a:pt x="125" y="37"/>
                </a:lnTo>
                <a:lnTo>
                  <a:pt x="126" y="41"/>
                </a:lnTo>
                <a:lnTo>
                  <a:pt x="128" y="46"/>
                </a:lnTo>
                <a:lnTo>
                  <a:pt x="128" y="52"/>
                </a:lnTo>
                <a:lnTo>
                  <a:pt x="128" y="52"/>
                </a:lnTo>
                <a:lnTo>
                  <a:pt x="128" y="204"/>
                </a:lnTo>
                <a:lnTo>
                  <a:pt x="128" y="210"/>
                </a:lnTo>
                <a:lnTo>
                  <a:pt x="130" y="215"/>
                </a:lnTo>
                <a:lnTo>
                  <a:pt x="130" y="220"/>
                </a:lnTo>
                <a:lnTo>
                  <a:pt x="133" y="224"/>
                </a:lnTo>
                <a:lnTo>
                  <a:pt x="135" y="229"/>
                </a:lnTo>
                <a:lnTo>
                  <a:pt x="138" y="233"/>
                </a:lnTo>
                <a:lnTo>
                  <a:pt x="141" y="237"/>
                </a:lnTo>
                <a:lnTo>
                  <a:pt x="146" y="241"/>
                </a:lnTo>
                <a:lnTo>
                  <a:pt x="150" y="243"/>
                </a:lnTo>
                <a:lnTo>
                  <a:pt x="155" y="247"/>
                </a:lnTo>
                <a:lnTo>
                  <a:pt x="162" y="249"/>
                </a:lnTo>
                <a:lnTo>
                  <a:pt x="167" y="251"/>
                </a:lnTo>
                <a:lnTo>
                  <a:pt x="172" y="253"/>
                </a:lnTo>
                <a:lnTo>
                  <a:pt x="179" y="254"/>
                </a:lnTo>
                <a:lnTo>
                  <a:pt x="185" y="255"/>
                </a:lnTo>
                <a:lnTo>
                  <a:pt x="192" y="255"/>
                </a:lnTo>
                <a:lnTo>
                  <a:pt x="192" y="255"/>
                </a:lnTo>
                <a:lnTo>
                  <a:pt x="185" y="255"/>
                </a:lnTo>
                <a:lnTo>
                  <a:pt x="179" y="257"/>
                </a:lnTo>
                <a:lnTo>
                  <a:pt x="172" y="258"/>
                </a:lnTo>
                <a:lnTo>
                  <a:pt x="167" y="260"/>
                </a:lnTo>
                <a:lnTo>
                  <a:pt x="162" y="262"/>
                </a:lnTo>
                <a:lnTo>
                  <a:pt x="155" y="264"/>
                </a:lnTo>
                <a:lnTo>
                  <a:pt x="150" y="268"/>
                </a:lnTo>
                <a:lnTo>
                  <a:pt x="146" y="270"/>
                </a:lnTo>
                <a:lnTo>
                  <a:pt x="141" y="274"/>
                </a:lnTo>
                <a:lnTo>
                  <a:pt x="138" y="278"/>
                </a:lnTo>
                <a:lnTo>
                  <a:pt x="135" y="282"/>
                </a:lnTo>
                <a:lnTo>
                  <a:pt x="133" y="287"/>
                </a:lnTo>
                <a:lnTo>
                  <a:pt x="130" y="292"/>
                </a:lnTo>
                <a:lnTo>
                  <a:pt x="130" y="296"/>
                </a:lnTo>
                <a:lnTo>
                  <a:pt x="128" y="301"/>
                </a:lnTo>
                <a:lnTo>
                  <a:pt x="128" y="307"/>
                </a:lnTo>
                <a:lnTo>
                  <a:pt x="128" y="307"/>
                </a:lnTo>
                <a:lnTo>
                  <a:pt x="128" y="307"/>
                </a:lnTo>
                <a:lnTo>
                  <a:pt x="128" y="459"/>
                </a:lnTo>
                <a:lnTo>
                  <a:pt x="128" y="465"/>
                </a:lnTo>
                <a:lnTo>
                  <a:pt x="126" y="470"/>
                </a:lnTo>
                <a:lnTo>
                  <a:pt x="125" y="474"/>
                </a:lnTo>
                <a:lnTo>
                  <a:pt x="123" y="480"/>
                </a:lnTo>
                <a:lnTo>
                  <a:pt x="119" y="484"/>
                </a:lnTo>
                <a:lnTo>
                  <a:pt x="116" y="488"/>
                </a:lnTo>
                <a:lnTo>
                  <a:pt x="113" y="492"/>
                </a:lnTo>
                <a:lnTo>
                  <a:pt x="109" y="496"/>
                </a:lnTo>
                <a:lnTo>
                  <a:pt x="104" y="498"/>
                </a:lnTo>
                <a:lnTo>
                  <a:pt x="99" y="502"/>
                </a:lnTo>
                <a:lnTo>
                  <a:pt x="94" y="504"/>
                </a:lnTo>
                <a:lnTo>
                  <a:pt x="89" y="507"/>
                </a:lnTo>
                <a:lnTo>
                  <a:pt x="82" y="508"/>
                </a:lnTo>
                <a:lnTo>
                  <a:pt x="77" y="509"/>
                </a:lnTo>
                <a:lnTo>
                  <a:pt x="70" y="511"/>
                </a:lnTo>
                <a:lnTo>
                  <a:pt x="64" y="511"/>
                </a:lnTo>
                <a:lnTo>
                  <a:pt x="64" y="511"/>
                </a:lnTo>
                <a:lnTo>
                  <a:pt x="64" y="511"/>
                </a:lnTo>
                <a:lnTo>
                  <a:pt x="0" y="511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" name="Rectangle 86"/>
          <p:cNvSpPr>
            <a:spLocks noChangeArrowheads="1"/>
          </p:cNvSpPr>
          <p:nvPr/>
        </p:nvSpPr>
        <p:spPr bwMode="auto">
          <a:xfrm>
            <a:off x="6656884" y="4708921"/>
            <a:ext cx="1803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控制寄存器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Freeform 87"/>
          <p:cNvSpPr/>
          <p:nvPr/>
        </p:nvSpPr>
        <p:spPr bwMode="auto">
          <a:xfrm>
            <a:off x="6288584" y="5439171"/>
            <a:ext cx="288925" cy="1127125"/>
          </a:xfrm>
          <a:custGeom>
            <a:avLst/>
            <a:gdLst>
              <a:gd name="T0" fmla="*/ 13 w 254"/>
              <a:gd name="T1" fmla="*/ 0 h 1020"/>
              <a:gd name="T2" fmla="*/ 38 w 254"/>
              <a:gd name="T3" fmla="*/ 4 h 1020"/>
              <a:gd name="T4" fmla="*/ 60 w 254"/>
              <a:gd name="T5" fmla="*/ 12 h 1020"/>
              <a:gd name="T6" fmla="*/ 81 w 254"/>
              <a:gd name="T7" fmla="*/ 23 h 1020"/>
              <a:gd name="T8" fmla="*/ 97 w 254"/>
              <a:gd name="T9" fmla="*/ 36 h 1020"/>
              <a:gd name="T10" fmla="*/ 113 w 254"/>
              <a:gd name="T11" fmla="*/ 52 h 1020"/>
              <a:gd name="T12" fmla="*/ 121 w 254"/>
              <a:gd name="T13" fmla="*/ 71 h 1020"/>
              <a:gd name="T14" fmla="*/ 126 w 254"/>
              <a:gd name="T15" fmla="*/ 91 h 1020"/>
              <a:gd name="T16" fmla="*/ 128 w 254"/>
              <a:gd name="T17" fmla="*/ 102 h 1020"/>
              <a:gd name="T18" fmla="*/ 128 w 254"/>
              <a:gd name="T19" fmla="*/ 418 h 1020"/>
              <a:gd name="T20" fmla="*/ 133 w 254"/>
              <a:gd name="T21" fmla="*/ 438 h 1020"/>
              <a:gd name="T22" fmla="*/ 143 w 254"/>
              <a:gd name="T23" fmla="*/ 456 h 1020"/>
              <a:gd name="T24" fmla="*/ 157 w 254"/>
              <a:gd name="T25" fmla="*/ 472 h 1020"/>
              <a:gd name="T26" fmla="*/ 173 w 254"/>
              <a:gd name="T27" fmla="*/ 487 h 1020"/>
              <a:gd name="T28" fmla="*/ 194 w 254"/>
              <a:gd name="T29" fmla="*/ 498 h 1020"/>
              <a:gd name="T30" fmla="*/ 217 w 254"/>
              <a:gd name="T31" fmla="*/ 504 h 1020"/>
              <a:gd name="T32" fmla="*/ 243 w 254"/>
              <a:gd name="T33" fmla="*/ 510 h 1020"/>
              <a:gd name="T34" fmla="*/ 254 w 254"/>
              <a:gd name="T35" fmla="*/ 510 h 1020"/>
              <a:gd name="T36" fmla="*/ 229 w 254"/>
              <a:gd name="T37" fmla="*/ 511 h 1020"/>
              <a:gd name="T38" fmla="*/ 206 w 254"/>
              <a:gd name="T39" fmla="*/ 518 h 1020"/>
              <a:gd name="T40" fmla="*/ 184 w 254"/>
              <a:gd name="T41" fmla="*/ 527 h 1020"/>
              <a:gd name="T42" fmla="*/ 165 w 254"/>
              <a:gd name="T43" fmla="*/ 539 h 1020"/>
              <a:gd name="T44" fmla="*/ 150 w 254"/>
              <a:gd name="T45" fmla="*/ 554 h 1020"/>
              <a:gd name="T46" fmla="*/ 138 w 254"/>
              <a:gd name="T47" fmla="*/ 572 h 1020"/>
              <a:gd name="T48" fmla="*/ 130 w 254"/>
              <a:gd name="T49" fmla="*/ 591 h 1020"/>
              <a:gd name="T50" fmla="*/ 128 w 254"/>
              <a:gd name="T51" fmla="*/ 612 h 1020"/>
              <a:gd name="T52" fmla="*/ 128 w 254"/>
              <a:gd name="T53" fmla="*/ 917 h 1020"/>
              <a:gd name="T54" fmla="*/ 125 w 254"/>
              <a:gd name="T55" fmla="*/ 939 h 1020"/>
              <a:gd name="T56" fmla="*/ 118 w 254"/>
              <a:gd name="T57" fmla="*/ 958 h 1020"/>
              <a:gd name="T58" fmla="*/ 106 w 254"/>
              <a:gd name="T59" fmla="*/ 975 h 1020"/>
              <a:gd name="T60" fmla="*/ 91 w 254"/>
              <a:gd name="T61" fmla="*/ 990 h 1020"/>
              <a:gd name="T62" fmla="*/ 70 w 254"/>
              <a:gd name="T63" fmla="*/ 1002 h 1020"/>
              <a:gd name="T64" fmla="*/ 50 w 254"/>
              <a:gd name="T65" fmla="*/ 1012 h 1020"/>
              <a:gd name="T66" fmla="*/ 25 w 254"/>
              <a:gd name="T67" fmla="*/ 1017 h 1020"/>
              <a:gd name="T68" fmla="*/ 0 w 254"/>
              <a:gd name="T69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" h="1020">
                <a:moveTo>
                  <a:pt x="0" y="0"/>
                </a:moveTo>
                <a:lnTo>
                  <a:pt x="13" y="0"/>
                </a:lnTo>
                <a:lnTo>
                  <a:pt x="25" y="1"/>
                </a:lnTo>
                <a:lnTo>
                  <a:pt x="38" y="4"/>
                </a:lnTo>
                <a:lnTo>
                  <a:pt x="50" y="8"/>
                </a:lnTo>
                <a:lnTo>
                  <a:pt x="60" y="12"/>
                </a:lnTo>
                <a:lnTo>
                  <a:pt x="70" y="17"/>
                </a:lnTo>
                <a:lnTo>
                  <a:pt x="81" y="23"/>
                </a:lnTo>
                <a:lnTo>
                  <a:pt x="91" y="29"/>
                </a:lnTo>
                <a:lnTo>
                  <a:pt x="97" y="36"/>
                </a:lnTo>
                <a:lnTo>
                  <a:pt x="106" y="44"/>
                </a:lnTo>
                <a:lnTo>
                  <a:pt x="113" y="52"/>
                </a:lnTo>
                <a:lnTo>
                  <a:pt x="118" y="62"/>
                </a:lnTo>
                <a:lnTo>
                  <a:pt x="121" y="71"/>
                </a:lnTo>
                <a:lnTo>
                  <a:pt x="125" y="81"/>
                </a:lnTo>
                <a:lnTo>
                  <a:pt x="126" y="91"/>
                </a:lnTo>
                <a:lnTo>
                  <a:pt x="128" y="102"/>
                </a:lnTo>
                <a:lnTo>
                  <a:pt x="128" y="102"/>
                </a:lnTo>
                <a:lnTo>
                  <a:pt x="128" y="407"/>
                </a:lnTo>
                <a:lnTo>
                  <a:pt x="128" y="418"/>
                </a:lnTo>
                <a:lnTo>
                  <a:pt x="130" y="429"/>
                </a:lnTo>
                <a:lnTo>
                  <a:pt x="133" y="438"/>
                </a:lnTo>
                <a:lnTo>
                  <a:pt x="138" y="448"/>
                </a:lnTo>
                <a:lnTo>
                  <a:pt x="143" y="456"/>
                </a:lnTo>
                <a:lnTo>
                  <a:pt x="150" y="465"/>
                </a:lnTo>
                <a:lnTo>
                  <a:pt x="157" y="472"/>
                </a:lnTo>
                <a:lnTo>
                  <a:pt x="165" y="480"/>
                </a:lnTo>
                <a:lnTo>
                  <a:pt x="173" y="487"/>
                </a:lnTo>
                <a:lnTo>
                  <a:pt x="184" y="492"/>
                </a:lnTo>
                <a:lnTo>
                  <a:pt x="194" y="498"/>
                </a:lnTo>
                <a:lnTo>
                  <a:pt x="206" y="502"/>
                </a:lnTo>
                <a:lnTo>
                  <a:pt x="217" y="504"/>
                </a:lnTo>
                <a:lnTo>
                  <a:pt x="229" y="507"/>
                </a:lnTo>
                <a:lnTo>
                  <a:pt x="243" y="510"/>
                </a:lnTo>
                <a:lnTo>
                  <a:pt x="254" y="510"/>
                </a:lnTo>
                <a:lnTo>
                  <a:pt x="254" y="510"/>
                </a:lnTo>
                <a:lnTo>
                  <a:pt x="243" y="510"/>
                </a:lnTo>
                <a:lnTo>
                  <a:pt x="229" y="511"/>
                </a:lnTo>
                <a:lnTo>
                  <a:pt x="217" y="514"/>
                </a:lnTo>
                <a:lnTo>
                  <a:pt x="206" y="518"/>
                </a:lnTo>
                <a:lnTo>
                  <a:pt x="194" y="522"/>
                </a:lnTo>
                <a:lnTo>
                  <a:pt x="184" y="527"/>
                </a:lnTo>
                <a:lnTo>
                  <a:pt x="173" y="533"/>
                </a:lnTo>
                <a:lnTo>
                  <a:pt x="165" y="539"/>
                </a:lnTo>
                <a:lnTo>
                  <a:pt x="157" y="546"/>
                </a:lnTo>
                <a:lnTo>
                  <a:pt x="150" y="554"/>
                </a:lnTo>
                <a:lnTo>
                  <a:pt x="143" y="562"/>
                </a:lnTo>
                <a:lnTo>
                  <a:pt x="138" y="572"/>
                </a:lnTo>
                <a:lnTo>
                  <a:pt x="133" y="581"/>
                </a:lnTo>
                <a:lnTo>
                  <a:pt x="130" y="591"/>
                </a:lnTo>
                <a:lnTo>
                  <a:pt x="128" y="602"/>
                </a:lnTo>
                <a:lnTo>
                  <a:pt x="128" y="612"/>
                </a:lnTo>
                <a:lnTo>
                  <a:pt x="128" y="612"/>
                </a:lnTo>
                <a:lnTo>
                  <a:pt x="128" y="917"/>
                </a:lnTo>
                <a:lnTo>
                  <a:pt x="126" y="928"/>
                </a:lnTo>
                <a:lnTo>
                  <a:pt x="125" y="939"/>
                </a:lnTo>
                <a:lnTo>
                  <a:pt x="121" y="948"/>
                </a:lnTo>
                <a:lnTo>
                  <a:pt x="118" y="958"/>
                </a:lnTo>
                <a:lnTo>
                  <a:pt x="113" y="966"/>
                </a:lnTo>
                <a:lnTo>
                  <a:pt x="106" y="975"/>
                </a:lnTo>
                <a:lnTo>
                  <a:pt x="97" y="982"/>
                </a:lnTo>
                <a:lnTo>
                  <a:pt x="91" y="990"/>
                </a:lnTo>
                <a:lnTo>
                  <a:pt x="81" y="997"/>
                </a:lnTo>
                <a:lnTo>
                  <a:pt x="70" y="1002"/>
                </a:lnTo>
                <a:lnTo>
                  <a:pt x="60" y="1008"/>
                </a:lnTo>
                <a:lnTo>
                  <a:pt x="50" y="1012"/>
                </a:lnTo>
                <a:lnTo>
                  <a:pt x="38" y="1015"/>
                </a:lnTo>
                <a:lnTo>
                  <a:pt x="25" y="1017"/>
                </a:lnTo>
                <a:lnTo>
                  <a:pt x="13" y="1020"/>
                </a:lnTo>
                <a:lnTo>
                  <a:pt x="0" y="1020"/>
                </a:lnTo>
                <a:lnTo>
                  <a:pt x="0" y="102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" name="Rectangle 88"/>
          <p:cNvSpPr>
            <a:spLocks noChangeArrowheads="1"/>
          </p:cNvSpPr>
          <p:nvPr/>
        </p:nvSpPr>
        <p:spPr bwMode="auto">
          <a:xfrm>
            <a:off x="6682284" y="5813821"/>
            <a:ext cx="12731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段寄存器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Rectangle 89"/>
          <p:cNvSpPr>
            <a:spLocks noChangeArrowheads="1"/>
          </p:cNvSpPr>
          <p:nvPr/>
        </p:nvSpPr>
        <p:spPr bwMode="auto">
          <a:xfrm>
            <a:off x="4140870" y="1452959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" name="Rectangle 90"/>
          <p:cNvSpPr>
            <a:spLocks noChangeArrowheads="1"/>
          </p:cNvSpPr>
          <p:nvPr/>
        </p:nvSpPr>
        <p:spPr bwMode="auto">
          <a:xfrm>
            <a:off x="1312119" y="1452959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Rectangle 91"/>
          <p:cNvSpPr>
            <a:spLocks noChangeArrowheads="1"/>
          </p:cNvSpPr>
          <p:nvPr/>
        </p:nvSpPr>
        <p:spPr bwMode="auto">
          <a:xfrm>
            <a:off x="2608139" y="1452959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6" name="Rectangle 92"/>
          <p:cNvSpPr>
            <a:spLocks noChangeArrowheads="1"/>
          </p:cNvSpPr>
          <p:nvPr/>
        </p:nvSpPr>
        <p:spPr bwMode="auto">
          <a:xfrm>
            <a:off x="2823245" y="1452959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66893"/>
            <a:ext cx="8229600" cy="4263752"/>
          </a:xfrm>
        </p:spPr>
        <p:txBody>
          <a:bodyPr/>
          <a:lstStyle/>
          <a:p>
            <a:r>
              <a:rPr lang="en-US" altLang="zh-CN" b="1" dirty="0">
                <a:ea typeface="隶书" pitchFamily="49" charset="-122"/>
              </a:rPr>
              <a:t>1. </a:t>
            </a:r>
            <a:r>
              <a:rPr lang="zh-CN" altLang="en-US" b="1" dirty="0">
                <a:ea typeface="隶书" pitchFamily="49" charset="-122"/>
              </a:rPr>
              <a:t>数据寄存器</a:t>
            </a:r>
            <a:endParaRPr lang="en-US" altLang="zh-CN" b="1" dirty="0">
              <a:ea typeface="隶书" pitchFamily="49" charset="-122"/>
            </a:endParaRPr>
          </a:p>
          <a:p>
            <a:pPr marL="342900" lvl="0" indent="-342900" eaLnBrk="0" hangingPunct="0">
              <a:lnSpc>
                <a:spcPct val="100000"/>
              </a:lnSpc>
              <a:buClrTx/>
              <a:buBlip>
                <a:blip r:embed="rId2"/>
              </a:buBlip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808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含4个16位数据寄存器，它们又可分为8个8位寄存器，即：</a:t>
            </a:r>
          </a:p>
          <a:p>
            <a:pPr lvl="1" eaLnBrk="0" hangingPunct="0">
              <a:lnSpc>
                <a:spcPct val="100000"/>
              </a:lnSpc>
              <a:buClrTx/>
              <a:buSzPct val="75000"/>
              <a:buBlip>
                <a:blip r:embed="rId3"/>
              </a:buBlip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AX          AH，AL</a:t>
            </a:r>
          </a:p>
          <a:p>
            <a:pPr lvl="1" eaLnBrk="0" hangingPunct="0">
              <a:lnSpc>
                <a:spcPct val="100000"/>
              </a:lnSpc>
              <a:buClrTx/>
              <a:buSzPct val="75000"/>
              <a:buBlip>
                <a:blip r:embed="rId3"/>
              </a:buBlip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BX          BH，BL</a:t>
            </a:r>
          </a:p>
          <a:p>
            <a:pPr lvl="1" eaLnBrk="0" hangingPunct="0">
              <a:lnSpc>
                <a:spcPct val="100000"/>
              </a:lnSpc>
              <a:buClrTx/>
              <a:buSzPct val="75000"/>
              <a:buBlip>
                <a:blip r:embed="rId3"/>
              </a:buBlip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CX          CH，CL</a:t>
            </a:r>
          </a:p>
          <a:p>
            <a:pPr lvl="1" eaLnBrk="0" hangingPunct="0">
              <a:lnSpc>
                <a:spcPct val="100000"/>
              </a:lnSpc>
              <a:buClrTx/>
              <a:buSzPct val="75000"/>
              <a:buBlip>
                <a:blip r:embed="rId3"/>
              </a:buBlip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DX          DH，DL</a:t>
            </a:r>
          </a:p>
          <a:p>
            <a:pPr marL="342900" lvl="0" indent="-342900" eaLnBrk="0" hangingPunct="0">
              <a:lnSpc>
                <a:spcPct val="100000"/>
              </a:lnSpc>
              <a:buClrTx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常用来存放参与运算的操作数或运算结果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3.3.2 8086 CPU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的寄存器结构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691680" y="2708920"/>
            <a:ext cx="557674" cy="45719"/>
          </a:xfrm>
          <a:prstGeom prst="rightArrow">
            <a:avLst>
              <a:gd name="adj1" fmla="val 50000"/>
              <a:gd name="adj2" fmla="val 159036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691680" y="3095249"/>
            <a:ext cx="557674" cy="45719"/>
          </a:xfrm>
          <a:prstGeom prst="rightArrow">
            <a:avLst>
              <a:gd name="adj1" fmla="val 50000"/>
              <a:gd name="adj2" fmla="val 159036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710070" y="3455289"/>
            <a:ext cx="557674" cy="45719"/>
          </a:xfrm>
          <a:prstGeom prst="rightArrow">
            <a:avLst>
              <a:gd name="adj1" fmla="val 50000"/>
              <a:gd name="adj2" fmla="val 159036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710070" y="3801721"/>
            <a:ext cx="557674" cy="45719"/>
          </a:xfrm>
          <a:prstGeom prst="rightArrow">
            <a:avLst>
              <a:gd name="adj1" fmla="val 50000"/>
              <a:gd name="adj2" fmla="val 159036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微机原理与接口技术（第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版）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black">
          <a:xfrm>
            <a:off x="4665663" y="1500409"/>
            <a:ext cx="4030031" cy="59477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4616449" y="1732568"/>
            <a:ext cx="49213" cy="411294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99550" y="3012666"/>
            <a:ext cx="3182620" cy="369570"/>
            <a:chOff x="7937" y="5230"/>
            <a:chExt cx="5012" cy="582"/>
          </a:xfrm>
        </p:grpSpPr>
        <p:sp>
          <p:nvSpPr>
            <p:cNvPr id="33808" name="AutoShape 16"/>
            <p:cNvSpPr>
              <a:spLocks noChangeArrowheads="1"/>
            </p:cNvSpPr>
            <p:nvPr/>
          </p:nvSpPr>
          <p:spPr bwMode="gray">
            <a:xfrm>
              <a:off x="7937" y="5325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gray">
            <a:xfrm>
              <a:off x="8337" y="5230"/>
              <a:ext cx="4612" cy="58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zh-CN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微处理器的内部结构</a:t>
              </a:r>
              <a:endPara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99550" y="3464786"/>
            <a:ext cx="2555875" cy="369570"/>
            <a:chOff x="7937" y="5942"/>
            <a:chExt cx="4025" cy="582"/>
          </a:xfrm>
        </p:grpSpPr>
        <p:sp>
          <p:nvSpPr>
            <p:cNvPr id="33809" name="AutoShape 17"/>
            <p:cNvSpPr>
              <a:spLocks noChangeArrowheads="1"/>
            </p:cNvSpPr>
            <p:nvPr/>
          </p:nvSpPr>
          <p:spPr bwMode="gray">
            <a:xfrm>
              <a:off x="7937" y="6037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folHlink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gray">
            <a:xfrm>
              <a:off x="8337" y="5942"/>
              <a:ext cx="3625" cy="58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总线工作周期</a:t>
              </a:r>
              <a:endPara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99550" y="3916906"/>
            <a:ext cx="2554605" cy="368300"/>
            <a:chOff x="7937" y="6654"/>
            <a:chExt cx="4023" cy="580"/>
          </a:xfrm>
        </p:grpSpPr>
        <p:sp>
          <p:nvSpPr>
            <p:cNvPr id="33810" name="AutoShape 18"/>
            <p:cNvSpPr>
              <a:spLocks noChangeArrowheads="1"/>
            </p:cNvSpPr>
            <p:nvPr/>
          </p:nvSpPr>
          <p:spPr bwMode="gray">
            <a:xfrm>
              <a:off x="7937" y="6749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gray">
            <a:xfrm>
              <a:off x="8336" y="6654"/>
              <a:ext cx="3625" cy="58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中断系统</a:t>
              </a:r>
              <a:endPara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99550" y="4369026"/>
            <a:ext cx="2555240" cy="368300"/>
            <a:chOff x="7937" y="7366"/>
            <a:chExt cx="4024" cy="580"/>
          </a:xfrm>
        </p:grpSpPr>
        <p:sp>
          <p:nvSpPr>
            <p:cNvPr id="33811" name="AutoShape 19"/>
            <p:cNvSpPr>
              <a:spLocks noChangeArrowheads="1"/>
            </p:cNvSpPr>
            <p:nvPr/>
          </p:nvSpPr>
          <p:spPr bwMode="gray">
            <a:xfrm>
              <a:off x="7937" y="7461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15" name="Text Box 23"/>
            <p:cNvSpPr txBox="1">
              <a:spLocks noChangeArrowheads="1"/>
            </p:cNvSpPr>
            <p:nvPr/>
          </p:nvSpPr>
          <p:spPr bwMode="gray">
            <a:xfrm>
              <a:off x="8337" y="7366"/>
              <a:ext cx="3625" cy="58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外部引脚和工作模式</a:t>
              </a:r>
              <a:endPara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816" name="Line 24"/>
          <p:cNvSpPr>
            <a:spLocks noChangeShapeType="1"/>
          </p:cNvSpPr>
          <p:nvPr/>
        </p:nvSpPr>
        <p:spPr bwMode="auto">
          <a:xfrm rot="16200000" flipH="1">
            <a:off x="6398419" y="510572"/>
            <a:ext cx="6350" cy="3557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981258" y="2559911"/>
            <a:ext cx="3199130" cy="369570"/>
            <a:chOff x="7937" y="5230"/>
            <a:chExt cx="5038" cy="582"/>
          </a:xfrm>
        </p:grpSpPr>
        <p:sp>
          <p:nvSpPr>
            <p:cNvPr id="20" name="AutoShape 16"/>
            <p:cNvSpPr>
              <a:spLocks noChangeArrowheads="1"/>
            </p:cNvSpPr>
            <p:nvPr/>
          </p:nvSpPr>
          <p:spPr bwMode="gray">
            <a:xfrm>
              <a:off x="7937" y="5325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B10303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gray">
            <a:xfrm>
              <a:off x="8363" y="5230"/>
              <a:ext cx="4612" cy="58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存储器组织结构</a:t>
              </a:r>
              <a:endPara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999550" y="4853975"/>
            <a:ext cx="2555240" cy="368300"/>
            <a:chOff x="7937" y="7366"/>
            <a:chExt cx="4024" cy="580"/>
          </a:xfrm>
        </p:grpSpPr>
        <p:sp>
          <p:nvSpPr>
            <p:cNvPr id="23" name="AutoShape 19"/>
            <p:cNvSpPr>
              <a:spLocks noChangeArrowheads="1"/>
            </p:cNvSpPr>
            <p:nvPr/>
          </p:nvSpPr>
          <p:spPr bwMode="gray">
            <a:xfrm>
              <a:off x="7937" y="7461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7030A0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gray">
            <a:xfrm>
              <a:off x="8337" y="7366"/>
              <a:ext cx="3625" cy="58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微处理器的时序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99550" y="5366420"/>
            <a:ext cx="2555240" cy="368300"/>
            <a:chOff x="7937" y="7366"/>
            <a:chExt cx="4024" cy="580"/>
          </a:xfrm>
        </p:grpSpPr>
        <p:sp>
          <p:nvSpPr>
            <p:cNvPr id="26" name="AutoShape 19"/>
            <p:cNvSpPr>
              <a:spLocks noChangeArrowheads="1"/>
            </p:cNvSpPr>
            <p:nvPr/>
          </p:nvSpPr>
          <p:spPr bwMode="gray">
            <a:xfrm>
              <a:off x="7937" y="7461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C000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gray">
            <a:xfrm>
              <a:off x="8337" y="7366"/>
              <a:ext cx="3625" cy="58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例题解析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0" y="2630170"/>
            <a:ext cx="2386330" cy="2317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1643409"/>
            <a:ext cx="7715200" cy="4263752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数据寄存器特有的习惯用法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AX：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累加器。多用于存放中间运算结果。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指令必须都通过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与接口传送信息；</a:t>
            </a:r>
          </a:p>
          <a:p>
            <a:pPr>
              <a:lnSpc>
                <a:spcPts val="28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BX：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基址寄存器。常用于存放访问内存时的偏移地址；</a:t>
            </a:r>
          </a:p>
          <a:p>
            <a:pPr>
              <a:lnSpc>
                <a:spcPts val="28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CX：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计数寄存器。用于在循环或串操作指令中存放循环次数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或重复次数；</a:t>
            </a:r>
          </a:p>
          <a:p>
            <a:pPr>
              <a:lnSpc>
                <a:spcPts val="28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DX：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数据寄存器。在32位乘除法运算时，存放高16位数；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在间接寻址的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指令中存放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端口地址。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7675" y="990600"/>
            <a:ext cx="5832475" cy="5762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3.3.2 8086 CPU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的寄存器结构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0163"/>
            <a:ext cx="8229600" cy="1336789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段寄存器</a:t>
            </a:r>
          </a:p>
          <a:p>
            <a:pPr eaLnBrk="0" hangingPunct="0">
              <a:spcBef>
                <a:spcPct val="0"/>
              </a:spcBef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段寄存器为信息按特征分段存贮带来方便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hangingPunct="0">
              <a:spcBef>
                <a:spcPct val="0"/>
              </a:spcBef>
            </a:pP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3.3.2 8086 CPU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的寄存器结构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92796" y="2852067"/>
            <a:ext cx="5958408" cy="234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buClr>
                <a:srgbClr val="17BBFD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位的代码段寄存器，管理程序段</a:t>
            </a:r>
          </a:p>
          <a:p>
            <a:pPr lvl="0" eaLnBrk="0" hangingPunct="0">
              <a:lnSpc>
                <a:spcPct val="150000"/>
              </a:lnSpc>
              <a:buClr>
                <a:srgbClr val="17BBFD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位的数据段寄存器，管理数据段。</a:t>
            </a:r>
          </a:p>
          <a:p>
            <a:pPr lvl="0" eaLnBrk="0" hangingPunct="0">
              <a:lnSpc>
                <a:spcPct val="150000"/>
              </a:lnSpc>
              <a:buClr>
                <a:srgbClr val="17BBFD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ES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位的扩展段（附加段）寄存器，</a:t>
            </a:r>
          </a:p>
          <a:p>
            <a:pPr lvl="0" eaLnBrk="0" hangingPunct="0">
              <a:lnSpc>
                <a:spcPct val="150000"/>
              </a:lnSpc>
              <a:buClr>
                <a:srgbClr val="17BBFD"/>
              </a:buClr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管理扩展段。</a:t>
            </a:r>
          </a:p>
          <a:p>
            <a:pPr lvl="0" eaLnBrk="0" hangingPunct="0">
              <a:lnSpc>
                <a:spcPct val="150000"/>
              </a:lnSpc>
              <a:buClr>
                <a:srgbClr val="17BBFD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位的堆栈段寄存器，管理堆栈段。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8280" y="1566893"/>
            <a:ext cx="8877120" cy="1408797"/>
          </a:xfrm>
        </p:spPr>
        <p:txBody>
          <a:bodyPr/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地址指针与变址寄存器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SP：堆栈指针寄存器，其内容为栈顶的偏移地址；</a:t>
            </a: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BP：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基址指针寄存器，常用于在访问内存时存放内存单元的</a:t>
            </a:r>
            <a:r>
              <a:rPr lang="zh-CN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偏移地址。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3.3.2 8086 CPU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的寄存器结构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70857" y="2975689"/>
            <a:ext cx="7798500" cy="453311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CN" sz="2400" i="0" kern="0" dirty="0">
                <a:solidFill>
                  <a:srgbClr val="B10303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BX</a:t>
            </a:r>
            <a:r>
              <a:rPr lang="zh-CN" altLang="en-US" sz="2400" i="0" kern="0" dirty="0">
                <a:solidFill>
                  <a:srgbClr val="B10303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0" kern="0" dirty="0">
                <a:solidFill>
                  <a:srgbClr val="B10303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BP</a:t>
            </a:r>
            <a:r>
              <a:rPr lang="zh-CN" altLang="en-US" sz="2400" i="0" kern="0" dirty="0">
                <a:solidFill>
                  <a:srgbClr val="B10303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在应用上的区别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0538" y="3452191"/>
            <a:ext cx="8424862" cy="117444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作为通用寄存器，二者均可用于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存放数据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00000"/>
              </a:lnSpc>
            </a:pP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作为基址寄存器，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通常用于数据段，一般与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搭配使用；</a:t>
            </a:r>
            <a:endParaRPr lang="en-US" altLang="zh-CN" sz="20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BP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则通常用于堆栈段，与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搭配使用。</a:t>
            </a:r>
          </a:p>
          <a:p>
            <a:pPr>
              <a:buFontTx/>
              <a:buNone/>
            </a:pPr>
            <a:endParaRPr lang="zh-CN" altLang="en-US" sz="2000" b="1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87198" y="4869160"/>
            <a:ext cx="6381146" cy="1174441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SI：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源变址寄存器</a:t>
            </a:r>
          </a:p>
          <a:p>
            <a:pPr>
              <a:lnSpc>
                <a:spcPct val="100000"/>
              </a:lnSpc>
            </a:pP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DI：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目标变址寄存器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变址寄存器常用于指令的间接寻址或变址寻址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0163"/>
            <a:ext cx="8229600" cy="1984861"/>
          </a:xfrm>
        </p:spPr>
        <p:txBody>
          <a:bodyPr/>
          <a:lstStyle/>
          <a:p>
            <a:r>
              <a:rPr lang="en-US" altLang="zh-CN" b="1" dirty="0"/>
              <a:t>4. </a:t>
            </a:r>
            <a:r>
              <a:rPr lang="zh-CN" altLang="zh-CN" b="1" dirty="0"/>
              <a:t>控制寄存器</a:t>
            </a:r>
          </a:p>
          <a:p>
            <a:pPr marL="457200" indent="-457200">
              <a:buClr>
                <a:srgbClr val="00349E"/>
              </a:buClr>
              <a:buFont typeface="+mj-ea"/>
              <a:buAutoNum type="circleNumDbPlain"/>
            </a:pPr>
            <a:r>
              <a:rPr lang="zh-CN" altLang="en-US" b="1" dirty="0"/>
              <a:t>指令指针寄存器</a:t>
            </a:r>
            <a:r>
              <a:rPr lang="en-US" altLang="zh-CN" b="1" dirty="0"/>
              <a:t>IP</a:t>
            </a:r>
          </a:p>
          <a:p>
            <a:r>
              <a:rPr lang="zh-CN" altLang="en-US" b="1" dirty="0"/>
              <a:t>其内容为下一条要执行的指令的偏移地址；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3.3.2 8086 CPU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的寄存器结构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3758" y="1566893"/>
            <a:ext cx="8686800" cy="3021429"/>
          </a:xfrm>
        </p:spPr>
        <p:txBody>
          <a:bodyPr/>
          <a:lstStyle/>
          <a:p>
            <a:pPr marL="457200" indent="-457200">
              <a:buClr>
                <a:srgbClr val="740000"/>
              </a:buClr>
              <a:buFont typeface="+mj-ea"/>
              <a:buAutoNum type="circleNumDbPlain" startAt="2"/>
            </a:pPr>
            <a:r>
              <a:rPr lang="zh-CN" altLang="en-US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标志寄存器FLAGS</a:t>
            </a:r>
            <a:endParaRPr lang="en-US" altLang="zh-CN" b="1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1" charset="-122"/>
              </a:rPr>
              <a:t>16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1" charset="-122"/>
              </a:rPr>
              <a:t>位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标志寄存器，用来存放运算结果的特征。其中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7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位没有定义，其余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9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位分成两类：</a:t>
            </a:r>
          </a:p>
          <a:p>
            <a:pPr marL="609600" indent="-609600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1" charset="-122"/>
              </a:rPr>
              <a:t>状态标志</a:t>
            </a:r>
            <a:r>
              <a:rPr lang="zh-CN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表示运算后结果的状态特征它影响后面的操作，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marL="609600" indent="-609600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                  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有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6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位：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CF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PF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AF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ZF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SF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和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OF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。</a:t>
            </a:r>
          </a:p>
          <a:p>
            <a:pPr marL="609600" indent="-609600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1" charset="-122"/>
              </a:rPr>
              <a:t>控制标志</a:t>
            </a:r>
            <a:r>
              <a:rPr lang="zh-CN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用来控制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CPU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操作，有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个：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TF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IF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和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DF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。</a:t>
            </a:r>
          </a:p>
          <a:p>
            <a:pPr marL="609600" indent="-609600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具体格式如图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3-9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3.3.2 8086 CPU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的寄存器结构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3189" y="2780928"/>
            <a:ext cx="7926733" cy="345638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 -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进位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标志：算术运算时有进位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CF=1，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无进位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CF=0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 -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奇偶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标志：运算结果中“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1”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的个数为偶数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PF=1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 -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辅助进位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标志：第3位向第4位有进位时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AF=1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 -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标志：运算结果为“0”则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ZF=1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 -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标志：运算结果为负数时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SF=1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-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溢出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标志：运算结果超出规定范围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OF=1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-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中断允许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IF=1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中断允许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-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方向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标志，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DF=0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地址加1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 -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跟踪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TF=1，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为单步工作方式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8312" y="1053859"/>
            <a:ext cx="5832475" cy="5762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3.3.2 8086 CPU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的寄存器结构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32" y="1436966"/>
            <a:ext cx="8291279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0163"/>
            <a:ext cx="8229600" cy="16248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=0010 0011 0100 1101B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=0101 0010 0000 1001B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，试指出两数相加后，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位标志位的状态。</a:t>
            </a:r>
          </a:p>
          <a:p>
            <a:pPr>
              <a:lnSpc>
                <a:spcPct val="100000"/>
              </a:lnSpc>
            </a:pP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补码公式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对两数进行运算，并按定义对结果进行判别。</a:t>
            </a:r>
          </a:p>
          <a:p>
            <a:pPr>
              <a:lnSpc>
                <a:spcPct val="100000"/>
              </a:lnSpc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计算机中存储的已是补码，两数相加过程如下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3.3.2 8086 CPU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的寄存器结构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图片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49" y="3685749"/>
            <a:ext cx="3012669" cy="816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994755" y="3861048"/>
            <a:ext cx="5149245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algn="just">
              <a:spcAft>
                <a:spcPts val="300"/>
              </a:spcAft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根据两数相加结果，可得如下结论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54000" algn="just">
              <a:spcAft>
                <a:spcPts val="300"/>
              </a:spcAft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结果非零，故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ZF=0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indent="254000" algn="just">
              <a:spcAft>
                <a:spcPts val="300"/>
              </a:spcAft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 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位中共有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（偶数个），故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PF=1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indent="254000" algn="just">
              <a:spcAft>
                <a:spcPts val="300"/>
              </a:spcAft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 根据符号位，可知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SF=0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indent="254000" algn="just">
              <a:spcAft>
                <a:spcPts val="300"/>
              </a:spcAft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④ 运算结束后，向更高位无进位，故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CF=0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indent="254000" algn="just">
              <a:spcAft>
                <a:spcPts val="300"/>
              </a:spcAft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⑤ 运算结果无溢出，故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OF=0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>
              <a:spcAft>
                <a:spcPts val="3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⑥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D3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位向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D4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位产生进位，故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AF=1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30246"/>
            <a:ext cx="8686800" cy="4263752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了解几个概念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主频：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的工作频率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时钟周期：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对主频进行分频后的工作时钟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总线周期：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完成一次总线操作所需的时间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8088CPU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与内存或接口间进行通信，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如将一个字节写入内存一个单元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或接口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或者从内存某单元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或某接口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读一个字节到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这种读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写的过程称为一个总线周期。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指令周期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一条指令从开始取指令到最后执行完毕所需的时间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总线的工作周期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总线的工作周期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48280" y="1706623"/>
            <a:ext cx="8372192" cy="222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总线周期时序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个总线周期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正常情况下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时钟周期（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T1―T4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组成；时钟周期由主频决定；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空闲周期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和等待周期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读、写、中断响应、总线保持与响应等的总线周期时序</a:t>
            </a:r>
          </a:p>
        </p:txBody>
      </p:sp>
      <p:grpSp>
        <p:nvGrpSpPr>
          <p:cNvPr id="7" name="Group 2"/>
          <p:cNvGrpSpPr/>
          <p:nvPr/>
        </p:nvGrpSpPr>
        <p:grpSpPr bwMode="auto">
          <a:xfrm>
            <a:off x="494176" y="3965649"/>
            <a:ext cx="8280400" cy="2635873"/>
            <a:chOff x="811" y="3540"/>
            <a:chExt cx="3071" cy="785"/>
          </a:xfrm>
        </p:grpSpPr>
        <p:sp>
          <p:nvSpPr>
            <p:cNvPr id="8" name="Line 3"/>
            <p:cNvSpPr>
              <a:spLocks noChangeShapeType="1"/>
            </p:cNvSpPr>
            <p:nvPr/>
          </p:nvSpPr>
          <p:spPr bwMode="auto">
            <a:xfrm>
              <a:off x="811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858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900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942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979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026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068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1110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147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194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236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1278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315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362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404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1446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483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530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572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1614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651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698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1740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V="1">
              <a:off x="1782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819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1866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1908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V="1">
              <a:off x="1950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1987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2034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2076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flipV="1">
              <a:off x="2118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2155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2202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2244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 flipV="1">
              <a:off x="2286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2323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2370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2412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2454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2491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2538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580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 flipV="1">
              <a:off x="2622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2659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2706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2748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 flipV="1">
              <a:off x="2790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Line 51"/>
            <p:cNvSpPr>
              <a:spLocks noChangeShapeType="1"/>
            </p:cNvSpPr>
            <p:nvPr/>
          </p:nvSpPr>
          <p:spPr bwMode="auto">
            <a:xfrm>
              <a:off x="2827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>
              <a:off x="2874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2916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2958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2995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>
              <a:off x="3042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Line 57"/>
            <p:cNvSpPr>
              <a:spLocks noChangeShapeType="1"/>
            </p:cNvSpPr>
            <p:nvPr/>
          </p:nvSpPr>
          <p:spPr bwMode="auto">
            <a:xfrm>
              <a:off x="3084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Line 58"/>
            <p:cNvSpPr>
              <a:spLocks noChangeShapeType="1"/>
            </p:cNvSpPr>
            <p:nvPr/>
          </p:nvSpPr>
          <p:spPr bwMode="auto">
            <a:xfrm flipV="1">
              <a:off x="3126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3163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3210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3252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 flipV="1">
              <a:off x="3294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3331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3378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3420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 flipV="1">
              <a:off x="3462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>
              <a:off x="3499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Line 68"/>
            <p:cNvSpPr>
              <a:spLocks noChangeShapeType="1"/>
            </p:cNvSpPr>
            <p:nvPr/>
          </p:nvSpPr>
          <p:spPr bwMode="auto">
            <a:xfrm>
              <a:off x="3546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Line 69"/>
            <p:cNvSpPr>
              <a:spLocks noChangeShapeType="1"/>
            </p:cNvSpPr>
            <p:nvPr/>
          </p:nvSpPr>
          <p:spPr bwMode="auto">
            <a:xfrm>
              <a:off x="3588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 flipV="1">
              <a:off x="3630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3667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3714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Line 73"/>
            <p:cNvSpPr>
              <a:spLocks noChangeShapeType="1"/>
            </p:cNvSpPr>
            <p:nvPr/>
          </p:nvSpPr>
          <p:spPr bwMode="auto">
            <a:xfrm>
              <a:off x="3756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Line 74"/>
            <p:cNvSpPr>
              <a:spLocks noChangeShapeType="1"/>
            </p:cNvSpPr>
            <p:nvPr/>
          </p:nvSpPr>
          <p:spPr bwMode="auto">
            <a:xfrm flipV="1">
              <a:off x="3798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Line 75"/>
            <p:cNvSpPr>
              <a:spLocks noChangeShapeType="1"/>
            </p:cNvSpPr>
            <p:nvPr/>
          </p:nvSpPr>
          <p:spPr bwMode="auto">
            <a:xfrm>
              <a:off x="3835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Line 76"/>
            <p:cNvSpPr>
              <a:spLocks noChangeShapeType="1"/>
            </p:cNvSpPr>
            <p:nvPr/>
          </p:nvSpPr>
          <p:spPr bwMode="auto">
            <a:xfrm>
              <a:off x="858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Line 77"/>
            <p:cNvSpPr>
              <a:spLocks noChangeShapeType="1"/>
            </p:cNvSpPr>
            <p:nvPr/>
          </p:nvSpPr>
          <p:spPr bwMode="auto">
            <a:xfrm>
              <a:off x="1026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Text Box 78"/>
            <p:cNvSpPr txBox="1">
              <a:spLocks noChangeArrowheads="1"/>
            </p:cNvSpPr>
            <p:nvPr/>
          </p:nvSpPr>
          <p:spPr bwMode="auto">
            <a:xfrm>
              <a:off x="900" y="3843"/>
              <a:ext cx="100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1194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1362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2370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>
              <a:off x="2538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Line 83"/>
            <p:cNvSpPr>
              <a:spLocks noChangeShapeType="1"/>
            </p:cNvSpPr>
            <p:nvPr/>
          </p:nvSpPr>
          <p:spPr bwMode="auto">
            <a:xfrm>
              <a:off x="2706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Line 84"/>
            <p:cNvSpPr>
              <a:spLocks noChangeShapeType="1"/>
            </p:cNvSpPr>
            <p:nvPr/>
          </p:nvSpPr>
          <p:spPr bwMode="auto">
            <a:xfrm>
              <a:off x="2874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>
              <a:off x="3042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86"/>
            <p:cNvSpPr>
              <a:spLocks noChangeShapeType="1"/>
            </p:cNvSpPr>
            <p:nvPr/>
          </p:nvSpPr>
          <p:spPr bwMode="auto">
            <a:xfrm>
              <a:off x="3546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87"/>
            <p:cNvSpPr>
              <a:spLocks noChangeShapeType="1"/>
            </p:cNvSpPr>
            <p:nvPr/>
          </p:nvSpPr>
          <p:spPr bwMode="auto">
            <a:xfrm>
              <a:off x="3378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8"/>
            <p:cNvSpPr>
              <a:spLocks noChangeShapeType="1"/>
            </p:cNvSpPr>
            <p:nvPr/>
          </p:nvSpPr>
          <p:spPr bwMode="auto">
            <a:xfrm>
              <a:off x="3714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89"/>
            <p:cNvSpPr>
              <a:spLocks noChangeShapeType="1"/>
            </p:cNvSpPr>
            <p:nvPr/>
          </p:nvSpPr>
          <p:spPr bwMode="auto">
            <a:xfrm>
              <a:off x="3881" y="3825"/>
              <a:ext cx="1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AutoShape 90"/>
            <p:cNvSpPr/>
            <p:nvPr/>
          </p:nvSpPr>
          <p:spPr bwMode="auto">
            <a:xfrm rot="16200000" flipH="1">
              <a:off x="3511" y="3645"/>
              <a:ext cx="63" cy="298"/>
            </a:xfrm>
            <a:prstGeom prst="leftBrace">
              <a:avLst>
                <a:gd name="adj1" fmla="val 39418"/>
                <a:gd name="adj2" fmla="val 53602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91"/>
            <p:cNvSpPr>
              <a:spLocks noChangeShapeType="1"/>
            </p:cNvSpPr>
            <p:nvPr/>
          </p:nvSpPr>
          <p:spPr bwMode="auto">
            <a:xfrm flipV="1">
              <a:off x="2290" y="3575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92"/>
            <p:cNvSpPr>
              <a:spLocks noChangeShapeType="1"/>
            </p:cNvSpPr>
            <p:nvPr/>
          </p:nvSpPr>
          <p:spPr bwMode="auto">
            <a:xfrm flipV="1">
              <a:off x="2290" y="3575"/>
              <a:ext cx="4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93"/>
            <p:cNvSpPr>
              <a:spLocks noChangeShapeType="1"/>
            </p:cNvSpPr>
            <p:nvPr/>
          </p:nvSpPr>
          <p:spPr bwMode="auto">
            <a:xfrm flipV="1">
              <a:off x="3553" y="3575"/>
              <a:ext cx="1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Text Box 94"/>
            <p:cNvSpPr txBox="1">
              <a:spLocks noChangeArrowheads="1"/>
            </p:cNvSpPr>
            <p:nvPr/>
          </p:nvSpPr>
          <p:spPr bwMode="auto">
            <a:xfrm>
              <a:off x="2768" y="3540"/>
              <a:ext cx="395" cy="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96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等待状态</a:t>
              </a:r>
            </a:p>
          </p:txBody>
        </p:sp>
        <p:sp>
          <p:nvSpPr>
            <p:cNvPr id="100" name="Line 95"/>
            <p:cNvSpPr>
              <a:spLocks noChangeShapeType="1"/>
            </p:cNvSpPr>
            <p:nvPr/>
          </p:nvSpPr>
          <p:spPr bwMode="auto">
            <a:xfrm>
              <a:off x="3126" y="3575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AutoShape 96"/>
            <p:cNvSpPr/>
            <p:nvPr/>
          </p:nvSpPr>
          <p:spPr bwMode="auto">
            <a:xfrm rot="5400000" flipH="1" flipV="1">
              <a:off x="1158" y="3838"/>
              <a:ext cx="63" cy="663"/>
            </a:xfrm>
            <a:prstGeom prst="leftBrace">
              <a:avLst>
                <a:gd name="adj1" fmla="val 87698"/>
                <a:gd name="adj2" fmla="val 51069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97"/>
            <p:cNvSpPr txBox="1">
              <a:spLocks noChangeArrowheads="1"/>
            </p:cNvSpPr>
            <p:nvPr/>
          </p:nvSpPr>
          <p:spPr bwMode="auto">
            <a:xfrm>
              <a:off x="1004" y="4237"/>
              <a:ext cx="420" cy="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18000" tIns="0" rIns="1800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总线周期</a:t>
              </a: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>
              <a:off x="1521" y="3825"/>
              <a:ext cx="1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Line 99"/>
            <p:cNvSpPr>
              <a:spLocks noChangeShapeType="1"/>
            </p:cNvSpPr>
            <p:nvPr/>
          </p:nvSpPr>
          <p:spPr bwMode="auto">
            <a:xfrm>
              <a:off x="1689" y="3825"/>
              <a:ext cx="1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Line 100"/>
            <p:cNvSpPr>
              <a:spLocks noChangeShapeType="1"/>
            </p:cNvSpPr>
            <p:nvPr/>
          </p:nvSpPr>
          <p:spPr bwMode="auto">
            <a:xfrm>
              <a:off x="1857" y="3825"/>
              <a:ext cx="1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101"/>
            <p:cNvSpPr>
              <a:spLocks noChangeShapeType="1"/>
            </p:cNvSpPr>
            <p:nvPr/>
          </p:nvSpPr>
          <p:spPr bwMode="auto">
            <a:xfrm>
              <a:off x="2025" y="3825"/>
              <a:ext cx="1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102"/>
            <p:cNvSpPr>
              <a:spLocks noChangeShapeType="1"/>
            </p:cNvSpPr>
            <p:nvPr/>
          </p:nvSpPr>
          <p:spPr bwMode="auto">
            <a:xfrm>
              <a:off x="2201" y="3825"/>
              <a:ext cx="1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3209" y="3825"/>
              <a:ext cx="1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Text Box 104"/>
            <p:cNvSpPr txBox="1">
              <a:spLocks noChangeArrowheads="1"/>
            </p:cNvSpPr>
            <p:nvPr/>
          </p:nvSpPr>
          <p:spPr bwMode="auto">
            <a:xfrm>
              <a:off x="1068" y="3843"/>
              <a:ext cx="100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Text Box 105"/>
            <p:cNvSpPr txBox="1">
              <a:spLocks noChangeArrowheads="1"/>
            </p:cNvSpPr>
            <p:nvPr/>
          </p:nvSpPr>
          <p:spPr bwMode="auto">
            <a:xfrm>
              <a:off x="1227" y="3843"/>
              <a:ext cx="101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Text Box 106"/>
            <p:cNvSpPr txBox="1">
              <a:spLocks noChangeArrowheads="1"/>
            </p:cNvSpPr>
            <p:nvPr/>
          </p:nvSpPr>
          <p:spPr bwMode="auto">
            <a:xfrm>
              <a:off x="1395" y="3843"/>
              <a:ext cx="100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107"/>
            <p:cNvSpPr txBox="1">
              <a:spLocks noChangeArrowheads="1"/>
            </p:cNvSpPr>
            <p:nvPr/>
          </p:nvSpPr>
          <p:spPr bwMode="auto">
            <a:xfrm>
              <a:off x="1564" y="3843"/>
              <a:ext cx="101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Text Box 108"/>
            <p:cNvSpPr txBox="1">
              <a:spLocks noChangeArrowheads="1"/>
            </p:cNvSpPr>
            <p:nvPr/>
          </p:nvSpPr>
          <p:spPr bwMode="auto">
            <a:xfrm>
              <a:off x="1732" y="3843"/>
              <a:ext cx="100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109"/>
            <p:cNvSpPr txBox="1">
              <a:spLocks noChangeArrowheads="1"/>
            </p:cNvSpPr>
            <p:nvPr/>
          </p:nvSpPr>
          <p:spPr bwMode="auto">
            <a:xfrm>
              <a:off x="1892" y="3843"/>
              <a:ext cx="100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Text Box 110"/>
            <p:cNvSpPr txBox="1">
              <a:spLocks noChangeArrowheads="1"/>
            </p:cNvSpPr>
            <p:nvPr/>
          </p:nvSpPr>
          <p:spPr bwMode="auto">
            <a:xfrm>
              <a:off x="2059" y="3843"/>
              <a:ext cx="123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111"/>
            <p:cNvSpPr txBox="1">
              <a:spLocks noChangeArrowheads="1"/>
            </p:cNvSpPr>
            <p:nvPr/>
          </p:nvSpPr>
          <p:spPr bwMode="auto">
            <a:xfrm>
              <a:off x="2239" y="3843"/>
              <a:ext cx="123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Text Box 112"/>
            <p:cNvSpPr txBox="1">
              <a:spLocks noChangeArrowheads="1"/>
            </p:cNvSpPr>
            <p:nvPr/>
          </p:nvSpPr>
          <p:spPr bwMode="auto">
            <a:xfrm>
              <a:off x="2412" y="3843"/>
              <a:ext cx="101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Text Box 113"/>
            <p:cNvSpPr txBox="1">
              <a:spLocks noChangeArrowheads="1"/>
            </p:cNvSpPr>
            <p:nvPr/>
          </p:nvSpPr>
          <p:spPr bwMode="auto">
            <a:xfrm>
              <a:off x="2572" y="3843"/>
              <a:ext cx="100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Text Box 114"/>
            <p:cNvSpPr txBox="1">
              <a:spLocks noChangeArrowheads="1"/>
            </p:cNvSpPr>
            <p:nvPr/>
          </p:nvSpPr>
          <p:spPr bwMode="auto">
            <a:xfrm>
              <a:off x="2740" y="3843"/>
              <a:ext cx="100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Text Box 115"/>
            <p:cNvSpPr txBox="1">
              <a:spLocks noChangeArrowheads="1"/>
            </p:cNvSpPr>
            <p:nvPr/>
          </p:nvSpPr>
          <p:spPr bwMode="auto">
            <a:xfrm>
              <a:off x="2917" y="3843"/>
              <a:ext cx="100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Text Box 116"/>
            <p:cNvSpPr txBox="1">
              <a:spLocks noChangeArrowheads="1"/>
            </p:cNvSpPr>
            <p:nvPr/>
          </p:nvSpPr>
          <p:spPr bwMode="auto">
            <a:xfrm>
              <a:off x="3084" y="3843"/>
              <a:ext cx="101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117"/>
            <p:cNvSpPr txBox="1">
              <a:spLocks noChangeArrowheads="1"/>
            </p:cNvSpPr>
            <p:nvPr/>
          </p:nvSpPr>
          <p:spPr bwMode="auto">
            <a:xfrm>
              <a:off x="3244" y="3843"/>
              <a:ext cx="122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Text Box 118"/>
            <p:cNvSpPr txBox="1">
              <a:spLocks noChangeArrowheads="1"/>
            </p:cNvSpPr>
            <p:nvPr/>
          </p:nvSpPr>
          <p:spPr bwMode="auto">
            <a:xfrm>
              <a:off x="3412" y="3843"/>
              <a:ext cx="122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Text Box 119"/>
            <p:cNvSpPr txBox="1">
              <a:spLocks noChangeArrowheads="1"/>
            </p:cNvSpPr>
            <p:nvPr/>
          </p:nvSpPr>
          <p:spPr bwMode="auto">
            <a:xfrm>
              <a:off x="3575" y="3843"/>
              <a:ext cx="122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Text Box 120"/>
            <p:cNvSpPr txBox="1">
              <a:spLocks noChangeArrowheads="1"/>
            </p:cNvSpPr>
            <p:nvPr/>
          </p:nvSpPr>
          <p:spPr bwMode="auto">
            <a:xfrm>
              <a:off x="3755" y="3843"/>
              <a:ext cx="122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AutoShape 121"/>
            <p:cNvSpPr/>
            <p:nvPr/>
          </p:nvSpPr>
          <p:spPr bwMode="auto">
            <a:xfrm rot="16200000" flipH="1">
              <a:off x="2676" y="3644"/>
              <a:ext cx="63" cy="299"/>
            </a:xfrm>
            <a:prstGeom prst="leftBrace">
              <a:avLst>
                <a:gd name="adj1" fmla="val 39550"/>
                <a:gd name="adj2" fmla="val 53602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122"/>
            <p:cNvSpPr>
              <a:spLocks noChangeShapeType="1"/>
            </p:cNvSpPr>
            <p:nvPr/>
          </p:nvSpPr>
          <p:spPr bwMode="auto">
            <a:xfrm flipV="1">
              <a:off x="2718" y="3672"/>
              <a:ext cx="0" cy="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123"/>
            <p:cNvSpPr>
              <a:spLocks noChangeShapeType="1"/>
            </p:cNvSpPr>
            <p:nvPr/>
          </p:nvSpPr>
          <p:spPr bwMode="auto">
            <a:xfrm flipH="1">
              <a:off x="2201" y="3672"/>
              <a:ext cx="5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124"/>
            <p:cNvSpPr>
              <a:spLocks noChangeShapeType="1"/>
            </p:cNvSpPr>
            <p:nvPr/>
          </p:nvSpPr>
          <p:spPr bwMode="auto">
            <a:xfrm flipV="1">
              <a:off x="1601" y="3672"/>
              <a:ext cx="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125"/>
            <p:cNvSpPr>
              <a:spLocks noChangeShapeType="1"/>
            </p:cNvSpPr>
            <p:nvPr/>
          </p:nvSpPr>
          <p:spPr bwMode="auto">
            <a:xfrm>
              <a:off x="1601" y="3672"/>
              <a:ext cx="2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Text Box 126"/>
            <p:cNvSpPr txBox="1">
              <a:spLocks noChangeArrowheads="1"/>
            </p:cNvSpPr>
            <p:nvPr/>
          </p:nvSpPr>
          <p:spPr bwMode="auto">
            <a:xfrm>
              <a:off x="1883" y="3639"/>
              <a:ext cx="360" cy="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96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空闲状态</a:t>
              </a:r>
            </a:p>
          </p:txBody>
        </p:sp>
        <p:sp>
          <p:nvSpPr>
            <p:cNvPr id="132" name="AutoShape 127"/>
            <p:cNvSpPr/>
            <p:nvPr/>
          </p:nvSpPr>
          <p:spPr bwMode="auto">
            <a:xfrm rot="5400000" flipH="1" flipV="1">
              <a:off x="2056" y="3767"/>
              <a:ext cx="63" cy="806"/>
            </a:xfrm>
            <a:prstGeom prst="leftBrace">
              <a:avLst>
                <a:gd name="adj1" fmla="val 106614"/>
                <a:gd name="adj2" fmla="val 51069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Text Box 128"/>
            <p:cNvSpPr txBox="1">
              <a:spLocks noChangeArrowheads="1"/>
            </p:cNvSpPr>
            <p:nvPr/>
          </p:nvSpPr>
          <p:spPr bwMode="auto">
            <a:xfrm>
              <a:off x="1878" y="4237"/>
              <a:ext cx="576" cy="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18000" tIns="0" rIns="1800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总线周期</a:t>
              </a:r>
              <a:r>
                <a:rPr kumimoji="1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k+1</a:t>
              </a:r>
            </a:p>
          </p:txBody>
        </p:sp>
        <p:sp>
          <p:nvSpPr>
            <p:cNvPr id="134" name="AutoShape 129"/>
            <p:cNvSpPr/>
            <p:nvPr/>
          </p:nvSpPr>
          <p:spPr bwMode="auto">
            <a:xfrm rot="5400000" flipH="1" flipV="1">
              <a:off x="3337" y="3662"/>
              <a:ext cx="63" cy="1016"/>
            </a:xfrm>
            <a:prstGeom prst="leftBrace">
              <a:avLst>
                <a:gd name="adj1" fmla="val 134392"/>
                <a:gd name="adj2" fmla="val 51069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Text Box 130"/>
            <p:cNvSpPr txBox="1">
              <a:spLocks noChangeArrowheads="1"/>
            </p:cNvSpPr>
            <p:nvPr/>
          </p:nvSpPr>
          <p:spPr bwMode="auto">
            <a:xfrm>
              <a:off x="3184" y="4237"/>
              <a:ext cx="571" cy="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18000" tIns="0" rIns="1800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总线周期</a:t>
              </a:r>
              <a:r>
                <a:rPr kumimoji="1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k+2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8600" y="1406217"/>
            <a:ext cx="8229600" cy="55110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3.5.1 8086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中断类型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74465" y="2025058"/>
            <a:ext cx="8229600" cy="128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Clr>
                <a:srgbClr val="33CC33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可以处理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256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种不同的中断。</a:t>
            </a:r>
          </a:p>
          <a:p>
            <a:pPr>
              <a:lnSpc>
                <a:spcPct val="115000"/>
              </a:lnSpc>
              <a:buClr>
                <a:srgbClr val="33CC33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两类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：内部中断和外部中断。</a:t>
            </a:r>
          </a:p>
          <a:p>
            <a:pPr>
              <a:lnSpc>
                <a:spcPct val="115000"/>
              </a:lnSpc>
              <a:buClr>
                <a:srgbClr val="33CC33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中断源示意图如下图：</a:t>
            </a:r>
          </a:p>
        </p:txBody>
      </p:sp>
      <p:grpSp>
        <p:nvGrpSpPr>
          <p:cNvPr id="6" name="Group 57"/>
          <p:cNvGrpSpPr/>
          <p:nvPr/>
        </p:nvGrpSpPr>
        <p:grpSpPr bwMode="auto">
          <a:xfrm>
            <a:off x="835703" y="3330139"/>
            <a:ext cx="7586046" cy="3012828"/>
            <a:chOff x="431" y="1661"/>
            <a:chExt cx="4936" cy="2222"/>
          </a:xfrm>
        </p:grpSpPr>
        <p:grpSp>
          <p:nvGrpSpPr>
            <p:cNvPr id="7" name="Group 58"/>
            <p:cNvGrpSpPr/>
            <p:nvPr/>
          </p:nvGrpSpPr>
          <p:grpSpPr bwMode="auto">
            <a:xfrm>
              <a:off x="3743" y="1751"/>
              <a:ext cx="589" cy="1633"/>
              <a:chOff x="3606" y="1525"/>
              <a:chExt cx="589" cy="1633"/>
            </a:xfrm>
          </p:grpSpPr>
          <p:sp>
            <p:nvSpPr>
              <p:cNvPr id="52" name="Rectangle 59"/>
              <p:cNvSpPr>
                <a:spLocks noChangeArrowheads="1"/>
              </p:cNvSpPr>
              <p:nvPr/>
            </p:nvSpPr>
            <p:spPr bwMode="auto">
              <a:xfrm>
                <a:off x="3606" y="1525"/>
                <a:ext cx="589" cy="1633"/>
              </a:xfrm>
              <a:prstGeom prst="rect">
                <a:avLst/>
              </a:prstGeom>
              <a:noFill/>
              <a:ln w="31750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60"/>
              <p:cNvSpPr>
                <a:spLocks noChangeArrowheads="1"/>
              </p:cNvSpPr>
              <p:nvPr/>
            </p:nvSpPr>
            <p:spPr bwMode="auto">
              <a:xfrm>
                <a:off x="3675" y="2182"/>
                <a:ext cx="4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8259A</a:t>
                </a:r>
              </a:p>
            </p:txBody>
          </p:sp>
        </p:grpSp>
        <p:sp>
          <p:nvSpPr>
            <p:cNvPr id="8" name="Rectangle 61"/>
            <p:cNvSpPr>
              <a:spLocks noChangeArrowheads="1"/>
            </p:cNvSpPr>
            <p:nvPr/>
          </p:nvSpPr>
          <p:spPr bwMode="auto">
            <a:xfrm>
              <a:off x="4713" y="2421"/>
              <a:ext cx="654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可屏蔽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中断请求</a:t>
              </a:r>
            </a:p>
          </p:txBody>
        </p:sp>
        <p:grpSp>
          <p:nvGrpSpPr>
            <p:cNvPr id="9" name="Group 62"/>
            <p:cNvGrpSpPr/>
            <p:nvPr/>
          </p:nvGrpSpPr>
          <p:grpSpPr bwMode="auto">
            <a:xfrm>
              <a:off x="521" y="1661"/>
              <a:ext cx="2676" cy="2155"/>
              <a:chOff x="521" y="1661"/>
              <a:chExt cx="2676" cy="2155"/>
            </a:xfrm>
          </p:grpSpPr>
          <p:grpSp>
            <p:nvGrpSpPr>
              <p:cNvPr id="23" name="Group 63"/>
              <p:cNvGrpSpPr/>
              <p:nvPr/>
            </p:nvGrpSpPr>
            <p:grpSpPr bwMode="auto">
              <a:xfrm>
                <a:off x="1112" y="2341"/>
                <a:ext cx="1496" cy="363"/>
                <a:chOff x="839" y="2160"/>
                <a:chExt cx="1496" cy="363"/>
              </a:xfrm>
            </p:grpSpPr>
            <p:sp>
              <p:nvSpPr>
                <p:cNvPr id="50" name="Rectangle 64"/>
                <p:cNvSpPr>
                  <a:spLocks noChangeArrowheads="1"/>
                </p:cNvSpPr>
                <p:nvPr/>
              </p:nvSpPr>
              <p:spPr bwMode="auto">
                <a:xfrm>
                  <a:off x="839" y="2160"/>
                  <a:ext cx="1496" cy="363"/>
                </a:xfrm>
                <a:prstGeom prst="rect">
                  <a:avLst/>
                </a:prstGeom>
                <a:noFill/>
                <a:ln w="317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Rectangle 65"/>
                <p:cNvSpPr>
                  <a:spLocks noChangeArrowheads="1"/>
                </p:cNvSpPr>
                <p:nvPr/>
              </p:nvSpPr>
              <p:spPr bwMode="auto">
                <a:xfrm>
                  <a:off x="1202" y="2205"/>
                  <a:ext cx="65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中断逻辑</a:t>
                  </a:r>
                </a:p>
              </p:txBody>
            </p:sp>
          </p:grpSp>
          <p:grpSp>
            <p:nvGrpSpPr>
              <p:cNvPr id="24" name="Group 66"/>
              <p:cNvGrpSpPr/>
              <p:nvPr/>
            </p:nvGrpSpPr>
            <p:grpSpPr bwMode="auto">
              <a:xfrm>
                <a:off x="1202" y="3021"/>
                <a:ext cx="635" cy="545"/>
                <a:chOff x="2154" y="2795"/>
                <a:chExt cx="635" cy="545"/>
              </a:xfrm>
            </p:grpSpPr>
            <p:sp>
              <p:nvSpPr>
                <p:cNvPr id="48" name="Rectangle 67"/>
                <p:cNvSpPr>
                  <a:spLocks noChangeArrowheads="1"/>
                </p:cNvSpPr>
                <p:nvPr/>
              </p:nvSpPr>
              <p:spPr bwMode="auto">
                <a:xfrm>
                  <a:off x="2154" y="2795"/>
                  <a:ext cx="635" cy="545"/>
                </a:xfrm>
                <a:prstGeom prst="rect">
                  <a:avLst/>
                </a:prstGeom>
                <a:noFill/>
                <a:ln w="317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Rectangle 68"/>
                <p:cNvSpPr>
                  <a:spLocks noChangeArrowheads="1"/>
                </p:cNvSpPr>
                <p:nvPr/>
              </p:nvSpPr>
              <p:spPr bwMode="auto">
                <a:xfrm>
                  <a:off x="2247" y="2827"/>
                  <a:ext cx="438" cy="4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INTO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指令</a:t>
                  </a:r>
                </a:p>
              </p:txBody>
            </p:sp>
          </p:grpSp>
          <p:grpSp>
            <p:nvGrpSpPr>
              <p:cNvPr id="25" name="Group 69"/>
              <p:cNvGrpSpPr/>
              <p:nvPr/>
            </p:nvGrpSpPr>
            <p:grpSpPr bwMode="auto">
              <a:xfrm>
                <a:off x="521" y="3021"/>
                <a:ext cx="635" cy="545"/>
                <a:chOff x="2154" y="2795"/>
                <a:chExt cx="635" cy="545"/>
              </a:xfrm>
            </p:grpSpPr>
            <p:sp>
              <p:nvSpPr>
                <p:cNvPr id="46" name="Rectangle 70"/>
                <p:cNvSpPr>
                  <a:spLocks noChangeArrowheads="1"/>
                </p:cNvSpPr>
                <p:nvPr/>
              </p:nvSpPr>
              <p:spPr bwMode="auto">
                <a:xfrm>
                  <a:off x="2154" y="2795"/>
                  <a:ext cx="635" cy="545"/>
                </a:xfrm>
                <a:prstGeom prst="rect">
                  <a:avLst/>
                </a:prstGeom>
                <a:noFill/>
                <a:ln w="317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71"/>
                <p:cNvSpPr>
                  <a:spLocks noChangeArrowheads="1"/>
                </p:cNvSpPr>
                <p:nvPr/>
              </p:nvSpPr>
              <p:spPr bwMode="auto">
                <a:xfrm>
                  <a:off x="2242" y="2827"/>
                  <a:ext cx="442" cy="4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INT n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指令</a:t>
                  </a:r>
                </a:p>
              </p:txBody>
            </p:sp>
          </p:grpSp>
          <p:grpSp>
            <p:nvGrpSpPr>
              <p:cNvPr id="26" name="Group 72"/>
              <p:cNvGrpSpPr/>
              <p:nvPr/>
            </p:nvGrpSpPr>
            <p:grpSpPr bwMode="auto">
              <a:xfrm>
                <a:off x="1882" y="3021"/>
                <a:ext cx="635" cy="545"/>
                <a:chOff x="2154" y="2795"/>
                <a:chExt cx="635" cy="545"/>
              </a:xfrm>
            </p:grpSpPr>
            <p:sp>
              <p:nvSpPr>
                <p:cNvPr id="44" name="Rectangle 73"/>
                <p:cNvSpPr>
                  <a:spLocks noChangeArrowheads="1"/>
                </p:cNvSpPr>
                <p:nvPr/>
              </p:nvSpPr>
              <p:spPr bwMode="auto">
                <a:xfrm>
                  <a:off x="2154" y="2795"/>
                  <a:ext cx="635" cy="545"/>
                </a:xfrm>
                <a:prstGeom prst="rect">
                  <a:avLst/>
                </a:prstGeom>
                <a:noFill/>
                <a:ln w="317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74"/>
                <p:cNvSpPr>
                  <a:spLocks noChangeArrowheads="1"/>
                </p:cNvSpPr>
                <p:nvPr/>
              </p:nvSpPr>
              <p:spPr bwMode="auto">
                <a:xfrm>
                  <a:off x="2269" y="2816"/>
                  <a:ext cx="387" cy="4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除法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出错</a:t>
                  </a:r>
                </a:p>
              </p:txBody>
            </p:sp>
          </p:grpSp>
          <p:grpSp>
            <p:nvGrpSpPr>
              <p:cNvPr id="27" name="Group 75"/>
              <p:cNvGrpSpPr/>
              <p:nvPr/>
            </p:nvGrpSpPr>
            <p:grpSpPr bwMode="auto">
              <a:xfrm>
                <a:off x="2562" y="3020"/>
                <a:ext cx="635" cy="545"/>
                <a:chOff x="2154" y="2795"/>
                <a:chExt cx="635" cy="545"/>
              </a:xfrm>
            </p:grpSpPr>
            <p:sp>
              <p:nvSpPr>
                <p:cNvPr id="42" name="Rectangle 76"/>
                <p:cNvSpPr>
                  <a:spLocks noChangeArrowheads="1"/>
                </p:cNvSpPr>
                <p:nvPr/>
              </p:nvSpPr>
              <p:spPr bwMode="auto">
                <a:xfrm>
                  <a:off x="2154" y="2795"/>
                  <a:ext cx="635" cy="545"/>
                </a:xfrm>
                <a:prstGeom prst="rect">
                  <a:avLst/>
                </a:prstGeom>
                <a:noFill/>
                <a:ln w="317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77"/>
                <p:cNvSpPr>
                  <a:spLocks noChangeArrowheads="1"/>
                </p:cNvSpPr>
                <p:nvPr/>
              </p:nvSpPr>
              <p:spPr bwMode="auto">
                <a:xfrm>
                  <a:off x="2212" y="2816"/>
                  <a:ext cx="507" cy="4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单步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(TF=1)</a:t>
                  </a:r>
                </a:p>
              </p:txBody>
            </p:sp>
          </p:grpSp>
          <p:grpSp>
            <p:nvGrpSpPr>
              <p:cNvPr id="28" name="Group 78"/>
              <p:cNvGrpSpPr/>
              <p:nvPr/>
            </p:nvGrpSpPr>
            <p:grpSpPr bwMode="auto">
              <a:xfrm>
                <a:off x="930" y="1661"/>
                <a:ext cx="1904" cy="363"/>
                <a:chOff x="1156" y="1480"/>
                <a:chExt cx="1904" cy="363"/>
              </a:xfrm>
            </p:grpSpPr>
            <p:sp>
              <p:nvSpPr>
                <p:cNvPr id="40" name="Rectangle 79"/>
                <p:cNvSpPr>
                  <a:spLocks noChangeArrowheads="1"/>
                </p:cNvSpPr>
                <p:nvPr/>
              </p:nvSpPr>
              <p:spPr bwMode="auto">
                <a:xfrm>
                  <a:off x="1156" y="1480"/>
                  <a:ext cx="1904" cy="363"/>
                </a:xfrm>
                <a:prstGeom prst="rect">
                  <a:avLst/>
                </a:prstGeom>
                <a:noFill/>
                <a:ln w="317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Rectangle 80"/>
                <p:cNvSpPr>
                  <a:spLocks noChangeArrowheads="1"/>
                </p:cNvSpPr>
                <p:nvPr/>
              </p:nvSpPr>
              <p:spPr bwMode="auto">
                <a:xfrm>
                  <a:off x="1474" y="1525"/>
                  <a:ext cx="105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非屏蔽中断请求</a:t>
                  </a:r>
                </a:p>
              </p:txBody>
            </p:sp>
          </p:grpSp>
          <p:sp>
            <p:nvSpPr>
              <p:cNvPr id="29" name="Line 81"/>
              <p:cNvSpPr>
                <a:spLocks noChangeShapeType="1"/>
              </p:cNvSpPr>
              <p:nvPr/>
            </p:nvSpPr>
            <p:spPr bwMode="auto">
              <a:xfrm flipV="1">
                <a:off x="1519" y="2704"/>
                <a:ext cx="0" cy="3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Line 82"/>
              <p:cNvSpPr>
                <a:spLocks noChangeShapeType="1"/>
              </p:cNvSpPr>
              <p:nvPr/>
            </p:nvSpPr>
            <p:spPr bwMode="auto">
              <a:xfrm flipV="1">
                <a:off x="2200" y="2704"/>
                <a:ext cx="0" cy="3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Line 83"/>
              <p:cNvSpPr>
                <a:spLocks noChangeShapeType="1"/>
              </p:cNvSpPr>
              <p:nvPr/>
            </p:nvSpPr>
            <p:spPr bwMode="auto">
              <a:xfrm flipV="1">
                <a:off x="2426" y="2704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Line 84"/>
              <p:cNvSpPr>
                <a:spLocks noChangeShapeType="1"/>
              </p:cNvSpPr>
              <p:nvPr/>
            </p:nvSpPr>
            <p:spPr bwMode="auto">
              <a:xfrm flipV="1">
                <a:off x="1292" y="2704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Line 85"/>
              <p:cNvSpPr>
                <a:spLocks noChangeShapeType="1"/>
              </p:cNvSpPr>
              <p:nvPr/>
            </p:nvSpPr>
            <p:spPr bwMode="auto">
              <a:xfrm flipV="1">
                <a:off x="839" y="2886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86"/>
              <p:cNvSpPr>
                <a:spLocks noChangeShapeType="1"/>
              </p:cNvSpPr>
              <p:nvPr/>
            </p:nvSpPr>
            <p:spPr bwMode="auto">
              <a:xfrm flipV="1">
                <a:off x="2880" y="2886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87"/>
              <p:cNvSpPr>
                <a:spLocks noChangeShapeType="1"/>
              </p:cNvSpPr>
              <p:nvPr/>
            </p:nvSpPr>
            <p:spPr bwMode="auto">
              <a:xfrm flipH="1">
                <a:off x="2426" y="2886"/>
                <a:ext cx="45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Line 88"/>
              <p:cNvSpPr>
                <a:spLocks noChangeShapeType="1"/>
              </p:cNvSpPr>
              <p:nvPr/>
            </p:nvSpPr>
            <p:spPr bwMode="auto">
              <a:xfrm flipH="1">
                <a:off x="838" y="2886"/>
                <a:ext cx="45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Line 89"/>
              <p:cNvSpPr>
                <a:spLocks noChangeShapeType="1"/>
              </p:cNvSpPr>
              <p:nvPr/>
            </p:nvSpPr>
            <p:spPr bwMode="auto">
              <a:xfrm flipV="1">
                <a:off x="1837" y="2023"/>
                <a:ext cx="0" cy="3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90"/>
              <p:cNvSpPr>
                <a:spLocks noChangeArrowheads="1"/>
              </p:cNvSpPr>
              <p:nvPr/>
            </p:nvSpPr>
            <p:spPr bwMode="auto">
              <a:xfrm>
                <a:off x="660" y="3566"/>
                <a:ext cx="95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8086/8088CPU</a:t>
                </a:r>
              </a:p>
            </p:txBody>
          </p:sp>
          <p:sp>
            <p:nvSpPr>
              <p:cNvPr id="39" name="Rectangle 91"/>
              <p:cNvSpPr>
                <a:spLocks noChangeArrowheads="1"/>
              </p:cNvSpPr>
              <p:nvPr/>
            </p:nvSpPr>
            <p:spPr bwMode="auto">
              <a:xfrm>
                <a:off x="1914" y="1979"/>
                <a:ext cx="3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NMI</a:t>
                </a:r>
              </a:p>
            </p:txBody>
          </p:sp>
        </p:grpSp>
        <p:sp>
          <p:nvSpPr>
            <p:cNvPr id="10" name="Rectangle 92"/>
            <p:cNvSpPr>
              <a:spLocks noChangeArrowheads="1"/>
            </p:cNvSpPr>
            <p:nvPr/>
          </p:nvSpPr>
          <p:spPr bwMode="auto">
            <a:xfrm>
              <a:off x="3314" y="2273"/>
              <a:ext cx="4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INTR</a:t>
              </a:r>
            </a:p>
          </p:txBody>
        </p:sp>
        <p:sp>
          <p:nvSpPr>
            <p:cNvPr id="11" name="Line 93"/>
            <p:cNvSpPr>
              <a:spLocks noChangeShapeType="1"/>
            </p:cNvSpPr>
            <p:nvPr/>
          </p:nvSpPr>
          <p:spPr bwMode="auto">
            <a:xfrm flipH="1">
              <a:off x="2608" y="2523"/>
              <a:ext cx="11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oup 94"/>
            <p:cNvGrpSpPr/>
            <p:nvPr/>
          </p:nvGrpSpPr>
          <p:grpSpPr bwMode="auto">
            <a:xfrm>
              <a:off x="4331" y="1933"/>
              <a:ext cx="275" cy="1270"/>
              <a:chOff x="4331" y="1933"/>
              <a:chExt cx="275" cy="1270"/>
            </a:xfrm>
          </p:grpSpPr>
          <p:sp>
            <p:nvSpPr>
              <p:cNvPr id="15" name="Line 95"/>
              <p:cNvSpPr>
                <a:spLocks noChangeShapeType="1"/>
              </p:cNvSpPr>
              <p:nvPr/>
            </p:nvSpPr>
            <p:spPr bwMode="auto">
              <a:xfrm flipH="1">
                <a:off x="4331" y="1933"/>
                <a:ext cx="27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96"/>
              <p:cNvSpPr>
                <a:spLocks noChangeShapeType="1"/>
              </p:cNvSpPr>
              <p:nvPr/>
            </p:nvSpPr>
            <p:spPr bwMode="auto">
              <a:xfrm flipH="1">
                <a:off x="4332" y="2115"/>
                <a:ext cx="27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97"/>
              <p:cNvSpPr>
                <a:spLocks noChangeShapeType="1"/>
              </p:cNvSpPr>
              <p:nvPr/>
            </p:nvSpPr>
            <p:spPr bwMode="auto">
              <a:xfrm flipH="1">
                <a:off x="4332" y="2296"/>
                <a:ext cx="27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98"/>
              <p:cNvSpPr>
                <a:spLocks noChangeShapeType="1"/>
              </p:cNvSpPr>
              <p:nvPr/>
            </p:nvSpPr>
            <p:spPr bwMode="auto">
              <a:xfrm flipH="1">
                <a:off x="4332" y="2478"/>
                <a:ext cx="27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99"/>
              <p:cNvSpPr>
                <a:spLocks noChangeShapeType="1"/>
              </p:cNvSpPr>
              <p:nvPr/>
            </p:nvSpPr>
            <p:spPr bwMode="auto">
              <a:xfrm flipH="1">
                <a:off x="4332" y="2658"/>
                <a:ext cx="27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100"/>
              <p:cNvSpPr>
                <a:spLocks noChangeShapeType="1"/>
              </p:cNvSpPr>
              <p:nvPr/>
            </p:nvSpPr>
            <p:spPr bwMode="auto">
              <a:xfrm flipH="1">
                <a:off x="4333" y="2840"/>
                <a:ext cx="27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101"/>
              <p:cNvSpPr>
                <a:spLocks noChangeShapeType="1"/>
              </p:cNvSpPr>
              <p:nvPr/>
            </p:nvSpPr>
            <p:spPr bwMode="auto">
              <a:xfrm flipH="1">
                <a:off x="4333" y="3021"/>
                <a:ext cx="27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102"/>
              <p:cNvSpPr>
                <a:spLocks noChangeShapeType="1"/>
              </p:cNvSpPr>
              <p:nvPr/>
            </p:nvSpPr>
            <p:spPr bwMode="auto">
              <a:xfrm flipH="1">
                <a:off x="4333" y="3203"/>
                <a:ext cx="27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AutoShape 103"/>
            <p:cNvSpPr/>
            <p:nvPr/>
          </p:nvSpPr>
          <p:spPr bwMode="auto">
            <a:xfrm>
              <a:off x="4649" y="1979"/>
              <a:ext cx="91" cy="1224"/>
            </a:xfrm>
            <a:prstGeom prst="rightBrace">
              <a:avLst>
                <a:gd name="adj1" fmla="val 11208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04"/>
            <p:cNvSpPr>
              <a:spLocks noChangeArrowheads="1"/>
            </p:cNvSpPr>
            <p:nvPr/>
          </p:nvSpPr>
          <p:spPr bwMode="auto">
            <a:xfrm>
              <a:off x="431" y="2205"/>
              <a:ext cx="2857" cy="167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Group 105"/>
          <p:cNvGrpSpPr/>
          <p:nvPr/>
        </p:nvGrpSpPr>
        <p:grpSpPr bwMode="auto">
          <a:xfrm>
            <a:off x="4953271" y="6177815"/>
            <a:ext cx="1581452" cy="431180"/>
            <a:chOff x="3112" y="3378"/>
            <a:chExt cx="1029" cy="318"/>
          </a:xfrm>
        </p:grpSpPr>
        <p:sp>
          <p:nvSpPr>
            <p:cNvPr id="55" name="Rectangle 106"/>
            <p:cNvSpPr>
              <a:spLocks noChangeArrowheads="1"/>
            </p:cNvSpPr>
            <p:nvPr/>
          </p:nvSpPr>
          <p:spPr bwMode="auto">
            <a:xfrm>
              <a:off x="3420" y="3424"/>
              <a:ext cx="72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内部中断</a:t>
              </a:r>
            </a:p>
          </p:txBody>
        </p:sp>
        <p:sp>
          <p:nvSpPr>
            <p:cNvPr id="56" name="Line 107"/>
            <p:cNvSpPr>
              <a:spLocks noChangeShapeType="1"/>
            </p:cNvSpPr>
            <p:nvPr/>
          </p:nvSpPr>
          <p:spPr bwMode="auto">
            <a:xfrm flipH="1" flipV="1">
              <a:off x="3112" y="3378"/>
              <a:ext cx="362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Group 108"/>
          <p:cNvGrpSpPr/>
          <p:nvPr/>
        </p:nvGrpSpPr>
        <p:grpSpPr bwMode="auto">
          <a:xfrm>
            <a:off x="4364716" y="3330138"/>
            <a:ext cx="1811983" cy="737614"/>
            <a:chOff x="2744" y="1616"/>
            <a:chExt cx="1179" cy="544"/>
          </a:xfrm>
        </p:grpSpPr>
        <p:sp>
          <p:nvSpPr>
            <p:cNvPr id="58" name="Rectangle 109"/>
            <p:cNvSpPr>
              <a:spLocks noChangeArrowheads="1"/>
            </p:cNvSpPr>
            <p:nvPr/>
          </p:nvSpPr>
          <p:spPr bwMode="auto">
            <a:xfrm>
              <a:off x="3016" y="1616"/>
              <a:ext cx="72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外部中断</a:t>
              </a:r>
            </a:p>
          </p:txBody>
        </p:sp>
        <p:sp>
          <p:nvSpPr>
            <p:cNvPr id="59" name="Line 110"/>
            <p:cNvSpPr>
              <a:spLocks noChangeShapeType="1"/>
            </p:cNvSpPr>
            <p:nvPr/>
          </p:nvSpPr>
          <p:spPr bwMode="auto">
            <a:xfrm flipH="1">
              <a:off x="2744" y="1752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Line 111"/>
            <p:cNvSpPr>
              <a:spLocks noChangeShapeType="1"/>
            </p:cNvSpPr>
            <p:nvPr/>
          </p:nvSpPr>
          <p:spPr bwMode="auto">
            <a:xfrm>
              <a:off x="3515" y="1842"/>
              <a:ext cx="408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112"/>
          <p:cNvGrpSpPr/>
          <p:nvPr/>
        </p:nvGrpSpPr>
        <p:grpSpPr bwMode="auto">
          <a:xfrm>
            <a:off x="6240181" y="5689288"/>
            <a:ext cx="2371408" cy="420333"/>
            <a:chOff x="2888" y="3558"/>
            <a:chExt cx="1543" cy="310"/>
          </a:xfrm>
        </p:grpSpPr>
        <p:sp>
          <p:nvSpPr>
            <p:cNvPr id="62" name="Rectangle 113"/>
            <p:cNvSpPr>
              <a:spLocks noChangeArrowheads="1"/>
            </p:cNvSpPr>
            <p:nvPr/>
          </p:nvSpPr>
          <p:spPr bwMode="auto">
            <a:xfrm>
              <a:off x="3560" y="3596"/>
              <a:ext cx="87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可屏蔽中断</a:t>
              </a:r>
            </a:p>
          </p:txBody>
        </p:sp>
        <p:sp>
          <p:nvSpPr>
            <p:cNvPr id="63" name="Line 114"/>
            <p:cNvSpPr>
              <a:spLocks noChangeShapeType="1"/>
            </p:cNvSpPr>
            <p:nvPr/>
          </p:nvSpPr>
          <p:spPr bwMode="auto">
            <a:xfrm flipH="1" flipV="1">
              <a:off x="2888" y="3558"/>
              <a:ext cx="672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Group 115"/>
          <p:cNvGrpSpPr/>
          <p:nvPr/>
        </p:nvGrpSpPr>
        <p:grpSpPr bwMode="auto">
          <a:xfrm>
            <a:off x="3932914" y="3761939"/>
            <a:ext cx="1894974" cy="614226"/>
            <a:chOff x="2472" y="1888"/>
            <a:chExt cx="1233" cy="453"/>
          </a:xfrm>
        </p:grpSpPr>
        <p:sp>
          <p:nvSpPr>
            <p:cNvPr id="65" name="Rectangle 116"/>
            <p:cNvSpPr>
              <a:spLocks noChangeArrowheads="1"/>
            </p:cNvSpPr>
            <p:nvPr/>
          </p:nvSpPr>
          <p:spPr bwMode="auto">
            <a:xfrm>
              <a:off x="2834" y="1888"/>
              <a:ext cx="87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非屏蔽中断</a:t>
              </a:r>
            </a:p>
          </p:txBody>
        </p:sp>
        <p:sp>
          <p:nvSpPr>
            <p:cNvPr id="66" name="Line 117"/>
            <p:cNvSpPr>
              <a:spLocks noChangeShapeType="1"/>
            </p:cNvSpPr>
            <p:nvPr/>
          </p:nvSpPr>
          <p:spPr bwMode="auto">
            <a:xfrm flipH="1" flipV="1">
              <a:off x="2472" y="1949"/>
              <a:ext cx="362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Line 118"/>
            <p:cNvSpPr>
              <a:spLocks noChangeShapeType="1"/>
            </p:cNvSpPr>
            <p:nvPr/>
          </p:nvSpPr>
          <p:spPr bwMode="auto">
            <a:xfrm flipH="1">
              <a:off x="3016" y="2160"/>
              <a:ext cx="181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0162"/>
            <a:ext cx="8435280" cy="4433133"/>
          </a:xfrm>
        </p:spPr>
        <p:txBody>
          <a:bodyPr/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 CPU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000" b="1" dirty="0">
                <a:solidFill>
                  <a:srgbClr val="B1030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000" b="1" dirty="0">
                <a:solidFill>
                  <a:srgbClr val="B1030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的第三代微处理器，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lang="zh-CN" altLang="en-US" sz="2000" b="1" dirty="0">
                <a:solidFill>
                  <a:srgbClr val="B1030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内部数据总线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1" dirty="0">
                <a:solidFill>
                  <a:srgbClr val="B1030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外部数据总线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具有</a:t>
            </a:r>
            <a:r>
              <a:rPr lang="en-US" altLang="zh-CN" sz="2000" b="1" dirty="0">
                <a:solidFill>
                  <a:srgbClr val="B1030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 </a:t>
            </a:r>
            <a:r>
              <a:rPr lang="zh-CN" altLang="en-US" sz="2000" b="1" dirty="0">
                <a:solidFill>
                  <a:srgbClr val="B1030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位地址总线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，可寻址的内存地址空间达</a:t>
            </a:r>
            <a:r>
              <a:rPr lang="en-US" altLang="zh-CN" sz="2000" b="1" dirty="0">
                <a:solidFill>
                  <a:srgbClr val="B1030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1M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字节，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可寻址的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地址空间为</a:t>
            </a:r>
            <a:r>
              <a:rPr lang="en-US" altLang="zh-CN" sz="2000" b="1" dirty="0">
                <a:solidFill>
                  <a:srgbClr val="B1030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 K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字节，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zh-CN" altLang="en-US" sz="2000" b="1" dirty="0">
                <a:solidFill>
                  <a:srgbClr val="B1030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多重寻址方式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B1030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多级中断方式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B1030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多重数据处理形式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B1030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段式存储</a:t>
            </a:r>
            <a:endParaRPr lang="en-US" altLang="zh-CN" sz="2000" b="1" dirty="0">
              <a:solidFill>
                <a:srgbClr val="B1030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B1030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器结构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、硬件</a:t>
            </a:r>
            <a:r>
              <a:rPr lang="zh-CN" altLang="en-US" sz="2000" b="1" dirty="0">
                <a:solidFill>
                  <a:srgbClr val="B1030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乘除法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运算电路。取指令和执行指令的操作并行运行，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运行速度大大提高。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4. 8086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具有</a:t>
            </a:r>
            <a:r>
              <a:rPr lang="zh-CN" altLang="en-US" sz="2000" b="1" dirty="0">
                <a:solidFill>
                  <a:srgbClr val="B1030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最小模式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1" dirty="0">
                <a:solidFill>
                  <a:srgbClr val="B1030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最大模式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，应用领域宽广，适应性强。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5. 8086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可方便地和数据处理器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8087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处理器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8089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或其它处理器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组成多处理机系统，提高数据处理能力和输人输出能力。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Intel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0163"/>
            <a:ext cx="8229600" cy="5762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外部中断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624" y="3400020"/>
            <a:ext cx="1295400" cy="1371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16224" y="3717520"/>
            <a:ext cx="7136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</a:p>
          <a:p>
            <a:pPr eaLnBrk="1" hangingPunct="1"/>
            <a:r>
              <a:rPr kumimoji="1"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2483024" y="362862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483024" y="431442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 bwMode="auto">
          <a:xfrm>
            <a:off x="2711624" y="3171420"/>
            <a:ext cx="441325" cy="371475"/>
            <a:chOff x="2832" y="2179"/>
            <a:chExt cx="278" cy="234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832" y="2373"/>
              <a:ext cx="1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2971" y="2210"/>
              <a:ext cx="0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971" y="2210"/>
              <a:ext cx="1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889" y="2179"/>
              <a:ext cx="128" cy="234"/>
            </a:xfrm>
            <a:custGeom>
              <a:avLst/>
              <a:gdLst>
                <a:gd name="T0" fmla="*/ 38 w 228"/>
                <a:gd name="T1" fmla="*/ 31 h 294"/>
                <a:gd name="T2" fmla="*/ 22 w 228"/>
                <a:gd name="T3" fmla="*/ 84 h 294"/>
                <a:gd name="T4" fmla="*/ 8 w 228"/>
                <a:gd name="T5" fmla="*/ 149 h 294"/>
                <a:gd name="T6" fmla="*/ 0 w 228"/>
                <a:gd name="T7" fmla="*/ 181 h 294"/>
                <a:gd name="T8" fmla="*/ 38 w 228"/>
                <a:gd name="T9" fmla="*/ 234 h 294"/>
                <a:gd name="T10" fmla="*/ 83 w 228"/>
                <a:gd name="T11" fmla="*/ 213 h 294"/>
                <a:gd name="T12" fmla="*/ 128 w 228"/>
                <a:gd name="T13" fmla="*/ 116 h 294"/>
                <a:gd name="T14" fmla="*/ 45 w 228"/>
                <a:gd name="T15" fmla="*/ 21 h 294"/>
                <a:gd name="T16" fmla="*/ 38 w 228"/>
                <a:gd name="T17" fmla="*/ 31 h 2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8"/>
                <a:gd name="T28" fmla="*/ 0 h 294"/>
                <a:gd name="T29" fmla="*/ 228 w 228"/>
                <a:gd name="T30" fmla="*/ 294 h 29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8" h="294">
                  <a:moveTo>
                    <a:pt x="67" y="39"/>
                  </a:moveTo>
                  <a:cubicBezTo>
                    <a:pt x="96" y="125"/>
                    <a:pt x="82" y="39"/>
                    <a:pt x="40" y="106"/>
                  </a:cubicBezTo>
                  <a:cubicBezTo>
                    <a:pt x="25" y="130"/>
                    <a:pt x="23" y="160"/>
                    <a:pt x="14" y="187"/>
                  </a:cubicBezTo>
                  <a:cubicBezTo>
                    <a:pt x="10" y="200"/>
                    <a:pt x="0" y="227"/>
                    <a:pt x="0" y="227"/>
                  </a:cubicBezTo>
                  <a:cubicBezTo>
                    <a:pt x="12" y="244"/>
                    <a:pt x="38" y="294"/>
                    <a:pt x="67" y="294"/>
                  </a:cubicBezTo>
                  <a:cubicBezTo>
                    <a:pt x="95" y="294"/>
                    <a:pt x="148" y="267"/>
                    <a:pt x="148" y="267"/>
                  </a:cubicBezTo>
                  <a:cubicBezTo>
                    <a:pt x="188" y="227"/>
                    <a:pt x="210" y="199"/>
                    <a:pt x="228" y="146"/>
                  </a:cubicBezTo>
                  <a:cubicBezTo>
                    <a:pt x="209" y="0"/>
                    <a:pt x="225" y="6"/>
                    <a:pt x="81" y="26"/>
                  </a:cubicBezTo>
                  <a:cubicBezTo>
                    <a:pt x="48" y="74"/>
                    <a:pt x="47" y="80"/>
                    <a:pt x="67" y="39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 bwMode="auto">
          <a:xfrm>
            <a:off x="2640186" y="3782607"/>
            <a:ext cx="588963" cy="450850"/>
            <a:chOff x="2739" y="2900"/>
            <a:chExt cx="371" cy="284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739" y="3184"/>
              <a:ext cx="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2832" y="298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832" y="2981"/>
              <a:ext cx="1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017" y="298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017" y="3184"/>
              <a:ext cx="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2786" y="2900"/>
              <a:ext cx="278" cy="122"/>
            </a:xfrm>
            <a:custGeom>
              <a:avLst/>
              <a:gdLst>
                <a:gd name="T0" fmla="*/ 107 w 348"/>
                <a:gd name="T1" fmla="*/ 25 h 270"/>
                <a:gd name="T2" fmla="*/ 22 w 348"/>
                <a:gd name="T3" fmla="*/ 37 h 270"/>
                <a:gd name="T4" fmla="*/ 0 w 348"/>
                <a:gd name="T5" fmla="*/ 80 h 270"/>
                <a:gd name="T6" fmla="*/ 75 w 348"/>
                <a:gd name="T7" fmla="*/ 122 h 270"/>
                <a:gd name="T8" fmla="*/ 182 w 348"/>
                <a:gd name="T9" fmla="*/ 116 h 270"/>
                <a:gd name="T10" fmla="*/ 246 w 348"/>
                <a:gd name="T11" fmla="*/ 92 h 270"/>
                <a:gd name="T12" fmla="*/ 268 w 348"/>
                <a:gd name="T13" fmla="*/ 55 h 270"/>
                <a:gd name="T14" fmla="*/ 278 w 348"/>
                <a:gd name="T15" fmla="*/ 37 h 270"/>
                <a:gd name="T16" fmla="*/ 129 w 348"/>
                <a:gd name="T17" fmla="*/ 19 h 270"/>
                <a:gd name="T18" fmla="*/ 107 w 348"/>
                <a:gd name="T19" fmla="*/ 25 h 2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8"/>
                <a:gd name="T31" fmla="*/ 0 h 270"/>
                <a:gd name="T32" fmla="*/ 348 w 348"/>
                <a:gd name="T33" fmla="*/ 270 h 2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8" h="270">
                  <a:moveTo>
                    <a:pt x="134" y="55"/>
                  </a:moveTo>
                  <a:cubicBezTo>
                    <a:pt x="125" y="57"/>
                    <a:pt x="34" y="74"/>
                    <a:pt x="27" y="82"/>
                  </a:cubicBezTo>
                  <a:cubicBezTo>
                    <a:pt x="7" y="107"/>
                    <a:pt x="10" y="145"/>
                    <a:pt x="0" y="176"/>
                  </a:cubicBezTo>
                  <a:cubicBezTo>
                    <a:pt x="18" y="230"/>
                    <a:pt x="40" y="251"/>
                    <a:pt x="94" y="270"/>
                  </a:cubicBezTo>
                  <a:cubicBezTo>
                    <a:pt x="139" y="265"/>
                    <a:pt x="185" y="269"/>
                    <a:pt x="228" y="256"/>
                  </a:cubicBezTo>
                  <a:cubicBezTo>
                    <a:pt x="259" y="246"/>
                    <a:pt x="308" y="203"/>
                    <a:pt x="308" y="203"/>
                  </a:cubicBezTo>
                  <a:cubicBezTo>
                    <a:pt x="317" y="176"/>
                    <a:pt x="326" y="149"/>
                    <a:pt x="335" y="122"/>
                  </a:cubicBezTo>
                  <a:cubicBezTo>
                    <a:pt x="339" y="109"/>
                    <a:pt x="348" y="82"/>
                    <a:pt x="348" y="82"/>
                  </a:cubicBezTo>
                  <a:cubicBezTo>
                    <a:pt x="293" y="0"/>
                    <a:pt x="268" y="30"/>
                    <a:pt x="161" y="42"/>
                  </a:cubicBezTo>
                  <a:cubicBezTo>
                    <a:pt x="117" y="56"/>
                    <a:pt x="107" y="55"/>
                    <a:pt x="134" y="5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168824" y="3184120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NMI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245024" y="3869920"/>
            <a:ext cx="827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4083224" y="3234920"/>
            <a:ext cx="3005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不可屏蔽中断请求输入端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321349" y="3984220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可屏蔽中断请求输入端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899592" y="2372071"/>
            <a:ext cx="6957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8086CPU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提供两条引脚 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NMI  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接受中断请求信号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2492549" y="4611282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241849" y="4697007"/>
            <a:ext cx="8084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INTA</a:t>
            </a: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313286" y="4755745"/>
            <a:ext cx="72072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4321349" y="4487457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中断响应信号输出端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1" grpId="0"/>
      <p:bldP spid="22" grpId="0"/>
      <p:bldP spid="23" grpId="0"/>
      <p:bldP spid="24" grpId="0"/>
      <p:bldP spid="25" grpId="0"/>
      <p:bldP spid="27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不可屏蔽中断（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中断）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▼  中断类型码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▼ 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上升沿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触发申请中断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▼ 不受中断允许标志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的控制与影响（即不可屏蔽），一旦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引脚出现中断请求，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在当前指令执行完后，必须立即响应。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▼ 由计算机内部硬件出错而引发，一般用于处理紧急事件。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机中用于内存奇偶校验出错和系统主要故障（如电源断电等）。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267325" y="1462088"/>
            <a:ext cx="2628900" cy="1139825"/>
            <a:chOff x="5267325" y="1462088"/>
            <a:chExt cx="2628900" cy="1139825"/>
          </a:xfrm>
        </p:grpSpPr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5267325" y="1652588"/>
              <a:ext cx="1104900" cy="9493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0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25"/>
            <p:cNvSpPr txBox="1">
              <a:spLocks noChangeArrowheads="1"/>
            </p:cNvSpPr>
            <p:nvPr/>
          </p:nvSpPr>
          <p:spPr bwMode="auto">
            <a:xfrm>
              <a:off x="5435600" y="1749425"/>
              <a:ext cx="71365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8086</a:t>
              </a:r>
            </a:p>
            <a:p>
              <a:pPr eaLnBrk="1" hangingPunct="1"/>
              <a:r>
                <a:rPr kumimoji="1"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7" name="Line 26"/>
            <p:cNvSpPr>
              <a:spLocks noChangeShapeType="1"/>
            </p:cNvSpPr>
            <p:nvPr/>
          </p:nvSpPr>
          <p:spPr bwMode="auto">
            <a:xfrm flipH="1">
              <a:off x="6372225" y="202565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28"/>
            <p:cNvGrpSpPr/>
            <p:nvPr/>
          </p:nvGrpSpPr>
          <p:grpSpPr bwMode="auto">
            <a:xfrm>
              <a:off x="6588125" y="1593850"/>
              <a:ext cx="441325" cy="371475"/>
              <a:chOff x="2832" y="2179"/>
              <a:chExt cx="278" cy="234"/>
            </a:xfrm>
          </p:grpSpPr>
          <p:sp>
            <p:nvSpPr>
              <p:cNvPr id="9" name="Line 29"/>
              <p:cNvSpPr>
                <a:spLocks noChangeShapeType="1"/>
              </p:cNvSpPr>
              <p:nvPr/>
            </p:nvSpPr>
            <p:spPr bwMode="auto">
              <a:xfrm>
                <a:off x="2832" y="2373"/>
                <a:ext cx="1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Line 30"/>
              <p:cNvSpPr>
                <a:spLocks noChangeShapeType="1"/>
              </p:cNvSpPr>
              <p:nvPr/>
            </p:nvSpPr>
            <p:spPr bwMode="auto">
              <a:xfrm flipV="1">
                <a:off x="2971" y="2210"/>
                <a:ext cx="0" cy="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Line 31"/>
              <p:cNvSpPr>
                <a:spLocks noChangeShapeType="1"/>
              </p:cNvSpPr>
              <p:nvPr/>
            </p:nvSpPr>
            <p:spPr bwMode="auto">
              <a:xfrm>
                <a:off x="2971" y="2210"/>
                <a:ext cx="1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 32"/>
              <p:cNvSpPr/>
              <p:nvPr/>
            </p:nvSpPr>
            <p:spPr bwMode="auto">
              <a:xfrm>
                <a:off x="2889" y="2179"/>
                <a:ext cx="128" cy="234"/>
              </a:xfrm>
              <a:custGeom>
                <a:avLst/>
                <a:gdLst>
                  <a:gd name="T0" fmla="*/ 38 w 228"/>
                  <a:gd name="T1" fmla="*/ 31 h 294"/>
                  <a:gd name="T2" fmla="*/ 22 w 228"/>
                  <a:gd name="T3" fmla="*/ 84 h 294"/>
                  <a:gd name="T4" fmla="*/ 8 w 228"/>
                  <a:gd name="T5" fmla="*/ 149 h 294"/>
                  <a:gd name="T6" fmla="*/ 0 w 228"/>
                  <a:gd name="T7" fmla="*/ 181 h 294"/>
                  <a:gd name="T8" fmla="*/ 38 w 228"/>
                  <a:gd name="T9" fmla="*/ 234 h 294"/>
                  <a:gd name="T10" fmla="*/ 83 w 228"/>
                  <a:gd name="T11" fmla="*/ 213 h 294"/>
                  <a:gd name="T12" fmla="*/ 128 w 228"/>
                  <a:gd name="T13" fmla="*/ 116 h 294"/>
                  <a:gd name="T14" fmla="*/ 45 w 228"/>
                  <a:gd name="T15" fmla="*/ 21 h 294"/>
                  <a:gd name="T16" fmla="*/ 38 w 228"/>
                  <a:gd name="T17" fmla="*/ 31 h 2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8"/>
                  <a:gd name="T28" fmla="*/ 0 h 294"/>
                  <a:gd name="T29" fmla="*/ 228 w 228"/>
                  <a:gd name="T30" fmla="*/ 294 h 29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8" h="294">
                    <a:moveTo>
                      <a:pt x="67" y="39"/>
                    </a:moveTo>
                    <a:cubicBezTo>
                      <a:pt x="96" y="125"/>
                      <a:pt x="82" y="39"/>
                      <a:pt x="40" y="106"/>
                    </a:cubicBezTo>
                    <a:cubicBezTo>
                      <a:pt x="25" y="130"/>
                      <a:pt x="23" y="160"/>
                      <a:pt x="14" y="187"/>
                    </a:cubicBezTo>
                    <a:cubicBezTo>
                      <a:pt x="10" y="200"/>
                      <a:pt x="0" y="227"/>
                      <a:pt x="0" y="227"/>
                    </a:cubicBezTo>
                    <a:cubicBezTo>
                      <a:pt x="12" y="244"/>
                      <a:pt x="38" y="294"/>
                      <a:pt x="67" y="294"/>
                    </a:cubicBezTo>
                    <a:cubicBezTo>
                      <a:pt x="95" y="294"/>
                      <a:pt x="148" y="267"/>
                      <a:pt x="148" y="267"/>
                    </a:cubicBezTo>
                    <a:cubicBezTo>
                      <a:pt x="188" y="227"/>
                      <a:pt x="210" y="199"/>
                      <a:pt x="228" y="146"/>
                    </a:cubicBezTo>
                    <a:cubicBezTo>
                      <a:pt x="209" y="0"/>
                      <a:pt x="225" y="6"/>
                      <a:pt x="81" y="26"/>
                    </a:cubicBezTo>
                    <a:cubicBezTo>
                      <a:pt x="48" y="74"/>
                      <a:pt x="47" y="80"/>
                      <a:pt x="67" y="39"/>
                    </a:cubicBez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>
              <a:off x="7019925" y="1462088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NMI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0163"/>
            <a:ext cx="8686800" cy="4263752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可屏蔽中断（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中断）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▼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外设申请的中断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▼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电平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触发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▼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受中断允许标志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= 1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（指令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），开中断，允许响应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=  0  (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 )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，关中断，禁止响应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 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当外设对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有服务请求，会向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发来一个高电平信号（见上图），并且中断允许标志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IF=1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会在当前指令执行完后，响应可屏蔽中断。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537200" y="1628775"/>
            <a:ext cx="1166813" cy="12239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5726511" y="1886813"/>
            <a:ext cx="9969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8086</a:t>
            </a:r>
          </a:p>
          <a:p>
            <a:pPr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7" name="Line 31"/>
          <p:cNvSpPr>
            <a:spLocks noChangeShapeType="1"/>
          </p:cNvSpPr>
          <p:nvPr/>
        </p:nvSpPr>
        <p:spPr bwMode="auto">
          <a:xfrm flipH="1">
            <a:off x="6688138" y="201612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37"/>
          <p:cNvGrpSpPr/>
          <p:nvPr/>
        </p:nvGrpSpPr>
        <p:grpSpPr bwMode="auto">
          <a:xfrm>
            <a:off x="6845300" y="1484313"/>
            <a:ext cx="588963" cy="450850"/>
            <a:chOff x="2739" y="2900"/>
            <a:chExt cx="371" cy="284"/>
          </a:xfrm>
        </p:grpSpPr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2739" y="3184"/>
              <a:ext cx="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39"/>
            <p:cNvSpPr>
              <a:spLocks noChangeShapeType="1"/>
            </p:cNvSpPr>
            <p:nvPr/>
          </p:nvSpPr>
          <p:spPr bwMode="auto">
            <a:xfrm flipV="1">
              <a:off x="2832" y="298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40"/>
            <p:cNvSpPr>
              <a:spLocks noChangeShapeType="1"/>
            </p:cNvSpPr>
            <p:nvPr/>
          </p:nvSpPr>
          <p:spPr bwMode="auto">
            <a:xfrm>
              <a:off x="2832" y="2981"/>
              <a:ext cx="1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>
              <a:off x="3017" y="298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>
              <a:off x="3017" y="3184"/>
              <a:ext cx="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43"/>
            <p:cNvSpPr/>
            <p:nvPr/>
          </p:nvSpPr>
          <p:spPr bwMode="auto">
            <a:xfrm>
              <a:off x="2786" y="2900"/>
              <a:ext cx="278" cy="122"/>
            </a:xfrm>
            <a:custGeom>
              <a:avLst/>
              <a:gdLst>
                <a:gd name="T0" fmla="*/ 107 w 348"/>
                <a:gd name="T1" fmla="*/ 25 h 270"/>
                <a:gd name="T2" fmla="*/ 22 w 348"/>
                <a:gd name="T3" fmla="*/ 37 h 270"/>
                <a:gd name="T4" fmla="*/ 0 w 348"/>
                <a:gd name="T5" fmla="*/ 80 h 270"/>
                <a:gd name="T6" fmla="*/ 75 w 348"/>
                <a:gd name="T7" fmla="*/ 122 h 270"/>
                <a:gd name="T8" fmla="*/ 182 w 348"/>
                <a:gd name="T9" fmla="*/ 116 h 270"/>
                <a:gd name="T10" fmla="*/ 246 w 348"/>
                <a:gd name="T11" fmla="*/ 92 h 270"/>
                <a:gd name="T12" fmla="*/ 268 w 348"/>
                <a:gd name="T13" fmla="*/ 55 h 270"/>
                <a:gd name="T14" fmla="*/ 278 w 348"/>
                <a:gd name="T15" fmla="*/ 37 h 270"/>
                <a:gd name="T16" fmla="*/ 129 w 348"/>
                <a:gd name="T17" fmla="*/ 19 h 270"/>
                <a:gd name="T18" fmla="*/ 107 w 348"/>
                <a:gd name="T19" fmla="*/ 25 h 2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8"/>
                <a:gd name="T31" fmla="*/ 0 h 270"/>
                <a:gd name="T32" fmla="*/ 348 w 348"/>
                <a:gd name="T33" fmla="*/ 270 h 2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8" h="270">
                  <a:moveTo>
                    <a:pt x="134" y="55"/>
                  </a:moveTo>
                  <a:cubicBezTo>
                    <a:pt x="125" y="57"/>
                    <a:pt x="34" y="74"/>
                    <a:pt x="27" y="82"/>
                  </a:cubicBezTo>
                  <a:cubicBezTo>
                    <a:pt x="7" y="107"/>
                    <a:pt x="10" y="145"/>
                    <a:pt x="0" y="176"/>
                  </a:cubicBezTo>
                  <a:cubicBezTo>
                    <a:pt x="18" y="230"/>
                    <a:pt x="40" y="251"/>
                    <a:pt x="94" y="270"/>
                  </a:cubicBezTo>
                  <a:cubicBezTo>
                    <a:pt x="139" y="265"/>
                    <a:pt x="185" y="269"/>
                    <a:pt x="228" y="256"/>
                  </a:cubicBezTo>
                  <a:cubicBezTo>
                    <a:pt x="259" y="246"/>
                    <a:pt x="308" y="203"/>
                    <a:pt x="308" y="203"/>
                  </a:cubicBezTo>
                  <a:cubicBezTo>
                    <a:pt x="317" y="176"/>
                    <a:pt x="326" y="149"/>
                    <a:pt x="335" y="122"/>
                  </a:cubicBezTo>
                  <a:cubicBezTo>
                    <a:pt x="339" y="109"/>
                    <a:pt x="348" y="82"/>
                    <a:pt x="348" y="82"/>
                  </a:cubicBezTo>
                  <a:cubicBezTo>
                    <a:pt x="293" y="0"/>
                    <a:pt x="268" y="30"/>
                    <a:pt x="161" y="42"/>
                  </a:cubicBezTo>
                  <a:cubicBezTo>
                    <a:pt x="117" y="56"/>
                    <a:pt x="107" y="55"/>
                    <a:pt x="134" y="5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 Box 45"/>
          <p:cNvSpPr txBox="1">
            <a:spLocks noChangeArrowheads="1"/>
          </p:cNvSpPr>
          <p:nvPr/>
        </p:nvSpPr>
        <p:spPr bwMode="auto">
          <a:xfrm>
            <a:off x="7450138" y="1571625"/>
            <a:ext cx="827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INTR</a:t>
            </a:r>
          </a:p>
        </p:txBody>
      </p:sp>
      <p:sp>
        <p:nvSpPr>
          <p:cNvPr id="16" name="Line 48"/>
          <p:cNvSpPr>
            <a:spLocks noChangeShapeType="1"/>
          </p:cNvSpPr>
          <p:nvPr/>
        </p:nvSpPr>
        <p:spPr bwMode="auto">
          <a:xfrm>
            <a:off x="6704013" y="249237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9"/>
          <p:cNvSpPr txBox="1">
            <a:spLocks noChangeArrowheads="1"/>
          </p:cNvSpPr>
          <p:nvPr/>
        </p:nvSpPr>
        <p:spPr bwMode="auto">
          <a:xfrm>
            <a:off x="7423150" y="2578100"/>
            <a:ext cx="8084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INTA</a:t>
            </a:r>
          </a:p>
        </p:txBody>
      </p:sp>
      <p:sp>
        <p:nvSpPr>
          <p:cNvPr id="18" name="Line 50"/>
          <p:cNvSpPr>
            <a:spLocks noChangeShapeType="1"/>
          </p:cNvSpPr>
          <p:nvPr/>
        </p:nvSpPr>
        <p:spPr bwMode="auto">
          <a:xfrm>
            <a:off x="7518400" y="2636838"/>
            <a:ext cx="72072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5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448280" y="1634138"/>
            <a:ext cx="867568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可屏蔽中断（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8086CPU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只有一个可屏蔽中断请求输入引脚，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中断系统设计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中断控制器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(8259A)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管理各种外设提出的中断请求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所有外设的中断请求信号都可送至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8259A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的中断请求输入端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IRQ0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 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IRQ7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任何一个，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8259A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选择其中优先级最高的中断请求，送至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引脚，向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申请可屏蔽中断。          </a:t>
            </a:r>
            <a:br>
              <a: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可屏蔽中断源的中断类型码由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8259A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提供。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6785" y="4270385"/>
            <a:ext cx="1143000" cy="2057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03648" y="4264035"/>
            <a:ext cx="7841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86185" y="4840297"/>
            <a:ext cx="7780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INTA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470323" y="490062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259185" y="5426085"/>
            <a:ext cx="7136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</a:p>
          <a:p>
            <a:pPr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240385" y="4270385"/>
            <a:ext cx="1143000" cy="2057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191173" y="4251335"/>
            <a:ext cx="692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184823" y="4802197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INTA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268960" y="490062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316585" y="5502285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8259A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4383385" y="449898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4383385" y="480378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4383385" y="510858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4383385" y="609918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450185" y="4270385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IRQ0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450185" y="4575185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IRQ1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450185" y="4879985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IRQ2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450185" y="5870585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IRQ7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526385" y="5260985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 …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2249785" y="449898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249785" y="503238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6323260" y="489206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54006" y="4568394"/>
            <a:ext cx="152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可屏蔽</a:t>
            </a:r>
          </a:p>
          <a:p>
            <a:pPr eaLnBrk="1" hangingPunct="1"/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中断请求输入端</a:t>
            </a:r>
          </a:p>
        </p:txBody>
      </p:sp>
      <p:sp>
        <p:nvSpPr>
          <p:cNvPr id="29" name="AutoShape 31"/>
          <p:cNvSpPr>
            <a:spLocks noChangeArrowheads="1"/>
          </p:cNvSpPr>
          <p:nvPr/>
        </p:nvSpPr>
        <p:spPr bwMode="auto">
          <a:xfrm>
            <a:off x="4824711" y="3917527"/>
            <a:ext cx="4103687" cy="1273298"/>
          </a:xfrm>
          <a:prstGeom prst="wedgeRoundRectCallout">
            <a:avLst>
              <a:gd name="adj1" fmla="val -61899"/>
              <a:gd name="adj2" fmla="val 6574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8259A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可对多个可屏蔽中断源进行优先级控制，一片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8259A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可管理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级可屏蔽中断。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10" grpId="0"/>
      <p:bldP spid="11" grpId="0" animBg="1"/>
      <p:bldP spid="12" grpId="0"/>
      <p:bldP spid="13" grpId="0"/>
      <p:bldP spid="15" grpId="0"/>
      <p:bldP spid="20" grpId="0"/>
      <p:bldP spid="21" grpId="0"/>
      <p:bldP spid="22" grpId="0"/>
      <p:bldP spid="23" grpId="0"/>
      <p:bldP spid="24" grpId="0"/>
      <p:bldP spid="28" grpId="0"/>
      <p:bldP spid="2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内部中断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不需要外部硬件支持，不受中断标志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的影响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中断类型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码或包含在指令中，或预先规定。</a:t>
            </a:r>
          </a:p>
          <a:p>
            <a:pPr>
              <a:lnSpc>
                <a:spcPts val="32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8086/8088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内部中断有以下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种：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除法出错中断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断点中断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单步中断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溢出中断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软件中断 </a:t>
            </a: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0163"/>
            <a:ext cx="8229600" cy="364104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25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软件中断主要有五种，分为三类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algn="just">
              <a:lnSpc>
                <a:spcPct val="130000"/>
              </a:lnSpc>
              <a:spcBef>
                <a:spcPct val="25000"/>
              </a:spcBef>
            </a:pPr>
            <a:r>
              <a:rPr lang="zh-CN" altLang="en-US" b="1" dirty="0">
                <a:solidFill>
                  <a:srgbClr val="740000"/>
                </a:solidFill>
                <a:ea typeface="楷体_GB2312" pitchFamily="1" charset="-122"/>
              </a:rPr>
              <a:t> </a:t>
            </a:r>
            <a:r>
              <a:rPr lang="en-US" altLang="zh-CN" sz="2000" b="1" dirty="0">
                <a:solidFill>
                  <a:srgbClr val="740000"/>
                </a:solidFill>
                <a:ea typeface="楷体_GB2312" pitchFamily="1" charset="-122"/>
              </a:rPr>
              <a:t>1) </a:t>
            </a:r>
            <a:r>
              <a:rPr lang="zh-CN" altLang="en-US" sz="2000" b="1" dirty="0">
                <a:solidFill>
                  <a:srgbClr val="740000"/>
                </a:solidFill>
                <a:ea typeface="楷体_GB2312" pitchFamily="1" charset="-122"/>
              </a:rPr>
              <a:t>处理运算过程中某些错误的中断</a:t>
            </a:r>
          </a:p>
          <a:p>
            <a:pPr>
              <a:lnSpc>
                <a:spcPct val="130000"/>
              </a:lnSpc>
              <a:spcBef>
                <a:spcPct val="25000"/>
              </a:spcBef>
            </a:pPr>
            <a:r>
              <a:rPr lang="zh-CN" altLang="en-US" sz="2000" b="1" dirty="0"/>
              <a:t>    执行程序时，为及时处理运算中的某些错误，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以中断方式中止正在运行的程序，提醒程序员改错。</a:t>
            </a:r>
          </a:p>
          <a:p>
            <a:pPr>
              <a:lnSpc>
                <a:spcPct val="130000"/>
              </a:lnSpc>
              <a:spcBef>
                <a:spcPct val="25000"/>
              </a:spcBef>
            </a:pPr>
            <a:r>
              <a:rPr lang="zh-CN" altLang="en-US" sz="2000" b="1" dirty="0"/>
              <a:t>        </a:t>
            </a:r>
            <a:r>
              <a:rPr lang="en-US" altLang="zh-CN" sz="2000" b="1" dirty="0">
                <a:solidFill>
                  <a:srgbClr val="740000"/>
                </a:solidFill>
              </a:rPr>
              <a:t>(1) </a:t>
            </a:r>
            <a:r>
              <a:rPr lang="zh-CN" altLang="en-US" sz="2000" b="1" dirty="0">
                <a:solidFill>
                  <a:srgbClr val="740000"/>
                </a:solidFill>
              </a:rPr>
              <a:t>除法错中断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中断类型号为</a:t>
            </a:r>
            <a:r>
              <a:rPr lang="en-US" altLang="zh-CN" sz="2000" b="1" dirty="0"/>
              <a:t>0)</a:t>
            </a:r>
            <a:r>
              <a:rPr lang="zh-CN" altLang="en-US" sz="2000" b="1" dirty="0"/>
              <a:t>。在</a:t>
            </a:r>
            <a:r>
              <a:rPr lang="en-US" altLang="zh-CN" sz="2000" b="1" dirty="0"/>
              <a:t>8086/8088 CPU</a:t>
            </a:r>
            <a:r>
              <a:rPr lang="zh-CN" altLang="en-US" sz="2000" b="1" dirty="0"/>
              <a:t>执行除法指令</a:t>
            </a:r>
            <a:r>
              <a:rPr lang="en-US" altLang="zh-CN" sz="2000" b="1" dirty="0"/>
              <a:t>(DIV/IDIV)</a:t>
            </a:r>
            <a:r>
              <a:rPr lang="zh-CN" altLang="en-US" sz="2000" b="1" dirty="0"/>
              <a:t>时，若发现除数为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，或所得的商超过了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中有关寄存器所能表示的最大值，则立即产生一个类型号为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的内部中断，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转去执行除法错中断处理程序。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26030" y="5513427"/>
            <a:ext cx="6138258" cy="707886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kumimoji="0" lang="en-US" altLang="zh-CN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bl,0</a:t>
            </a:r>
          </a:p>
          <a:p>
            <a:r>
              <a:rPr kumimoji="0" lang="en-US" altLang="zh-CN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idiv</a:t>
            </a:r>
            <a:r>
              <a:rPr kumimoji="0" lang="en-US" altLang="zh-CN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bl	</a:t>
            </a:r>
            <a:r>
              <a:rPr kumimoji="0" lang="zh-CN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；除数</a:t>
            </a:r>
            <a:r>
              <a:rPr kumimoji="0" lang="en-US" altLang="zh-CN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</a:t>
            </a:r>
            <a:r>
              <a:rPr kumimoji="0" lang="zh-CN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，产生除法错中断</a:t>
            </a:r>
            <a:endParaRPr kumimoji="0" lang="zh-CN" alt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0163"/>
            <a:ext cx="8229600" cy="2488917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 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溢出中断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INTO(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中断类型号为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进行带符号数的算术运算时，若发生了溢出，则标志位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OF=1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，若此时执行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指令，会产生溢出中断，打印出一个错误信息，结束时不返回，而把控制权交给操作系统。若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OF=0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不产生中断，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继续执行下一条指令。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指令通常安排在算术指令之后，以便在溢出时能及时处理。例如：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22300" y="4296623"/>
            <a:ext cx="8064500" cy="1323439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763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10763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10763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10763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10763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763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763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763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763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 b="1" dirty="0">
                <a:solidFill>
                  <a:srgbClr val="740000"/>
                </a:solidFill>
                <a:cs typeface="Times New Roman" panose="02020603050405020304" pitchFamily="18" charset="0"/>
              </a:rPr>
              <a:t>mov ax,2000h</a:t>
            </a:r>
          </a:p>
          <a:p>
            <a:r>
              <a:rPr kumimoji="0" lang="en-US" altLang="zh-CN" sz="2000" b="1" dirty="0">
                <a:solidFill>
                  <a:srgbClr val="740000"/>
                </a:solidFill>
                <a:cs typeface="Times New Roman" panose="02020603050405020304" pitchFamily="18" charset="0"/>
              </a:rPr>
              <a:t>add ax, 7000h</a:t>
            </a:r>
          </a:p>
          <a:p>
            <a:r>
              <a:rPr kumimoji="0" lang="en-US" altLang="zh-CN" sz="2000" b="1" dirty="0">
                <a:solidFill>
                  <a:srgbClr val="740000"/>
                </a:solidFill>
                <a:cs typeface="Times New Roman" panose="02020603050405020304" pitchFamily="18" charset="0"/>
              </a:rPr>
              <a:t>	</a:t>
            </a:r>
            <a:r>
              <a:rPr kumimoji="0" lang="zh-CN" altLang="en-US" sz="2000" b="1" dirty="0">
                <a:solidFill>
                  <a:srgbClr val="740000"/>
                </a:solidFill>
                <a:cs typeface="Times New Roman" panose="02020603050405020304" pitchFamily="18" charset="0"/>
              </a:rPr>
              <a:t>；</a:t>
            </a:r>
            <a:r>
              <a:rPr kumimoji="0" lang="en-US" altLang="zh-CN" sz="2000" b="1" dirty="0">
                <a:solidFill>
                  <a:srgbClr val="740000"/>
                </a:solidFill>
                <a:cs typeface="Times New Roman" panose="02020603050405020304" pitchFamily="18" charset="0"/>
              </a:rPr>
              <a:t>2000H</a:t>
            </a:r>
            <a:r>
              <a:rPr kumimoji="0" lang="zh-CN" altLang="en-US" sz="2000" b="1" dirty="0">
                <a:solidFill>
                  <a:srgbClr val="740000"/>
                </a:solidFill>
                <a:cs typeface="Times New Roman" panose="02020603050405020304" pitchFamily="18" charset="0"/>
              </a:rPr>
              <a:t>＋</a:t>
            </a:r>
            <a:r>
              <a:rPr kumimoji="0" lang="en-US" altLang="zh-CN" sz="2000" b="1" dirty="0">
                <a:solidFill>
                  <a:srgbClr val="740000"/>
                </a:solidFill>
                <a:cs typeface="Times New Roman" panose="02020603050405020304" pitchFamily="18" charset="0"/>
              </a:rPr>
              <a:t>7000H</a:t>
            </a:r>
            <a:r>
              <a:rPr kumimoji="0" lang="zh-CN" altLang="en-US" sz="2000" b="1" dirty="0">
                <a:solidFill>
                  <a:srgbClr val="740000"/>
                </a:solidFill>
                <a:cs typeface="Times New Roman" panose="02020603050405020304" pitchFamily="18" charset="0"/>
              </a:rPr>
              <a:t>＝</a:t>
            </a:r>
            <a:r>
              <a:rPr kumimoji="0" lang="en-US" altLang="zh-CN" sz="2000" b="1" dirty="0">
                <a:solidFill>
                  <a:srgbClr val="740000"/>
                </a:solidFill>
                <a:cs typeface="Times New Roman" panose="02020603050405020304" pitchFamily="18" charset="0"/>
              </a:rPr>
              <a:t>9000H</a:t>
            </a:r>
            <a:r>
              <a:rPr kumimoji="0" lang="zh-CN" altLang="en-US" sz="2000" b="1" dirty="0">
                <a:solidFill>
                  <a:srgbClr val="740000"/>
                </a:solidFill>
                <a:cs typeface="Times New Roman" panose="02020603050405020304" pitchFamily="18" charset="0"/>
              </a:rPr>
              <a:t>，溢出：</a:t>
            </a:r>
            <a:r>
              <a:rPr kumimoji="0" lang="en-US" altLang="zh-CN" sz="2000" b="1" dirty="0">
                <a:solidFill>
                  <a:srgbClr val="740000"/>
                </a:solidFill>
                <a:cs typeface="Times New Roman" panose="02020603050405020304" pitchFamily="18" charset="0"/>
              </a:rPr>
              <a:t>OF</a:t>
            </a:r>
            <a:r>
              <a:rPr kumimoji="0" lang="zh-CN" altLang="en-US" sz="2000" b="1" dirty="0">
                <a:solidFill>
                  <a:srgbClr val="740000"/>
                </a:solidFill>
                <a:cs typeface="Times New Roman" panose="02020603050405020304" pitchFamily="18" charset="0"/>
              </a:rPr>
              <a:t>＝</a:t>
            </a:r>
            <a:r>
              <a:rPr kumimoji="0" lang="en-US" altLang="zh-CN" sz="2000" b="1" dirty="0">
                <a:solidFill>
                  <a:srgbClr val="740000"/>
                </a:solidFill>
                <a:cs typeface="Times New Roman" panose="02020603050405020304" pitchFamily="18" charset="0"/>
              </a:rPr>
              <a:t>1</a:t>
            </a:r>
          </a:p>
          <a:p>
            <a:r>
              <a:rPr kumimoji="0" lang="en-US" altLang="zh-CN" sz="2000" b="1" dirty="0">
                <a:solidFill>
                  <a:srgbClr val="740000"/>
                </a:solidFill>
                <a:cs typeface="Times New Roman" panose="02020603050405020304" pitchFamily="18" charset="0"/>
              </a:rPr>
              <a:t>into	</a:t>
            </a:r>
            <a:r>
              <a:rPr kumimoji="0" lang="zh-CN" altLang="en-US" sz="2000" b="1" dirty="0">
                <a:solidFill>
                  <a:srgbClr val="740000"/>
                </a:solidFill>
                <a:cs typeface="Times New Roman" panose="02020603050405020304" pitchFamily="18" charset="0"/>
              </a:rPr>
              <a:t>；因为</a:t>
            </a:r>
            <a:r>
              <a:rPr kumimoji="0" lang="en-US" altLang="zh-CN" sz="2000" b="1" dirty="0">
                <a:solidFill>
                  <a:srgbClr val="740000"/>
                </a:solidFill>
                <a:cs typeface="Times New Roman" panose="02020603050405020304" pitchFamily="18" charset="0"/>
              </a:rPr>
              <a:t>OF</a:t>
            </a:r>
            <a:r>
              <a:rPr kumimoji="0" lang="zh-CN" altLang="en-US" sz="2000" b="1" dirty="0">
                <a:solidFill>
                  <a:srgbClr val="740000"/>
                </a:solidFill>
                <a:cs typeface="Times New Roman" panose="02020603050405020304" pitchFamily="18" charset="0"/>
              </a:rPr>
              <a:t>＝</a:t>
            </a:r>
            <a:r>
              <a:rPr kumimoji="0" lang="en-US" altLang="zh-CN" sz="2000" b="1" dirty="0">
                <a:solidFill>
                  <a:srgbClr val="740000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2000" b="1" dirty="0">
                <a:solidFill>
                  <a:srgbClr val="740000"/>
                </a:solidFill>
                <a:cs typeface="Times New Roman" panose="02020603050405020304" pitchFamily="18" charset="0"/>
              </a:rPr>
              <a:t>，所以产生溢出中断</a:t>
            </a:r>
            <a:endParaRPr kumimoji="0" lang="zh-CN" altLang="en-US" sz="2000" dirty="0">
              <a:solidFill>
                <a:srgbClr val="74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0163"/>
            <a:ext cx="8229600" cy="1980393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2)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为调试程序设置的中断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单步中断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中断类型号为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TF=1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时，每执行一条指令，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会自动产生一个单步中断。单步中断可一条一条指令地跟踪程序流程，观察各个寄存器及存储单元内容的变化，帮助分析错误原因。单步中断又称为陷阱中断，主要用于程序调试。</a:t>
            </a:r>
          </a:p>
          <a:p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552" y="3933056"/>
            <a:ext cx="7561263" cy="707886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76325" indent="-1076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5603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48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000" b="1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kumimoji="0"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DEBUG.EXE</a:t>
            </a:r>
            <a:r>
              <a:rPr kumimoji="0" lang="zh-CN" altLang="en-US" sz="2000" b="1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调试程序的单步命令</a:t>
            </a:r>
            <a:r>
              <a:rPr kumimoji="0"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就利用单步中断实现对程序的单步调试</a:t>
            </a:r>
            <a:endParaRPr kumimoji="0" lang="zh-CN" altLang="en-US" sz="2000" dirty="0">
              <a:solidFill>
                <a:schemeClr val="tx2">
                  <a:lumMod val="50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249" y="5085184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断点中断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中断类型号为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调试程序时可以在一些关键性的地方设置断点，它相当于把一条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3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指令插入到程序中，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每执行到断点处，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3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指令便产生一个中断，使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转向相应的中断服务程序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844823"/>
            <a:ext cx="8229600" cy="407909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中断指令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引起的中断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中断类型号为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程序设计时，可以用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指令来产生软件中断，中断指令的操作数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给出了中断类型号，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指令后，会立即产生一个类型号为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的中断，转入相应的中断处理程序来完成中断功能。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0163"/>
            <a:ext cx="8075240" cy="1696829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3. 8086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中断源的优先级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中断源的优先级顺序由高到低依次为：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软件中断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除单步中断外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非屏蔽中断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可屏蔽中断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单步中断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827584" y="3651379"/>
            <a:ext cx="676875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7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对同时产生的中断：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首先处理优先级别较高的中断；若优先级别</a:t>
            </a:r>
            <a:r>
              <a:rPr kumimoji="1" lang="zh-CN" altLang="en-US" sz="20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，则按先来先服务的原则处理；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对非同时产生的中断：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允许低优先级别的中断处理程序被高优先级别的中断源所中断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0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中断嵌套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寻址空间和数据存储格式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寻址空间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当存储器按字节编址时，若地址总线为</a:t>
            </a:r>
            <a:r>
              <a:rPr lang="en-US" altLang="zh-CN" sz="2000" b="1" dirty="0">
                <a:solidFill>
                  <a:srgbClr val="B103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寻址范围是</a:t>
            </a:r>
            <a:r>
              <a:rPr lang="en-US" altLang="zh-CN" sz="2000" b="1" dirty="0">
                <a:solidFill>
                  <a:srgbClr val="B103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baseline="30000" dirty="0">
                <a:solidFill>
                  <a:srgbClr val="B103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8086CPU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有地址总线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位，寻址能力为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=1M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的存储器组织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0163"/>
            <a:ext cx="8229600" cy="2560925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中断类型码：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可以处理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个中断请求，每个中断请求均对应于惟一固定的类型码。被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除类型码是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，单步为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；断点中断为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，溢出中断为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……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</a:p>
          <a:p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中断向量：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即中断服务程序的入口地址，包括段地址（高字单元）和偏移地址（低字单元）。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中断向量与中断向量表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63703" y="6142213"/>
            <a:ext cx="4320413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kumimoji="1" lang="zh-CN" alt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中断处理程序</a:t>
            </a:r>
            <a:r>
              <a:rPr kumimoji="1"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都有一个</a:t>
            </a:r>
            <a:r>
              <a:rPr kumimoji="1" lang="zh-CN" altLang="en-US" sz="16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r>
              <a:rPr kumimoji="1"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中断向量</a:t>
            </a:r>
            <a:r>
              <a:rPr kumimoji="1"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Freeform 9"/>
          <p:cNvSpPr/>
          <p:nvPr/>
        </p:nvSpPr>
        <p:spPr bwMode="auto">
          <a:xfrm>
            <a:off x="2915817" y="6114559"/>
            <a:ext cx="576064" cy="456104"/>
          </a:xfrm>
          <a:custGeom>
            <a:avLst/>
            <a:gdLst>
              <a:gd name="T0" fmla="*/ 19050 w 516"/>
              <a:gd name="T1" fmla="*/ 666750 h 528"/>
              <a:gd name="T2" fmla="*/ 0 w 516"/>
              <a:gd name="T3" fmla="*/ 571500 h 528"/>
              <a:gd name="T4" fmla="*/ 19050 w 516"/>
              <a:gd name="T5" fmla="*/ 285750 h 528"/>
              <a:gd name="T6" fmla="*/ 114300 w 516"/>
              <a:gd name="T7" fmla="*/ 133350 h 528"/>
              <a:gd name="T8" fmla="*/ 361950 w 516"/>
              <a:gd name="T9" fmla="*/ 0 h 528"/>
              <a:gd name="T10" fmla="*/ 571500 w 516"/>
              <a:gd name="T11" fmla="*/ 38100 h 528"/>
              <a:gd name="T12" fmla="*/ 685800 w 516"/>
              <a:gd name="T13" fmla="*/ 133350 h 528"/>
              <a:gd name="T14" fmla="*/ 819150 w 516"/>
              <a:gd name="T15" fmla="*/ 285750 h 528"/>
              <a:gd name="T16" fmla="*/ 704850 w 516"/>
              <a:gd name="T17" fmla="*/ 571500 h 528"/>
              <a:gd name="T18" fmla="*/ 590550 w 516"/>
              <a:gd name="T19" fmla="*/ 647700 h 528"/>
              <a:gd name="T20" fmla="*/ 285750 w 516"/>
              <a:gd name="T21" fmla="*/ 838200 h 528"/>
              <a:gd name="T22" fmla="*/ 152400 w 516"/>
              <a:gd name="T23" fmla="*/ 819150 h 528"/>
              <a:gd name="T24" fmla="*/ 76200 w 516"/>
              <a:gd name="T25" fmla="*/ 647700 h 528"/>
              <a:gd name="T26" fmla="*/ 19050 w 516"/>
              <a:gd name="T27" fmla="*/ 666750 h 5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16"/>
              <a:gd name="T43" fmla="*/ 0 h 528"/>
              <a:gd name="T44" fmla="*/ 516 w 516"/>
              <a:gd name="T45" fmla="*/ 528 h 52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16" h="528">
                <a:moveTo>
                  <a:pt x="12" y="420"/>
                </a:moveTo>
                <a:cubicBezTo>
                  <a:pt x="8" y="400"/>
                  <a:pt x="0" y="380"/>
                  <a:pt x="0" y="360"/>
                </a:cubicBezTo>
                <a:cubicBezTo>
                  <a:pt x="0" y="300"/>
                  <a:pt x="3" y="240"/>
                  <a:pt x="12" y="180"/>
                </a:cubicBezTo>
                <a:cubicBezTo>
                  <a:pt x="25" y="91"/>
                  <a:pt x="24" y="124"/>
                  <a:pt x="72" y="84"/>
                </a:cubicBezTo>
                <a:cubicBezTo>
                  <a:pt x="128" y="38"/>
                  <a:pt x="157" y="18"/>
                  <a:pt x="228" y="0"/>
                </a:cubicBezTo>
                <a:cubicBezTo>
                  <a:pt x="232" y="1"/>
                  <a:pt x="334" y="7"/>
                  <a:pt x="360" y="24"/>
                </a:cubicBezTo>
                <a:cubicBezTo>
                  <a:pt x="386" y="41"/>
                  <a:pt x="406" y="67"/>
                  <a:pt x="432" y="84"/>
                </a:cubicBezTo>
                <a:cubicBezTo>
                  <a:pt x="458" y="123"/>
                  <a:pt x="490" y="141"/>
                  <a:pt x="516" y="180"/>
                </a:cubicBezTo>
                <a:cubicBezTo>
                  <a:pt x="501" y="267"/>
                  <a:pt x="495" y="284"/>
                  <a:pt x="444" y="360"/>
                </a:cubicBezTo>
                <a:cubicBezTo>
                  <a:pt x="428" y="384"/>
                  <a:pt x="392" y="388"/>
                  <a:pt x="372" y="408"/>
                </a:cubicBezTo>
                <a:cubicBezTo>
                  <a:pt x="316" y="464"/>
                  <a:pt x="256" y="509"/>
                  <a:pt x="180" y="528"/>
                </a:cubicBezTo>
                <a:cubicBezTo>
                  <a:pt x="152" y="524"/>
                  <a:pt x="122" y="527"/>
                  <a:pt x="96" y="516"/>
                </a:cubicBezTo>
                <a:cubicBezTo>
                  <a:pt x="59" y="499"/>
                  <a:pt x="70" y="401"/>
                  <a:pt x="48" y="408"/>
                </a:cubicBezTo>
                <a:cubicBezTo>
                  <a:pt x="36" y="412"/>
                  <a:pt x="24" y="416"/>
                  <a:pt x="12" y="420"/>
                </a:cubicBezTo>
                <a:close/>
              </a:path>
            </a:pathLst>
          </a:custGeom>
          <a:noFill/>
          <a:ln w="38100">
            <a:solidFill>
              <a:srgbClr val="FF00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11560" y="4248742"/>
            <a:ext cx="3124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中断服务程序</a:t>
            </a:r>
            <a:endParaRPr kumimoji="1"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INT_PROC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PROC</a:t>
            </a:r>
          </a:p>
          <a:p>
            <a:pPr eaLnBrk="1" hangingPunct="1"/>
            <a:r>
              <a:rPr kumimoji="1"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PUSH  DX</a:t>
            </a:r>
          </a:p>
          <a:p>
            <a:pPr eaLnBrk="1" hangingPunct="1"/>
            <a:r>
              <a:rPr kumimoji="1"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PUSH  AX</a:t>
            </a:r>
          </a:p>
          <a:p>
            <a:pPr eaLnBrk="1" hangingPunct="1"/>
            <a:r>
              <a:rPr kumimoji="1"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…</a:t>
            </a:r>
          </a:p>
          <a:p>
            <a:pPr eaLnBrk="1" hangingPunct="1"/>
            <a:r>
              <a:rPr kumimoji="1"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IRET</a:t>
            </a:r>
          </a:p>
          <a:p>
            <a:pPr eaLnBrk="1" hangingPunct="1"/>
            <a:r>
              <a:rPr kumimoji="1"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INT_PROC 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ENDP             </a:t>
            </a:r>
          </a:p>
          <a:p>
            <a:pPr eaLnBrk="1" hangingPunct="1"/>
            <a:r>
              <a:rPr kumimoji="1"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5462960" y="4105867"/>
            <a:ext cx="0" cy="273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7118723" y="4105867"/>
            <a:ext cx="0" cy="273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5462960" y="4321767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462960" y="4537667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62960" y="4753567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462960" y="4969467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5462960" y="5185367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462960" y="5401267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462960" y="5617167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5462960" y="5833067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5462960" y="6048967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462960" y="6264867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4023098" y="4898030"/>
            <a:ext cx="12387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INC_PROC</a:t>
            </a: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607423" y="4898030"/>
            <a:ext cx="11288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PUSH  DX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5607423" y="5113930"/>
            <a:ext cx="11174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PUSH  AX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6039223" y="5329830"/>
            <a:ext cx="3914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┅</a:t>
            </a: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6039223" y="5545730"/>
            <a:ext cx="3914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┅</a:t>
            </a: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5872535" y="5872755"/>
            <a:ext cx="6848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IRET</a:t>
            </a:r>
          </a:p>
        </p:txBody>
      </p:sp>
      <p:sp>
        <p:nvSpPr>
          <p:cNvPr id="26" name="AutoShape 31"/>
          <p:cNvSpPr/>
          <p:nvPr/>
        </p:nvSpPr>
        <p:spPr bwMode="auto">
          <a:xfrm>
            <a:off x="7191748" y="4969467"/>
            <a:ext cx="144462" cy="1223963"/>
          </a:xfrm>
          <a:prstGeom prst="rightBrace">
            <a:avLst>
              <a:gd name="adj1" fmla="val 70605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7407648" y="5434605"/>
            <a:ext cx="14253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中断服务程序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 flipH="1">
            <a:off x="4815260" y="5113930"/>
            <a:ext cx="576263" cy="431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3878635" y="5545730"/>
            <a:ext cx="1011815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入口地址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/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中断向量表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中断向量与中断向量表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5737" y="2287588"/>
            <a:ext cx="4970463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按中断类型码从小到大顺序依次存放各类中断（</a:t>
            </a:r>
            <a:r>
              <a:rPr kumimoji="1"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256</a:t>
            </a:r>
            <a:r>
              <a:rPr kumimoji="1"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）的中断向量（中断服务程序入口地址）。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在内存的</a:t>
            </a:r>
            <a:r>
              <a:rPr kumimoji="1"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00000H</a:t>
            </a:r>
            <a:r>
              <a:rPr kumimoji="1"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003FFH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地址范围内，大小为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1KB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每个中断向量占用</a:t>
            </a:r>
            <a:r>
              <a:rPr kumimoji="1"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Bytes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，低字为段内偏移地址，高字为段基址。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中断类型码</a:t>
            </a:r>
            <a:r>
              <a:rPr kumimoji="1" lang="zh-CN" altLang="en-GB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与中断向量地址的关系</a:t>
            </a:r>
            <a:r>
              <a:rPr kumimoji="1" lang="en-GB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GB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kumimoji="1" lang="zh-CN" altLang="en-GB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设某类中断的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中断类型码</a:t>
            </a:r>
            <a:r>
              <a:rPr kumimoji="1" lang="zh-CN" altLang="en-GB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为</a:t>
            </a:r>
            <a:r>
              <a:rPr kumimoji="1" lang="en-GB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endParaRPr kumimoji="1" lang="en-GB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kumimoji="1" lang="zh-CN" altLang="en-GB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中断向量在</a:t>
            </a:r>
            <a:r>
              <a:rPr kumimoji="1" lang="en-GB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IVT</a:t>
            </a:r>
            <a:r>
              <a:rPr kumimoji="1" lang="zh-CN" altLang="en-GB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中的存放地址（向量地址）＝</a:t>
            </a:r>
            <a:r>
              <a:rPr kumimoji="1" lang="en-GB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4×n</a:t>
            </a:r>
            <a:endParaRPr kumimoji="1" lang="en-US" altLang="zh-CN" sz="2000" b="1" dirty="0">
              <a:solidFill>
                <a:srgbClr val="74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51" name="图片 3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1130682"/>
            <a:ext cx="3888432" cy="5449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中断向量与中断向量表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89930" y="1706623"/>
            <a:ext cx="8954070" cy="40229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某系统中键盘中断的类型码为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09H 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，试问其对应中断服务程序的入口地址？</a:t>
            </a:r>
          </a:p>
        </p:txBody>
      </p:sp>
      <p:grpSp>
        <p:nvGrpSpPr>
          <p:cNvPr id="26" name="Group 3"/>
          <p:cNvGrpSpPr/>
          <p:nvPr/>
        </p:nvGrpSpPr>
        <p:grpSpPr bwMode="auto">
          <a:xfrm>
            <a:off x="6843713" y="3083983"/>
            <a:ext cx="990600" cy="2459038"/>
            <a:chOff x="4128" y="959"/>
            <a:chExt cx="624" cy="1549"/>
          </a:xfrm>
        </p:grpSpPr>
        <p:sp>
          <p:nvSpPr>
            <p:cNvPr id="27" name="Text Box 4"/>
            <p:cNvSpPr txBox="1">
              <a:spLocks noChangeArrowheads="1"/>
            </p:cNvSpPr>
            <p:nvPr/>
          </p:nvSpPr>
          <p:spPr bwMode="auto">
            <a:xfrm>
              <a:off x="4128" y="2255"/>
              <a:ext cx="624" cy="253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4128" y="1983"/>
              <a:ext cx="624" cy="253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40H</a:t>
              </a: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4128" y="1711"/>
              <a:ext cx="624" cy="253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30H</a:t>
              </a: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4128" y="1439"/>
              <a:ext cx="624" cy="253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20H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4128" y="1200"/>
              <a:ext cx="624" cy="253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10H</a:t>
              </a: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4128" y="959"/>
              <a:ext cx="624" cy="253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</p:grpSp>
      <p:grpSp>
        <p:nvGrpSpPr>
          <p:cNvPr id="33" name="Group 10"/>
          <p:cNvGrpSpPr/>
          <p:nvPr/>
        </p:nvGrpSpPr>
        <p:grpSpPr bwMode="auto">
          <a:xfrm>
            <a:off x="5896067" y="3444821"/>
            <a:ext cx="930276" cy="1738313"/>
            <a:chOff x="4057" y="1392"/>
            <a:chExt cx="586" cy="1095"/>
          </a:xfrm>
        </p:grpSpPr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4057" y="1392"/>
              <a:ext cx="56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0024H</a:t>
              </a: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4057" y="1680"/>
              <a:ext cx="56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0025H</a:t>
              </a:r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057" y="1936"/>
              <a:ext cx="56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0026H</a:t>
              </a: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4080" y="2234"/>
              <a:ext cx="56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0027H</a:t>
              </a:r>
            </a:p>
          </p:txBody>
        </p:sp>
      </p:grp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313740" y="2252275"/>
            <a:ext cx="5441950" cy="163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1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）中断向量的存放地址</a:t>
            </a:r>
          </a:p>
          <a:p>
            <a:pPr eaLnBrk="1" hangingPunct="1"/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由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 = 4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9 = 36 = 24 H  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</a:t>
            </a:r>
          </a:p>
          <a:p>
            <a:pPr eaLnBrk="1" hangingPunct="1"/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中断向量存放在 存储器中</a:t>
            </a:r>
          </a:p>
          <a:p>
            <a:pPr eaLnBrk="1" hangingPunct="1"/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从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0000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0024H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开始的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个单元中，        </a:t>
            </a:r>
          </a:p>
          <a:p>
            <a:pPr eaLnBrk="1" hangingPunct="1"/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即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0024H— 0027H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单元。    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6826343" y="2629135"/>
            <a:ext cx="95410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000" b="1">
                <a:solidFill>
                  <a:srgbClr val="74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存储器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2535840" y="5332647"/>
            <a:ext cx="769763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1523999" y="5332647"/>
            <a:ext cx="84189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539329" y="4115385"/>
            <a:ext cx="5093353" cy="110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）由右图易知</a:t>
            </a:r>
          </a:p>
          <a:p>
            <a:pPr eaLnBrk="1" hangingPunct="1"/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键盘中断的中断处理程序的入口地址为</a:t>
            </a:r>
          </a:p>
          <a:p>
            <a:pPr eaLnBrk="1" hangingPunct="1">
              <a:lnSpc>
                <a:spcPct val="145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1638800" y="4960556"/>
            <a:ext cx="179408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4030 </a:t>
            </a:r>
            <a:r>
              <a:rPr kumimoji="1" lang="zh-CN" altLang="en-US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2010 H</a:t>
            </a: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1523999" y="5765194"/>
            <a:ext cx="40318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即可转入键盘中断服务程序执行。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 build="p" autoUpdateAnimBg="0"/>
      <p:bldP spid="39" grpId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10331"/>
            <a:ext cx="8229600" cy="574653"/>
          </a:xfrm>
        </p:spPr>
        <p:txBody>
          <a:bodyPr/>
          <a:lstStyle/>
          <a:p>
            <a:r>
              <a:rPr lang="en-US" altLang="zh-CN" b="1" dirty="0"/>
              <a:t>1.</a:t>
            </a:r>
            <a:r>
              <a:rPr lang="zh-CN" altLang="zh-CN" b="1" dirty="0"/>
              <a:t>可屏蔽中断的中断过程</a:t>
            </a:r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3.5.3 8086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中断处理过程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8280" y="1723012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中断处理过程：包括</a:t>
            </a:r>
            <a:r>
              <a:rPr lang="zh-CN" altLang="en-US" sz="2400" b="1" dirty="0">
                <a:solidFill>
                  <a:srgbClr val="740000"/>
                </a:solidFill>
                <a:ea typeface="黑体" panose="02010609060101010101" pitchFamily="49" charset="-122"/>
              </a:rPr>
              <a:t>中断请求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solidFill>
                  <a:srgbClr val="002060"/>
                </a:solidFill>
                <a:ea typeface="黑体" panose="02010609060101010101" pitchFamily="49" charset="-122"/>
              </a:rPr>
              <a:t>中断排队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  <a:ea typeface="黑体" panose="02010609060101010101" pitchFamily="49" charset="-122"/>
              </a:rPr>
              <a:t>中断响应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solidFill>
                  <a:schemeClr val="accent1"/>
                </a:solidFill>
                <a:ea typeface="黑体" panose="02010609060101010101" pitchFamily="49" charset="-122"/>
              </a:rPr>
              <a:t>中断处理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solidFill>
                  <a:srgbClr val="FF9933"/>
                </a:solidFill>
                <a:ea typeface="黑体" panose="02010609060101010101" pitchFamily="49" charset="-122"/>
              </a:rPr>
              <a:t>中断返回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等全过程。</a:t>
            </a:r>
          </a:p>
        </p:txBody>
      </p:sp>
      <p:sp>
        <p:nvSpPr>
          <p:cNvPr id="6" name="矩形 5"/>
          <p:cNvSpPr/>
          <p:nvPr/>
        </p:nvSpPr>
        <p:spPr>
          <a:xfrm>
            <a:off x="1701723" y="3284984"/>
            <a:ext cx="4572000" cy="26846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spcBef>
                <a:spcPct val="20000"/>
              </a:spcBef>
              <a:buClr>
                <a:srgbClr val="17BBFD"/>
              </a:buClr>
            </a:pPr>
            <a:r>
              <a:rPr lang="en-US" altLang="zh-CN" sz="2400" b="1" kern="0" dirty="0">
                <a:solidFill>
                  <a:srgbClr val="99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en-US" altLang="zh-CN" sz="2000" b="1" kern="0" dirty="0">
                <a:solidFill>
                  <a:srgbClr val="99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kern="0" dirty="0">
                <a:solidFill>
                  <a:srgbClr val="99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响应可屏蔽中断的条件</a:t>
            </a:r>
          </a:p>
          <a:p>
            <a:pPr marL="457200" lvl="0" indent="-457200" algn="just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+mj-ea"/>
              <a:buAutoNum type="circleNumDbPlain"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外设提出中断申请；</a:t>
            </a:r>
          </a:p>
          <a:p>
            <a:pPr marL="457200" lvl="0" indent="-457200" algn="just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+mj-ea"/>
              <a:buAutoNum type="circleNumDbPlain"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本中断未被中断控制器屏蔽；</a:t>
            </a:r>
          </a:p>
          <a:p>
            <a:pPr marL="457200" lvl="0" indent="-457200" algn="just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+mj-ea"/>
              <a:buAutoNum type="circleNumDbPlain"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本中断优先级最高；</a:t>
            </a:r>
          </a:p>
          <a:p>
            <a:pPr marL="457200" lvl="0" indent="-457200" algn="just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+mj-ea"/>
              <a:buAutoNum type="circleNumDbPlain"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允许中断；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lvl="0" indent="-533400" eaLnBrk="0" hangingPunct="0">
              <a:lnSpc>
                <a:spcPct val="130000"/>
              </a:lnSpc>
              <a:spcBef>
                <a:spcPct val="0"/>
              </a:spcBef>
              <a:buClr>
                <a:srgbClr val="33CC33"/>
              </a:buClr>
              <a:buSzPct val="85000"/>
            </a:pPr>
            <a:r>
              <a:rPr lang="en-US" altLang="zh-CN" sz="20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CPU</a:t>
            </a:r>
            <a:r>
              <a:rPr lang="zh-CN" altLang="en-US" sz="20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响应可屏蔽中断的过程</a:t>
            </a:r>
          </a:p>
          <a:p>
            <a:pPr marL="533400" lvl="0" indent="-533400" eaLnBrk="0" hangingPunct="0">
              <a:lnSpc>
                <a:spcPct val="130000"/>
              </a:lnSpc>
              <a:spcBef>
                <a:spcPct val="0"/>
              </a:spcBef>
              <a:buClr>
                <a:srgbClr val="33CC33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在每条指令的最后一个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周期，检测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INTR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，若为</a:t>
            </a:r>
            <a:r>
              <a:rPr lang="zh-CN" altLang="en-US" sz="2000" b="1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电平，且</a:t>
            </a:r>
            <a:r>
              <a:rPr lang="en-US" altLang="zh-CN" sz="2000" b="1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IF=1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响应中断。</a:t>
            </a:r>
          </a:p>
          <a:p>
            <a:pPr marL="533400" lvl="0" indent="-533400" eaLnBrk="0" hangingPunct="0">
              <a:lnSpc>
                <a:spcPct val="130000"/>
              </a:lnSpc>
              <a:spcBef>
                <a:spcPct val="0"/>
              </a:spcBef>
              <a:buClr>
                <a:srgbClr val="33CC33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响应过程中</a:t>
            </a:r>
            <a:r>
              <a:rPr lang="zh-CN" altLang="en-US" sz="2000" b="1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自动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依次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完成以下工作：</a:t>
            </a:r>
          </a:p>
          <a:p>
            <a:pPr marL="533400" lvl="0" indent="-533400" eaLnBrk="0" hangingPunct="0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AutoNum type="circleNumDbPlain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向外设发两个</a:t>
            </a:r>
            <a:r>
              <a:rPr lang="en-US" altLang="zh-CN" sz="2000" b="1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/INTA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，外设收到第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000" b="1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/INTA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后，立即通过数据线给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送中断类型号。</a:t>
            </a:r>
          </a:p>
          <a:p>
            <a:pPr marL="533400" lvl="0" indent="-533400" eaLnBrk="0" hangingPunct="0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AutoNum type="circleNumDbPlain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从数据线上</a:t>
            </a:r>
            <a:r>
              <a:rPr lang="zh-CN" altLang="en-US" sz="2000" b="1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读取中断类型号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33400" lvl="0" indent="-533400" eaLnBrk="0" hangingPunct="0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AutoNum type="circleNumDbPlai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Flags</a:t>
            </a:r>
            <a:r>
              <a:rPr lang="zh-CN" altLang="en-US" sz="2000" b="1" dirty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内容入栈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33400" lvl="0" indent="-533400" eaLnBrk="0" hangingPunct="0">
              <a:lnSpc>
                <a:spcPct val="130000"/>
              </a:lnSpc>
              <a:spcBef>
                <a:spcPct val="0"/>
              </a:spcBef>
              <a:buClr>
                <a:srgbClr val="33CC33"/>
              </a:buClr>
              <a:buSzPct val="85000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保护现行程序的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控制标志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及其运行结果产生的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状态标志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3.5.3 8086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中断处理过程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8450" y="1660163"/>
            <a:ext cx="8845550" cy="4263752"/>
          </a:xfrm>
        </p:spPr>
        <p:txBody>
          <a:bodyPr/>
          <a:lstStyle/>
          <a:p>
            <a:r>
              <a:rPr lang="en-US" altLang="zh-CN" b="1" dirty="0">
                <a:solidFill>
                  <a:srgbClr val="99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CPU</a:t>
            </a:r>
            <a:r>
              <a:rPr lang="zh-CN" altLang="en-US" b="1" dirty="0">
                <a:solidFill>
                  <a:srgbClr val="99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响应可屏蔽中断的过程</a:t>
            </a: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AutoNum type="circleNumDbPlain" startAt="4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关中断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（清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TF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marL="533400" indent="-533400">
              <a:lnSpc>
                <a:spcPct val="12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为了防止在进入中断处理，但并未执行中断程序这段时间内又响应新的中断。</a:t>
            </a: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AutoNum type="circleNumDbPlain" startAt="5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保护断点</a:t>
            </a:r>
          </a:p>
          <a:p>
            <a:pPr marL="533400" indent="-533400">
              <a:lnSpc>
                <a:spcPct val="12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将当前指令的下一条指令的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入栈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使中断处理完成后能正确的回到原程序处继续执行。</a:t>
            </a: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AutoNum type="circleNumDbPlain" startAt="6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转入相应的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中断服务子程序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AutoNum type="circleNumDbPlain" startAt="6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中断返回</a:t>
            </a:r>
          </a:p>
          <a:p>
            <a:pPr marL="533400" indent="-533400">
              <a:lnSpc>
                <a:spcPct val="12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从堆栈中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弹出断点的地址（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Flags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的内容，返回主程序的断点处，继续执行主程序。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3.5.3 8086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中断处理过程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333" b="3090"/>
          <a:stretch>
            <a:fillRect/>
          </a:stretch>
        </p:blipFill>
        <p:spPr>
          <a:xfrm>
            <a:off x="1547665" y="2143157"/>
            <a:ext cx="6264695" cy="4427506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8280" y="1566893"/>
            <a:ext cx="8229600" cy="576263"/>
          </a:xfrm>
        </p:spPr>
        <p:txBody>
          <a:bodyPr/>
          <a:lstStyle/>
          <a:p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非屏蔽中断和软件中断的执行过程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3.5.3 8086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中断处理过程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 </a:t>
            </a:r>
            <a:r>
              <a:rPr lang="zh-CN" altLang="zh-CN" b="1" dirty="0"/>
              <a:t>中断类型码的形成</a:t>
            </a:r>
          </a:p>
          <a:p>
            <a:pPr marL="342900" lvl="0" indent="-342900" eaLnBrk="0" hangingPunct="0">
              <a:spcBef>
                <a:spcPct val="0"/>
              </a:spcBef>
              <a:buClr>
                <a:srgbClr val="33CC33"/>
              </a:buClr>
              <a:buSzPct val="85000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中断入口地址依赖中断类型号，中断型号获取方法：</a:t>
            </a:r>
          </a:p>
          <a:p>
            <a:pPr marL="342900" lvl="0" indent="-342900" eaLnBrk="0" hangingPunct="0">
              <a:spcBef>
                <a:spcPct val="0"/>
              </a:spcBef>
              <a:buClr>
                <a:srgbClr val="33CC33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对于专用中断：除法出错、单步中断、不可屏蔽中断、断点中断和溢出中断，由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分别提供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中断类型号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0~4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（内部行成）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342900" lvl="0" indent="-342900" eaLnBrk="0" hangingPunct="0">
              <a:spcBef>
                <a:spcPct val="0"/>
              </a:spcBef>
              <a:buClr>
                <a:srgbClr val="33CC33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对于用户自己确定的软件中断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，类型号由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决定；</a:t>
            </a:r>
          </a:p>
          <a:p>
            <a:pPr marL="342900" lvl="0" indent="-342900" eaLnBrk="0" hangingPunct="0">
              <a:spcBef>
                <a:spcPct val="0"/>
              </a:spcBef>
              <a:buClr>
                <a:srgbClr val="33CC33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引脚上的中断：</a:t>
            </a:r>
          </a:p>
          <a:p>
            <a:pPr lvl="1" eaLnBrk="0" hangingPunct="0">
              <a:spcBef>
                <a:spcPct val="0"/>
              </a:spcBef>
              <a:buClrTx/>
              <a:buFontTx/>
              <a:buChar char="–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硬件电路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设计产生中断类型号</a:t>
            </a:r>
          </a:p>
          <a:p>
            <a:pPr lvl="1" eaLnBrk="0" hangingPunct="0">
              <a:spcBef>
                <a:spcPct val="0"/>
              </a:spcBef>
              <a:buClrTx/>
              <a:buFontTx/>
              <a:buChar char="–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获取中断类型号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3.5.3 8086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中断处理过程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0163"/>
            <a:ext cx="8229600" cy="83273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3.6.1 8086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系统总线结构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8280" y="990630"/>
            <a:ext cx="6644000" cy="5762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98450" y="287338"/>
            <a:ext cx="6172200" cy="5635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537" y="2508140"/>
            <a:ext cx="7908925" cy="210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系统中只有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一个微处理器，所有的总线控制信号均为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产生，系统中的总线控制逻辑电路，减少到最少。</a:t>
            </a:r>
          </a:p>
          <a:p>
            <a:pPr>
              <a:lnSpc>
                <a:spcPts val="3200"/>
              </a:lnSpc>
            </a:pP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最大模式：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用于大型（中型）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系统中。系统总是包含有两个或多个微处理器，其中一个主处理器就是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，还有协处理器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8087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8089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等。通常由专门的总线控制器（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8288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）产生总线控制信号。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2626" y="1646775"/>
            <a:ext cx="4489574" cy="1008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采用双列直插式（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In line Package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）封装，具有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条引脚，使用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+5V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电源供电。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pic>
        <p:nvPicPr>
          <p:cNvPr id="195" name="图片 1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931" y="1425698"/>
            <a:ext cx="4753099" cy="5003769"/>
          </a:xfrm>
          <a:prstGeom prst="rect">
            <a:avLst/>
          </a:prstGeom>
        </p:spPr>
      </p:pic>
      <p:sp>
        <p:nvSpPr>
          <p:cNvPr id="196" name="Rectangle 379"/>
          <p:cNvSpPr>
            <a:spLocks noChangeArrowheads="1"/>
          </p:cNvSpPr>
          <p:nvPr/>
        </p:nvSpPr>
        <p:spPr bwMode="auto">
          <a:xfrm>
            <a:off x="3088680" y="2366649"/>
            <a:ext cx="181451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FFFF66"/>
              </a:buClr>
            </a:pPr>
            <a:r>
              <a:rPr lang="en-US" altLang="zh-CN" b="1" dirty="0">
                <a:solidFill>
                  <a:srgbClr val="C00000"/>
                </a:solidFill>
                <a:latin typeface="楷体_GB2312" pitchFamily="1" charset="-122"/>
              </a:rPr>
              <a:t>40</a:t>
            </a:r>
            <a:r>
              <a:rPr lang="zh-CN" altLang="en-US" b="1" dirty="0">
                <a:solidFill>
                  <a:srgbClr val="C00000"/>
                </a:solidFill>
                <a:latin typeface="楷体_GB2312" pitchFamily="1" charset="-122"/>
              </a:rPr>
              <a:t>引脚线</a:t>
            </a:r>
          </a:p>
          <a:p>
            <a:pPr algn="ctr">
              <a:spcBef>
                <a:spcPts val="6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002060"/>
                </a:solidFill>
                <a:latin typeface="楷体_GB2312" pitchFamily="1" charset="-122"/>
              </a:rPr>
              <a:t>地址线</a:t>
            </a:r>
          </a:p>
          <a:p>
            <a:pPr algn="ctr">
              <a:spcBef>
                <a:spcPts val="6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002060"/>
                </a:solidFill>
                <a:latin typeface="楷体_GB2312" pitchFamily="1" charset="-122"/>
              </a:rPr>
              <a:t>数据线</a:t>
            </a:r>
          </a:p>
          <a:p>
            <a:pPr algn="ctr">
              <a:spcBef>
                <a:spcPts val="6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002060"/>
                </a:solidFill>
                <a:latin typeface="楷体_GB2312" pitchFamily="1" charset="-122"/>
              </a:rPr>
              <a:t>控制线</a:t>
            </a:r>
          </a:p>
          <a:p>
            <a:pPr algn="ctr">
              <a:spcBef>
                <a:spcPts val="6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002060"/>
                </a:solidFill>
                <a:latin typeface="楷体_GB2312" pitchFamily="1" charset="-122"/>
              </a:rPr>
              <a:t>状态线</a:t>
            </a:r>
          </a:p>
          <a:p>
            <a:pPr algn="ctr">
              <a:spcBef>
                <a:spcPts val="6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002060"/>
                </a:solidFill>
                <a:latin typeface="楷体_GB2312" pitchFamily="1" charset="-122"/>
              </a:rPr>
              <a:t>电源线</a:t>
            </a:r>
          </a:p>
          <a:p>
            <a:pPr algn="ctr">
              <a:spcBef>
                <a:spcPct val="50000"/>
              </a:spcBef>
              <a:buClr>
                <a:srgbClr val="FFFF66"/>
              </a:buClr>
            </a:pPr>
            <a:r>
              <a:rPr lang="zh-CN" altLang="en-US" b="1" dirty="0">
                <a:solidFill>
                  <a:srgbClr val="002060"/>
                </a:solidFill>
                <a:latin typeface="楷体_GB2312" pitchFamily="1" charset="-122"/>
              </a:rPr>
              <a:t>定时线</a:t>
            </a:r>
          </a:p>
        </p:txBody>
      </p:sp>
      <p:sp>
        <p:nvSpPr>
          <p:cNvPr id="197" name="AutoShape 380"/>
          <p:cNvSpPr>
            <a:spLocks noChangeArrowheads="1"/>
          </p:cNvSpPr>
          <p:nvPr/>
        </p:nvSpPr>
        <p:spPr bwMode="auto">
          <a:xfrm rot="10800000">
            <a:off x="4470377" y="3570752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00931" y="522288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时钟频率有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5MHz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8MHz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8086-1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）和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10MHz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8086-2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）。其引脚信号如图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3.13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所示，括号内为最大模式时的引脚名称。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uiExpand="1" build="p" autoUpdateAnimBg="0"/>
      <p:bldP spid="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7501" y="1473345"/>
            <a:ext cx="8229600" cy="4263752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2. 8086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存储器的组织及寻址</a:t>
            </a:r>
          </a:p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位地址线，可寻址的地址范围为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00000H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FFFFFH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87501" y="948914"/>
            <a:ext cx="5832475" cy="5762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的存储器组织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7671" y="245622"/>
            <a:ext cx="6172200" cy="5635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91680" y="2779811"/>
          <a:ext cx="6348577" cy="36154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3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01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十六进制地址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二进制地址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存储器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00000H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0000,0000,0000,0000,0000B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00001H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0000,0000,0000,0000,0001B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00002H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0000,0000,0000,0000,0010B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00003H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0000,0000,0000,0000,0011B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: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: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: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: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FFFFDH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1111,1111,1111,1111,1101B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FFFFEH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1111,1111,1111,1111,1110B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FFFFFH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1111,1111,1111,1111,1111B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8280" y="990630"/>
            <a:ext cx="5832475" cy="5762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66893"/>
            <a:ext cx="7181881" cy="5025093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835260" y="2348880"/>
            <a:ext cx="461665" cy="2493631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3.2 8086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引脚信号定义</a:t>
            </a:r>
            <a:endParaRPr lang="zh-CN" altLang="en-US" b="1" dirty="0"/>
          </a:p>
        </p:txBody>
      </p:sp>
      <p:pic>
        <p:nvPicPr>
          <p:cNvPr id="9246" name="对象 1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5" name="对象 1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5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0011"/>
                </a:solidFill>
              </a14:hiddenFill>
            </a:ext>
          </a:extLst>
        </p:spPr>
      </p:pic>
      <p:pic>
        <p:nvPicPr>
          <p:cNvPr id="9244" name="对象 15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0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3" name="对象 16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33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对象 13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0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0011"/>
                </a:solidFill>
              </a14:hiddenFill>
            </a:ext>
          </a:extLst>
        </p:spPr>
      </p:pic>
      <p:pic>
        <p:nvPicPr>
          <p:cNvPr id="9241" name="对象 15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0" name="对象 16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9" name="对象 16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33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对象 15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7" name="对象 15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33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对象 14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0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0011"/>
                </a:solidFill>
              </a14:hiddenFill>
            </a:ext>
          </a:extLst>
        </p:spPr>
      </p:pic>
      <p:pic>
        <p:nvPicPr>
          <p:cNvPr id="9235" name="对象 16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34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对象 15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14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3" name="对象 15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对象 15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1" name="对象 15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8070" y="1513989"/>
            <a:ext cx="8229600" cy="636931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3.6.2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两种模式下公用的引脚信号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2" y="2213844"/>
            <a:ext cx="67687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所谓三态是指总线输出可以有三个状态：</a:t>
            </a:r>
          </a:p>
          <a:p>
            <a:pPr>
              <a:spcBef>
                <a:spcPts val="6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/>
              <a:t>高电平、低电平和高阻状态。</a:t>
            </a:r>
          </a:p>
          <a:p>
            <a:pPr>
              <a:spcBef>
                <a:spcPts val="6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当处于高阻状态时，该总线在逻辑上与所有连接负载断开。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3351820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ct val="20000"/>
              </a:spcBef>
              <a:buClr>
                <a:srgbClr val="740000"/>
              </a:buClr>
              <a:buAutoNum type="arabicPeriod"/>
            </a:pPr>
            <a:r>
              <a:rPr lang="zh-CN" altLang="zh-CN" sz="2400" b="1" kern="0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地址总线、数据总线、状态信号</a:t>
            </a:r>
            <a:endParaRPr lang="en-US" altLang="zh-CN" sz="2400" b="1" kern="0" dirty="0">
              <a:solidFill>
                <a:srgbClr val="00349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8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2~16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39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spcBef>
                <a:spcPts val="8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地址／数据复用总线；  </a:t>
            </a:r>
          </a:p>
          <a:p>
            <a:pPr algn="just">
              <a:spcBef>
                <a:spcPts val="8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双向、三态；</a:t>
            </a:r>
          </a:p>
          <a:p>
            <a:pPr algn="just">
              <a:spcBef>
                <a:spcPts val="8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分时输出低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位地址信号及进行数据信号的输入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8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A15-A0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T1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输出访问存储器或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的地址信息。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8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D15-D0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T2-T4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输出与存储器和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设备交换数据信息。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8450" y="1585746"/>
            <a:ext cx="8991600" cy="238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Tx/>
            </a:pPr>
            <a:r>
              <a:rPr lang="en-US" altLang="zh-CN" sz="24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A19/S6</a:t>
            </a:r>
            <a:r>
              <a:rPr lang="zh-CN" altLang="en-US" sz="24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lang="en-US" altLang="zh-CN" sz="24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A16/S3 (35~38)</a:t>
            </a:r>
            <a:endParaRPr lang="zh-CN" altLang="en-US" sz="2400" b="1" dirty="0">
              <a:solidFill>
                <a:srgbClr val="74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地址／状态复用线；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输出、三态；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分时输出地址的高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位及状态信息。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A19-A16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T1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输出访问存储器的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位地址的高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位地址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A19-A16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S6-S3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T2-T4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的工作状态。</a:t>
            </a:r>
          </a:p>
        </p:txBody>
      </p:sp>
      <p:sp>
        <p:nvSpPr>
          <p:cNvPr id="6" name="矩形 5"/>
          <p:cNvSpPr/>
          <p:nvPr/>
        </p:nvSpPr>
        <p:spPr>
          <a:xfrm>
            <a:off x="1043608" y="3965848"/>
            <a:ext cx="5778017" cy="717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5000"/>
              </a:lnSpc>
              <a:buClr>
                <a:schemeClr val="tx2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S6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用以指示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当前与总线连通；</a:t>
            </a:r>
          </a:p>
          <a:p>
            <a:pPr marL="285750" indent="-285750">
              <a:lnSpc>
                <a:spcPct val="105000"/>
              </a:lnSpc>
              <a:buClr>
                <a:schemeClr val="tx2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S5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表明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可以响应可屏蔽中断。</a:t>
            </a:r>
          </a:p>
        </p:txBody>
      </p:sp>
      <p:sp>
        <p:nvSpPr>
          <p:cNvPr id="7" name="矩形 6"/>
          <p:cNvSpPr/>
          <p:nvPr/>
        </p:nvSpPr>
        <p:spPr>
          <a:xfrm>
            <a:off x="1043608" y="4618388"/>
            <a:ext cx="6883086" cy="394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5000"/>
              </a:lnSpc>
              <a:buClr>
                <a:schemeClr val="tx2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S4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S3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共有四个组合状态，用以指明当前使用的段寄存器；</a:t>
            </a:r>
          </a:p>
        </p:txBody>
      </p:sp>
      <p:grpSp>
        <p:nvGrpSpPr>
          <p:cNvPr id="8" name="Group 4"/>
          <p:cNvGrpSpPr/>
          <p:nvPr/>
        </p:nvGrpSpPr>
        <p:grpSpPr bwMode="auto">
          <a:xfrm>
            <a:off x="1289503" y="5151740"/>
            <a:ext cx="5532122" cy="1418921"/>
            <a:chOff x="1296" y="1248"/>
            <a:chExt cx="2776" cy="1920"/>
          </a:xfrm>
        </p:grpSpPr>
        <p:grpSp>
          <p:nvGrpSpPr>
            <p:cNvPr id="9" name="Group 5"/>
            <p:cNvGrpSpPr/>
            <p:nvPr/>
          </p:nvGrpSpPr>
          <p:grpSpPr bwMode="auto">
            <a:xfrm>
              <a:off x="1296" y="1248"/>
              <a:ext cx="500" cy="384"/>
              <a:chOff x="0" y="0"/>
              <a:chExt cx="417" cy="384"/>
            </a:xfrm>
          </p:grpSpPr>
          <p:sp>
            <p:nvSpPr>
              <p:cNvPr id="52" name="Rectangle 6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33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16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1600" b="1" baseline="-30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kumimoji="1" lang="en-US" altLang="zh-CN" sz="16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8"/>
            <p:cNvGrpSpPr/>
            <p:nvPr/>
          </p:nvGrpSpPr>
          <p:grpSpPr bwMode="auto">
            <a:xfrm>
              <a:off x="1796" y="1248"/>
              <a:ext cx="534" cy="384"/>
              <a:chOff x="417" y="0"/>
              <a:chExt cx="446" cy="384"/>
            </a:xfrm>
          </p:grpSpPr>
          <p:sp>
            <p:nvSpPr>
              <p:cNvPr id="50" name="Rectangle 9"/>
              <p:cNvSpPr>
                <a:spLocks noChangeArrowheads="1"/>
              </p:cNvSpPr>
              <p:nvPr/>
            </p:nvSpPr>
            <p:spPr bwMode="auto">
              <a:xfrm>
                <a:off x="460" y="0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16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1600" b="1" baseline="-3000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/>
            </p:nvSpPr>
            <p:spPr bwMode="auto">
              <a:xfrm>
                <a:off x="417" y="0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1"/>
            <p:cNvGrpSpPr/>
            <p:nvPr/>
          </p:nvGrpSpPr>
          <p:grpSpPr bwMode="auto">
            <a:xfrm>
              <a:off x="2330" y="1248"/>
              <a:ext cx="1742" cy="384"/>
              <a:chOff x="863" y="0"/>
              <a:chExt cx="1454" cy="384"/>
            </a:xfrm>
          </p:grpSpPr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906" y="0"/>
                <a:ext cx="136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zh-CN" altLang="en-US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当前正在使用的段寄存器</a:t>
                </a: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863" y="0"/>
                <a:ext cx="1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4"/>
            <p:cNvGrpSpPr/>
            <p:nvPr/>
          </p:nvGrpSpPr>
          <p:grpSpPr bwMode="auto">
            <a:xfrm>
              <a:off x="1296" y="1632"/>
              <a:ext cx="500" cy="384"/>
              <a:chOff x="0" y="384"/>
              <a:chExt cx="417" cy="384"/>
            </a:xfrm>
          </p:grpSpPr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33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41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7"/>
            <p:cNvGrpSpPr/>
            <p:nvPr/>
          </p:nvGrpSpPr>
          <p:grpSpPr bwMode="auto">
            <a:xfrm>
              <a:off x="1796" y="1632"/>
              <a:ext cx="534" cy="384"/>
              <a:chOff x="417" y="384"/>
              <a:chExt cx="446" cy="384"/>
            </a:xfrm>
          </p:grpSpPr>
          <p:sp>
            <p:nvSpPr>
              <p:cNvPr id="44" name="Rectangle 18"/>
              <p:cNvSpPr>
                <a:spLocks noChangeArrowheads="1"/>
              </p:cNvSpPr>
              <p:nvPr/>
            </p:nvSpPr>
            <p:spPr bwMode="auto">
              <a:xfrm>
                <a:off x="460" y="384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5" name="Rectangle 19"/>
              <p:cNvSpPr>
                <a:spLocks noChangeArrowheads="1"/>
              </p:cNvSpPr>
              <p:nvPr/>
            </p:nvSpPr>
            <p:spPr bwMode="auto">
              <a:xfrm>
                <a:off x="417" y="384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20"/>
            <p:cNvGrpSpPr/>
            <p:nvPr/>
          </p:nvGrpSpPr>
          <p:grpSpPr bwMode="auto">
            <a:xfrm>
              <a:off x="2330" y="1632"/>
              <a:ext cx="1742" cy="384"/>
              <a:chOff x="863" y="384"/>
              <a:chExt cx="1454" cy="384"/>
            </a:xfrm>
          </p:grpSpPr>
          <p:sp>
            <p:nvSpPr>
              <p:cNvPr id="42" name="Rectangle 21"/>
              <p:cNvSpPr>
                <a:spLocks noChangeArrowheads="1"/>
              </p:cNvSpPr>
              <p:nvPr/>
            </p:nvSpPr>
            <p:spPr bwMode="auto">
              <a:xfrm>
                <a:off x="906" y="384"/>
                <a:ext cx="136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16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ES</a:t>
                </a:r>
              </a:p>
            </p:txBody>
          </p:sp>
          <p:sp>
            <p:nvSpPr>
              <p:cNvPr id="43" name="Rectangle 22"/>
              <p:cNvSpPr>
                <a:spLocks noChangeArrowheads="1"/>
              </p:cNvSpPr>
              <p:nvPr/>
            </p:nvSpPr>
            <p:spPr bwMode="auto">
              <a:xfrm>
                <a:off x="863" y="384"/>
                <a:ext cx="1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23"/>
            <p:cNvGrpSpPr/>
            <p:nvPr/>
          </p:nvGrpSpPr>
          <p:grpSpPr bwMode="auto">
            <a:xfrm>
              <a:off x="1296" y="2016"/>
              <a:ext cx="500" cy="384"/>
              <a:chOff x="0" y="768"/>
              <a:chExt cx="417" cy="384"/>
            </a:xfrm>
          </p:grpSpPr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33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1" name="Rectangle 25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41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26"/>
            <p:cNvGrpSpPr/>
            <p:nvPr/>
          </p:nvGrpSpPr>
          <p:grpSpPr bwMode="auto">
            <a:xfrm>
              <a:off x="1796" y="2016"/>
              <a:ext cx="534" cy="384"/>
              <a:chOff x="417" y="768"/>
              <a:chExt cx="446" cy="384"/>
            </a:xfrm>
          </p:grpSpPr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>
                <a:off x="460" y="768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9" name="Rectangle 28"/>
              <p:cNvSpPr>
                <a:spLocks noChangeArrowheads="1"/>
              </p:cNvSpPr>
              <p:nvPr/>
            </p:nvSpPr>
            <p:spPr bwMode="auto">
              <a:xfrm>
                <a:off x="417" y="768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29"/>
            <p:cNvGrpSpPr/>
            <p:nvPr/>
          </p:nvGrpSpPr>
          <p:grpSpPr bwMode="auto">
            <a:xfrm>
              <a:off x="2330" y="2016"/>
              <a:ext cx="1742" cy="384"/>
              <a:chOff x="863" y="768"/>
              <a:chExt cx="1454" cy="384"/>
            </a:xfrm>
          </p:grpSpPr>
          <p:sp>
            <p:nvSpPr>
              <p:cNvPr id="36" name="Rectangle 30"/>
              <p:cNvSpPr>
                <a:spLocks noChangeArrowheads="1"/>
              </p:cNvSpPr>
              <p:nvPr/>
            </p:nvSpPr>
            <p:spPr bwMode="auto">
              <a:xfrm>
                <a:off x="906" y="768"/>
                <a:ext cx="136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16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SS</a:t>
                </a:r>
              </a:p>
            </p:txBody>
          </p:sp>
          <p:sp>
            <p:nvSpPr>
              <p:cNvPr id="37" name="Rectangle 31"/>
              <p:cNvSpPr>
                <a:spLocks noChangeArrowheads="1"/>
              </p:cNvSpPr>
              <p:nvPr/>
            </p:nvSpPr>
            <p:spPr bwMode="auto">
              <a:xfrm>
                <a:off x="863" y="768"/>
                <a:ext cx="1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32"/>
            <p:cNvGrpSpPr/>
            <p:nvPr/>
          </p:nvGrpSpPr>
          <p:grpSpPr bwMode="auto">
            <a:xfrm>
              <a:off x="1296" y="2400"/>
              <a:ext cx="500" cy="384"/>
              <a:chOff x="0" y="1152"/>
              <a:chExt cx="417" cy="384"/>
            </a:xfrm>
          </p:grpSpPr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43" y="1152"/>
                <a:ext cx="33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kumimoji="1" lang="en-US" altLang="zh-CN" sz="16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41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35"/>
            <p:cNvGrpSpPr/>
            <p:nvPr/>
          </p:nvGrpSpPr>
          <p:grpSpPr bwMode="auto">
            <a:xfrm>
              <a:off x="1796" y="2400"/>
              <a:ext cx="534" cy="384"/>
              <a:chOff x="417" y="1152"/>
              <a:chExt cx="446" cy="384"/>
            </a:xfrm>
          </p:grpSpPr>
          <p:sp>
            <p:nvSpPr>
              <p:cNvPr id="32" name="Rectangle 36"/>
              <p:cNvSpPr>
                <a:spLocks noChangeArrowheads="1"/>
              </p:cNvSpPr>
              <p:nvPr/>
            </p:nvSpPr>
            <p:spPr bwMode="auto">
              <a:xfrm>
                <a:off x="460" y="1152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3" name="Rectangle 37"/>
              <p:cNvSpPr>
                <a:spLocks noChangeArrowheads="1"/>
              </p:cNvSpPr>
              <p:nvPr/>
            </p:nvSpPr>
            <p:spPr bwMode="auto">
              <a:xfrm>
                <a:off x="417" y="1152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38"/>
            <p:cNvGrpSpPr/>
            <p:nvPr/>
          </p:nvGrpSpPr>
          <p:grpSpPr bwMode="auto">
            <a:xfrm>
              <a:off x="2330" y="2400"/>
              <a:ext cx="1742" cy="384"/>
              <a:chOff x="863" y="1152"/>
              <a:chExt cx="1454" cy="384"/>
            </a:xfrm>
          </p:grpSpPr>
          <p:sp>
            <p:nvSpPr>
              <p:cNvPr id="30" name="Rectangle 39"/>
              <p:cNvSpPr>
                <a:spLocks noChangeArrowheads="1"/>
              </p:cNvSpPr>
              <p:nvPr/>
            </p:nvSpPr>
            <p:spPr bwMode="auto">
              <a:xfrm>
                <a:off x="906" y="1152"/>
                <a:ext cx="136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16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CS</a:t>
                </a:r>
                <a:r>
                  <a:rPr kumimoji="1" lang="zh-CN" altLang="en-US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或未使用任何段寄存器</a:t>
                </a:r>
              </a:p>
            </p:txBody>
          </p:sp>
          <p:sp>
            <p:nvSpPr>
              <p:cNvPr id="31" name="Rectangle 40"/>
              <p:cNvSpPr>
                <a:spLocks noChangeArrowheads="1"/>
              </p:cNvSpPr>
              <p:nvPr/>
            </p:nvSpPr>
            <p:spPr bwMode="auto">
              <a:xfrm>
                <a:off x="863" y="1152"/>
                <a:ext cx="1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41"/>
            <p:cNvGrpSpPr/>
            <p:nvPr/>
          </p:nvGrpSpPr>
          <p:grpSpPr bwMode="auto">
            <a:xfrm>
              <a:off x="1296" y="2784"/>
              <a:ext cx="500" cy="384"/>
              <a:chOff x="0" y="1536"/>
              <a:chExt cx="417" cy="384"/>
            </a:xfrm>
          </p:grpSpPr>
          <p:sp>
            <p:nvSpPr>
              <p:cNvPr id="28" name="Rectangle 42"/>
              <p:cNvSpPr>
                <a:spLocks noChangeArrowheads="1"/>
              </p:cNvSpPr>
              <p:nvPr/>
            </p:nvSpPr>
            <p:spPr bwMode="auto">
              <a:xfrm>
                <a:off x="43" y="1536"/>
                <a:ext cx="33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" name="Rectangle 43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41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44"/>
            <p:cNvGrpSpPr/>
            <p:nvPr/>
          </p:nvGrpSpPr>
          <p:grpSpPr bwMode="auto">
            <a:xfrm>
              <a:off x="1796" y="2784"/>
              <a:ext cx="534" cy="384"/>
              <a:chOff x="417" y="1536"/>
              <a:chExt cx="446" cy="384"/>
            </a:xfrm>
          </p:grpSpPr>
          <p:sp>
            <p:nvSpPr>
              <p:cNvPr id="26" name="Rectangle 45"/>
              <p:cNvSpPr>
                <a:spLocks noChangeArrowheads="1"/>
              </p:cNvSpPr>
              <p:nvPr/>
            </p:nvSpPr>
            <p:spPr bwMode="auto">
              <a:xfrm>
                <a:off x="460" y="1536"/>
                <a:ext cx="36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" name="Rectangle 46"/>
              <p:cNvSpPr>
                <a:spLocks noChangeArrowheads="1"/>
              </p:cNvSpPr>
              <p:nvPr/>
            </p:nvSpPr>
            <p:spPr bwMode="auto">
              <a:xfrm>
                <a:off x="417" y="1536"/>
                <a:ext cx="44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 47"/>
            <p:cNvGrpSpPr/>
            <p:nvPr/>
          </p:nvGrpSpPr>
          <p:grpSpPr bwMode="auto">
            <a:xfrm>
              <a:off x="2330" y="2784"/>
              <a:ext cx="1742" cy="384"/>
              <a:chOff x="863" y="1536"/>
              <a:chExt cx="1454" cy="384"/>
            </a:xfrm>
          </p:grpSpPr>
          <p:sp>
            <p:nvSpPr>
              <p:cNvPr id="24" name="Rectangle 48"/>
              <p:cNvSpPr>
                <a:spLocks noChangeArrowheads="1"/>
              </p:cNvSpPr>
              <p:nvPr/>
            </p:nvSpPr>
            <p:spPr bwMode="auto">
              <a:xfrm>
                <a:off x="906" y="1536"/>
                <a:ext cx="136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16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DS</a:t>
                </a:r>
              </a:p>
            </p:txBody>
          </p:sp>
          <p:sp>
            <p:nvSpPr>
              <p:cNvPr id="25" name="Rectangle 49"/>
              <p:cNvSpPr>
                <a:spLocks noChangeArrowheads="1"/>
              </p:cNvSpPr>
              <p:nvPr/>
            </p:nvSpPr>
            <p:spPr bwMode="auto">
              <a:xfrm>
                <a:off x="863" y="1536"/>
                <a:ext cx="1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1297" y="1444908"/>
            <a:ext cx="8229600" cy="2488917"/>
          </a:xfrm>
        </p:spPr>
        <p:txBody>
          <a:bodyPr/>
          <a:lstStyle/>
          <a:p>
            <a:pPr algn="just">
              <a:buClr>
                <a:schemeClr val="tx2"/>
              </a:buClr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(3)BHE/S7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位数据总线有效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状态复用引脚；</a:t>
            </a:r>
          </a:p>
          <a:p>
            <a:pPr algn="just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三态输出；</a:t>
            </a:r>
          </a:p>
          <a:p>
            <a:pPr algn="just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数据线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上的数据有效和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状态信号；</a:t>
            </a:r>
          </a:p>
          <a:p>
            <a:pPr algn="just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T2-T4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S7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状态信号。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中无定义。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468313" y="3933825"/>
            <a:ext cx="533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35013" y="3821097"/>
            <a:ext cx="80645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偶地址单元数据通过数据总线低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8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位传输。</a:t>
            </a:r>
          </a:p>
          <a:p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奇地址单元数据通过数据总线高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8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位传输。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68313" y="4697662"/>
            <a:ext cx="869572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BHE    A0                               </a:t>
            </a:r>
            <a:r>
              <a:rPr kumimoji="1" lang="zh-CN" altLang="en-US" sz="20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1" charset="-122"/>
              </a:rPr>
              <a:t>总线使用情况</a:t>
            </a:r>
          </a:p>
          <a:p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   </a:t>
            </a: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0         0          </a:t>
            </a: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从偶地址单元开始，在</a:t>
            </a: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16</a:t>
            </a: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位数据总线上进行字传送</a:t>
            </a:r>
          </a:p>
          <a:p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   </a:t>
            </a: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0         1          </a:t>
            </a: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从奇地址单元开始，在高</a:t>
            </a: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8</a:t>
            </a: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位数据总线上进行字节传送</a:t>
            </a:r>
          </a:p>
          <a:p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   </a:t>
            </a: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1         0          </a:t>
            </a: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从偶地址单元开始，在低</a:t>
            </a: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8</a:t>
            </a: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位数据总线上进行字节传送</a:t>
            </a:r>
          </a:p>
          <a:p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   </a:t>
            </a: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1         1          </a:t>
            </a: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无效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854633" y="1628800"/>
            <a:ext cx="574726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8280" y="1477264"/>
            <a:ext cx="8229600" cy="5762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控制总线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308186" y="2139887"/>
            <a:ext cx="5435600" cy="1721161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</a:pPr>
            <a:r>
              <a:rPr lang="zh-CN" altLang="en-US" sz="2000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  (32)</a:t>
            </a:r>
            <a:endParaRPr lang="zh-CN" altLang="en-US" sz="2000" b="1" kern="0" baseline="-25000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读信号；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三态输出；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低电平有效；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 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</a:t>
            </a: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正在读存储器或</a:t>
            </a: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端口。</a:t>
            </a:r>
          </a:p>
        </p:txBody>
      </p:sp>
      <p:sp>
        <p:nvSpPr>
          <p:cNvPr id="6" name="矩形 5"/>
          <p:cNvSpPr/>
          <p:nvPr/>
        </p:nvSpPr>
        <p:spPr>
          <a:xfrm>
            <a:off x="448280" y="3947408"/>
            <a:ext cx="80663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tx2"/>
              </a:buClr>
            </a:pPr>
            <a:r>
              <a:rPr lang="en-US" altLang="zh-CN" sz="2000" b="1" kern="0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READY(22)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准备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就绪信号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高电平有效。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READY=1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，。若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在总线周期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T3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访问的存储器或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端口已准备好传送数据状态检测到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READY=0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，表示未准备好，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自动插入一个或多个等待状态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，直到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READY=1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为止。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989443" y="2204864"/>
            <a:ext cx="356859" cy="0"/>
          </a:xfrm>
          <a:prstGeom prst="line">
            <a:avLst/>
          </a:prstGeom>
          <a:noFill/>
          <a:ln w="57150">
            <a:solidFill>
              <a:srgbClr val="74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298450" y="1566893"/>
            <a:ext cx="5435600" cy="1142027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Clr>
                <a:schemeClr val="tx2"/>
              </a:buClr>
            </a:pPr>
            <a:r>
              <a:rPr lang="en-US" altLang="zh-CN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 TEST   (23)</a:t>
            </a:r>
            <a:endParaRPr lang="zh-CN" altLang="en-US" b="1" kern="0" baseline="-25000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测试信号，输入。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987473" y="1753816"/>
            <a:ext cx="632199" cy="0"/>
          </a:xfrm>
          <a:prstGeom prst="line">
            <a:avLst/>
          </a:prstGeom>
          <a:noFill/>
          <a:ln w="57150">
            <a:solidFill>
              <a:srgbClr val="74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251520" y="2708920"/>
            <a:ext cx="8820150" cy="123998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指令时，</a:t>
            </a: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每隔</a:t>
            </a: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状态进行一次测试；</a:t>
            </a:r>
          </a:p>
          <a:p>
            <a:pPr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当测试到</a:t>
            </a: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重复执行</a:t>
            </a: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指令，即</a:t>
            </a: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处于空闲等待状态，</a:t>
            </a:r>
          </a:p>
          <a:p>
            <a:pPr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直到测试到</a:t>
            </a: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时，等待状态结束，</a:t>
            </a: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继续执行后续指令。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631740" y="3143565"/>
            <a:ext cx="58157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807766" y="3516857"/>
            <a:ext cx="63972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896" y="4129131"/>
            <a:ext cx="8516208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</a:t>
            </a:r>
            <a:r>
              <a:rPr lang="zh-CN" altLang="en-US" sz="24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RESET</a:t>
            </a:r>
            <a:r>
              <a:rPr lang="zh-CN" altLang="en-US" sz="24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(21)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复位信号，输入，高电平有效。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RESET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信号至少要保持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个时钟周期。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复位时：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标志寄存器、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ES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CS=FFFFH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，复位后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FFFF0H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处开始执行。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395536" y="1706623"/>
            <a:ext cx="8352928" cy="143434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Clr>
                <a:schemeClr val="tx2"/>
              </a:buClr>
            </a:pPr>
            <a:r>
              <a:rPr lang="en-US" altLang="zh-CN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 </a:t>
            </a:r>
            <a:r>
              <a:rPr lang="en-US" altLang="en-US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zh-CN" altLang="en-US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(18)</a:t>
            </a:r>
            <a:endParaRPr lang="zh-CN" altLang="en-US" b="1" kern="0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可屏蔽中断请求信号；</a:t>
            </a:r>
          </a:p>
          <a:p>
            <a:pPr algn="just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输入，高电平有效。</a:t>
            </a:r>
            <a:r>
              <a:rPr lang="zh-CN" altLang="en-US" sz="2000" dirty="0">
                <a:solidFill>
                  <a:schemeClr val="bg1"/>
                </a:solidFill>
                <a:latin typeface="楷体_GB2312" pitchFamily="1" charset="-122"/>
              </a:rPr>
              <a:t>当</a:t>
            </a:r>
            <a:endParaRPr lang="en-US" altLang="zh-CN" sz="2000" dirty="0">
              <a:solidFill>
                <a:schemeClr val="bg1"/>
              </a:solidFill>
              <a:latin typeface="楷体_GB2312" pitchFamily="1" charset="-122"/>
            </a:endParaRPr>
          </a:p>
          <a:p>
            <a:pPr algn="just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INTR=1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，表示外设向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发出中断请求，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在当前指令周期的最后一个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状态去采样该信号，若此时，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IF=1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响应中断，执行中断服务程序。</a:t>
            </a:r>
          </a:p>
          <a:p>
            <a:pPr algn="just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zh-CN" altLang="en-US" sz="2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336" y="4097242"/>
            <a:ext cx="8352927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latinLnBrk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Tx/>
              <a:defRPr/>
            </a:pPr>
            <a:r>
              <a:rPr lang="en-US" altLang="zh-CN" sz="2400" b="1" kern="0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(5) NMI (17)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1" charset="-122"/>
                <a:ea typeface="楷体_GB2312" pitchFamily="1" charset="-122"/>
              </a:rPr>
              <a:t>不可屏蔽中断请求信号，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楷体_GB2312" pitchFamily="1" charset="-122"/>
              <a:ea typeface="楷体_GB2312" pitchFamily="1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1" charset="-122"/>
                <a:ea typeface="楷体_GB2312" pitchFamily="1" charset="-122"/>
              </a:rPr>
              <a:t>输入，上升沿触发。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楷体_GB2312" pitchFamily="1" charset="-122"/>
              <a:ea typeface="楷体_GB2312" pitchFamily="1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1" charset="-122"/>
                <a:ea typeface="楷体_GB2312" pitchFamily="1" charset="-122"/>
              </a:rPr>
              <a:t>该请求信号不受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1" charset="-122"/>
                <a:ea typeface="楷体_GB2312" pitchFamily="1" charset="-122"/>
              </a:rPr>
              <a:t>IF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1" charset="-122"/>
                <a:ea typeface="楷体_GB2312" pitchFamily="1" charset="-122"/>
              </a:rPr>
              <a:t>状态的影响，也不能用软件屏蔽，一旦该信号有效，则执行完当前指令后立即响应中断。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473838" y="1757602"/>
            <a:ext cx="5435600" cy="166842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(6)  MN/MX   (33)</a:t>
            </a:r>
            <a:endParaRPr lang="zh-CN" altLang="en-US" b="1" kern="0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工作模式选择信号；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输入。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530516" y="1930084"/>
            <a:ext cx="522478" cy="0"/>
          </a:xfrm>
          <a:prstGeom prst="line">
            <a:avLst/>
          </a:prstGeom>
          <a:noFill/>
          <a:ln w="57150">
            <a:solidFill>
              <a:srgbClr val="74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78516" y="3428999"/>
            <a:ext cx="5435599" cy="1012713"/>
            <a:chOff x="1078516" y="3428999"/>
            <a:chExt cx="5435599" cy="1012713"/>
          </a:xfrm>
        </p:grpSpPr>
        <p:sp>
          <p:nvSpPr>
            <p:cNvPr id="7" name="矩形 6"/>
            <p:cNvSpPr/>
            <p:nvPr/>
          </p:nvSpPr>
          <p:spPr>
            <a:xfrm>
              <a:off x="1078516" y="3428999"/>
              <a:ext cx="5435599" cy="10127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Char char="u"/>
              </a:pP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MN/MX=1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，表示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CPU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工作在最小模式系统；</a:t>
              </a:r>
              <a:endPara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Char char="u"/>
              </a:pP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MN/MX=0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，表示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CPU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工作在最大模式系统。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863598" y="3559764"/>
              <a:ext cx="431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63598" y="4116828"/>
              <a:ext cx="431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3154" y="1566893"/>
            <a:ext cx="8229600" cy="576263"/>
          </a:xfrm>
        </p:spPr>
        <p:txBody>
          <a:bodyPr/>
          <a:lstStyle/>
          <a:p>
            <a:r>
              <a:rPr lang="en-US" altLang="zh-CN" b="1" dirty="0"/>
              <a:t>3. </a:t>
            </a:r>
            <a:r>
              <a:rPr lang="zh-CN" altLang="zh-CN" b="1" dirty="0"/>
              <a:t>其他信号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666750" y="2143156"/>
            <a:ext cx="5435600" cy="2149499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Clr>
                <a:schemeClr val="tx2"/>
              </a:buClr>
            </a:pPr>
            <a:r>
              <a:rPr lang="zh-CN" altLang="en-US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zh-CN" altLang="en-US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zh-CN" altLang="en-US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电源、接地引脚</a:t>
            </a:r>
          </a:p>
          <a:p>
            <a:pPr algn="just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输入；</a:t>
            </a:r>
          </a:p>
          <a:p>
            <a:pPr algn="just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采用单一的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电源；</a:t>
            </a:r>
          </a:p>
          <a:p>
            <a:pPr algn="just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但有两个接地引脚。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4647138"/>
            <a:ext cx="6701134" cy="2210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kern="0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CLK</a:t>
            </a:r>
            <a:r>
              <a:rPr lang="zh-CN" altLang="en-US" sz="2400" b="1" kern="0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0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lang="zh-CN" altLang="en-US" sz="2400" b="1" kern="0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时钟信号输入引脚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>
              <a:lnSpc>
                <a:spcPct val="150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要求时钟信号的占空比为</a:t>
            </a:r>
            <a:r>
              <a:rPr lang="en-US" altLang="zh-CN" sz="2000" b="1" dirty="0"/>
              <a:t>33%</a:t>
            </a:r>
            <a:r>
              <a:rPr lang="zh-CN" altLang="en-US" sz="2000" b="1" dirty="0"/>
              <a:t>；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即</a:t>
            </a:r>
            <a:r>
              <a:rPr lang="en-US" altLang="zh-CN" sz="2000" b="1" dirty="0"/>
              <a:t>1/3</a:t>
            </a:r>
            <a:r>
              <a:rPr lang="zh-CN" altLang="en-US" sz="2000" b="1" dirty="0"/>
              <a:t>周期为高电平，</a:t>
            </a:r>
            <a:r>
              <a:rPr lang="en-US" altLang="zh-CN" sz="2000" b="1" dirty="0"/>
              <a:t>2/3</a:t>
            </a:r>
            <a:r>
              <a:rPr lang="zh-CN" altLang="en-US" sz="2000" b="1" dirty="0"/>
              <a:t>周期为低电平。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6120" y="1566893"/>
            <a:ext cx="8229600" cy="709979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3.6.3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最小模式</a:t>
            </a: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608" y="2291611"/>
            <a:ext cx="7056784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740000"/>
                </a:solidFill>
              </a:rPr>
              <a:t>最小模式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000" b="1" dirty="0">
                <a:solidFill>
                  <a:srgbClr val="740000"/>
                </a:solidFill>
              </a:rPr>
              <a:t>仅支持单处理器</a:t>
            </a:r>
          </a:p>
          <a:p>
            <a:pPr marL="533400" indent="-53340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740000"/>
                </a:solidFill>
              </a:rPr>
              <a:t>主要需解决：</a:t>
            </a:r>
          </a:p>
          <a:p>
            <a:pPr marL="795655" lvl="1" indent="-338455"/>
            <a:r>
              <a:rPr lang="zh-CN" altLang="en-US" sz="2000" b="1" dirty="0">
                <a:solidFill>
                  <a:schemeClr val="tx2"/>
                </a:solidFill>
              </a:rPr>
              <a:t>地址与数据的分离</a:t>
            </a:r>
          </a:p>
          <a:p>
            <a:pPr marL="795655" lvl="1" indent="-338455"/>
            <a:r>
              <a:rPr lang="zh-CN" altLang="en-US" sz="2000" b="1" dirty="0">
                <a:solidFill>
                  <a:schemeClr val="tx2"/>
                </a:solidFill>
              </a:rPr>
              <a:t>地址锁存</a:t>
            </a:r>
          </a:p>
          <a:p>
            <a:pPr marL="533400" indent="-53340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740000"/>
                </a:solidFill>
              </a:rPr>
              <a:t>电路实现方案</a:t>
            </a:r>
          </a:p>
          <a:p>
            <a:pPr marL="795655" lvl="1" indent="-338455">
              <a:spcBef>
                <a:spcPct val="4000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片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位的锁存器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8282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实现地址锁存。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ALE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为锁存控制信号，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OE#≡0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使锁存的地址直接输出；</a:t>
            </a:r>
          </a:p>
          <a:p>
            <a:pPr marL="795655" lvl="1" indent="-338455">
              <a:spcBef>
                <a:spcPct val="4000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片双向三态门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8286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用作数据总线驱动和隔离，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DT//R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作为方向控制，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/DEN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作为开门信号；</a:t>
            </a:r>
          </a:p>
          <a:p>
            <a:pPr marL="795655" lvl="1" indent="-338455">
              <a:spcBef>
                <a:spcPct val="4000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其他控制信号由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直接产生。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550" y="1052736"/>
            <a:ext cx="8229600" cy="563562"/>
          </a:xfrm>
        </p:spPr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</a:rPr>
              <a:t>数据的存储格式</a:t>
            </a:r>
          </a:p>
          <a:p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6550" y="1634457"/>
            <a:ext cx="299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/>
              <a:t>计算机中信息的单位有：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0416" y="1655890"/>
            <a:ext cx="306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hlink"/>
                </a:solidFill>
              </a:rPr>
              <a:t>位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bit</a:t>
            </a:r>
            <a:r>
              <a:rPr lang="zh-CN" altLang="en-US" sz="2000" b="1" dirty="0"/>
              <a:t>）、</a:t>
            </a:r>
            <a:r>
              <a:rPr lang="zh-CN" altLang="en-US" sz="2000" b="1" dirty="0">
                <a:solidFill>
                  <a:schemeClr val="hlink"/>
                </a:solidFill>
              </a:rPr>
              <a:t>字节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byte</a:t>
            </a:r>
            <a:r>
              <a:rPr lang="zh-CN" altLang="en-US" sz="2000" b="1" dirty="0"/>
              <a:t>）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80416" y="1997105"/>
            <a:ext cx="475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</a:rPr>
              <a:t>字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word</a:t>
            </a:r>
            <a:r>
              <a:rPr lang="zh-CN" altLang="en-US" sz="2000" b="1" dirty="0"/>
              <a:t>）、</a:t>
            </a:r>
            <a:r>
              <a:rPr lang="zh-CN" altLang="en-US" sz="2000" b="1" dirty="0">
                <a:solidFill>
                  <a:schemeClr val="hlink"/>
                </a:solidFill>
              </a:rPr>
              <a:t>双字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double word</a:t>
            </a:r>
            <a:r>
              <a:rPr lang="zh-CN" altLang="en-US" sz="2000" b="1" dirty="0"/>
              <a:t>）等</a:t>
            </a:r>
          </a:p>
        </p:txBody>
      </p:sp>
      <p:sp>
        <p:nvSpPr>
          <p:cNvPr id="7" name="矩形 6"/>
          <p:cNvSpPr/>
          <p:nvPr/>
        </p:nvSpPr>
        <p:spPr>
          <a:xfrm>
            <a:off x="58920" y="2472610"/>
            <a:ext cx="7298793" cy="873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⑴ </a:t>
            </a:r>
            <a:r>
              <a:rPr lang="zh-CN" altLang="zh-CN" b="1" kern="100" dirty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字节数据（</a:t>
            </a:r>
            <a:r>
              <a:rPr lang="en-US" altLang="zh-CN" b="1" kern="100" dirty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BYTE</a:t>
            </a:r>
            <a:r>
              <a:rPr lang="zh-CN" altLang="zh-CN" b="1" kern="100" dirty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）</a:t>
            </a:r>
            <a:endParaRPr lang="en-US" altLang="zh-CN" b="1" kern="100" dirty="0">
              <a:latin typeface="Times New Roman" panose="02020603050405020304" pitchFamily="18" charset="0"/>
              <a:ea typeface="仿宋_GB231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          </a:t>
            </a:r>
            <a:r>
              <a:rPr lang="en-US" altLang="zh-CN" dirty="0"/>
              <a:t>8</a:t>
            </a:r>
            <a:r>
              <a:rPr lang="zh-CN" altLang="zh-CN" dirty="0"/>
              <a:t>位，</a:t>
            </a:r>
            <a:r>
              <a:rPr lang="zh-CN" altLang="zh-CN" b="1" dirty="0"/>
              <a:t>偶地址</a:t>
            </a:r>
            <a:r>
              <a:rPr lang="zh-CN" altLang="zh-CN" dirty="0"/>
              <a:t>（地址的最低位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=0</a:t>
            </a:r>
            <a:r>
              <a:rPr lang="zh-CN" altLang="zh-CN" dirty="0"/>
              <a:t>），</a:t>
            </a:r>
            <a:r>
              <a:rPr lang="zh-CN" altLang="en-US" dirty="0"/>
              <a:t>或</a:t>
            </a:r>
            <a:r>
              <a:rPr lang="zh-CN" altLang="zh-CN" b="1" dirty="0"/>
              <a:t>奇地址</a:t>
            </a:r>
            <a:r>
              <a:rPr lang="zh-CN" altLang="zh-CN" dirty="0"/>
              <a:t>（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=1</a:t>
            </a:r>
            <a:r>
              <a:rPr lang="zh-CN" altLang="zh-CN" dirty="0"/>
              <a:t>）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         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仿宋_GB231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6550" y="3527481"/>
            <a:ext cx="8483922" cy="1289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⑵ </a:t>
            </a:r>
            <a:r>
              <a:rPr lang="zh-CN" altLang="zh-CN" b="1" dirty="0"/>
              <a:t>字数据（</a:t>
            </a:r>
            <a:r>
              <a:rPr lang="en-US" altLang="zh-CN" b="1" dirty="0"/>
              <a:t>WORD</a:t>
            </a:r>
            <a:r>
              <a:rPr lang="zh-CN" altLang="zh-CN" b="1" dirty="0"/>
              <a:t>）</a:t>
            </a:r>
            <a:r>
              <a:rPr lang="en-US" altLang="zh-CN" dirty="0"/>
              <a:t>16</a:t>
            </a:r>
            <a:r>
              <a:rPr lang="zh-CN" altLang="zh-CN" dirty="0"/>
              <a:t>位，存放在两个连续的字节单元中。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其中高</a:t>
            </a:r>
            <a:r>
              <a:rPr lang="en-US" altLang="zh-CN" dirty="0"/>
              <a:t>8</a:t>
            </a:r>
            <a:r>
              <a:rPr lang="zh-CN" altLang="zh-CN" dirty="0"/>
              <a:t>位存放在在高地址字节（</a:t>
            </a:r>
            <a:r>
              <a:rPr lang="zh-CN" altLang="zh-CN" b="1" dirty="0"/>
              <a:t>高字节</a:t>
            </a:r>
            <a:r>
              <a:rPr lang="zh-CN" altLang="zh-CN" dirty="0"/>
              <a:t>），低</a:t>
            </a:r>
            <a:r>
              <a:rPr lang="en-US" altLang="zh-CN" dirty="0"/>
              <a:t>8</a:t>
            </a:r>
            <a:r>
              <a:rPr lang="zh-CN" altLang="zh-CN" dirty="0"/>
              <a:t>位存放在在低地址字节（</a:t>
            </a:r>
            <a:r>
              <a:rPr lang="zh-CN" altLang="zh-CN" b="1" dirty="0"/>
              <a:t>低字节</a:t>
            </a:r>
            <a:r>
              <a:rPr lang="zh-CN" altLang="zh-CN" dirty="0"/>
              <a:t>），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并规定将低字节的地址作为这个字的地址（</a:t>
            </a:r>
            <a:r>
              <a:rPr lang="zh-CN" altLang="zh-CN" b="1" dirty="0"/>
              <a:t>字地址</a:t>
            </a:r>
            <a:r>
              <a:rPr lang="zh-CN" altLang="zh-CN" dirty="0"/>
              <a:t>）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仿宋_GB231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1560" y="4961679"/>
          <a:ext cx="7632850" cy="1564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8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13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</a:t>
                      </a:r>
                      <a:r>
                        <a:rPr lang="en-US" sz="1100" kern="100" baseline="-25000" dirty="0">
                          <a:effectLst/>
                        </a:rPr>
                        <a:t>15</a:t>
                      </a:r>
                      <a:r>
                        <a:rPr lang="zh-CN" sz="1100" kern="100" dirty="0">
                          <a:effectLst/>
                        </a:rPr>
                        <a:t>～</a:t>
                      </a:r>
                      <a:r>
                        <a:rPr lang="en-US" sz="1100" kern="100" dirty="0">
                          <a:effectLst/>
                        </a:rPr>
                        <a:t>D</a:t>
                      </a:r>
                      <a:r>
                        <a:rPr lang="en-US" sz="1100" kern="100" baseline="-25000" dirty="0">
                          <a:effectLst/>
                        </a:rPr>
                        <a:t>8</a:t>
                      </a:r>
                      <a:r>
                        <a:rPr lang="en-US" sz="1100" kern="100" dirty="0">
                          <a:effectLst/>
                        </a:rPr>
                        <a:t> (</a:t>
                      </a:r>
                      <a:r>
                        <a:rPr lang="zh-CN" sz="1100" kern="100" dirty="0">
                          <a:effectLst/>
                        </a:rPr>
                        <a:t>高字节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地址</a:t>
                      </a:r>
                      <a:r>
                        <a:rPr lang="en-US" sz="1100" kern="100" dirty="0">
                          <a:effectLst/>
                        </a:rPr>
                        <a:t>=N+1(</a:t>
                      </a:r>
                      <a:r>
                        <a:rPr lang="zh-CN" sz="1100" kern="100" dirty="0">
                          <a:effectLst/>
                        </a:rPr>
                        <a:t>奇地址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</a:t>
                      </a:r>
                      <a:r>
                        <a:rPr lang="en-US" sz="1100" kern="100" baseline="-25000" dirty="0">
                          <a:effectLst/>
                        </a:rPr>
                        <a:t>15</a:t>
                      </a:r>
                      <a:r>
                        <a:rPr lang="zh-CN" sz="1100" kern="100" dirty="0">
                          <a:effectLst/>
                        </a:rPr>
                        <a:t>～</a:t>
                      </a:r>
                      <a:r>
                        <a:rPr lang="en-US" sz="1100" kern="100" dirty="0">
                          <a:effectLst/>
                        </a:rPr>
                        <a:t>D</a:t>
                      </a:r>
                      <a:r>
                        <a:rPr lang="en-US" sz="1100" kern="100" baseline="-25000" dirty="0">
                          <a:effectLst/>
                        </a:rPr>
                        <a:t>8</a:t>
                      </a:r>
                      <a:r>
                        <a:rPr lang="en-US" sz="1100" kern="100" dirty="0">
                          <a:effectLst/>
                        </a:rPr>
                        <a:t> (</a:t>
                      </a:r>
                      <a:r>
                        <a:rPr lang="zh-CN" sz="1100" kern="100" dirty="0">
                          <a:effectLst/>
                        </a:rPr>
                        <a:t>高字节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地址</a:t>
                      </a:r>
                      <a:r>
                        <a:rPr lang="en-US" sz="1100" kern="100">
                          <a:effectLst/>
                        </a:rPr>
                        <a:t>=N+1</a:t>
                      </a:r>
                      <a:r>
                        <a:rPr lang="zh-CN" sz="1100" kern="100">
                          <a:effectLst/>
                        </a:rPr>
                        <a:t>（偶地址）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765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字地址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254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</a:t>
                      </a:r>
                      <a:r>
                        <a:rPr lang="en-US" sz="1100" kern="100" baseline="-25000" dirty="0">
                          <a:effectLst/>
                        </a:rPr>
                        <a:t>7</a:t>
                      </a:r>
                      <a:r>
                        <a:rPr lang="zh-CN" sz="1100" kern="100" dirty="0">
                          <a:effectLst/>
                        </a:rPr>
                        <a:t>～</a:t>
                      </a:r>
                      <a:r>
                        <a:rPr lang="en-US" sz="1100" kern="100" dirty="0">
                          <a:effectLst/>
                        </a:rPr>
                        <a:t>D</a:t>
                      </a:r>
                      <a:r>
                        <a:rPr lang="en-US" sz="1100" kern="100" baseline="-25000" dirty="0">
                          <a:effectLst/>
                        </a:rPr>
                        <a:t>0</a:t>
                      </a:r>
                      <a:r>
                        <a:rPr lang="en-US" sz="1100" kern="100" dirty="0">
                          <a:effectLst/>
                        </a:rPr>
                        <a:t> (</a:t>
                      </a:r>
                      <a:r>
                        <a:rPr lang="zh-CN" sz="1100" kern="100" dirty="0">
                          <a:effectLst/>
                        </a:rPr>
                        <a:t>低字节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地址</a:t>
                      </a:r>
                      <a:r>
                        <a:rPr lang="en-US" sz="1100" kern="100" dirty="0">
                          <a:effectLst/>
                        </a:rPr>
                        <a:t>=N  (</a:t>
                      </a:r>
                      <a:r>
                        <a:rPr lang="zh-CN" sz="1100" kern="100" dirty="0">
                          <a:effectLst/>
                        </a:rPr>
                        <a:t>偶地址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字地址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 D</a:t>
                      </a:r>
                      <a:r>
                        <a:rPr lang="en-US" sz="1100" kern="100" baseline="-25000" dirty="0">
                          <a:effectLst/>
                        </a:rPr>
                        <a:t>7</a:t>
                      </a:r>
                      <a:r>
                        <a:rPr lang="zh-CN" sz="1100" kern="100" dirty="0">
                          <a:effectLst/>
                        </a:rPr>
                        <a:t>～</a:t>
                      </a:r>
                      <a:r>
                        <a:rPr lang="en-US" sz="1100" kern="100" dirty="0">
                          <a:effectLst/>
                        </a:rPr>
                        <a:t>D</a:t>
                      </a:r>
                      <a:r>
                        <a:rPr lang="en-US" sz="1100" kern="100" baseline="-25000" dirty="0">
                          <a:effectLst/>
                        </a:rPr>
                        <a:t>0</a:t>
                      </a:r>
                      <a:r>
                        <a:rPr lang="en-US" sz="1100" kern="100" dirty="0">
                          <a:effectLst/>
                        </a:rPr>
                        <a:t> (</a:t>
                      </a:r>
                      <a:r>
                        <a:rPr lang="zh-CN" sz="1100" kern="100" dirty="0">
                          <a:effectLst/>
                        </a:rPr>
                        <a:t>低字节）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地址</a:t>
                      </a:r>
                      <a:r>
                        <a:rPr lang="en-US" sz="1100" kern="100" dirty="0">
                          <a:effectLst/>
                        </a:rPr>
                        <a:t>=N  </a:t>
                      </a:r>
                      <a:r>
                        <a:rPr lang="zh-CN" sz="1100" kern="100" dirty="0">
                          <a:effectLst/>
                        </a:rPr>
                        <a:t>（奇地址）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57">
                <a:tc>
                  <a:txBody>
                    <a:bodyPr/>
                    <a:lstStyle/>
                    <a:p>
                      <a:pPr marR="946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946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946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78"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规则字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非规格字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标题 3"/>
          <p:cNvSpPr>
            <a:spLocks noGrp="1"/>
          </p:cNvSpPr>
          <p:nvPr>
            <p:ph type="title"/>
          </p:nvPr>
        </p:nvSpPr>
        <p:spPr>
          <a:xfrm>
            <a:off x="298450" y="287338"/>
            <a:ext cx="6172200" cy="5635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14454" y="9634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最小工作模式下控制核心单元的组成</a:t>
            </a:r>
          </a:p>
        </p:txBody>
      </p:sp>
      <p:sp>
        <p:nvSpPr>
          <p:cNvPr id="36867" name="竖排文字占位符 11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eaLnBrk="1" hangingPunct="1"/>
            <a:endParaRPr lang="zh-CN" altLang="en-US" sz="1900"/>
          </a:p>
        </p:txBody>
      </p:sp>
      <p:sp>
        <p:nvSpPr>
          <p:cNvPr id="26736" name="Line 4"/>
          <p:cNvSpPr>
            <a:spLocks noChangeShapeType="1"/>
          </p:cNvSpPr>
          <p:nvPr/>
        </p:nvSpPr>
        <p:spPr bwMode="auto">
          <a:xfrm>
            <a:off x="2700338" y="2852738"/>
            <a:ext cx="635000" cy="0"/>
          </a:xfrm>
          <a:prstGeom prst="line">
            <a:avLst/>
          </a:prstGeom>
          <a:ln>
            <a:solidFill>
              <a:srgbClr val="7030A0"/>
            </a:solidFill>
            <a:tailEnd type="triangle" w="sm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37" name="AutoShape 5"/>
          <p:cNvSpPr>
            <a:spLocks noChangeArrowheads="1"/>
          </p:cNvSpPr>
          <p:nvPr/>
        </p:nvSpPr>
        <p:spPr bwMode="auto">
          <a:xfrm>
            <a:off x="2699792" y="3068960"/>
            <a:ext cx="646112" cy="152677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38" name="AutoShape 6"/>
          <p:cNvSpPr>
            <a:spLocks noChangeArrowheads="1"/>
          </p:cNvSpPr>
          <p:nvPr/>
        </p:nvSpPr>
        <p:spPr bwMode="auto">
          <a:xfrm>
            <a:off x="2699792" y="3284984"/>
            <a:ext cx="612978" cy="160507"/>
          </a:xfrm>
          <a:prstGeom prst="leftRightArrow">
            <a:avLst>
              <a:gd name="adj1" fmla="val 50000"/>
              <a:gd name="adj2" fmla="val 90244"/>
            </a:avLst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2689225" y="2700338"/>
            <a:ext cx="644525" cy="0"/>
          </a:xfrm>
          <a:prstGeom prst="line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4130675" y="2311400"/>
            <a:ext cx="488950" cy="355600"/>
            <a:chOff x="2572" y="1471"/>
            <a:chExt cx="295" cy="182"/>
          </a:xfrm>
        </p:grpSpPr>
        <p:sp>
          <p:nvSpPr>
            <p:cNvPr id="37009" name="Line 9"/>
            <p:cNvSpPr>
              <a:spLocks noChangeShapeType="1"/>
            </p:cNvSpPr>
            <p:nvPr/>
          </p:nvSpPr>
          <p:spPr bwMode="auto">
            <a:xfrm flipH="1">
              <a:off x="2572" y="1653"/>
              <a:ext cx="2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010" name="Text Box 10"/>
            <p:cNvSpPr txBox="1">
              <a:spLocks noChangeArrowheads="1"/>
            </p:cNvSpPr>
            <p:nvPr/>
          </p:nvSpPr>
          <p:spPr bwMode="auto">
            <a:xfrm>
              <a:off x="2719" y="1471"/>
              <a:ext cx="148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地</a:t>
              </a:r>
            </a:p>
          </p:txBody>
        </p:sp>
      </p:grp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730250" y="1401763"/>
            <a:ext cx="609600" cy="0"/>
          </a:xfrm>
          <a:prstGeom prst="line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163513" y="1042988"/>
            <a:ext cx="6318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＋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5V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4687888" y="3546475"/>
            <a:ext cx="706437" cy="67468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读写控制</a:t>
            </a:r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>
            <a:off x="5038725" y="4217988"/>
            <a:ext cx="0" cy="30321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6073775" y="3546475"/>
            <a:ext cx="601663" cy="67468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读写控制</a:t>
            </a:r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>
            <a:off x="6405563" y="4217988"/>
            <a:ext cx="0" cy="30321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7138988" y="3530600"/>
            <a:ext cx="600075" cy="69056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7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读写控制</a:t>
            </a:r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7415213" y="4217988"/>
            <a:ext cx="0" cy="30321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19"/>
          <p:cNvGrpSpPr/>
          <p:nvPr/>
        </p:nvGrpSpPr>
        <p:grpSpPr bwMode="auto">
          <a:xfrm>
            <a:off x="4286250" y="4516438"/>
            <a:ext cx="1038225" cy="1216025"/>
            <a:chOff x="2690" y="2598"/>
            <a:chExt cx="626" cy="621"/>
          </a:xfrm>
        </p:grpSpPr>
        <p:sp>
          <p:nvSpPr>
            <p:cNvPr id="26732" name="Text Box 20"/>
            <p:cNvSpPr txBox="1">
              <a:spLocks noChangeArrowheads="1"/>
            </p:cNvSpPr>
            <p:nvPr/>
          </p:nvSpPr>
          <p:spPr bwMode="auto">
            <a:xfrm>
              <a:off x="2690" y="2598"/>
              <a:ext cx="626" cy="62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CSH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奇地址存储体</a:t>
              </a:r>
            </a:p>
          </p:txBody>
        </p:sp>
        <p:sp>
          <p:nvSpPr>
            <p:cNvPr id="37008" name="Line 21"/>
            <p:cNvSpPr>
              <a:spLocks noChangeShapeType="1"/>
            </p:cNvSpPr>
            <p:nvPr/>
          </p:nvSpPr>
          <p:spPr bwMode="auto">
            <a:xfrm flipH="1">
              <a:off x="2714" y="2647"/>
              <a:ext cx="3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22"/>
          <p:cNvGrpSpPr/>
          <p:nvPr/>
        </p:nvGrpSpPr>
        <p:grpSpPr bwMode="auto">
          <a:xfrm>
            <a:off x="2381250" y="3825875"/>
            <a:ext cx="436563" cy="1690688"/>
            <a:chOff x="1542" y="2318"/>
            <a:chExt cx="263" cy="864"/>
          </a:xfrm>
        </p:grpSpPr>
        <p:sp>
          <p:nvSpPr>
            <p:cNvPr id="26730" name="Line 23"/>
            <p:cNvSpPr>
              <a:spLocks noChangeShapeType="1"/>
            </p:cNvSpPr>
            <p:nvPr/>
          </p:nvSpPr>
          <p:spPr bwMode="auto">
            <a:xfrm>
              <a:off x="1542" y="2318"/>
              <a:ext cx="0" cy="86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731" name="Line 24"/>
            <p:cNvSpPr>
              <a:spLocks noChangeShapeType="1"/>
            </p:cNvSpPr>
            <p:nvPr/>
          </p:nvSpPr>
          <p:spPr bwMode="auto">
            <a:xfrm>
              <a:off x="1542" y="3166"/>
              <a:ext cx="263" cy="0"/>
            </a:xfrm>
            <a:prstGeom prst="line">
              <a:avLst/>
            </a:prstGeom>
            <a:ln>
              <a:solidFill>
                <a:srgbClr val="C00000"/>
              </a:solidFill>
              <a:tailEnd type="triangle" w="sm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25"/>
          <p:cNvGrpSpPr/>
          <p:nvPr/>
        </p:nvGrpSpPr>
        <p:grpSpPr bwMode="auto">
          <a:xfrm>
            <a:off x="1592263" y="3789363"/>
            <a:ext cx="1241425" cy="2032000"/>
            <a:chOff x="1066" y="2312"/>
            <a:chExt cx="748" cy="1026"/>
          </a:xfrm>
        </p:grpSpPr>
        <p:sp>
          <p:nvSpPr>
            <p:cNvPr id="26728" name="Line 26"/>
            <p:cNvSpPr>
              <a:spLocks noChangeShapeType="1"/>
            </p:cNvSpPr>
            <p:nvPr/>
          </p:nvSpPr>
          <p:spPr bwMode="auto">
            <a:xfrm>
              <a:off x="1066" y="2312"/>
              <a:ext cx="0" cy="10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729" name="Line 27"/>
            <p:cNvSpPr>
              <a:spLocks noChangeShapeType="1"/>
            </p:cNvSpPr>
            <p:nvPr/>
          </p:nvSpPr>
          <p:spPr bwMode="auto">
            <a:xfrm>
              <a:off x="1066" y="3322"/>
              <a:ext cx="748" cy="0"/>
            </a:xfrm>
            <a:prstGeom prst="line">
              <a:avLst/>
            </a:prstGeom>
            <a:ln>
              <a:solidFill>
                <a:srgbClr val="FF0000"/>
              </a:solidFill>
              <a:tailEnd type="triangle" w="sm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28"/>
          <p:cNvGrpSpPr/>
          <p:nvPr/>
        </p:nvGrpSpPr>
        <p:grpSpPr bwMode="auto">
          <a:xfrm>
            <a:off x="82550" y="1912938"/>
            <a:ext cx="1104900" cy="3073400"/>
            <a:chOff x="156" y="1267"/>
            <a:chExt cx="764" cy="1571"/>
          </a:xfrm>
        </p:grpSpPr>
        <p:sp>
          <p:nvSpPr>
            <p:cNvPr id="26719" name="Text Box 29"/>
            <p:cNvSpPr txBox="1">
              <a:spLocks noChangeArrowheads="1"/>
            </p:cNvSpPr>
            <p:nvPr/>
          </p:nvSpPr>
          <p:spPr bwMode="auto">
            <a:xfrm>
              <a:off x="156" y="1267"/>
              <a:ext cx="459" cy="5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 anchorCtr="1"/>
            <a:lstStyle/>
            <a:p>
              <a:pPr marL="0" marR="0" lvl="0" indent="0" algn="ctr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8284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时钟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发生器</a:t>
              </a:r>
            </a:p>
          </p:txBody>
        </p:sp>
        <p:grpSp>
          <p:nvGrpSpPr>
            <p:cNvPr id="36993" name="Group 30"/>
            <p:cNvGrpSpPr/>
            <p:nvPr/>
          </p:nvGrpSpPr>
          <p:grpSpPr bwMode="auto">
            <a:xfrm>
              <a:off x="619" y="1337"/>
              <a:ext cx="301" cy="292"/>
              <a:chOff x="619" y="1337"/>
              <a:chExt cx="301" cy="292"/>
            </a:xfrm>
          </p:grpSpPr>
          <p:sp>
            <p:nvSpPr>
              <p:cNvPr id="36998" name="Line 31"/>
              <p:cNvSpPr>
                <a:spLocks noChangeShapeType="1"/>
              </p:cNvSpPr>
              <p:nvPr/>
            </p:nvSpPr>
            <p:spPr bwMode="auto">
              <a:xfrm>
                <a:off x="619" y="1337"/>
                <a:ext cx="30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999" name="Line 32"/>
              <p:cNvSpPr>
                <a:spLocks noChangeShapeType="1"/>
              </p:cNvSpPr>
              <p:nvPr/>
            </p:nvSpPr>
            <p:spPr bwMode="auto">
              <a:xfrm>
                <a:off x="619" y="1493"/>
                <a:ext cx="30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000" name="Line 33"/>
              <p:cNvSpPr>
                <a:spLocks noChangeShapeType="1"/>
              </p:cNvSpPr>
              <p:nvPr/>
            </p:nvSpPr>
            <p:spPr bwMode="auto">
              <a:xfrm>
                <a:off x="619" y="1629"/>
                <a:ext cx="30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6721" name="Line 34"/>
            <p:cNvSpPr>
              <a:spLocks noChangeShapeType="1"/>
            </p:cNvSpPr>
            <p:nvPr/>
          </p:nvSpPr>
          <p:spPr bwMode="auto">
            <a:xfrm flipV="1">
              <a:off x="297" y="1775"/>
              <a:ext cx="0" cy="243"/>
            </a:xfrm>
            <a:prstGeom prst="line">
              <a:avLst/>
            </a:prstGeom>
            <a:ln>
              <a:tailEnd type="triangle" w="sm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722" name="Line 35"/>
            <p:cNvSpPr>
              <a:spLocks noChangeShapeType="1"/>
            </p:cNvSpPr>
            <p:nvPr/>
          </p:nvSpPr>
          <p:spPr bwMode="auto">
            <a:xfrm flipV="1">
              <a:off x="481" y="1775"/>
              <a:ext cx="0" cy="243"/>
            </a:xfrm>
            <a:prstGeom prst="line">
              <a:avLst/>
            </a:prstGeom>
            <a:ln>
              <a:tailEnd type="triangle" w="sm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96" name="Text Box 36"/>
            <p:cNvSpPr txBox="1">
              <a:spLocks noChangeArrowheads="1"/>
            </p:cNvSpPr>
            <p:nvPr/>
          </p:nvSpPr>
          <p:spPr bwMode="auto">
            <a:xfrm>
              <a:off x="253" y="2063"/>
              <a:ext cx="119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RESET</a:t>
              </a:r>
            </a:p>
          </p:txBody>
        </p:sp>
        <p:sp>
          <p:nvSpPr>
            <p:cNvPr id="36997" name="Text Box 37"/>
            <p:cNvSpPr txBox="1">
              <a:spLocks noChangeArrowheads="1"/>
            </p:cNvSpPr>
            <p:nvPr/>
          </p:nvSpPr>
          <p:spPr bwMode="auto">
            <a:xfrm>
              <a:off x="442" y="2063"/>
              <a:ext cx="118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READY</a:t>
              </a:r>
            </a:p>
          </p:txBody>
        </p:sp>
      </p:grpSp>
      <p:grpSp>
        <p:nvGrpSpPr>
          <p:cNvPr id="8" name="Group 38"/>
          <p:cNvGrpSpPr/>
          <p:nvPr/>
        </p:nvGrpSpPr>
        <p:grpSpPr bwMode="auto">
          <a:xfrm>
            <a:off x="2681288" y="1379538"/>
            <a:ext cx="6396037" cy="2189162"/>
            <a:chOff x="1689" y="869"/>
            <a:chExt cx="4029" cy="1379"/>
          </a:xfrm>
        </p:grpSpPr>
        <p:sp>
          <p:nvSpPr>
            <p:cNvPr id="36968" name="Line 39"/>
            <p:cNvSpPr>
              <a:spLocks noChangeShapeType="1"/>
            </p:cNvSpPr>
            <p:nvPr/>
          </p:nvSpPr>
          <p:spPr bwMode="auto">
            <a:xfrm>
              <a:off x="1689" y="1456"/>
              <a:ext cx="3479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69" name="Line 40"/>
            <p:cNvSpPr>
              <a:spLocks noChangeShapeType="1"/>
            </p:cNvSpPr>
            <p:nvPr/>
          </p:nvSpPr>
          <p:spPr bwMode="auto">
            <a:xfrm>
              <a:off x="1694" y="1283"/>
              <a:ext cx="3465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0" name="Line 41"/>
            <p:cNvSpPr>
              <a:spLocks noChangeShapeType="1"/>
            </p:cNvSpPr>
            <p:nvPr/>
          </p:nvSpPr>
          <p:spPr bwMode="auto">
            <a:xfrm>
              <a:off x="1694" y="1097"/>
              <a:ext cx="3465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1" name="Line 42"/>
            <p:cNvSpPr>
              <a:spLocks noChangeShapeType="1"/>
            </p:cNvSpPr>
            <p:nvPr/>
          </p:nvSpPr>
          <p:spPr bwMode="auto">
            <a:xfrm>
              <a:off x="1689" y="905"/>
              <a:ext cx="3463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2" name="Line 43"/>
            <p:cNvSpPr>
              <a:spLocks noChangeShapeType="1"/>
            </p:cNvSpPr>
            <p:nvPr/>
          </p:nvSpPr>
          <p:spPr bwMode="auto">
            <a:xfrm>
              <a:off x="3158" y="1456"/>
              <a:ext cx="0" cy="78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3" name="Line 44"/>
            <p:cNvSpPr>
              <a:spLocks noChangeShapeType="1"/>
            </p:cNvSpPr>
            <p:nvPr/>
          </p:nvSpPr>
          <p:spPr bwMode="auto">
            <a:xfrm>
              <a:off x="3222" y="1288"/>
              <a:ext cx="0" cy="96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4" name="Line 45"/>
            <p:cNvSpPr>
              <a:spLocks noChangeShapeType="1"/>
            </p:cNvSpPr>
            <p:nvPr/>
          </p:nvSpPr>
          <p:spPr bwMode="auto">
            <a:xfrm>
              <a:off x="3293" y="1103"/>
              <a:ext cx="0" cy="113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5" name="Line 46"/>
            <p:cNvSpPr>
              <a:spLocks noChangeShapeType="1"/>
            </p:cNvSpPr>
            <p:nvPr/>
          </p:nvSpPr>
          <p:spPr bwMode="auto">
            <a:xfrm>
              <a:off x="3997" y="1456"/>
              <a:ext cx="0" cy="78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6" name="Line 47"/>
            <p:cNvSpPr>
              <a:spLocks noChangeShapeType="1"/>
            </p:cNvSpPr>
            <p:nvPr/>
          </p:nvSpPr>
          <p:spPr bwMode="auto">
            <a:xfrm>
              <a:off x="4061" y="1288"/>
              <a:ext cx="0" cy="96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7" name="Line 48"/>
            <p:cNvSpPr>
              <a:spLocks noChangeShapeType="1"/>
            </p:cNvSpPr>
            <p:nvPr/>
          </p:nvSpPr>
          <p:spPr bwMode="auto">
            <a:xfrm>
              <a:off x="4131" y="1103"/>
              <a:ext cx="0" cy="113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8" name="Line 49"/>
            <p:cNvSpPr>
              <a:spLocks noChangeShapeType="1"/>
            </p:cNvSpPr>
            <p:nvPr/>
          </p:nvSpPr>
          <p:spPr bwMode="auto">
            <a:xfrm>
              <a:off x="4684" y="1456"/>
              <a:ext cx="0" cy="78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9" name="Line 50"/>
            <p:cNvSpPr>
              <a:spLocks noChangeShapeType="1"/>
            </p:cNvSpPr>
            <p:nvPr/>
          </p:nvSpPr>
          <p:spPr bwMode="auto">
            <a:xfrm>
              <a:off x="4747" y="1288"/>
              <a:ext cx="0" cy="96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80" name="Line 51"/>
            <p:cNvSpPr>
              <a:spLocks noChangeShapeType="1"/>
            </p:cNvSpPr>
            <p:nvPr/>
          </p:nvSpPr>
          <p:spPr bwMode="auto">
            <a:xfrm>
              <a:off x="4817" y="1103"/>
              <a:ext cx="0" cy="113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81" name="AutoShape 52"/>
            <p:cNvSpPr>
              <a:spLocks noChangeAspect="1" noChangeArrowheads="1"/>
            </p:cNvSpPr>
            <p:nvPr/>
          </p:nvSpPr>
          <p:spPr bwMode="auto">
            <a:xfrm>
              <a:off x="3131" y="1438"/>
              <a:ext cx="46" cy="5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00FF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82" name="AutoShape 53"/>
            <p:cNvSpPr>
              <a:spLocks noChangeAspect="1" noChangeArrowheads="1"/>
            </p:cNvSpPr>
            <p:nvPr/>
          </p:nvSpPr>
          <p:spPr bwMode="auto">
            <a:xfrm>
              <a:off x="3189" y="1250"/>
              <a:ext cx="50" cy="5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00FF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83" name="AutoShape 54"/>
            <p:cNvSpPr>
              <a:spLocks noChangeAspect="1" noChangeArrowheads="1"/>
            </p:cNvSpPr>
            <p:nvPr/>
          </p:nvSpPr>
          <p:spPr bwMode="auto">
            <a:xfrm>
              <a:off x="3268" y="1073"/>
              <a:ext cx="46" cy="5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00FF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84" name="AutoShape 55"/>
            <p:cNvSpPr>
              <a:spLocks noChangeAspect="1" noChangeArrowheads="1"/>
            </p:cNvSpPr>
            <p:nvPr/>
          </p:nvSpPr>
          <p:spPr bwMode="auto">
            <a:xfrm>
              <a:off x="4106" y="1080"/>
              <a:ext cx="49" cy="5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00FF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85" name="AutoShape 56"/>
            <p:cNvSpPr>
              <a:spLocks noChangeAspect="1" noChangeArrowheads="1"/>
            </p:cNvSpPr>
            <p:nvPr/>
          </p:nvSpPr>
          <p:spPr bwMode="auto">
            <a:xfrm>
              <a:off x="4036" y="1260"/>
              <a:ext cx="46" cy="5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00FF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86" name="AutoShape 57"/>
            <p:cNvSpPr>
              <a:spLocks noChangeAspect="1" noChangeArrowheads="1"/>
            </p:cNvSpPr>
            <p:nvPr/>
          </p:nvSpPr>
          <p:spPr bwMode="auto">
            <a:xfrm>
              <a:off x="3975" y="1440"/>
              <a:ext cx="46" cy="5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00FF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87" name="AutoShape 58"/>
            <p:cNvSpPr>
              <a:spLocks noChangeAspect="1" noChangeArrowheads="1"/>
            </p:cNvSpPr>
            <p:nvPr/>
          </p:nvSpPr>
          <p:spPr bwMode="auto">
            <a:xfrm>
              <a:off x="4654" y="1433"/>
              <a:ext cx="46" cy="5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00FF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88" name="AutoShape 59"/>
            <p:cNvSpPr>
              <a:spLocks noChangeAspect="1" noChangeArrowheads="1"/>
            </p:cNvSpPr>
            <p:nvPr/>
          </p:nvSpPr>
          <p:spPr bwMode="auto">
            <a:xfrm>
              <a:off x="4721" y="1260"/>
              <a:ext cx="46" cy="5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00FF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89" name="AutoShape 60"/>
            <p:cNvSpPr>
              <a:spLocks noChangeAspect="1" noChangeArrowheads="1"/>
            </p:cNvSpPr>
            <p:nvPr/>
          </p:nvSpPr>
          <p:spPr bwMode="auto">
            <a:xfrm>
              <a:off x="4793" y="1073"/>
              <a:ext cx="46" cy="5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00FF00"/>
              </a:solidFill>
              <a:rou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90" name="AutoShape 61"/>
            <p:cNvSpPr/>
            <p:nvPr/>
          </p:nvSpPr>
          <p:spPr bwMode="auto">
            <a:xfrm>
              <a:off x="5219" y="869"/>
              <a:ext cx="90" cy="599"/>
            </a:xfrm>
            <a:prstGeom prst="rightBrace">
              <a:avLst>
                <a:gd name="adj1" fmla="val 55463"/>
                <a:gd name="adj2" fmla="val 50000"/>
              </a:avLst>
            </a:prstGeom>
            <a:noFill/>
            <a:ln w="381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91" name="Text Box 62"/>
            <p:cNvSpPr txBox="1">
              <a:spLocks noChangeArrowheads="1"/>
            </p:cNvSpPr>
            <p:nvPr/>
          </p:nvSpPr>
          <p:spPr bwMode="auto">
            <a:xfrm>
              <a:off x="5371" y="1108"/>
              <a:ext cx="34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CB</a:t>
              </a:r>
            </a:p>
          </p:txBody>
        </p:sp>
      </p:grpSp>
      <p:sp>
        <p:nvSpPr>
          <p:cNvPr id="26687" name="AutoShape 64"/>
          <p:cNvSpPr>
            <a:spLocks noChangeArrowheads="1"/>
          </p:cNvSpPr>
          <p:nvPr/>
        </p:nvSpPr>
        <p:spPr bwMode="auto">
          <a:xfrm>
            <a:off x="4075113" y="6077602"/>
            <a:ext cx="4240414" cy="172118"/>
          </a:xfrm>
          <a:prstGeom prst="leftRightArrow">
            <a:avLst>
              <a:gd name="adj1" fmla="val 57435"/>
              <a:gd name="adj2" fmla="val 15464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88" name="AutoShape 65"/>
          <p:cNvSpPr>
            <a:spLocks noChangeArrowheads="1"/>
          </p:cNvSpPr>
          <p:nvPr/>
        </p:nvSpPr>
        <p:spPr bwMode="auto">
          <a:xfrm>
            <a:off x="4075113" y="6382720"/>
            <a:ext cx="4258663" cy="170162"/>
          </a:xfrm>
          <a:prstGeom prst="leftRightArrow">
            <a:avLst>
              <a:gd name="adj1" fmla="val 57435"/>
              <a:gd name="adj2" fmla="val 15709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89" name="AutoShape 66"/>
          <p:cNvSpPr>
            <a:spLocks noChangeArrowheads="1"/>
          </p:cNvSpPr>
          <p:nvPr/>
        </p:nvSpPr>
        <p:spPr bwMode="auto">
          <a:xfrm>
            <a:off x="4670695" y="5713807"/>
            <a:ext cx="197421" cy="678692"/>
          </a:xfrm>
          <a:prstGeom prst="upDownArrow">
            <a:avLst>
              <a:gd name="adj1" fmla="val 50000"/>
              <a:gd name="adj2" fmla="val 5831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90" name="AutoShape 67"/>
          <p:cNvSpPr>
            <a:spLocks noChangeArrowheads="1"/>
          </p:cNvSpPr>
          <p:nvPr/>
        </p:nvSpPr>
        <p:spPr bwMode="auto">
          <a:xfrm>
            <a:off x="7283627" y="5686425"/>
            <a:ext cx="165900" cy="422471"/>
          </a:xfrm>
          <a:prstGeom prst="upDownArrow">
            <a:avLst>
              <a:gd name="adj1" fmla="val 50000"/>
              <a:gd name="adj2" fmla="val 432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91" name="AutoShape 68"/>
          <p:cNvSpPr>
            <a:spLocks noChangeArrowheads="1"/>
          </p:cNvSpPr>
          <p:nvPr/>
        </p:nvSpPr>
        <p:spPr bwMode="auto">
          <a:xfrm>
            <a:off x="6105734" y="5698160"/>
            <a:ext cx="165900" cy="399001"/>
          </a:xfrm>
          <a:prstGeom prst="upDownArrow">
            <a:avLst>
              <a:gd name="adj1" fmla="val 50000"/>
              <a:gd name="adj2" fmla="val 408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05" name="Text Box 69"/>
          <p:cNvSpPr txBox="1">
            <a:spLocks noChangeArrowheads="1"/>
          </p:cNvSpPr>
          <p:nvPr/>
        </p:nvSpPr>
        <p:spPr bwMode="auto">
          <a:xfrm>
            <a:off x="5106988" y="5764213"/>
            <a:ext cx="88423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7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~ D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06" name="Text Box 70"/>
          <p:cNvSpPr txBox="1">
            <a:spLocks noChangeArrowheads="1"/>
          </p:cNvSpPr>
          <p:nvPr/>
        </p:nvSpPr>
        <p:spPr bwMode="auto">
          <a:xfrm>
            <a:off x="5099050" y="6470650"/>
            <a:ext cx="10541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15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~ D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07" name="Text Box 71"/>
          <p:cNvSpPr txBox="1">
            <a:spLocks noChangeArrowheads="1"/>
          </p:cNvSpPr>
          <p:nvPr/>
        </p:nvSpPr>
        <p:spPr bwMode="auto">
          <a:xfrm>
            <a:off x="8526463" y="6043613"/>
            <a:ext cx="48418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DB</a:t>
            </a:r>
          </a:p>
        </p:txBody>
      </p:sp>
      <p:grpSp>
        <p:nvGrpSpPr>
          <p:cNvPr id="9" name="Group 72"/>
          <p:cNvGrpSpPr/>
          <p:nvPr/>
        </p:nvGrpSpPr>
        <p:grpSpPr bwMode="auto">
          <a:xfrm>
            <a:off x="5702300" y="4540250"/>
            <a:ext cx="1085850" cy="1168400"/>
            <a:chOff x="3543" y="2610"/>
            <a:chExt cx="655" cy="597"/>
          </a:xfrm>
        </p:grpSpPr>
        <p:sp>
          <p:nvSpPr>
            <p:cNvPr id="26685" name="Text Box 73"/>
            <p:cNvSpPr txBox="1">
              <a:spLocks noChangeArrowheads="1"/>
            </p:cNvSpPr>
            <p:nvPr/>
          </p:nvSpPr>
          <p:spPr bwMode="auto">
            <a:xfrm>
              <a:off x="3543" y="2610"/>
              <a:ext cx="655" cy="59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CSL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偶地址存储体</a:t>
              </a:r>
            </a:p>
          </p:txBody>
        </p:sp>
        <p:sp>
          <p:nvSpPr>
            <p:cNvPr id="36967" name="Line 74"/>
            <p:cNvSpPr>
              <a:spLocks noChangeShapeType="1"/>
            </p:cNvSpPr>
            <p:nvPr/>
          </p:nvSpPr>
          <p:spPr bwMode="auto">
            <a:xfrm flipH="1">
              <a:off x="3578" y="2647"/>
              <a:ext cx="2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Group 75"/>
          <p:cNvGrpSpPr/>
          <p:nvPr/>
        </p:nvGrpSpPr>
        <p:grpSpPr bwMode="auto">
          <a:xfrm>
            <a:off x="7091363" y="4510088"/>
            <a:ext cx="622300" cy="1182687"/>
            <a:chOff x="4381" y="2594"/>
            <a:chExt cx="375" cy="605"/>
          </a:xfrm>
        </p:grpSpPr>
        <p:sp>
          <p:nvSpPr>
            <p:cNvPr id="26683" name="Text Box 76"/>
            <p:cNvSpPr txBox="1">
              <a:spLocks noChangeArrowheads="1"/>
            </p:cNvSpPr>
            <p:nvPr/>
          </p:nvSpPr>
          <p:spPr bwMode="auto">
            <a:xfrm>
              <a:off x="4381" y="2594"/>
              <a:ext cx="375" cy="60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marL="0" marR="0" lvl="0" indent="0" algn="ctr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CS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I/O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接口</a:t>
              </a:r>
            </a:p>
          </p:txBody>
        </p:sp>
        <p:sp>
          <p:nvSpPr>
            <p:cNvPr id="36963" name="Line 77"/>
            <p:cNvSpPr>
              <a:spLocks noChangeShapeType="1"/>
            </p:cNvSpPr>
            <p:nvPr/>
          </p:nvSpPr>
          <p:spPr bwMode="auto">
            <a:xfrm flipH="1">
              <a:off x="4498" y="2639"/>
              <a:ext cx="1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Group 78"/>
          <p:cNvGrpSpPr/>
          <p:nvPr/>
        </p:nvGrpSpPr>
        <p:grpSpPr bwMode="auto">
          <a:xfrm>
            <a:off x="3994150" y="2435225"/>
            <a:ext cx="5149850" cy="2101850"/>
            <a:chOff x="2514" y="1534"/>
            <a:chExt cx="3104" cy="1074"/>
          </a:xfrm>
        </p:grpSpPr>
        <p:sp>
          <p:nvSpPr>
            <p:cNvPr id="26669" name="AutoShape 79"/>
            <p:cNvSpPr>
              <a:spLocks noChangeArrowheads="1"/>
            </p:cNvSpPr>
            <p:nvPr/>
          </p:nvSpPr>
          <p:spPr bwMode="auto">
            <a:xfrm>
              <a:off x="2973" y="1872"/>
              <a:ext cx="101" cy="224"/>
            </a:xfrm>
            <a:prstGeom prst="downArrow">
              <a:avLst>
                <a:gd name="adj1" fmla="val 50000"/>
                <a:gd name="adj2" fmla="val 55446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eaVert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70" name="AutoShape 80"/>
            <p:cNvSpPr>
              <a:spLocks noChangeArrowheads="1"/>
            </p:cNvSpPr>
            <p:nvPr/>
          </p:nvSpPr>
          <p:spPr bwMode="auto">
            <a:xfrm>
              <a:off x="3775" y="1872"/>
              <a:ext cx="101" cy="224"/>
            </a:xfrm>
            <a:prstGeom prst="downArrow">
              <a:avLst>
                <a:gd name="adj1" fmla="val 50000"/>
                <a:gd name="adj2" fmla="val 55446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eaVert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71" name="AutoShape 81"/>
            <p:cNvSpPr>
              <a:spLocks noChangeArrowheads="1"/>
            </p:cNvSpPr>
            <p:nvPr/>
          </p:nvSpPr>
          <p:spPr bwMode="auto">
            <a:xfrm>
              <a:off x="4432" y="1872"/>
              <a:ext cx="102" cy="224"/>
            </a:xfrm>
            <a:prstGeom prst="downArrow">
              <a:avLst>
                <a:gd name="adj1" fmla="val 50000"/>
                <a:gd name="adj2" fmla="val 54902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eaVert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47" name="Text Box 82"/>
            <p:cNvSpPr txBox="1">
              <a:spLocks noChangeArrowheads="1"/>
            </p:cNvSpPr>
            <p:nvPr/>
          </p:nvSpPr>
          <p:spPr bwMode="auto">
            <a:xfrm>
              <a:off x="5254" y="1755"/>
              <a:ext cx="36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AB</a:t>
              </a:r>
            </a:p>
          </p:txBody>
        </p:sp>
        <p:sp>
          <p:nvSpPr>
            <p:cNvPr id="26673" name="Line 83"/>
            <p:cNvSpPr>
              <a:spLocks noChangeShapeType="1"/>
            </p:cNvSpPr>
            <p:nvPr/>
          </p:nvSpPr>
          <p:spPr bwMode="auto">
            <a:xfrm>
              <a:off x="2590" y="2039"/>
              <a:ext cx="274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74" name="Line 84"/>
            <p:cNvSpPr>
              <a:spLocks noChangeShapeType="1"/>
            </p:cNvSpPr>
            <p:nvPr/>
          </p:nvSpPr>
          <p:spPr bwMode="auto">
            <a:xfrm>
              <a:off x="2862" y="2031"/>
              <a:ext cx="0" cy="556"/>
            </a:xfrm>
            <a:prstGeom prst="line">
              <a:avLst/>
            </a:prstGeom>
            <a:ln>
              <a:tailEnd type="triangle" w="sm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75" name="Line 85"/>
            <p:cNvSpPr>
              <a:spLocks noChangeShapeType="1"/>
            </p:cNvSpPr>
            <p:nvPr/>
          </p:nvSpPr>
          <p:spPr bwMode="auto">
            <a:xfrm>
              <a:off x="3699" y="1944"/>
              <a:ext cx="0" cy="664"/>
            </a:xfrm>
            <a:prstGeom prst="line">
              <a:avLst/>
            </a:prstGeom>
            <a:ln>
              <a:tailEnd type="triangle" w="sm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51" name="Text Box 86"/>
            <p:cNvSpPr txBox="1">
              <a:spLocks noChangeArrowheads="1"/>
            </p:cNvSpPr>
            <p:nvPr/>
          </p:nvSpPr>
          <p:spPr bwMode="auto">
            <a:xfrm>
              <a:off x="3539" y="2201"/>
              <a:ext cx="21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77" name="Line 87"/>
            <p:cNvSpPr>
              <a:spLocks noChangeShapeType="1"/>
            </p:cNvSpPr>
            <p:nvPr/>
          </p:nvSpPr>
          <p:spPr bwMode="auto">
            <a:xfrm>
              <a:off x="2643" y="1952"/>
              <a:ext cx="1055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78" name="AutoShape 88"/>
            <p:cNvSpPr>
              <a:spLocks noChangeArrowheads="1"/>
            </p:cNvSpPr>
            <p:nvPr/>
          </p:nvSpPr>
          <p:spPr bwMode="auto">
            <a:xfrm>
              <a:off x="2597" y="1712"/>
              <a:ext cx="2517" cy="199"/>
            </a:xfrm>
            <a:prstGeom prst="rightArrow">
              <a:avLst>
                <a:gd name="adj1" fmla="val 53556"/>
                <a:gd name="adj2" fmla="val 61133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56" name="Text Box 89"/>
            <p:cNvSpPr txBox="1">
              <a:spLocks noChangeArrowheads="1"/>
            </p:cNvSpPr>
            <p:nvPr/>
          </p:nvSpPr>
          <p:spPr bwMode="auto">
            <a:xfrm>
              <a:off x="3306" y="1534"/>
              <a:ext cx="98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1 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~ A</a:t>
              </a:r>
              <a:r>
                <a:rPr kumimoji="0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19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6957" name="Group 90"/>
            <p:cNvGrpSpPr/>
            <p:nvPr/>
          </p:nvGrpSpPr>
          <p:grpSpPr bwMode="auto">
            <a:xfrm>
              <a:off x="2514" y="2273"/>
              <a:ext cx="338" cy="150"/>
              <a:chOff x="2482" y="2185"/>
              <a:chExt cx="338" cy="150"/>
            </a:xfrm>
          </p:grpSpPr>
          <p:sp>
            <p:nvSpPr>
              <p:cNvPr id="36958" name="Text Box 91"/>
              <p:cNvSpPr txBox="1">
                <a:spLocks noChangeArrowheads="1"/>
              </p:cNvSpPr>
              <p:nvPr/>
            </p:nvSpPr>
            <p:spPr bwMode="auto">
              <a:xfrm>
                <a:off x="2505" y="2185"/>
                <a:ext cx="315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aramond" pitchFamily="18" charset="0"/>
                    <a:ea typeface="宋体" panose="02010600030101010101" pitchFamily="2" charset="-122"/>
                    <a:cs typeface="+mn-cs"/>
                  </a:rPr>
                  <a:t>BHE</a:t>
                </a:r>
              </a:p>
            </p:txBody>
          </p:sp>
          <p:sp>
            <p:nvSpPr>
              <p:cNvPr id="36959" name="Line 92"/>
              <p:cNvSpPr>
                <a:spLocks noChangeShapeType="1"/>
              </p:cNvSpPr>
              <p:nvPr/>
            </p:nvSpPr>
            <p:spPr bwMode="auto">
              <a:xfrm flipH="1">
                <a:off x="2482" y="2199"/>
                <a:ext cx="32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3" name="Group 93"/>
          <p:cNvGrpSpPr/>
          <p:nvPr/>
        </p:nvGrpSpPr>
        <p:grpSpPr bwMode="auto">
          <a:xfrm>
            <a:off x="3332163" y="2439988"/>
            <a:ext cx="858837" cy="1268412"/>
            <a:chOff x="2115" y="1537"/>
            <a:chExt cx="517" cy="648"/>
          </a:xfrm>
        </p:grpSpPr>
        <p:sp>
          <p:nvSpPr>
            <p:cNvPr id="36932" name="Text Box 94"/>
            <p:cNvSpPr txBox="1">
              <a:spLocks noChangeArrowheads="1"/>
            </p:cNvSpPr>
            <p:nvPr/>
          </p:nvSpPr>
          <p:spPr bwMode="auto">
            <a:xfrm>
              <a:off x="2218" y="1537"/>
              <a:ext cx="414" cy="53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    </a:t>
              </a:r>
            </a:p>
          </p:txBody>
        </p:sp>
        <p:sp>
          <p:nvSpPr>
            <p:cNvPr id="36933" name="Text Box 95"/>
            <p:cNvSpPr txBox="1">
              <a:spLocks noChangeArrowheads="1"/>
            </p:cNvSpPr>
            <p:nvPr/>
          </p:nvSpPr>
          <p:spPr bwMode="auto">
            <a:xfrm>
              <a:off x="2169" y="1559"/>
              <a:ext cx="443" cy="56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   </a:t>
              </a:r>
            </a:p>
          </p:txBody>
        </p:sp>
        <p:sp>
          <p:nvSpPr>
            <p:cNvPr id="26667" name="Text Box 96"/>
            <p:cNvSpPr txBox="1">
              <a:spLocks noChangeArrowheads="1"/>
            </p:cNvSpPr>
            <p:nvPr/>
          </p:nvSpPr>
          <p:spPr bwMode="auto">
            <a:xfrm>
              <a:off x="2115" y="1588"/>
              <a:ext cx="474" cy="59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ts val="15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STB OE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8282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锁存器</a:t>
              </a:r>
            </a:p>
          </p:txBody>
        </p:sp>
        <p:sp>
          <p:nvSpPr>
            <p:cNvPr id="36937" name="Line 97"/>
            <p:cNvSpPr>
              <a:spLocks noChangeShapeType="1"/>
            </p:cNvSpPr>
            <p:nvPr/>
          </p:nvSpPr>
          <p:spPr bwMode="auto">
            <a:xfrm flipH="1">
              <a:off x="2414" y="1609"/>
              <a:ext cx="1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656" name="Text Box 99"/>
          <p:cNvSpPr txBox="1">
            <a:spLocks noChangeArrowheads="1"/>
          </p:cNvSpPr>
          <p:nvPr/>
        </p:nvSpPr>
        <p:spPr bwMode="auto">
          <a:xfrm>
            <a:off x="1259632" y="764704"/>
            <a:ext cx="1440160" cy="3024336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8086CPU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MN/MX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INTA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 RD      </a:t>
            </a:r>
          </a:p>
          <a:p>
            <a:pPr marL="0" marR="0" lvl="0" indent="0" algn="dist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CLK     WR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READY   M/IO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RESET</a:t>
            </a:r>
          </a:p>
          <a:p>
            <a:pPr marL="0" marR="0" lvl="0" indent="0" algn="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ALE</a:t>
            </a:r>
          </a:p>
          <a:p>
            <a:pPr marL="0" marR="0" lvl="0" indent="0" algn="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BHE   </a:t>
            </a:r>
          </a:p>
          <a:p>
            <a:pPr marL="0" marR="0" lvl="0" indent="0" algn="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  A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19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-A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16  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       AD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15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-AD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96000"/>
              </a:lnSpc>
              <a:spcBef>
                <a:spcPts val="15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DEN    DT/R  </a:t>
            </a:r>
          </a:p>
        </p:txBody>
      </p:sp>
      <p:sp>
        <p:nvSpPr>
          <p:cNvPr id="36915" name="Line 100"/>
          <p:cNvSpPr>
            <a:spLocks noChangeShapeType="1"/>
          </p:cNvSpPr>
          <p:nvPr/>
        </p:nvSpPr>
        <p:spPr bwMode="auto">
          <a:xfrm flipH="1">
            <a:off x="1689100" y="1350963"/>
            <a:ext cx="295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16" name="Line 101"/>
          <p:cNvSpPr>
            <a:spLocks noChangeShapeType="1"/>
          </p:cNvSpPr>
          <p:nvPr/>
        </p:nvSpPr>
        <p:spPr bwMode="auto">
          <a:xfrm flipH="1">
            <a:off x="2124075" y="1341438"/>
            <a:ext cx="434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17" name="Line 102"/>
          <p:cNvSpPr>
            <a:spLocks noChangeShapeType="1"/>
          </p:cNvSpPr>
          <p:nvPr/>
        </p:nvSpPr>
        <p:spPr bwMode="auto">
          <a:xfrm flipH="1">
            <a:off x="2348050" y="1642027"/>
            <a:ext cx="295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18" name="Line 103"/>
          <p:cNvSpPr>
            <a:spLocks noChangeShapeType="1"/>
          </p:cNvSpPr>
          <p:nvPr/>
        </p:nvSpPr>
        <p:spPr bwMode="auto">
          <a:xfrm flipH="1">
            <a:off x="2339975" y="1871179"/>
            <a:ext cx="295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19" name="Line 104"/>
          <p:cNvSpPr>
            <a:spLocks noChangeShapeType="1"/>
          </p:cNvSpPr>
          <p:nvPr/>
        </p:nvSpPr>
        <p:spPr bwMode="auto">
          <a:xfrm flipH="1">
            <a:off x="2411413" y="2132856"/>
            <a:ext cx="225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20" name="Line 105"/>
          <p:cNvSpPr>
            <a:spLocks noChangeShapeType="1"/>
          </p:cNvSpPr>
          <p:nvPr/>
        </p:nvSpPr>
        <p:spPr bwMode="auto">
          <a:xfrm flipH="1">
            <a:off x="2268538" y="2781300"/>
            <a:ext cx="354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21" name="Line 106"/>
          <p:cNvSpPr>
            <a:spLocks noChangeShapeType="1"/>
          </p:cNvSpPr>
          <p:nvPr/>
        </p:nvSpPr>
        <p:spPr bwMode="auto">
          <a:xfrm flipH="1">
            <a:off x="2484438" y="3500438"/>
            <a:ext cx="225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22" name="Line 107"/>
          <p:cNvSpPr>
            <a:spLocks noChangeShapeType="1"/>
          </p:cNvSpPr>
          <p:nvPr/>
        </p:nvSpPr>
        <p:spPr bwMode="auto">
          <a:xfrm flipH="1">
            <a:off x="1476375" y="350043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4" name="Group 108"/>
          <p:cNvGrpSpPr/>
          <p:nvPr/>
        </p:nvGrpSpPr>
        <p:grpSpPr bwMode="auto">
          <a:xfrm>
            <a:off x="2816225" y="5300663"/>
            <a:ext cx="1308100" cy="1179512"/>
            <a:chOff x="1804" y="3047"/>
            <a:chExt cx="788" cy="603"/>
          </a:xfrm>
        </p:grpSpPr>
        <p:sp>
          <p:nvSpPr>
            <p:cNvPr id="36927" name="Text Box 109"/>
            <p:cNvSpPr txBox="1">
              <a:spLocks noChangeArrowheads="1"/>
            </p:cNvSpPr>
            <p:nvPr/>
          </p:nvSpPr>
          <p:spPr bwMode="auto">
            <a:xfrm>
              <a:off x="1861" y="3047"/>
              <a:ext cx="731" cy="51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4" name="Text Box 110"/>
            <p:cNvSpPr txBox="1">
              <a:spLocks noChangeArrowheads="1"/>
            </p:cNvSpPr>
            <p:nvPr/>
          </p:nvSpPr>
          <p:spPr bwMode="auto">
            <a:xfrm>
              <a:off x="1804" y="3086"/>
              <a:ext cx="759" cy="564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OE  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8286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收发器</a:t>
              </a:r>
            </a:p>
          </p:txBody>
        </p:sp>
        <p:sp>
          <p:nvSpPr>
            <p:cNvPr id="26655" name="Line 111"/>
            <p:cNvSpPr>
              <a:spLocks noChangeShapeType="1"/>
            </p:cNvSpPr>
            <p:nvPr/>
          </p:nvSpPr>
          <p:spPr bwMode="auto">
            <a:xfrm flipH="1">
              <a:off x="1829" y="3231"/>
              <a:ext cx="15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Group 112"/>
          <p:cNvGrpSpPr/>
          <p:nvPr/>
        </p:nvGrpSpPr>
        <p:grpSpPr bwMode="auto">
          <a:xfrm>
            <a:off x="2555875" y="3500438"/>
            <a:ext cx="627063" cy="1895475"/>
            <a:chOff x="1677" y="2105"/>
            <a:chExt cx="378" cy="969"/>
          </a:xfrm>
        </p:grpSpPr>
        <p:sp>
          <p:nvSpPr>
            <p:cNvPr id="26651" name="AutoShape 113"/>
            <p:cNvSpPr>
              <a:spLocks noChangeArrowheads="1"/>
            </p:cNvSpPr>
            <p:nvPr/>
          </p:nvSpPr>
          <p:spPr bwMode="auto">
            <a:xfrm>
              <a:off x="1957" y="2105"/>
              <a:ext cx="98" cy="969"/>
            </a:xfrm>
            <a:prstGeom prst="upDownArrow">
              <a:avLst>
                <a:gd name="adj1" fmla="val 50000"/>
                <a:gd name="adj2" fmla="val 197755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26" name="Text Box 114"/>
            <p:cNvSpPr txBox="1">
              <a:spLocks noChangeArrowheads="1"/>
            </p:cNvSpPr>
            <p:nvPr/>
          </p:nvSpPr>
          <p:spPr bwMode="auto">
            <a:xfrm>
              <a:off x="1677" y="2351"/>
              <a:ext cx="317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D15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~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rPr>
                <a:t>D0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8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2" grpId="0" autoUpdateAnimBg="0"/>
      <p:bldP spid="76813" grpId="0" animBg="1" autoUpdateAnimBg="0"/>
      <p:bldP spid="76815" grpId="0" animBg="1" autoUpdateAnimBg="0"/>
      <p:bldP spid="76817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3134" y="1613693"/>
            <a:ext cx="8229600" cy="563562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时钟发生器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61938" y="2231693"/>
            <a:ext cx="5353050" cy="44100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en-US" altLang="zh-CN" sz="2000" kern="0" dirty="0">
                <a:latin typeface="Times New Roman" panose="02020603050405020304" pitchFamily="18" charset="0"/>
                <a:ea typeface="楷体_GB2312" pitchFamily="1" charset="-122"/>
              </a:rPr>
              <a:t>8086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内没有时钟发生电路，</a:t>
            </a:r>
            <a:r>
              <a:rPr lang="en-US" altLang="zh-CN" sz="2000" kern="0" dirty="0">
                <a:latin typeface="Times New Roman" panose="02020603050405020304" pitchFamily="18" charset="0"/>
                <a:ea typeface="楷体_GB2312" pitchFamily="1" charset="-122"/>
              </a:rPr>
              <a:t>8284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就是供</a:t>
            </a:r>
            <a:r>
              <a:rPr lang="en-US" altLang="zh-CN" sz="2000" kern="0" dirty="0">
                <a:latin typeface="Times New Roman" panose="02020603050405020304" pitchFamily="18" charset="0"/>
                <a:ea typeface="楷体_GB2312" pitchFamily="1" charset="-122"/>
              </a:rPr>
              <a:t>8086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系列使用的单片时钟发生器。它由</a:t>
            </a: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时钟电路、复位电路、准备就绪电路</a:t>
            </a:r>
            <a:r>
              <a:rPr lang="en-US" altLang="zh-CN" sz="2000" kern="0" dirty="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部分组成。</a:t>
            </a:r>
            <a:endParaRPr lang="zh-CN" altLang="en-US" sz="20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时钟发生电路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0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X1,X2</a:t>
            </a:r>
            <a:r>
              <a:rPr lang="zh-CN" altLang="en-US" sz="20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外接石英晶体连接端</a:t>
            </a:r>
            <a:endParaRPr lang="zh-CN" altLang="en-US" sz="20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0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F/C</a:t>
            </a:r>
            <a:r>
              <a:rPr lang="zh-CN" altLang="en-US" sz="20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使用外振源还是由</a:t>
            </a:r>
            <a:r>
              <a:rPr lang="en-US" altLang="zh-CN" sz="2000" kern="0" dirty="0">
                <a:latin typeface="Times New Roman" panose="02020603050405020304" pitchFamily="18" charset="0"/>
                <a:ea typeface="楷体_GB2312" pitchFamily="1" charset="-122"/>
              </a:rPr>
              <a:t>X1, X2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端外接晶体振荡器，低电平时外接晶体振荡器。</a:t>
            </a:r>
            <a:endParaRPr lang="zh-CN" altLang="en-US" sz="20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0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CLK</a:t>
            </a:r>
            <a:r>
              <a:rPr lang="zh-CN" altLang="en-US" sz="20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时钟信号输出端，为振荡信号经</a:t>
            </a:r>
            <a:r>
              <a:rPr lang="en-US" altLang="zh-CN" sz="2000" kern="0" dirty="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分频后产生。</a:t>
            </a:r>
            <a:endParaRPr lang="zh-CN" altLang="en-US" sz="20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0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PLCK</a:t>
            </a:r>
            <a:r>
              <a:rPr lang="zh-CN" altLang="en-US" sz="20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对</a:t>
            </a:r>
            <a:r>
              <a:rPr lang="en-US" altLang="zh-CN" sz="2000" kern="0" dirty="0">
                <a:latin typeface="Times New Roman" panose="02020603050405020304" pitchFamily="18" charset="0"/>
                <a:ea typeface="楷体_GB2312" pitchFamily="1" charset="-122"/>
              </a:rPr>
              <a:t>CLK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时钟信号二分频产生，占空比为</a:t>
            </a:r>
            <a:r>
              <a:rPr lang="en-US" altLang="zh-CN" sz="2000" kern="0" dirty="0">
                <a:latin typeface="Times New Roman" panose="02020603050405020304" pitchFamily="18" charset="0"/>
                <a:ea typeface="楷体_GB2312" pitchFamily="1" charset="-122"/>
              </a:rPr>
              <a:t>1/2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，供定时</a:t>
            </a:r>
            <a:r>
              <a:rPr lang="en-US" altLang="zh-CN" sz="2000" kern="0" dirty="0">
                <a:latin typeface="Times New Roman" panose="02020603050405020304" pitchFamily="18" charset="0"/>
                <a:ea typeface="楷体_GB2312" pitchFamily="1" charset="-122"/>
              </a:rPr>
              <a:t>/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计数器使用。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50" y="1895474"/>
            <a:ext cx="283051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98308" y="3991812"/>
            <a:ext cx="180975" cy="0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7" y="1542560"/>
            <a:ext cx="5232972" cy="1886439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时钟发生电路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CSYNC</a:t>
            </a:r>
            <a:r>
              <a:rPr lang="zh-CN" altLang="en-US" sz="18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zh-CN" altLang="en-US" sz="1800" kern="0" dirty="0">
                <a:latin typeface="Times New Roman" panose="02020603050405020304" pitchFamily="18" charset="0"/>
                <a:ea typeface="楷体_GB2312" pitchFamily="1" charset="-122"/>
              </a:rPr>
              <a:t>时钟同步输入，为多个</a:t>
            </a:r>
            <a:r>
              <a:rPr lang="en-US" altLang="zh-CN" sz="1800" kern="0" dirty="0">
                <a:latin typeface="Times New Roman" panose="02020603050405020304" pitchFamily="18" charset="0"/>
                <a:ea typeface="楷体_GB2312" pitchFamily="1" charset="-122"/>
              </a:rPr>
              <a:t>8284</a:t>
            </a:r>
            <a:r>
              <a:rPr lang="zh-CN" altLang="en-US" sz="1800" kern="0" dirty="0">
                <a:latin typeface="Times New Roman" panose="02020603050405020304" pitchFamily="18" charset="0"/>
                <a:ea typeface="楷体_GB2312" pitchFamily="1" charset="-122"/>
              </a:rPr>
              <a:t>同步工作而设置</a:t>
            </a:r>
            <a:endParaRPr lang="zh-CN" altLang="en-US" sz="18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EFI</a:t>
            </a:r>
            <a:r>
              <a:rPr lang="zh-CN" altLang="en-US" sz="18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zh-CN" altLang="en-US" sz="1800" kern="0" dirty="0">
                <a:latin typeface="Times New Roman" panose="02020603050405020304" pitchFamily="18" charset="0"/>
                <a:ea typeface="楷体_GB2312" pitchFamily="1" charset="-122"/>
              </a:rPr>
              <a:t>外振源输入端</a:t>
            </a:r>
            <a:endParaRPr lang="zh-CN" altLang="en-US" sz="18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OSC</a:t>
            </a:r>
            <a:r>
              <a:rPr lang="zh-CN" altLang="en-US" sz="18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zh-CN" altLang="en-US" sz="1800" kern="0" dirty="0">
                <a:latin typeface="Times New Roman" panose="02020603050405020304" pitchFamily="18" charset="0"/>
                <a:ea typeface="楷体_GB2312" pitchFamily="1" charset="-122"/>
              </a:rPr>
              <a:t>晶振频率输出端，供显示器用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603" y="900596"/>
            <a:ext cx="283051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8499" y="3248072"/>
            <a:ext cx="5832475" cy="146571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复位电路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18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RES:</a:t>
            </a:r>
            <a:r>
              <a:rPr lang="zh-CN" altLang="en-US" sz="1800" kern="0" dirty="0">
                <a:latin typeface="Times New Roman" panose="02020603050405020304" pitchFamily="18" charset="0"/>
                <a:ea typeface="楷体_GB2312" pitchFamily="1" charset="-122"/>
              </a:rPr>
              <a:t>输入信号，用于产生使系统复位的输出信号</a:t>
            </a:r>
            <a:r>
              <a:rPr lang="en-US" altLang="zh-CN" sz="1800" kern="0" dirty="0">
                <a:latin typeface="Times New Roman" panose="02020603050405020304" pitchFamily="18" charset="0"/>
                <a:ea typeface="楷体_GB2312" pitchFamily="1" charset="-122"/>
              </a:rPr>
              <a:t>RESET</a:t>
            </a:r>
            <a:r>
              <a:rPr lang="zh-CN" altLang="en-US" sz="1800" kern="0" dirty="0">
                <a:latin typeface="Times New Roman" panose="02020603050405020304" pitchFamily="18" charset="0"/>
                <a:ea typeface="楷体_GB2312" pitchFamily="1" charset="-122"/>
              </a:rPr>
              <a:t>，一般来自电源电路。</a:t>
            </a:r>
            <a:endParaRPr lang="zh-CN" altLang="en-US" sz="18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18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RESET:</a:t>
            </a:r>
            <a:r>
              <a:rPr lang="zh-CN" altLang="en-US" sz="1800" kern="0" dirty="0">
                <a:latin typeface="Times New Roman" panose="02020603050405020304" pitchFamily="18" charset="0"/>
                <a:ea typeface="楷体_GB2312" pitchFamily="1" charset="-122"/>
              </a:rPr>
              <a:t>输出信号，到</a:t>
            </a:r>
            <a:r>
              <a:rPr lang="en-US" altLang="zh-CN" sz="1800" kern="0" dirty="0">
                <a:latin typeface="Times New Roman" panose="02020603050405020304" pitchFamily="18" charset="0"/>
                <a:ea typeface="楷体_GB2312" pitchFamily="1" charset="-122"/>
              </a:rPr>
              <a:t>CPU</a:t>
            </a:r>
            <a:r>
              <a:rPr lang="zh-CN" altLang="en-US" sz="1800" kern="0" dirty="0">
                <a:latin typeface="Times New Roman" panose="02020603050405020304" pitchFamily="18" charset="0"/>
                <a:ea typeface="楷体_GB2312" pitchFamily="1" charset="-122"/>
              </a:rPr>
              <a:t>的</a:t>
            </a:r>
            <a:r>
              <a:rPr lang="en-US" altLang="zh-CN" sz="1800" kern="0" dirty="0">
                <a:latin typeface="Times New Roman" panose="02020603050405020304" pitchFamily="18" charset="0"/>
                <a:ea typeface="楷体_GB2312" pitchFamily="1" charset="-122"/>
              </a:rPr>
              <a:t>RESET</a:t>
            </a:r>
            <a:r>
              <a:rPr lang="zh-CN" altLang="en-US" sz="1800" kern="0" dirty="0">
                <a:latin typeface="Times New Roman" panose="02020603050405020304" pitchFamily="18" charset="0"/>
                <a:ea typeface="楷体_GB2312" pitchFamily="1" charset="-122"/>
              </a:rPr>
              <a:t>端</a:t>
            </a:r>
          </a:p>
        </p:txBody>
      </p:sp>
      <p:sp>
        <p:nvSpPr>
          <p:cNvPr id="9" name="矩形 8"/>
          <p:cNvSpPr/>
          <p:nvPr/>
        </p:nvSpPr>
        <p:spPr>
          <a:xfrm>
            <a:off x="276746" y="4581128"/>
            <a:ext cx="9230173" cy="1932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准备就绪电路</a:t>
            </a:r>
          </a:p>
          <a:p>
            <a:pPr lvl="0" algn="just">
              <a:lnSpc>
                <a:spcPct val="110000"/>
              </a:lnSpc>
            </a:pPr>
            <a:r>
              <a:rPr lang="en-US" altLang="zh-CN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RDY1,RDY2</a:t>
            </a:r>
            <a:r>
              <a:rPr lang="zh-CN" altLang="en-US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zh-CN" altLang="en-US" kern="0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准备就绪输入信号，</a:t>
            </a:r>
            <a:endParaRPr lang="zh-CN" altLang="en-US" kern="0" dirty="0">
              <a:solidFill>
                <a:srgbClr val="00349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10000"/>
              </a:lnSpc>
            </a:pPr>
            <a:r>
              <a:rPr lang="en-US" altLang="zh-CN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AEN1,AEN2</a:t>
            </a:r>
            <a:r>
              <a:rPr lang="zh-CN" altLang="en-US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zh-CN" altLang="en-US" kern="0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用来决定对应的</a:t>
            </a:r>
            <a:r>
              <a:rPr lang="en-US" altLang="zh-CN" kern="0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RDY</a:t>
            </a:r>
            <a:r>
              <a:rPr lang="zh-CN" altLang="en-US" kern="0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信号生效与否，若有效使</a:t>
            </a:r>
            <a:r>
              <a:rPr lang="en-US" altLang="zh-CN" kern="0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RDY1</a:t>
            </a:r>
            <a:r>
              <a:rPr lang="zh-CN" altLang="en-US" kern="0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和</a:t>
            </a:r>
            <a:r>
              <a:rPr lang="en-US" altLang="zh-CN" kern="0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RDY2</a:t>
            </a:r>
            <a:r>
              <a:rPr lang="zh-CN" altLang="en-US" kern="0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产生</a:t>
            </a:r>
            <a:r>
              <a:rPr lang="en-US" altLang="zh-CN" kern="0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REDAY</a:t>
            </a:r>
            <a:r>
              <a:rPr lang="zh-CN" altLang="en-US" kern="0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信号，否则使</a:t>
            </a:r>
            <a:r>
              <a:rPr lang="en-US" altLang="zh-CN" kern="0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CPU</a:t>
            </a:r>
            <a:r>
              <a:rPr lang="zh-CN" altLang="en-US" kern="0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产生等待周期</a:t>
            </a:r>
            <a:endParaRPr lang="zh-CN" altLang="en-US" kern="0" dirty="0">
              <a:solidFill>
                <a:srgbClr val="00349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10000"/>
              </a:lnSpc>
            </a:pPr>
            <a:r>
              <a:rPr lang="en-US" altLang="zh-CN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ASYNC</a:t>
            </a:r>
            <a:r>
              <a:rPr lang="zh-CN" altLang="en-US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zh-CN" altLang="en-US" kern="0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准备就绪输入信号和时钟信号进行同步的方式选择输入端</a:t>
            </a:r>
            <a:endParaRPr lang="zh-CN" altLang="en-US" kern="0" dirty="0">
              <a:solidFill>
                <a:srgbClr val="00349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10000"/>
              </a:lnSpc>
            </a:pPr>
            <a:r>
              <a:rPr lang="en-US" altLang="zh-CN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REDAY</a:t>
            </a:r>
            <a:r>
              <a:rPr lang="zh-CN" altLang="en-US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zh-CN" altLang="en-US" kern="0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输出到</a:t>
            </a:r>
            <a:r>
              <a:rPr lang="en-US" altLang="zh-CN" kern="0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CPU</a:t>
            </a:r>
            <a:r>
              <a:rPr lang="zh-CN" altLang="en-US" kern="0" dirty="0">
                <a:solidFill>
                  <a:srgbClr val="00349E"/>
                </a:solidFill>
                <a:latin typeface="Times New Roman" panose="02020603050405020304" pitchFamily="18" charset="0"/>
                <a:ea typeface="楷体_GB2312" pitchFamily="1" charset="-122"/>
              </a:rPr>
              <a:t>的准备就绪信号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1600200"/>
            <a:ext cx="283051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11560" y="234888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8284A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的功能：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1" charset="-122"/>
              </a:rPr>
              <a:t>产生恒定的时钟信号，对准备好信号和复位信号进行同步；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1" charset="-122"/>
              </a:rPr>
              <a:t>外界控制信号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1" charset="-122"/>
              </a:rPr>
              <a:t>RDY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1" charset="-122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1" charset="-122"/>
              </a:rPr>
              <a:t>RES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1" charset="-122"/>
              </a:rPr>
              <a:t>可以在任何时候到来，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1" charset="-122"/>
              </a:rPr>
              <a:t>8284A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1" charset="-122"/>
              </a:rPr>
              <a:t>把它们同步在时钟下降沿时输出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1" charset="-122"/>
              </a:rPr>
              <a:t>READY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1" charset="-122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1" charset="-122"/>
              </a:rPr>
              <a:t>RESET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1" charset="-122"/>
              </a:rPr>
              <a:t>信号到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1" charset="-122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8313" y="1922463"/>
            <a:ext cx="4535487" cy="417036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地址锁存器：</a:t>
            </a:r>
          </a:p>
          <a:p>
            <a:pPr algn="just">
              <a:lnSpc>
                <a:spcPct val="100000"/>
              </a:lnSpc>
              <a:spcBef>
                <a:spcPts val="800"/>
              </a:spcBef>
            </a:pPr>
            <a:r>
              <a:rPr lang="zh-CN" altLang="en-US" kern="0" dirty="0">
                <a:latin typeface="Times New Roman" panose="02020603050405020304" pitchFamily="18" charset="0"/>
                <a:ea typeface="楷体_GB2312" pitchFamily="1" charset="-122"/>
              </a:rPr>
              <a:t>   </a:t>
            </a:r>
            <a:r>
              <a:rPr lang="en-US" altLang="zh-CN" sz="2000" kern="0" dirty="0">
                <a:latin typeface="Times New Roman" panose="02020603050405020304" pitchFamily="18" charset="0"/>
                <a:ea typeface="楷体_GB2312" pitchFamily="1" charset="-122"/>
              </a:rPr>
              <a:t>Intel8282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或</a:t>
            </a:r>
            <a:r>
              <a:rPr lang="en-US" altLang="zh-CN" sz="2000" kern="0" dirty="0">
                <a:latin typeface="Times New Roman" panose="02020603050405020304" pitchFamily="18" charset="0"/>
                <a:ea typeface="楷体_GB2312" pitchFamily="1" charset="-122"/>
              </a:rPr>
              <a:t>74LS373</a:t>
            </a:r>
          </a:p>
          <a:p>
            <a:pPr algn="just">
              <a:lnSpc>
                <a:spcPct val="100000"/>
              </a:lnSpc>
              <a:spcBef>
                <a:spcPts val="800"/>
              </a:spcBef>
            </a:pPr>
            <a:r>
              <a:rPr lang="en-US" altLang="zh-CN" sz="2000" kern="0" dirty="0">
                <a:latin typeface="Times New Roman" panose="02020603050405020304" pitchFamily="18" charset="0"/>
                <a:ea typeface="楷体_GB2312" pitchFamily="1" charset="-122"/>
              </a:rPr>
              <a:t>   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当地址锁存允许信号</a:t>
            </a:r>
            <a:r>
              <a:rPr lang="en-US" altLang="zh-CN" sz="20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ALE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被送到</a:t>
            </a:r>
            <a:r>
              <a:rPr lang="en-US" altLang="zh-CN" sz="2000" kern="0" dirty="0">
                <a:latin typeface="Times New Roman" panose="02020603050405020304" pitchFamily="18" charset="0"/>
                <a:ea typeface="楷体_GB2312" pitchFamily="1" charset="-122"/>
              </a:rPr>
              <a:t>373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的选通端</a:t>
            </a:r>
            <a:r>
              <a:rPr lang="en-US" altLang="zh-CN" sz="20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G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上时，</a:t>
            </a:r>
            <a:r>
              <a:rPr lang="en-US" altLang="zh-CN" sz="2000" kern="0" dirty="0">
                <a:latin typeface="Times New Roman" panose="02020603050405020304" pitchFamily="18" charset="0"/>
                <a:ea typeface="楷体_GB2312" pitchFamily="1" charset="-122"/>
              </a:rPr>
              <a:t>373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就锁存送到它的数据输入端的数据。</a:t>
            </a:r>
          </a:p>
          <a:p>
            <a:pPr algn="just">
              <a:lnSpc>
                <a:spcPct val="100000"/>
              </a:lnSpc>
              <a:spcBef>
                <a:spcPts val="800"/>
              </a:spcBef>
            </a:pP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   当把一个低电平有效的信号送给输出允许端</a:t>
            </a:r>
            <a:r>
              <a:rPr lang="en-US" altLang="zh-CN" sz="20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OC(OE)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时，</a:t>
            </a:r>
            <a:r>
              <a:rPr lang="en-US" altLang="zh-CN" sz="2000" kern="0" dirty="0">
                <a:latin typeface="Times New Roman" panose="02020603050405020304" pitchFamily="18" charset="0"/>
                <a:ea typeface="楷体_GB2312" pitchFamily="1" charset="-122"/>
              </a:rPr>
              <a:t>373</a:t>
            </a:r>
            <a:r>
              <a:rPr lang="zh-CN" altLang="en-US" sz="2000" kern="0" dirty="0">
                <a:latin typeface="Times New Roman" panose="02020603050405020304" pitchFamily="18" charset="0"/>
                <a:ea typeface="楷体_GB2312" pitchFamily="1" charset="-122"/>
              </a:rPr>
              <a:t>就把锁存的数据从数据输出端输出</a:t>
            </a:r>
            <a:r>
              <a:rPr lang="zh-CN" altLang="en-US" kern="0" dirty="0">
                <a:latin typeface="Times New Roman" panose="02020603050405020304" pitchFamily="18" charset="0"/>
                <a:ea typeface="楷体_GB2312" pitchFamily="1" charset="-122"/>
              </a:rPr>
              <a:t>。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989138"/>
            <a:ext cx="3429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628775"/>
            <a:ext cx="4953000" cy="42672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 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双向总线驱动器</a:t>
            </a:r>
          </a:p>
          <a:p>
            <a:pPr algn="just">
              <a:lnSpc>
                <a:spcPct val="110000"/>
              </a:lnSpc>
            </a:pPr>
            <a:r>
              <a:rPr lang="zh-CN" altLang="en-US" sz="2200" kern="0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en-US" altLang="zh-CN" sz="2200" kern="0" dirty="0">
                <a:latin typeface="Times New Roman" panose="02020603050405020304" pitchFamily="18" charset="0"/>
                <a:ea typeface="楷体_GB2312" pitchFamily="1" charset="-122"/>
              </a:rPr>
              <a:t>8088</a:t>
            </a:r>
            <a:r>
              <a:rPr lang="zh-CN" altLang="en-US" sz="2200" kern="0" dirty="0">
                <a:latin typeface="Times New Roman" panose="02020603050405020304" pitchFamily="18" charset="0"/>
                <a:ea typeface="楷体_GB2312" pitchFamily="1" charset="-122"/>
              </a:rPr>
              <a:t>收发数据的负载能力是有限的。为了增加</a:t>
            </a:r>
            <a:r>
              <a:rPr lang="en-US" altLang="zh-CN" sz="2200" kern="0" dirty="0">
                <a:latin typeface="Times New Roman" panose="02020603050405020304" pitchFamily="18" charset="0"/>
                <a:ea typeface="楷体_GB2312" pitchFamily="1" charset="-122"/>
              </a:rPr>
              <a:t>8088</a:t>
            </a:r>
            <a:r>
              <a:rPr lang="zh-CN" altLang="en-US" sz="2200" kern="0" dirty="0">
                <a:latin typeface="Times New Roman" panose="02020603050405020304" pitchFamily="18" charset="0"/>
                <a:ea typeface="楷体_GB2312" pitchFamily="1" charset="-122"/>
              </a:rPr>
              <a:t>的负载能力，尤其是组建较大系统时，在</a:t>
            </a:r>
            <a:r>
              <a:rPr lang="en-US" altLang="zh-CN" sz="2200" kern="0" dirty="0">
                <a:latin typeface="Times New Roman" panose="02020603050405020304" pitchFamily="18" charset="0"/>
                <a:ea typeface="楷体_GB2312" pitchFamily="1" charset="-122"/>
              </a:rPr>
              <a:t>8088</a:t>
            </a:r>
            <a:r>
              <a:rPr lang="zh-CN" altLang="en-US" sz="2200" kern="0" dirty="0">
                <a:latin typeface="Times New Roman" panose="02020603050405020304" pitchFamily="18" charset="0"/>
                <a:ea typeface="楷体_GB2312" pitchFamily="1" charset="-122"/>
              </a:rPr>
              <a:t>和系统数据总线间需使用双向总线驱动器。用于双向总线驱动器的芯片有</a:t>
            </a:r>
            <a:r>
              <a:rPr lang="en-US" altLang="zh-CN" sz="2200" kern="0" dirty="0">
                <a:latin typeface="Times New Roman" panose="02020603050405020304" pitchFamily="18" charset="0"/>
                <a:ea typeface="楷体_GB2312" pitchFamily="1" charset="-122"/>
              </a:rPr>
              <a:t>8286</a:t>
            </a:r>
            <a:r>
              <a:rPr lang="zh-CN" altLang="en-US" sz="2200" kern="0" dirty="0">
                <a:latin typeface="Times New Roman" panose="02020603050405020304" pitchFamily="18" charset="0"/>
                <a:ea typeface="楷体_GB2312" pitchFamily="1" charset="-122"/>
              </a:rPr>
              <a:t>和</a:t>
            </a:r>
            <a:r>
              <a:rPr lang="en-US" altLang="zh-CN" sz="2200" kern="0" dirty="0">
                <a:latin typeface="Times New Roman" panose="02020603050405020304" pitchFamily="18" charset="0"/>
                <a:ea typeface="楷体_GB2312" pitchFamily="1" charset="-122"/>
              </a:rPr>
              <a:t>74LS245</a:t>
            </a:r>
            <a:r>
              <a:rPr lang="zh-CN" altLang="en-US" sz="2200" kern="0" dirty="0">
                <a:latin typeface="Times New Roman" panose="02020603050405020304" pitchFamily="18" charset="0"/>
                <a:ea typeface="楷体_GB2312" pitchFamily="1" charset="-122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80000"/>
              </a:spcBef>
            </a:pPr>
            <a:r>
              <a:rPr lang="en-US" altLang="zh-CN" sz="22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G</a:t>
            </a:r>
            <a:r>
              <a:rPr lang="zh-CN" altLang="en-US" sz="22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zh-CN" altLang="en-US" sz="2200" kern="0" dirty="0">
                <a:latin typeface="Times New Roman" panose="02020603050405020304" pitchFamily="18" charset="0"/>
                <a:ea typeface="楷体_GB2312" pitchFamily="1" charset="-122"/>
              </a:rPr>
              <a:t>控制驱动器</a:t>
            </a:r>
            <a:r>
              <a:rPr lang="en-US" altLang="zh-CN" sz="2200" kern="0" dirty="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2200" kern="0" dirty="0">
                <a:latin typeface="Times New Roman" panose="02020603050405020304" pitchFamily="18" charset="0"/>
                <a:ea typeface="楷体_GB2312" pitchFamily="1" charset="-122"/>
              </a:rPr>
              <a:t>端和</a:t>
            </a:r>
            <a:r>
              <a:rPr lang="en-US" altLang="zh-CN" sz="2200" kern="0" dirty="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2200" kern="0" dirty="0">
                <a:latin typeface="Times New Roman" panose="02020603050405020304" pitchFamily="18" charset="0"/>
                <a:ea typeface="楷体_GB2312" pitchFamily="1" charset="-122"/>
              </a:rPr>
              <a:t>端何时接通</a:t>
            </a:r>
          </a:p>
          <a:p>
            <a:pPr algn="just">
              <a:lnSpc>
                <a:spcPct val="110000"/>
              </a:lnSpc>
            </a:pPr>
            <a:r>
              <a:rPr lang="en-US" altLang="zh-CN" sz="22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DIR</a:t>
            </a:r>
            <a:r>
              <a:rPr lang="zh-CN" altLang="en-US" sz="2200" kern="0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1" charset="-122"/>
              </a:rPr>
              <a:t>：</a:t>
            </a:r>
            <a:r>
              <a:rPr lang="zh-CN" altLang="en-US" sz="2200" kern="0" dirty="0">
                <a:latin typeface="Times New Roman" panose="02020603050405020304" pitchFamily="18" charset="0"/>
                <a:ea typeface="楷体_GB2312" pitchFamily="1" charset="-122"/>
              </a:rPr>
              <a:t>当</a:t>
            </a:r>
            <a:r>
              <a:rPr lang="en-US" altLang="zh-CN" sz="2200" kern="0" dirty="0">
                <a:latin typeface="Times New Roman" panose="02020603050405020304" pitchFamily="18" charset="0"/>
                <a:ea typeface="楷体_GB2312" pitchFamily="1" charset="-122"/>
              </a:rPr>
              <a:t>DIR</a:t>
            </a:r>
            <a:r>
              <a:rPr lang="zh-CN" altLang="en-US" sz="2200" kern="0" dirty="0">
                <a:latin typeface="Times New Roman" panose="02020603050405020304" pitchFamily="18" charset="0"/>
                <a:ea typeface="楷体_GB2312" pitchFamily="1" charset="-122"/>
              </a:rPr>
              <a:t>输入高电平时。数据从</a:t>
            </a:r>
            <a:r>
              <a:rPr lang="en-US" altLang="zh-CN" sz="2200" kern="0" dirty="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2200" kern="0" dirty="0">
                <a:latin typeface="Times New Roman" panose="02020603050405020304" pitchFamily="18" charset="0"/>
                <a:ea typeface="楷体_GB2312" pitchFamily="1" charset="-122"/>
              </a:rPr>
              <a:t>传到</a:t>
            </a:r>
            <a:r>
              <a:rPr lang="en-US" altLang="zh-CN" sz="2200" kern="0" dirty="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2200" kern="0" dirty="0">
                <a:latin typeface="Times New Roman" panose="02020603050405020304" pitchFamily="18" charset="0"/>
                <a:ea typeface="楷体_GB2312" pitchFamily="1" charset="-122"/>
              </a:rPr>
              <a:t>；当</a:t>
            </a:r>
            <a:r>
              <a:rPr lang="en-US" altLang="zh-CN" sz="2200" kern="0" dirty="0">
                <a:latin typeface="Times New Roman" panose="02020603050405020304" pitchFamily="18" charset="0"/>
                <a:ea typeface="楷体_GB2312" pitchFamily="1" charset="-122"/>
              </a:rPr>
              <a:t>DIR</a:t>
            </a:r>
            <a:r>
              <a:rPr lang="zh-CN" altLang="en-US" sz="2200" kern="0" dirty="0">
                <a:latin typeface="Times New Roman" panose="02020603050405020304" pitchFamily="18" charset="0"/>
                <a:ea typeface="楷体_GB2312" pitchFamily="1" charset="-122"/>
              </a:rPr>
              <a:t>输入低电平时。数据从</a:t>
            </a:r>
            <a:r>
              <a:rPr lang="en-US" altLang="zh-CN" sz="2200" kern="0" dirty="0">
                <a:latin typeface="Times New Roman" panose="02020603050405020304" pitchFamily="18" charset="0"/>
                <a:ea typeface="楷体_GB2312" pitchFamily="1" charset="-122"/>
              </a:rPr>
              <a:t>B</a:t>
            </a:r>
            <a:r>
              <a:rPr lang="zh-CN" altLang="en-US" sz="2200" kern="0" dirty="0">
                <a:latin typeface="Times New Roman" panose="02020603050405020304" pitchFamily="18" charset="0"/>
                <a:ea typeface="楷体_GB2312" pitchFamily="1" charset="-122"/>
              </a:rPr>
              <a:t>传到</a:t>
            </a:r>
            <a:r>
              <a:rPr lang="en-US" altLang="zh-CN" sz="2200" kern="0" dirty="0">
                <a:latin typeface="Times New Roman" panose="02020603050405020304" pitchFamily="18" charset="0"/>
                <a:ea typeface="楷体_GB2312" pitchFamily="1" charset="-122"/>
              </a:rPr>
              <a:t>A</a:t>
            </a:r>
            <a:r>
              <a:rPr lang="zh-CN" altLang="en-US" sz="2200" kern="0" dirty="0">
                <a:latin typeface="Times New Roman" panose="02020603050405020304" pitchFamily="18" charset="0"/>
                <a:ea typeface="楷体_GB2312" pitchFamily="1" charset="-122"/>
              </a:rPr>
              <a:t>。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989138"/>
            <a:ext cx="32543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0163"/>
            <a:ext cx="8229600" cy="688717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最小模式下的引脚信号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887557" y="2442150"/>
            <a:ext cx="5688012" cy="1911393"/>
            <a:chOff x="431850" y="2442150"/>
            <a:chExt cx="5688012" cy="1911393"/>
          </a:xfrm>
        </p:grpSpPr>
        <p:sp>
          <p:nvSpPr>
            <p:cNvPr id="5" name="Rectangle 3"/>
            <p:cNvSpPr txBox="1">
              <a:spLocks noRot="1" noChangeArrowheads="1"/>
            </p:cNvSpPr>
            <p:nvPr/>
          </p:nvSpPr>
          <p:spPr>
            <a:xfrm>
              <a:off x="431850" y="2442150"/>
              <a:ext cx="5688012" cy="1911393"/>
            </a:xfrm>
            <a:prstGeom prst="rect">
              <a:avLst/>
            </a:prstGeom>
          </p:spPr>
          <p:txBody>
            <a:bodyPr/>
            <a:lstStyle>
              <a:lvl1pPr marL="0" indent="0" algn="l" rtl="0" eaLnBrk="1" fontAlgn="base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 sz="2400" b="0">
                  <a:solidFill>
                    <a:srgbClr val="0034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1" fontAlgn="base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charset="0"/>
                <a:buChar char="n"/>
                <a:defRPr sz="20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1" fontAlgn="base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charset="0"/>
                <a:buChar char="p"/>
                <a:defRPr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1" fontAlgn="base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1828800" indent="0" algn="l" rtl="0" eaLnBrk="1" fontAlgn="base" hangingPunct="1">
                <a:spcBef>
                  <a:spcPct val="20000"/>
                </a:spcBef>
                <a:spcAft>
                  <a:spcPct val="0"/>
                </a:spcAft>
                <a:buNone/>
                <a:defRPr sz="20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2"/>
                </a:buClr>
              </a:pPr>
              <a:r>
                <a:rPr lang="en-US" altLang="zh-CN" sz="20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0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sz="20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INTA </a:t>
              </a:r>
              <a:r>
                <a:rPr lang="zh-CN" altLang="en-US" sz="20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r>
                <a:rPr lang="zh-CN" altLang="en-US" sz="20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  <a:p>
              <a:pPr>
                <a:lnSpc>
                  <a:spcPts val="2400"/>
                </a:lnSpc>
                <a:buClr>
                  <a:schemeClr val="tx2"/>
                </a:buClr>
                <a:buFont typeface="Wingdings" panose="05000000000000000000" pitchFamily="2" charset="2"/>
                <a:buChar char="Ø"/>
              </a:pP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中断响应；</a:t>
              </a:r>
            </a:p>
            <a:p>
              <a:pPr>
                <a:lnSpc>
                  <a:spcPts val="2400"/>
                </a:lnSpc>
                <a:buClr>
                  <a:schemeClr val="tx2"/>
                </a:buClr>
                <a:buFont typeface="Wingdings" panose="05000000000000000000" pitchFamily="2" charset="2"/>
                <a:buChar char="Ø"/>
              </a:pP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输出；</a:t>
              </a:r>
            </a:p>
            <a:p>
              <a:pPr>
                <a:lnSpc>
                  <a:spcPts val="2400"/>
                </a:lnSpc>
                <a:buClr>
                  <a:schemeClr val="tx2"/>
                </a:buClr>
                <a:buFont typeface="Wingdings" panose="05000000000000000000" pitchFamily="2" charset="2"/>
                <a:buChar char="Ø"/>
              </a:pP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lang="en-US" altLang="zh-CN" sz="1800" kern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响应</a:t>
              </a:r>
              <a:r>
                <a:rPr lang="en-US" altLang="zh-CN" sz="1800" kern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</a:t>
              </a:r>
              <a:r>
                <a:rPr lang="en-US" altLang="zh-CN" sz="1800" kern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INTA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1800" kern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，表示响应中断。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248849" y="2564904"/>
              <a:ext cx="49118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893369" y="3684780"/>
              <a:ext cx="491181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Rectangle 3"/>
          <p:cNvSpPr txBox="1">
            <a:spLocks noRot="1" noChangeArrowheads="1"/>
          </p:cNvSpPr>
          <p:nvPr/>
        </p:nvSpPr>
        <p:spPr>
          <a:xfrm>
            <a:off x="887557" y="4158456"/>
            <a:ext cx="7776864" cy="241220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</a:pP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地址锁存允许信号；</a:t>
            </a:r>
          </a:p>
          <a:p>
            <a:pPr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输出；</a:t>
            </a:r>
          </a:p>
          <a:p>
            <a:pPr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高电平有效。</a:t>
            </a:r>
          </a:p>
          <a:p>
            <a:pPr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在任一总线周期的</a:t>
            </a:r>
            <a:r>
              <a:rPr lang="en-US" altLang="zh-CN" sz="18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期间输出一个正脉冲，用于输出地址锁存信号。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444629" y="1579092"/>
            <a:ext cx="5435600" cy="22340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</a:pPr>
            <a:r>
              <a:rPr lang="en-US" altLang="zh-CN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DEN   (26)</a:t>
            </a:r>
            <a:endParaRPr lang="zh-CN" altLang="en-US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数据允许信号；三态、输出；</a:t>
            </a:r>
          </a:p>
          <a:p>
            <a:pPr>
              <a:lnSpc>
                <a:spcPts val="28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18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通常作为数据收发器的选通信号；</a:t>
            </a:r>
          </a:p>
          <a:p>
            <a:pPr>
              <a:lnSpc>
                <a:spcPts val="28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仅当</a:t>
            </a:r>
            <a:r>
              <a:rPr lang="en-US" altLang="zh-CN" sz="18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DEN=0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时，才允许收发器收发数据。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71471" y="3443402"/>
            <a:ext cx="3060254" cy="1497766"/>
            <a:chOff x="5436096" y="1758690"/>
            <a:chExt cx="3060254" cy="1938401"/>
          </a:xfrm>
        </p:grpSpPr>
        <p:sp>
          <p:nvSpPr>
            <p:cNvPr id="6" name="Rectangle 3"/>
            <p:cNvSpPr txBox="1">
              <a:spLocks noRot="1" noChangeArrowheads="1"/>
            </p:cNvSpPr>
            <p:nvPr/>
          </p:nvSpPr>
          <p:spPr>
            <a:xfrm>
              <a:off x="5436096" y="1758690"/>
              <a:ext cx="3060254" cy="1938401"/>
            </a:xfrm>
            <a:prstGeom prst="rect">
              <a:avLst/>
            </a:prstGeom>
          </p:spPr>
          <p:txBody>
            <a:bodyPr/>
            <a:lstStyle>
              <a:lvl1pPr marL="0" indent="0" algn="l" rtl="0" eaLnBrk="1" fontAlgn="base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 sz="2400" b="0">
                  <a:solidFill>
                    <a:srgbClr val="0034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1" fontAlgn="base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charset="0"/>
                <a:buChar char="n"/>
                <a:defRPr sz="20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1" fontAlgn="base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charset="0"/>
                <a:buChar char="p"/>
                <a:defRPr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1" fontAlgn="base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1828800" indent="0" algn="l" rtl="0" eaLnBrk="1" fontAlgn="base" hangingPunct="1">
                <a:spcBef>
                  <a:spcPct val="20000"/>
                </a:spcBef>
                <a:spcAft>
                  <a:spcPct val="0"/>
                </a:spcAft>
                <a:buNone/>
                <a:defRPr sz="20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2"/>
                </a:buClr>
              </a:pPr>
              <a:r>
                <a:rPr lang="en-US" altLang="zh-CN" b="1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(4)  DT/R    (27)</a:t>
              </a:r>
              <a:endParaRPr lang="zh-CN" altLang="en-US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Clr>
                  <a:schemeClr val="tx2"/>
                </a:buClr>
                <a:buFont typeface="Wingdings" panose="05000000000000000000" pitchFamily="2" charset="2"/>
                <a:buChar char="Ø"/>
              </a:pPr>
              <a:r>
                <a:rPr lang="zh-CN" altLang="en-US" sz="1800" b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数据发送</a:t>
              </a:r>
              <a:r>
                <a:rPr lang="en-US" altLang="zh-CN" sz="1800" b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1800" b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接收信号；</a:t>
              </a:r>
            </a:p>
            <a:p>
              <a:pPr>
                <a:buClr>
                  <a:schemeClr val="tx2"/>
                </a:buClr>
                <a:buFont typeface="Wingdings" panose="05000000000000000000" pitchFamily="2" charset="2"/>
                <a:buChar char="Ø"/>
              </a:pPr>
              <a:r>
                <a:rPr lang="zh-CN" altLang="en-US" sz="1800" b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三态、输出。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6548168" y="1929210"/>
              <a:ext cx="21058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899592" y="5072926"/>
            <a:ext cx="7632848" cy="136058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为提高</a:t>
            </a:r>
            <a:r>
              <a:rPr lang="en-US" altLang="zh-CN" sz="1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数据总线驱动能力，常常使用数据收发器（</a:t>
            </a:r>
            <a:r>
              <a:rPr lang="en-US" altLang="zh-CN" sz="1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8286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8287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1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控制数据收发器的数据传送方向。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1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时，表示</a:t>
            </a:r>
            <a:r>
              <a:rPr lang="en-US" altLang="zh-CN" sz="1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输出（发送）数据； </a:t>
            </a:r>
          </a:p>
          <a:p>
            <a:pPr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1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时，表示</a:t>
            </a:r>
            <a:r>
              <a:rPr lang="en-US" altLang="zh-CN" sz="1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输入（接收）数据。 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547664" y="5445224"/>
            <a:ext cx="174037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547664" y="5792012"/>
            <a:ext cx="174037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547664" y="6138800"/>
            <a:ext cx="174037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283913" y="1484784"/>
            <a:ext cx="5435600" cy="22603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</a:pPr>
            <a:r>
              <a:rPr lang="en-US" altLang="zh-CN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M/IO   (28)</a:t>
            </a:r>
            <a:endParaRPr lang="zh-CN" altLang="en-US" b="1" kern="0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存储器或</a:t>
            </a:r>
            <a:r>
              <a:rPr lang="en-US" altLang="zh-CN" sz="18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端口访问信号；三态、输出；</a:t>
            </a:r>
          </a:p>
          <a:p>
            <a:pPr>
              <a:lnSpc>
                <a:spcPts val="28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18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altLang="zh-CN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时，表示</a:t>
            </a:r>
            <a:r>
              <a:rPr lang="en-US" altLang="zh-CN" sz="18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当前正在访问存储器；</a:t>
            </a:r>
          </a:p>
          <a:p>
            <a:pPr>
              <a:lnSpc>
                <a:spcPts val="28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18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altLang="zh-CN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时，表示</a:t>
            </a:r>
            <a:r>
              <a:rPr lang="en-US" altLang="zh-CN" sz="18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当前正在访问</a:t>
            </a:r>
            <a:r>
              <a:rPr lang="en-US" altLang="zh-CN" sz="18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端口。 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187624" y="1656927"/>
            <a:ext cx="223757" cy="0"/>
          </a:xfrm>
          <a:prstGeom prst="line">
            <a:avLst/>
          </a:prstGeom>
          <a:noFill/>
          <a:ln w="57150">
            <a:solidFill>
              <a:srgbClr val="74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851359" y="2604660"/>
            <a:ext cx="22375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851359" y="2996952"/>
            <a:ext cx="22375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269241" y="3356992"/>
            <a:ext cx="3078623" cy="180086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</a:pPr>
            <a:r>
              <a:rPr lang="en-US" altLang="zh-CN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  WR</a:t>
            </a:r>
            <a:r>
              <a:rPr lang="zh-CN" altLang="en-US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(29)</a:t>
            </a:r>
            <a:endParaRPr lang="zh-CN" altLang="en-US" b="1" kern="0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写信号；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输出、三态；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低电平有效。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18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</a:t>
            </a:r>
            <a:r>
              <a:rPr lang="en-US" altLang="zh-CN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</a:t>
            </a:r>
            <a:r>
              <a:rPr lang="en-US" altLang="zh-CN" sz="18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当前正在写存储器或 </a:t>
            </a:r>
            <a:r>
              <a:rPr lang="en-US" altLang="zh-CN" sz="18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端口。 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851359" y="3559762"/>
            <a:ext cx="486626" cy="0"/>
          </a:xfrm>
          <a:prstGeom prst="line">
            <a:avLst/>
          </a:prstGeom>
          <a:noFill/>
          <a:ln w="57150">
            <a:solidFill>
              <a:srgbClr val="74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557397" y="5517230"/>
            <a:ext cx="29782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3334355" y="3659633"/>
            <a:ext cx="5892800" cy="719410"/>
            <a:chOff x="3334355" y="3659633"/>
            <a:chExt cx="5892800" cy="719410"/>
          </a:xfrm>
        </p:grpSpPr>
        <p:sp>
          <p:nvSpPr>
            <p:cNvPr id="26" name="Rectangle 3"/>
            <p:cNvSpPr txBox="1">
              <a:spLocks noRot="1" noChangeArrowheads="1"/>
            </p:cNvSpPr>
            <p:nvPr/>
          </p:nvSpPr>
          <p:spPr>
            <a:xfrm>
              <a:off x="3334355" y="3659633"/>
              <a:ext cx="5892800" cy="719410"/>
            </a:xfrm>
            <a:prstGeom prst="rect">
              <a:avLst/>
            </a:prstGeom>
          </p:spPr>
          <p:txBody>
            <a:bodyPr/>
            <a:lstStyle>
              <a:lvl1pPr marL="0" indent="0" algn="l" rtl="0" eaLnBrk="1" fontAlgn="base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None/>
                <a:defRPr sz="2400" b="0">
                  <a:solidFill>
                    <a:srgbClr val="0034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1" fontAlgn="base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charset="0"/>
                <a:buChar char="n"/>
                <a:defRPr sz="20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algn="l" rtl="0" eaLnBrk="1" fontAlgn="base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charset="0"/>
                <a:buChar char="p"/>
                <a:defRPr sz="18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algn="l" rtl="0" eaLnBrk="1" fontAlgn="base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1828800" indent="0" algn="l" rtl="0" eaLnBrk="1" fontAlgn="base" hangingPunct="1">
                <a:spcBef>
                  <a:spcPct val="20000"/>
                </a:spcBef>
                <a:spcAft>
                  <a:spcPct val="0"/>
                </a:spcAft>
                <a:buNone/>
                <a:defRPr sz="2000"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tx2"/>
                </a:buClr>
                <a:buFont typeface="Wingdings" panose="05000000000000000000" pitchFamily="2" charset="2"/>
                <a:buChar char="Ø"/>
              </a:pPr>
              <a:r>
                <a:rPr lang="zh-CN" altLang="en-US" sz="1800" b="1" kern="0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最小模式下，信号</a:t>
              </a:r>
              <a:r>
                <a:rPr lang="en-US" altLang="zh-CN" sz="1800" b="1" kern="0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M/IO</a:t>
              </a:r>
              <a:r>
                <a:rPr lang="zh-CN" altLang="en-US" sz="1800" b="1" kern="0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1800" b="1" kern="0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r>
                <a:rPr lang="zh-CN" altLang="en-US" sz="1800" b="1" kern="0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，和</a:t>
              </a:r>
              <a:r>
                <a:rPr lang="en-US" altLang="zh-CN" sz="1800" b="1" kern="0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</a:t>
              </a:r>
              <a:r>
                <a:rPr lang="zh-CN" altLang="en-US" sz="1800" b="1" kern="0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组合起来决定了系统中数据传输的方式。</a:t>
              </a:r>
            </a:p>
          </p:txBody>
        </p:sp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5719513" y="3762892"/>
              <a:ext cx="246133" cy="0"/>
            </a:xfrm>
            <a:prstGeom prst="lin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6280755" y="3762892"/>
              <a:ext cx="284064" cy="0"/>
            </a:xfrm>
            <a:prstGeom prst="lin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7020272" y="3767372"/>
              <a:ext cx="332372" cy="0"/>
            </a:xfrm>
            <a:prstGeom prst="lin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1" name="Group 45"/>
          <p:cNvGraphicFramePr>
            <a:graphicFrameLocks noGrp="1"/>
          </p:cNvGraphicFramePr>
          <p:nvPr/>
        </p:nvGraphicFramePr>
        <p:xfrm>
          <a:off x="3635896" y="4571134"/>
          <a:ext cx="5113339" cy="1982757"/>
        </p:xfrm>
        <a:graphic>
          <a:graphicData uri="http://schemas.openxmlformats.org/drawingml/2006/table">
            <a:tbl>
              <a:tblPr/>
              <a:tblGrid>
                <a:gridCol w="172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总线周期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M/IO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DT/R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存储器读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存储器写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3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5936482" y="4697761"/>
            <a:ext cx="246133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7165102" y="4697761"/>
            <a:ext cx="19402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>
            <a:off x="7955901" y="4697761"/>
            <a:ext cx="332372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 animBg="1"/>
      <p:bldP spid="33" grpId="0" animBg="1"/>
      <p:bldP spid="3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298450" y="1628465"/>
            <a:ext cx="8450014" cy="2088567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</a:pPr>
            <a:r>
              <a:rPr lang="en-US" altLang="zh-CN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   HOLD</a:t>
            </a:r>
            <a:r>
              <a:rPr lang="zh-CN" altLang="en-US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(31)</a:t>
            </a:r>
            <a:endParaRPr lang="zh-CN" altLang="en-US" kern="0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总线请求；</a:t>
            </a:r>
          </a:p>
          <a:p>
            <a:pPr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输入；</a:t>
            </a:r>
          </a:p>
          <a:p>
            <a:pPr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用于其它主控器（处理器、</a:t>
            </a:r>
            <a:r>
              <a:rPr lang="en-US" altLang="zh-CN" sz="2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等）向本</a:t>
            </a:r>
            <a:r>
              <a:rPr lang="en-US" altLang="zh-CN" sz="20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请求占用总线。</a:t>
            </a: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298450" y="3717032"/>
            <a:ext cx="8450014" cy="2514571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</a:pPr>
            <a:r>
              <a:rPr lang="en-US" altLang="zh-CN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(8)   HLDA</a:t>
            </a:r>
            <a:r>
              <a:rPr lang="zh-CN" altLang="en-US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(30)</a:t>
            </a:r>
            <a:endParaRPr lang="zh-CN" altLang="en-US" kern="0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总线请求响应，输出；</a:t>
            </a:r>
          </a:p>
          <a:p>
            <a:pPr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高电平有效；</a:t>
            </a:r>
          </a:p>
          <a:p>
            <a:pPr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认可其他总线部件提出的总线占用请求，准备让出总线控制权</a:t>
            </a:r>
            <a:r>
              <a:rPr lang="zh-CN" altLang="en-US" sz="2000" kern="0" dirty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450" y="1659968"/>
            <a:ext cx="8229600" cy="3065176"/>
          </a:xfrm>
        </p:spPr>
        <p:txBody>
          <a:bodyPr/>
          <a:lstStyle/>
          <a:p>
            <a:pPr indent="2667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⑶ </a:t>
            </a:r>
            <a:r>
              <a:rPr lang="zh-CN" altLang="zh-CN" sz="2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双字数据（</a:t>
            </a:r>
            <a:r>
              <a:rPr lang="en-US" altLang="zh-CN" sz="2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DOUBLE WORD</a:t>
            </a:r>
            <a:r>
              <a:rPr lang="zh-CN" altLang="zh-CN" sz="2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）</a:t>
            </a:r>
          </a:p>
          <a:p>
            <a:pPr algn="ctr"/>
            <a:r>
              <a:rPr lang="zh-CN" altLang="zh-CN" sz="1800" dirty="0"/>
              <a:t>双字数据占用</a:t>
            </a:r>
            <a:r>
              <a:rPr lang="en-US" altLang="zh-CN" sz="1800" b="1" dirty="0"/>
              <a:t>4</a:t>
            </a:r>
            <a:r>
              <a:rPr lang="zh-CN" altLang="zh-CN" sz="1800" b="1" dirty="0"/>
              <a:t>个连续字节单元</a:t>
            </a:r>
            <a:r>
              <a:rPr lang="zh-CN" altLang="zh-CN" sz="1800" dirty="0"/>
              <a:t>，并规定</a:t>
            </a:r>
            <a:r>
              <a:rPr lang="zh-CN" altLang="zh-CN" sz="1800" b="1" dirty="0">
                <a:solidFill>
                  <a:srgbClr val="740000"/>
                </a:solidFill>
              </a:rPr>
              <a:t>最低字节地址</a:t>
            </a:r>
            <a:r>
              <a:rPr lang="zh-CN" altLang="zh-CN" sz="1800" dirty="0"/>
              <a:t>为双字的地址</a:t>
            </a:r>
            <a:endParaRPr lang="zh-CN" altLang="en-US" sz="18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298450" y="1052736"/>
            <a:ext cx="8229600" cy="56356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8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kern="0" dirty="0">
                <a:solidFill>
                  <a:schemeClr val="tx2"/>
                </a:solidFill>
              </a:rPr>
              <a:t>数据的存储格式</a:t>
            </a:r>
          </a:p>
          <a:p>
            <a:r>
              <a:rPr lang="en-US" altLang="zh-CN" sz="2400" kern="0" dirty="0"/>
              <a:t>	</a:t>
            </a:r>
            <a:endParaRPr lang="zh-CN" altLang="en-US" sz="2400" kern="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92970" y="2772051"/>
          <a:ext cx="5040559" cy="14510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="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="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地址</a:t>
                      </a: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=N+3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="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="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地址</a:t>
                      </a: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=N+2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R="94615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946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="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="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地址</a:t>
                      </a: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=N+1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94615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双字地址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946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="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="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地址</a:t>
                      </a: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=N(</a:t>
                      </a: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低字节</a:t>
                      </a: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77591" y="4314497"/>
            <a:ext cx="2638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数据的地址对齐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93210" y="4810464"/>
            <a:ext cx="34163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同一个存储器地址可以表示为：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187624" y="5207339"/>
            <a:ext cx="757130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/>
              <a:t>字节单元地址、字单元地址、双字单元地址等等（视指令的具体情况）。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503237" y="5484542"/>
            <a:ext cx="8137525" cy="75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/>
              <a:t>将</a:t>
            </a:r>
            <a:r>
              <a:rPr lang="zh-CN" altLang="en-US" b="1" dirty="0">
                <a:solidFill>
                  <a:srgbClr val="D408CF"/>
                </a:solidFill>
              </a:rPr>
              <a:t>字</a:t>
            </a:r>
            <a:r>
              <a:rPr lang="zh-CN" altLang="en-US" b="1" dirty="0"/>
              <a:t>单元安排在</a:t>
            </a:r>
            <a:r>
              <a:rPr lang="zh-CN" altLang="en-US" b="1" dirty="0">
                <a:solidFill>
                  <a:srgbClr val="D408CF"/>
                </a:solidFill>
              </a:rPr>
              <a:t>偶地址</a:t>
            </a:r>
            <a:r>
              <a:rPr lang="zh-CN" altLang="en-US" b="1" dirty="0"/>
              <a:t>（</a:t>
            </a:r>
            <a:r>
              <a:rPr lang="en-US" altLang="zh-CN" b="1" dirty="0"/>
              <a:t>xx……….xx0 B</a:t>
            </a:r>
            <a:r>
              <a:rPr lang="zh-CN" altLang="en-US" b="1" dirty="0"/>
              <a:t>），将</a:t>
            </a:r>
            <a:r>
              <a:rPr lang="zh-CN" altLang="en-US" b="1" dirty="0">
                <a:solidFill>
                  <a:srgbClr val="D408CF"/>
                </a:solidFill>
              </a:rPr>
              <a:t>双字</a:t>
            </a:r>
            <a:r>
              <a:rPr lang="zh-CN" altLang="en-US" b="1" dirty="0"/>
              <a:t>单元安排在</a:t>
            </a:r>
            <a:r>
              <a:rPr lang="zh-CN" altLang="en-US" b="1" dirty="0">
                <a:solidFill>
                  <a:srgbClr val="D408CF"/>
                </a:solidFill>
              </a:rPr>
              <a:t>模</a:t>
            </a:r>
            <a:r>
              <a:rPr lang="en-US" altLang="zh-CN" b="1" dirty="0">
                <a:solidFill>
                  <a:srgbClr val="D408CF"/>
                </a:solidFill>
              </a:rPr>
              <a:t>4</a:t>
            </a:r>
            <a:r>
              <a:rPr lang="zh-CN" altLang="en-US" b="1" dirty="0">
                <a:solidFill>
                  <a:srgbClr val="D408CF"/>
                </a:solidFill>
              </a:rPr>
              <a:t>地址</a:t>
            </a:r>
            <a:r>
              <a:rPr lang="zh-CN" altLang="en-US" b="1" dirty="0"/>
              <a:t>（</a:t>
            </a:r>
            <a:r>
              <a:rPr lang="en-US" altLang="zh-CN" b="1" dirty="0"/>
              <a:t>xx………xx00 B</a:t>
            </a:r>
            <a:r>
              <a:rPr lang="zh-CN" altLang="en-US" b="1" dirty="0"/>
              <a:t>）的做法，被称为“</a:t>
            </a:r>
            <a:r>
              <a:rPr lang="zh-CN" altLang="en-US" b="1" dirty="0">
                <a:solidFill>
                  <a:srgbClr val="D408CF"/>
                </a:solidFill>
              </a:rPr>
              <a:t>地址对齐</a:t>
            </a:r>
            <a:r>
              <a:rPr lang="zh-CN" altLang="en-US" b="1" dirty="0"/>
              <a:t>（</a:t>
            </a:r>
            <a:r>
              <a:rPr lang="en-US" altLang="zh-CN" b="1" dirty="0"/>
              <a:t>Align</a:t>
            </a:r>
            <a:r>
              <a:rPr lang="zh-CN" altLang="en-US" b="1" dirty="0"/>
              <a:t>）”。</a:t>
            </a: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503237" y="6237312"/>
            <a:ext cx="547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</a:rPr>
              <a:t>存储的数据如果</a:t>
            </a:r>
            <a:r>
              <a:rPr lang="zh-CN" altLang="en-US" sz="2000" b="1" dirty="0">
                <a:solidFill>
                  <a:srgbClr val="740000"/>
                </a:solidFill>
                <a:hlinkClick r:id="" action="ppaction://noaction"/>
              </a:rPr>
              <a:t>对齐边界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</a:rPr>
              <a:t>，则存取速度较快</a:t>
            </a:r>
          </a:p>
        </p:txBody>
      </p:sp>
      <p:sp>
        <p:nvSpPr>
          <p:cNvPr id="11" name="标题 3"/>
          <p:cNvSpPr>
            <a:spLocks noGrp="1"/>
          </p:cNvSpPr>
          <p:nvPr>
            <p:ph type="title"/>
          </p:nvPr>
        </p:nvSpPr>
        <p:spPr>
          <a:xfrm>
            <a:off x="298450" y="287338"/>
            <a:ext cx="6172200" cy="5635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6" grpId="0"/>
      <p:bldP spid="7" grpId="0"/>
      <p:bldP spid="8" grpId="0"/>
      <p:bldP spid="9" grpId="0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6120" y="1477264"/>
            <a:ext cx="8229600" cy="4263752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3.6.4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最大模式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在最小模式下，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必须配有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8282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8284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8286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才能构成整个微处理器系统，才能通过地址、数据、控制总线与外部设备联系，控制外设工作。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在最大模式下，除了上述还需要配置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8288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总线控制器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8288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对处理器发出的控制信号进行变换和组合，最终由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8288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产生总线控制信号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，而不是由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直接产生。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有两个或两个以上的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，一个为</a:t>
            </a: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主处理器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8086/8088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另一个为</a:t>
            </a: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协处理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8087/8089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数值运算协处理器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8087, </a:t>
            </a: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输入输出协处理器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8089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8280" y="1566893"/>
            <a:ext cx="8229600" cy="5762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1. 8086</a:t>
            </a:r>
            <a:r>
              <a:rPr lang="zh-CN" altLang="en-US" b="1" dirty="0">
                <a:latin typeface="Times New Roman" panose="02020603050405020304" pitchFamily="18" charset="0"/>
              </a:rPr>
              <a:t>在最大模式下的典型配置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8280" y="2246642"/>
            <a:ext cx="8326437" cy="378969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ClrTx/>
            </a:pPr>
            <a:r>
              <a:rPr kumimoji="1" lang="en-US" altLang="zh-CN" sz="2000" kern="0" dirty="0">
                <a:latin typeface="Times New Roman" panose="02020603050405020304" pitchFamily="18" charset="0"/>
              </a:rPr>
              <a:t>       </a:t>
            </a:r>
            <a:r>
              <a:rPr kumimoji="1" lang="zh-CN" altLang="en-US" sz="2000" kern="0" dirty="0">
                <a:latin typeface="Times New Roman" panose="02020603050405020304" pitchFamily="18" charset="0"/>
              </a:rPr>
              <a:t>与最小模式系统相比较，主要区别是最大模式系统中增设了</a:t>
            </a:r>
            <a:r>
              <a:rPr kumimoji="1" lang="zh-CN" altLang="en-US" sz="2000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一个总线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50000"/>
              </a:spcAft>
              <a:buClrTx/>
            </a:pPr>
            <a:r>
              <a:rPr kumimoji="1" lang="zh-CN" altLang="en-US" sz="2000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控制器</a:t>
            </a:r>
            <a:r>
              <a:rPr kumimoji="1" lang="en-US" altLang="zh-CN" sz="2000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8288</a:t>
            </a:r>
            <a:r>
              <a:rPr kumimoji="1" lang="zh-CN" altLang="en-US" sz="2000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和一个总线仲裁器</a:t>
            </a:r>
            <a:r>
              <a:rPr kumimoji="1" lang="en-US" altLang="zh-CN" sz="2000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8289</a:t>
            </a:r>
            <a:r>
              <a:rPr kumimoji="1" lang="zh-CN" altLang="en-US" sz="2000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</a:pPr>
            <a:r>
              <a:rPr kumimoji="1" lang="zh-CN" altLang="en-US" sz="2000" kern="0" dirty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 kern="0" dirty="0">
                <a:latin typeface="Times New Roman" panose="02020603050405020304" pitchFamily="18" charset="0"/>
              </a:rPr>
              <a:t>8086CPU</a:t>
            </a:r>
            <a:r>
              <a:rPr kumimoji="1" lang="zh-CN" altLang="en-US" sz="2000" kern="0" dirty="0">
                <a:latin typeface="Times New Roman" panose="02020603050405020304" pitchFamily="18" charset="0"/>
              </a:rPr>
              <a:t>输出的状态信号</a:t>
            </a:r>
            <a:r>
              <a:rPr kumimoji="1" lang="en-US" altLang="zh-CN" sz="2000" kern="0" dirty="0">
                <a:latin typeface="Times New Roman" panose="02020603050405020304" pitchFamily="18" charset="0"/>
              </a:rPr>
              <a:t>S2</a:t>
            </a:r>
            <a:r>
              <a:rPr kumimoji="1" lang="zh-CN" altLang="en-US" sz="2000" kern="0" dirty="0">
                <a:latin typeface="Times New Roman" panose="02020603050405020304" pitchFamily="18" charset="0"/>
              </a:rPr>
              <a:t>～</a:t>
            </a:r>
            <a:r>
              <a:rPr kumimoji="1" lang="en-US" altLang="zh-CN" sz="2000" kern="0" dirty="0">
                <a:latin typeface="Times New Roman" panose="02020603050405020304" pitchFamily="18" charset="0"/>
              </a:rPr>
              <a:t>S0</a:t>
            </a:r>
            <a:r>
              <a:rPr kumimoji="1" lang="zh-CN" altLang="en-US" sz="2000" kern="0" dirty="0">
                <a:latin typeface="Times New Roman" panose="02020603050405020304" pitchFamily="18" charset="0"/>
              </a:rPr>
              <a:t>同时送给</a:t>
            </a:r>
            <a:r>
              <a:rPr kumimoji="1" lang="en-US" altLang="zh-CN" sz="2000" kern="0" dirty="0">
                <a:latin typeface="Times New Roman" panose="02020603050405020304" pitchFamily="18" charset="0"/>
              </a:rPr>
              <a:t>8288</a:t>
            </a:r>
            <a:r>
              <a:rPr kumimoji="1" lang="zh-CN" altLang="en-US" sz="2000" kern="0" dirty="0">
                <a:latin typeface="Times New Roman" panose="02020603050405020304" pitchFamily="18" charset="0"/>
              </a:rPr>
              <a:t>和</a:t>
            </a:r>
            <a:r>
              <a:rPr kumimoji="1" lang="en-US" altLang="zh-CN" sz="2000" kern="0" dirty="0">
                <a:latin typeface="Times New Roman" panose="02020603050405020304" pitchFamily="18" charset="0"/>
              </a:rPr>
              <a:t>8289</a:t>
            </a:r>
            <a:r>
              <a:rPr kumimoji="1" lang="zh-CN" altLang="en-US" sz="2000" kern="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000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由</a:t>
            </a:r>
            <a:r>
              <a:rPr kumimoji="1" lang="en-US" altLang="zh-CN" sz="2000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8288</a:t>
            </a:r>
            <a:r>
              <a:rPr kumimoji="1" lang="zh-CN" altLang="en-US" sz="2000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输出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</a:pPr>
            <a:r>
              <a:rPr kumimoji="1" lang="en-US" altLang="zh-CN" sz="2000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8086CPU</a:t>
            </a:r>
            <a:r>
              <a:rPr kumimoji="1" lang="zh-CN" altLang="en-US" sz="2000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系统所需要的控制信号，</a:t>
            </a:r>
            <a:r>
              <a:rPr kumimoji="1" lang="zh-CN" altLang="en-US" sz="2000" kern="0" dirty="0">
                <a:solidFill>
                  <a:srgbClr val="669900"/>
                </a:solidFill>
                <a:latin typeface="Times New Roman" panose="02020603050405020304" pitchFamily="18" charset="0"/>
              </a:rPr>
              <a:t>以得到对存储器和</a:t>
            </a:r>
            <a:r>
              <a:rPr kumimoji="1" lang="en-US" altLang="zh-CN" sz="2000" kern="0" dirty="0">
                <a:solidFill>
                  <a:srgbClr val="669900"/>
                </a:solidFill>
                <a:latin typeface="Times New Roman" panose="02020603050405020304" pitchFamily="18" charset="0"/>
              </a:rPr>
              <a:t>I/O</a:t>
            </a:r>
            <a:r>
              <a:rPr kumimoji="1" lang="zh-CN" altLang="en-US" sz="2000" kern="0" dirty="0">
                <a:solidFill>
                  <a:srgbClr val="669900"/>
                </a:solidFill>
                <a:latin typeface="Times New Roman" panose="02020603050405020304" pitchFamily="18" charset="0"/>
              </a:rPr>
              <a:t>端口的读写信号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50000"/>
              </a:spcAft>
              <a:buClrTx/>
            </a:pPr>
            <a:r>
              <a:rPr kumimoji="1" lang="zh-CN" altLang="en-US" sz="2000" kern="0" dirty="0">
                <a:solidFill>
                  <a:srgbClr val="669900"/>
                </a:solidFill>
                <a:latin typeface="Times New Roman" panose="02020603050405020304" pitchFamily="18" charset="0"/>
              </a:rPr>
              <a:t>和对锁存器</a:t>
            </a:r>
            <a:r>
              <a:rPr kumimoji="1" lang="en-US" altLang="zh-CN" sz="2000" kern="0" dirty="0">
                <a:solidFill>
                  <a:srgbClr val="669900"/>
                </a:solidFill>
                <a:latin typeface="Times New Roman" panose="02020603050405020304" pitchFamily="18" charset="0"/>
              </a:rPr>
              <a:t>8282</a:t>
            </a:r>
            <a:r>
              <a:rPr kumimoji="1" lang="zh-CN" altLang="en-US" sz="2000" kern="0" dirty="0">
                <a:solidFill>
                  <a:srgbClr val="669900"/>
                </a:solidFill>
                <a:latin typeface="Times New Roman" panose="02020603050405020304" pitchFamily="18" charset="0"/>
              </a:rPr>
              <a:t>及对总线收发器</a:t>
            </a:r>
            <a:r>
              <a:rPr kumimoji="1" lang="en-US" altLang="zh-CN" sz="2000" kern="0" dirty="0">
                <a:solidFill>
                  <a:srgbClr val="669900"/>
                </a:solidFill>
                <a:latin typeface="Times New Roman" panose="02020603050405020304" pitchFamily="18" charset="0"/>
              </a:rPr>
              <a:t>8286</a:t>
            </a:r>
            <a:r>
              <a:rPr kumimoji="1" lang="zh-CN" altLang="en-US" sz="2000" kern="0" dirty="0">
                <a:solidFill>
                  <a:srgbClr val="669900"/>
                </a:solidFill>
                <a:latin typeface="Times New Roman" panose="02020603050405020304" pitchFamily="18" charset="0"/>
              </a:rPr>
              <a:t>的控制信号。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</a:pPr>
            <a:r>
              <a:rPr kumimoji="1" lang="zh-CN" altLang="en-US" sz="2000" kern="0" dirty="0">
                <a:latin typeface="Times New Roman" panose="02020603050405020304" pitchFamily="18" charset="0"/>
              </a:rPr>
              <a:t>        而</a:t>
            </a:r>
            <a:r>
              <a:rPr kumimoji="1" lang="en-US" altLang="zh-CN" sz="2000" kern="0" dirty="0">
                <a:latin typeface="Times New Roman" panose="02020603050405020304" pitchFamily="18" charset="0"/>
              </a:rPr>
              <a:t>8289</a:t>
            </a:r>
            <a:r>
              <a:rPr kumimoji="1" lang="zh-CN" altLang="en-US" sz="2000" kern="0" dirty="0">
                <a:latin typeface="Times New Roman" panose="02020603050405020304" pitchFamily="18" charset="0"/>
              </a:rPr>
              <a:t>总线仲裁器对系统中多个处理器提出共享总线资源的要求作出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</a:pPr>
            <a:r>
              <a:rPr kumimoji="1" lang="zh-CN" altLang="en-US" sz="2000" kern="0" dirty="0">
                <a:latin typeface="Times New Roman" panose="02020603050405020304" pitchFamily="18" charset="0"/>
              </a:rPr>
              <a:t>裁决。因此，</a:t>
            </a:r>
            <a:r>
              <a:rPr kumimoji="1" lang="en-US" altLang="zh-CN" sz="2000" kern="0" dirty="0">
                <a:latin typeface="Times New Roman" panose="02020603050405020304" pitchFamily="18" charset="0"/>
              </a:rPr>
              <a:t>8086</a:t>
            </a:r>
            <a:r>
              <a:rPr kumimoji="1" lang="zh-CN" altLang="en-US" sz="2000" kern="0" dirty="0">
                <a:latin typeface="Times New Roman" panose="02020603050405020304" pitchFamily="18" charset="0"/>
              </a:rPr>
              <a:t>的最大模式系统由于</a:t>
            </a:r>
            <a:r>
              <a:rPr kumimoji="1" lang="en-US" altLang="zh-CN" sz="2000" kern="0" dirty="0">
                <a:latin typeface="Times New Roman" panose="02020603050405020304" pitchFamily="18" charset="0"/>
              </a:rPr>
              <a:t>8288</a:t>
            </a:r>
            <a:r>
              <a:rPr kumimoji="1" lang="zh-CN" altLang="en-US" sz="2000" kern="0" dirty="0">
                <a:latin typeface="Times New Roman" panose="02020603050405020304" pitchFamily="18" charset="0"/>
              </a:rPr>
              <a:t>和</a:t>
            </a:r>
            <a:r>
              <a:rPr kumimoji="1" lang="en-US" altLang="zh-CN" sz="2000" kern="0" dirty="0">
                <a:latin typeface="Times New Roman" panose="02020603050405020304" pitchFamily="18" charset="0"/>
              </a:rPr>
              <a:t>8289</a:t>
            </a:r>
            <a:r>
              <a:rPr kumimoji="1" lang="zh-CN" altLang="en-US" sz="2000" kern="0" dirty="0">
                <a:latin typeface="Times New Roman" panose="02020603050405020304" pitchFamily="18" charset="0"/>
              </a:rPr>
              <a:t>的存在，可以构成一个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50000"/>
              </a:spcAft>
              <a:buClrTx/>
            </a:pPr>
            <a:r>
              <a:rPr kumimoji="1" lang="zh-CN" altLang="en-US" sz="2000" kern="0" dirty="0">
                <a:latin typeface="Times New Roman" panose="02020603050405020304" pitchFamily="18" charset="0"/>
              </a:rPr>
              <a:t>多处理器系统。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</a:pPr>
            <a:r>
              <a:rPr kumimoji="1" lang="zh-CN" altLang="en-US" sz="2000" kern="0" dirty="0">
                <a:latin typeface="Times New Roman" panose="02020603050405020304" pitchFamily="18" charset="0"/>
              </a:rPr>
              <a:t>        在最大模式系统中，一般还有中断优先级管理部件，图中用</a:t>
            </a:r>
            <a:r>
              <a:rPr kumimoji="1" lang="en-US" altLang="zh-CN" sz="2000" kern="0" dirty="0">
                <a:latin typeface="Times New Roman" panose="02020603050405020304" pitchFamily="18" charset="0"/>
              </a:rPr>
              <a:t>8259A</a:t>
            </a:r>
            <a:r>
              <a:rPr kumimoji="1" lang="zh-CN" altLang="en-US" sz="2000" kern="0" dirty="0">
                <a:latin typeface="Times New Roman" panose="02020603050405020304" pitchFamily="18" charset="0"/>
              </a:rPr>
              <a:t>作</a:t>
            </a:r>
          </a:p>
          <a:p>
            <a:pPr>
              <a:lnSpc>
                <a:spcPct val="105000"/>
              </a:lnSpc>
              <a:spcBef>
                <a:spcPct val="0"/>
              </a:spcBef>
              <a:spcAft>
                <a:spcPct val="50000"/>
              </a:spcAft>
              <a:buClrTx/>
            </a:pPr>
            <a:r>
              <a:rPr kumimoji="1" lang="zh-CN" altLang="en-US" sz="2000" kern="0" dirty="0">
                <a:latin typeface="Times New Roman" panose="02020603050405020304" pitchFamily="18" charset="0"/>
              </a:rPr>
              <a:t>为中断优先级管理部件。系统所含设备较少时，也可省去。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</a:pPr>
            <a:r>
              <a:rPr kumimoji="1" lang="zh-CN" altLang="en-US" sz="2000" kern="0" dirty="0">
                <a:latin typeface="Times New Roman" panose="02020603050405020304" pitchFamily="18" charset="0"/>
              </a:rPr>
              <a:t>        在最大模式系统中，总线控制器</a:t>
            </a:r>
            <a:r>
              <a:rPr kumimoji="1" lang="en-US" altLang="zh-CN" sz="2000" kern="0" dirty="0">
                <a:latin typeface="Times New Roman" panose="02020603050405020304" pitchFamily="18" charset="0"/>
              </a:rPr>
              <a:t>8288</a:t>
            </a:r>
            <a:r>
              <a:rPr kumimoji="1" lang="zh-CN" altLang="en-US" sz="2000" kern="0" dirty="0">
                <a:latin typeface="Times New Roman" panose="02020603050405020304" pitchFamily="18" charset="0"/>
              </a:rPr>
              <a:t>的详细连接，见图</a:t>
            </a:r>
            <a:r>
              <a:rPr kumimoji="1" lang="en-US" altLang="zh-CN" sz="2000" kern="0" dirty="0">
                <a:latin typeface="Times New Roman" panose="02020603050405020304" pitchFamily="18" charset="0"/>
              </a:rPr>
              <a:t>3.17.</a:t>
            </a:r>
            <a:endParaRPr lang="en-US" altLang="zh-CN" sz="2000" kern="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855024"/>
            <a:ext cx="3672408" cy="576263"/>
          </a:xfrm>
        </p:spPr>
        <p:txBody>
          <a:bodyPr/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8086</a:t>
            </a:r>
            <a:r>
              <a:rPr lang="zh-CN" altLang="en-US" sz="2000" b="1" dirty="0">
                <a:latin typeface="Times New Roman" panose="02020603050405020304" pitchFamily="18" charset="0"/>
              </a:rPr>
              <a:t>在最模式下的典型配置 </a:t>
            </a:r>
            <a:endParaRPr lang="zh-CN" altLang="en-US" sz="20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pic>
        <p:nvPicPr>
          <p:cNvPr id="5" name="Picture 4" descr="wx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1880" y="1494297"/>
            <a:ext cx="4857341" cy="5067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8280" y="1566893"/>
            <a:ext cx="3187616" cy="563562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方正舒体" pitchFamily="2" charset="-122"/>
              </a:rPr>
              <a:t>(1) 8288</a:t>
            </a:r>
            <a:r>
              <a:rPr lang="zh-CN" altLang="en-US" b="1" dirty="0">
                <a:latin typeface="Times New Roman" panose="02020603050405020304" pitchFamily="18" charset="0"/>
                <a:ea typeface="方正舒体" pitchFamily="2" charset="-122"/>
              </a:rPr>
              <a:t>总线控制器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3935" y="2239667"/>
            <a:ext cx="8666038" cy="237866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000" b="1" kern="0" dirty="0">
                <a:latin typeface="Times New Roman" panose="02020603050405020304" pitchFamily="18" charset="0"/>
                <a:ea typeface="楷体_GB2312" pitchFamily="1" charset="-122"/>
              </a:rPr>
              <a:t>    当</a:t>
            </a:r>
            <a:r>
              <a:rPr lang="en-US" altLang="zh-CN" sz="2000" b="1" kern="0" dirty="0">
                <a:latin typeface="Times New Roman" panose="02020603050405020304" pitchFamily="18" charset="0"/>
                <a:ea typeface="楷体_GB2312" pitchFamily="1" charset="-122"/>
              </a:rPr>
              <a:t>8088</a:t>
            </a:r>
            <a:r>
              <a:rPr lang="zh-CN" altLang="en-US" sz="2000" b="1" kern="0" dirty="0">
                <a:latin typeface="Times New Roman" panose="02020603050405020304" pitchFamily="18" charset="0"/>
                <a:ea typeface="楷体_GB2312" pitchFamily="1" charset="-122"/>
              </a:rPr>
              <a:t>工作在最大组态方式时，就需要使用</a:t>
            </a:r>
            <a:r>
              <a:rPr lang="en-US" altLang="zh-CN" sz="2000" b="1" kern="0" dirty="0">
                <a:latin typeface="Times New Roman" panose="02020603050405020304" pitchFamily="18" charset="0"/>
                <a:ea typeface="楷体_GB2312" pitchFamily="1" charset="-122"/>
              </a:rPr>
              <a:t>8288</a:t>
            </a:r>
            <a:r>
              <a:rPr lang="zh-CN" altLang="en-US" sz="2000" b="1" kern="0" dirty="0">
                <a:latin typeface="Times New Roman" panose="02020603050405020304" pitchFamily="18" charset="0"/>
                <a:ea typeface="楷体_GB2312" pitchFamily="1" charset="-122"/>
              </a:rPr>
              <a:t>总线控制器来产生存储器和</a:t>
            </a:r>
            <a:r>
              <a:rPr lang="en-US" altLang="zh-CN" sz="2000" b="1" kern="0" dirty="0">
                <a:latin typeface="Times New Roman" panose="02020603050405020304" pitchFamily="18" charset="0"/>
                <a:ea typeface="楷体_GB2312" pitchFamily="1" charset="-122"/>
              </a:rPr>
              <a:t>I/O</a:t>
            </a:r>
            <a:r>
              <a:rPr lang="zh-CN" altLang="en-US" sz="2000" b="1" kern="0" dirty="0">
                <a:latin typeface="Times New Roman" panose="02020603050405020304" pitchFamily="18" charset="0"/>
                <a:ea typeface="楷体_GB2312" pitchFamily="1" charset="-122"/>
              </a:rPr>
              <a:t>端口读写操作的控制信号。</a:t>
            </a:r>
            <a:endParaRPr lang="en-US" altLang="zh-CN" sz="2000" b="1" kern="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b="1" kern="0" dirty="0">
                <a:latin typeface="Times New Roman" panose="02020603050405020304" pitchFamily="18" charset="0"/>
                <a:ea typeface="楷体_GB2312" pitchFamily="1" charset="-122"/>
              </a:rPr>
              <a:t>在最大组态的系统中，命令信号和总线控制所需要的信号都是</a:t>
            </a:r>
            <a:r>
              <a:rPr lang="en-US" altLang="zh-CN" sz="2000" b="1" kern="0" dirty="0">
                <a:latin typeface="Times New Roman" panose="02020603050405020304" pitchFamily="18" charset="0"/>
                <a:ea typeface="楷体_GB2312" pitchFamily="1" charset="-122"/>
              </a:rPr>
              <a:t>8288</a:t>
            </a:r>
            <a:r>
              <a:rPr lang="zh-CN" altLang="en-US" sz="2000" b="1" kern="0" dirty="0">
                <a:latin typeface="Times New Roman" panose="02020603050405020304" pitchFamily="18" charset="0"/>
                <a:ea typeface="楷体_GB2312" pitchFamily="1" charset="-122"/>
              </a:rPr>
              <a:t>根据</a:t>
            </a:r>
            <a:r>
              <a:rPr lang="en-US" altLang="zh-CN" sz="2000" b="1" kern="0" dirty="0">
                <a:latin typeface="Times New Roman" panose="02020603050405020304" pitchFamily="18" charset="0"/>
                <a:ea typeface="楷体_GB2312" pitchFamily="1" charset="-122"/>
              </a:rPr>
              <a:t>8088</a:t>
            </a:r>
            <a:r>
              <a:rPr lang="zh-CN" altLang="en-US" sz="2000" b="1" kern="0" dirty="0">
                <a:latin typeface="Times New Roman" panose="02020603050405020304" pitchFamily="18" charset="0"/>
                <a:ea typeface="楷体_GB2312" pitchFamily="1" charset="-122"/>
              </a:rPr>
              <a:t>提供的状态信号</a:t>
            </a:r>
            <a:r>
              <a:rPr lang="en-US" altLang="zh-CN" sz="2000" b="1" kern="0" dirty="0">
                <a:latin typeface="Times New Roman" panose="02020603050405020304" pitchFamily="18" charset="0"/>
                <a:ea typeface="楷体_GB2312" pitchFamily="1" charset="-122"/>
              </a:rPr>
              <a:t>S0</a:t>
            </a:r>
            <a:r>
              <a:rPr lang="zh-CN" altLang="en-US" sz="2000" b="1" kern="0" dirty="0"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2000" b="1" kern="0" dirty="0">
                <a:latin typeface="Times New Roman" panose="02020603050405020304" pitchFamily="18" charset="0"/>
                <a:ea typeface="楷体_GB2312" pitchFamily="1" charset="-122"/>
              </a:rPr>
              <a:t>S1</a:t>
            </a:r>
            <a:r>
              <a:rPr lang="zh-CN" altLang="en-US" sz="2000" b="1" kern="0" dirty="0"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2000" b="1" kern="0" dirty="0">
                <a:latin typeface="Times New Roman" panose="02020603050405020304" pitchFamily="18" charset="0"/>
                <a:ea typeface="楷体_GB2312" pitchFamily="1" charset="-122"/>
              </a:rPr>
              <a:t>S2</a:t>
            </a:r>
            <a:r>
              <a:rPr lang="zh-CN" altLang="en-US" sz="2000" b="1" kern="0" dirty="0">
                <a:latin typeface="Times New Roman" panose="02020603050405020304" pitchFamily="18" charset="0"/>
                <a:ea typeface="楷体_GB2312" pitchFamily="1" charset="-122"/>
              </a:rPr>
              <a:t>输出的。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88" y="4014660"/>
            <a:ext cx="4002854" cy="2552893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11560" y="1633055"/>
            <a:ext cx="6842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不同状态下8288对应的输出命令信号 </a:t>
            </a:r>
          </a:p>
        </p:txBody>
      </p:sp>
      <p:grpSp>
        <p:nvGrpSpPr>
          <p:cNvPr id="12291" name="Group 3"/>
          <p:cNvGrpSpPr/>
          <p:nvPr/>
        </p:nvGrpSpPr>
        <p:grpSpPr bwMode="auto">
          <a:xfrm>
            <a:off x="1408379" y="2310658"/>
            <a:ext cx="5689600" cy="3600450"/>
            <a:chOff x="0" y="0"/>
            <a:chExt cx="8960" cy="5669"/>
          </a:xfrm>
        </p:grpSpPr>
        <p:sp>
          <p:nvSpPr>
            <p:cNvPr id="1229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8960" cy="5669"/>
            </a:xfrm>
            <a:prstGeom prst="rect">
              <a:avLst/>
            </a:prstGeom>
            <a:noFill/>
            <a:ln w="28575">
              <a:solidFill>
                <a:srgbClr val="00FF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30000"/>
                </a:spcBef>
              </a:pPr>
              <a:endParaRPr lang="zh-CN" altLang="zh-CN" sz="2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spcBef>
                  <a:spcPct val="30000"/>
                </a:spcBef>
              </a:pPr>
              <a:r>
                <a:rPr lang="zh-CN" altLang="zh-CN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0    0  	中断响应</a:t>
              </a:r>
            </a:p>
            <a:p>
              <a:pPr algn="just">
                <a:spcBef>
                  <a:spcPct val="30000"/>
                </a:spcBef>
              </a:pPr>
              <a:r>
                <a:rPr lang="zh-CN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0    0    1  	读I/O</a:t>
              </a:r>
            </a:p>
            <a:p>
              <a:pPr algn="just">
                <a:spcBef>
                  <a:spcPct val="30000"/>
                </a:spcBef>
              </a:pPr>
              <a:r>
                <a:rPr lang="zh-CN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0    1    0  	写I/O</a:t>
              </a:r>
            </a:p>
            <a:p>
              <a:pPr algn="just">
                <a:spcBef>
                  <a:spcPct val="30000"/>
                </a:spcBef>
              </a:pPr>
              <a:r>
                <a:rPr lang="zh-CN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0    1    1  	暂停</a:t>
              </a:r>
            </a:p>
            <a:p>
              <a:pPr algn="just">
                <a:spcBef>
                  <a:spcPct val="30000"/>
                </a:spcBef>
              </a:pPr>
              <a:r>
                <a:rPr lang="zh-CN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1    0    0  	取指</a:t>
              </a:r>
            </a:p>
            <a:p>
              <a:pPr algn="just">
                <a:spcBef>
                  <a:spcPct val="30000"/>
                </a:spcBef>
              </a:pPr>
              <a:r>
                <a:rPr lang="zh-CN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1    0    1  	读存储器</a:t>
              </a:r>
            </a:p>
            <a:p>
              <a:pPr algn="just">
                <a:spcBef>
                  <a:spcPct val="30000"/>
                </a:spcBef>
              </a:pPr>
              <a:r>
                <a:rPr lang="zh-CN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1    1    0  	写存储器 </a:t>
              </a:r>
            </a:p>
            <a:p>
              <a:pPr algn="just">
                <a:spcBef>
                  <a:spcPct val="30000"/>
                </a:spcBef>
              </a:pPr>
              <a:r>
                <a:rPr lang="zh-CN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1    1    1  	无效</a:t>
              </a:r>
            </a:p>
          </p:txBody>
        </p:sp>
        <p:grpSp>
          <p:nvGrpSpPr>
            <p:cNvPr id="12293" name="Group 5"/>
            <p:cNvGrpSpPr/>
            <p:nvPr/>
          </p:nvGrpSpPr>
          <p:grpSpPr bwMode="auto">
            <a:xfrm>
              <a:off x="228" y="25"/>
              <a:ext cx="2042" cy="626"/>
              <a:chOff x="0" y="0"/>
              <a:chExt cx="1104" cy="340"/>
            </a:xfrm>
          </p:grpSpPr>
          <p:sp>
            <p:nvSpPr>
              <p:cNvPr id="12294" name="Text Box 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104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zh-CN" sz="2000" b="1" baseline="-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  </a:t>
                </a:r>
                <a:r>
                  <a:rPr lang="zh-CN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zh-CN" sz="2000" b="1" baseline="-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</a:t>
                </a:r>
                <a:r>
                  <a:rPr lang="zh-CN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zh-CN" sz="2000" b="1" baseline="-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zh-CN" sz="20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5" name="Line 7"/>
              <p:cNvSpPr>
                <a:spLocks noChangeShapeType="1"/>
              </p:cNvSpPr>
              <p:nvPr/>
            </p:nvSpPr>
            <p:spPr bwMode="auto">
              <a:xfrm>
                <a:off x="144" y="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6" name="Line 8"/>
              <p:cNvSpPr>
                <a:spLocks noChangeShapeType="1"/>
              </p:cNvSpPr>
              <p:nvPr/>
            </p:nvSpPr>
            <p:spPr bwMode="auto">
              <a:xfrm>
                <a:off x="432" y="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7" name="Line 9"/>
              <p:cNvSpPr>
                <a:spLocks noChangeShapeType="1"/>
              </p:cNvSpPr>
              <p:nvPr/>
            </p:nvSpPr>
            <p:spPr bwMode="auto">
              <a:xfrm>
                <a:off x="768" y="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298" name="Group 10"/>
            <p:cNvGrpSpPr/>
            <p:nvPr/>
          </p:nvGrpSpPr>
          <p:grpSpPr bwMode="auto">
            <a:xfrm>
              <a:off x="5103" y="705"/>
              <a:ext cx="1582" cy="625"/>
              <a:chOff x="0" y="0"/>
              <a:chExt cx="576" cy="250"/>
            </a:xfrm>
          </p:grpSpPr>
          <p:sp>
            <p:nvSpPr>
              <p:cNvPr id="12299" name="Text Box 11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INTA</a:t>
                </a:r>
              </a:p>
            </p:txBody>
          </p:sp>
          <p:sp>
            <p:nvSpPr>
              <p:cNvPr id="12300" name="Line 12"/>
              <p:cNvSpPr>
                <a:spLocks noChangeShapeType="1"/>
              </p:cNvSpPr>
              <p:nvPr/>
            </p:nvSpPr>
            <p:spPr bwMode="auto">
              <a:xfrm>
                <a:off x="48" y="4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1" name="Group 13"/>
            <p:cNvGrpSpPr/>
            <p:nvPr/>
          </p:nvGrpSpPr>
          <p:grpSpPr bwMode="auto">
            <a:xfrm>
              <a:off x="5103" y="3142"/>
              <a:ext cx="1815" cy="625"/>
              <a:chOff x="0" y="0"/>
              <a:chExt cx="576" cy="250"/>
            </a:xfrm>
          </p:grpSpPr>
          <p:sp>
            <p:nvSpPr>
              <p:cNvPr id="12302" name="Text Box 1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MRDC</a:t>
                </a:r>
              </a:p>
            </p:txBody>
          </p:sp>
          <p:sp>
            <p:nvSpPr>
              <p:cNvPr id="12303" name="Line 15"/>
              <p:cNvSpPr>
                <a:spLocks noChangeShapeType="1"/>
              </p:cNvSpPr>
              <p:nvPr/>
            </p:nvSpPr>
            <p:spPr bwMode="auto">
              <a:xfrm>
                <a:off x="48" y="2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4" name="Group 16"/>
            <p:cNvGrpSpPr/>
            <p:nvPr/>
          </p:nvGrpSpPr>
          <p:grpSpPr bwMode="auto">
            <a:xfrm>
              <a:off x="5103" y="1327"/>
              <a:ext cx="1582" cy="625"/>
              <a:chOff x="0" y="0"/>
              <a:chExt cx="576" cy="250"/>
            </a:xfrm>
          </p:grpSpPr>
          <p:sp>
            <p:nvSpPr>
              <p:cNvPr id="12305" name="Text Box 1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IORC</a:t>
                </a:r>
              </a:p>
            </p:txBody>
          </p:sp>
          <p:sp>
            <p:nvSpPr>
              <p:cNvPr id="12306" name="Line 18"/>
              <p:cNvSpPr>
                <a:spLocks noChangeShapeType="1"/>
              </p:cNvSpPr>
              <p:nvPr/>
            </p:nvSpPr>
            <p:spPr bwMode="auto">
              <a:xfrm>
                <a:off x="48" y="4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7" name="Group 19"/>
            <p:cNvGrpSpPr/>
            <p:nvPr/>
          </p:nvGrpSpPr>
          <p:grpSpPr bwMode="auto">
            <a:xfrm>
              <a:off x="6690" y="1952"/>
              <a:ext cx="2043" cy="625"/>
              <a:chOff x="0" y="0"/>
              <a:chExt cx="624" cy="250"/>
            </a:xfrm>
          </p:grpSpPr>
          <p:sp>
            <p:nvSpPr>
              <p:cNvPr id="12308" name="Text Box 2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AIOWC</a:t>
                </a:r>
              </a:p>
            </p:txBody>
          </p:sp>
          <p:sp>
            <p:nvSpPr>
              <p:cNvPr id="12309" name="Line 21"/>
              <p:cNvSpPr>
                <a:spLocks noChangeShapeType="1"/>
              </p:cNvSpPr>
              <p:nvPr/>
            </p:nvSpPr>
            <p:spPr bwMode="auto">
              <a:xfrm>
                <a:off x="64" y="20"/>
                <a:ext cx="4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22"/>
            <p:cNvGrpSpPr/>
            <p:nvPr/>
          </p:nvGrpSpPr>
          <p:grpSpPr bwMode="auto">
            <a:xfrm>
              <a:off x="5100" y="1895"/>
              <a:ext cx="1703" cy="625"/>
              <a:chOff x="0" y="0"/>
              <a:chExt cx="576" cy="250"/>
            </a:xfrm>
          </p:grpSpPr>
          <p:sp>
            <p:nvSpPr>
              <p:cNvPr id="12311" name="Text Box 2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IOWC</a:t>
                </a:r>
              </a:p>
            </p:txBody>
          </p:sp>
          <p:sp>
            <p:nvSpPr>
              <p:cNvPr id="12312" name="Line 24"/>
              <p:cNvSpPr>
                <a:spLocks noChangeShapeType="1"/>
              </p:cNvSpPr>
              <p:nvPr/>
            </p:nvSpPr>
            <p:spPr bwMode="auto">
              <a:xfrm>
                <a:off x="48" y="4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3" name="Group 25"/>
            <p:cNvGrpSpPr/>
            <p:nvPr/>
          </p:nvGrpSpPr>
          <p:grpSpPr bwMode="auto">
            <a:xfrm>
              <a:off x="5103" y="3822"/>
              <a:ext cx="1815" cy="625"/>
              <a:chOff x="0" y="0"/>
              <a:chExt cx="576" cy="250"/>
            </a:xfrm>
          </p:grpSpPr>
          <p:sp>
            <p:nvSpPr>
              <p:cNvPr id="12314" name="Text Box 2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MRDC</a:t>
                </a:r>
              </a:p>
            </p:txBody>
          </p:sp>
          <p:sp>
            <p:nvSpPr>
              <p:cNvPr id="12315" name="Line 27"/>
              <p:cNvSpPr>
                <a:spLocks noChangeShapeType="1"/>
              </p:cNvSpPr>
              <p:nvPr/>
            </p:nvSpPr>
            <p:spPr bwMode="auto">
              <a:xfrm>
                <a:off x="48" y="2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6" name="Group 28"/>
            <p:cNvGrpSpPr/>
            <p:nvPr/>
          </p:nvGrpSpPr>
          <p:grpSpPr bwMode="auto">
            <a:xfrm>
              <a:off x="5103" y="4447"/>
              <a:ext cx="1815" cy="625"/>
              <a:chOff x="0" y="0"/>
              <a:chExt cx="576" cy="250"/>
            </a:xfrm>
          </p:grpSpPr>
          <p:sp>
            <p:nvSpPr>
              <p:cNvPr id="12317" name="Text Box 2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MWTC</a:t>
                </a:r>
              </a:p>
            </p:txBody>
          </p:sp>
          <p:sp>
            <p:nvSpPr>
              <p:cNvPr id="12318" name="Line 30"/>
              <p:cNvSpPr>
                <a:spLocks noChangeShapeType="1"/>
              </p:cNvSpPr>
              <p:nvPr/>
            </p:nvSpPr>
            <p:spPr bwMode="auto">
              <a:xfrm>
                <a:off x="48" y="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9" name="Group 31"/>
            <p:cNvGrpSpPr/>
            <p:nvPr/>
          </p:nvGrpSpPr>
          <p:grpSpPr bwMode="auto">
            <a:xfrm>
              <a:off x="6803" y="4447"/>
              <a:ext cx="1927" cy="625"/>
              <a:chOff x="0" y="0"/>
              <a:chExt cx="576" cy="250"/>
            </a:xfrm>
          </p:grpSpPr>
          <p:sp>
            <p:nvSpPr>
              <p:cNvPr id="12320" name="Text Box 3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AMWC</a:t>
                </a:r>
              </a:p>
            </p:txBody>
          </p:sp>
          <p:sp>
            <p:nvSpPr>
              <p:cNvPr id="12321" name="Line 33"/>
              <p:cNvSpPr>
                <a:spLocks noChangeShapeType="1"/>
              </p:cNvSpPr>
              <p:nvPr/>
            </p:nvSpPr>
            <p:spPr bwMode="auto">
              <a:xfrm>
                <a:off x="48" y="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6" name="文本占位符 2"/>
          <p:cNvSpPr txBox="1"/>
          <p:nvPr/>
        </p:nvSpPr>
        <p:spPr>
          <a:xfrm>
            <a:off x="478645" y="974884"/>
            <a:ext cx="6396545" cy="5762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3.6 8086</a:t>
            </a:r>
            <a:r>
              <a:rPr lang="zh-CN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296" y="227787"/>
            <a:ext cx="4424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9866" y="2576680"/>
            <a:ext cx="3457575" cy="3960812"/>
          </a:xfrm>
        </p:spPr>
        <p:txBody>
          <a:bodyPr/>
          <a:lstStyle/>
          <a:p>
            <a:pPr>
              <a:lnSpc>
                <a:spcPct val="122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effectLst/>
              </a:rPr>
              <a:t>用于输出中断响应</a:t>
            </a:r>
          </a:p>
          <a:p>
            <a:pPr>
              <a:lnSpc>
                <a:spcPct val="122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effectLst/>
              </a:rPr>
              <a:t>读</a:t>
            </a:r>
            <a:r>
              <a:rPr lang="en-US" altLang="zh-CN" sz="1800" b="1" dirty="0">
                <a:solidFill>
                  <a:schemeClr val="folHlink"/>
                </a:solidFill>
                <a:effectLst/>
              </a:rPr>
              <a:t>I/O</a:t>
            </a:r>
            <a:r>
              <a:rPr lang="zh-CN" altLang="en-US" sz="1800" b="1" dirty="0">
                <a:solidFill>
                  <a:schemeClr val="folHlink"/>
                </a:solidFill>
                <a:effectLst/>
              </a:rPr>
              <a:t>信号</a:t>
            </a:r>
          </a:p>
          <a:p>
            <a:pPr>
              <a:lnSpc>
                <a:spcPct val="122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effectLst/>
              </a:rPr>
              <a:t>写</a:t>
            </a:r>
            <a:r>
              <a:rPr lang="en-US" altLang="zh-CN" sz="1800" b="1" dirty="0">
                <a:solidFill>
                  <a:schemeClr val="folHlink"/>
                </a:solidFill>
                <a:effectLst/>
              </a:rPr>
              <a:t>I/O</a:t>
            </a:r>
            <a:r>
              <a:rPr lang="zh-CN" altLang="en-US" sz="1800" b="1" dirty="0">
                <a:solidFill>
                  <a:schemeClr val="folHlink"/>
                </a:solidFill>
                <a:effectLst/>
              </a:rPr>
              <a:t>信号</a:t>
            </a:r>
          </a:p>
          <a:p>
            <a:pPr>
              <a:lnSpc>
                <a:spcPct val="122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effectLst/>
              </a:rPr>
              <a:t>I/O</a:t>
            </a:r>
            <a:r>
              <a:rPr lang="zh-CN" altLang="en-US" sz="1800" b="1" dirty="0">
                <a:solidFill>
                  <a:schemeClr val="folHlink"/>
                </a:solidFill>
                <a:effectLst/>
              </a:rPr>
              <a:t>写超前控制信号</a:t>
            </a:r>
          </a:p>
          <a:p>
            <a:pPr>
              <a:lnSpc>
                <a:spcPct val="122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effectLst/>
              </a:rPr>
              <a:t>读存储器信号</a:t>
            </a:r>
          </a:p>
          <a:p>
            <a:pPr>
              <a:lnSpc>
                <a:spcPct val="122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effectLst/>
              </a:rPr>
              <a:t>写存储器信号</a:t>
            </a:r>
          </a:p>
          <a:p>
            <a:pPr>
              <a:lnSpc>
                <a:spcPct val="122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effectLst/>
              </a:rPr>
              <a:t>存储器写超前控制信号</a:t>
            </a:r>
          </a:p>
        </p:txBody>
      </p:sp>
      <p:grpSp>
        <p:nvGrpSpPr>
          <p:cNvPr id="13315" name="Group 3"/>
          <p:cNvGrpSpPr/>
          <p:nvPr/>
        </p:nvGrpSpPr>
        <p:grpSpPr bwMode="auto">
          <a:xfrm>
            <a:off x="720366" y="2576680"/>
            <a:ext cx="1298575" cy="2775178"/>
            <a:chOff x="0" y="0"/>
            <a:chExt cx="817" cy="2268"/>
          </a:xfrm>
        </p:grpSpPr>
        <p:grpSp>
          <p:nvGrpSpPr>
            <p:cNvPr id="13316" name="Group 4"/>
            <p:cNvGrpSpPr/>
            <p:nvPr/>
          </p:nvGrpSpPr>
          <p:grpSpPr bwMode="auto">
            <a:xfrm>
              <a:off x="91" y="0"/>
              <a:ext cx="633" cy="318"/>
              <a:chOff x="0" y="0"/>
              <a:chExt cx="576" cy="318"/>
            </a:xfrm>
          </p:grpSpPr>
          <p:sp>
            <p:nvSpPr>
              <p:cNvPr id="13317" name="Text Box 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INTA</a:t>
                </a:r>
              </a:p>
            </p:txBody>
          </p:sp>
          <p:sp>
            <p:nvSpPr>
              <p:cNvPr id="13318" name="Line 6"/>
              <p:cNvSpPr>
                <a:spLocks noChangeShapeType="1"/>
              </p:cNvSpPr>
              <p:nvPr/>
            </p:nvSpPr>
            <p:spPr bwMode="auto">
              <a:xfrm>
                <a:off x="48" y="4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19" name="Group 7"/>
            <p:cNvGrpSpPr/>
            <p:nvPr/>
          </p:nvGrpSpPr>
          <p:grpSpPr bwMode="auto">
            <a:xfrm>
              <a:off x="45" y="1315"/>
              <a:ext cx="726" cy="318"/>
              <a:chOff x="0" y="0"/>
              <a:chExt cx="576" cy="318"/>
            </a:xfrm>
          </p:grpSpPr>
          <p:sp>
            <p:nvSpPr>
              <p:cNvPr id="13320" name="Text Box 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MRDC</a:t>
                </a:r>
              </a:p>
            </p:txBody>
          </p:sp>
          <p:sp>
            <p:nvSpPr>
              <p:cNvPr id="13321" name="Line 9"/>
              <p:cNvSpPr>
                <a:spLocks noChangeShapeType="1"/>
              </p:cNvSpPr>
              <p:nvPr/>
            </p:nvSpPr>
            <p:spPr bwMode="auto">
              <a:xfrm>
                <a:off x="48" y="2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22" name="Group 10"/>
            <p:cNvGrpSpPr/>
            <p:nvPr/>
          </p:nvGrpSpPr>
          <p:grpSpPr bwMode="auto">
            <a:xfrm>
              <a:off x="93" y="317"/>
              <a:ext cx="633" cy="318"/>
              <a:chOff x="0" y="0"/>
              <a:chExt cx="576" cy="318"/>
            </a:xfrm>
          </p:grpSpPr>
          <p:sp>
            <p:nvSpPr>
              <p:cNvPr id="13323" name="Text Box 11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IORC</a:t>
                </a:r>
              </a:p>
            </p:txBody>
          </p:sp>
          <p:sp>
            <p:nvSpPr>
              <p:cNvPr id="13324" name="Line 12"/>
              <p:cNvSpPr>
                <a:spLocks noChangeShapeType="1"/>
              </p:cNvSpPr>
              <p:nvPr/>
            </p:nvSpPr>
            <p:spPr bwMode="auto">
              <a:xfrm>
                <a:off x="48" y="4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25" name="Group 13"/>
            <p:cNvGrpSpPr/>
            <p:nvPr/>
          </p:nvGrpSpPr>
          <p:grpSpPr bwMode="auto">
            <a:xfrm>
              <a:off x="0" y="952"/>
              <a:ext cx="817" cy="318"/>
              <a:chOff x="0" y="0"/>
              <a:chExt cx="624" cy="318"/>
            </a:xfrm>
          </p:grpSpPr>
          <p:sp>
            <p:nvSpPr>
              <p:cNvPr id="13326" name="Text Box 1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AIOWC</a:t>
                </a:r>
              </a:p>
            </p:txBody>
          </p:sp>
          <p:sp>
            <p:nvSpPr>
              <p:cNvPr id="13327" name="Line 15"/>
              <p:cNvSpPr>
                <a:spLocks noChangeShapeType="1"/>
              </p:cNvSpPr>
              <p:nvPr/>
            </p:nvSpPr>
            <p:spPr bwMode="auto">
              <a:xfrm>
                <a:off x="64" y="20"/>
                <a:ext cx="4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28" name="Group 16"/>
            <p:cNvGrpSpPr/>
            <p:nvPr/>
          </p:nvGrpSpPr>
          <p:grpSpPr bwMode="auto">
            <a:xfrm>
              <a:off x="45" y="657"/>
              <a:ext cx="681" cy="318"/>
              <a:chOff x="0" y="0"/>
              <a:chExt cx="576" cy="318"/>
            </a:xfrm>
          </p:grpSpPr>
          <p:sp>
            <p:nvSpPr>
              <p:cNvPr id="13329" name="Text Box 1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IOWC</a:t>
                </a:r>
              </a:p>
            </p:txBody>
          </p:sp>
          <p:sp>
            <p:nvSpPr>
              <p:cNvPr id="13330" name="Line 18"/>
              <p:cNvSpPr>
                <a:spLocks noChangeShapeType="1"/>
              </p:cNvSpPr>
              <p:nvPr/>
            </p:nvSpPr>
            <p:spPr bwMode="auto">
              <a:xfrm>
                <a:off x="48" y="4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31" name="Group 19"/>
            <p:cNvGrpSpPr/>
            <p:nvPr/>
          </p:nvGrpSpPr>
          <p:grpSpPr bwMode="auto">
            <a:xfrm>
              <a:off x="45" y="1633"/>
              <a:ext cx="726" cy="318"/>
              <a:chOff x="0" y="0"/>
              <a:chExt cx="576" cy="318"/>
            </a:xfrm>
          </p:grpSpPr>
          <p:sp>
            <p:nvSpPr>
              <p:cNvPr id="13332" name="Text Box 2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MWTC</a:t>
                </a:r>
              </a:p>
            </p:txBody>
          </p:sp>
          <p:sp>
            <p:nvSpPr>
              <p:cNvPr id="13333" name="Line 21"/>
              <p:cNvSpPr>
                <a:spLocks noChangeShapeType="1"/>
              </p:cNvSpPr>
              <p:nvPr/>
            </p:nvSpPr>
            <p:spPr bwMode="auto">
              <a:xfrm>
                <a:off x="48" y="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34" name="Group 22"/>
            <p:cNvGrpSpPr/>
            <p:nvPr/>
          </p:nvGrpSpPr>
          <p:grpSpPr bwMode="auto">
            <a:xfrm>
              <a:off x="0" y="1950"/>
              <a:ext cx="771" cy="318"/>
              <a:chOff x="0" y="0"/>
              <a:chExt cx="576" cy="318"/>
            </a:xfrm>
          </p:grpSpPr>
          <p:sp>
            <p:nvSpPr>
              <p:cNvPr id="13335" name="Text Box 2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AMWC</a:t>
                </a:r>
              </a:p>
            </p:txBody>
          </p:sp>
          <p:sp>
            <p:nvSpPr>
              <p:cNvPr id="13336" name="Line 24"/>
              <p:cNvSpPr>
                <a:spLocks noChangeShapeType="1"/>
              </p:cNvSpPr>
              <p:nvPr/>
            </p:nvSpPr>
            <p:spPr bwMode="auto">
              <a:xfrm>
                <a:off x="48" y="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506191" y="1781440"/>
            <a:ext cx="49119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8288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各输出命令信号的功能 </a:t>
            </a:r>
          </a:p>
        </p:txBody>
      </p:sp>
      <p:grpSp>
        <p:nvGrpSpPr>
          <p:cNvPr id="13478" name="Group 166"/>
          <p:cNvGrpSpPr/>
          <p:nvPr/>
        </p:nvGrpSpPr>
        <p:grpSpPr bwMode="auto">
          <a:xfrm>
            <a:off x="8064758" y="2488274"/>
            <a:ext cx="1066800" cy="1368425"/>
            <a:chOff x="0" y="0"/>
            <a:chExt cx="672" cy="768"/>
          </a:xfrm>
        </p:grpSpPr>
        <p:sp>
          <p:nvSpPr>
            <p:cNvPr id="13479" name="Text Box 167"/>
            <p:cNvSpPr txBox="1">
              <a:spLocks noChangeArrowheads="1"/>
            </p:cNvSpPr>
            <p:nvPr/>
          </p:nvSpPr>
          <p:spPr bwMode="auto">
            <a:xfrm>
              <a:off x="144" y="48"/>
              <a:ext cx="528" cy="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74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输出命令信号</a:t>
              </a:r>
            </a:p>
          </p:txBody>
        </p:sp>
        <p:sp>
          <p:nvSpPr>
            <p:cNvPr id="13480" name="AutoShape 168"/>
            <p:cNvSpPr/>
            <p:nvPr/>
          </p:nvSpPr>
          <p:spPr bwMode="auto">
            <a:xfrm>
              <a:off x="0" y="0"/>
              <a:ext cx="144" cy="768"/>
            </a:xfrm>
            <a:prstGeom prst="rightBrace">
              <a:avLst>
                <a:gd name="adj1" fmla="val 44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9" name="文本占位符 2"/>
          <p:cNvSpPr txBox="1"/>
          <p:nvPr/>
        </p:nvSpPr>
        <p:spPr>
          <a:xfrm>
            <a:off x="478645" y="974884"/>
            <a:ext cx="6396545" cy="5762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3.6 8086</a:t>
            </a:r>
            <a:r>
              <a:rPr lang="zh-CN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359" y="2304073"/>
            <a:ext cx="4002854" cy="255289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4298" y="348635"/>
            <a:ext cx="4424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8" name="Group 72"/>
          <p:cNvGrpSpPr/>
          <p:nvPr/>
        </p:nvGrpSpPr>
        <p:grpSpPr bwMode="auto">
          <a:xfrm>
            <a:off x="2375422" y="5085184"/>
            <a:ext cx="914400" cy="1296144"/>
            <a:chOff x="0" y="6"/>
            <a:chExt cx="576" cy="634"/>
          </a:xfrm>
        </p:grpSpPr>
        <p:sp>
          <p:nvSpPr>
            <p:cNvPr id="14409" name="Text Box 73"/>
            <p:cNvSpPr txBox="1">
              <a:spLocks noChangeArrowheads="1"/>
            </p:cNvSpPr>
            <p:nvPr/>
          </p:nvSpPr>
          <p:spPr bwMode="auto">
            <a:xfrm>
              <a:off x="0" y="6"/>
              <a:ext cx="52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8086</a:t>
              </a:r>
              <a:r>
                <a:rPr lang="zh-CN" altLang="en-US" sz="2000" b="1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控制逻辑</a:t>
              </a:r>
            </a:p>
          </p:txBody>
        </p:sp>
        <p:sp>
          <p:nvSpPr>
            <p:cNvPr id="14410" name="AutoShape 74"/>
            <p:cNvSpPr/>
            <p:nvPr/>
          </p:nvSpPr>
          <p:spPr bwMode="auto">
            <a:xfrm>
              <a:off x="528" y="48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11" name="Group 75"/>
          <p:cNvGrpSpPr/>
          <p:nvPr/>
        </p:nvGrpSpPr>
        <p:grpSpPr bwMode="auto">
          <a:xfrm>
            <a:off x="330200" y="1553086"/>
            <a:ext cx="8632825" cy="1514476"/>
            <a:chOff x="48" y="-117"/>
            <a:chExt cx="5438" cy="954"/>
          </a:xfrm>
        </p:grpSpPr>
        <p:sp>
          <p:nvSpPr>
            <p:cNvPr id="14412" name="Rectangle 76"/>
            <p:cNvSpPr>
              <a:spLocks noChangeArrowheads="1"/>
            </p:cNvSpPr>
            <p:nvPr/>
          </p:nvSpPr>
          <p:spPr bwMode="auto">
            <a:xfrm>
              <a:off x="48" y="-117"/>
              <a:ext cx="5438" cy="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514350" indent="-514350">
                <a:lnSpc>
                  <a:spcPct val="150000"/>
                </a:lnSpc>
                <a:buClr>
                  <a:srgbClr val="740000"/>
                </a:buClr>
                <a:buFont typeface="+mj-ea"/>
                <a:buAutoNum type="circleNumDbPlain" startAt="2"/>
              </a:pPr>
              <a:r>
                <a:rPr lang="zh-CN" altLang="zh-CN" sz="2400" b="1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8288控制逻辑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zh-CN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8288的工作受输入控制信号控制，控制信号包括IOB、</a:t>
              </a: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、CEN和CLK，其功能是使8288与CPU保持同步工作。</a:t>
              </a:r>
              <a:r>
                <a:rPr lang="zh-CN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14413" name="Group 77"/>
            <p:cNvGrpSpPr/>
            <p:nvPr/>
          </p:nvGrpSpPr>
          <p:grpSpPr bwMode="auto">
            <a:xfrm>
              <a:off x="4240" y="309"/>
              <a:ext cx="546" cy="252"/>
              <a:chOff x="4070" y="-260"/>
              <a:chExt cx="624" cy="252"/>
            </a:xfrm>
          </p:grpSpPr>
          <p:sp>
            <p:nvSpPr>
              <p:cNvPr id="14414" name="Text Box 78"/>
              <p:cNvSpPr txBox="1">
                <a:spLocks noChangeArrowheads="1"/>
              </p:cNvSpPr>
              <p:nvPr/>
            </p:nvSpPr>
            <p:spPr bwMode="auto">
              <a:xfrm>
                <a:off x="4070" y="-260"/>
                <a:ext cx="62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AEN</a:t>
                </a:r>
              </a:p>
            </p:txBody>
          </p:sp>
          <p:sp>
            <p:nvSpPr>
              <p:cNvPr id="14415" name="Line 79"/>
              <p:cNvSpPr>
                <a:spLocks noChangeShapeType="1"/>
              </p:cNvSpPr>
              <p:nvPr/>
            </p:nvSpPr>
            <p:spPr bwMode="auto">
              <a:xfrm>
                <a:off x="4149" y="-260"/>
                <a:ext cx="28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0" name="文本占位符 2"/>
          <p:cNvSpPr txBox="1"/>
          <p:nvPr/>
        </p:nvSpPr>
        <p:spPr>
          <a:xfrm>
            <a:off x="478645" y="974884"/>
            <a:ext cx="6396545" cy="5762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3.6 8086</a:t>
            </a:r>
            <a:r>
              <a:rPr lang="zh-CN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822" y="3429000"/>
            <a:ext cx="4629156" cy="29523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0619" y="270945"/>
            <a:ext cx="4424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/>
          <p:nvPr/>
        </p:nvGrpSpPr>
        <p:grpSpPr bwMode="auto">
          <a:xfrm>
            <a:off x="365952" y="2958555"/>
            <a:ext cx="4745289" cy="1200151"/>
            <a:chOff x="0" y="0"/>
            <a:chExt cx="2669" cy="756"/>
          </a:xfrm>
        </p:grpSpPr>
        <p:sp>
          <p:nvSpPr>
            <p:cNvPr id="15363" name="Text Box 3"/>
            <p:cNvSpPr txBox="1">
              <a:spLocks noChangeArrowheads="1"/>
            </p:cNvSpPr>
            <p:nvPr/>
          </p:nvSpPr>
          <p:spPr bwMode="auto">
            <a:xfrm>
              <a:off x="336" y="0"/>
              <a:ext cx="2333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地址使能信号，当8288处于系统总线方式下（IOB=0），用于多总线同步。该信号保持低电平115ns后，8288开始输出控制信号。  </a:t>
              </a:r>
            </a:p>
          </p:txBody>
        </p:sp>
        <p:grpSp>
          <p:nvGrpSpPr>
            <p:cNvPr id="15364" name="Group 4"/>
            <p:cNvGrpSpPr/>
            <p:nvPr/>
          </p:nvGrpSpPr>
          <p:grpSpPr bwMode="auto">
            <a:xfrm>
              <a:off x="0" y="10"/>
              <a:ext cx="432" cy="233"/>
              <a:chOff x="0" y="0"/>
              <a:chExt cx="432" cy="233"/>
            </a:xfrm>
          </p:grpSpPr>
          <p:sp>
            <p:nvSpPr>
              <p:cNvPr id="15365" name="Text Box 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74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AEN：</a:t>
                </a:r>
              </a:p>
            </p:txBody>
          </p:sp>
          <p:sp>
            <p:nvSpPr>
              <p:cNvPr id="15366" name="Line 6"/>
              <p:cNvSpPr>
                <a:spLocks noChangeShapeType="1"/>
              </p:cNvSpPr>
              <p:nvPr/>
            </p:nvSpPr>
            <p:spPr bwMode="auto">
              <a:xfrm>
                <a:off x="48" y="4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367" name="Group 7"/>
          <p:cNvGrpSpPr/>
          <p:nvPr/>
        </p:nvGrpSpPr>
        <p:grpSpPr bwMode="auto">
          <a:xfrm>
            <a:off x="379222" y="4078123"/>
            <a:ext cx="4800600" cy="1604963"/>
            <a:chOff x="20" y="-57"/>
            <a:chExt cx="3024" cy="1011"/>
          </a:xfrm>
        </p:grpSpPr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20" y="-57"/>
              <a:ext cx="302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CEN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8288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片选有效信号，用于多片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8288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协调工作。</a:t>
              </a: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143" y="529"/>
              <a:ext cx="4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CEN</a:t>
              </a:r>
            </a:p>
          </p:txBody>
        </p:sp>
        <p:sp>
          <p:nvSpPr>
            <p:cNvPr id="15370" name="AutoShape 10"/>
            <p:cNvSpPr/>
            <p:nvPr/>
          </p:nvSpPr>
          <p:spPr bwMode="auto">
            <a:xfrm>
              <a:off x="566" y="390"/>
              <a:ext cx="120" cy="513"/>
            </a:xfrm>
            <a:prstGeom prst="leftBrace">
              <a:avLst>
                <a:gd name="adj1" fmla="val 20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669" y="346"/>
              <a:ext cx="1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=1，该8288工作</a:t>
              </a:r>
            </a:p>
          </p:txBody>
        </p:sp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669" y="721"/>
              <a:ext cx="12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=0，该8288不工作</a:t>
              </a:r>
            </a:p>
          </p:txBody>
        </p:sp>
      </p:grp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401502" y="5906924"/>
            <a:ext cx="41178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：时钟信号，通常由系统时钟提供，同步控制信号的节拍。</a:t>
            </a:r>
          </a:p>
        </p:txBody>
      </p:sp>
      <p:grpSp>
        <p:nvGrpSpPr>
          <p:cNvPr id="15444" name="Group 84"/>
          <p:cNvGrpSpPr/>
          <p:nvPr/>
        </p:nvGrpSpPr>
        <p:grpSpPr bwMode="auto">
          <a:xfrm>
            <a:off x="330551" y="1556792"/>
            <a:ext cx="8185150" cy="1265238"/>
            <a:chOff x="0" y="0"/>
            <a:chExt cx="5156" cy="797"/>
          </a:xfrm>
        </p:grpSpPr>
        <p:sp>
          <p:nvSpPr>
            <p:cNvPr id="15445" name="Text Box 85"/>
            <p:cNvSpPr txBox="1">
              <a:spLocks noChangeArrowheads="1"/>
            </p:cNvSpPr>
            <p:nvPr/>
          </p:nvSpPr>
          <p:spPr bwMode="auto">
            <a:xfrm>
              <a:off x="566" y="429"/>
              <a:ext cx="4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IOB</a:t>
              </a:r>
            </a:p>
          </p:txBody>
        </p:sp>
        <p:sp>
          <p:nvSpPr>
            <p:cNvPr id="15446" name="Text Box 86"/>
            <p:cNvSpPr txBox="1">
              <a:spLocks noChangeArrowheads="1"/>
            </p:cNvSpPr>
            <p:nvPr/>
          </p:nvSpPr>
          <p:spPr bwMode="auto">
            <a:xfrm>
              <a:off x="970" y="254"/>
              <a:ext cx="20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=0，系统总线工作方式</a:t>
              </a:r>
            </a:p>
          </p:txBody>
        </p:sp>
        <p:sp>
          <p:nvSpPr>
            <p:cNvPr id="15447" name="Text Box 87"/>
            <p:cNvSpPr txBox="1">
              <a:spLocks noChangeArrowheads="1"/>
            </p:cNvSpPr>
            <p:nvPr/>
          </p:nvSpPr>
          <p:spPr bwMode="auto">
            <a:xfrm>
              <a:off x="1017" y="564"/>
              <a:ext cx="19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=1，I/O总线工作方式</a:t>
              </a:r>
            </a:p>
          </p:txBody>
        </p:sp>
        <p:sp>
          <p:nvSpPr>
            <p:cNvPr id="15448" name="AutoShape 88"/>
            <p:cNvSpPr/>
            <p:nvPr/>
          </p:nvSpPr>
          <p:spPr bwMode="auto">
            <a:xfrm>
              <a:off x="1040" y="314"/>
              <a:ext cx="154" cy="432"/>
            </a:xfrm>
            <a:prstGeom prst="leftBrace">
              <a:avLst>
                <a:gd name="adj1" fmla="val 2337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49" name="Text Box 89"/>
            <p:cNvSpPr txBox="1">
              <a:spLocks noChangeArrowheads="1"/>
            </p:cNvSpPr>
            <p:nvPr/>
          </p:nvSpPr>
          <p:spPr bwMode="auto">
            <a:xfrm>
              <a:off x="0" y="0"/>
              <a:ext cx="51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1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IOB</a:t>
              </a:r>
              <a:r>
                <a:rPr lang="zh-CN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：总线工作方式信号，决定该8288的工作方式。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830" y="3466229"/>
            <a:ext cx="4117863" cy="26258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1520" y="1014809"/>
            <a:ext cx="6233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17BBFD"/>
              </a:buClr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3.6 8086</a:t>
            </a:r>
            <a:r>
              <a:rPr lang="zh-CN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sz="24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202" y="292469"/>
            <a:ext cx="4424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181" y="1793962"/>
            <a:ext cx="8783638" cy="1008137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Clr>
                <a:srgbClr val="740000"/>
              </a:buClr>
              <a:buFont typeface="+mj-ea"/>
              <a:buAutoNum type="circleNumDbPlain" startAt="3"/>
            </a:pPr>
            <a:r>
              <a:rPr lang="zh-CN" altLang="zh-CN" sz="2000" b="1" dirty="0">
                <a:solidFill>
                  <a:srgbClr val="74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8288输出控制信号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zh-CN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8288在进行总线读写控制中，需要提供相应的地址锁存、数据使能及方向控制等信号。8288提供的信号包括ALE、DEN、DT/</a:t>
            </a:r>
            <a:r>
              <a:rPr lang="zh-CN" altLang="zh-CN" sz="20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和MCE/</a:t>
            </a:r>
            <a:r>
              <a:rPr lang="zh-CN" altLang="zh-CN" sz="20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PDEN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767303" y="4179389"/>
            <a:ext cx="27879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ALE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：地址锁存允许信号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767303" y="4717479"/>
            <a:ext cx="23791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DEN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：数据使能信号 </a:t>
            </a:r>
          </a:p>
        </p:txBody>
      </p:sp>
      <p:grpSp>
        <p:nvGrpSpPr>
          <p:cNvPr id="16389" name="Group 5"/>
          <p:cNvGrpSpPr/>
          <p:nvPr/>
        </p:nvGrpSpPr>
        <p:grpSpPr bwMode="auto">
          <a:xfrm>
            <a:off x="4670153" y="5293266"/>
            <a:ext cx="3670300" cy="380573"/>
            <a:chOff x="0" y="48"/>
            <a:chExt cx="2312" cy="239"/>
          </a:xfrm>
        </p:grpSpPr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0" y="48"/>
              <a:ext cx="231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zh-CN" b="1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DT/ </a:t>
              </a:r>
              <a:r>
                <a:rPr lang="zh-CN" altLang="zh-CN" b="1" dirty="0">
                  <a:solidFill>
                    <a:srgbClr val="FFCC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zh-CN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：数据收发方向信号</a:t>
              </a:r>
            </a:p>
          </p:txBody>
        </p:sp>
        <p:grpSp>
          <p:nvGrpSpPr>
            <p:cNvPr id="16391" name="Group 7"/>
            <p:cNvGrpSpPr/>
            <p:nvPr/>
          </p:nvGrpSpPr>
          <p:grpSpPr bwMode="auto">
            <a:xfrm>
              <a:off x="272" y="55"/>
              <a:ext cx="221" cy="232"/>
              <a:chOff x="-182" y="55"/>
              <a:chExt cx="221" cy="232"/>
            </a:xfrm>
          </p:grpSpPr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-182" y="55"/>
                <a:ext cx="221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74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16393" name="Line 9"/>
              <p:cNvSpPr>
                <a:spLocks noChangeShapeType="1"/>
              </p:cNvSpPr>
              <p:nvPr/>
            </p:nvSpPr>
            <p:spPr bwMode="auto">
              <a:xfrm>
                <a:off x="-145" y="100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394" name="Group 10"/>
          <p:cNvGrpSpPr/>
          <p:nvPr/>
        </p:nvGrpSpPr>
        <p:grpSpPr bwMode="auto">
          <a:xfrm>
            <a:off x="3635896" y="5965747"/>
            <a:ext cx="8604250" cy="382588"/>
            <a:chOff x="0" y="47"/>
            <a:chExt cx="5420" cy="241"/>
          </a:xfrm>
        </p:grpSpPr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0" y="47"/>
              <a:ext cx="54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MCE/            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：主设备使能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外设数据允许，复用信号 </a:t>
              </a:r>
            </a:p>
          </p:txBody>
        </p:sp>
        <p:grpSp>
          <p:nvGrpSpPr>
            <p:cNvPr id="16396" name="Group 12"/>
            <p:cNvGrpSpPr/>
            <p:nvPr/>
          </p:nvGrpSpPr>
          <p:grpSpPr bwMode="auto">
            <a:xfrm>
              <a:off x="399" y="55"/>
              <a:ext cx="512" cy="233"/>
              <a:chOff x="-259" y="55"/>
              <a:chExt cx="512" cy="233"/>
            </a:xfrm>
          </p:grpSpPr>
          <p:sp>
            <p:nvSpPr>
              <p:cNvPr id="16397" name="Rectangle 13"/>
              <p:cNvSpPr>
                <a:spLocks noChangeArrowheads="1"/>
              </p:cNvSpPr>
              <p:nvPr/>
            </p:nvSpPr>
            <p:spPr bwMode="auto">
              <a:xfrm>
                <a:off x="-259" y="55"/>
                <a:ext cx="51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74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PDEN</a:t>
                </a:r>
              </a:p>
            </p:txBody>
          </p:sp>
          <p:sp>
            <p:nvSpPr>
              <p:cNvPr id="16398" name="Line 14"/>
              <p:cNvSpPr>
                <a:spLocks noChangeShapeType="1"/>
              </p:cNvSpPr>
              <p:nvPr/>
            </p:nvSpPr>
            <p:spPr bwMode="auto">
              <a:xfrm>
                <a:off x="-204" y="98"/>
                <a:ext cx="3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1" y="3136619"/>
            <a:ext cx="4117863" cy="26258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0181" y="1157984"/>
            <a:ext cx="6606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17BBFD"/>
              </a:buClr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3.6 8086</a:t>
            </a:r>
            <a:r>
              <a:rPr lang="zh-CN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sz="24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544" y="331710"/>
            <a:ext cx="4424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sz="2800" b="1" i="1" kern="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8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406" y="1570029"/>
            <a:ext cx="8229600" cy="5762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最大模式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8086CPU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外部引脚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11560" y="2286022"/>
            <a:ext cx="8229600" cy="1790618"/>
            <a:chOff x="683568" y="2476111"/>
            <a:chExt cx="8229600" cy="1790618"/>
          </a:xfrm>
        </p:grpSpPr>
        <p:sp>
          <p:nvSpPr>
            <p:cNvPr id="5" name="矩形 4"/>
            <p:cNvSpPr/>
            <p:nvPr/>
          </p:nvSpPr>
          <p:spPr>
            <a:xfrm>
              <a:off x="683568" y="2476111"/>
              <a:ext cx="8229600" cy="1790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eaLnBrk="1" hangingPunct="1">
                <a:lnSpc>
                  <a:spcPct val="120000"/>
                </a:lnSpc>
                <a:spcBef>
                  <a:spcPct val="65000"/>
                </a:spcBef>
                <a:buFont typeface="+mj-ea"/>
                <a:buAutoNum type="circleNumDbPlain"/>
              </a:pPr>
              <a:r>
                <a:rPr lang="en-US" altLang="zh-CN" sz="2000" b="1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000" b="1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,S</a:t>
              </a:r>
              <a:r>
                <a:rPr lang="en-US" altLang="zh-CN" sz="2000" b="1" baseline="-25000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,S</a:t>
              </a:r>
              <a:r>
                <a:rPr lang="en-US" altLang="zh-CN" sz="2000" b="1" baseline="-25000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(Bus Cycle Status)</a:t>
              </a:r>
            </a:p>
            <a:p>
              <a:pPr marL="285750" indent="-285750" eaLnBrk="1" hangingPunct="1">
                <a:lnSpc>
                  <a:spcPct val="120000"/>
                </a:lnSpc>
                <a:spcBef>
                  <a:spcPct val="65000"/>
                </a:spcBef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总线周期状态信号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三态输出</a:t>
              </a:r>
              <a:endPara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 eaLnBrk="1" hangingPunct="1">
                <a:lnSpc>
                  <a:spcPct val="120000"/>
                </a:lnSpc>
                <a:spcBef>
                  <a:spcPct val="65000"/>
                </a:spcBef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它们提供当前总线周期中所进行的数据传输过程的类型。由总线控制器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8288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根据这些对存储器及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I/O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进行控制</a:t>
              </a:r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115616" y="2564904"/>
              <a:ext cx="144016" cy="0"/>
            </a:xfrm>
            <a:prstGeom prst="line">
              <a:avLst/>
            </a:prstGeom>
            <a:ln>
              <a:solidFill>
                <a:srgbClr val="B1030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400536" y="2571532"/>
              <a:ext cx="144016" cy="0"/>
            </a:xfrm>
            <a:prstGeom prst="line">
              <a:avLst/>
            </a:prstGeom>
            <a:ln>
              <a:solidFill>
                <a:srgbClr val="B1030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685932" y="2578160"/>
              <a:ext cx="144016" cy="0"/>
            </a:xfrm>
            <a:prstGeom prst="line">
              <a:avLst/>
            </a:prstGeom>
            <a:ln>
              <a:solidFill>
                <a:srgbClr val="B1030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41580" y="4365104"/>
            <a:ext cx="438467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rgbClr val="740000"/>
              </a:buClr>
              <a:buFont typeface="+mj-ea"/>
              <a:buAutoNum type="circleNumDbPlain" startAt="2"/>
            </a:pP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QS</a:t>
            </a:r>
            <a:r>
              <a:rPr lang="en-US" altLang="zh-CN" sz="2000" b="1" baseline="-25000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,QS</a:t>
            </a:r>
            <a:r>
              <a:rPr lang="en-US" altLang="zh-CN" sz="2000" b="1" baseline="-25000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marL="285750" indent="-28575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指令队列状态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向外部输出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285750" indent="-28575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用来表示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中指令队列当前的状态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编码如下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" name="Group 36"/>
          <p:cNvGraphicFramePr>
            <a:graphicFrameLocks noGrp="1"/>
          </p:cNvGraphicFramePr>
          <p:nvPr/>
        </p:nvGraphicFramePr>
        <p:xfrm>
          <a:off x="5061249" y="4581128"/>
          <a:ext cx="3582757" cy="1790617"/>
        </p:xfrm>
        <a:graphic>
          <a:graphicData uri="http://schemas.openxmlformats.org/drawingml/2006/table">
            <a:tbl>
              <a:tblPr/>
              <a:tblGrid>
                <a:gridCol w="108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3335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17526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QS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   QS</a:t>
                      </a:r>
                      <a:r>
                        <a:rPr kumimoji="1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3335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17526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含          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3335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17526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  0        0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3335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17526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无操作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3335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17526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  0        1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3335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17526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从队列中取第一个字节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3335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17526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  1        0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3335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17526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队列已空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3335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17526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  1        1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3335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175260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从队列中取后续字节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550" y="1124744"/>
            <a:ext cx="8229600" cy="3312368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系统的存储器结构</a:t>
            </a:r>
            <a:endParaRPr lang="zh-CN" altLang="en-US" dirty="0"/>
          </a:p>
        </p:txBody>
      </p:sp>
      <p:pic>
        <p:nvPicPr>
          <p:cNvPr id="6146" name="图片 1" descr="IMG_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1" y="1124744"/>
            <a:ext cx="4190401" cy="280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504" y="3925874"/>
          <a:ext cx="8928993" cy="231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3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67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数据类型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4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操</a:t>
                      </a:r>
                      <a:r>
                        <a:rPr lang="en-US" sz="1400" kern="100">
                          <a:effectLst/>
                        </a:rPr>
                        <a:t>   </a:t>
                      </a:r>
                      <a:r>
                        <a:rPr lang="zh-CN" sz="1400" kern="100">
                          <a:effectLst/>
                        </a:rPr>
                        <a:t>作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</a:rPr>
                        <a:t>用到的</a:t>
                      </a:r>
                      <a:r>
                        <a:rPr lang="zh-CN" sz="1400" kern="100" dirty="0">
                          <a:effectLst/>
                        </a:rPr>
                        <a:t>数据</a:t>
                      </a:r>
                      <a:r>
                        <a:rPr lang="zh-CN" altLang="en-US" sz="1400" kern="100" dirty="0">
                          <a:effectLst/>
                        </a:rPr>
                        <a:t>引脚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7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规则字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从偶地址开始读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zh-CN" sz="1400" kern="100">
                          <a:effectLst/>
                        </a:rPr>
                        <a:t>写一个字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—D</a:t>
                      </a:r>
                      <a:r>
                        <a:rPr lang="en-US" sz="14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72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字节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从奇地址开始读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zh-CN" sz="1400" kern="100">
                          <a:effectLst/>
                        </a:rPr>
                        <a:t>写一个字节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—D</a:t>
                      </a:r>
                      <a:r>
                        <a:rPr lang="en-US" sz="14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7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从偶地址开始读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CN" sz="1400" kern="100" dirty="0">
                          <a:effectLst/>
                        </a:rPr>
                        <a:t>写一个字节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—D</a:t>
                      </a:r>
                      <a:r>
                        <a:rPr lang="en-US" sz="14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08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非规则字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从奇地址开始读写一个字（非规则字），第一总线周期高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400" kern="100" dirty="0">
                          <a:effectLst/>
                        </a:rPr>
                        <a:t>位数据有效，第二总线周期低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400" kern="100" dirty="0">
                          <a:effectLst/>
                        </a:rPr>
                        <a:t>位数据有效。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—D</a:t>
                      </a:r>
                      <a:r>
                        <a:rPr lang="en-US" sz="14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—D</a:t>
                      </a:r>
                      <a:r>
                        <a:rPr lang="en-US" sz="14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7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无效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47664" y="3925874"/>
          <a:ext cx="432048" cy="288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56540" imgH="167005" progId="Equation.3">
                  <p:embed/>
                </p:oleObj>
              </mc:Choice>
              <mc:Fallback>
                <p:oleObj r:id="rId3" imgW="256540" imgH="167005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925874"/>
                        <a:ext cx="432048" cy="2881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298450" y="287338"/>
            <a:ext cx="6172200" cy="5635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微处理器外部基本引脚与工作模式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48280" y="1735899"/>
            <a:ext cx="7924254" cy="2298065"/>
            <a:chOff x="320154" y="1916832"/>
            <a:chExt cx="7924254" cy="2298065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20154" y="1916832"/>
              <a:ext cx="7924254" cy="2298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457200" indent="-457200" eaLnBrk="1" hangingPunct="1">
                <a:lnSpc>
                  <a:spcPct val="150000"/>
                </a:lnSpc>
                <a:spcBef>
                  <a:spcPct val="35000"/>
                </a:spcBef>
                <a:buFont typeface="+mj-ea"/>
                <a:buAutoNum type="circleNumDbPlain" startAt="3"/>
              </a:pPr>
              <a:r>
                <a:rPr lang="en-US" altLang="zh-CN" sz="2400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RQ/GT</a:t>
              </a:r>
              <a:r>
                <a:rPr lang="en-US" altLang="zh-CN" sz="2400" baseline="-25000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400" baseline="-25000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RQ/GT</a:t>
              </a:r>
              <a:r>
                <a:rPr lang="en-US" altLang="zh-CN" sz="2400" baseline="-25000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(Request/Grant)</a:t>
              </a:r>
            </a:p>
            <a:p>
              <a:pPr marL="342900" indent="-342900" eaLnBrk="1" hangingPunct="1">
                <a:lnSpc>
                  <a:spcPct val="80000"/>
                </a:lnSpc>
                <a:spcBef>
                  <a:spcPct val="35000"/>
                </a:spcBef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请求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同意信号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双向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低电平有效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</a:t>
              </a:r>
            </a:p>
            <a:p>
              <a:pPr marL="342900" indent="-342900" eaLnBrk="1" hangingPunct="1">
                <a:lnSpc>
                  <a:spcPct val="80000"/>
                </a:lnSpc>
                <a:spcBef>
                  <a:spcPct val="35000"/>
                </a:spcBef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输入时表示其它主控者请求使用总线</a:t>
              </a:r>
              <a:endPara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indent="-342900" eaLnBrk="1" hangingPunct="1">
                <a:lnSpc>
                  <a:spcPct val="80000"/>
                </a:lnSpc>
                <a:spcBef>
                  <a:spcPct val="35000"/>
                </a:spcBef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输出时表示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CPU </a:t>
              </a: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对总线请求的响应信号</a:t>
              </a:r>
              <a:endPara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indent="-342900" eaLnBrk="1" hangingPunct="1">
                <a:lnSpc>
                  <a:spcPct val="80000"/>
                </a:lnSpc>
                <a:spcBef>
                  <a:spcPct val="35000"/>
                </a:spcBef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两条线可同时与两个主控者相连。但是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GT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的优先级比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GT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的高。</a:t>
              </a:r>
            </a:p>
            <a:p>
              <a:pPr>
                <a:lnSpc>
                  <a:spcPct val="80000"/>
                </a:lnSpc>
                <a:spcBef>
                  <a:spcPct val="35000"/>
                </a:spcBef>
              </a:pPr>
              <a:endParaRPr lang="en-US" altLang="zh-CN" sz="2000" u="sng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935937" y="2106352"/>
              <a:ext cx="339585" cy="0"/>
            </a:xfrm>
            <a:prstGeom prst="line">
              <a:avLst/>
            </a:prstGeom>
            <a:ln>
              <a:solidFill>
                <a:srgbClr val="B1030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584009" y="2106352"/>
              <a:ext cx="339585" cy="0"/>
            </a:xfrm>
            <a:prstGeom prst="line">
              <a:avLst/>
            </a:prstGeom>
            <a:ln>
              <a:solidFill>
                <a:srgbClr val="B1030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366041" y="2106352"/>
              <a:ext cx="339585" cy="0"/>
            </a:xfrm>
            <a:prstGeom prst="line">
              <a:avLst/>
            </a:prstGeom>
            <a:ln>
              <a:solidFill>
                <a:srgbClr val="B1030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880153" y="2089151"/>
              <a:ext cx="339585" cy="0"/>
            </a:xfrm>
            <a:prstGeom prst="line">
              <a:avLst/>
            </a:prstGeom>
            <a:ln>
              <a:solidFill>
                <a:srgbClr val="B1030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089308" y="3631772"/>
              <a:ext cx="25513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817500" y="3616964"/>
              <a:ext cx="25513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48280" y="4033964"/>
            <a:ext cx="7582539" cy="2019014"/>
            <a:chOff x="448280" y="4033964"/>
            <a:chExt cx="7582539" cy="2019014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448280" y="4033964"/>
              <a:ext cx="7582539" cy="2019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342900" indent="-342900" eaLnBrk="1" hangingPunct="1">
                <a:lnSpc>
                  <a:spcPct val="90000"/>
                </a:lnSpc>
                <a:spcBef>
                  <a:spcPct val="40000"/>
                </a:spcBef>
                <a:spcAft>
                  <a:spcPts val="1200"/>
                </a:spcAft>
                <a:buFont typeface="+mj-ea"/>
                <a:buAutoNum type="circleNumDbPlain" startAt="4"/>
              </a:pPr>
              <a:r>
                <a:rPr lang="en-US" altLang="zh-CN" sz="2400" b="1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LOCK  </a:t>
              </a:r>
              <a:r>
                <a:rPr lang="zh-CN" altLang="en-US" sz="2400" b="1" dirty="0">
                  <a:solidFill>
                    <a:srgbClr val="74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封锁信号</a:t>
              </a:r>
            </a:p>
            <a:p>
              <a:pPr eaLnBrk="1" hangingPunct="1">
                <a:lnSpc>
                  <a:spcPct val="90000"/>
                </a:lnSpc>
                <a:spcBef>
                  <a:spcPct val="4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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三态输出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低电平有效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</a:t>
              </a:r>
            </a:p>
            <a:p>
              <a:pPr eaLnBrk="1" hangingPunct="1">
                <a:lnSpc>
                  <a:spcPct val="90000"/>
                </a:lnSpc>
                <a:spcBef>
                  <a:spcPct val="4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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LOCK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有效时表示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CPU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不允许其它总线主控者占用总线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</a:t>
              </a:r>
            </a:p>
            <a:p>
              <a:pPr eaLnBrk="1" hangingPunct="1">
                <a:lnSpc>
                  <a:spcPct val="90000"/>
                </a:lnSpc>
                <a:spcBef>
                  <a:spcPct val="4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 </a:t>
              </a:r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可防止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8086</a:t>
              </a:r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在响应中断时总线被其它主控部件所占用，在中断过程</a:t>
              </a:r>
            </a:p>
            <a:p>
              <a:pPr eaLnBrk="1" hangingPunct="1">
                <a:lnSpc>
                  <a:spcPct val="90000"/>
                </a:lnSpc>
                <a:spcBef>
                  <a:spcPct val="4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中，也自动变为低电平 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94809" y="4033964"/>
              <a:ext cx="968879" cy="0"/>
            </a:xfrm>
            <a:prstGeom prst="line">
              <a:avLst/>
            </a:prstGeom>
            <a:ln>
              <a:solidFill>
                <a:srgbClr val="B1030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98465" y="4994176"/>
              <a:ext cx="6015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微处理器的时序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738" y="1752600"/>
            <a:ext cx="8001000" cy="42672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folHlink"/>
              </a:buClr>
              <a:buSzPct val="60000"/>
            </a:pPr>
            <a:r>
              <a:rPr kumimoji="1" lang="en-US" altLang="zh-CN" sz="2000" b="1" kern="0" dirty="0">
                <a:solidFill>
                  <a:srgbClr val="800000"/>
                </a:solidFill>
                <a:latin typeface="Times New Roman" panose="02020603050405020304" pitchFamily="18" charset="0"/>
              </a:rPr>
              <a:t>8086</a:t>
            </a:r>
            <a:r>
              <a:rPr kumimoji="1" lang="zh-CN" altLang="en-US" sz="2000" b="1" kern="0" dirty="0">
                <a:solidFill>
                  <a:srgbClr val="800000"/>
                </a:solidFill>
                <a:latin typeface="Times New Roman" panose="02020603050405020304" pitchFamily="18" charset="0"/>
              </a:rPr>
              <a:t>的主要操作</a:t>
            </a:r>
            <a:r>
              <a:rPr kumimoji="1" lang="en-US" altLang="zh-CN" sz="2000" b="1" kern="0" dirty="0">
                <a:solidFill>
                  <a:srgbClr val="800000"/>
                </a:solidFill>
                <a:latin typeface="Times New Roman" panose="02020603050405020304" pitchFamily="18" charset="0"/>
              </a:rPr>
              <a:t>: </a:t>
            </a:r>
          </a:p>
          <a:p>
            <a:pPr algn="just">
              <a:buClr>
                <a:schemeClr val="folHlink"/>
              </a:buClr>
              <a:buSzPct val="60000"/>
            </a:pPr>
            <a:r>
              <a:rPr kumimoji="1" lang="en-US" altLang="zh-CN" sz="2000" b="1" kern="0" dirty="0">
                <a:solidFill>
                  <a:schemeClr val="accent1"/>
                </a:solidFill>
                <a:latin typeface="宋体" panose="02010600030101010101" pitchFamily="2" charset="-122"/>
              </a:rPr>
              <a:t>① </a:t>
            </a:r>
            <a:r>
              <a:rPr kumimoji="1" lang="zh-CN" altLang="en-US" sz="2000" b="1" kern="0" dirty="0">
                <a:solidFill>
                  <a:schemeClr val="accent1"/>
                </a:solidFill>
                <a:latin typeface="宋体" panose="02010600030101010101" pitchFamily="2" charset="-122"/>
              </a:rPr>
              <a:t>系统的复位和启动操作；</a:t>
            </a:r>
          </a:p>
          <a:p>
            <a:pPr algn="just">
              <a:buClr>
                <a:schemeClr val="folHlink"/>
              </a:buClr>
              <a:buSzPct val="60000"/>
            </a:pPr>
            <a:r>
              <a:rPr kumimoji="1" lang="zh-CN" altLang="en-US" sz="2000" b="1" kern="0" dirty="0">
                <a:solidFill>
                  <a:schemeClr val="accent1"/>
                </a:solidFill>
                <a:latin typeface="宋体" panose="02010600030101010101" pitchFamily="2" charset="-122"/>
              </a:rPr>
              <a:t>② 暂停操作；</a:t>
            </a:r>
          </a:p>
          <a:p>
            <a:pPr algn="just">
              <a:buClr>
                <a:schemeClr val="folHlink"/>
              </a:buClr>
              <a:buSzPct val="60000"/>
            </a:pPr>
            <a:r>
              <a:rPr kumimoji="1" lang="zh-CN" altLang="en-US" sz="2000" b="1" kern="0" dirty="0">
                <a:solidFill>
                  <a:schemeClr val="accent1"/>
                </a:solidFill>
                <a:latin typeface="宋体" panose="02010600030101010101" pitchFamily="2" charset="-122"/>
              </a:rPr>
              <a:t>③ 总线操作；</a:t>
            </a:r>
          </a:p>
          <a:p>
            <a:pPr algn="just">
              <a:buClr>
                <a:schemeClr val="folHlink"/>
              </a:buClr>
              <a:buSzPct val="60000"/>
            </a:pPr>
            <a:r>
              <a:rPr kumimoji="1" lang="zh-CN" altLang="en-US" sz="2000" b="1" kern="0" dirty="0">
                <a:solidFill>
                  <a:schemeClr val="accent1"/>
                </a:solidFill>
                <a:latin typeface="宋体" panose="02010600030101010101" pitchFamily="2" charset="-122"/>
              </a:rPr>
              <a:t>④ 中断操作；</a:t>
            </a:r>
          </a:p>
          <a:p>
            <a:pPr algn="just">
              <a:buClr>
                <a:schemeClr val="folHlink"/>
              </a:buClr>
              <a:buSzPct val="60000"/>
            </a:pPr>
            <a:r>
              <a:rPr kumimoji="1" lang="zh-CN" altLang="en-US" sz="2000" b="1" kern="0" dirty="0">
                <a:solidFill>
                  <a:schemeClr val="accent1"/>
                </a:solidFill>
                <a:latin typeface="宋体" panose="02010600030101010101" pitchFamily="2" charset="-122"/>
              </a:rPr>
              <a:t>⑤ 最小模式下的总线保持；</a:t>
            </a:r>
          </a:p>
          <a:p>
            <a:pPr algn="just">
              <a:buClr>
                <a:schemeClr val="folHlink"/>
              </a:buClr>
              <a:buSzPct val="60000"/>
            </a:pPr>
            <a:r>
              <a:rPr kumimoji="1" lang="zh-CN" altLang="en-US" sz="2000" b="1" kern="0" dirty="0">
                <a:solidFill>
                  <a:schemeClr val="accent1"/>
                </a:solidFill>
                <a:latin typeface="宋体" panose="02010600030101010101" pitchFamily="2" charset="-122"/>
              </a:rPr>
              <a:t>⑥ 最大模式下的总线请求</a:t>
            </a:r>
            <a:r>
              <a:rPr kumimoji="1" lang="en-US" altLang="zh-CN" sz="2000" b="1" kern="0" dirty="0">
                <a:solidFill>
                  <a:schemeClr val="accent1"/>
                </a:solidFill>
                <a:latin typeface="宋体" panose="02010600030101010101" pitchFamily="2" charset="-122"/>
              </a:rPr>
              <a:t>/</a:t>
            </a:r>
            <a:r>
              <a:rPr kumimoji="1" lang="zh-CN" altLang="en-US" sz="2000" b="1" kern="0" dirty="0">
                <a:solidFill>
                  <a:schemeClr val="accent1"/>
                </a:solidFill>
                <a:latin typeface="宋体" panose="02010600030101010101" pitchFamily="2" charset="-122"/>
              </a:rPr>
              <a:t>允许。 </a:t>
            </a:r>
          </a:p>
          <a:p>
            <a:endParaRPr lang="en-US" altLang="zh-CN" kern="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66893"/>
            <a:ext cx="8229600" cy="563562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3.7.1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系统的复位与启动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微处理器的时序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292641"/>
            <a:ext cx="8569325" cy="455612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 kern="0" dirty="0">
                <a:latin typeface="Times New Roman" panose="02020603050405020304" pitchFamily="18" charset="0"/>
              </a:rPr>
              <a:t>产生</a:t>
            </a:r>
            <a:r>
              <a:rPr kumimoji="1" lang="zh-CN" altLang="en-US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RESET</a:t>
            </a:r>
            <a:r>
              <a:rPr kumimoji="1" lang="zh-CN" altLang="en-US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端上的高电平维持</a:t>
            </a:r>
            <a:r>
              <a:rPr kumimoji="1" lang="en-US" altLang="zh-CN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个时钟周期，可使</a:t>
            </a:r>
            <a:r>
              <a:rPr kumimoji="1" lang="en-US" altLang="zh-CN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CPU</a:t>
            </a:r>
            <a:r>
              <a:rPr kumimoji="1" lang="zh-CN" altLang="en-US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复位。如果是初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次加电引起的复位，则要求维持不小于</a:t>
            </a:r>
            <a:r>
              <a:rPr kumimoji="1" lang="en-US" altLang="zh-CN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50us</a:t>
            </a:r>
            <a:r>
              <a:rPr kumimoji="1" lang="zh-CN" altLang="en-US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的高电平。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b="1" kern="0" dirty="0">
                <a:latin typeface="Times New Roman" panose="02020603050405020304" pitchFamily="18" charset="0"/>
              </a:rPr>
              <a:t>CPU</a:t>
            </a:r>
            <a:r>
              <a:rPr kumimoji="1" lang="zh-CN" altLang="en-US" sz="2000" b="1" kern="0" dirty="0">
                <a:latin typeface="Times New Roman" panose="02020603050405020304" pitchFamily="18" charset="0"/>
              </a:rPr>
              <a:t>复位：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PSW</a:t>
            </a:r>
            <a:r>
              <a:rPr kumimoji="1" lang="zh-CN" altLang="en-US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DS</a:t>
            </a:r>
            <a:r>
              <a:rPr kumimoji="1" lang="zh-CN" altLang="en-US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ES</a:t>
            </a:r>
            <a:r>
              <a:rPr kumimoji="1" lang="zh-CN" altLang="en-US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SS</a:t>
            </a:r>
            <a:r>
              <a:rPr kumimoji="1" lang="zh-CN" altLang="en-US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IP</a:t>
            </a:r>
            <a:r>
              <a:rPr kumimoji="1" lang="zh-CN" altLang="en-US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等寄存器，指令队列被清零。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CS</a:t>
            </a:r>
            <a:r>
              <a:rPr kumimoji="1" lang="zh-CN" altLang="en-US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寄存器设置为</a:t>
            </a:r>
            <a:r>
              <a:rPr kumimoji="1" lang="en-US" altLang="zh-CN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FFFFH</a:t>
            </a:r>
            <a:r>
              <a:rPr kumimoji="1" lang="zh-CN" altLang="en-US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 kern="0" dirty="0">
                <a:solidFill>
                  <a:srgbClr val="B10303"/>
                </a:solidFill>
                <a:latin typeface="Times New Roman" panose="02020603050405020304" pitchFamily="18" charset="0"/>
              </a:rPr>
              <a:t>注：由于复位后，</a:t>
            </a:r>
            <a:r>
              <a:rPr kumimoji="1" lang="en-US" altLang="zh-CN" sz="2000" b="1" kern="0" dirty="0">
                <a:solidFill>
                  <a:srgbClr val="B10303"/>
                </a:solidFill>
                <a:latin typeface="Times New Roman" panose="02020603050405020304" pitchFamily="18" charset="0"/>
              </a:rPr>
              <a:t>IF=0</a:t>
            </a:r>
            <a:r>
              <a:rPr kumimoji="1" lang="zh-CN" altLang="en-US" sz="2000" b="1" kern="0" dirty="0">
                <a:solidFill>
                  <a:srgbClr val="B10303"/>
                </a:solidFill>
                <a:latin typeface="Times New Roman" panose="02020603050405020304" pitchFamily="18" charset="0"/>
              </a:rPr>
              <a:t>，处关中断状态，所以在初始化程序中应开中断，使</a:t>
            </a:r>
            <a:r>
              <a:rPr kumimoji="1" lang="en-US" altLang="zh-CN" sz="2000" b="1" kern="0" dirty="0">
                <a:solidFill>
                  <a:srgbClr val="B10303"/>
                </a:solidFill>
                <a:latin typeface="Times New Roman" panose="02020603050405020304" pitchFamily="18" charset="0"/>
              </a:rPr>
              <a:t>CPU</a:t>
            </a:r>
            <a:r>
              <a:rPr kumimoji="1" lang="zh-CN" altLang="en-US" sz="2000" b="1" kern="0" dirty="0">
                <a:solidFill>
                  <a:srgbClr val="B10303"/>
                </a:solidFill>
                <a:latin typeface="Times New Roman" panose="02020603050405020304" pitchFamily="18" charset="0"/>
              </a:rPr>
              <a:t>可响应中断请求。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b="1" kern="0" dirty="0">
                <a:solidFill>
                  <a:schemeClr val="accent1"/>
                </a:solidFill>
                <a:latin typeface="Times New Roman" panose="02020603050405020304" pitchFamily="18" charset="0"/>
              </a:rPr>
              <a:t>CPU</a:t>
            </a:r>
            <a:r>
              <a:rPr kumimoji="1" lang="zh-CN" altLang="en-US" sz="2000" b="1" kern="0" dirty="0">
                <a:solidFill>
                  <a:schemeClr val="accent1"/>
                </a:solidFill>
                <a:latin typeface="Times New Roman" panose="02020603050405020304" pitchFamily="18" charset="0"/>
              </a:rPr>
              <a:t>重启：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 kern="0" dirty="0">
                <a:solidFill>
                  <a:schemeClr val="accent1"/>
                </a:solidFill>
                <a:latin typeface="Times New Roman" panose="02020603050405020304" pitchFamily="18" charset="0"/>
              </a:rPr>
              <a:t>       复位信号</a:t>
            </a:r>
            <a:r>
              <a:rPr kumimoji="1" lang="en-US" altLang="zh-CN" sz="2000" b="1" kern="0" dirty="0">
                <a:solidFill>
                  <a:schemeClr val="accent1"/>
                </a:solidFill>
                <a:latin typeface="Times New Roman" panose="02020603050405020304" pitchFamily="18" charset="0"/>
              </a:rPr>
              <a:t>RESET</a:t>
            </a:r>
            <a:r>
              <a:rPr kumimoji="1" lang="zh-CN" altLang="en-US" sz="2000" b="1" kern="0" dirty="0">
                <a:solidFill>
                  <a:schemeClr val="accent1"/>
                </a:solidFill>
                <a:latin typeface="Times New Roman" panose="02020603050405020304" pitchFamily="18" charset="0"/>
              </a:rPr>
              <a:t>从高电平到低电平的跳变会触发</a:t>
            </a:r>
            <a:r>
              <a:rPr kumimoji="1" lang="en-US" altLang="zh-CN" sz="2000" b="1" kern="0" dirty="0">
                <a:solidFill>
                  <a:schemeClr val="accent1"/>
                </a:solidFill>
                <a:latin typeface="Times New Roman" panose="02020603050405020304" pitchFamily="18" charset="0"/>
              </a:rPr>
              <a:t>CPU</a:t>
            </a:r>
            <a:r>
              <a:rPr kumimoji="1" lang="zh-CN" altLang="en-US" sz="2000" b="1" kern="0" dirty="0">
                <a:solidFill>
                  <a:schemeClr val="accent1"/>
                </a:solidFill>
                <a:latin typeface="Times New Roman" panose="02020603050405020304" pitchFamily="18" charset="0"/>
              </a:rPr>
              <a:t>内部的复位逻辑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 kern="0" dirty="0">
                <a:solidFill>
                  <a:schemeClr val="accent1"/>
                </a:solidFill>
                <a:latin typeface="Times New Roman" panose="02020603050405020304" pitchFamily="18" charset="0"/>
              </a:rPr>
              <a:t>电路，</a:t>
            </a:r>
            <a:r>
              <a:rPr kumimoji="1" lang="zh-CN" altLang="en-US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RESET</a:t>
            </a:r>
            <a:r>
              <a:rPr kumimoji="1" lang="zh-CN" altLang="en-US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由高电平变低电平</a:t>
            </a:r>
            <a:r>
              <a:rPr kumimoji="1" lang="en-US" altLang="zh-CN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个机器周期后，</a:t>
            </a:r>
            <a:r>
              <a:rPr kumimoji="1" lang="en-US" altLang="zh-CN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CPU</a:t>
            </a:r>
            <a:r>
              <a:rPr kumimoji="1" lang="zh-CN" altLang="en-US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开始从</a:t>
            </a:r>
            <a:r>
              <a:rPr kumimoji="1" lang="en-US" altLang="zh-CN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FFFF0</a:t>
            </a:r>
            <a:r>
              <a:rPr kumimoji="1" lang="zh-CN" altLang="en-US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处执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 kern="0" dirty="0">
                <a:solidFill>
                  <a:srgbClr val="008000"/>
                </a:solidFill>
                <a:latin typeface="Times New Roman" panose="02020603050405020304" pitchFamily="18" charset="0"/>
              </a:rPr>
              <a:t>行程序。</a:t>
            </a:r>
          </a:p>
          <a:p>
            <a:endParaRPr lang="en-US" altLang="zh-CN" sz="2000" kern="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微处理器的时序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64517" y="4818193"/>
            <a:ext cx="22155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复位操作时序</a:t>
            </a: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67498" y="1709868"/>
            <a:ext cx="18415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br>
              <a:rPr lang="en-US" altLang="zh-CN" sz="11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en-US" altLang="zh-CN" sz="1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32093"/>
            <a:ext cx="7113588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15"/>
          <p:cNvSpPr/>
          <p:nvPr/>
        </p:nvSpPr>
        <p:spPr bwMode="auto">
          <a:xfrm>
            <a:off x="2897560" y="2417893"/>
            <a:ext cx="381000" cy="914400"/>
          </a:xfrm>
          <a:custGeom>
            <a:avLst/>
            <a:gdLst>
              <a:gd name="T0" fmla="*/ 248 w 296"/>
              <a:gd name="T1" fmla="*/ 0 h 576"/>
              <a:gd name="T2" fmla="*/ 8 w 296"/>
              <a:gd name="T3" fmla="*/ 288 h 576"/>
              <a:gd name="T4" fmla="*/ 296 w 29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" h="576">
                <a:moveTo>
                  <a:pt x="248" y="0"/>
                </a:moveTo>
                <a:cubicBezTo>
                  <a:pt x="124" y="96"/>
                  <a:pt x="0" y="192"/>
                  <a:pt x="8" y="288"/>
                </a:cubicBezTo>
                <a:cubicBezTo>
                  <a:pt x="16" y="384"/>
                  <a:pt x="156" y="480"/>
                  <a:pt x="296" y="576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Freeform 16"/>
          <p:cNvSpPr/>
          <p:nvPr/>
        </p:nvSpPr>
        <p:spPr bwMode="auto">
          <a:xfrm>
            <a:off x="3202360" y="1960693"/>
            <a:ext cx="406400" cy="1066800"/>
          </a:xfrm>
          <a:custGeom>
            <a:avLst/>
            <a:gdLst>
              <a:gd name="T0" fmla="*/ 0 w 256"/>
              <a:gd name="T1" fmla="*/ 0 h 672"/>
              <a:gd name="T2" fmla="*/ 240 w 256"/>
              <a:gd name="T3" fmla="*/ 144 h 672"/>
              <a:gd name="T4" fmla="*/ 96 w 256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" h="672">
                <a:moveTo>
                  <a:pt x="0" y="0"/>
                </a:moveTo>
                <a:cubicBezTo>
                  <a:pt x="112" y="16"/>
                  <a:pt x="224" y="32"/>
                  <a:pt x="240" y="144"/>
                </a:cubicBezTo>
                <a:cubicBezTo>
                  <a:pt x="256" y="256"/>
                  <a:pt x="120" y="584"/>
                  <a:pt x="96" y="672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Freeform 17"/>
          <p:cNvSpPr/>
          <p:nvPr/>
        </p:nvSpPr>
        <p:spPr bwMode="auto">
          <a:xfrm>
            <a:off x="3570660" y="1960693"/>
            <a:ext cx="342900" cy="1981200"/>
          </a:xfrm>
          <a:custGeom>
            <a:avLst/>
            <a:gdLst>
              <a:gd name="T0" fmla="*/ 104 w 216"/>
              <a:gd name="T1" fmla="*/ 0 h 1248"/>
              <a:gd name="T2" fmla="*/ 200 w 216"/>
              <a:gd name="T3" fmla="*/ 144 h 1248"/>
              <a:gd name="T4" fmla="*/ 8 w 216"/>
              <a:gd name="T5" fmla="*/ 816 h 1248"/>
              <a:gd name="T6" fmla="*/ 152 w 216"/>
              <a:gd name="T7" fmla="*/ 124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" h="1248">
                <a:moveTo>
                  <a:pt x="104" y="0"/>
                </a:moveTo>
                <a:cubicBezTo>
                  <a:pt x="160" y="4"/>
                  <a:pt x="216" y="8"/>
                  <a:pt x="200" y="144"/>
                </a:cubicBezTo>
                <a:cubicBezTo>
                  <a:pt x="184" y="280"/>
                  <a:pt x="16" y="632"/>
                  <a:pt x="8" y="816"/>
                </a:cubicBezTo>
                <a:cubicBezTo>
                  <a:pt x="0" y="1000"/>
                  <a:pt x="76" y="1124"/>
                  <a:pt x="152" y="124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Freeform 18"/>
          <p:cNvSpPr/>
          <p:nvPr/>
        </p:nvSpPr>
        <p:spPr bwMode="auto">
          <a:xfrm>
            <a:off x="5170860" y="1960693"/>
            <a:ext cx="241300" cy="1676400"/>
          </a:xfrm>
          <a:custGeom>
            <a:avLst/>
            <a:gdLst>
              <a:gd name="T0" fmla="*/ 8 w 152"/>
              <a:gd name="T1" fmla="*/ 0 h 1056"/>
              <a:gd name="T2" fmla="*/ 152 w 152"/>
              <a:gd name="T3" fmla="*/ 192 h 1056"/>
              <a:gd name="T4" fmla="*/ 8 w 152"/>
              <a:gd name="T5" fmla="*/ 624 h 1056"/>
              <a:gd name="T6" fmla="*/ 104 w 152"/>
              <a:gd name="T7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056">
                <a:moveTo>
                  <a:pt x="8" y="0"/>
                </a:moveTo>
                <a:cubicBezTo>
                  <a:pt x="80" y="44"/>
                  <a:pt x="152" y="88"/>
                  <a:pt x="152" y="192"/>
                </a:cubicBezTo>
                <a:cubicBezTo>
                  <a:pt x="152" y="296"/>
                  <a:pt x="16" y="480"/>
                  <a:pt x="8" y="624"/>
                </a:cubicBezTo>
                <a:cubicBezTo>
                  <a:pt x="0" y="768"/>
                  <a:pt x="52" y="912"/>
                  <a:pt x="104" y="1056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840160" y="2189293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r>
              <a:rPr lang="zh-CN" altLang="en-US" sz="1400" b="1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外部</a:t>
            </a:r>
            <a:r>
              <a:rPr lang="en-US" altLang="zh-CN" sz="1400" b="1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RESET</a:t>
            </a:r>
            <a:r>
              <a:rPr lang="zh-CN" altLang="en-US" sz="1400" b="1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变为高电平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1830760" y="2798893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②CLK</a:t>
            </a:r>
            <a:r>
              <a:rPr lang="zh-CN" altLang="en-US" sz="1400" b="1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上升沿，内部</a:t>
            </a:r>
            <a:r>
              <a:rPr lang="en-US" altLang="zh-CN" sz="1400" b="1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RESET</a:t>
            </a:r>
            <a:r>
              <a:rPr lang="zh-CN" altLang="en-US" sz="1400" b="1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有效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3529385" y="3103693"/>
            <a:ext cx="1501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1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  <a:r>
              <a:rPr lang="zh-CN" altLang="en-US" sz="1400" b="1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总线复位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5183560" y="3103693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1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④</a:t>
            </a:r>
            <a:r>
              <a:rPr lang="zh-CN" altLang="en-US" sz="1400" b="1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总线悬浮，直到复位结束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59954" y="5122993"/>
            <a:ext cx="7416800" cy="140733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600" b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复位时总线状态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地址线为高阻态，直到</a:t>
            </a:r>
            <a:r>
              <a:rPr lang="en-US" altLang="zh-CN" sz="1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zh-CN" altLang="en-US" sz="1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变为低电平，开始从</a:t>
            </a:r>
            <a:r>
              <a:rPr lang="en-US" altLang="zh-CN" sz="1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FFFF0H</a:t>
            </a:r>
            <a:r>
              <a:rPr lang="zh-CN" altLang="en-US" sz="1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单元取指令；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</a:t>
            </a:r>
            <a:r>
              <a:rPr lang="zh-CN" altLang="en-US" sz="1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HLDA</a:t>
            </a:r>
            <a:r>
              <a:rPr lang="zh-CN" altLang="en-US" sz="1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等信号为低电平（无效）；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1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一些信号呈高阻态。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  <p:bldP spid="1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微处理器的时序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440977" y="1730220"/>
            <a:ext cx="8229600" cy="706437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CN" sz="2400" i="0" kern="0" dirty="0">
                <a:solidFill>
                  <a:srgbClr val="740000"/>
                </a:solidFill>
                <a:latin typeface="Times New Roman" panose="02020603050405020304" pitchFamily="18" charset="0"/>
                <a:ea typeface="方正粗倩简体" pitchFamily="65" charset="-122"/>
                <a:cs typeface="Times New Roman" panose="02020603050405020304" pitchFamily="18" charset="0"/>
              </a:rPr>
              <a:t>8086</a:t>
            </a:r>
            <a:r>
              <a:rPr lang="zh-CN" altLang="en-US" sz="2400" i="0" kern="0" dirty="0">
                <a:solidFill>
                  <a:srgbClr val="740000"/>
                </a:solidFill>
                <a:latin typeface="Times New Roman" panose="02020603050405020304" pitchFamily="18" charset="0"/>
                <a:ea typeface="方正粗倩简体" pitchFamily="65" charset="-122"/>
                <a:cs typeface="Times New Roman" panose="02020603050405020304" pitchFamily="18" charset="0"/>
              </a:rPr>
              <a:t>的复位操作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8280" y="2152576"/>
            <a:ext cx="7282830" cy="1468437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引脚信号执行，至少维持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个时钟周期高电平，初次加电不少于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50μs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复位后各寄存器值</a:t>
            </a:r>
          </a:p>
        </p:txBody>
      </p:sp>
      <p:graphicFrame>
        <p:nvGraphicFramePr>
          <p:cNvPr id="7" name="Group 4"/>
          <p:cNvGraphicFramePr/>
          <p:nvPr/>
        </p:nvGraphicFramePr>
        <p:xfrm>
          <a:off x="3203848" y="3106573"/>
          <a:ext cx="5185072" cy="2943360"/>
        </p:xfrm>
        <a:graphic>
          <a:graphicData uri="http://schemas.openxmlformats.org/drawingml/2006/table">
            <a:tbl>
              <a:tblPr/>
              <a:tblGrid>
                <a:gridCol w="2592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4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标志寄存器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4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清零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IP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0000H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FFFFH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DS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0000H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SS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0000H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ES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0000H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指令队列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空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其它寄存器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0000H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8450" y="1360904"/>
            <a:ext cx="8229600" cy="563562"/>
          </a:xfrm>
        </p:spPr>
        <p:txBody>
          <a:bodyPr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3.7.2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最小模式系统总线周期时序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微处理器的时序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216" y="1754370"/>
            <a:ext cx="4211409" cy="417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30000"/>
              </a:lnSpc>
            </a:pP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1. 8086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最小模式存储器和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读总线周期</a:t>
            </a:r>
          </a:p>
        </p:txBody>
      </p:sp>
      <p:grpSp>
        <p:nvGrpSpPr>
          <p:cNvPr id="6" name="Group 2"/>
          <p:cNvGrpSpPr/>
          <p:nvPr/>
        </p:nvGrpSpPr>
        <p:grpSpPr bwMode="auto">
          <a:xfrm>
            <a:off x="6323980" y="1425329"/>
            <a:ext cx="2803525" cy="4759325"/>
            <a:chOff x="3994" y="909"/>
            <a:chExt cx="1766" cy="2998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994" y="909"/>
              <a:ext cx="1766" cy="2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latinLnBrk="0" hangingPunct="0">
                <a:lnSpc>
                  <a:spcPct val="140000"/>
                </a:lnSpc>
                <a:spcAft>
                  <a:spcPct val="20000"/>
                </a:spcAft>
              </a:pPr>
              <a:r>
                <a:rPr lang="en-US" altLang="zh-CN" b="1" dirty="0"/>
                <a:t>1.  T</a:t>
              </a:r>
              <a:r>
                <a:rPr lang="en-US" altLang="zh-CN" b="1" baseline="-14000" dirty="0"/>
                <a:t>1 </a:t>
              </a:r>
              <a:r>
                <a:rPr lang="zh-CN" altLang="en-US" b="1" dirty="0"/>
                <a:t>状态：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/>
                <a:t>① </a:t>
              </a:r>
              <a:r>
                <a:rPr lang="en-US" altLang="zh-CN" b="1" dirty="0"/>
                <a:t>T</a:t>
              </a:r>
              <a:r>
                <a:rPr lang="en-US" altLang="zh-CN" b="1" baseline="-14000" dirty="0"/>
                <a:t>1</a:t>
              </a:r>
              <a:r>
                <a:rPr lang="en-US" altLang="zh-CN" b="1" dirty="0"/>
                <a:t> </a:t>
              </a:r>
              <a:r>
                <a:rPr lang="zh-CN" altLang="en-US" b="1" dirty="0"/>
                <a:t>前沿之后，使            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/>
                <a:t>         </a:t>
              </a:r>
              <a:r>
                <a:rPr lang="en-US" altLang="zh-CN" b="1" dirty="0"/>
                <a:t>= 0 </a:t>
              </a:r>
              <a:r>
                <a:rPr lang="zh-CN" altLang="en-US" b="1" dirty="0"/>
                <a:t>，访问存储器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/>
                <a:t>         </a:t>
              </a:r>
              <a:r>
                <a:rPr lang="en-US" altLang="zh-CN" b="1" dirty="0"/>
                <a:t>= 1 </a:t>
              </a:r>
              <a:r>
                <a:rPr lang="zh-CN" altLang="en-US" b="1" dirty="0"/>
                <a:t>，访问</a:t>
              </a:r>
              <a:r>
                <a:rPr lang="en-US" altLang="zh-CN" b="1" dirty="0"/>
                <a:t>I/O</a:t>
              </a:r>
              <a:r>
                <a:rPr lang="zh-CN" altLang="en-US" b="1" dirty="0"/>
                <a:t>端口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/>
                <a:t>②送地址信号 </a:t>
              </a:r>
              <a:r>
                <a:rPr lang="en-US" altLang="zh-CN" b="1" dirty="0">
                  <a:solidFill>
                    <a:schemeClr val="accent2"/>
                  </a:solidFill>
                </a:rPr>
                <a:t>AD</a:t>
              </a:r>
              <a:r>
                <a:rPr lang="en-US" altLang="zh-CN" b="1" baseline="-30000" dirty="0">
                  <a:solidFill>
                    <a:schemeClr val="accent2"/>
                  </a:solidFill>
                </a:rPr>
                <a:t>19-0</a:t>
              </a:r>
              <a:r>
                <a:rPr lang="en-US" altLang="zh-CN" b="1" baseline="-30000" dirty="0"/>
                <a:t>  </a:t>
              </a:r>
              <a:r>
                <a:rPr lang="zh-CN" altLang="en-US" b="1" dirty="0"/>
                <a:t>，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/>
                <a:t>    输出</a:t>
              </a:r>
              <a:r>
                <a:rPr lang="en-US" altLang="zh-CN" b="1" dirty="0">
                  <a:solidFill>
                    <a:schemeClr val="accent2"/>
                  </a:solidFill>
                </a:rPr>
                <a:t>ALE</a:t>
              </a:r>
              <a:r>
                <a:rPr lang="zh-CN" altLang="en-US" b="1" dirty="0"/>
                <a:t>正脉冲信号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/>
                <a:t>    下降沿锁存地址。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>
                  <a:solidFill>
                    <a:schemeClr val="accent2"/>
                  </a:solidFill>
                </a:rPr>
                <a:t>    </a:t>
              </a:r>
              <a:r>
                <a:rPr lang="en-US" altLang="zh-CN" b="1" dirty="0">
                  <a:solidFill>
                    <a:schemeClr val="accent2"/>
                  </a:solidFill>
                </a:rPr>
                <a:t>A</a:t>
              </a:r>
              <a:r>
                <a:rPr lang="en-US" altLang="zh-CN" b="1" baseline="-30000" dirty="0">
                  <a:solidFill>
                    <a:schemeClr val="accent2"/>
                  </a:solidFill>
                </a:rPr>
                <a:t>15</a:t>
              </a:r>
              <a:r>
                <a:rPr lang="en-US" altLang="zh-CN" b="1" dirty="0">
                  <a:solidFill>
                    <a:schemeClr val="accent2"/>
                  </a:solidFill>
                </a:rPr>
                <a:t>~</a:t>
              </a:r>
              <a:r>
                <a:rPr lang="en-US" altLang="zh-CN" b="1" baseline="-30000" dirty="0">
                  <a:solidFill>
                    <a:schemeClr val="accent2"/>
                  </a:solidFill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</a:rPr>
                <a:t>A</a:t>
              </a:r>
              <a:r>
                <a:rPr lang="en-US" altLang="zh-CN" b="1" baseline="-30000" dirty="0">
                  <a:solidFill>
                    <a:schemeClr val="accent2"/>
                  </a:solidFill>
                </a:rPr>
                <a:t>8 </a:t>
              </a:r>
              <a:r>
                <a:rPr lang="zh-CN" altLang="en-US" b="1" dirty="0"/>
                <a:t>始终为高</a:t>
              </a:r>
              <a:r>
                <a:rPr lang="en-US" altLang="zh-CN" b="1" dirty="0"/>
                <a:t>8</a:t>
              </a:r>
              <a:r>
                <a:rPr lang="zh-CN" altLang="en-US" b="1" dirty="0"/>
                <a:t>位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/>
                <a:t>    地址。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/>
                <a:t>③  送               </a:t>
              </a:r>
              <a:r>
                <a:rPr lang="en-US" altLang="zh-CN" b="1" dirty="0"/>
                <a:t>= 0  </a:t>
              </a:r>
              <a:r>
                <a:rPr lang="zh-CN" altLang="en-US" b="1" dirty="0"/>
                <a:t>，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/>
                <a:t>     </a:t>
              </a:r>
              <a:r>
                <a:rPr lang="en-US" altLang="zh-CN" b="1" dirty="0"/>
                <a:t>8286</a:t>
              </a:r>
              <a:r>
                <a:rPr lang="zh-CN" altLang="en-US" b="1" dirty="0"/>
                <a:t>工作在接收状态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/>
                <a:t>   （读数据）。</a:t>
              </a:r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4060" y="1485"/>
            <a:ext cx="33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44500" imgH="241300" progId="Equation.DSMT4">
                    <p:embed/>
                  </p:oleObj>
                </mc:Choice>
                <mc:Fallback>
                  <p:oleObj name="Equation" r:id="rId2" imgW="444500" imgH="2413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1485"/>
                          <a:ext cx="33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4060" y="1712"/>
            <a:ext cx="33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44500" imgH="241300" progId="Equation.DSMT4">
                    <p:embed/>
                  </p:oleObj>
                </mc:Choice>
                <mc:Fallback>
                  <p:oleObj name="Equation" r:id="rId4" imgW="444500" imgH="241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1712"/>
                          <a:ext cx="33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4488" y="3157"/>
            <a:ext cx="39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44500" imgH="241300" progId="Equation.DSMT4">
                    <p:embed/>
                  </p:oleObj>
                </mc:Choice>
                <mc:Fallback>
                  <p:oleObj name="Equation" r:id="rId5" imgW="444500" imgH="2413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8" y="3157"/>
                          <a:ext cx="390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7"/>
          <p:cNvGrpSpPr/>
          <p:nvPr/>
        </p:nvGrpSpPr>
        <p:grpSpPr bwMode="auto">
          <a:xfrm>
            <a:off x="6319132" y="1493459"/>
            <a:ext cx="2805113" cy="4641850"/>
            <a:chOff x="3993" y="923"/>
            <a:chExt cx="1767" cy="2924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993" y="923"/>
              <a:ext cx="1767" cy="2924"/>
            </a:xfrm>
            <a:prstGeom prst="rect">
              <a:avLst/>
            </a:prstGeom>
            <a:gradFill rotWithShape="0">
              <a:gsLst>
                <a:gs pos="0">
                  <a:srgbClr val="FFFF99">
                    <a:gamma/>
                    <a:tint val="12157"/>
                    <a:invGamma/>
                  </a:srgbClr>
                </a:gs>
                <a:gs pos="100000">
                  <a:srgbClr val="FFFF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9144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3716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8288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2860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7432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32004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6576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41148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0" latinLnBrk="0" hangingPunct="0">
                <a:lnSpc>
                  <a:spcPct val="140000"/>
                </a:lnSpc>
                <a:spcAft>
                  <a:spcPct val="20000"/>
                </a:spcAft>
                <a:buFontTx/>
                <a:buAutoNum type="arabicPeriod" startAt="2"/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1" charset="-122"/>
                </a:rPr>
                <a:t>T</a:t>
              </a:r>
              <a:r>
                <a:rPr lang="en-US" altLang="zh-CN" b="1" baseline="-14000" dirty="0">
                  <a:latin typeface="Times New Roman" panose="02020603050405020304" pitchFamily="18" charset="0"/>
                  <a:ea typeface="楷体_GB2312" pitchFamily="1" charset="-122"/>
                </a:rPr>
                <a:t> 2 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状态：</a:t>
              </a:r>
            </a:p>
            <a:p>
              <a:pPr eaLnBrk="0" latinLnBrk="0" hangingPunct="0">
                <a:lnSpc>
                  <a:spcPct val="140000"/>
                </a:lnSpc>
                <a:spcAft>
                  <a:spcPct val="20000"/>
                </a:spcAft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①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AD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0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~AD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7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线地址信号 </a:t>
              </a:r>
            </a:p>
            <a:p>
              <a:pPr eaLnBrk="0" latinLnBrk="0" hangingPunct="0">
                <a:lnSpc>
                  <a:spcPct val="140000"/>
                </a:lnSpc>
                <a:spcAft>
                  <a:spcPct val="20000"/>
                </a:spcAft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消失，处于浮空状态，</a:t>
              </a:r>
            </a:p>
            <a:p>
              <a:pPr eaLnBrk="0" latinLnBrk="0" hangingPunct="0">
                <a:lnSpc>
                  <a:spcPct val="140000"/>
                </a:lnSpc>
                <a:spcAft>
                  <a:spcPct val="20000"/>
                </a:spcAft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作为输入数据的过渡期</a:t>
              </a:r>
            </a:p>
            <a:p>
              <a:pPr eaLnBrk="0" latinLnBrk="0" hangingPunct="0">
                <a:lnSpc>
                  <a:spcPct val="140000"/>
                </a:lnSpc>
                <a:spcAft>
                  <a:spcPct val="20000"/>
                </a:spcAft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A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16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~A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19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变为状态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S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3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~S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6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  <a:p>
              <a:pPr eaLnBrk="0" latinLnBrk="0" hangingPunct="0">
                <a:lnSpc>
                  <a:spcPct val="140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1" charset="-122"/>
                </a:rPr>
                <a:t>② 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在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1" charset="-122"/>
                </a:rPr>
                <a:t>T</a:t>
              </a:r>
              <a:r>
                <a:rPr lang="en-US" altLang="zh-CN" b="1" baseline="-14000" dirty="0">
                  <a:latin typeface="Times New Roman" panose="02020603050405020304" pitchFamily="18" charset="0"/>
                  <a:ea typeface="楷体_GB2312" pitchFamily="1" charset="-122"/>
                </a:rPr>
                <a:t>2 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前沿 ，        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1" charset="-122"/>
                </a:rPr>
                <a:t>= 0    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1" charset="-122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低电平有效，打开存储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 器或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1" charset="-122"/>
                </a:rPr>
                <a:t>I/O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端数据缓冲器</a:t>
              </a:r>
            </a:p>
            <a:p>
              <a:pPr eaLnBrk="0" latinLnBrk="0" hangingPunct="0">
                <a:lnSpc>
                  <a:spcPct val="140000"/>
                </a:lnSpc>
                <a:buFontTx/>
                <a:buAutoNum type="circleNumDbPlain" startAt="3"/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          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1" charset="-122"/>
                </a:rPr>
                <a:t>= 0  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， 作为</a:t>
              </a:r>
            </a:p>
            <a:p>
              <a:pPr eaLnBrk="0" latinLnBrk="0" hangingPunct="0">
                <a:lnSpc>
                  <a:spcPct val="15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  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1" charset="-122"/>
                </a:rPr>
                <a:t>8286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的选通信号， 开</a:t>
              </a:r>
            </a:p>
            <a:p>
              <a:pPr eaLnBrk="0" latinLnBrk="0" hangingPunct="0">
                <a:lnSpc>
                  <a:spcPct val="15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启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1" charset="-122"/>
                </a:rPr>
                <a:t>8286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数据收发器。</a:t>
              </a:r>
            </a:p>
          </p:txBody>
        </p:sp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4967" y="2366"/>
            <a:ext cx="27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66700" imgH="203200" progId="Equation.DSMT4">
                    <p:embed/>
                  </p:oleObj>
                </mc:Choice>
                <mc:Fallback>
                  <p:oleObj name="Equation" r:id="rId7" imgW="266700" imgH="203200" progId="Equation.DSMT4">
                    <p:embed/>
                    <p:pic>
                      <p:nvPicPr>
                        <p:cNvPr id="0" name="Object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2366"/>
                          <a:ext cx="276" cy="211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FF99">
                                <a:gamma/>
                                <a:tint val="12157"/>
                                <a:invGamma/>
                              </a:srgbClr>
                            </a:gs>
                            <a:gs pos="100000">
                              <a:srgbClr val="FFFF99"/>
                            </a:gs>
                          </a:gsLst>
                          <a:lin ang="5400000" scaled="1"/>
                        </a:gra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0"/>
            <p:cNvGraphicFramePr>
              <a:graphicFrameLocks noChangeAspect="1"/>
            </p:cNvGraphicFramePr>
            <p:nvPr/>
          </p:nvGraphicFramePr>
          <p:xfrm>
            <a:off x="4301" y="3089"/>
            <a:ext cx="37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68300" imgH="215900" progId="Equation.DSMT4">
                    <p:embed/>
                  </p:oleObj>
                </mc:Choice>
                <mc:Fallback>
                  <p:oleObj name="Equation" r:id="rId9" imgW="368300" imgH="215900" progId="Equation.DSMT4">
                    <p:embed/>
                    <p:pic>
                      <p:nvPicPr>
                        <p:cNvPr id="0" name="Object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1" y="3089"/>
                          <a:ext cx="374" cy="222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FF99">
                                <a:gamma/>
                                <a:tint val="12157"/>
                                <a:invGamma/>
                              </a:srgbClr>
                            </a:gs>
                            <a:gs pos="100000">
                              <a:srgbClr val="FFFF99"/>
                            </a:gs>
                          </a:gsLst>
                          <a:lin ang="5400000" scaled="1"/>
                        </a:gra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228697" y="1374822"/>
            <a:ext cx="2803525" cy="4658455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tint val="15294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40000"/>
              </a:lnSpc>
              <a:spcAft>
                <a:spcPct val="20000"/>
              </a:spcAft>
            </a:pPr>
            <a:r>
              <a:rPr lang="en-US" altLang="zh-CN" b="1" dirty="0"/>
              <a:t>3.  T</a:t>
            </a:r>
            <a:r>
              <a:rPr lang="en-US" altLang="zh-CN" b="1" baseline="-14000" dirty="0"/>
              <a:t>3 </a:t>
            </a:r>
            <a:r>
              <a:rPr lang="zh-CN" altLang="en-US" b="1" dirty="0"/>
              <a:t>状态：</a:t>
            </a:r>
          </a:p>
          <a:p>
            <a:pPr eaLnBrk="0" latinLnBrk="0" hangingPunct="0">
              <a:lnSpc>
                <a:spcPct val="125000"/>
              </a:lnSpc>
            </a:pPr>
            <a:r>
              <a:rPr lang="zh-CN" altLang="en-US" b="1" dirty="0"/>
              <a:t>① 存储器或</a:t>
            </a:r>
            <a:r>
              <a:rPr lang="en-US" altLang="zh-CN" b="1" dirty="0"/>
              <a:t>I/O</a:t>
            </a:r>
            <a:r>
              <a:rPr lang="zh-CN" altLang="en-US" b="1" dirty="0"/>
              <a:t>端口将  </a:t>
            </a:r>
          </a:p>
          <a:p>
            <a:pPr eaLnBrk="0" latinLnBrk="0" hangingPunct="0">
              <a:lnSpc>
                <a:spcPct val="125000"/>
              </a:lnSpc>
            </a:pPr>
            <a:r>
              <a:rPr lang="zh-CN" altLang="en-US" b="1" dirty="0"/>
              <a:t>数据送</a:t>
            </a:r>
            <a:r>
              <a:rPr lang="en-US" altLang="zh-CN" b="1" dirty="0">
                <a:solidFill>
                  <a:schemeClr val="accent2"/>
                </a:solidFill>
              </a:rPr>
              <a:t>AD</a:t>
            </a:r>
            <a:r>
              <a:rPr lang="en-US" altLang="zh-CN" b="1" baseline="-14000" dirty="0">
                <a:solidFill>
                  <a:schemeClr val="accent2"/>
                </a:solidFill>
              </a:rPr>
              <a:t>0 </a:t>
            </a:r>
            <a:r>
              <a:rPr lang="en-US" altLang="zh-CN" b="1" dirty="0">
                <a:solidFill>
                  <a:schemeClr val="accent2"/>
                </a:solidFill>
              </a:rPr>
              <a:t>~AD</a:t>
            </a:r>
            <a:r>
              <a:rPr lang="en-US" altLang="zh-CN" b="1" baseline="-14000" dirty="0">
                <a:solidFill>
                  <a:schemeClr val="accent2"/>
                </a:solidFill>
              </a:rPr>
              <a:t>7</a:t>
            </a:r>
            <a:r>
              <a:rPr lang="zh-CN" altLang="en-US" b="1" dirty="0"/>
              <a:t>总线 </a:t>
            </a:r>
          </a:p>
          <a:p>
            <a:pPr eaLnBrk="0" latinLnBrk="0" hangingPunct="0">
              <a:lnSpc>
                <a:spcPct val="125000"/>
              </a:lnSpc>
            </a:pPr>
            <a:r>
              <a:rPr lang="zh-CN" altLang="en-US" b="1" dirty="0"/>
              <a:t>②若数据未准备就绪 ，   </a:t>
            </a:r>
          </a:p>
          <a:p>
            <a:pPr eaLnBrk="0" latinLnBrk="0" hangingPunct="0">
              <a:lnSpc>
                <a:spcPct val="125000"/>
              </a:lnSpc>
            </a:pPr>
            <a:r>
              <a:rPr lang="zh-CN" altLang="en-US" b="1" dirty="0"/>
              <a:t> 则通过 </a:t>
            </a:r>
            <a:r>
              <a:rPr lang="en-US" altLang="zh-CN" b="1" dirty="0"/>
              <a:t>8284 </a:t>
            </a:r>
            <a:r>
              <a:rPr lang="zh-CN" altLang="en-US" b="1" dirty="0"/>
              <a:t>经</a:t>
            </a:r>
            <a:r>
              <a:rPr lang="en-US" altLang="zh-CN" b="1" dirty="0"/>
              <a:t>CPU</a:t>
            </a:r>
            <a:r>
              <a:rPr lang="zh-CN" altLang="en-US" b="1" dirty="0"/>
              <a:t>的  </a:t>
            </a:r>
          </a:p>
          <a:p>
            <a:pPr eaLnBrk="0" latin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READY</a:t>
            </a:r>
            <a:r>
              <a:rPr lang="zh-CN" altLang="en-US" b="1" dirty="0"/>
              <a:t>线送低电平信号</a:t>
            </a:r>
          </a:p>
          <a:p>
            <a:pPr eaLnBrk="0" latinLnBrk="0" hangingPunct="0">
              <a:lnSpc>
                <a:spcPct val="125000"/>
              </a:lnSpc>
            </a:pPr>
            <a:r>
              <a:rPr lang="zh-CN" altLang="en-US" b="1" dirty="0"/>
              <a:t>③ 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T</a:t>
            </a:r>
            <a:r>
              <a:rPr lang="en-US" altLang="zh-CN" b="1" baseline="-14000" dirty="0">
                <a:solidFill>
                  <a:schemeClr val="accent2"/>
                </a:solidFill>
              </a:rPr>
              <a:t>3  </a:t>
            </a:r>
            <a:r>
              <a:rPr lang="en-US" altLang="zh-CN" b="1" baseline="-14000" dirty="0"/>
              <a:t>  </a:t>
            </a:r>
            <a:r>
              <a:rPr lang="zh-CN" altLang="en-US" b="1" dirty="0"/>
              <a:t>的下降沿，采样  </a:t>
            </a:r>
          </a:p>
          <a:p>
            <a:pPr eaLnBrk="0" latin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READY </a:t>
            </a:r>
            <a:r>
              <a:rPr lang="zh-CN" altLang="en-US" b="1" dirty="0"/>
              <a:t>引脚电平，若 </a:t>
            </a:r>
          </a:p>
          <a:p>
            <a:pPr eaLnBrk="0" latinLnBrk="0" hangingPunct="0">
              <a:lnSpc>
                <a:spcPct val="125000"/>
              </a:lnSpc>
            </a:pPr>
            <a:r>
              <a:rPr lang="zh-CN" altLang="en-US" b="1" dirty="0"/>
              <a:t>  是低电平，需插入</a:t>
            </a:r>
            <a:r>
              <a:rPr lang="en-US" altLang="zh-CN" b="1" dirty="0">
                <a:solidFill>
                  <a:schemeClr val="accent2"/>
                </a:solidFill>
              </a:rPr>
              <a:t>T</a:t>
            </a:r>
            <a:r>
              <a:rPr lang="en-US" altLang="zh-CN" b="1" baseline="-14000" dirty="0">
                <a:solidFill>
                  <a:schemeClr val="accent2"/>
                </a:solidFill>
              </a:rPr>
              <a:t>W</a:t>
            </a:r>
          </a:p>
          <a:p>
            <a:pPr eaLnBrk="0" latinLnBrk="0" hangingPunct="0">
              <a:lnSpc>
                <a:spcPct val="125000"/>
              </a:lnSpc>
            </a:pPr>
            <a:r>
              <a:rPr lang="en-US" altLang="zh-CN" b="1" baseline="-14000" dirty="0"/>
              <a:t>   </a:t>
            </a:r>
            <a:r>
              <a:rPr lang="zh-CN" altLang="en-US" b="1" dirty="0"/>
              <a:t>等待状态。</a:t>
            </a:r>
          </a:p>
          <a:p>
            <a:pPr eaLnBrk="0" latinLnBrk="0" hangingPunct="0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zh-CN" altLang="en-US" b="1" dirty="0">
                <a:latin typeface="楷体_GB2312" pitchFamily="1" charset="-122"/>
              </a:rPr>
              <a:t>在每个</a:t>
            </a:r>
            <a:r>
              <a:rPr lang="en-US" altLang="zh-CN" b="1" dirty="0"/>
              <a:t>T</a:t>
            </a:r>
            <a:r>
              <a:rPr lang="en-US" altLang="zh-CN" b="1" baseline="-14000" dirty="0"/>
              <a:t>W  </a:t>
            </a:r>
            <a:r>
              <a:rPr lang="zh-CN" altLang="en-US" b="1" dirty="0"/>
              <a:t>状态的下 </a:t>
            </a:r>
          </a:p>
          <a:p>
            <a:pPr eaLnBrk="0" latinLnBrk="0" hangingPunct="0">
              <a:lnSpc>
                <a:spcPct val="125000"/>
              </a:lnSpc>
            </a:pPr>
            <a:r>
              <a:rPr lang="zh-CN" altLang="en-US" b="1" dirty="0"/>
              <a:t>  降沿采样</a:t>
            </a:r>
            <a:r>
              <a:rPr lang="en-US" altLang="zh-CN" b="1" dirty="0"/>
              <a:t>READY</a:t>
            </a:r>
            <a:r>
              <a:rPr lang="zh-CN" altLang="en-US" b="1" dirty="0"/>
              <a:t>引脚 </a:t>
            </a:r>
          </a:p>
          <a:p>
            <a:pPr eaLnBrk="0" latinLnBrk="0" hangingPunct="0">
              <a:lnSpc>
                <a:spcPct val="125000"/>
              </a:lnSpc>
            </a:pPr>
            <a:r>
              <a:rPr lang="zh-CN" altLang="en-US" b="1" dirty="0"/>
              <a:t> 电平，直到数据就绪。</a:t>
            </a:r>
            <a:endParaRPr lang="zh-CN" altLang="en-US" b="1" dirty="0">
              <a:latin typeface="楷体_GB2312" pitchFamily="1" charset="-122"/>
            </a:endParaRPr>
          </a:p>
        </p:txBody>
      </p:sp>
      <p:grpSp>
        <p:nvGrpSpPr>
          <p:cNvPr id="16" name="Group 12"/>
          <p:cNvGrpSpPr/>
          <p:nvPr/>
        </p:nvGrpSpPr>
        <p:grpSpPr bwMode="auto">
          <a:xfrm>
            <a:off x="6301357" y="1426072"/>
            <a:ext cx="2803525" cy="4843462"/>
            <a:chOff x="3994" y="905"/>
            <a:chExt cx="1766" cy="3051"/>
          </a:xfrm>
        </p:grpSpPr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994" y="905"/>
              <a:ext cx="1766" cy="3051"/>
            </a:xfrm>
            <a:prstGeom prst="rect">
              <a:avLst/>
            </a:prstGeom>
            <a:gradFill rotWithShape="0">
              <a:gsLst>
                <a:gs pos="0">
                  <a:srgbClr val="FFFF99">
                    <a:gamma/>
                    <a:tint val="12157"/>
                    <a:invGamma/>
                  </a:srgbClr>
                </a:gs>
                <a:gs pos="100000">
                  <a:srgbClr val="FFFF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9144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3716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8288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2860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7432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32004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6576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41148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0" latinLnBrk="0" hangingPunct="0">
                <a:lnSpc>
                  <a:spcPct val="140000"/>
                </a:lnSpc>
                <a:spcAft>
                  <a:spcPct val="20000"/>
                </a:spcAft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1" charset="-122"/>
                </a:rPr>
                <a:t>4.  T</a:t>
              </a:r>
              <a:r>
                <a:rPr lang="en-US" altLang="zh-CN" b="1" baseline="-14000" dirty="0">
                  <a:latin typeface="Times New Roman" panose="02020603050405020304" pitchFamily="18" charset="0"/>
                  <a:ea typeface="楷体_GB2312" pitchFamily="1" charset="-122"/>
                </a:rPr>
                <a:t>4 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状态：</a:t>
              </a:r>
            </a:p>
            <a:p>
              <a:pPr eaLnBrk="0" latinLnBrk="0" hangingPunct="0">
                <a:lnSpc>
                  <a:spcPct val="140000"/>
                </a:lnSpc>
                <a:buFontTx/>
                <a:buAutoNum type="circleNumDbPlain"/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1" charset="-122"/>
                </a:rPr>
                <a:t>T</a:t>
              </a:r>
              <a:r>
                <a:rPr lang="en-US" altLang="zh-CN" b="1" baseline="-14000" dirty="0">
                  <a:latin typeface="Times New Roman" panose="02020603050405020304" pitchFamily="18" charset="0"/>
                  <a:ea typeface="楷体_GB2312" pitchFamily="1" charset="-122"/>
                </a:rPr>
                <a:t>4  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状态的下降沿，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   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1" charset="-122"/>
                </a:rPr>
                <a:t>CPU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从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AD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0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~AD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7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数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   据总线上读取数据 。</a:t>
              </a:r>
            </a:p>
            <a:p>
              <a:pPr eaLnBrk="0" latinLnBrk="0" hangingPunct="0">
                <a:lnSpc>
                  <a:spcPct val="140000"/>
                </a:lnSpc>
                <a:buFontTx/>
                <a:buAutoNum type="circleNumDbPlain" startAt="2"/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        ，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        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引脚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   上控制信号复位。</a:t>
              </a:r>
            </a:p>
            <a:p>
              <a:pPr eaLnBrk="0" latinLnBrk="0" hangingPunct="0">
                <a:lnSpc>
                  <a:spcPct val="125000"/>
                </a:lnSpc>
              </a:pP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③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S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3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~S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6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状态线复位。</a:t>
              </a:r>
            </a:p>
            <a:p>
              <a:pPr eaLnBrk="0" latinLnBrk="0" hangingPunct="0">
                <a:lnSpc>
                  <a:spcPct val="130000"/>
                </a:lnSpc>
              </a:pP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0" latinLnBrk="0" hangingPunct="0">
                <a:lnSpc>
                  <a:spcPct val="130000"/>
                </a:lnSpc>
              </a:pP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0" latinLnBrk="0" hangingPunct="0">
                <a:lnSpc>
                  <a:spcPct val="130000"/>
                </a:lnSpc>
              </a:pPr>
              <a:endParaRPr lang="zh-CN" altLang="en-US" b="1" dirty="0">
                <a:latin typeface="楷体_GB2312" pitchFamily="1" charset="-122"/>
                <a:ea typeface="楷体_GB2312" pitchFamily="1" charset="-122"/>
              </a:endParaRPr>
            </a:p>
            <a:p>
              <a:pPr eaLnBrk="0" latinLnBrk="0" hangingPunct="0">
                <a:lnSpc>
                  <a:spcPct val="130000"/>
                </a:lnSpc>
              </a:pPr>
              <a:endParaRPr lang="zh-CN" altLang="en-US" b="1" dirty="0">
                <a:latin typeface="楷体_GB2312" pitchFamily="1" charset="-122"/>
                <a:ea typeface="楷体_GB2312" pitchFamily="1" charset="-122"/>
              </a:endParaRPr>
            </a:p>
            <a:p>
              <a:pPr eaLnBrk="0" latinLnBrk="0" hangingPunct="0">
                <a:lnSpc>
                  <a:spcPct val="130000"/>
                </a:lnSpc>
              </a:pPr>
              <a:endParaRPr lang="zh-CN" altLang="en-US" b="1" dirty="0">
                <a:latin typeface="楷体_GB2312" pitchFamily="1" charset="-122"/>
                <a:ea typeface="楷体_GB2312" pitchFamily="1" charset="-122"/>
              </a:endParaRPr>
            </a:p>
            <a:p>
              <a:pPr eaLnBrk="0" latinLnBrk="0" hangingPunct="0">
                <a:lnSpc>
                  <a:spcPct val="80000"/>
                </a:lnSpc>
              </a:pPr>
              <a:endParaRPr lang="zh-CN" altLang="en-US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graphicFrame>
          <p:nvGraphicFramePr>
            <p:cNvPr id="18" name="Object 14"/>
            <p:cNvGraphicFramePr>
              <a:graphicFrameLocks noChangeAspect="1"/>
            </p:cNvGraphicFramePr>
            <p:nvPr/>
          </p:nvGraphicFramePr>
          <p:xfrm>
            <a:off x="4288" y="1974"/>
            <a:ext cx="32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68300" imgH="215900" progId="Equation.DSMT4">
                    <p:embed/>
                  </p:oleObj>
                </mc:Choice>
                <mc:Fallback>
                  <p:oleObj name="Equation" r:id="rId11" imgW="368300" imgH="2159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8" y="1974"/>
                          <a:ext cx="32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5"/>
            <p:cNvGraphicFramePr>
              <a:graphicFrameLocks noChangeAspect="1"/>
            </p:cNvGraphicFramePr>
            <p:nvPr/>
          </p:nvGraphicFramePr>
          <p:xfrm>
            <a:off x="4823" y="1948"/>
            <a:ext cx="29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66700" imgH="203200" progId="Equation.DSMT4">
                    <p:embed/>
                  </p:oleObj>
                </mc:Choice>
                <mc:Fallback>
                  <p:oleObj name="Equation" r:id="rId13" imgW="266700" imgH="203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3" y="1948"/>
                          <a:ext cx="291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585006" y="2374642"/>
            <a:ext cx="744948" cy="418877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3339069" y="2387342"/>
            <a:ext cx="744947" cy="418877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4097894" y="2400042"/>
            <a:ext cx="744947" cy="418877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4856719" y="2412742"/>
            <a:ext cx="744947" cy="418877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1830944" y="2361942"/>
            <a:ext cx="744947" cy="418877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5" name="Group 22"/>
          <p:cNvGrpSpPr/>
          <p:nvPr/>
        </p:nvGrpSpPr>
        <p:grpSpPr bwMode="auto">
          <a:xfrm>
            <a:off x="107504" y="2111943"/>
            <a:ext cx="5943425" cy="4421314"/>
            <a:chOff x="352" y="1012"/>
            <a:chExt cx="3678" cy="2852"/>
          </a:xfrm>
        </p:grpSpPr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368" y="1176"/>
              <a:ext cx="0" cy="2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852" y="1176"/>
              <a:ext cx="0" cy="2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322" y="1176"/>
              <a:ext cx="0" cy="2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2802" y="1176"/>
              <a:ext cx="0" cy="2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276" y="1176"/>
              <a:ext cx="0" cy="2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756" y="1176"/>
              <a:ext cx="0" cy="2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1035" y="3495"/>
              <a:ext cx="4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3744" y="3495"/>
              <a:ext cx="2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4" name="Group 31"/>
            <p:cNvGrpSpPr/>
            <p:nvPr/>
          </p:nvGrpSpPr>
          <p:grpSpPr bwMode="auto">
            <a:xfrm>
              <a:off x="648" y="2858"/>
              <a:ext cx="3336" cy="213"/>
              <a:chOff x="678" y="2858"/>
              <a:chExt cx="3336" cy="213"/>
            </a:xfrm>
          </p:grpSpPr>
          <p:grpSp>
            <p:nvGrpSpPr>
              <p:cNvPr id="166" name="Group 32"/>
              <p:cNvGrpSpPr/>
              <p:nvPr/>
            </p:nvGrpSpPr>
            <p:grpSpPr bwMode="auto">
              <a:xfrm>
                <a:off x="1058" y="2915"/>
                <a:ext cx="2956" cy="88"/>
                <a:chOff x="1058" y="2915"/>
                <a:chExt cx="2956" cy="88"/>
              </a:xfrm>
            </p:grpSpPr>
            <p:sp>
              <p:nvSpPr>
                <p:cNvPr id="168" name="Line 33"/>
                <p:cNvSpPr>
                  <a:spLocks noChangeShapeType="1"/>
                </p:cNvSpPr>
                <p:nvPr/>
              </p:nvSpPr>
              <p:spPr bwMode="auto">
                <a:xfrm>
                  <a:off x="1058" y="3003"/>
                  <a:ext cx="34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403" y="2915"/>
                  <a:ext cx="88" cy="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Line 35"/>
                <p:cNvSpPr>
                  <a:spLocks noChangeShapeType="1"/>
                </p:cNvSpPr>
                <p:nvPr/>
              </p:nvSpPr>
              <p:spPr bwMode="auto">
                <a:xfrm>
                  <a:off x="1491" y="2915"/>
                  <a:ext cx="27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Line 36"/>
                <p:cNvSpPr>
                  <a:spLocks noChangeShapeType="1"/>
                </p:cNvSpPr>
                <p:nvPr/>
              </p:nvSpPr>
              <p:spPr bwMode="auto">
                <a:xfrm>
                  <a:off x="1769" y="2915"/>
                  <a:ext cx="87" cy="8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Line 37"/>
                <p:cNvSpPr>
                  <a:spLocks noChangeShapeType="1"/>
                </p:cNvSpPr>
                <p:nvPr/>
              </p:nvSpPr>
              <p:spPr bwMode="auto">
                <a:xfrm>
                  <a:off x="1856" y="3002"/>
                  <a:ext cx="21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7" name="Text Box 38"/>
              <p:cNvSpPr txBox="1">
                <a:spLocks noChangeArrowheads="1"/>
              </p:cNvSpPr>
              <p:nvPr/>
            </p:nvSpPr>
            <p:spPr bwMode="auto">
              <a:xfrm>
                <a:off x="678" y="2858"/>
                <a:ext cx="38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ALE</a:t>
                </a:r>
              </a:p>
            </p:txBody>
          </p:sp>
        </p:grpSp>
        <p:grpSp>
          <p:nvGrpSpPr>
            <p:cNvPr id="35" name="Group 39"/>
            <p:cNvGrpSpPr/>
            <p:nvPr/>
          </p:nvGrpSpPr>
          <p:grpSpPr bwMode="auto">
            <a:xfrm>
              <a:off x="539" y="1778"/>
              <a:ext cx="3434" cy="368"/>
              <a:chOff x="569" y="1778"/>
              <a:chExt cx="3434" cy="368"/>
            </a:xfrm>
          </p:grpSpPr>
          <p:grpSp>
            <p:nvGrpSpPr>
              <p:cNvPr id="146" name="Group 40"/>
              <p:cNvGrpSpPr/>
              <p:nvPr/>
            </p:nvGrpSpPr>
            <p:grpSpPr bwMode="auto">
              <a:xfrm>
                <a:off x="1034" y="1866"/>
                <a:ext cx="2969" cy="177"/>
                <a:chOff x="1034" y="1866"/>
                <a:chExt cx="2969" cy="177"/>
              </a:xfrm>
            </p:grpSpPr>
            <p:sp>
              <p:nvSpPr>
                <p:cNvPr id="150" name="Line 41"/>
                <p:cNvSpPr>
                  <a:spLocks noChangeShapeType="1"/>
                </p:cNvSpPr>
                <p:nvPr/>
              </p:nvSpPr>
              <p:spPr bwMode="auto">
                <a:xfrm>
                  <a:off x="1189" y="1867"/>
                  <a:ext cx="88" cy="8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Line 42"/>
                <p:cNvSpPr>
                  <a:spLocks noChangeShapeType="1"/>
                </p:cNvSpPr>
                <p:nvPr/>
              </p:nvSpPr>
              <p:spPr bwMode="auto">
                <a:xfrm>
                  <a:off x="1040" y="1868"/>
                  <a:ext cx="15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525" y="1869"/>
                  <a:ext cx="84" cy="8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609" y="1869"/>
                  <a:ext cx="558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Line 45"/>
                <p:cNvSpPr>
                  <a:spLocks noChangeShapeType="1"/>
                </p:cNvSpPr>
                <p:nvPr/>
              </p:nvSpPr>
              <p:spPr bwMode="auto">
                <a:xfrm>
                  <a:off x="2167" y="1870"/>
                  <a:ext cx="171" cy="17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Line 46"/>
                <p:cNvSpPr>
                  <a:spLocks noChangeShapeType="1"/>
                </p:cNvSpPr>
                <p:nvPr/>
              </p:nvSpPr>
              <p:spPr bwMode="auto">
                <a:xfrm>
                  <a:off x="2338" y="2041"/>
                  <a:ext cx="126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605" y="1951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Line 48"/>
                <p:cNvSpPr>
                  <a:spLocks noChangeShapeType="1"/>
                </p:cNvSpPr>
                <p:nvPr/>
              </p:nvSpPr>
              <p:spPr bwMode="auto">
                <a:xfrm>
                  <a:off x="1280" y="1956"/>
                  <a:ext cx="24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Line 49"/>
                <p:cNvSpPr>
                  <a:spLocks noChangeShapeType="1"/>
                </p:cNvSpPr>
                <p:nvPr/>
              </p:nvSpPr>
              <p:spPr bwMode="auto">
                <a:xfrm>
                  <a:off x="3695" y="1954"/>
                  <a:ext cx="3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034" y="2043"/>
                  <a:ext cx="15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191" y="1953"/>
                  <a:ext cx="88" cy="9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Line 52"/>
                <p:cNvSpPr>
                  <a:spLocks noChangeShapeType="1"/>
                </p:cNvSpPr>
                <p:nvPr/>
              </p:nvSpPr>
              <p:spPr bwMode="auto">
                <a:xfrm>
                  <a:off x="1525" y="1955"/>
                  <a:ext cx="84" cy="8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Line 53"/>
                <p:cNvSpPr>
                  <a:spLocks noChangeShapeType="1"/>
                </p:cNvSpPr>
                <p:nvPr/>
              </p:nvSpPr>
              <p:spPr bwMode="auto">
                <a:xfrm>
                  <a:off x="1609" y="2039"/>
                  <a:ext cx="558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167" y="1868"/>
                  <a:ext cx="171" cy="17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338" y="1868"/>
                  <a:ext cx="126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Line 56"/>
                <p:cNvSpPr>
                  <a:spLocks noChangeShapeType="1"/>
                </p:cNvSpPr>
                <p:nvPr/>
              </p:nvSpPr>
              <p:spPr bwMode="auto">
                <a:xfrm>
                  <a:off x="3604" y="1866"/>
                  <a:ext cx="91" cy="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7" name="Text Box 57"/>
              <p:cNvSpPr txBox="1">
                <a:spLocks noChangeArrowheads="1"/>
              </p:cNvSpPr>
              <p:nvPr/>
            </p:nvSpPr>
            <p:spPr bwMode="auto">
              <a:xfrm>
                <a:off x="569" y="1778"/>
                <a:ext cx="515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19</a:t>
                </a:r>
                <a:r>
                  <a:rPr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/S</a:t>
                </a:r>
                <a:r>
                  <a:rPr lang="en-US" altLang="zh-CN" sz="16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  <a:endParaRPr lang="en-US" altLang="zh-CN" sz="16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 eaLnBrk="0" latinLnBrk="0" hangingPunct="0"/>
                <a:r>
                  <a:rPr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~A</a:t>
                </a:r>
                <a:r>
                  <a:rPr lang="en-US" altLang="zh-CN" sz="16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16</a:t>
                </a:r>
                <a:r>
                  <a:rPr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/S</a:t>
                </a:r>
                <a:r>
                  <a:rPr lang="en-US" altLang="zh-CN" sz="16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en-US" altLang="zh-CN" sz="16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Text Box 58"/>
              <p:cNvSpPr txBox="1">
                <a:spLocks noChangeArrowheads="1"/>
              </p:cNvSpPr>
              <p:nvPr/>
            </p:nvSpPr>
            <p:spPr bwMode="auto">
              <a:xfrm>
                <a:off x="1671" y="1880"/>
                <a:ext cx="475" cy="154"/>
              </a:xfrm>
              <a:prstGeom prst="rect">
                <a:avLst/>
              </a:prstGeom>
              <a:solidFill>
                <a:srgbClr val="FFFFD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25200" rIns="18000" bIns="25200">
                <a:spAutoFit/>
              </a:bodyPr>
              <a:lstStyle/>
              <a:p>
                <a:pPr eaLnBrk="0" latinLnBrk="0" hangingPunct="0">
                  <a:lnSpc>
                    <a:spcPct val="90000"/>
                  </a:lnSpc>
                </a:pPr>
                <a:r>
                  <a:rPr lang="zh-CN" altLang="en-US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地址输出</a:t>
                </a:r>
              </a:p>
            </p:txBody>
          </p:sp>
          <p:sp>
            <p:nvSpPr>
              <p:cNvPr id="149" name="Text Box 59"/>
              <p:cNvSpPr txBox="1">
                <a:spLocks noChangeArrowheads="1"/>
              </p:cNvSpPr>
              <p:nvPr/>
            </p:nvSpPr>
            <p:spPr bwMode="auto">
              <a:xfrm>
                <a:off x="2460" y="1875"/>
                <a:ext cx="475" cy="159"/>
              </a:xfrm>
              <a:prstGeom prst="rect">
                <a:avLst/>
              </a:prstGeom>
              <a:solidFill>
                <a:srgbClr val="FFFFD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28800" rIns="18000" bIns="28800">
                <a:spAutoFit/>
              </a:bodyPr>
              <a:lstStyle/>
              <a:p>
                <a:pPr eaLnBrk="0" latinLnBrk="0" hangingPunct="0">
                  <a:lnSpc>
                    <a:spcPct val="90000"/>
                  </a:lnSpc>
                </a:pPr>
                <a:r>
                  <a:rPr lang="zh-CN" altLang="en-US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状态输出</a:t>
                </a:r>
              </a:p>
            </p:txBody>
          </p:sp>
        </p:grpSp>
        <p:grpSp>
          <p:nvGrpSpPr>
            <p:cNvPr id="36" name="Group 60"/>
            <p:cNvGrpSpPr/>
            <p:nvPr/>
          </p:nvGrpSpPr>
          <p:grpSpPr bwMode="auto">
            <a:xfrm>
              <a:off x="352" y="2201"/>
              <a:ext cx="3609" cy="213"/>
              <a:chOff x="352" y="2201"/>
              <a:chExt cx="3609" cy="213"/>
            </a:xfrm>
          </p:grpSpPr>
          <p:sp>
            <p:nvSpPr>
              <p:cNvPr id="135" name="Text Box 61"/>
              <p:cNvSpPr txBox="1">
                <a:spLocks noChangeArrowheads="1"/>
              </p:cNvSpPr>
              <p:nvPr/>
            </p:nvSpPr>
            <p:spPr bwMode="auto">
              <a:xfrm>
                <a:off x="352" y="2201"/>
                <a:ext cx="67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lang="zh-CN" altLang="en-US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15 </a:t>
                </a:r>
                <a:r>
                  <a:rPr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~A</a:t>
                </a:r>
                <a:r>
                  <a:rPr lang="en-US" altLang="zh-CN" sz="16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8</a:t>
                </a:r>
                <a:endParaRPr lang="en-US" altLang="zh-CN" sz="16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" name="Group 62"/>
              <p:cNvGrpSpPr/>
              <p:nvPr/>
            </p:nvGrpSpPr>
            <p:grpSpPr bwMode="auto">
              <a:xfrm>
                <a:off x="1005" y="2228"/>
                <a:ext cx="2956" cy="180"/>
                <a:chOff x="1005" y="2228"/>
                <a:chExt cx="2956" cy="180"/>
              </a:xfrm>
            </p:grpSpPr>
            <p:sp>
              <p:nvSpPr>
                <p:cNvPr id="138" name="Line 63"/>
                <p:cNvSpPr>
                  <a:spLocks noChangeShapeType="1"/>
                </p:cNvSpPr>
                <p:nvPr/>
              </p:nvSpPr>
              <p:spPr bwMode="auto">
                <a:xfrm>
                  <a:off x="1005" y="2318"/>
                  <a:ext cx="47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1479" y="2231"/>
                  <a:ext cx="87" cy="8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1562" y="2228"/>
                  <a:ext cx="1999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Line 66"/>
                <p:cNvSpPr>
                  <a:spLocks noChangeShapeType="1"/>
                </p:cNvSpPr>
                <p:nvPr/>
              </p:nvSpPr>
              <p:spPr bwMode="auto">
                <a:xfrm>
                  <a:off x="3555" y="2228"/>
                  <a:ext cx="93" cy="8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Line 67"/>
                <p:cNvSpPr>
                  <a:spLocks noChangeShapeType="1"/>
                </p:cNvSpPr>
                <p:nvPr/>
              </p:nvSpPr>
              <p:spPr bwMode="auto">
                <a:xfrm>
                  <a:off x="3647" y="2318"/>
                  <a:ext cx="31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Line 68"/>
                <p:cNvSpPr>
                  <a:spLocks noChangeShapeType="1"/>
                </p:cNvSpPr>
                <p:nvPr/>
              </p:nvSpPr>
              <p:spPr bwMode="auto">
                <a:xfrm>
                  <a:off x="1479" y="2318"/>
                  <a:ext cx="87" cy="8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1563" y="2408"/>
                  <a:ext cx="199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561" y="2319"/>
                  <a:ext cx="87" cy="8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7" name="Text Box 71"/>
              <p:cNvSpPr txBox="1">
                <a:spLocks noChangeArrowheads="1"/>
              </p:cNvSpPr>
              <p:nvPr/>
            </p:nvSpPr>
            <p:spPr bwMode="auto">
              <a:xfrm>
                <a:off x="1586" y="2236"/>
                <a:ext cx="464" cy="161"/>
              </a:xfrm>
              <a:prstGeom prst="rect">
                <a:avLst/>
              </a:prstGeom>
              <a:solidFill>
                <a:srgbClr val="FFFFC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36000" rIns="0" bIns="36000">
                <a:spAutoFit/>
              </a:bodyPr>
              <a:lstStyle/>
              <a:p>
                <a:pPr algn="ctr" eaLnBrk="0" latinLnBrk="0" hangingPunct="0">
                  <a:lnSpc>
                    <a:spcPct val="85000"/>
                  </a:lnSpc>
                </a:pPr>
                <a:r>
                  <a:rPr lang="zh-CN" altLang="en-US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地址输出</a:t>
                </a:r>
              </a:p>
            </p:txBody>
          </p:sp>
        </p:grpSp>
        <p:grpSp>
          <p:nvGrpSpPr>
            <p:cNvPr id="37" name="Group 72"/>
            <p:cNvGrpSpPr/>
            <p:nvPr/>
          </p:nvGrpSpPr>
          <p:grpSpPr bwMode="auto">
            <a:xfrm>
              <a:off x="639" y="1012"/>
              <a:ext cx="3319" cy="399"/>
              <a:chOff x="669" y="1012"/>
              <a:chExt cx="3319" cy="399"/>
            </a:xfrm>
          </p:grpSpPr>
          <p:sp>
            <p:nvSpPr>
              <p:cNvPr id="99" name="Text Box 73"/>
              <p:cNvSpPr txBox="1">
                <a:spLocks noChangeArrowheads="1"/>
              </p:cNvSpPr>
              <p:nvPr/>
            </p:nvSpPr>
            <p:spPr bwMode="auto">
              <a:xfrm>
                <a:off x="669" y="1198"/>
                <a:ext cx="39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CLK</a:t>
                </a:r>
              </a:p>
            </p:txBody>
          </p:sp>
          <p:grpSp>
            <p:nvGrpSpPr>
              <p:cNvPr id="100" name="Group 74"/>
              <p:cNvGrpSpPr/>
              <p:nvPr/>
            </p:nvGrpSpPr>
            <p:grpSpPr bwMode="auto">
              <a:xfrm>
                <a:off x="1012" y="1012"/>
                <a:ext cx="2976" cy="392"/>
                <a:chOff x="1012" y="1012"/>
                <a:chExt cx="2976" cy="392"/>
              </a:xfrm>
            </p:grpSpPr>
            <p:grpSp>
              <p:nvGrpSpPr>
                <p:cNvPr id="101" name="Group 75"/>
                <p:cNvGrpSpPr/>
                <p:nvPr/>
              </p:nvGrpSpPr>
              <p:grpSpPr bwMode="auto">
                <a:xfrm>
                  <a:off x="1012" y="1230"/>
                  <a:ext cx="2976" cy="174"/>
                  <a:chOff x="924" y="888"/>
                  <a:chExt cx="3101" cy="174"/>
                </a:xfrm>
              </p:grpSpPr>
              <p:grpSp>
                <p:nvGrpSpPr>
                  <p:cNvPr id="104" name="Group 76"/>
                  <p:cNvGrpSpPr/>
                  <p:nvPr/>
                </p:nvGrpSpPr>
                <p:grpSpPr bwMode="auto">
                  <a:xfrm>
                    <a:off x="1287" y="888"/>
                    <a:ext cx="498" cy="174"/>
                    <a:chOff x="1359" y="1230"/>
                    <a:chExt cx="498" cy="174"/>
                  </a:xfrm>
                </p:grpSpPr>
                <p:sp>
                  <p:nvSpPr>
                    <p:cNvPr id="131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59" y="1230"/>
                      <a:ext cx="87" cy="17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2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6" y="1404"/>
                      <a:ext cx="1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" name="Line 7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08" y="1230"/>
                      <a:ext cx="87" cy="17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4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95" y="1230"/>
                      <a:ext cx="1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05" name="Group 81"/>
                  <p:cNvGrpSpPr/>
                  <p:nvPr/>
                </p:nvGrpSpPr>
                <p:grpSpPr bwMode="auto">
                  <a:xfrm>
                    <a:off x="1785" y="888"/>
                    <a:ext cx="498" cy="174"/>
                    <a:chOff x="1359" y="1230"/>
                    <a:chExt cx="498" cy="174"/>
                  </a:xfrm>
                </p:grpSpPr>
                <p:sp>
                  <p:nvSpPr>
                    <p:cNvPr id="127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59" y="1230"/>
                      <a:ext cx="87" cy="17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8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6" y="1404"/>
                      <a:ext cx="1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9" name="Line 8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08" y="1230"/>
                      <a:ext cx="87" cy="17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0" name="Line 8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95" y="1230"/>
                      <a:ext cx="1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06" name="Group 86"/>
                  <p:cNvGrpSpPr/>
                  <p:nvPr/>
                </p:nvGrpSpPr>
                <p:grpSpPr bwMode="auto">
                  <a:xfrm>
                    <a:off x="2283" y="888"/>
                    <a:ext cx="996" cy="174"/>
                    <a:chOff x="2286" y="891"/>
                    <a:chExt cx="996" cy="174"/>
                  </a:xfrm>
                </p:grpSpPr>
                <p:grpSp>
                  <p:nvGrpSpPr>
                    <p:cNvPr id="117" name="Group 87"/>
                    <p:cNvGrpSpPr/>
                    <p:nvPr/>
                  </p:nvGrpSpPr>
                  <p:grpSpPr bwMode="auto">
                    <a:xfrm>
                      <a:off x="2286" y="891"/>
                      <a:ext cx="498" cy="174"/>
                      <a:chOff x="1359" y="1230"/>
                      <a:chExt cx="498" cy="174"/>
                    </a:xfrm>
                  </p:grpSpPr>
                  <p:sp>
                    <p:nvSpPr>
                      <p:cNvPr id="123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59" y="1230"/>
                        <a:ext cx="87" cy="17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4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46" y="1404"/>
                        <a:ext cx="162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5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608" y="1230"/>
                        <a:ext cx="87" cy="17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6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695" y="1230"/>
                        <a:ext cx="162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8" name="Group 92"/>
                    <p:cNvGrpSpPr/>
                    <p:nvPr/>
                  </p:nvGrpSpPr>
                  <p:grpSpPr bwMode="auto">
                    <a:xfrm>
                      <a:off x="2784" y="891"/>
                      <a:ext cx="498" cy="174"/>
                      <a:chOff x="1359" y="1230"/>
                      <a:chExt cx="498" cy="174"/>
                    </a:xfrm>
                  </p:grpSpPr>
                  <p:sp>
                    <p:nvSpPr>
                      <p:cNvPr id="119" name="Line 9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59" y="1230"/>
                        <a:ext cx="87" cy="17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0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46" y="1404"/>
                        <a:ext cx="162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1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608" y="1230"/>
                        <a:ext cx="87" cy="17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2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695" y="1230"/>
                        <a:ext cx="162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7" name="Group 97"/>
                  <p:cNvGrpSpPr/>
                  <p:nvPr/>
                </p:nvGrpSpPr>
                <p:grpSpPr bwMode="auto">
                  <a:xfrm>
                    <a:off x="3278" y="888"/>
                    <a:ext cx="498" cy="174"/>
                    <a:chOff x="1359" y="1230"/>
                    <a:chExt cx="498" cy="174"/>
                  </a:xfrm>
                </p:grpSpPr>
                <p:sp>
                  <p:nvSpPr>
                    <p:cNvPr id="113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59" y="1230"/>
                      <a:ext cx="87" cy="17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6" y="1404"/>
                      <a:ext cx="1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5" name="Line 1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08" y="1230"/>
                      <a:ext cx="87" cy="17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" name="Line 1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95" y="1230"/>
                      <a:ext cx="1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8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3776" y="888"/>
                    <a:ext cx="87" cy="1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3863" y="1062"/>
                    <a:ext cx="16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0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37" y="888"/>
                    <a:ext cx="87" cy="1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24" y="888"/>
                    <a:ext cx="16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" name="Line 10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4" y="1062"/>
                    <a:ext cx="11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2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487" y="1012"/>
                  <a:ext cx="226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r>
                    <a:rPr lang="en-US" altLang="zh-CN" sz="1400" b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T</a:t>
                  </a:r>
                  <a:r>
                    <a:rPr lang="en-US" altLang="zh-CN" sz="1400" b="1" baseline="-160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1400" b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             T</a:t>
                  </a:r>
                  <a:r>
                    <a:rPr lang="en-US" altLang="zh-CN" sz="1400" b="1" baseline="-160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2                    </a:t>
                  </a:r>
                  <a:r>
                    <a:rPr lang="en-US" altLang="zh-CN" sz="1400" b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T</a:t>
                  </a:r>
                  <a:r>
                    <a:rPr lang="en-US" altLang="zh-CN" sz="1400" b="1" baseline="-160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3                </a:t>
                  </a:r>
                  <a:r>
                    <a:rPr lang="en-US" altLang="zh-CN" sz="1400" b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T</a:t>
                  </a:r>
                  <a:r>
                    <a:rPr lang="en-US" altLang="zh-CN" sz="1400" b="1" baseline="-160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W                        </a:t>
                  </a:r>
                  <a:r>
                    <a:rPr lang="en-US" altLang="zh-CN" sz="1400" b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T</a:t>
                  </a:r>
                  <a:r>
                    <a:rPr lang="en-US" altLang="zh-CN" sz="1400" b="1" baseline="-160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03" name="Text Box 108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3108" y="1192"/>
                  <a:ext cx="134" cy="68"/>
                </a:xfrm>
                <a:prstGeom prst="rect">
                  <a:avLst/>
                </a:prstGeom>
                <a:solidFill>
                  <a:srgbClr val="FFFF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36000" tIns="0" rIns="36000" bIns="0"/>
                <a:lstStyle/>
                <a:p>
                  <a:pPr algn="ctr" eaLnBrk="0" latinLnBrk="0" hangingPunct="0">
                    <a:lnSpc>
                      <a:spcPct val="60000"/>
                    </a:lnSpc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≈</a:t>
                  </a:r>
                </a:p>
              </p:txBody>
            </p:sp>
          </p:grpSp>
        </p:grpSp>
        <p:grpSp>
          <p:nvGrpSpPr>
            <p:cNvPr id="38" name="Group 109"/>
            <p:cNvGrpSpPr/>
            <p:nvPr/>
          </p:nvGrpSpPr>
          <p:grpSpPr bwMode="auto">
            <a:xfrm>
              <a:off x="3985" y="1521"/>
              <a:ext cx="45" cy="177"/>
              <a:chOff x="3985" y="1521"/>
              <a:chExt cx="243" cy="177"/>
            </a:xfrm>
          </p:grpSpPr>
          <p:sp>
            <p:nvSpPr>
              <p:cNvPr id="97" name="Line 110"/>
              <p:cNvSpPr>
                <a:spLocks noChangeShapeType="1"/>
              </p:cNvSpPr>
              <p:nvPr/>
            </p:nvSpPr>
            <p:spPr bwMode="auto">
              <a:xfrm>
                <a:off x="3989" y="1521"/>
                <a:ext cx="23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Line 111"/>
              <p:cNvSpPr>
                <a:spLocks noChangeShapeType="1"/>
              </p:cNvSpPr>
              <p:nvPr/>
            </p:nvSpPr>
            <p:spPr bwMode="auto">
              <a:xfrm flipV="1">
                <a:off x="3985" y="1698"/>
                <a:ext cx="24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112"/>
            <p:cNvGrpSpPr/>
            <p:nvPr/>
          </p:nvGrpSpPr>
          <p:grpSpPr bwMode="auto">
            <a:xfrm>
              <a:off x="678" y="1521"/>
              <a:ext cx="3312" cy="199"/>
              <a:chOff x="678" y="1521"/>
              <a:chExt cx="3312" cy="199"/>
            </a:xfrm>
          </p:grpSpPr>
          <p:sp>
            <p:nvSpPr>
              <p:cNvPr id="84" name="Text Box 113"/>
              <p:cNvSpPr txBox="1">
                <a:spLocks noChangeArrowheads="1"/>
              </p:cNvSpPr>
              <p:nvPr/>
            </p:nvSpPr>
            <p:spPr bwMode="auto">
              <a:xfrm>
                <a:off x="1633" y="1527"/>
                <a:ext cx="1328" cy="1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36000" rIns="18000" bIns="32400">
                <a:spAutoFit/>
              </a:bodyPr>
              <a:lstStyle/>
              <a:p>
                <a:pPr eaLnBrk="0" latinLnBrk="0" hangingPunct="0">
                  <a:lnSpc>
                    <a:spcPct val="90000"/>
                  </a:lnSpc>
                </a:pPr>
                <a:r>
                  <a:rPr lang="zh-CN" altLang="en-US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高为读</a:t>
                </a: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I/O</a:t>
                </a:r>
                <a:r>
                  <a:rPr lang="zh-CN" altLang="en-US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，低为读存储器</a:t>
                </a:r>
              </a:p>
            </p:txBody>
          </p:sp>
          <p:grpSp>
            <p:nvGrpSpPr>
              <p:cNvPr id="85" name="Group 114"/>
              <p:cNvGrpSpPr/>
              <p:nvPr/>
            </p:nvGrpSpPr>
            <p:grpSpPr bwMode="auto">
              <a:xfrm>
                <a:off x="996" y="1521"/>
                <a:ext cx="2994" cy="177"/>
                <a:chOff x="996" y="1521"/>
                <a:chExt cx="2994" cy="177"/>
              </a:xfrm>
            </p:grpSpPr>
            <p:sp>
              <p:nvSpPr>
                <p:cNvPr id="87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3816" y="1521"/>
                  <a:ext cx="174" cy="17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Line 116"/>
                <p:cNvSpPr>
                  <a:spLocks noChangeShapeType="1"/>
                </p:cNvSpPr>
                <p:nvPr/>
              </p:nvSpPr>
              <p:spPr bwMode="auto">
                <a:xfrm>
                  <a:off x="1416" y="1524"/>
                  <a:ext cx="171" cy="17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9" name="Group 117"/>
                <p:cNvGrpSpPr/>
                <p:nvPr/>
              </p:nvGrpSpPr>
              <p:grpSpPr bwMode="auto">
                <a:xfrm>
                  <a:off x="996" y="1524"/>
                  <a:ext cx="426" cy="171"/>
                  <a:chOff x="996" y="1524"/>
                  <a:chExt cx="150" cy="171"/>
                </a:xfrm>
              </p:grpSpPr>
              <p:sp>
                <p:nvSpPr>
                  <p:cNvPr id="95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996" y="1524"/>
                    <a:ext cx="15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" name="Line 1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96" y="1695"/>
                    <a:ext cx="15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0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1416" y="1521"/>
                  <a:ext cx="171" cy="17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1" name="Group 121"/>
                <p:cNvGrpSpPr/>
                <p:nvPr/>
              </p:nvGrpSpPr>
              <p:grpSpPr bwMode="auto">
                <a:xfrm>
                  <a:off x="1587" y="1521"/>
                  <a:ext cx="2229" cy="177"/>
                  <a:chOff x="1317" y="1521"/>
                  <a:chExt cx="2229" cy="177"/>
                </a:xfrm>
              </p:grpSpPr>
              <p:sp>
                <p:nvSpPr>
                  <p:cNvPr id="93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317" y="1698"/>
                    <a:ext cx="222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17" y="1521"/>
                    <a:ext cx="222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2" name="Line 124"/>
                <p:cNvSpPr>
                  <a:spLocks noChangeShapeType="1"/>
                </p:cNvSpPr>
                <p:nvPr/>
              </p:nvSpPr>
              <p:spPr bwMode="auto">
                <a:xfrm>
                  <a:off x="3816" y="1521"/>
                  <a:ext cx="174" cy="17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86" name="Object 125"/>
              <p:cNvGraphicFramePr>
                <a:graphicFrameLocks noChangeAspect="1"/>
              </p:cNvGraphicFramePr>
              <p:nvPr/>
            </p:nvGraphicFramePr>
            <p:xfrm>
              <a:off x="678" y="1529"/>
              <a:ext cx="30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444500" imgH="241300" progId="Equation.DSMT4">
                      <p:embed/>
                    </p:oleObj>
                  </mc:Choice>
                  <mc:Fallback>
                    <p:oleObj name="Equation" r:id="rId14" imgW="444500" imgH="241300" progId="Equation.DSMT4">
                      <p:embed/>
                      <p:pic>
                        <p:nvPicPr>
                          <p:cNvPr id="0" name="Object 1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8" y="1529"/>
                            <a:ext cx="303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" name="Group 126"/>
            <p:cNvGrpSpPr/>
            <p:nvPr/>
          </p:nvGrpSpPr>
          <p:grpSpPr bwMode="auto">
            <a:xfrm>
              <a:off x="748" y="3108"/>
              <a:ext cx="3244" cy="178"/>
              <a:chOff x="778" y="3108"/>
              <a:chExt cx="3244" cy="178"/>
            </a:xfrm>
          </p:grpSpPr>
          <p:grpSp>
            <p:nvGrpSpPr>
              <p:cNvPr id="77" name="Group 127"/>
              <p:cNvGrpSpPr/>
              <p:nvPr/>
            </p:nvGrpSpPr>
            <p:grpSpPr bwMode="auto">
              <a:xfrm>
                <a:off x="1065" y="3191"/>
                <a:ext cx="2957" cy="90"/>
                <a:chOff x="1065" y="3191"/>
                <a:chExt cx="2957" cy="90"/>
              </a:xfrm>
            </p:grpSpPr>
            <p:sp>
              <p:nvSpPr>
                <p:cNvPr id="79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1065" y="3196"/>
                  <a:ext cx="888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Line 129"/>
                <p:cNvSpPr>
                  <a:spLocks noChangeShapeType="1"/>
                </p:cNvSpPr>
                <p:nvPr/>
              </p:nvSpPr>
              <p:spPr bwMode="auto">
                <a:xfrm>
                  <a:off x="1948" y="3197"/>
                  <a:ext cx="84" cy="8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Line 130"/>
                <p:cNvSpPr>
                  <a:spLocks noChangeShapeType="1"/>
                </p:cNvSpPr>
                <p:nvPr/>
              </p:nvSpPr>
              <p:spPr bwMode="auto">
                <a:xfrm>
                  <a:off x="2033" y="3281"/>
                  <a:ext cx="133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3368" y="3191"/>
                  <a:ext cx="92" cy="9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Line 132"/>
                <p:cNvSpPr>
                  <a:spLocks noChangeShapeType="1"/>
                </p:cNvSpPr>
                <p:nvPr/>
              </p:nvSpPr>
              <p:spPr bwMode="auto">
                <a:xfrm>
                  <a:off x="3464" y="3191"/>
                  <a:ext cx="558" cy="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78" name="Object 133"/>
              <p:cNvGraphicFramePr>
                <a:graphicFrameLocks noChangeAspect="1"/>
              </p:cNvGraphicFramePr>
              <p:nvPr/>
            </p:nvGraphicFramePr>
            <p:xfrm>
              <a:off x="778" y="3108"/>
              <a:ext cx="235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266700" imgH="203200" progId="Equation.DSMT4">
                      <p:embed/>
                    </p:oleObj>
                  </mc:Choice>
                  <mc:Fallback>
                    <p:oleObj name="Equation" r:id="rId16" imgW="266700" imgH="203200" progId="Equation.DSMT4">
                      <p:embed/>
                      <p:pic>
                        <p:nvPicPr>
                          <p:cNvPr id="0" name="Object 1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8" y="3108"/>
                            <a:ext cx="235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" name="Group 134"/>
            <p:cNvGrpSpPr/>
            <p:nvPr/>
          </p:nvGrpSpPr>
          <p:grpSpPr bwMode="auto">
            <a:xfrm>
              <a:off x="668" y="3358"/>
              <a:ext cx="3325" cy="191"/>
              <a:chOff x="698" y="3358"/>
              <a:chExt cx="3325" cy="191"/>
            </a:xfrm>
          </p:grpSpPr>
          <p:grpSp>
            <p:nvGrpSpPr>
              <p:cNvPr id="70" name="Group 135"/>
              <p:cNvGrpSpPr/>
              <p:nvPr/>
            </p:nvGrpSpPr>
            <p:grpSpPr bwMode="auto">
              <a:xfrm>
                <a:off x="1065" y="3396"/>
                <a:ext cx="2958" cy="99"/>
                <a:chOff x="1065" y="3396"/>
                <a:chExt cx="2958" cy="99"/>
              </a:xfrm>
            </p:grpSpPr>
            <p:sp>
              <p:nvSpPr>
                <p:cNvPr id="72" name="Line 136"/>
                <p:cNvSpPr>
                  <a:spLocks noChangeShapeType="1"/>
                </p:cNvSpPr>
                <p:nvPr/>
              </p:nvSpPr>
              <p:spPr bwMode="auto">
                <a:xfrm>
                  <a:off x="1065" y="3396"/>
                  <a:ext cx="33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Line 137"/>
                <p:cNvSpPr>
                  <a:spLocks noChangeShapeType="1"/>
                </p:cNvSpPr>
                <p:nvPr/>
              </p:nvSpPr>
              <p:spPr bwMode="auto">
                <a:xfrm>
                  <a:off x="1404" y="3396"/>
                  <a:ext cx="93" cy="9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Line 138"/>
                <p:cNvSpPr>
                  <a:spLocks noChangeShapeType="1"/>
                </p:cNvSpPr>
                <p:nvPr/>
              </p:nvSpPr>
              <p:spPr bwMode="auto">
                <a:xfrm>
                  <a:off x="1503" y="3495"/>
                  <a:ext cx="227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3780" y="339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Line 140"/>
                <p:cNvSpPr>
                  <a:spLocks noChangeShapeType="1"/>
                </p:cNvSpPr>
                <p:nvPr/>
              </p:nvSpPr>
              <p:spPr bwMode="auto">
                <a:xfrm>
                  <a:off x="3876" y="3396"/>
                  <a:ext cx="14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71" name="Object 141"/>
              <p:cNvGraphicFramePr>
                <a:graphicFrameLocks noChangeAspect="1"/>
              </p:cNvGraphicFramePr>
              <p:nvPr/>
            </p:nvGraphicFramePr>
            <p:xfrm>
              <a:off x="698" y="3358"/>
              <a:ext cx="33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444500" imgH="241300" progId="Equation.DSMT4">
                      <p:embed/>
                    </p:oleObj>
                  </mc:Choice>
                  <mc:Fallback>
                    <p:oleObj name="Equation" r:id="rId18" imgW="444500" imgH="241300" progId="Equation.DSMT4">
                      <p:embed/>
                      <p:pic>
                        <p:nvPicPr>
                          <p:cNvPr id="0" name="Object 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8" y="3358"/>
                            <a:ext cx="33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" name="Group 142"/>
            <p:cNvGrpSpPr/>
            <p:nvPr/>
          </p:nvGrpSpPr>
          <p:grpSpPr bwMode="auto">
            <a:xfrm>
              <a:off x="723" y="3637"/>
              <a:ext cx="3284" cy="185"/>
              <a:chOff x="753" y="3637"/>
              <a:chExt cx="3284" cy="185"/>
            </a:xfrm>
          </p:grpSpPr>
          <p:grpSp>
            <p:nvGrpSpPr>
              <p:cNvPr id="63" name="Group 143"/>
              <p:cNvGrpSpPr/>
              <p:nvPr/>
            </p:nvGrpSpPr>
            <p:grpSpPr bwMode="auto">
              <a:xfrm>
                <a:off x="1086" y="3665"/>
                <a:ext cx="2951" cy="157"/>
                <a:chOff x="1086" y="3665"/>
                <a:chExt cx="2951" cy="157"/>
              </a:xfrm>
            </p:grpSpPr>
            <p:sp>
              <p:nvSpPr>
                <p:cNvPr id="65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1086" y="3674"/>
                  <a:ext cx="888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Line 145"/>
                <p:cNvSpPr>
                  <a:spLocks noChangeShapeType="1"/>
                </p:cNvSpPr>
                <p:nvPr/>
              </p:nvSpPr>
              <p:spPr bwMode="auto">
                <a:xfrm>
                  <a:off x="2060" y="3822"/>
                  <a:ext cx="126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3326" y="3666"/>
                  <a:ext cx="60" cy="15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3386" y="3665"/>
                  <a:ext cx="65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Line 148"/>
                <p:cNvSpPr>
                  <a:spLocks noChangeShapeType="1"/>
                </p:cNvSpPr>
                <p:nvPr/>
              </p:nvSpPr>
              <p:spPr bwMode="auto">
                <a:xfrm>
                  <a:off x="1968" y="3675"/>
                  <a:ext cx="81" cy="14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64" name="Object 149"/>
              <p:cNvGraphicFramePr>
                <a:graphicFrameLocks noChangeAspect="1"/>
              </p:cNvGraphicFramePr>
              <p:nvPr/>
            </p:nvGraphicFramePr>
            <p:xfrm>
              <a:off x="753" y="3637"/>
              <a:ext cx="272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368300" imgH="215900" progId="Equation.DSMT4">
                      <p:embed/>
                    </p:oleObj>
                  </mc:Choice>
                  <mc:Fallback>
                    <p:oleObj name="Equation" r:id="rId20" imgW="368300" imgH="215900" progId="Equation.DSMT4">
                      <p:embed/>
                      <p:pic>
                        <p:nvPicPr>
                          <p:cNvPr id="0" name="Object 1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3" y="3637"/>
                            <a:ext cx="272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3" name="Group 150"/>
            <p:cNvGrpSpPr/>
            <p:nvPr/>
          </p:nvGrpSpPr>
          <p:grpSpPr bwMode="auto">
            <a:xfrm>
              <a:off x="352" y="2575"/>
              <a:ext cx="3609" cy="218"/>
              <a:chOff x="352" y="2575"/>
              <a:chExt cx="3609" cy="218"/>
            </a:xfrm>
          </p:grpSpPr>
          <p:sp>
            <p:nvSpPr>
              <p:cNvPr id="44" name="Text Box 151"/>
              <p:cNvSpPr txBox="1">
                <a:spLocks noChangeArrowheads="1"/>
              </p:cNvSpPr>
              <p:nvPr/>
            </p:nvSpPr>
            <p:spPr bwMode="auto">
              <a:xfrm>
                <a:off x="352" y="2575"/>
                <a:ext cx="695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lang="en-US" altLang="zh-CN" sz="16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AD</a:t>
                </a:r>
                <a:r>
                  <a:rPr lang="en-US" altLang="zh-CN" sz="1600" b="1" baseline="-16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15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~AD</a:t>
                </a:r>
                <a:r>
                  <a:rPr lang="en-US" altLang="zh-CN" sz="1600" b="1" baseline="-16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endPara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5" name="Group 152"/>
              <p:cNvGrpSpPr/>
              <p:nvPr/>
            </p:nvGrpSpPr>
            <p:grpSpPr bwMode="auto">
              <a:xfrm>
                <a:off x="1005" y="2602"/>
                <a:ext cx="2956" cy="180"/>
                <a:chOff x="1035" y="2228"/>
                <a:chExt cx="2956" cy="180"/>
              </a:xfrm>
            </p:grpSpPr>
            <p:sp>
              <p:nvSpPr>
                <p:cNvPr id="48" name="Line 153"/>
                <p:cNvSpPr>
                  <a:spLocks noChangeShapeType="1"/>
                </p:cNvSpPr>
                <p:nvPr/>
              </p:nvSpPr>
              <p:spPr bwMode="auto">
                <a:xfrm>
                  <a:off x="1035" y="2318"/>
                  <a:ext cx="47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Line 154"/>
                <p:cNvSpPr>
                  <a:spLocks noChangeShapeType="1"/>
                </p:cNvSpPr>
                <p:nvPr/>
              </p:nvSpPr>
              <p:spPr bwMode="auto">
                <a:xfrm>
                  <a:off x="2185" y="2319"/>
                  <a:ext cx="30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1509" y="2231"/>
                  <a:ext cx="87" cy="8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Line 156"/>
                <p:cNvSpPr>
                  <a:spLocks noChangeShapeType="1"/>
                </p:cNvSpPr>
                <p:nvPr/>
              </p:nvSpPr>
              <p:spPr bwMode="auto">
                <a:xfrm>
                  <a:off x="1596" y="2231"/>
                  <a:ext cx="50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Line 157"/>
                <p:cNvSpPr>
                  <a:spLocks noChangeShapeType="1"/>
                </p:cNvSpPr>
                <p:nvPr/>
              </p:nvSpPr>
              <p:spPr bwMode="auto">
                <a:xfrm>
                  <a:off x="2101" y="2231"/>
                  <a:ext cx="85" cy="8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2494" y="2228"/>
                  <a:ext cx="91" cy="9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Line 159"/>
                <p:cNvSpPr>
                  <a:spLocks noChangeShapeType="1"/>
                </p:cNvSpPr>
                <p:nvPr/>
              </p:nvSpPr>
              <p:spPr bwMode="auto">
                <a:xfrm>
                  <a:off x="2585" y="2228"/>
                  <a:ext cx="100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Line 160"/>
                <p:cNvSpPr>
                  <a:spLocks noChangeShapeType="1"/>
                </p:cNvSpPr>
                <p:nvPr/>
              </p:nvSpPr>
              <p:spPr bwMode="auto">
                <a:xfrm>
                  <a:off x="3585" y="2228"/>
                  <a:ext cx="93" cy="8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Line 161"/>
                <p:cNvSpPr>
                  <a:spLocks noChangeShapeType="1"/>
                </p:cNvSpPr>
                <p:nvPr/>
              </p:nvSpPr>
              <p:spPr bwMode="auto">
                <a:xfrm>
                  <a:off x="3677" y="2318"/>
                  <a:ext cx="31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Line 162"/>
                <p:cNvSpPr>
                  <a:spLocks noChangeShapeType="1"/>
                </p:cNvSpPr>
                <p:nvPr/>
              </p:nvSpPr>
              <p:spPr bwMode="auto">
                <a:xfrm>
                  <a:off x="1509" y="2318"/>
                  <a:ext cx="87" cy="8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1596" y="2405"/>
                  <a:ext cx="50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2101" y="2318"/>
                  <a:ext cx="85" cy="8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Line 165"/>
                <p:cNvSpPr>
                  <a:spLocks noChangeShapeType="1"/>
                </p:cNvSpPr>
                <p:nvPr/>
              </p:nvSpPr>
              <p:spPr bwMode="auto">
                <a:xfrm>
                  <a:off x="2494" y="2318"/>
                  <a:ext cx="82" cy="9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2576" y="2408"/>
                  <a:ext cx="101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Line 167"/>
                <p:cNvSpPr>
                  <a:spLocks noChangeShapeType="1"/>
                </p:cNvSpPr>
                <p:nvPr/>
              </p:nvSpPr>
              <p:spPr bwMode="auto">
                <a:xfrm flipV="1">
                  <a:off x="3591" y="2319"/>
                  <a:ext cx="87" cy="8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6" name="Text Box 168"/>
              <p:cNvSpPr txBox="1">
                <a:spLocks noChangeArrowheads="1"/>
              </p:cNvSpPr>
              <p:nvPr/>
            </p:nvSpPr>
            <p:spPr bwMode="auto">
              <a:xfrm>
                <a:off x="1586" y="2610"/>
                <a:ext cx="464" cy="159"/>
              </a:xfrm>
              <a:prstGeom prst="rect">
                <a:avLst/>
              </a:prstGeom>
              <a:solidFill>
                <a:srgbClr val="FFFFC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32400" rIns="0" bIns="36000">
                <a:spAutoFit/>
              </a:bodyPr>
              <a:lstStyle/>
              <a:p>
                <a:pPr algn="ctr" eaLnBrk="0" latinLnBrk="0" hangingPunct="0">
                  <a:lnSpc>
                    <a:spcPct val="85000"/>
                  </a:lnSpc>
                </a:pPr>
                <a:r>
                  <a:rPr lang="zh-CN" altLang="en-US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地址输出</a:t>
                </a:r>
              </a:p>
            </p:txBody>
          </p:sp>
          <p:sp>
            <p:nvSpPr>
              <p:cNvPr id="47" name="Text Box 169"/>
              <p:cNvSpPr txBox="1">
                <a:spLocks noChangeArrowheads="1"/>
              </p:cNvSpPr>
              <p:nvPr/>
            </p:nvSpPr>
            <p:spPr bwMode="auto">
              <a:xfrm>
                <a:off x="2658" y="2610"/>
                <a:ext cx="510" cy="163"/>
              </a:xfrm>
              <a:prstGeom prst="rect">
                <a:avLst/>
              </a:prstGeom>
              <a:solidFill>
                <a:srgbClr val="FFFFC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39600" rIns="72000" bIns="36000">
                <a:spAutoFit/>
              </a:bodyPr>
              <a:lstStyle/>
              <a:p>
                <a:pPr algn="ctr" eaLnBrk="0" latinLnBrk="0" hangingPunct="0">
                  <a:lnSpc>
                    <a:spcPct val="85000"/>
                  </a:lnSpc>
                </a:pPr>
                <a:r>
                  <a:rPr lang="zh-CN" altLang="en-US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数据输入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15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微处理器的时序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Rectangle 173"/>
          <p:cNvSpPr>
            <a:spLocks noChangeArrowheads="1"/>
          </p:cNvSpPr>
          <p:nvPr/>
        </p:nvSpPr>
        <p:spPr bwMode="auto">
          <a:xfrm>
            <a:off x="448280" y="1627110"/>
            <a:ext cx="6624637" cy="45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2. 8086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最小模式存储器和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写总线周期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3525" y="2244745"/>
            <a:ext cx="731837" cy="42894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67587" y="2257445"/>
            <a:ext cx="731838" cy="42894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021650" y="2270145"/>
            <a:ext cx="731837" cy="42894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780475" y="2268558"/>
            <a:ext cx="731837" cy="42894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754700" y="2232045"/>
            <a:ext cx="731837" cy="42894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" name="Group 7"/>
          <p:cNvGrpSpPr/>
          <p:nvPr/>
        </p:nvGrpSpPr>
        <p:grpSpPr bwMode="auto">
          <a:xfrm>
            <a:off x="6027408" y="1239905"/>
            <a:ext cx="2803525" cy="5376768"/>
            <a:chOff x="3994" y="909"/>
            <a:chExt cx="1766" cy="3490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994" y="909"/>
              <a:ext cx="1766" cy="3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latinLnBrk="0" hangingPunct="0">
                <a:lnSpc>
                  <a:spcPct val="140000"/>
                </a:lnSpc>
                <a:spcAft>
                  <a:spcPct val="20000"/>
                </a:spcAft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1.  T</a:t>
              </a:r>
              <a:r>
                <a:rPr lang="en-US" altLang="zh-CN" sz="2400" b="1" baseline="-14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状态：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① </a:t>
              </a: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14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前沿之后，使            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0 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，访问存储器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1 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，访问</a:t>
              </a: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I/O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端口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②送地址信号 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</a:t>
              </a:r>
              <a:r>
                <a:rPr lang="en-US" altLang="zh-CN" sz="2000" b="1" baseline="-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19-0</a:t>
              </a:r>
              <a:r>
                <a:rPr lang="en-US" altLang="zh-CN" sz="2000" b="1" baseline="-30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输出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ALE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正脉冲信号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下降沿锁存地址。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 baseline="-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15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~</a:t>
              </a:r>
              <a:r>
                <a:rPr lang="en-US" altLang="zh-CN" sz="2000" b="1" baseline="-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 baseline="-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 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始终为高</a:t>
              </a: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位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地址。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③  送               </a:t>
              </a: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1  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8286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工作在发送状态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（写数据）。</a:t>
              </a:r>
            </a:p>
          </p:txBody>
        </p:sp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4026" y="1638"/>
            <a:ext cx="33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44500" imgH="241300" progId="Equation.DSMT4">
                    <p:embed/>
                  </p:oleObj>
                </mc:Choice>
                <mc:Fallback>
                  <p:oleObj name="Equation" r:id="rId2" imgW="444500" imgH="2413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1638"/>
                          <a:ext cx="33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0"/>
            <p:cNvGraphicFramePr>
              <a:graphicFrameLocks noChangeAspect="1"/>
            </p:cNvGraphicFramePr>
            <p:nvPr/>
          </p:nvGraphicFramePr>
          <p:xfrm>
            <a:off x="4042" y="1914"/>
            <a:ext cx="33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44500" imgH="241300" progId="Equation.DSMT4">
                    <p:embed/>
                  </p:oleObj>
                </mc:Choice>
                <mc:Fallback>
                  <p:oleObj name="Equation" r:id="rId4" imgW="444500" imgH="2413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2" y="1914"/>
                          <a:ext cx="33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1"/>
            <p:cNvGraphicFramePr>
              <a:graphicFrameLocks noChangeAspect="1"/>
            </p:cNvGraphicFramePr>
            <p:nvPr/>
          </p:nvGraphicFramePr>
          <p:xfrm>
            <a:off x="4570" y="3575"/>
            <a:ext cx="39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44500" imgH="241300" progId="Equation.DSMT4">
                    <p:embed/>
                  </p:oleObj>
                </mc:Choice>
                <mc:Fallback>
                  <p:oleObj name="Equation" r:id="rId5" imgW="444500" imgH="2413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0" y="3575"/>
                          <a:ext cx="390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2"/>
          <p:cNvGrpSpPr/>
          <p:nvPr/>
        </p:nvGrpSpPr>
        <p:grpSpPr bwMode="auto">
          <a:xfrm>
            <a:off x="6091004" y="1237359"/>
            <a:ext cx="2805113" cy="5272324"/>
            <a:chOff x="3993" y="923"/>
            <a:chExt cx="1767" cy="3423"/>
          </a:xfrm>
        </p:grpSpPr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993" y="923"/>
              <a:ext cx="1767" cy="3423"/>
            </a:xfrm>
            <a:prstGeom prst="rect">
              <a:avLst/>
            </a:prstGeom>
            <a:gradFill rotWithShape="0">
              <a:gsLst>
                <a:gs pos="0">
                  <a:srgbClr val="FFFF99">
                    <a:gamma/>
                    <a:tint val="9020"/>
                    <a:invGamma/>
                  </a:srgbClr>
                </a:gs>
                <a:gs pos="100000">
                  <a:srgbClr val="FFFF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9144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3716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8288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2860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7432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32004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6576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41148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0" latinLnBrk="0" hangingPunct="0">
                <a:lnSpc>
                  <a:spcPct val="140000"/>
                </a:lnSpc>
                <a:spcAft>
                  <a:spcPct val="20000"/>
                </a:spcAft>
                <a:buFontTx/>
                <a:buAutoNum type="arabicPeriod" startAt="2"/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baseline="-14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2 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状态：</a:t>
              </a:r>
            </a:p>
            <a:p>
              <a:pPr eaLnBrk="0" latinLnBrk="0" hangingPunct="0">
                <a:lnSpc>
                  <a:spcPct val="140000"/>
                </a:lnSpc>
                <a:spcAft>
                  <a:spcPct val="20000"/>
                </a:spcAft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① 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</a:t>
              </a:r>
              <a:r>
                <a:rPr lang="en-US" altLang="zh-CN" sz="20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~ AD</a:t>
              </a:r>
              <a:r>
                <a:rPr lang="en-US" altLang="zh-CN" sz="20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地址信号 </a:t>
              </a:r>
            </a:p>
            <a:p>
              <a:pPr eaLnBrk="0" latinLnBrk="0" hangingPunct="0">
                <a:lnSpc>
                  <a:spcPct val="140000"/>
                </a:lnSpc>
                <a:spcAft>
                  <a:spcPct val="20000"/>
                </a:spcAft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消失，立即将要输出的</a:t>
              </a:r>
            </a:p>
            <a:p>
              <a:pPr eaLnBrk="0" latinLnBrk="0" hangingPunct="0">
                <a:lnSpc>
                  <a:spcPct val="140000"/>
                </a:lnSpc>
                <a:spcAft>
                  <a:spcPct val="20000"/>
                </a:spcAft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数据送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</a:t>
              </a:r>
              <a:r>
                <a:rPr lang="en-US" altLang="zh-CN" sz="20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~ AD</a:t>
              </a:r>
              <a:r>
                <a:rPr lang="en-US" altLang="zh-CN" sz="20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r>
                <a:rPr lang="en-US" altLang="zh-CN" sz="2000" b="1" baseline="-14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总线</a:t>
              </a:r>
            </a:p>
            <a:p>
              <a:pPr eaLnBrk="0" latinLnBrk="0" hangingPunct="0">
                <a:lnSpc>
                  <a:spcPct val="140000"/>
                </a:lnSpc>
                <a:spcAft>
                  <a:spcPct val="20000"/>
                </a:spcAft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16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~A</a:t>
              </a:r>
              <a:r>
                <a:rPr lang="en-US" altLang="zh-CN" sz="20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19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变为状态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~S</a:t>
              </a:r>
              <a:r>
                <a:rPr lang="en-US" altLang="zh-CN" sz="20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0" latinLnBrk="0" hangingPunct="0">
                <a:lnSpc>
                  <a:spcPct val="140000"/>
                </a:lnSpc>
              </a:pP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② 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14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前沿 ，        </a:t>
              </a: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0    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低电平有效，打开存储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器或</a:t>
              </a: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I/O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端数据缓冲器</a:t>
              </a:r>
            </a:p>
            <a:p>
              <a:pPr eaLnBrk="0" latinLnBrk="0" hangingPunct="0">
                <a:lnSpc>
                  <a:spcPct val="140000"/>
                </a:lnSpc>
                <a:buFontTx/>
                <a:buAutoNum type="circleNumDbPlain" startAt="3"/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</a:t>
              </a: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0  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 作为</a:t>
              </a:r>
            </a:p>
            <a:p>
              <a:pPr eaLnBrk="0" latinLnBrk="0" hangingPunct="0">
                <a:lnSpc>
                  <a:spcPct val="155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8286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的选通信号， 开</a:t>
              </a:r>
            </a:p>
            <a:p>
              <a:pPr eaLnBrk="0" latinLnBrk="0" hangingPunct="0">
                <a:lnSpc>
                  <a:spcPct val="155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启</a:t>
              </a: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8286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数据收发器。</a:t>
              </a:r>
            </a:p>
          </p:txBody>
        </p:sp>
        <p:graphicFrame>
          <p:nvGraphicFramePr>
            <p:cNvPr id="18" name="Object 14"/>
            <p:cNvGraphicFramePr>
              <a:graphicFrameLocks noChangeAspect="1"/>
            </p:cNvGraphicFramePr>
            <p:nvPr/>
          </p:nvGraphicFramePr>
          <p:xfrm>
            <a:off x="5076" y="2624"/>
            <a:ext cx="31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16865" imgH="215900" progId="Equation.DSMT4">
                    <p:embed/>
                  </p:oleObj>
                </mc:Choice>
                <mc:Fallback>
                  <p:oleObj name="Equation" r:id="rId7" imgW="316865" imgH="215900" progId="Equation.DSMT4">
                    <p:embed/>
                    <p:pic>
                      <p:nvPicPr>
                        <p:cNvPr id="0" name="Object 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" y="2624"/>
                          <a:ext cx="314" cy="215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FF99">
                                <a:gamma/>
                                <a:tint val="9020"/>
                                <a:invGamma/>
                              </a:srgbClr>
                            </a:gs>
                            <a:gs pos="100000">
                              <a:srgbClr val="FFFF99"/>
                            </a:gs>
                          </a:gsLst>
                          <a:lin ang="5400000" scaled="1"/>
                        </a:gra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5"/>
            <p:cNvGraphicFramePr>
              <a:graphicFrameLocks noChangeAspect="1"/>
            </p:cNvGraphicFramePr>
            <p:nvPr/>
          </p:nvGraphicFramePr>
          <p:xfrm>
            <a:off x="4302" y="3464"/>
            <a:ext cx="37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68300" imgH="215900" progId="Equation.DSMT4">
                    <p:embed/>
                  </p:oleObj>
                </mc:Choice>
                <mc:Fallback>
                  <p:oleObj name="Equation" r:id="rId9" imgW="368300" imgH="215900" progId="Equation.DSMT4">
                    <p:embed/>
                    <p:pic>
                      <p:nvPicPr>
                        <p:cNvPr id="0" name="Object 1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2" y="3464"/>
                          <a:ext cx="374" cy="222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FF99">
                                <a:gamma/>
                                <a:tint val="9020"/>
                                <a:invGamma/>
                              </a:srgbClr>
                            </a:gs>
                            <a:gs pos="100000">
                              <a:srgbClr val="FFFF99"/>
                            </a:gs>
                          </a:gsLst>
                          <a:lin ang="5400000" scaled="1"/>
                        </a:gra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161507" y="1277502"/>
            <a:ext cx="2803525" cy="5306902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tint val="15294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40000"/>
              </a:lnSpc>
              <a:spcAft>
                <a:spcPct val="200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 T</a:t>
            </a:r>
            <a:r>
              <a:rPr lang="en-US" altLang="zh-CN" sz="2400" b="1" baseline="-14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状态：</a:t>
            </a:r>
          </a:p>
          <a:p>
            <a:pPr eaLnBrk="0" latinLnBrk="0" hangingPunct="0"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存储器或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端口接受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</a:t>
            </a:r>
            <a:r>
              <a:rPr lang="en-US" altLang="zh-CN" sz="2000" b="1" baseline="-140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~AD</a:t>
            </a:r>
            <a:r>
              <a:rPr lang="en-US" altLang="zh-CN" sz="2000" b="1" baseline="-140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上的数据</a:t>
            </a:r>
          </a:p>
          <a:p>
            <a:pPr eaLnBrk="0" latinLnBrk="0" hangingPunct="0"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②若来不及接受数据 ，   </a:t>
            </a:r>
          </a:p>
          <a:p>
            <a:pPr eaLnBrk="0" latinLnBrk="0" hangingPunct="0"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则通过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8284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 </a:t>
            </a:r>
          </a:p>
          <a:p>
            <a:pPr eaLnBrk="0" latin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READY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送低电平信号</a:t>
            </a:r>
          </a:p>
          <a:p>
            <a:pPr eaLnBrk="0" latinLnBrk="0" hangingPunct="0"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140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000" b="1" baseline="-14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的下降沿，采样  </a:t>
            </a:r>
          </a:p>
          <a:p>
            <a:pPr eaLnBrk="0" latinLnBrk="0" hangingPunct="0"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READY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引脚电平，若 </a:t>
            </a:r>
          </a:p>
          <a:p>
            <a:pPr eaLnBrk="0" latinLnBrk="0" hangingPunct="0"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是低电平，需插入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140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</a:p>
          <a:p>
            <a:pPr eaLnBrk="0" latinLnBrk="0" hangingPunct="0">
              <a:lnSpc>
                <a:spcPct val="125000"/>
              </a:lnSpc>
            </a:pPr>
            <a:r>
              <a:rPr lang="en-US" altLang="zh-CN" sz="2000" b="1" baseline="-14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等待状态。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latinLnBrk="0" hangingPunct="0">
              <a:lnSpc>
                <a:spcPct val="13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④在每个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14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 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状态的下 </a:t>
            </a:r>
          </a:p>
          <a:p>
            <a:pPr eaLnBrk="0" latinLnBrk="0" hangingPunct="0">
              <a:lnSpc>
                <a:spcPct val="13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降沿采样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READY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引脚 </a:t>
            </a:r>
          </a:p>
          <a:p>
            <a:pPr eaLnBrk="0" latinLnBrk="0" hangingPunct="0">
              <a:lnSpc>
                <a:spcPct val="13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电平，直到就绪。</a:t>
            </a:r>
          </a:p>
        </p:txBody>
      </p:sp>
      <p:grpSp>
        <p:nvGrpSpPr>
          <p:cNvPr id="21" name="Group 17"/>
          <p:cNvGrpSpPr/>
          <p:nvPr/>
        </p:nvGrpSpPr>
        <p:grpSpPr bwMode="auto">
          <a:xfrm>
            <a:off x="6060000" y="1276306"/>
            <a:ext cx="3197226" cy="5402392"/>
            <a:chOff x="3994" y="905"/>
            <a:chExt cx="2014" cy="3570"/>
          </a:xfrm>
        </p:grpSpPr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994" y="905"/>
              <a:ext cx="2014" cy="3570"/>
            </a:xfrm>
            <a:prstGeom prst="rect">
              <a:avLst/>
            </a:prstGeom>
            <a:gradFill rotWithShape="0">
              <a:gsLst>
                <a:gs pos="0">
                  <a:srgbClr val="FFFF99">
                    <a:gamma/>
                    <a:tint val="12157"/>
                    <a:invGamma/>
                  </a:srgbClr>
                </a:gs>
                <a:gs pos="100000">
                  <a:srgbClr val="FFFF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9144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3716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8288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2860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7432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32004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6576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41148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0" latinLnBrk="0" hangingPunct="0">
                <a:lnSpc>
                  <a:spcPct val="140000"/>
                </a:lnSpc>
                <a:spcAft>
                  <a:spcPct val="20000"/>
                </a:spcAft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4.  T</a:t>
              </a:r>
              <a:r>
                <a:rPr lang="en-US" altLang="zh-CN" sz="2400" b="1" baseline="-14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 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状态：</a:t>
              </a:r>
            </a:p>
            <a:p>
              <a:pPr eaLnBrk="0" latinLnBrk="0" hangingPunct="0">
                <a:lnSpc>
                  <a:spcPct val="140000"/>
                </a:lnSpc>
                <a:buFontTx/>
                <a:buAutoNum type="circleNumDbPlain"/>
              </a:pP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14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  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状态的下降沿，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存储器或</a:t>
              </a: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I/O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端口完成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从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</a:t>
              </a:r>
              <a:r>
                <a:rPr lang="en-US" altLang="zh-CN" sz="20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~AD</a:t>
              </a:r>
              <a:r>
                <a:rPr lang="en-US" altLang="zh-CN" sz="20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数据总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线上读取数据 。</a:t>
              </a:r>
            </a:p>
            <a:p>
              <a:pPr eaLnBrk="0" latinLnBrk="0" hangingPunct="0">
                <a:lnSpc>
                  <a:spcPct val="140000"/>
                </a:lnSpc>
                <a:buFontTx/>
                <a:buAutoNum type="circleNumDbPlain" startAt="2"/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，</a:t>
              </a: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引脚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上控制信号复位。</a:t>
              </a:r>
            </a:p>
            <a:p>
              <a:pPr eaLnBrk="0" latin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③ 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~S</a:t>
              </a:r>
              <a:r>
                <a:rPr lang="en-US" altLang="zh-CN" sz="20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状态线复位。</a:t>
              </a:r>
            </a:p>
            <a:p>
              <a:pPr eaLnBrk="0" latinLnBrk="0" hangingPunct="0">
                <a:lnSpc>
                  <a:spcPct val="130000"/>
                </a:lnSpc>
              </a:pP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0" latinLnBrk="0" hangingPunct="0">
                <a:lnSpc>
                  <a:spcPct val="130000"/>
                </a:lnSpc>
              </a:pP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0" latinLnBrk="0" hangingPunct="0">
                <a:lnSpc>
                  <a:spcPct val="130000"/>
                </a:lnSpc>
              </a:pP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0" latinLnBrk="0" hangingPunct="0">
                <a:lnSpc>
                  <a:spcPct val="130000"/>
                </a:lnSpc>
              </a:pP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0" latinLnBrk="0" hangingPunct="0">
                <a:lnSpc>
                  <a:spcPct val="80000"/>
                </a:lnSpc>
              </a:pP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" name="Object 19"/>
            <p:cNvGraphicFramePr>
              <a:graphicFrameLocks noChangeAspect="1"/>
            </p:cNvGraphicFramePr>
            <p:nvPr/>
          </p:nvGraphicFramePr>
          <p:xfrm>
            <a:off x="4295" y="2483"/>
            <a:ext cx="33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68300" imgH="215900" progId="Equation.DSMT4">
                    <p:embed/>
                  </p:oleObj>
                </mc:Choice>
                <mc:Fallback>
                  <p:oleObj name="Equation" r:id="rId11" imgW="368300" imgH="2159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5" y="2483"/>
                          <a:ext cx="33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0"/>
            <p:cNvGraphicFramePr>
              <a:graphicFrameLocks noChangeAspect="1"/>
            </p:cNvGraphicFramePr>
            <p:nvPr/>
          </p:nvGraphicFramePr>
          <p:xfrm>
            <a:off x="4863" y="2505"/>
            <a:ext cx="29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16865" imgH="215900" progId="Equation.DSMT4">
                    <p:embed/>
                  </p:oleObj>
                </mc:Choice>
                <mc:Fallback>
                  <p:oleObj name="Equation" r:id="rId13" imgW="316865" imgH="2159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2505"/>
                          <a:ext cx="299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2"/>
          <p:cNvGrpSpPr/>
          <p:nvPr/>
        </p:nvGrpSpPr>
        <p:grpSpPr bwMode="auto">
          <a:xfrm>
            <a:off x="132275" y="1976458"/>
            <a:ext cx="5802312" cy="4527550"/>
            <a:chOff x="382" y="1012"/>
            <a:chExt cx="3655" cy="2852"/>
          </a:xfrm>
        </p:grpSpPr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398" y="1176"/>
              <a:ext cx="0" cy="2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872" y="1176"/>
              <a:ext cx="0" cy="2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342" y="1176"/>
              <a:ext cx="0" cy="2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2832" y="1176"/>
              <a:ext cx="0" cy="2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296" y="1176"/>
              <a:ext cx="0" cy="2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776" y="1176"/>
              <a:ext cx="0" cy="2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2" name="Group 29"/>
            <p:cNvGrpSpPr/>
            <p:nvPr/>
          </p:nvGrpSpPr>
          <p:grpSpPr bwMode="auto">
            <a:xfrm>
              <a:off x="1086" y="3665"/>
              <a:ext cx="2951" cy="157"/>
              <a:chOff x="1086" y="3665"/>
              <a:chExt cx="2951" cy="157"/>
            </a:xfrm>
          </p:grpSpPr>
          <p:sp>
            <p:nvSpPr>
              <p:cNvPr id="171" name="Line 30"/>
              <p:cNvSpPr>
                <a:spLocks noChangeShapeType="1"/>
              </p:cNvSpPr>
              <p:nvPr/>
            </p:nvSpPr>
            <p:spPr bwMode="auto">
              <a:xfrm flipV="1">
                <a:off x="1086" y="3674"/>
                <a:ext cx="88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Line 31"/>
              <p:cNvSpPr>
                <a:spLocks noChangeShapeType="1"/>
              </p:cNvSpPr>
              <p:nvPr/>
            </p:nvSpPr>
            <p:spPr bwMode="auto">
              <a:xfrm>
                <a:off x="2060" y="3822"/>
                <a:ext cx="126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Line 32"/>
              <p:cNvSpPr>
                <a:spLocks noChangeShapeType="1"/>
              </p:cNvSpPr>
              <p:nvPr/>
            </p:nvSpPr>
            <p:spPr bwMode="auto">
              <a:xfrm flipV="1">
                <a:off x="3326" y="3666"/>
                <a:ext cx="60" cy="1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Line 33"/>
              <p:cNvSpPr>
                <a:spLocks noChangeShapeType="1"/>
              </p:cNvSpPr>
              <p:nvPr/>
            </p:nvSpPr>
            <p:spPr bwMode="auto">
              <a:xfrm flipV="1">
                <a:off x="3386" y="3665"/>
                <a:ext cx="65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Line 34"/>
              <p:cNvSpPr>
                <a:spLocks noChangeShapeType="1"/>
              </p:cNvSpPr>
              <p:nvPr/>
            </p:nvSpPr>
            <p:spPr bwMode="auto">
              <a:xfrm>
                <a:off x="1968" y="3675"/>
                <a:ext cx="81" cy="14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69" y="1198"/>
              <a:ext cx="39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zh-CN" sz="16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CLK</a:t>
              </a:r>
            </a:p>
          </p:txBody>
        </p:sp>
        <p:grpSp>
          <p:nvGrpSpPr>
            <p:cNvPr id="34" name="Group 36"/>
            <p:cNvGrpSpPr/>
            <p:nvPr/>
          </p:nvGrpSpPr>
          <p:grpSpPr bwMode="auto">
            <a:xfrm>
              <a:off x="678" y="2878"/>
              <a:ext cx="3336" cy="213"/>
              <a:chOff x="678" y="2878"/>
              <a:chExt cx="3336" cy="213"/>
            </a:xfrm>
          </p:grpSpPr>
          <p:grpSp>
            <p:nvGrpSpPr>
              <p:cNvPr id="164" name="Group 37"/>
              <p:cNvGrpSpPr/>
              <p:nvPr/>
            </p:nvGrpSpPr>
            <p:grpSpPr bwMode="auto">
              <a:xfrm>
                <a:off x="1058" y="2915"/>
                <a:ext cx="2956" cy="88"/>
                <a:chOff x="1058" y="2915"/>
                <a:chExt cx="2956" cy="88"/>
              </a:xfrm>
            </p:grpSpPr>
            <p:sp>
              <p:nvSpPr>
                <p:cNvPr id="166" name="Line 38"/>
                <p:cNvSpPr>
                  <a:spLocks noChangeShapeType="1"/>
                </p:cNvSpPr>
                <p:nvPr/>
              </p:nvSpPr>
              <p:spPr bwMode="auto">
                <a:xfrm>
                  <a:off x="1058" y="3003"/>
                  <a:ext cx="34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403" y="2915"/>
                  <a:ext cx="88" cy="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Line 40"/>
                <p:cNvSpPr>
                  <a:spLocks noChangeShapeType="1"/>
                </p:cNvSpPr>
                <p:nvPr/>
              </p:nvSpPr>
              <p:spPr bwMode="auto">
                <a:xfrm>
                  <a:off x="1491" y="2915"/>
                  <a:ext cx="27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Line 41"/>
                <p:cNvSpPr>
                  <a:spLocks noChangeShapeType="1"/>
                </p:cNvSpPr>
                <p:nvPr/>
              </p:nvSpPr>
              <p:spPr bwMode="auto">
                <a:xfrm>
                  <a:off x="1769" y="2915"/>
                  <a:ext cx="87" cy="8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Line 42"/>
                <p:cNvSpPr>
                  <a:spLocks noChangeShapeType="1"/>
                </p:cNvSpPr>
                <p:nvPr/>
              </p:nvSpPr>
              <p:spPr bwMode="auto">
                <a:xfrm>
                  <a:off x="1856" y="3002"/>
                  <a:ext cx="21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5" name="Text Box 43"/>
              <p:cNvSpPr txBox="1">
                <a:spLocks noChangeArrowheads="1"/>
              </p:cNvSpPr>
              <p:nvPr/>
            </p:nvSpPr>
            <p:spPr bwMode="auto">
              <a:xfrm>
                <a:off x="678" y="2878"/>
                <a:ext cx="38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ALE</a:t>
                </a:r>
              </a:p>
            </p:txBody>
          </p:sp>
        </p:grpSp>
        <p:grpSp>
          <p:nvGrpSpPr>
            <p:cNvPr id="35" name="Group 44"/>
            <p:cNvGrpSpPr/>
            <p:nvPr/>
          </p:nvGrpSpPr>
          <p:grpSpPr bwMode="auto">
            <a:xfrm>
              <a:off x="1012" y="1012"/>
              <a:ext cx="2976" cy="392"/>
              <a:chOff x="1012" y="1012"/>
              <a:chExt cx="2976" cy="392"/>
            </a:xfrm>
          </p:grpSpPr>
          <p:grpSp>
            <p:nvGrpSpPr>
              <p:cNvPr id="130" name="Group 45"/>
              <p:cNvGrpSpPr/>
              <p:nvPr/>
            </p:nvGrpSpPr>
            <p:grpSpPr bwMode="auto">
              <a:xfrm>
                <a:off x="1012" y="1230"/>
                <a:ext cx="2976" cy="174"/>
                <a:chOff x="924" y="888"/>
                <a:chExt cx="3101" cy="174"/>
              </a:xfrm>
            </p:grpSpPr>
            <p:grpSp>
              <p:nvGrpSpPr>
                <p:cNvPr id="133" name="Group 46"/>
                <p:cNvGrpSpPr/>
                <p:nvPr/>
              </p:nvGrpSpPr>
              <p:grpSpPr bwMode="auto">
                <a:xfrm>
                  <a:off x="1287" y="888"/>
                  <a:ext cx="498" cy="174"/>
                  <a:chOff x="1359" y="1230"/>
                  <a:chExt cx="498" cy="174"/>
                </a:xfrm>
              </p:grpSpPr>
              <p:sp>
                <p:nvSpPr>
                  <p:cNvPr id="160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1359" y="1230"/>
                    <a:ext cx="87" cy="1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1446" y="1404"/>
                    <a:ext cx="16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2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08" y="1230"/>
                    <a:ext cx="87" cy="1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95" y="1230"/>
                    <a:ext cx="16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" name="Group 51"/>
                <p:cNvGrpSpPr/>
                <p:nvPr/>
              </p:nvGrpSpPr>
              <p:grpSpPr bwMode="auto">
                <a:xfrm>
                  <a:off x="1785" y="888"/>
                  <a:ext cx="498" cy="174"/>
                  <a:chOff x="1359" y="1230"/>
                  <a:chExt cx="498" cy="174"/>
                </a:xfrm>
              </p:grpSpPr>
              <p:sp>
                <p:nvSpPr>
                  <p:cNvPr id="156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359" y="1230"/>
                    <a:ext cx="87" cy="1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446" y="1404"/>
                    <a:ext cx="16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08" y="1230"/>
                    <a:ext cx="87" cy="1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95" y="1230"/>
                    <a:ext cx="16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5" name="Group 56"/>
                <p:cNvGrpSpPr/>
                <p:nvPr/>
              </p:nvGrpSpPr>
              <p:grpSpPr bwMode="auto">
                <a:xfrm>
                  <a:off x="2283" y="888"/>
                  <a:ext cx="996" cy="174"/>
                  <a:chOff x="2286" y="891"/>
                  <a:chExt cx="996" cy="174"/>
                </a:xfrm>
              </p:grpSpPr>
              <p:grpSp>
                <p:nvGrpSpPr>
                  <p:cNvPr id="146" name="Group 57"/>
                  <p:cNvGrpSpPr/>
                  <p:nvPr/>
                </p:nvGrpSpPr>
                <p:grpSpPr bwMode="auto">
                  <a:xfrm>
                    <a:off x="2286" y="891"/>
                    <a:ext cx="498" cy="174"/>
                    <a:chOff x="1359" y="1230"/>
                    <a:chExt cx="498" cy="174"/>
                  </a:xfrm>
                </p:grpSpPr>
                <p:sp>
                  <p:nvSpPr>
                    <p:cNvPr id="152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59" y="1230"/>
                      <a:ext cx="87" cy="17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3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6" y="1404"/>
                      <a:ext cx="1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4" name="Line 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08" y="1230"/>
                      <a:ext cx="87" cy="17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5" name="Line 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95" y="1230"/>
                      <a:ext cx="1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47" name="Group 62"/>
                  <p:cNvGrpSpPr/>
                  <p:nvPr/>
                </p:nvGrpSpPr>
                <p:grpSpPr bwMode="auto">
                  <a:xfrm>
                    <a:off x="2784" y="891"/>
                    <a:ext cx="498" cy="174"/>
                    <a:chOff x="1359" y="1230"/>
                    <a:chExt cx="498" cy="174"/>
                  </a:xfrm>
                </p:grpSpPr>
                <p:sp>
                  <p:nvSpPr>
                    <p:cNvPr id="148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59" y="1230"/>
                      <a:ext cx="87" cy="17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9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6" y="1404"/>
                      <a:ext cx="1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" name="Line 6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08" y="1230"/>
                      <a:ext cx="87" cy="17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" name="Line 6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95" y="1230"/>
                      <a:ext cx="1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36" name="Group 67"/>
                <p:cNvGrpSpPr/>
                <p:nvPr/>
              </p:nvGrpSpPr>
              <p:grpSpPr bwMode="auto">
                <a:xfrm>
                  <a:off x="3278" y="888"/>
                  <a:ext cx="498" cy="174"/>
                  <a:chOff x="1359" y="1230"/>
                  <a:chExt cx="498" cy="174"/>
                </a:xfrm>
              </p:grpSpPr>
              <p:sp>
                <p:nvSpPr>
                  <p:cNvPr id="142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359" y="1230"/>
                    <a:ext cx="87" cy="1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446" y="1404"/>
                    <a:ext cx="16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" name="Line 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08" y="1230"/>
                    <a:ext cx="87" cy="1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Line 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95" y="1230"/>
                    <a:ext cx="16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37" name="Line 72"/>
                <p:cNvSpPr>
                  <a:spLocks noChangeShapeType="1"/>
                </p:cNvSpPr>
                <p:nvPr/>
              </p:nvSpPr>
              <p:spPr bwMode="auto">
                <a:xfrm>
                  <a:off x="3776" y="888"/>
                  <a:ext cx="87" cy="17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Line 73"/>
                <p:cNvSpPr>
                  <a:spLocks noChangeShapeType="1"/>
                </p:cNvSpPr>
                <p:nvPr/>
              </p:nvSpPr>
              <p:spPr bwMode="auto">
                <a:xfrm>
                  <a:off x="3863" y="1062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1037" y="888"/>
                  <a:ext cx="87" cy="17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1124" y="88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924" y="1062"/>
                  <a:ext cx="11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1" name="Text Box 77"/>
              <p:cNvSpPr txBox="1">
                <a:spLocks noChangeArrowheads="1"/>
              </p:cNvSpPr>
              <p:nvPr/>
            </p:nvSpPr>
            <p:spPr bwMode="auto">
              <a:xfrm>
                <a:off x="1487" y="1012"/>
                <a:ext cx="226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T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                    </a:t>
                </a: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                </a:t>
                </a: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                        </a:t>
                </a: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32" name="Text Box 78"/>
              <p:cNvSpPr txBox="1">
                <a:spLocks noChangeArrowheads="1"/>
              </p:cNvSpPr>
              <p:nvPr/>
            </p:nvSpPr>
            <p:spPr bwMode="auto">
              <a:xfrm rot="-5400000">
                <a:off x="3108" y="1192"/>
                <a:ext cx="134" cy="68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tIns="0" rIns="36000" bIns="0"/>
              <a:lstStyle/>
              <a:p>
                <a:pPr algn="ctr" eaLnBrk="0" latinLnBrk="0" hangingPunct="0">
                  <a:lnSpc>
                    <a:spcPct val="60000"/>
                  </a:lnSpc>
                </a:pPr>
                <a:r>
                  <a: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≈</a:t>
                </a:r>
              </a:p>
            </p:txBody>
          </p:sp>
        </p:grpSp>
        <p:grpSp>
          <p:nvGrpSpPr>
            <p:cNvPr id="36" name="Group 79"/>
            <p:cNvGrpSpPr/>
            <p:nvPr/>
          </p:nvGrpSpPr>
          <p:grpSpPr bwMode="auto">
            <a:xfrm>
              <a:off x="804" y="3123"/>
              <a:ext cx="3218" cy="162"/>
              <a:chOff x="804" y="3123"/>
              <a:chExt cx="3218" cy="162"/>
            </a:xfrm>
          </p:grpSpPr>
          <p:grpSp>
            <p:nvGrpSpPr>
              <p:cNvPr id="123" name="Group 80"/>
              <p:cNvGrpSpPr/>
              <p:nvPr/>
            </p:nvGrpSpPr>
            <p:grpSpPr bwMode="auto">
              <a:xfrm>
                <a:off x="1065" y="3175"/>
                <a:ext cx="2957" cy="90"/>
                <a:chOff x="1065" y="3175"/>
                <a:chExt cx="2957" cy="90"/>
              </a:xfrm>
            </p:grpSpPr>
            <p:sp>
              <p:nvSpPr>
                <p:cNvPr id="125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065" y="3180"/>
                  <a:ext cx="888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Line 82"/>
                <p:cNvSpPr>
                  <a:spLocks noChangeShapeType="1"/>
                </p:cNvSpPr>
                <p:nvPr/>
              </p:nvSpPr>
              <p:spPr bwMode="auto">
                <a:xfrm>
                  <a:off x="1949" y="3181"/>
                  <a:ext cx="83" cy="7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Line 83"/>
                <p:cNvSpPr>
                  <a:spLocks noChangeShapeType="1"/>
                </p:cNvSpPr>
                <p:nvPr/>
              </p:nvSpPr>
              <p:spPr bwMode="auto">
                <a:xfrm>
                  <a:off x="2033" y="3265"/>
                  <a:ext cx="133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3368" y="3175"/>
                  <a:ext cx="86" cy="9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Line 85"/>
                <p:cNvSpPr>
                  <a:spLocks noChangeShapeType="1"/>
                </p:cNvSpPr>
                <p:nvPr/>
              </p:nvSpPr>
              <p:spPr bwMode="auto">
                <a:xfrm>
                  <a:off x="3458" y="3175"/>
                  <a:ext cx="564" cy="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124" name="Object 86"/>
              <p:cNvGraphicFramePr>
                <a:graphicFrameLocks noChangeAspect="1"/>
              </p:cNvGraphicFramePr>
              <p:nvPr/>
            </p:nvGraphicFramePr>
            <p:xfrm>
              <a:off x="804" y="3123"/>
              <a:ext cx="238" cy="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316865" imgH="215900" progId="Equation.DSMT4">
                      <p:embed/>
                    </p:oleObj>
                  </mc:Choice>
                  <mc:Fallback>
                    <p:oleObj name="Equation" r:id="rId14" imgW="316865" imgH="215900" progId="Equation.DSMT4">
                      <p:embed/>
                      <p:pic>
                        <p:nvPicPr>
                          <p:cNvPr id="0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4" y="3123"/>
                            <a:ext cx="238" cy="1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" name="Group 87"/>
            <p:cNvGrpSpPr/>
            <p:nvPr/>
          </p:nvGrpSpPr>
          <p:grpSpPr bwMode="auto">
            <a:xfrm>
              <a:off x="698" y="3358"/>
              <a:ext cx="3325" cy="191"/>
              <a:chOff x="698" y="3358"/>
              <a:chExt cx="3325" cy="191"/>
            </a:xfrm>
          </p:grpSpPr>
          <p:grpSp>
            <p:nvGrpSpPr>
              <p:cNvPr id="115" name="Group 88"/>
              <p:cNvGrpSpPr/>
              <p:nvPr/>
            </p:nvGrpSpPr>
            <p:grpSpPr bwMode="auto">
              <a:xfrm>
                <a:off x="1065" y="3420"/>
                <a:ext cx="2958" cy="99"/>
                <a:chOff x="1065" y="3420"/>
                <a:chExt cx="2958" cy="99"/>
              </a:xfrm>
            </p:grpSpPr>
            <p:sp>
              <p:nvSpPr>
                <p:cNvPr id="11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1065" y="3519"/>
                  <a:ext cx="33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1404" y="3420"/>
                  <a:ext cx="99" cy="9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1503" y="3420"/>
                  <a:ext cx="227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Line 92"/>
                <p:cNvSpPr>
                  <a:spLocks noChangeShapeType="1"/>
                </p:cNvSpPr>
                <p:nvPr/>
              </p:nvSpPr>
              <p:spPr bwMode="auto">
                <a:xfrm>
                  <a:off x="3772" y="3420"/>
                  <a:ext cx="104" cy="9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3876" y="3519"/>
                  <a:ext cx="14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3774" y="3420"/>
                  <a:ext cx="24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116" name="Object 95"/>
              <p:cNvGraphicFramePr>
                <a:graphicFrameLocks noChangeAspect="1"/>
              </p:cNvGraphicFramePr>
              <p:nvPr/>
            </p:nvGraphicFramePr>
            <p:xfrm>
              <a:off x="698" y="3358"/>
              <a:ext cx="33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444500" imgH="241300" progId="Equation.DSMT4">
                      <p:embed/>
                    </p:oleObj>
                  </mc:Choice>
                  <mc:Fallback>
                    <p:oleObj name="Equation" r:id="rId16" imgW="444500" imgH="241300" progId="Equation.DSMT4">
                      <p:embed/>
                      <p:pic>
                        <p:nvPicPr>
                          <p:cNvPr id="0" name="Object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8" y="3358"/>
                            <a:ext cx="33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8" name="Object 96"/>
            <p:cNvGraphicFramePr>
              <a:graphicFrameLocks noChangeAspect="1"/>
            </p:cNvGraphicFramePr>
            <p:nvPr/>
          </p:nvGraphicFramePr>
          <p:xfrm>
            <a:off x="753" y="3597"/>
            <a:ext cx="27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68300" imgH="215900" progId="Equation.DSMT4">
                    <p:embed/>
                  </p:oleObj>
                </mc:Choice>
                <mc:Fallback>
                  <p:oleObj name="Equation" r:id="rId18" imgW="368300" imgH="215900" progId="Equation.DSMT4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" y="3597"/>
                          <a:ext cx="27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" name="Group 97"/>
            <p:cNvGrpSpPr/>
            <p:nvPr/>
          </p:nvGrpSpPr>
          <p:grpSpPr bwMode="auto">
            <a:xfrm>
              <a:off x="569" y="1750"/>
              <a:ext cx="3431" cy="368"/>
              <a:chOff x="569" y="1778"/>
              <a:chExt cx="3431" cy="368"/>
            </a:xfrm>
          </p:grpSpPr>
          <p:grpSp>
            <p:nvGrpSpPr>
              <p:cNvPr id="95" name="Group 98"/>
              <p:cNvGrpSpPr/>
              <p:nvPr/>
            </p:nvGrpSpPr>
            <p:grpSpPr bwMode="auto">
              <a:xfrm>
                <a:off x="1037" y="1869"/>
                <a:ext cx="2963" cy="173"/>
                <a:chOff x="1037" y="1869"/>
                <a:chExt cx="2963" cy="173"/>
              </a:xfrm>
            </p:grpSpPr>
            <p:sp>
              <p:nvSpPr>
                <p:cNvPr id="99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1193" y="1958"/>
                  <a:ext cx="88" cy="8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Line 100"/>
                <p:cNvSpPr>
                  <a:spLocks noChangeShapeType="1"/>
                </p:cNvSpPr>
                <p:nvPr/>
              </p:nvSpPr>
              <p:spPr bwMode="auto">
                <a:xfrm>
                  <a:off x="1526" y="1956"/>
                  <a:ext cx="80" cy="8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Line 101"/>
                <p:cNvSpPr>
                  <a:spLocks noChangeShapeType="1"/>
                </p:cNvSpPr>
                <p:nvPr/>
              </p:nvSpPr>
              <p:spPr bwMode="auto">
                <a:xfrm>
                  <a:off x="1193" y="1869"/>
                  <a:ext cx="91" cy="8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Line 102"/>
                <p:cNvSpPr>
                  <a:spLocks noChangeShapeType="1"/>
                </p:cNvSpPr>
                <p:nvPr/>
              </p:nvSpPr>
              <p:spPr bwMode="auto">
                <a:xfrm>
                  <a:off x="1037" y="1869"/>
                  <a:ext cx="15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1522" y="1870"/>
                  <a:ext cx="84" cy="8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1606" y="1870"/>
                  <a:ext cx="558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Line 105"/>
                <p:cNvSpPr>
                  <a:spLocks noChangeShapeType="1"/>
                </p:cNvSpPr>
                <p:nvPr/>
              </p:nvSpPr>
              <p:spPr bwMode="auto">
                <a:xfrm>
                  <a:off x="2164" y="1871"/>
                  <a:ext cx="171" cy="17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Line 106"/>
                <p:cNvSpPr>
                  <a:spLocks noChangeShapeType="1"/>
                </p:cNvSpPr>
                <p:nvPr/>
              </p:nvSpPr>
              <p:spPr bwMode="auto">
                <a:xfrm>
                  <a:off x="2335" y="2042"/>
                  <a:ext cx="126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3602" y="1952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Line 108"/>
                <p:cNvSpPr>
                  <a:spLocks noChangeShapeType="1"/>
                </p:cNvSpPr>
                <p:nvPr/>
              </p:nvSpPr>
              <p:spPr bwMode="auto">
                <a:xfrm>
                  <a:off x="1277" y="1957"/>
                  <a:ext cx="24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Line 109"/>
                <p:cNvSpPr>
                  <a:spLocks noChangeShapeType="1"/>
                </p:cNvSpPr>
                <p:nvPr/>
              </p:nvSpPr>
              <p:spPr bwMode="auto">
                <a:xfrm>
                  <a:off x="3692" y="1955"/>
                  <a:ext cx="3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1037" y="2042"/>
                  <a:ext cx="15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Line 111"/>
                <p:cNvSpPr>
                  <a:spLocks noChangeShapeType="1"/>
                </p:cNvSpPr>
                <p:nvPr/>
              </p:nvSpPr>
              <p:spPr bwMode="auto">
                <a:xfrm>
                  <a:off x="1606" y="2040"/>
                  <a:ext cx="558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2164" y="1869"/>
                  <a:ext cx="171" cy="17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2335" y="1869"/>
                  <a:ext cx="126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Line 114"/>
                <p:cNvSpPr>
                  <a:spLocks noChangeShapeType="1"/>
                </p:cNvSpPr>
                <p:nvPr/>
              </p:nvSpPr>
              <p:spPr bwMode="auto">
                <a:xfrm>
                  <a:off x="3602" y="1869"/>
                  <a:ext cx="78" cy="8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6" name="Text Box 115"/>
              <p:cNvSpPr txBox="1">
                <a:spLocks noChangeArrowheads="1"/>
              </p:cNvSpPr>
              <p:nvPr/>
            </p:nvSpPr>
            <p:spPr bwMode="auto">
              <a:xfrm>
                <a:off x="569" y="1778"/>
                <a:ext cx="515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19</a:t>
                </a:r>
                <a:r>
                  <a:rPr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/S</a:t>
                </a:r>
                <a:r>
                  <a:rPr lang="en-US" altLang="zh-CN" sz="16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  <a:endParaRPr lang="en-US" altLang="zh-CN" sz="16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 eaLnBrk="0" latinLnBrk="0" hangingPunct="0"/>
                <a:r>
                  <a:rPr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~A</a:t>
                </a:r>
                <a:r>
                  <a:rPr lang="en-US" altLang="zh-CN" sz="16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16</a:t>
                </a:r>
                <a:r>
                  <a:rPr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/S</a:t>
                </a:r>
                <a:r>
                  <a:rPr lang="en-US" altLang="zh-CN" sz="16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en-US" altLang="zh-CN" sz="16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 Box 116"/>
              <p:cNvSpPr txBox="1">
                <a:spLocks noChangeArrowheads="1"/>
              </p:cNvSpPr>
              <p:nvPr/>
            </p:nvSpPr>
            <p:spPr bwMode="auto">
              <a:xfrm>
                <a:off x="1671" y="1880"/>
                <a:ext cx="475" cy="154"/>
              </a:xfrm>
              <a:prstGeom prst="rect">
                <a:avLst/>
              </a:prstGeom>
              <a:solidFill>
                <a:srgbClr val="FFFFD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25200" rIns="18000" bIns="25200">
                <a:spAutoFit/>
              </a:bodyPr>
              <a:lstStyle/>
              <a:p>
                <a:pPr eaLnBrk="0" latinLnBrk="0" hangingPunct="0">
                  <a:lnSpc>
                    <a:spcPct val="90000"/>
                  </a:lnSpc>
                </a:pPr>
                <a:r>
                  <a:rPr lang="zh-CN" altLang="en-US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地址输出</a:t>
                </a:r>
              </a:p>
            </p:txBody>
          </p:sp>
          <p:sp>
            <p:nvSpPr>
              <p:cNvPr id="98" name="Text Box 117"/>
              <p:cNvSpPr txBox="1">
                <a:spLocks noChangeArrowheads="1"/>
              </p:cNvSpPr>
              <p:nvPr/>
            </p:nvSpPr>
            <p:spPr bwMode="auto">
              <a:xfrm>
                <a:off x="2460" y="1877"/>
                <a:ext cx="772" cy="159"/>
              </a:xfrm>
              <a:prstGeom prst="rect">
                <a:avLst/>
              </a:prstGeom>
              <a:solidFill>
                <a:srgbClr val="FFFFD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28800" rIns="18000" bIns="28800">
                <a:spAutoFit/>
              </a:bodyPr>
              <a:lstStyle/>
              <a:p>
                <a:pPr eaLnBrk="0" latinLnBrk="0" hangingPunct="0">
                  <a:lnSpc>
                    <a:spcPct val="90000"/>
                  </a:lnSpc>
                </a:pPr>
                <a:r>
                  <a:rPr lang="zh-CN" altLang="en-US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状态输出</a:t>
                </a: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 </a:t>
                </a: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40" name="Group 118"/>
            <p:cNvGrpSpPr/>
            <p:nvPr/>
          </p:nvGrpSpPr>
          <p:grpSpPr bwMode="auto">
            <a:xfrm>
              <a:off x="708" y="1501"/>
              <a:ext cx="3309" cy="199"/>
              <a:chOff x="708" y="1501"/>
              <a:chExt cx="3309" cy="199"/>
            </a:xfrm>
          </p:grpSpPr>
          <p:grpSp>
            <p:nvGrpSpPr>
              <p:cNvPr id="82" name="Group 119"/>
              <p:cNvGrpSpPr/>
              <p:nvPr/>
            </p:nvGrpSpPr>
            <p:grpSpPr bwMode="auto">
              <a:xfrm>
                <a:off x="1026" y="1501"/>
                <a:ext cx="2991" cy="179"/>
                <a:chOff x="1026" y="1501"/>
                <a:chExt cx="2991" cy="179"/>
              </a:xfrm>
            </p:grpSpPr>
            <p:grpSp>
              <p:nvGrpSpPr>
                <p:cNvPr id="84" name="Group 120"/>
                <p:cNvGrpSpPr/>
                <p:nvPr/>
              </p:nvGrpSpPr>
              <p:grpSpPr bwMode="auto">
                <a:xfrm>
                  <a:off x="1026" y="1504"/>
                  <a:ext cx="417" cy="171"/>
                  <a:chOff x="1026" y="1504"/>
                  <a:chExt cx="150" cy="171"/>
                </a:xfrm>
              </p:grpSpPr>
              <p:sp>
                <p:nvSpPr>
                  <p:cNvPr id="93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1026" y="1504"/>
                    <a:ext cx="15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" name="Line 1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26" y="1675"/>
                    <a:ext cx="15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" name="Group 123"/>
                <p:cNvGrpSpPr/>
                <p:nvPr/>
              </p:nvGrpSpPr>
              <p:grpSpPr bwMode="auto">
                <a:xfrm>
                  <a:off x="1441" y="1501"/>
                  <a:ext cx="2576" cy="179"/>
                  <a:chOff x="1441" y="1501"/>
                  <a:chExt cx="2576" cy="179"/>
                </a:xfrm>
              </p:grpSpPr>
              <p:sp>
                <p:nvSpPr>
                  <p:cNvPr id="86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3841" y="1501"/>
                    <a:ext cx="176" cy="17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" name="Line 1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1" y="1502"/>
                    <a:ext cx="172" cy="17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1441" y="1504"/>
                    <a:ext cx="171" cy="1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1612" y="1678"/>
                    <a:ext cx="222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" name="Line 1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41" y="1501"/>
                    <a:ext cx="171" cy="1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12" y="1501"/>
                    <a:ext cx="222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2" y="1507"/>
                    <a:ext cx="1328" cy="166"/>
                  </a:xfrm>
                  <a:prstGeom prst="rect">
                    <a:avLst/>
                  </a:prstGeom>
                  <a:solidFill>
                    <a:srgbClr val="FFFFE6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tIns="36000" rIns="18000" bIns="32400">
                    <a:spAutoFit/>
                  </a:bodyPr>
                  <a:lstStyle/>
                  <a:p>
                    <a:pPr eaLnBrk="0" latinLnBrk="0" hangingPunct="0">
                      <a:lnSpc>
                        <a:spcPct val="90000"/>
                      </a:lnSpc>
                    </a:pPr>
                    <a:r>
                      <a:rPr lang="zh-CN" altLang="en-US" sz="1400" b="1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高为写</a:t>
                    </a:r>
                    <a:r>
                      <a:rPr lang="en-US" altLang="zh-CN" sz="1400" b="1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I/O</a:t>
                    </a:r>
                    <a:r>
                      <a:rPr lang="zh-CN" altLang="en-US" sz="1400" b="1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，低为写存储器</a:t>
                    </a:r>
                  </a:p>
                </p:txBody>
              </p:sp>
            </p:grpSp>
          </p:grpSp>
          <p:graphicFrame>
            <p:nvGraphicFramePr>
              <p:cNvPr id="83" name="Object 131"/>
              <p:cNvGraphicFramePr>
                <a:graphicFrameLocks noChangeAspect="1"/>
              </p:cNvGraphicFramePr>
              <p:nvPr/>
            </p:nvGraphicFramePr>
            <p:xfrm>
              <a:off x="708" y="1509"/>
              <a:ext cx="30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444500" imgH="241300" progId="Equation.DSMT4">
                      <p:embed/>
                    </p:oleObj>
                  </mc:Choice>
                  <mc:Fallback>
                    <p:oleObj name="Equation" r:id="rId20" imgW="444500" imgH="241300" progId="Equation.DSMT4">
                      <p:embed/>
                      <p:pic>
                        <p:nvPicPr>
                          <p:cNvPr id="0" name="Object 1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8" y="1509"/>
                            <a:ext cx="303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" name="Group 132"/>
            <p:cNvGrpSpPr/>
            <p:nvPr/>
          </p:nvGrpSpPr>
          <p:grpSpPr bwMode="auto">
            <a:xfrm>
              <a:off x="382" y="2536"/>
              <a:ext cx="3603" cy="213"/>
              <a:chOff x="382" y="2254"/>
              <a:chExt cx="3603" cy="213"/>
            </a:xfrm>
          </p:grpSpPr>
          <p:sp>
            <p:nvSpPr>
              <p:cNvPr id="60" name="Text Box 133"/>
              <p:cNvSpPr txBox="1">
                <a:spLocks noChangeArrowheads="1"/>
              </p:cNvSpPr>
              <p:nvPr/>
            </p:nvSpPr>
            <p:spPr bwMode="auto">
              <a:xfrm>
                <a:off x="382" y="2254"/>
                <a:ext cx="66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AD</a:t>
                </a:r>
                <a:r>
                  <a:rPr lang="en-US" altLang="zh-CN" sz="16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7 </a:t>
                </a:r>
                <a:r>
                  <a:rPr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~AD</a:t>
                </a:r>
                <a:r>
                  <a:rPr lang="en-US" altLang="zh-CN" sz="16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endParaRPr lang="en-US" altLang="zh-CN" sz="16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Text Box 134"/>
              <p:cNvSpPr txBox="1">
                <a:spLocks noChangeArrowheads="1"/>
              </p:cNvSpPr>
              <p:nvPr/>
            </p:nvSpPr>
            <p:spPr bwMode="auto">
              <a:xfrm>
                <a:off x="1616" y="2289"/>
                <a:ext cx="464" cy="161"/>
              </a:xfrm>
              <a:prstGeom prst="rect">
                <a:avLst/>
              </a:prstGeom>
              <a:solidFill>
                <a:srgbClr val="FFFFC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36000" rIns="0" bIns="36000">
                <a:spAutoFit/>
              </a:bodyPr>
              <a:lstStyle/>
              <a:p>
                <a:pPr algn="ctr" eaLnBrk="0" latinLnBrk="0" hangingPunct="0">
                  <a:lnSpc>
                    <a:spcPct val="85000"/>
                  </a:lnSpc>
                </a:pPr>
                <a:r>
                  <a:rPr lang="zh-CN" altLang="en-US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地址输出</a:t>
                </a:r>
              </a:p>
            </p:txBody>
          </p:sp>
          <p:sp>
            <p:nvSpPr>
              <p:cNvPr id="62" name="Text Box 135"/>
              <p:cNvSpPr txBox="1">
                <a:spLocks noChangeArrowheads="1"/>
              </p:cNvSpPr>
              <p:nvPr/>
            </p:nvSpPr>
            <p:spPr bwMode="auto">
              <a:xfrm>
                <a:off x="2616" y="2292"/>
                <a:ext cx="510" cy="163"/>
              </a:xfrm>
              <a:prstGeom prst="rect">
                <a:avLst/>
              </a:prstGeom>
              <a:solidFill>
                <a:srgbClr val="FFFFC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39600" rIns="72000" bIns="36000">
                <a:spAutoFit/>
              </a:bodyPr>
              <a:lstStyle/>
              <a:p>
                <a:pPr algn="ctr" eaLnBrk="0" latinLnBrk="0" hangingPunct="0">
                  <a:lnSpc>
                    <a:spcPct val="85000"/>
                  </a:lnSpc>
                </a:pPr>
                <a:r>
                  <a:rPr lang="zh-CN" altLang="en-US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数据输出</a:t>
                </a:r>
              </a:p>
            </p:txBody>
          </p:sp>
          <p:grpSp>
            <p:nvGrpSpPr>
              <p:cNvPr id="63" name="Group 136"/>
              <p:cNvGrpSpPr/>
              <p:nvPr/>
            </p:nvGrpSpPr>
            <p:grpSpPr bwMode="auto">
              <a:xfrm>
                <a:off x="1032" y="2280"/>
                <a:ext cx="2953" cy="181"/>
                <a:chOff x="1032" y="2280"/>
                <a:chExt cx="2953" cy="181"/>
              </a:xfrm>
            </p:grpSpPr>
            <p:sp>
              <p:nvSpPr>
                <p:cNvPr id="64" name="Line 137"/>
                <p:cNvSpPr>
                  <a:spLocks noChangeShapeType="1"/>
                </p:cNvSpPr>
                <p:nvPr/>
              </p:nvSpPr>
              <p:spPr bwMode="auto">
                <a:xfrm>
                  <a:off x="1272" y="2371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Line 138"/>
                <p:cNvSpPr>
                  <a:spLocks noChangeShapeType="1"/>
                </p:cNvSpPr>
                <p:nvPr/>
              </p:nvSpPr>
              <p:spPr bwMode="auto">
                <a:xfrm>
                  <a:off x="3671" y="2371"/>
                  <a:ext cx="31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1503" y="2284"/>
                  <a:ext cx="87" cy="8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Line 140"/>
                <p:cNvSpPr>
                  <a:spLocks noChangeShapeType="1"/>
                </p:cNvSpPr>
                <p:nvPr/>
              </p:nvSpPr>
              <p:spPr bwMode="auto">
                <a:xfrm>
                  <a:off x="1590" y="2284"/>
                  <a:ext cx="50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Line 141"/>
                <p:cNvSpPr>
                  <a:spLocks noChangeShapeType="1"/>
                </p:cNvSpPr>
                <p:nvPr/>
              </p:nvSpPr>
              <p:spPr bwMode="auto">
                <a:xfrm>
                  <a:off x="1503" y="2371"/>
                  <a:ext cx="87" cy="8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1590" y="2458"/>
                  <a:ext cx="50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2095" y="2281"/>
                  <a:ext cx="178" cy="17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Line 144"/>
                <p:cNvSpPr>
                  <a:spLocks noChangeShapeType="1"/>
                </p:cNvSpPr>
                <p:nvPr/>
              </p:nvSpPr>
              <p:spPr bwMode="auto">
                <a:xfrm>
                  <a:off x="2273" y="2280"/>
                  <a:ext cx="1312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Line 145"/>
                <p:cNvSpPr>
                  <a:spLocks noChangeShapeType="1"/>
                </p:cNvSpPr>
                <p:nvPr/>
              </p:nvSpPr>
              <p:spPr bwMode="auto">
                <a:xfrm>
                  <a:off x="3585" y="2281"/>
                  <a:ext cx="87" cy="8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Line 146"/>
                <p:cNvSpPr>
                  <a:spLocks noChangeShapeType="1"/>
                </p:cNvSpPr>
                <p:nvPr/>
              </p:nvSpPr>
              <p:spPr bwMode="auto">
                <a:xfrm>
                  <a:off x="2088" y="2281"/>
                  <a:ext cx="182" cy="1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266" y="2461"/>
                  <a:ext cx="131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3585" y="2371"/>
                  <a:ext cx="95" cy="9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6" name="Group 149"/>
                <p:cNvGrpSpPr/>
                <p:nvPr/>
              </p:nvGrpSpPr>
              <p:grpSpPr bwMode="auto">
                <a:xfrm>
                  <a:off x="1032" y="2280"/>
                  <a:ext cx="240" cy="87"/>
                  <a:chOff x="1038" y="2283"/>
                  <a:chExt cx="240" cy="87"/>
                </a:xfrm>
              </p:grpSpPr>
              <p:sp>
                <p:nvSpPr>
                  <p:cNvPr id="80" name="Line 1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91" y="2283"/>
                    <a:ext cx="87" cy="8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1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8" y="2283"/>
                    <a:ext cx="15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7" name="Group 152"/>
                <p:cNvGrpSpPr/>
                <p:nvPr/>
              </p:nvGrpSpPr>
              <p:grpSpPr bwMode="auto">
                <a:xfrm flipV="1">
                  <a:off x="1032" y="2370"/>
                  <a:ext cx="240" cy="87"/>
                  <a:chOff x="1134" y="2379"/>
                  <a:chExt cx="240" cy="87"/>
                </a:xfrm>
              </p:grpSpPr>
              <p:sp>
                <p:nvSpPr>
                  <p:cNvPr id="78" name="Line 1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87" y="2379"/>
                    <a:ext cx="87" cy="8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9" name="Line 1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34" y="2379"/>
                    <a:ext cx="15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42" name="Group 155"/>
            <p:cNvGrpSpPr/>
            <p:nvPr/>
          </p:nvGrpSpPr>
          <p:grpSpPr bwMode="auto">
            <a:xfrm>
              <a:off x="516" y="2166"/>
              <a:ext cx="3465" cy="213"/>
              <a:chOff x="516" y="2094"/>
              <a:chExt cx="3465" cy="213"/>
            </a:xfrm>
          </p:grpSpPr>
          <p:sp>
            <p:nvSpPr>
              <p:cNvPr id="43" name="Text Box 156"/>
              <p:cNvSpPr txBox="1">
                <a:spLocks noChangeArrowheads="1"/>
              </p:cNvSpPr>
              <p:nvPr/>
            </p:nvSpPr>
            <p:spPr bwMode="auto">
              <a:xfrm>
                <a:off x="516" y="2094"/>
                <a:ext cx="52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15 </a:t>
                </a:r>
                <a:r>
                  <a:rPr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~A</a:t>
                </a:r>
                <a:r>
                  <a:rPr lang="en-US" altLang="zh-CN" sz="16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8</a:t>
                </a:r>
                <a:endParaRPr lang="en-US" altLang="zh-CN" sz="16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 Box 157"/>
              <p:cNvSpPr txBox="1">
                <a:spLocks noChangeArrowheads="1"/>
              </p:cNvSpPr>
              <p:nvPr/>
            </p:nvSpPr>
            <p:spPr bwMode="auto">
              <a:xfrm>
                <a:off x="1612" y="2135"/>
                <a:ext cx="464" cy="161"/>
              </a:xfrm>
              <a:prstGeom prst="rect">
                <a:avLst/>
              </a:prstGeom>
              <a:solidFill>
                <a:srgbClr val="FFFFC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36000" rIns="0" bIns="36000">
                <a:spAutoFit/>
              </a:bodyPr>
              <a:lstStyle/>
              <a:p>
                <a:pPr algn="ctr" eaLnBrk="0" latinLnBrk="0" hangingPunct="0">
                  <a:lnSpc>
                    <a:spcPct val="85000"/>
                  </a:lnSpc>
                </a:pPr>
                <a:r>
                  <a:rPr lang="zh-CN" altLang="en-US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地址输出</a:t>
                </a:r>
              </a:p>
            </p:txBody>
          </p:sp>
          <p:grpSp>
            <p:nvGrpSpPr>
              <p:cNvPr id="45" name="Group 158"/>
              <p:cNvGrpSpPr/>
              <p:nvPr/>
            </p:nvGrpSpPr>
            <p:grpSpPr bwMode="auto">
              <a:xfrm>
                <a:off x="1028" y="2126"/>
                <a:ext cx="2953" cy="181"/>
                <a:chOff x="1028" y="2126"/>
                <a:chExt cx="2953" cy="181"/>
              </a:xfrm>
            </p:grpSpPr>
            <p:sp>
              <p:nvSpPr>
                <p:cNvPr id="46" name="Line 159"/>
                <p:cNvSpPr>
                  <a:spLocks noChangeShapeType="1"/>
                </p:cNvSpPr>
                <p:nvPr/>
              </p:nvSpPr>
              <p:spPr bwMode="auto">
                <a:xfrm>
                  <a:off x="1268" y="2217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Line 160"/>
                <p:cNvSpPr>
                  <a:spLocks noChangeShapeType="1"/>
                </p:cNvSpPr>
                <p:nvPr/>
              </p:nvSpPr>
              <p:spPr bwMode="auto">
                <a:xfrm>
                  <a:off x="3667" y="2217"/>
                  <a:ext cx="31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1499" y="2130"/>
                  <a:ext cx="87" cy="8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Line 162"/>
                <p:cNvSpPr>
                  <a:spLocks noChangeShapeType="1"/>
                </p:cNvSpPr>
                <p:nvPr/>
              </p:nvSpPr>
              <p:spPr bwMode="auto">
                <a:xfrm>
                  <a:off x="1499" y="2217"/>
                  <a:ext cx="87" cy="8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Line 163"/>
                <p:cNvSpPr>
                  <a:spLocks noChangeShapeType="1"/>
                </p:cNvSpPr>
                <p:nvPr/>
              </p:nvSpPr>
              <p:spPr bwMode="auto">
                <a:xfrm>
                  <a:off x="1585" y="2126"/>
                  <a:ext cx="1996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Line 164"/>
                <p:cNvSpPr>
                  <a:spLocks noChangeShapeType="1"/>
                </p:cNvSpPr>
                <p:nvPr/>
              </p:nvSpPr>
              <p:spPr bwMode="auto">
                <a:xfrm>
                  <a:off x="3575" y="2127"/>
                  <a:ext cx="91" cy="8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1584" y="2307"/>
                  <a:ext cx="199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3581" y="2215"/>
                  <a:ext cx="82" cy="9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" name="Group 167"/>
                <p:cNvGrpSpPr/>
                <p:nvPr/>
              </p:nvGrpSpPr>
              <p:grpSpPr bwMode="auto">
                <a:xfrm>
                  <a:off x="1028" y="2126"/>
                  <a:ext cx="240" cy="87"/>
                  <a:chOff x="1038" y="2283"/>
                  <a:chExt cx="240" cy="87"/>
                </a:xfrm>
              </p:grpSpPr>
              <p:sp>
                <p:nvSpPr>
                  <p:cNvPr id="58" name="Line 16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91" y="2283"/>
                    <a:ext cx="87" cy="8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Line 16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8" y="2283"/>
                    <a:ext cx="15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5" name="Group 170"/>
                <p:cNvGrpSpPr/>
                <p:nvPr/>
              </p:nvGrpSpPr>
              <p:grpSpPr bwMode="auto">
                <a:xfrm flipV="1">
                  <a:off x="1028" y="2216"/>
                  <a:ext cx="240" cy="87"/>
                  <a:chOff x="1134" y="2379"/>
                  <a:chExt cx="240" cy="87"/>
                </a:xfrm>
              </p:grpSpPr>
              <p:sp>
                <p:nvSpPr>
                  <p:cNvPr id="56" name="Line 1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87" y="2379"/>
                    <a:ext cx="87" cy="8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Line 17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34" y="2379"/>
                    <a:ext cx="15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20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199" y="1549974"/>
            <a:ext cx="8229600" cy="563562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b="1" dirty="0">
                <a:solidFill>
                  <a:schemeClr val="tx2"/>
                </a:solidFill>
              </a:rPr>
              <a:t>总线保持请求和总线授权时序</a:t>
            </a: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微处理器的时序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90499" y="2265812"/>
            <a:ext cx="84963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Aft>
                <a:spcPts val="1200"/>
              </a:spcAft>
            </a:pPr>
            <a:r>
              <a:rPr lang="en-US" altLang="zh-CN" sz="2000" b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当系统中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之外的总线主设备（例如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）需要占用总线时，向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发出一个总线保持请求信号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HOLD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，该信号可能与时钟信号不同步。</a:t>
            </a:r>
            <a:endParaRPr lang="en-US" altLang="zh-CN" sz="20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Aft>
                <a:spcPts val="1200"/>
              </a:spcAft>
            </a:pP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CPU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000" b="1" dirty="0">
                <a:solidFill>
                  <a:srgbClr val="CC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每个时钟周期的上升沿检测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到该信号时，在</a:t>
            </a:r>
            <a:r>
              <a:rPr lang="zh-CN" altLang="en-US" sz="2000" b="1" dirty="0">
                <a:solidFill>
                  <a:srgbClr val="CC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当前总线周期的</a:t>
            </a:r>
            <a:r>
              <a:rPr lang="en-US" altLang="zh-CN" sz="2000" b="1" dirty="0">
                <a:solidFill>
                  <a:srgbClr val="CC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T4</a:t>
            </a:r>
            <a:r>
              <a:rPr lang="zh-CN" altLang="en-US" sz="2000" b="1" dirty="0">
                <a:solidFill>
                  <a:srgbClr val="CC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后或下一个总线周期的</a:t>
            </a:r>
            <a:r>
              <a:rPr lang="en-US" altLang="zh-CN" sz="2000" b="1" dirty="0">
                <a:solidFill>
                  <a:srgbClr val="CC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T1</a:t>
            </a:r>
            <a:r>
              <a:rPr lang="zh-CN" altLang="en-US" sz="2000" b="1" dirty="0">
                <a:solidFill>
                  <a:srgbClr val="CC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后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发出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HLDA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信号，并让出总线。</a:t>
            </a: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1241584" y="4005064"/>
          <a:ext cx="6660831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55615" imgH="1481455" progId="Visio.Drawing.11">
                  <p:embed/>
                </p:oleObj>
              </mc:Choice>
              <mc:Fallback>
                <p:oleObj name="Visio" r:id="rId2" imgW="5555615" imgH="1481455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584" y="4005064"/>
                        <a:ext cx="6660831" cy="1944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/>
          <p:nvPr/>
        </p:nvGrpSpPr>
        <p:grpSpPr bwMode="auto">
          <a:xfrm>
            <a:off x="5646529" y="1915569"/>
            <a:ext cx="3294062" cy="3846513"/>
            <a:chOff x="3685" y="939"/>
            <a:chExt cx="2075" cy="2423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685" y="939"/>
              <a:ext cx="2075" cy="2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latinLnBrk="0" hangingPunct="0">
                <a:lnSpc>
                  <a:spcPct val="140000"/>
                </a:lnSpc>
              </a:pP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1.  T</a:t>
              </a:r>
              <a:r>
                <a:rPr lang="en-US" altLang="zh-CN" sz="1600" b="1" baseline="-14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状态：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① 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600" b="1" baseline="-14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状态的下降沿，发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出状态信号     </a:t>
              </a:r>
              <a:r>
                <a:rPr lang="zh-CN" altLang="en-US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~ 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        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经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Intel 8288 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译码形成 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、         、           、                                            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ALE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DEN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等控制信号。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②送出地址信号 </a:t>
              </a: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</a:t>
              </a:r>
              <a:r>
                <a:rPr lang="en-US" altLang="zh-CN" sz="1600" b="1" baseline="-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19-0</a:t>
              </a:r>
              <a:r>
                <a:rPr lang="en-US" altLang="zh-CN" sz="1600" b="1" baseline="-30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输出</a:t>
              </a: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ALE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正脉冲信号，在    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ALE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的下降沿锁存地址。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③送出           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0  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 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8286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工     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作在接收状态（读数据）</a:t>
              </a:r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4380" y="1875"/>
            <a:ext cx="305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44500" imgH="241300" progId="Equation.DSMT4">
                    <p:embed/>
                  </p:oleObj>
                </mc:Choice>
                <mc:Fallback>
                  <p:oleObj name="Equation" r:id="rId2" imgW="444500" imgH="2413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0" y="1875"/>
                          <a:ext cx="305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4831" y="1895"/>
            <a:ext cx="32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20700" imgH="215900" progId="Equation.DSMT4">
                    <p:embed/>
                  </p:oleObj>
                </mc:Choice>
                <mc:Fallback>
                  <p:oleObj name="Equation" r:id="rId4" imgW="520700" imgH="2159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" y="1895"/>
                          <a:ext cx="32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3958" y="1876"/>
            <a:ext cx="329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43865" imgH="215900" progId="Equation.DSMT4">
                    <p:embed/>
                  </p:oleObj>
                </mc:Choice>
                <mc:Fallback>
                  <p:oleObj name="Equation" r:id="rId6" imgW="443865" imgH="2159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8" y="1876"/>
                          <a:ext cx="329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4175" y="2894"/>
            <a:ext cx="35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44500" imgH="241300" progId="Equation.DSMT4">
                    <p:embed/>
                  </p:oleObj>
                </mc:Choice>
                <mc:Fallback>
                  <p:oleObj name="Equation" r:id="rId8" imgW="444500" imgH="2413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5" y="2894"/>
                          <a:ext cx="35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5001" y="1390"/>
            <a:ext cx="18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3200" imgH="254000" progId="Equation.DSMT4">
                    <p:embed/>
                  </p:oleObj>
                </mc:Choice>
                <mc:Fallback>
                  <p:oleObj name="Equation" r:id="rId9" imgW="203200" imgH="2540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1" y="1390"/>
                          <a:ext cx="18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4684" y="1399"/>
            <a:ext cx="19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03200" imgH="254000" progId="Equation.DSMT4">
                    <p:embed/>
                  </p:oleObj>
                </mc:Choice>
                <mc:Fallback>
                  <p:oleObj name="Equation" r:id="rId11" imgW="203200" imgH="254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" y="1399"/>
                          <a:ext cx="19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0"/>
          <p:cNvGrpSpPr/>
          <p:nvPr/>
        </p:nvGrpSpPr>
        <p:grpSpPr bwMode="auto">
          <a:xfrm>
            <a:off x="5606841" y="2079989"/>
            <a:ext cx="3351213" cy="3790949"/>
            <a:chOff x="3649" y="923"/>
            <a:chExt cx="2111" cy="2388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649" y="923"/>
              <a:ext cx="2111" cy="2388"/>
            </a:xfrm>
            <a:prstGeom prst="rect">
              <a:avLst/>
            </a:prstGeom>
            <a:gradFill rotWithShape="0">
              <a:gsLst>
                <a:gs pos="0">
                  <a:srgbClr val="FFFF99">
                    <a:gamma/>
                    <a:tint val="12157"/>
                    <a:invGamma/>
                  </a:srgbClr>
                </a:gs>
                <a:gs pos="100000">
                  <a:srgbClr val="FFFF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9144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3716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8288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2860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7432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32004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6576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41148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0" latinLnBrk="0" hangingPunct="0">
                <a:lnSpc>
                  <a:spcPct val="140000"/>
                </a:lnSpc>
                <a:spcAft>
                  <a:spcPct val="20000"/>
                </a:spcAft>
                <a:buFontTx/>
                <a:buAutoNum type="arabicPeriod" startAt="2"/>
              </a:pP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600" b="1" baseline="-14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2 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状态：</a:t>
              </a:r>
            </a:p>
            <a:p>
              <a:pPr eaLnBrk="0" latinLnBrk="0" hangingPunct="0">
                <a:lnSpc>
                  <a:spcPct val="150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① </a:t>
              </a: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</a:t>
              </a:r>
              <a:r>
                <a:rPr lang="en-US" altLang="zh-CN" sz="16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~ AD</a:t>
              </a:r>
              <a:r>
                <a:rPr lang="en-US" altLang="zh-CN" sz="16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15 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地址信号 消</a:t>
              </a:r>
            </a:p>
            <a:p>
              <a:pPr eaLnBrk="0" latinLnBrk="0" hangingPunct="0">
                <a:lnSpc>
                  <a:spcPct val="150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失，处于浮空状态，</a:t>
              </a:r>
            </a:p>
            <a:p>
              <a:pPr eaLnBrk="0" latinLnBrk="0" hangingPunct="0">
                <a:lnSpc>
                  <a:spcPct val="150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作为输入数据的过渡期</a:t>
              </a:r>
            </a:p>
            <a:p>
              <a:pPr eaLnBrk="0" latinLnBrk="0" hangingPunct="0">
                <a:lnSpc>
                  <a:spcPct val="150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6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16</a:t>
              </a: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~A</a:t>
              </a:r>
              <a:r>
                <a:rPr lang="en-US" altLang="zh-CN" sz="16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19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变为状态</a:t>
              </a: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16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~S</a:t>
              </a:r>
              <a:r>
                <a:rPr lang="en-US" altLang="zh-CN" sz="16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  <a:p>
              <a:pPr eaLnBrk="0" latinLnBrk="0" hangingPunct="0">
                <a:lnSpc>
                  <a:spcPct val="150000"/>
                </a:lnSpc>
                <a:spcBef>
                  <a:spcPct val="1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②            低有效访问存储器</a:t>
              </a:r>
            </a:p>
            <a:p>
              <a:pPr eaLnBrk="0" latinLnBrk="0" hangingPunct="0">
                <a:lnSpc>
                  <a:spcPct val="150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低有效访问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I/O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端口     </a:t>
              </a:r>
            </a:p>
            <a:p>
              <a:pPr eaLnBrk="0" latinLnBrk="0" hangingPunct="0">
                <a:lnSpc>
                  <a:spcPct val="150000"/>
                </a:lnSpc>
                <a:buFontTx/>
                <a:buAutoNum type="circleNumDbPlain" startAt="3"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DEN 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为高电平有效 ， </a:t>
              </a:r>
            </a:p>
            <a:p>
              <a:pPr eaLnBrk="0" latinLnBrk="0" hangingPunct="0">
                <a:lnSpc>
                  <a:spcPct val="150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作为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8286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的选通信号， </a:t>
              </a:r>
            </a:p>
            <a:p>
              <a:pPr eaLnBrk="0" latinLnBrk="0" hangingPunct="0">
                <a:lnSpc>
                  <a:spcPct val="150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开启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8286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数据收发器。</a:t>
              </a:r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3834" y="2411"/>
            <a:ext cx="333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43865" imgH="215900" progId="Equation.DSMT4">
                    <p:embed/>
                  </p:oleObj>
                </mc:Choice>
                <mc:Fallback>
                  <p:oleObj name="Equation" r:id="rId13" imgW="443865" imgH="2159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4" y="2411"/>
                          <a:ext cx="333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3"/>
            <p:cNvGraphicFramePr>
              <a:graphicFrameLocks noChangeAspect="1"/>
            </p:cNvGraphicFramePr>
            <p:nvPr/>
          </p:nvGraphicFramePr>
          <p:xfrm>
            <a:off x="3842" y="2180"/>
            <a:ext cx="391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20700" imgH="215900" progId="Equation.DSMT4">
                    <p:embed/>
                  </p:oleObj>
                </mc:Choice>
                <mc:Fallback>
                  <p:oleObj name="Equation" r:id="rId14" imgW="520700" imgH="2159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2" y="2180"/>
                          <a:ext cx="391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4"/>
          <p:cNvGrpSpPr/>
          <p:nvPr/>
        </p:nvGrpSpPr>
        <p:grpSpPr bwMode="auto">
          <a:xfrm>
            <a:off x="5613191" y="2027181"/>
            <a:ext cx="3270250" cy="3843338"/>
            <a:chOff x="3700" y="916"/>
            <a:chExt cx="2060" cy="2421"/>
          </a:xfrm>
        </p:grpSpPr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3700" y="916"/>
              <a:ext cx="2060" cy="2421"/>
            </a:xfrm>
            <a:prstGeom prst="rect">
              <a:avLst/>
            </a:prstGeom>
            <a:gradFill rotWithShape="0">
              <a:gsLst>
                <a:gs pos="0">
                  <a:srgbClr val="FFFF99">
                    <a:gamma/>
                    <a:tint val="15294"/>
                    <a:invGamma/>
                  </a:srgbClr>
                </a:gs>
                <a:gs pos="100000">
                  <a:srgbClr val="FFFF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latinLnBrk="0" hangingPunct="0">
                <a:lnSpc>
                  <a:spcPct val="140000"/>
                </a:lnSpc>
                <a:spcAft>
                  <a:spcPct val="20000"/>
                </a:spcAft>
              </a:pP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3.  T</a:t>
              </a:r>
              <a:r>
                <a:rPr lang="en-US" altLang="zh-CN" sz="1600" b="1" baseline="-14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状态：</a:t>
              </a:r>
            </a:p>
            <a:p>
              <a:pPr eaLnBrk="0" latinLnBrk="0" hangingPunct="0">
                <a:lnSpc>
                  <a:spcPct val="125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① 存储器或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I/O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端口将  </a:t>
              </a:r>
            </a:p>
            <a:p>
              <a:pPr eaLnBrk="0" latinLnBrk="0" hangingPunct="0">
                <a:lnSpc>
                  <a:spcPct val="125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数据送</a:t>
              </a: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</a:t>
              </a:r>
              <a:r>
                <a:rPr lang="en-US" altLang="zh-CN" sz="16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~AD</a:t>
              </a:r>
              <a:r>
                <a:rPr lang="en-US" altLang="zh-CN" sz="16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15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总线 </a:t>
              </a:r>
            </a:p>
            <a:p>
              <a:pPr eaLnBrk="0" latinLnBrk="0" hangingPunct="0">
                <a:lnSpc>
                  <a:spcPct val="125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②       </a:t>
              </a:r>
              <a:r>
                <a:rPr lang="zh-CN" altLang="en-US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~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变为高电平。</a:t>
              </a:r>
            </a:p>
            <a:p>
              <a:pPr eaLnBrk="0" latinLnBrk="0" hangingPunct="0">
                <a:lnSpc>
                  <a:spcPct val="125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③ 若数据未准备就绪 ，   </a:t>
              </a:r>
            </a:p>
            <a:p>
              <a:pPr eaLnBrk="0" latinLnBrk="0" hangingPunct="0">
                <a:lnSpc>
                  <a:spcPct val="125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则通过 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8284 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经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CPU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  </a:t>
              </a:r>
            </a:p>
            <a:p>
              <a:pPr eaLnBrk="0" latinLnBrk="0" hangingPunct="0">
                <a:lnSpc>
                  <a:spcPct val="125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READY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线送低电平信号</a:t>
              </a:r>
            </a:p>
            <a:p>
              <a:pPr eaLnBrk="0" latinLnBrk="0" hangingPunct="0">
                <a:lnSpc>
                  <a:spcPct val="125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经</a:t>
              </a: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6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的下降沿采样引脚</a:t>
              </a:r>
            </a:p>
            <a:p>
              <a:pPr eaLnBrk="0" latinLnBrk="0" hangingPunct="0">
                <a:lnSpc>
                  <a:spcPct val="125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电平，插入</a:t>
              </a: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600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等待状态。 </a:t>
              </a:r>
            </a:p>
            <a:p>
              <a:pPr eaLnBrk="0" latinLnBrk="0" hangingPunct="0">
                <a:lnSpc>
                  <a:spcPct val="125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④在每个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600" b="1" baseline="-14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  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状态的下 </a:t>
              </a:r>
            </a:p>
            <a:p>
              <a:pPr eaLnBrk="0" latinLnBrk="0" hangingPunct="0">
                <a:lnSpc>
                  <a:spcPct val="125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降沿采样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READY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引脚 </a:t>
              </a:r>
            </a:p>
            <a:p>
              <a:pPr eaLnBrk="0" latinLnBrk="0" hangingPunct="0">
                <a:lnSpc>
                  <a:spcPct val="125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电平，直到数据就绪。</a:t>
              </a:r>
            </a:p>
          </p:txBody>
        </p:sp>
        <p:graphicFrame>
          <p:nvGraphicFramePr>
            <p:cNvPr id="20" name="Object 16"/>
            <p:cNvGraphicFramePr>
              <a:graphicFrameLocks noChangeAspect="1"/>
            </p:cNvGraphicFramePr>
            <p:nvPr/>
          </p:nvGraphicFramePr>
          <p:xfrm>
            <a:off x="3980" y="1567"/>
            <a:ext cx="22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03200" imgH="254000" progId="Equation.DSMT4">
                    <p:embed/>
                  </p:oleObj>
                </mc:Choice>
                <mc:Fallback>
                  <p:oleObj name="Equation" r:id="rId15" imgW="203200" imgH="254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0" y="1567"/>
                          <a:ext cx="22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7"/>
            <p:cNvGraphicFramePr>
              <a:graphicFrameLocks noChangeAspect="1"/>
            </p:cNvGraphicFramePr>
            <p:nvPr/>
          </p:nvGraphicFramePr>
          <p:xfrm>
            <a:off x="4284" y="1567"/>
            <a:ext cx="22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3200" imgH="254000" progId="Equation.DSMT4">
                    <p:embed/>
                  </p:oleObj>
                </mc:Choice>
                <mc:Fallback>
                  <p:oleObj name="Equation" r:id="rId16" imgW="203200" imgH="2540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" y="1567"/>
                          <a:ext cx="221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653687" y="2076076"/>
            <a:ext cx="2598710" cy="3699474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tint val="12157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0" latinLnBrk="0" hangingPunct="0">
              <a:lnSpc>
                <a:spcPct val="140000"/>
              </a:lnSpc>
              <a:spcAft>
                <a:spcPct val="20000"/>
              </a:spcAft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 T</a:t>
            </a:r>
            <a:r>
              <a:rPr lang="en-US" altLang="zh-CN" sz="1600" b="1" baseline="-14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状态：</a:t>
            </a:r>
          </a:p>
          <a:p>
            <a:pPr eaLnBrk="0" latinLnBrk="0" hangingPunct="0">
              <a:lnSpc>
                <a:spcPct val="140000"/>
              </a:lnSpc>
              <a:buFontTx/>
              <a:buAutoNum type="circleNumDbPlain"/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1600" b="1" baseline="-14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状态的下降沿， </a:t>
            </a:r>
          </a:p>
          <a:p>
            <a:pPr eaLnBrk="0" latinLnBrk="0" hangingPunct="0">
              <a:lnSpc>
                <a:spcPct val="14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</a:t>
            </a:r>
            <a:r>
              <a:rPr lang="en-US" altLang="zh-CN" sz="1600" b="1" baseline="-140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~AD</a:t>
            </a:r>
            <a:r>
              <a:rPr lang="en-US" altLang="zh-CN" sz="1600" b="1" baseline="-140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</a:t>
            </a:r>
          </a:p>
          <a:p>
            <a:pPr eaLnBrk="0" latinLnBrk="0" hangingPunct="0">
              <a:lnSpc>
                <a:spcPct val="14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据总线上读取数据 。</a:t>
            </a:r>
          </a:p>
          <a:p>
            <a:pPr eaLnBrk="0" latinLnBrk="0" hangingPunct="0">
              <a:lnSpc>
                <a:spcPct val="140000"/>
              </a:lnSpc>
              <a:buFontTx/>
              <a:buAutoNum type="circleNumDbPlain" startAt="2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各引脚上控制信号</a:t>
            </a:r>
          </a:p>
          <a:p>
            <a:pPr eaLnBrk="0" latinLnBrk="0" hangingPunct="0">
              <a:lnSpc>
                <a:spcPct val="14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复位，准备下一个</a:t>
            </a:r>
          </a:p>
          <a:p>
            <a:pPr eaLnBrk="0" latinLnBrk="0" hangingPunct="0">
              <a:lnSpc>
                <a:spcPct val="14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总线周期。</a:t>
            </a:r>
          </a:p>
          <a:p>
            <a:pPr eaLnBrk="0" latinLnBrk="0" hangingPunct="0">
              <a:lnSpc>
                <a:spcPct val="125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  </a:t>
            </a: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600" b="1" baseline="-140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~S</a:t>
            </a:r>
            <a:r>
              <a:rPr lang="en-US" altLang="zh-CN" sz="1600" b="1" baseline="-140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状态线复位。</a:t>
            </a:r>
          </a:p>
          <a:p>
            <a:pPr eaLnBrk="0" latinLnBrk="0" hangingPunct="0">
              <a:lnSpc>
                <a:spcPct val="130000"/>
              </a:lnSpc>
            </a:pP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latinLnBrk="0" hangingPunct="0">
              <a:lnSpc>
                <a:spcPct val="130000"/>
              </a:lnSpc>
            </a:pP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latinLnBrk="0" hangingPunct="0">
              <a:lnSpc>
                <a:spcPct val="80000"/>
              </a:lnSpc>
            </a:pP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1949242" y="2359364"/>
            <a:ext cx="731838" cy="399374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704892" y="2368889"/>
            <a:ext cx="731838" cy="399374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460542" y="2378414"/>
            <a:ext cx="731838" cy="399374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216192" y="2387939"/>
            <a:ext cx="731838" cy="399374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7" name="Group 23"/>
          <p:cNvGrpSpPr/>
          <p:nvPr/>
        </p:nvGrpSpPr>
        <p:grpSpPr bwMode="auto">
          <a:xfrm>
            <a:off x="115448" y="2307838"/>
            <a:ext cx="5311775" cy="4268699"/>
            <a:chOff x="405" y="711"/>
            <a:chExt cx="3346" cy="3235"/>
          </a:xfrm>
        </p:grpSpPr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2499" y="875"/>
              <a:ext cx="0" cy="30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1545" y="875"/>
              <a:ext cx="0" cy="30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029" y="875"/>
              <a:ext cx="0" cy="30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H="1">
              <a:off x="2977" y="875"/>
              <a:ext cx="2" cy="30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3453" y="875"/>
              <a:ext cx="0" cy="30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3" name="Group 29"/>
            <p:cNvGrpSpPr/>
            <p:nvPr/>
          </p:nvGrpSpPr>
          <p:grpSpPr bwMode="auto">
            <a:xfrm>
              <a:off x="851" y="2853"/>
              <a:ext cx="2822" cy="213"/>
              <a:chOff x="664" y="2853"/>
              <a:chExt cx="2822" cy="213"/>
            </a:xfrm>
          </p:grpSpPr>
          <p:grpSp>
            <p:nvGrpSpPr>
              <p:cNvPr id="205" name="Group 30"/>
              <p:cNvGrpSpPr/>
              <p:nvPr/>
            </p:nvGrpSpPr>
            <p:grpSpPr bwMode="auto">
              <a:xfrm>
                <a:off x="1028" y="2910"/>
                <a:ext cx="2458" cy="88"/>
                <a:chOff x="1028" y="2910"/>
                <a:chExt cx="2458" cy="88"/>
              </a:xfrm>
            </p:grpSpPr>
            <p:sp>
              <p:nvSpPr>
                <p:cNvPr id="207" name="Line 31"/>
                <p:cNvSpPr>
                  <a:spLocks noChangeShapeType="1"/>
                </p:cNvSpPr>
                <p:nvPr/>
              </p:nvSpPr>
              <p:spPr bwMode="auto">
                <a:xfrm>
                  <a:off x="1028" y="2998"/>
                  <a:ext cx="34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373" y="2910"/>
                  <a:ext cx="88" cy="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Line 33"/>
                <p:cNvSpPr>
                  <a:spLocks noChangeShapeType="1"/>
                </p:cNvSpPr>
                <p:nvPr/>
              </p:nvSpPr>
              <p:spPr bwMode="auto">
                <a:xfrm>
                  <a:off x="1461" y="2910"/>
                  <a:ext cx="27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Line 34"/>
                <p:cNvSpPr>
                  <a:spLocks noChangeShapeType="1"/>
                </p:cNvSpPr>
                <p:nvPr/>
              </p:nvSpPr>
              <p:spPr bwMode="auto">
                <a:xfrm>
                  <a:off x="1739" y="2910"/>
                  <a:ext cx="87" cy="8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Line 35"/>
                <p:cNvSpPr>
                  <a:spLocks noChangeShapeType="1"/>
                </p:cNvSpPr>
                <p:nvPr/>
              </p:nvSpPr>
              <p:spPr bwMode="auto">
                <a:xfrm>
                  <a:off x="1826" y="2997"/>
                  <a:ext cx="166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" name="Text Box 36"/>
              <p:cNvSpPr txBox="1">
                <a:spLocks noChangeArrowheads="1"/>
              </p:cNvSpPr>
              <p:nvPr/>
            </p:nvSpPr>
            <p:spPr bwMode="auto">
              <a:xfrm>
                <a:off x="664" y="2853"/>
                <a:ext cx="35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ALE</a:t>
                </a:r>
              </a:p>
            </p:txBody>
          </p:sp>
        </p:grpSp>
        <p:grpSp>
          <p:nvGrpSpPr>
            <p:cNvPr id="34" name="Group 37"/>
            <p:cNvGrpSpPr/>
            <p:nvPr/>
          </p:nvGrpSpPr>
          <p:grpSpPr bwMode="auto">
            <a:xfrm>
              <a:off x="539" y="2377"/>
              <a:ext cx="3017" cy="213"/>
              <a:chOff x="352" y="2377"/>
              <a:chExt cx="3017" cy="213"/>
            </a:xfrm>
          </p:grpSpPr>
          <p:sp>
            <p:nvSpPr>
              <p:cNvPr id="186" name="Text Box 38"/>
              <p:cNvSpPr txBox="1">
                <a:spLocks noChangeArrowheads="1"/>
              </p:cNvSpPr>
              <p:nvPr/>
            </p:nvSpPr>
            <p:spPr bwMode="auto">
              <a:xfrm>
                <a:off x="352" y="2377"/>
                <a:ext cx="63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AD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15 </a:t>
                </a: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~AD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endParaRPr lang="en-US" altLang="zh-CN" sz="1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7" name="Group 39"/>
              <p:cNvGrpSpPr/>
              <p:nvPr/>
            </p:nvGrpSpPr>
            <p:grpSpPr bwMode="auto">
              <a:xfrm>
                <a:off x="1005" y="2403"/>
                <a:ext cx="2364" cy="181"/>
                <a:chOff x="1005" y="2403"/>
                <a:chExt cx="2364" cy="181"/>
              </a:xfrm>
            </p:grpSpPr>
            <p:sp>
              <p:nvSpPr>
                <p:cNvPr id="190" name="Line 40"/>
                <p:cNvSpPr>
                  <a:spLocks noChangeShapeType="1"/>
                </p:cNvSpPr>
                <p:nvPr/>
              </p:nvSpPr>
              <p:spPr bwMode="auto">
                <a:xfrm>
                  <a:off x="1005" y="2494"/>
                  <a:ext cx="47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155" y="2495"/>
                  <a:ext cx="20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479" y="2407"/>
                  <a:ext cx="87" cy="8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Line 43"/>
                <p:cNvSpPr>
                  <a:spLocks noChangeShapeType="1"/>
                </p:cNvSpPr>
                <p:nvPr/>
              </p:nvSpPr>
              <p:spPr bwMode="auto">
                <a:xfrm>
                  <a:off x="1566" y="2407"/>
                  <a:ext cx="50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Line 44"/>
                <p:cNvSpPr>
                  <a:spLocks noChangeShapeType="1"/>
                </p:cNvSpPr>
                <p:nvPr/>
              </p:nvSpPr>
              <p:spPr bwMode="auto">
                <a:xfrm>
                  <a:off x="2065" y="2406"/>
                  <a:ext cx="89" cy="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364" y="2403"/>
                  <a:ext cx="90" cy="9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6" name="Line 46"/>
                <p:cNvSpPr>
                  <a:spLocks noChangeShapeType="1"/>
                </p:cNvSpPr>
                <p:nvPr/>
              </p:nvSpPr>
              <p:spPr bwMode="auto">
                <a:xfrm>
                  <a:off x="2453" y="2404"/>
                  <a:ext cx="51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Line 47"/>
                <p:cNvSpPr>
                  <a:spLocks noChangeShapeType="1"/>
                </p:cNvSpPr>
                <p:nvPr/>
              </p:nvSpPr>
              <p:spPr bwMode="auto">
                <a:xfrm>
                  <a:off x="2966" y="2403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Line 48"/>
                <p:cNvSpPr>
                  <a:spLocks noChangeShapeType="1"/>
                </p:cNvSpPr>
                <p:nvPr/>
              </p:nvSpPr>
              <p:spPr bwMode="auto">
                <a:xfrm>
                  <a:off x="3055" y="2494"/>
                  <a:ext cx="31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Line 49"/>
                <p:cNvSpPr>
                  <a:spLocks noChangeShapeType="1"/>
                </p:cNvSpPr>
                <p:nvPr/>
              </p:nvSpPr>
              <p:spPr bwMode="auto">
                <a:xfrm>
                  <a:off x="1479" y="2494"/>
                  <a:ext cx="87" cy="8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566" y="2581"/>
                  <a:ext cx="50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2068" y="2494"/>
                  <a:ext cx="85" cy="8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Line 52"/>
                <p:cNvSpPr>
                  <a:spLocks noChangeShapeType="1"/>
                </p:cNvSpPr>
                <p:nvPr/>
              </p:nvSpPr>
              <p:spPr bwMode="auto">
                <a:xfrm>
                  <a:off x="2362" y="2494"/>
                  <a:ext cx="91" cy="9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450" y="2584"/>
                  <a:ext cx="51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967" y="2495"/>
                  <a:ext cx="89" cy="8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8" name="Text Box 55"/>
              <p:cNvSpPr txBox="1">
                <a:spLocks noChangeArrowheads="1"/>
              </p:cNvSpPr>
              <p:nvPr/>
            </p:nvSpPr>
            <p:spPr bwMode="auto">
              <a:xfrm>
                <a:off x="1634" y="2414"/>
                <a:ext cx="367" cy="172"/>
              </a:xfrm>
              <a:prstGeom prst="rect">
                <a:avLst/>
              </a:prstGeom>
              <a:solidFill>
                <a:srgbClr val="FFFFC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32400" rIns="0" bIns="36000">
                <a:spAutoFit/>
              </a:bodyPr>
              <a:lstStyle/>
              <a:p>
                <a:pPr algn="ctr" eaLnBrk="0" latinLnBrk="0" hangingPunct="0">
                  <a:lnSpc>
                    <a:spcPct val="85000"/>
                  </a:lnSpc>
                </a:pPr>
                <a:r>
                  <a:rPr lang="zh-CN" altLang="en-US" sz="11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地址输出</a:t>
                </a:r>
              </a:p>
            </p:txBody>
          </p:sp>
          <p:sp>
            <p:nvSpPr>
              <p:cNvPr id="189" name="Text Box 56"/>
              <p:cNvSpPr txBox="1">
                <a:spLocks noChangeArrowheads="1"/>
              </p:cNvSpPr>
              <p:nvPr/>
            </p:nvSpPr>
            <p:spPr bwMode="auto">
              <a:xfrm>
                <a:off x="2507" y="2414"/>
                <a:ext cx="413" cy="167"/>
              </a:xfrm>
              <a:prstGeom prst="rect">
                <a:avLst/>
              </a:prstGeom>
              <a:solidFill>
                <a:srgbClr val="FFFFC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39600" rIns="72000" bIns="36000">
                <a:spAutoFit/>
              </a:bodyPr>
              <a:lstStyle/>
              <a:p>
                <a:pPr algn="ctr" eaLnBrk="0" latinLnBrk="0" hangingPunct="0">
                  <a:lnSpc>
                    <a:spcPct val="85000"/>
                  </a:lnSpc>
                </a:pPr>
                <a:r>
                  <a:rPr lang="zh-CN" altLang="en-US" sz="11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数据输入</a:t>
                </a:r>
              </a:p>
            </p:txBody>
          </p:sp>
        </p:grpSp>
        <p:grpSp>
          <p:nvGrpSpPr>
            <p:cNvPr id="35" name="Group 57"/>
            <p:cNvGrpSpPr/>
            <p:nvPr/>
          </p:nvGrpSpPr>
          <p:grpSpPr bwMode="auto">
            <a:xfrm>
              <a:off x="842" y="711"/>
              <a:ext cx="2909" cy="399"/>
              <a:chOff x="842" y="711"/>
              <a:chExt cx="2909" cy="399"/>
            </a:xfrm>
          </p:grpSpPr>
          <p:sp>
            <p:nvSpPr>
              <p:cNvPr id="155" name="Text Box 58"/>
              <p:cNvSpPr txBox="1">
                <a:spLocks noChangeArrowheads="1"/>
              </p:cNvSpPr>
              <p:nvPr/>
            </p:nvSpPr>
            <p:spPr bwMode="auto">
              <a:xfrm>
                <a:off x="842" y="897"/>
                <a:ext cx="36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CLK</a:t>
                </a:r>
              </a:p>
            </p:txBody>
          </p:sp>
          <p:grpSp>
            <p:nvGrpSpPr>
              <p:cNvPr id="156" name="Group 59"/>
              <p:cNvGrpSpPr/>
              <p:nvPr/>
            </p:nvGrpSpPr>
            <p:grpSpPr bwMode="auto">
              <a:xfrm>
                <a:off x="1169" y="929"/>
                <a:ext cx="2582" cy="174"/>
                <a:chOff x="1169" y="929"/>
                <a:chExt cx="2582" cy="174"/>
              </a:xfrm>
            </p:grpSpPr>
            <p:grpSp>
              <p:nvGrpSpPr>
                <p:cNvPr id="158" name="Group 60"/>
                <p:cNvGrpSpPr/>
                <p:nvPr/>
              </p:nvGrpSpPr>
              <p:grpSpPr bwMode="auto">
                <a:xfrm>
                  <a:off x="1517" y="929"/>
                  <a:ext cx="478" cy="174"/>
                  <a:chOff x="1359" y="1230"/>
                  <a:chExt cx="498" cy="174"/>
                </a:xfrm>
              </p:grpSpPr>
              <p:sp>
                <p:nvSpPr>
                  <p:cNvPr id="18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359" y="1230"/>
                    <a:ext cx="87" cy="1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3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446" y="1404"/>
                    <a:ext cx="16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4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08" y="1230"/>
                    <a:ext cx="87" cy="1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5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95" y="1230"/>
                    <a:ext cx="16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9" name="Group 65"/>
                <p:cNvGrpSpPr/>
                <p:nvPr/>
              </p:nvGrpSpPr>
              <p:grpSpPr bwMode="auto">
                <a:xfrm>
                  <a:off x="1995" y="929"/>
                  <a:ext cx="478" cy="174"/>
                  <a:chOff x="1359" y="1230"/>
                  <a:chExt cx="498" cy="174"/>
                </a:xfrm>
              </p:grpSpPr>
              <p:sp>
                <p:nvSpPr>
                  <p:cNvPr id="178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359" y="1230"/>
                    <a:ext cx="87" cy="1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9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446" y="1404"/>
                    <a:ext cx="16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0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08" y="1230"/>
                    <a:ext cx="87" cy="1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1" name="Line 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95" y="1230"/>
                    <a:ext cx="16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0" name="Group 70"/>
                <p:cNvGrpSpPr/>
                <p:nvPr/>
              </p:nvGrpSpPr>
              <p:grpSpPr bwMode="auto">
                <a:xfrm>
                  <a:off x="2473" y="929"/>
                  <a:ext cx="956" cy="174"/>
                  <a:chOff x="2286" y="891"/>
                  <a:chExt cx="996" cy="174"/>
                </a:xfrm>
              </p:grpSpPr>
              <p:grpSp>
                <p:nvGrpSpPr>
                  <p:cNvPr id="168" name="Group 71"/>
                  <p:cNvGrpSpPr/>
                  <p:nvPr/>
                </p:nvGrpSpPr>
                <p:grpSpPr bwMode="auto">
                  <a:xfrm>
                    <a:off x="2286" y="891"/>
                    <a:ext cx="498" cy="174"/>
                    <a:chOff x="1359" y="1230"/>
                    <a:chExt cx="498" cy="174"/>
                  </a:xfrm>
                </p:grpSpPr>
                <p:sp>
                  <p:nvSpPr>
                    <p:cNvPr id="174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59" y="1230"/>
                      <a:ext cx="87" cy="17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5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6" y="1404"/>
                      <a:ext cx="1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6" name="Line 7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08" y="1230"/>
                      <a:ext cx="87" cy="17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7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95" y="1230"/>
                      <a:ext cx="1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69" name="Group 76"/>
                  <p:cNvGrpSpPr/>
                  <p:nvPr/>
                </p:nvGrpSpPr>
                <p:grpSpPr bwMode="auto">
                  <a:xfrm>
                    <a:off x="2784" y="891"/>
                    <a:ext cx="498" cy="174"/>
                    <a:chOff x="1359" y="1230"/>
                    <a:chExt cx="498" cy="174"/>
                  </a:xfrm>
                </p:grpSpPr>
                <p:sp>
                  <p:nvSpPr>
                    <p:cNvPr id="170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59" y="1230"/>
                      <a:ext cx="87" cy="17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1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6" y="1404"/>
                      <a:ext cx="1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2" name="Line 7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08" y="1230"/>
                      <a:ext cx="87" cy="17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3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95" y="1230"/>
                      <a:ext cx="1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1" name="Group 81"/>
                <p:cNvGrpSpPr/>
                <p:nvPr/>
              </p:nvGrpSpPr>
              <p:grpSpPr bwMode="auto">
                <a:xfrm>
                  <a:off x="3428" y="929"/>
                  <a:ext cx="323" cy="174"/>
                  <a:chOff x="3428" y="929"/>
                  <a:chExt cx="323" cy="174"/>
                </a:xfrm>
              </p:grpSpPr>
              <p:sp>
                <p:nvSpPr>
                  <p:cNvPr id="165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3428" y="929"/>
                    <a:ext cx="84" cy="1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6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512" y="1103"/>
                    <a:ext cx="15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7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67" y="929"/>
                    <a:ext cx="84" cy="1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6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1277" y="929"/>
                  <a:ext cx="84" cy="17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1363" y="929"/>
                  <a:ext cx="15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169" y="1103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7" name="Text Box 88"/>
              <p:cNvSpPr txBox="1">
                <a:spLocks noChangeArrowheads="1"/>
              </p:cNvSpPr>
              <p:nvPr/>
            </p:nvSpPr>
            <p:spPr bwMode="auto">
              <a:xfrm>
                <a:off x="1644" y="711"/>
                <a:ext cx="174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T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               </a:t>
                </a: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 </a:t>
                </a:r>
                <a:r>
                  <a:rPr lang="zh-CN" altLang="en-US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 </a:t>
                </a: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            </a:t>
                </a: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36" name="Text Box 89"/>
            <p:cNvSpPr txBox="1">
              <a:spLocks noChangeArrowheads="1"/>
            </p:cNvSpPr>
            <p:nvPr/>
          </p:nvSpPr>
          <p:spPr bwMode="auto">
            <a:xfrm>
              <a:off x="1760" y="1898"/>
              <a:ext cx="461" cy="135"/>
            </a:xfrm>
            <a:prstGeom prst="rect">
              <a:avLst/>
            </a:prstGeom>
            <a:solidFill>
              <a:srgbClr val="FFFFC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36000" rIns="18000" bIns="36000"/>
            <a:lstStyle/>
            <a:p>
              <a:pPr algn="ctr" eaLnBrk="0" latinLnBrk="0" hangingPunct="0">
                <a:lnSpc>
                  <a:spcPct val="85000"/>
                </a:lnSpc>
              </a:pPr>
              <a:r>
                <a:rPr lang="zh-CN" altLang="en-US" sz="1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输出</a:t>
              </a:r>
            </a:p>
          </p:txBody>
        </p:sp>
        <p:graphicFrame>
          <p:nvGraphicFramePr>
            <p:cNvPr id="37" name="Object 90"/>
            <p:cNvGraphicFramePr>
              <a:graphicFrameLocks noChangeAspect="1"/>
            </p:cNvGraphicFramePr>
            <p:nvPr/>
          </p:nvGraphicFramePr>
          <p:xfrm>
            <a:off x="1750" y="1883"/>
            <a:ext cx="251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68300" imgH="203200" progId="Equation.DSMT4">
                    <p:embed/>
                  </p:oleObj>
                </mc:Choice>
                <mc:Fallback>
                  <p:oleObj name="Equation" r:id="rId17" imgW="368300" imgH="203200" progId="Equation.DSMT4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0" y="1883"/>
                          <a:ext cx="251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" name="Group 91"/>
            <p:cNvGrpSpPr/>
            <p:nvPr/>
          </p:nvGrpSpPr>
          <p:grpSpPr bwMode="auto">
            <a:xfrm>
              <a:off x="935" y="2633"/>
              <a:ext cx="2754" cy="178"/>
              <a:chOff x="748" y="2807"/>
              <a:chExt cx="2754" cy="178"/>
            </a:xfrm>
          </p:grpSpPr>
          <p:grpSp>
            <p:nvGrpSpPr>
              <p:cNvPr id="148" name="Group 92"/>
              <p:cNvGrpSpPr/>
              <p:nvPr/>
            </p:nvGrpSpPr>
            <p:grpSpPr bwMode="auto">
              <a:xfrm>
                <a:off x="1035" y="2887"/>
                <a:ext cx="2467" cy="95"/>
                <a:chOff x="1035" y="2887"/>
                <a:chExt cx="2467" cy="95"/>
              </a:xfrm>
            </p:grpSpPr>
            <p:sp>
              <p:nvSpPr>
                <p:cNvPr id="150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1035" y="2895"/>
                  <a:ext cx="888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Line 94"/>
                <p:cNvSpPr>
                  <a:spLocks noChangeShapeType="1"/>
                </p:cNvSpPr>
                <p:nvPr/>
              </p:nvSpPr>
              <p:spPr bwMode="auto">
                <a:xfrm>
                  <a:off x="1914" y="2893"/>
                  <a:ext cx="91" cy="8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Line 95"/>
                <p:cNvSpPr>
                  <a:spLocks noChangeShapeType="1"/>
                </p:cNvSpPr>
                <p:nvPr/>
              </p:nvSpPr>
              <p:spPr bwMode="auto">
                <a:xfrm>
                  <a:off x="2003" y="2980"/>
                  <a:ext cx="851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852" y="2888"/>
                  <a:ext cx="92" cy="9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2944" y="2887"/>
                  <a:ext cx="558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149" name="Object 98"/>
              <p:cNvGraphicFramePr>
                <a:graphicFrameLocks noChangeAspect="1"/>
              </p:cNvGraphicFramePr>
              <p:nvPr/>
            </p:nvGraphicFramePr>
            <p:xfrm>
              <a:off x="748" y="2807"/>
              <a:ext cx="235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266700" imgH="203200" progId="Equation.DSMT4">
                      <p:embed/>
                    </p:oleObj>
                  </mc:Choice>
                  <mc:Fallback>
                    <p:oleObj name="Equation" r:id="rId19" imgW="266700" imgH="203200" progId="Equation.DSMT4">
                      <p:embed/>
                      <p:pic>
                        <p:nvPicPr>
                          <p:cNvPr id="0" name="Object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8" y="2807"/>
                            <a:ext cx="235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" name="Group 99"/>
            <p:cNvGrpSpPr/>
            <p:nvPr/>
          </p:nvGrpSpPr>
          <p:grpSpPr bwMode="auto">
            <a:xfrm>
              <a:off x="855" y="3129"/>
              <a:ext cx="2689" cy="191"/>
              <a:chOff x="668" y="3057"/>
              <a:chExt cx="2689" cy="191"/>
            </a:xfrm>
          </p:grpSpPr>
          <p:grpSp>
            <p:nvGrpSpPr>
              <p:cNvPr id="141" name="Group 100"/>
              <p:cNvGrpSpPr/>
              <p:nvPr/>
            </p:nvGrpSpPr>
            <p:grpSpPr bwMode="auto">
              <a:xfrm>
                <a:off x="1035" y="3094"/>
                <a:ext cx="2322" cy="100"/>
                <a:chOff x="1035" y="3094"/>
                <a:chExt cx="2322" cy="100"/>
              </a:xfrm>
            </p:grpSpPr>
            <p:sp>
              <p:nvSpPr>
                <p:cNvPr id="143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1035" y="3094"/>
                  <a:ext cx="654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Line 102"/>
                <p:cNvSpPr>
                  <a:spLocks noChangeShapeType="1"/>
                </p:cNvSpPr>
                <p:nvPr/>
              </p:nvSpPr>
              <p:spPr bwMode="auto">
                <a:xfrm>
                  <a:off x="1686" y="3095"/>
                  <a:ext cx="98" cy="9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Line 103"/>
                <p:cNvSpPr>
                  <a:spLocks noChangeShapeType="1"/>
                </p:cNvSpPr>
                <p:nvPr/>
              </p:nvSpPr>
              <p:spPr bwMode="auto">
                <a:xfrm>
                  <a:off x="1784" y="3193"/>
                  <a:ext cx="133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3116" y="3097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Line 105"/>
                <p:cNvSpPr>
                  <a:spLocks noChangeShapeType="1"/>
                </p:cNvSpPr>
                <p:nvPr/>
              </p:nvSpPr>
              <p:spPr bwMode="auto">
                <a:xfrm>
                  <a:off x="3210" y="3097"/>
                  <a:ext cx="14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142" name="Object 106"/>
              <p:cNvGraphicFramePr>
                <a:graphicFrameLocks noChangeAspect="1"/>
              </p:cNvGraphicFramePr>
              <p:nvPr/>
            </p:nvGraphicFramePr>
            <p:xfrm>
              <a:off x="668" y="3057"/>
              <a:ext cx="33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444500" imgH="241300" progId="Equation.DSMT4">
                      <p:embed/>
                    </p:oleObj>
                  </mc:Choice>
                  <mc:Fallback>
                    <p:oleObj name="Equation" r:id="rId21" imgW="444500" imgH="241300" progId="Equation.DSMT4">
                      <p:embed/>
                      <p:pic>
                        <p:nvPicPr>
                          <p:cNvPr id="0" name="Object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8" y="3057"/>
                            <a:ext cx="33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" name="Group 107"/>
            <p:cNvGrpSpPr/>
            <p:nvPr/>
          </p:nvGrpSpPr>
          <p:grpSpPr bwMode="auto">
            <a:xfrm>
              <a:off x="405" y="1612"/>
              <a:ext cx="3295" cy="366"/>
              <a:chOff x="218" y="1612"/>
              <a:chExt cx="3295" cy="366"/>
            </a:xfrm>
          </p:grpSpPr>
          <p:sp>
            <p:nvSpPr>
              <p:cNvPr id="122" name="Text Box 108"/>
              <p:cNvSpPr txBox="1">
                <a:spLocks noChangeArrowheads="1"/>
              </p:cNvSpPr>
              <p:nvPr/>
            </p:nvSpPr>
            <p:spPr bwMode="auto">
              <a:xfrm>
                <a:off x="2271" y="1709"/>
                <a:ext cx="734" cy="174"/>
              </a:xfrm>
              <a:prstGeom prst="rect">
                <a:avLst/>
              </a:prstGeom>
              <a:solidFill>
                <a:srgbClr val="FFFFD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28800" rIns="18000" bIns="28800">
                <a:spAutoFit/>
              </a:bodyPr>
              <a:lstStyle/>
              <a:p>
                <a:pPr eaLnBrk="0" latinLnBrk="0" hangingPunct="0">
                  <a:lnSpc>
                    <a:spcPct val="90000"/>
                  </a:lnSpc>
                </a:pPr>
                <a:r>
                  <a:rPr lang="zh-CN" altLang="en-US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状态输出</a:t>
                </a: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7</a:t>
                </a: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~S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en-US" altLang="zh-CN" sz="1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Text Box 109"/>
              <p:cNvSpPr txBox="1">
                <a:spLocks noChangeArrowheads="1"/>
              </p:cNvSpPr>
              <p:nvPr/>
            </p:nvSpPr>
            <p:spPr bwMode="auto">
              <a:xfrm>
                <a:off x="218" y="1612"/>
                <a:ext cx="75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19</a:t>
                </a: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/S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~A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16</a:t>
                </a: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/S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en-US" altLang="zh-CN" sz="1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Text Box 110"/>
              <p:cNvSpPr txBox="1">
                <a:spLocks noChangeArrowheads="1"/>
              </p:cNvSpPr>
              <p:nvPr/>
            </p:nvSpPr>
            <p:spPr bwMode="auto">
              <a:xfrm>
                <a:off x="1563" y="1714"/>
                <a:ext cx="475" cy="169"/>
              </a:xfrm>
              <a:prstGeom prst="rect">
                <a:avLst/>
              </a:prstGeom>
              <a:solidFill>
                <a:srgbClr val="FFFFD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25200" rIns="18000" bIns="25200">
                <a:spAutoFit/>
              </a:bodyPr>
              <a:lstStyle/>
              <a:p>
                <a:pPr eaLnBrk="0" latinLnBrk="0" hangingPunct="0">
                  <a:lnSpc>
                    <a:spcPct val="90000"/>
                  </a:lnSpc>
                </a:pPr>
                <a:r>
                  <a:rPr lang="zh-CN" altLang="en-US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地址输出</a:t>
                </a:r>
              </a:p>
            </p:txBody>
          </p:sp>
          <p:graphicFrame>
            <p:nvGraphicFramePr>
              <p:cNvPr id="125" name="Object 111"/>
              <p:cNvGraphicFramePr>
                <a:graphicFrameLocks noChangeAspect="1"/>
              </p:cNvGraphicFramePr>
              <p:nvPr/>
            </p:nvGraphicFramePr>
            <p:xfrm>
              <a:off x="552" y="1790"/>
              <a:ext cx="420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584200" imgH="254000" progId="Equation.DSMT4">
                      <p:embed/>
                    </p:oleObj>
                  </mc:Choice>
                  <mc:Fallback>
                    <p:oleObj name="Equation" r:id="rId23" imgW="584200" imgH="254000" progId="Equation.DSMT4">
                      <p:embed/>
                      <p:pic>
                        <p:nvPicPr>
                          <p:cNvPr id="0" name="Object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" y="1790"/>
                            <a:ext cx="420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6" name="Group 112"/>
              <p:cNvGrpSpPr/>
              <p:nvPr/>
            </p:nvGrpSpPr>
            <p:grpSpPr bwMode="auto">
              <a:xfrm>
                <a:off x="990" y="1699"/>
                <a:ext cx="2523" cy="178"/>
                <a:chOff x="990" y="1699"/>
                <a:chExt cx="2523" cy="178"/>
              </a:xfrm>
            </p:grpSpPr>
            <p:sp>
              <p:nvSpPr>
                <p:cNvPr id="127" name="Line 113"/>
                <p:cNvSpPr>
                  <a:spLocks noChangeShapeType="1"/>
                </p:cNvSpPr>
                <p:nvPr/>
              </p:nvSpPr>
              <p:spPr bwMode="auto">
                <a:xfrm>
                  <a:off x="990" y="1702"/>
                  <a:ext cx="34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1328" y="1703"/>
                  <a:ext cx="173" cy="1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1501" y="1703"/>
                  <a:ext cx="558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Line 116"/>
                <p:cNvSpPr>
                  <a:spLocks noChangeShapeType="1"/>
                </p:cNvSpPr>
                <p:nvPr/>
              </p:nvSpPr>
              <p:spPr bwMode="auto">
                <a:xfrm>
                  <a:off x="2059" y="1704"/>
                  <a:ext cx="171" cy="17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991" y="1875"/>
                  <a:ext cx="33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Line 118"/>
                <p:cNvSpPr>
                  <a:spLocks noChangeShapeType="1"/>
                </p:cNvSpPr>
                <p:nvPr/>
              </p:nvSpPr>
              <p:spPr bwMode="auto">
                <a:xfrm>
                  <a:off x="1329" y="1699"/>
                  <a:ext cx="172" cy="1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Line 119"/>
                <p:cNvSpPr>
                  <a:spLocks noChangeShapeType="1"/>
                </p:cNvSpPr>
                <p:nvPr/>
              </p:nvSpPr>
              <p:spPr bwMode="auto">
                <a:xfrm>
                  <a:off x="1501" y="1873"/>
                  <a:ext cx="558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2059" y="1702"/>
                  <a:ext cx="171" cy="17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Line 121"/>
                <p:cNvSpPr>
                  <a:spLocks noChangeShapeType="1"/>
                </p:cNvSpPr>
                <p:nvPr/>
              </p:nvSpPr>
              <p:spPr bwMode="auto">
                <a:xfrm>
                  <a:off x="2230" y="1875"/>
                  <a:ext cx="82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230" y="1702"/>
                  <a:ext cx="83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3059" y="1700"/>
                  <a:ext cx="172" cy="1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Line 124"/>
                <p:cNvSpPr>
                  <a:spLocks noChangeShapeType="1"/>
                </p:cNvSpPr>
                <p:nvPr/>
              </p:nvSpPr>
              <p:spPr bwMode="auto">
                <a:xfrm>
                  <a:off x="3064" y="1703"/>
                  <a:ext cx="171" cy="1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Line 125"/>
                <p:cNvSpPr>
                  <a:spLocks noChangeShapeType="1"/>
                </p:cNvSpPr>
                <p:nvPr/>
              </p:nvSpPr>
              <p:spPr bwMode="auto">
                <a:xfrm>
                  <a:off x="3233" y="1700"/>
                  <a:ext cx="27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Line 126"/>
                <p:cNvSpPr>
                  <a:spLocks noChangeShapeType="1"/>
                </p:cNvSpPr>
                <p:nvPr/>
              </p:nvSpPr>
              <p:spPr bwMode="auto">
                <a:xfrm>
                  <a:off x="3236" y="1877"/>
                  <a:ext cx="27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1" name="Group 127"/>
            <p:cNvGrpSpPr/>
            <p:nvPr/>
          </p:nvGrpSpPr>
          <p:grpSpPr bwMode="auto">
            <a:xfrm>
              <a:off x="1222" y="3463"/>
              <a:ext cx="2467" cy="95"/>
              <a:chOff x="1035" y="2887"/>
              <a:chExt cx="2467" cy="95"/>
            </a:xfrm>
          </p:grpSpPr>
          <p:sp>
            <p:nvSpPr>
              <p:cNvPr id="117" name="Line 128"/>
              <p:cNvSpPr>
                <a:spLocks noChangeShapeType="1"/>
              </p:cNvSpPr>
              <p:nvPr/>
            </p:nvSpPr>
            <p:spPr bwMode="auto">
              <a:xfrm flipV="1">
                <a:off x="1035" y="2895"/>
                <a:ext cx="88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Line 129"/>
              <p:cNvSpPr>
                <a:spLocks noChangeShapeType="1"/>
              </p:cNvSpPr>
              <p:nvPr/>
            </p:nvSpPr>
            <p:spPr bwMode="auto">
              <a:xfrm>
                <a:off x="1914" y="2893"/>
                <a:ext cx="91" cy="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Line 130"/>
              <p:cNvSpPr>
                <a:spLocks noChangeShapeType="1"/>
              </p:cNvSpPr>
              <p:nvPr/>
            </p:nvSpPr>
            <p:spPr bwMode="auto">
              <a:xfrm>
                <a:off x="2003" y="2980"/>
                <a:ext cx="85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Line 131"/>
              <p:cNvSpPr>
                <a:spLocks noChangeShapeType="1"/>
              </p:cNvSpPr>
              <p:nvPr/>
            </p:nvSpPr>
            <p:spPr bwMode="auto">
              <a:xfrm flipV="1">
                <a:off x="2852" y="2888"/>
                <a:ext cx="92" cy="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Line 132"/>
              <p:cNvSpPr>
                <a:spLocks noChangeShapeType="1"/>
              </p:cNvSpPr>
              <p:nvPr/>
            </p:nvSpPr>
            <p:spPr bwMode="auto">
              <a:xfrm flipV="1">
                <a:off x="2944" y="2887"/>
                <a:ext cx="55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" name="Group 133"/>
            <p:cNvGrpSpPr/>
            <p:nvPr/>
          </p:nvGrpSpPr>
          <p:grpSpPr bwMode="auto">
            <a:xfrm>
              <a:off x="669" y="1195"/>
              <a:ext cx="3042" cy="213"/>
              <a:chOff x="482" y="1195"/>
              <a:chExt cx="3042" cy="213"/>
            </a:xfrm>
          </p:grpSpPr>
          <p:grpSp>
            <p:nvGrpSpPr>
              <p:cNvPr id="89" name="Group 134"/>
              <p:cNvGrpSpPr/>
              <p:nvPr/>
            </p:nvGrpSpPr>
            <p:grpSpPr bwMode="auto">
              <a:xfrm>
                <a:off x="985" y="1231"/>
                <a:ext cx="2539" cy="136"/>
                <a:chOff x="985" y="1231"/>
                <a:chExt cx="2539" cy="136"/>
              </a:xfrm>
            </p:grpSpPr>
            <p:grpSp>
              <p:nvGrpSpPr>
                <p:cNvPr id="91" name="Group 135"/>
                <p:cNvGrpSpPr/>
                <p:nvPr/>
              </p:nvGrpSpPr>
              <p:grpSpPr bwMode="auto">
                <a:xfrm>
                  <a:off x="985" y="1231"/>
                  <a:ext cx="627" cy="136"/>
                  <a:chOff x="985" y="1231"/>
                  <a:chExt cx="627" cy="136"/>
                </a:xfrm>
              </p:grpSpPr>
              <p:sp>
                <p:nvSpPr>
                  <p:cNvPr id="113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985" y="1231"/>
                    <a:ext cx="49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1477" y="1232"/>
                    <a:ext cx="135" cy="13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992" y="1366"/>
                    <a:ext cx="484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7" y="1232"/>
                    <a:ext cx="135" cy="13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" name="Group 140"/>
                <p:cNvGrpSpPr/>
                <p:nvPr/>
              </p:nvGrpSpPr>
              <p:grpSpPr bwMode="auto">
                <a:xfrm>
                  <a:off x="1610" y="1232"/>
                  <a:ext cx="1914" cy="135"/>
                  <a:chOff x="1610" y="1232"/>
                  <a:chExt cx="1914" cy="135"/>
                </a:xfrm>
              </p:grpSpPr>
              <p:grpSp>
                <p:nvGrpSpPr>
                  <p:cNvPr id="93" name="Group 141"/>
                  <p:cNvGrpSpPr/>
                  <p:nvPr/>
                </p:nvGrpSpPr>
                <p:grpSpPr bwMode="auto">
                  <a:xfrm>
                    <a:off x="2566" y="1232"/>
                    <a:ext cx="480" cy="135"/>
                    <a:chOff x="2566" y="1533"/>
                    <a:chExt cx="480" cy="135"/>
                  </a:xfrm>
                </p:grpSpPr>
                <p:sp>
                  <p:nvSpPr>
                    <p:cNvPr id="109" name="Line 1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66" y="1533"/>
                      <a:ext cx="344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0" name="Line 1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11" y="1533"/>
                      <a:ext cx="135" cy="13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1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66" y="1667"/>
                      <a:ext cx="344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2" name="Line 1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11" y="1533"/>
                      <a:ext cx="135" cy="13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94" name="Group 146"/>
                  <p:cNvGrpSpPr/>
                  <p:nvPr/>
                </p:nvGrpSpPr>
                <p:grpSpPr bwMode="auto">
                  <a:xfrm>
                    <a:off x="2088" y="1232"/>
                    <a:ext cx="480" cy="135"/>
                    <a:chOff x="1090" y="1411"/>
                    <a:chExt cx="480" cy="135"/>
                  </a:xfrm>
                </p:grpSpPr>
                <p:sp>
                  <p:nvSpPr>
                    <p:cNvPr id="105" name="Line 1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090" y="1411"/>
                      <a:ext cx="344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6" name="Line 1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5" y="1411"/>
                      <a:ext cx="135" cy="13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7" name="Line 1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0" y="1545"/>
                      <a:ext cx="344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8" name="Line 1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35" y="1411"/>
                      <a:ext cx="135" cy="13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95" name="Group 151"/>
                  <p:cNvGrpSpPr/>
                  <p:nvPr/>
                </p:nvGrpSpPr>
                <p:grpSpPr bwMode="auto">
                  <a:xfrm>
                    <a:off x="1610" y="1232"/>
                    <a:ext cx="480" cy="135"/>
                    <a:chOff x="1090" y="1411"/>
                    <a:chExt cx="480" cy="135"/>
                  </a:xfrm>
                </p:grpSpPr>
                <p:sp>
                  <p:nvSpPr>
                    <p:cNvPr id="101" name="Line 1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090" y="1411"/>
                      <a:ext cx="344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2" name="Line 1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5" y="1411"/>
                      <a:ext cx="135" cy="13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3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0" y="1545"/>
                      <a:ext cx="344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4" name="Line 1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35" y="1411"/>
                      <a:ext cx="135" cy="13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96" name="Group 156"/>
                  <p:cNvGrpSpPr/>
                  <p:nvPr/>
                </p:nvGrpSpPr>
                <p:grpSpPr bwMode="auto">
                  <a:xfrm>
                    <a:off x="3044" y="1232"/>
                    <a:ext cx="480" cy="135"/>
                    <a:chOff x="1090" y="1411"/>
                    <a:chExt cx="480" cy="135"/>
                  </a:xfrm>
                </p:grpSpPr>
                <p:sp>
                  <p:nvSpPr>
                    <p:cNvPr id="97" name="Line 1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090" y="1411"/>
                      <a:ext cx="344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8" name="Line 1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5" y="1411"/>
                      <a:ext cx="135" cy="13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9" name="Line 1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0" y="1545"/>
                      <a:ext cx="344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0" name="Line 1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35" y="1411"/>
                      <a:ext cx="135" cy="13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90" name="Text Box 161"/>
              <p:cNvSpPr txBox="1">
                <a:spLocks noChangeArrowheads="1"/>
              </p:cNvSpPr>
              <p:nvPr/>
            </p:nvSpPr>
            <p:spPr bwMode="auto">
              <a:xfrm>
                <a:off x="482" y="1195"/>
                <a:ext cx="539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QS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 </a:t>
                </a: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,QS</a:t>
                </a:r>
                <a:r>
                  <a:rPr lang="en-US" altLang="zh-CN" sz="1400" b="1" baseline="-160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en-US" altLang="zh-CN" sz="1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oup 162"/>
            <p:cNvGrpSpPr/>
            <p:nvPr/>
          </p:nvGrpSpPr>
          <p:grpSpPr bwMode="auto">
            <a:xfrm>
              <a:off x="719" y="1426"/>
              <a:ext cx="2995" cy="202"/>
              <a:chOff x="532" y="1426"/>
              <a:chExt cx="2995" cy="202"/>
            </a:xfrm>
          </p:grpSpPr>
          <p:grpSp>
            <p:nvGrpSpPr>
              <p:cNvPr id="71" name="Group 163"/>
              <p:cNvGrpSpPr/>
              <p:nvPr/>
            </p:nvGrpSpPr>
            <p:grpSpPr bwMode="auto">
              <a:xfrm>
                <a:off x="988" y="1466"/>
                <a:ext cx="2539" cy="129"/>
                <a:chOff x="988" y="1466"/>
                <a:chExt cx="2539" cy="129"/>
              </a:xfrm>
            </p:grpSpPr>
            <p:sp>
              <p:nvSpPr>
                <p:cNvPr id="73" name="Line 164"/>
                <p:cNvSpPr>
                  <a:spLocks noChangeShapeType="1"/>
                </p:cNvSpPr>
                <p:nvPr/>
              </p:nvSpPr>
              <p:spPr bwMode="auto">
                <a:xfrm>
                  <a:off x="988" y="1468"/>
                  <a:ext cx="2234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Line 165"/>
                <p:cNvSpPr>
                  <a:spLocks noChangeShapeType="1"/>
                </p:cNvSpPr>
                <p:nvPr/>
              </p:nvSpPr>
              <p:spPr bwMode="auto">
                <a:xfrm>
                  <a:off x="1326" y="1466"/>
                  <a:ext cx="84" cy="12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Line 166"/>
                <p:cNvSpPr>
                  <a:spLocks noChangeShapeType="1"/>
                </p:cNvSpPr>
                <p:nvPr/>
              </p:nvSpPr>
              <p:spPr bwMode="auto">
                <a:xfrm>
                  <a:off x="1410" y="1595"/>
                  <a:ext cx="124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Line 167"/>
                <p:cNvSpPr>
                  <a:spLocks noChangeShapeType="1"/>
                </p:cNvSpPr>
                <p:nvPr/>
              </p:nvSpPr>
              <p:spPr bwMode="auto">
                <a:xfrm flipV="1">
                  <a:off x="2652" y="1466"/>
                  <a:ext cx="75" cy="12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2622" y="1466"/>
                  <a:ext cx="75" cy="12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592" y="1466"/>
                  <a:ext cx="75" cy="12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2562" y="1466"/>
                  <a:ext cx="75" cy="12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2532" y="1466"/>
                  <a:ext cx="75" cy="12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502" y="1466"/>
                  <a:ext cx="75" cy="12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2472" y="1466"/>
                  <a:ext cx="75" cy="12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2442" y="1466"/>
                  <a:ext cx="75" cy="12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412" y="1466"/>
                  <a:ext cx="75" cy="12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2382" y="1466"/>
                  <a:ext cx="75" cy="12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Line 177"/>
                <p:cNvSpPr>
                  <a:spLocks noChangeShapeType="1"/>
                </p:cNvSpPr>
                <p:nvPr/>
              </p:nvSpPr>
              <p:spPr bwMode="auto">
                <a:xfrm>
                  <a:off x="3222" y="1469"/>
                  <a:ext cx="87" cy="10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Line 178"/>
                <p:cNvSpPr>
                  <a:spLocks noChangeShapeType="1"/>
                </p:cNvSpPr>
                <p:nvPr/>
              </p:nvSpPr>
              <p:spPr bwMode="auto">
                <a:xfrm>
                  <a:off x="3309" y="1574"/>
                  <a:ext cx="21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Line 179"/>
                <p:cNvSpPr>
                  <a:spLocks noChangeShapeType="1"/>
                </p:cNvSpPr>
                <p:nvPr/>
              </p:nvSpPr>
              <p:spPr bwMode="auto">
                <a:xfrm>
                  <a:off x="3224" y="1469"/>
                  <a:ext cx="30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72" name="Object 180"/>
              <p:cNvGraphicFramePr>
                <a:graphicFrameLocks noChangeAspect="1"/>
              </p:cNvGraphicFramePr>
              <p:nvPr/>
            </p:nvGraphicFramePr>
            <p:xfrm>
              <a:off x="532" y="1426"/>
              <a:ext cx="427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558800" imgH="254000" progId="Equation.DSMT4">
                      <p:embed/>
                    </p:oleObj>
                  </mc:Choice>
                  <mc:Fallback>
                    <p:oleObj name="Equation" r:id="rId25" imgW="558800" imgH="254000" progId="Equation.DSMT4">
                      <p:embed/>
                      <p:pic>
                        <p:nvPicPr>
                          <p:cNvPr id="0" name="Object 1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" y="1426"/>
                            <a:ext cx="427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4" name="Group 181"/>
            <p:cNvGrpSpPr/>
            <p:nvPr/>
          </p:nvGrpSpPr>
          <p:grpSpPr bwMode="auto">
            <a:xfrm>
              <a:off x="626" y="2070"/>
              <a:ext cx="3086" cy="272"/>
              <a:chOff x="439" y="2070"/>
              <a:chExt cx="3086" cy="272"/>
            </a:xfrm>
          </p:grpSpPr>
          <p:grpSp>
            <p:nvGrpSpPr>
              <p:cNvPr id="57" name="Group 182"/>
              <p:cNvGrpSpPr/>
              <p:nvPr/>
            </p:nvGrpSpPr>
            <p:grpSpPr bwMode="auto">
              <a:xfrm>
                <a:off x="984" y="2070"/>
                <a:ext cx="2541" cy="272"/>
                <a:chOff x="984" y="2070"/>
                <a:chExt cx="2541" cy="272"/>
              </a:xfrm>
            </p:grpSpPr>
            <p:grpSp>
              <p:nvGrpSpPr>
                <p:cNvPr id="60" name="Group 183"/>
                <p:cNvGrpSpPr/>
                <p:nvPr/>
              </p:nvGrpSpPr>
              <p:grpSpPr bwMode="auto">
                <a:xfrm>
                  <a:off x="984" y="2070"/>
                  <a:ext cx="2520" cy="120"/>
                  <a:chOff x="984" y="2199"/>
                  <a:chExt cx="2520" cy="120"/>
                </a:xfrm>
              </p:grpSpPr>
              <p:sp>
                <p:nvSpPr>
                  <p:cNvPr id="66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984" y="2202"/>
                    <a:ext cx="111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103" y="2199"/>
                    <a:ext cx="120" cy="12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" name="Line 186"/>
                  <p:cNvSpPr>
                    <a:spLocks noChangeShapeType="1"/>
                  </p:cNvSpPr>
                  <p:nvPr/>
                </p:nvSpPr>
                <p:spPr bwMode="auto">
                  <a:xfrm>
                    <a:off x="2223" y="2319"/>
                    <a:ext cx="43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Line 1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61" y="2208"/>
                    <a:ext cx="111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2772" y="2208"/>
                    <a:ext cx="732" cy="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1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1005" y="2335"/>
                  <a:ext cx="1161" cy="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2160" y="2231"/>
                  <a:ext cx="107" cy="10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2267" y="2230"/>
                  <a:ext cx="426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Line 192"/>
                <p:cNvSpPr>
                  <a:spLocks noChangeShapeType="1"/>
                </p:cNvSpPr>
                <p:nvPr/>
              </p:nvSpPr>
              <p:spPr bwMode="auto">
                <a:xfrm>
                  <a:off x="2693" y="2231"/>
                  <a:ext cx="111" cy="11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04" y="2340"/>
                  <a:ext cx="721" cy="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8" name="AutoShape 194"/>
              <p:cNvSpPr/>
              <p:nvPr/>
            </p:nvSpPr>
            <p:spPr bwMode="auto">
              <a:xfrm>
                <a:off x="892" y="2070"/>
                <a:ext cx="68" cy="264"/>
              </a:xfrm>
              <a:prstGeom prst="leftBrace">
                <a:avLst>
                  <a:gd name="adj1" fmla="val 32353"/>
                  <a:gd name="adj2" fmla="val 50000"/>
                </a:avLst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195"/>
              <p:cNvSpPr txBox="1">
                <a:spLocks noChangeArrowheads="1"/>
              </p:cNvSpPr>
              <p:nvPr/>
            </p:nvSpPr>
            <p:spPr bwMode="auto">
              <a:xfrm>
                <a:off x="439" y="2101"/>
                <a:ext cx="519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READY</a:t>
                </a:r>
              </a:p>
            </p:txBody>
          </p:sp>
        </p:grpSp>
        <p:grpSp>
          <p:nvGrpSpPr>
            <p:cNvPr id="45" name="Group 196"/>
            <p:cNvGrpSpPr/>
            <p:nvPr/>
          </p:nvGrpSpPr>
          <p:grpSpPr bwMode="auto">
            <a:xfrm>
              <a:off x="882" y="3711"/>
              <a:ext cx="2796" cy="235"/>
              <a:chOff x="695" y="3711"/>
              <a:chExt cx="2796" cy="235"/>
            </a:xfrm>
          </p:grpSpPr>
          <p:grpSp>
            <p:nvGrpSpPr>
              <p:cNvPr id="50" name="Group 197"/>
              <p:cNvGrpSpPr/>
              <p:nvPr/>
            </p:nvGrpSpPr>
            <p:grpSpPr bwMode="auto">
              <a:xfrm>
                <a:off x="1056" y="3711"/>
                <a:ext cx="2435" cy="158"/>
                <a:chOff x="1056" y="3711"/>
                <a:chExt cx="2435" cy="158"/>
              </a:xfrm>
            </p:grpSpPr>
            <p:sp>
              <p:nvSpPr>
                <p:cNvPr id="52" name="Line 198"/>
                <p:cNvSpPr>
                  <a:spLocks noChangeShapeType="1"/>
                </p:cNvSpPr>
                <p:nvPr/>
              </p:nvSpPr>
              <p:spPr bwMode="auto">
                <a:xfrm>
                  <a:off x="1056" y="3865"/>
                  <a:ext cx="1200" cy="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2325" y="3712"/>
                  <a:ext cx="58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Line 200"/>
                <p:cNvSpPr>
                  <a:spLocks noChangeShapeType="1"/>
                </p:cNvSpPr>
                <p:nvPr/>
              </p:nvSpPr>
              <p:spPr bwMode="auto">
                <a:xfrm>
                  <a:off x="2901" y="3712"/>
                  <a:ext cx="71" cy="15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Line 201"/>
                <p:cNvSpPr>
                  <a:spLocks noChangeShapeType="1"/>
                </p:cNvSpPr>
                <p:nvPr/>
              </p:nvSpPr>
              <p:spPr bwMode="auto">
                <a:xfrm>
                  <a:off x="2972" y="3868"/>
                  <a:ext cx="519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255" y="3711"/>
                  <a:ext cx="71" cy="15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1" name="Text Box 203"/>
              <p:cNvSpPr txBox="1">
                <a:spLocks noChangeArrowheads="1"/>
              </p:cNvSpPr>
              <p:nvPr/>
            </p:nvSpPr>
            <p:spPr bwMode="auto">
              <a:xfrm>
                <a:off x="695" y="3733"/>
                <a:ext cx="36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DEN</a:t>
                </a:r>
              </a:p>
            </p:txBody>
          </p:sp>
        </p:grpSp>
        <p:graphicFrame>
          <p:nvGraphicFramePr>
            <p:cNvPr id="46" name="Object 204"/>
            <p:cNvGraphicFramePr>
              <a:graphicFrameLocks noChangeAspect="1"/>
            </p:cNvGraphicFramePr>
            <p:nvPr/>
          </p:nvGraphicFramePr>
          <p:xfrm>
            <a:off x="839" y="3328"/>
            <a:ext cx="346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520700" imgH="215900" progId="Equation.DSMT4">
                    <p:embed/>
                  </p:oleObj>
                </mc:Choice>
                <mc:Fallback>
                  <p:oleObj name="Equation" r:id="rId27" imgW="520700" imgH="215900" progId="Equation.DSMT4">
                    <p:embed/>
                    <p:pic>
                      <p:nvPicPr>
                        <p:cNvPr id="0" name="Object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328"/>
                          <a:ext cx="346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05"/>
            <p:cNvGraphicFramePr>
              <a:graphicFrameLocks noChangeAspect="1"/>
            </p:cNvGraphicFramePr>
            <p:nvPr/>
          </p:nvGraphicFramePr>
          <p:xfrm>
            <a:off x="886" y="3463"/>
            <a:ext cx="302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443865" imgH="215900" progId="Equation.DSMT4">
                    <p:embed/>
                  </p:oleObj>
                </mc:Choice>
                <mc:Fallback>
                  <p:oleObj name="Equation" r:id="rId29" imgW="443865" imgH="215900" progId="Equation.DSMT4">
                    <p:embed/>
                    <p:pic>
                      <p:nvPicPr>
                        <p:cNvPr id="0" name="Object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" y="3463"/>
                          <a:ext cx="302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AutoShape 206"/>
            <p:cNvSpPr/>
            <p:nvPr/>
          </p:nvSpPr>
          <p:spPr bwMode="auto">
            <a:xfrm>
              <a:off x="770" y="2916"/>
              <a:ext cx="62" cy="951"/>
            </a:xfrm>
            <a:prstGeom prst="leftBrace">
              <a:avLst>
                <a:gd name="adj1" fmla="val 127823"/>
                <a:gd name="adj2" fmla="val 50051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207"/>
            <p:cNvSpPr txBox="1">
              <a:spLocks noChangeArrowheads="1"/>
            </p:cNvSpPr>
            <p:nvPr/>
          </p:nvSpPr>
          <p:spPr bwMode="auto">
            <a:xfrm>
              <a:off x="452" y="3255"/>
              <a:ext cx="343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latinLnBrk="0" hangingPunct="0">
                <a:lnSpc>
                  <a:spcPct val="90000"/>
                </a:lnSpc>
              </a:pPr>
              <a:r>
                <a:rPr lang="en-US" altLang="zh-CN" sz="1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8288</a:t>
              </a:r>
            </a:p>
            <a:p>
              <a:pPr eaLnBrk="0" latinLnBrk="0" hangingPunct="0">
                <a:lnSpc>
                  <a:spcPct val="90000"/>
                </a:lnSpc>
              </a:pPr>
              <a:r>
                <a:rPr lang="zh-CN" altLang="en-US" sz="1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输出</a:t>
              </a:r>
            </a:p>
          </p:txBody>
        </p:sp>
      </p:grpSp>
      <p:sp>
        <p:nvSpPr>
          <p:cNvPr id="213" name="内容占位符 1"/>
          <p:cNvSpPr>
            <a:spLocks noGrp="1"/>
          </p:cNvSpPr>
          <p:nvPr>
            <p:ph idx="1"/>
          </p:nvPr>
        </p:nvSpPr>
        <p:spPr>
          <a:xfrm>
            <a:off x="534271" y="1326005"/>
            <a:ext cx="4739473" cy="576263"/>
          </a:xfrm>
        </p:spPr>
        <p:txBody>
          <a:bodyPr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3.7.3 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最大模式系统总线周期时序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44304" y="935614"/>
            <a:ext cx="5832475" cy="5762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微处理器的时序</a:t>
            </a:r>
          </a:p>
        </p:txBody>
      </p:sp>
      <p:sp>
        <p:nvSpPr>
          <p:cNvPr id="215" name="标题 3"/>
          <p:cNvSpPr>
            <a:spLocks noGrp="1"/>
          </p:cNvSpPr>
          <p:nvPr>
            <p:ph type="title"/>
          </p:nvPr>
        </p:nvSpPr>
        <p:spPr>
          <a:xfrm>
            <a:off x="298450" y="287338"/>
            <a:ext cx="6172200" cy="5635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216" name="Rectangle 208"/>
          <p:cNvSpPr>
            <a:spLocks noChangeArrowheads="1"/>
          </p:cNvSpPr>
          <p:nvPr/>
        </p:nvSpPr>
        <p:spPr bwMode="auto">
          <a:xfrm>
            <a:off x="500648" y="1889383"/>
            <a:ext cx="6624637" cy="41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30000"/>
              </a:lnSpc>
            </a:pPr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1. 8086</a:t>
            </a:r>
            <a:r>
              <a:rPr lang="zh-CN" altLang="en-US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最大模式存储器和</a:t>
            </a:r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读总线周期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utoUpdateAnimBg="0"/>
      <p:bldP spid="216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grpSp>
        <p:nvGrpSpPr>
          <p:cNvPr id="5" name="Group 2"/>
          <p:cNvGrpSpPr/>
          <p:nvPr/>
        </p:nvGrpSpPr>
        <p:grpSpPr bwMode="auto">
          <a:xfrm>
            <a:off x="5665977" y="1212852"/>
            <a:ext cx="3294062" cy="4703762"/>
            <a:chOff x="3685" y="665"/>
            <a:chExt cx="2075" cy="2963"/>
          </a:xfrm>
        </p:grpSpPr>
        <p:grpSp>
          <p:nvGrpSpPr>
            <p:cNvPr id="6" name="Group 3"/>
            <p:cNvGrpSpPr/>
            <p:nvPr/>
          </p:nvGrpSpPr>
          <p:grpSpPr bwMode="auto">
            <a:xfrm>
              <a:off x="3685" y="665"/>
              <a:ext cx="2075" cy="2963"/>
              <a:chOff x="3685" y="665"/>
              <a:chExt cx="2075" cy="2963"/>
            </a:xfrm>
          </p:grpSpPr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3685" y="665"/>
                <a:ext cx="2075" cy="2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latinLnBrk="0" hangingPunct="0">
                  <a:lnSpc>
                    <a:spcPct val="140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  T</a:t>
                </a:r>
                <a:r>
                  <a:rPr lang="en-US" altLang="zh-CN" b="1" baseline="-14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状态：</a:t>
                </a:r>
              </a:p>
              <a:p>
                <a:pPr eaLnBrk="0" latinLnBrk="0" hangingPunct="0">
                  <a:lnSpc>
                    <a:spcPct val="14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① 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baseline="-14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状态的下降沿，发</a:t>
                </a:r>
              </a:p>
              <a:p>
                <a:pPr eaLnBrk="0" latinLnBrk="0" hangingPunct="0">
                  <a:lnSpc>
                    <a:spcPct val="14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出状态信号     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 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         </a:t>
                </a:r>
              </a:p>
              <a:p>
                <a:pPr eaLnBrk="0" latinLnBrk="0" hangingPunct="0">
                  <a:lnSpc>
                    <a:spcPct val="14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经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Intel 8288 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译码形成  </a:t>
                </a:r>
              </a:p>
              <a:p>
                <a:pPr eaLnBrk="0" latinLnBrk="0" hangingPunct="0">
                  <a:lnSpc>
                    <a:spcPct val="14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、           、                                             </a:t>
                </a:r>
              </a:p>
              <a:p>
                <a:pPr eaLnBrk="0" latinLnBrk="0" hangingPunct="0">
                  <a:lnSpc>
                    <a:spcPct val="14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、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ALE 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</a:p>
              <a:p>
                <a:pPr eaLnBrk="0" latinLnBrk="0" hangingPunct="0">
                  <a:lnSpc>
                    <a:spcPct val="140000"/>
                  </a:lnSpc>
                </a:pPr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DEN 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等控制信号。</a:t>
                </a:r>
              </a:p>
              <a:p>
                <a:pPr eaLnBrk="0" latinLnBrk="0" hangingPunct="0">
                  <a:lnSpc>
                    <a:spcPct val="14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②送出地址信号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AD</a:t>
                </a:r>
                <a:r>
                  <a:rPr lang="en-US" altLang="zh-CN" b="1" baseline="-30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19-0</a:t>
                </a:r>
                <a:r>
                  <a:rPr lang="en-US" altLang="zh-CN" b="1" baseline="-30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</a:p>
              <a:p>
                <a:pPr eaLnBrk="0" latinLnBrk="0" hangingPunct="0">
                  <a:lnSpc>
                    <a:spcPct val="14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输出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ALE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正脉冲信号，在     </a:t>
                </a:r>
              </a:p>
              <a:p>
                <a:pPr eaLnBrk="0" latinLnBrk="0" hangingPunct="0">
                  <a:lnSpc>
                    <a:spcPct val="14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ALE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的下降沿锁存地址。</a:t>
                </a:r>
              </a:p>
              <a:p>
                <a:pPr eaLnBrk="0" latinLnBrk="0" hangingPunct="0">
                  <a:lnSpc>
                    <a:spcPct val="14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③送出           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1 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 </a:t>
                </a: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8286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工      </a:t>
                </a:r>
              </a:p>
              <a:p>
                <a:pPr eaLnBrk="0" latinLnBrk="0" hangingPunct="0">
                  <a:lnSpc>
                    <a:spcPct val="14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作在发送状态（写数据）</a:t>
                </a:r>
              </a:p>
            </p:txBody>
          </p:sp>
          <p:graphicFrame>
            <p:nvGraphicFramePr>
              <p:cNvPr id="9" name="Object 5"/>
              <p:cNvGraphicFramePr>
                <a:graphicFrameLocks noChangeAspect="1"/>
              </p:cNvGraphicFramePr>
              <p:nvPr/>
            </p:nvGraphicFramePr>
            <p:xfrm>
              <a:off x="4174" y="3157"/>
              <a:ext cx="363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444500" imgH="241300" progId="Equation.DSMT4">
                      <p:embed/>
                    </p:oleObj>
                  </mc:Choice>
                  <mc:Fallback>
                    <p:oleObj name="Equation" r:id="rId2" imgW="444500" imgH="2413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4" y="3157"/>
                            <a:ext cx="363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6"/>
              <p:cNvGraphicFramePr>
                <a:graphicFrameLocks noChangeAspect="1"/>
              </p:cNvGraphicFramePr>
              <p:nvPr/>
            </p:nvGraphicFramePr>
            <p:xfrm>
              <a:off x="4924" y="1724"/>
              <a:ext cx="341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444500" imgH="241300" progId="Equation.DSMT4">
                      <p:embed/>
                    </p:oleObj>
                  </mc:Choice>
                  <mc:Fallback>
                    <p:oleObj name="Equation" r:id="rId4" imgW="444500" imgH="2413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4" y="1724"/>
                            <a:ext cx="341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7"/>
              <p:cNvGraphicFramePr>
                <a:graphicFrameLocks noChangeAspect="1"/>
              </p:cNvGraphicFramePr>
              <p:nvPr/>
            </p:nvGraphicFramePr>
            <p:xfrm>
              <a:off x="5125" y="1212"/>
              <a:ext cx="199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203200" imgH="254000" progId="Equation.DSMT4">
                      <p:embed/>
                    </p:oleObj>
                  </mc:Choice>
                  <mc:Fallback>
                    <p:oleObj name="Equation" r:id="rId5" imgW="203200" imgH="2540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5" y="1212"/>
                            <a:ext cx="199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8"/>
              <p:cNvGraphicFramePr>
                <a:graphicFrameLocks noChangeAspect="1"/>
              </p:cNvGraphicFramePr>
              <p:nvPr/>
            </p:nvGraphicFramePr>
            <p:xfrm>
              <a:off x="4756" y="1212"/>
              <a:ext cx="199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203200" imgH="254000" progId="Equation.DSMT4">
                      <p:embed/>
                    </p:oleObj>
                  </mc:Choice>
                  <mc:Fallback>
                    <p:oleObj name="Equation" r:id="rId7" imgW="203200" imgH="2540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6" y="1212"/>
                            <a:ext cx="199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9"/>
              <p:cNvGraphicFramePr>
                <a:graphicFrameLocks noChangeAspect="1"/>
              </p:cNvGraphicFramePr>
              <p:nvPr/>
            </p:nvGraphicFramePr>
            <p:xfrm>
              <a:off x="3867" y="1713"/>
              <a:ext cx="914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143000" imgH="241300" progId="Equation.DSMT4">
                      <p:embed/>
                    </p:oleObj>
                  </mc:Choice>
                  <mc:Fallback>
                    <p:oleObj name="Equation" r:id="rId9" imgW="1143000" imgH="24130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7" y="1713"/>
                            <a:ext cx="914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" name="Object 10"/>
            <p:cNvGraphicFramePr>
              <a:graphicFrameLocks noChangeAspect="1"/>
            </p:cNvGraphicFramePr>
            <p:nvPr/>
          </p:nvGraphicFramePr>
          <p:xfrm>
            <a:off x="3867" y="1989"/>
            <a:ext cx="907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104900" imgH="241300" progId="Equation.DSMT4">
                    <p:embed/>
                  </p:oleObj>
                </mc:Choice>
                <mc:Fallback>
                  <p:oleObj name="Equation" r:id="rId11" imgW="1104900" imgH="2413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7" y="1989"/>
                          <a:ext cx="907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1"/>
          <p:cNvGrpSpPr/>
          <p:nvPr/>
        </p:nvGrpSpPr>
        <p:grpSpPr bwMode="auto">
          <a:xfrm>
            <a:off x="5689931" y="1351497"/>
            <a:ext cx="3351212" cy="4821238"/>
            <a:chOff x="3649" y="629"/>
            <a:chExt cx="2111" cy="3037"/>
          </a:xfrm>
        </p:grpSpPr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649" y="629"/>
              <a:ext cx="2111" cy="3037"/>
            </a:xfrm>
            <a:prstGeom prst="rect">
              <a:avLst/>
            </a:prstGeom>
            <a:gradFill rotWithShape="0">
              <a:gsLst>
                <a:gs pos="0">
                  <a:srgbClr val="FFFF99">
                    <a:gamma/>
                    <a:tint val="12157"/>
                    <a:invGamma/>
                  </a:srgbClr>
                </a:gs>
                <a:gs pos="100000">
                  <a:srgbClr val="FFFF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9144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3716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8288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286000" indent="-457200"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7432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32004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6576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4114800" indent="-45720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0" latinLnBrk="0" hangingPunct="0">
                <a:lnSpc>
                  <a:spcPct val="140000"/>
                </a:lnSpc>
                <a:spcAft>
                  <a:spcPct val="20000"/>
                </a:spcAft>
                <a:buFontTx/>
                <a:buAutoNum type="arabicPeriod" startAt="2"/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1" charset="-122"/>
                </a:rPr>
                <a:t>T</a:t>
              </a:r>
              <a:r>
                <a:rPr lang="en-US" altLang="zh-CN" b="1" baseline="-14000" dirty="0">
                  <a:latin typeface="Times New Roman" panose="02020603050405020304" pitchFamily="18" charset="0"/>
                  <a:ea typeface="楷体_GB2312" pitchFamily="1" charset="-122"/>
                </a:rPr>
                <a:t> 2 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状态：</a:t>
              </a:r>
            </a:p>
            <a:p>
              <a:pPr eaLnBrk="0" latinLnBrk="0" hangingPunct="0">
                <a:lnSpc>
                  <a:spcPct val="13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①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AD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0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~ AD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15 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地址信号 消</a:t>
              </a:r>
            </a:p>
            <a:p>
              <a:pPr eaLnBrk="0" latinLnBrk="0" hangingPunct="0">
                <a:lnSpc>
                  <a:spcPct val="13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    失，立即将要输出的数据</a:t>
              </a:r>
            </a:p>
            <a:p>
              <a:pPr eaLnBrk="0" latinLnBrk="0" hangingPunct="0">
                <a:lnSpc>
                  <a:spcPct val="13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    送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AD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0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~ AD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15 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数据总线。</a:t>
              </a:r>
            </a:p>
            <a:p>
              <a:pPr eaLnBrk="0" latinLnBrk="0" hangingPunct="0">
                <a:lnSpc>
                  <a:spcPct val="13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   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A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16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~A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19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变为状态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S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3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~S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6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。</a:t>
              </a:r>
            </a:p>
            <a:p>
              <a:pPr eaLnBrk="0" latinLnBrk="0" hangingPunct="0">
                <a:lnSpc>
                  <a:spcPct val="13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②                           存储器写</a:t>
              </a:r>
            </a:p>
            <a:p>
              <a:pPr eaLnBrk="0" latinLnBrk="0" hangingPunct="0">
                <a:lnSpc>
                  <a:spcPct val="13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    超前写控制信号；                  </a:t>
              </a:r>
            </a:p>
            <a:p>
              <a:pPr eaLnBrk="0" latinLnBrk="0" hangingPunct="0">
                <a:lnSpc>
                  <a:spcPct val="13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                             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1" charset="-122"/>
                </a:rPr>
                <a:t>I/O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端口写</a:t>
              </a:r>
            </a:p>
            <a:p>
              <a:pPr eaLnBrk="0" latinLnBrk="0" hangingPunct="0">
                <a:lnSpc>
                  <a:spcPct val="13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    超前写控制信号；超前写</a:t>
              </a:r>
            </a:p>
            <a:p>
              <a:pPr eaLnBrk="0" latinLnBrk="0" hangingPunct="0">
                <a:lnSpc>
                  <a:spcPct val="13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    控制信号超前一个时钟周</a:t>
              </a:r>
            </a:p>
            <a:p>
              <a:pPr eaLnBrk="0" latinLnBrk="0" hangingPunct="0">
                <a:lnSpc>
                  <a:spcPct val="13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    期发出。  </a:t>
              </a:r>
            </a:p>
            <a:p>
              <a:pPr eaLnBrk="0" latinLnBrk="0" hangingPunct="0">
                <a:lnSpc>
                  <a:spcPct val="130000"/>
                </a:lnSpc>
                <a:buFontTx/>
                <a:buAutoNum type="circleNumDbPlain" startAt="3"/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DEN 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为高电平有效 ， </a:t>
              </a:r>
            </a:p>
            <a:p>
              <a:pPr eaLnBrk="0" latinLnBrk="0" hangingPunct="0">
                <a:lnSpc>
                  <a:spcPct val="13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     作为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1" charset="-122"/>
                </a:rPr>
                <a:t>8286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的选通信号。 </a:t>
              </a:r>
            </a:p>
          </p:txBody>
        </p:sp>
        <p:graphicFrame>
          <p:nvGraphicFramePr>
            <p:cNvPr id="16" name="Object 13"/>
            <p:cNvGraphicFramePr>
              <a:graphicFrameLocks noChangeAspect="1"/>
            </p:cNvGraphicFramePr>
            <p:nvPr/>
          </p:nvGraphicFramePr>
          <p:xfrm>
            <a:off x="3909" y="2300"/>
            <a:ext cx="86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04900" imgH="241300" progId="Equation.DSMT4">
                    <p:embed/>
                  </p:oleObj>
                </mc:Choice>
                <mc:Fallback>
                  <p:oleObj name="Equation" r:id="rId13" imgW="1104900" imgH="2413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" y="2300"/>
                          <a:ext cx="866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4"/>
            <p:cNvGraphicFramePr>
              <a:graphicFrameLocks noChangeAspect="1"/>
            </p:cNvGraphicFramePr>
            <p:nvPr/>
          </p:nvGraphicFramePr>
          <p:xfrm>
            <a:off x="3899" y="1854"/>
            <a:ext cx="891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43000" imgH="241300" progId="Equation.DSMT4">
                    <p:embed/>
                  </p:oleObj>
                </mc:Choice>
                <mc:Fallback>
                  <p:oleObj name="Equation" r:id="rId14" imgW="1143000" imgH="2413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9" y="1854"/>
                          <a:ext cx="891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5"/>
          <p:cNvGrpSpPr/>
          <p:nvPr/>
        </p:nvGrpSpPr>
        <p:grpSpPr bwMode="auto">
          <a:xfrm>
            <a:off x="5624183" y="1400010"/>
            <a:ext cx="3270250" cy="4759325"/>
            <a:chOff x="3700" y="652"/>
            <a:chExt cx="2060" cy="2998"/>
          </a:xfrm>
        </p:grpSpPr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700" y="652"/>
              <a:ext cx="2060" cy="2998"/>
            </a:xfrm>
            <a:prstGeom prst="rect">
              <a:avLst/>
            </a:prstGeom>
            <a:gradFill rotWithShape="0">
              <a:gsLst>
                <a:gs pos="0">
                  <a:srgbClr val="FFFF99">
                    <a:gamma/>
                    <a:tint val="15294"/>
                    <a:invGamma/>
                  </a:srgbClr>
                </a:gs>
                <a:gs pos="100000">
                  <a:srgbClr val="FFFF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latinLnBrk="0" hangingPunct="0">
                <a:lnSpc>
                  <a:spcPct val="140000"/>
                </a:lnSpc>
                <a:spcAft>
                  <a:spcPct val="20000"/>
                </a:spcAft>
              </a:pP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3.  T</a:t>
              </a:r>
              <a:r>
                <a:rPr lang="en-US" altLang="zh-CN" b="1" baseline="-14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状态：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① 存储器或 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I/O 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端口接受 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~AD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15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总线上的数据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②       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~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变为高电平。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③若来不及接受数据 ，  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则通过 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8284 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经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CPU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 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READY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线送低电平信号，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经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的下降沿采样引脚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电平，插入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等待状态。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④在每个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b="1" baseline="-14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  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状态的下降沿   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采样</a:t>
              </a:r>
              <a:r>
                <a: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READY</a:t>
              </a: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引脚 电平，</a:t>
              </a:r>
            </a:p>
            <a:p>
              <a:pPr eaLnBrk="0" latinLnBrk="0" hangingPunct="0">
                <a:lnSpc>
                  <a:spcPct val="14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直到数据就绪。</a:t>
              </a:r>
            </a:p>
          </p:txBody>
        </p:sp>
        <p:graphicFrame>
          <p:nvGraphicFramePr>
            <p:cNvPr id="20" name="Object 17"/>
            <p:cNvGraphicFramePr>
              <a:graphicFrameLocks noChangeAspect="1"/>
            </p:cNvGraphicFramePr>
            <p:nvPr/>
          </p:nvGraphicFramePr>
          <p:xfrm>
            <a:off x="3970" y="1456"/>
            <a:ext cx="24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03200" imgH="254000" progId="Equation.DSMT4">
                    <p:embed/>
                  </p:oleObj>
                </mc:Choice>
                <mc:Fallback>
                  <p:oleObj name="Equation" r:id="rId15" imgW="203200" imgH="2540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1456"/>
                          <a:ext cx="24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8"/>
            <p:cNvGraphicFramePr>
              <a:graphicFrameLocks noChangeAspect="1"/>
            </p:cNvGraphicFramePr>
            <p:nvPr/>
          </p:nvGraphicFramePr>
          <p:xfrm>
            <a:off x="4350" y="1456"/>
            <a:ext cx="22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3200" imgH="254000" progId="Equation.DSMT4">
                    <p:embed/>
                  </p:oleObj>
                </mc:Choice>
                <mc:Fallback>
                  <p:oleObj name="Equation" r:id="rId16" imgW="203200" imgH="2540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0" y="1456"/>
                          <a:ext cx="22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672543" y="1524000"/>
            <a:ext cx="3056532" cy="4898264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tint val="15294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0" latinLnBrk="0" hangingPunct="0">
              <a:lnSpc>
                <a:spcPct val="140000"/>
              </a:lnSpc>
              <a:spcAft>
                <a:spcPct val="2000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1" charset="-122"/>
              </a:rPr>
              <a:t>4.  T</a:t>
            </a:r>
            <a:r>
              <a:rPr lang="en-US" altLang="zh-CN" b="1" baseline="-14000" dirty="0">
                <a:latin typeface="Times New Roman" panose="02020603050405020304" pitchFamily="18" charset="0"/>
                <a:ea typeface="楷体_GB2312" pitchFamily="1" charset="-122"/>
              </a:rPr>
              <a:t>4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1" charset="-122"/>
              </a:rPr>
              <a:t>状态：</a:t>
            </a:r>
          </a:p>
          <a:p>
            <a:pPr eaLnBrk="0" latinLnBrk="0" hangingPunct="0">
              <a:lnSpc>
                <a:spcPct val="140000"/>
              </a:lnSpc>
              <a:buFontTx/>
              <a:buAutoNum type="circleNumDbPlain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lang="en-US" altLang="zh-CN" b="1" baseline="-14000" dirty="0">
                <a:latin typeface="Times New Roman" panose="02020603050405020304" pitchFamily="18" charset="0"/>
                <a:ea typeface="楷体_GB2312" pitchFamily="1" charset="-122"/>
              </a:rPr>
              <a:t>4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1" charset="-122"/>
              </a:rPr>
              <a:t>状态的下降沿， </a:t>
            </a:r>
          </a:p>
          <a:p>
            <a:pPr eaLnBrk="0" latinLnBrk="0" hangingPunct="0"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1" charset="-122"/>
              </a:rPr>
              <a:t>       存储器或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1" charset="-122"/>
              </a:rPr>
              <a:t>I/O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1" charset="-122"/>
              </a:rPr>
              <a:t>端口</a:t>
            </a:r>
          </a:p>
          <a:p>
            <a:pPr eaLnBrk="0" latinLnBrk="0" hangingPunct="0"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1" charset="-122"/>
              </a:rPr>
              <a:t>        从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AD</a:t>
            </a:r>
            <a:r>
              <a:rPr lang="en-US" altLang="zh-CN" b="1" baseline="-14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0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~AD</a:t>
            </a:r>
            <a:r>
              <a:rPr lang="en-US" altLang="zh-CN" b="1" baseline="-14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15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1" charset="-122"/>
              </a:rPr>
              <a:t>数据</a:t>
            </a:r>
          </a:p>
          <a:p>
            <a:pPr eaLnBrk="0" latinLnBrk="0" hangingPunct="0"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1" charset="-122"/>
              </a:rPr>
              <a:t>        总线上读取数据 。</a:t>
            </a:r>
          </a:p>
          <a:p>
            <a:pPr eaLnBrk="0" latinLnBrk="0" hangingPunct="0">
              <a:lnSpc>
                <a:spcPct val="140000"/>
              </a:lnSpc>
              <a:buFontTx/>
              <a:buAutoNum type="circleNumDbPlain" startAt="2"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1" charset="-122"/>
              </a:rPr>
              <a:t>各引脚上控制信号</a:t>
            </a:r>
          </a:p>
          <a:p>
            <a:pPr eaLnBrk="0" latinLnBrk="0" hangingPunct="0"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1" charset="-122"/>
              </a:rPr>
              <a:t>       复位，准备下一个</a:t>
            </a:r>
          </a:p>
          <a:p>
            <a:pPr eaLnBrk="0" latinLnBrk="0" hangingPunct="0"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1" charset="-122"/>
              </a:rPr>
              <a:t>       总线周期。</a:t>
            </a:r>
          </a:p>
          <a:p>
            <a:pPr eaLnBrk="0" latinLnBrk="0" hangingPunct="0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1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  <a:r>
              <a:rPr lang="en-US" altLang="zh-CN" b="1" baseline="-14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3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~S</a:t>
            </a:r>
            <a:r>
              <a:rPr lang="en-US" altLang="zh-CN" b="1" baseline="-14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6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1" charset="-122"/>
              </a:rPr>
              <a:t>状态线复位。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latinLnBrk="0" hangingPunct="0">
              <a:lnSpc>
                <a:spcPct val="130000"/>
              </a:lnSpc>
            </a:pPr>
            <a:endParaRPr lang="zh-CN" altLang="en-US" b="1" dirty="0">
              <a:latin typeface="楷体_GB2312" pitchFamily="1" charset="-122"/>
              <a:ea typeface="楷体_GB2312" pitchFamily="1" charset="-122"/>
            </a:endParaRPr>
          </a:p>
          <a:p>
            <a:pPr eaLnBrk="0" latinLnBrk="0" hangingPunct="0">
              <a:lnSpc>
                <a:spcPct val="130000"/>
              </a:lnSpc>
            </a:pPr>
            <a:endParaRPr lang="zh-CN" altLang="en-US" b="1" dirty="0">
              <a:latin typeface="楷体_GB2312" pitchFamily="1" charset="-122"/>
              <a:ea typeface="楷体_GB2312" pitchFamily="1" charset="-122"/>
            </a:endParaRPr>
          </a:p>
          <a:p>
            <a:pPr eaLnBrk="0" latinLnBrk="0" hangingPunct="0">
              <a:lnSpc>
                <a:spcPct val="130000"/>
              </a:lnSpc>
            </a:pPr>
            <a:endParaRPr lang="zh-CN" altLang="en-US" b="1" dirty="0">
              <a:latin typeface="楷体_GB2312" pitchFamily="1" charset="-122"/>
              <a:ea typeface="楷体_GB2312" pitchFamily="1" charset="-122"/>
            </a:endParaRPr>
          </a:p>
          <a:p>
            <a:pPr eaLnBrk="0" latinLnBrk="0" hangingPunct="0">
              <a:lnSpc>
                <a:spcPct val="80000"/>
              </a:lnSpc>
            </a:pPr>
            <a:endParaRPr lang="zh-CN" altLang="en-US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077268" y="1687574"/>
            <a:ext cx="731838" cy="4881204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832918" y="1697099"/>
            <a:ext cx="731838" cy="4881204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588568" y="1706624"/>
            <a:ext cx="731838" cy="4881204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4344218" y="1716149"/>
            <a:ext cx="731838" cy="4881204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" name="Group 25"/>
          <p:cNvGrpSpPr/>
          <p:nvPr/>
        </p:nvGrpSpPr>
        <p:grpSpPr bwMode="auto">
          <a:xfrm>
            <a:off x="174790" y="1706623"/>
            <a:ext cx="5335588" cy="4944704"/>
            <a:chOff x="358" y="711"/>
            <a:chExt cx="3361" cy="3287"/>
          </a:xfrm>
        </p:grpSpPr>
        <p:grpSp>
          <p:nvGrpSpPr>
            <p:cNvPr id="28" name="Group 26"/>
            <p:cNvGrpSpPr/>
            <p:nvPr/>
          </p:nvGrpSpPr>
          <p:grpSpPr bwMode="auto">
            <a:xfrm>
              <a:off x="826" y="711"/>
              <a:ext cx="2841" cy="411"/>
              <a:chOff x="826" y="711"/>
              <a:chExt cx="2841" cy="411"/>
            </a:xfrm>
          </p:grpSpPr>
          <p:sp>
            <p:nvSpPr>
              <p:cNvPr id="194" name="Text Box 27"/>
              <p:cNvSpPr txBox="1">
                <a:spLocks noChangeArrowheads="1"/>
              </p:cNvSpPr>
              <p:nvPr/>
            </p:nvSpPr>
            <p:spPr bwMode="auto">
              <a:xfrm>
                <a:off x="826" y="897"/>
                <a:ext cx="396" cy="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CLK</a:t>
                </a:r>
              </a:p>
            </p:txBody>
          </p:sp>
          <p:grpSp>
            <p:nvGrpSpPr>
              <p:cNvPr id="195" name="Group 28"/>
              <p:cNvGrpSpPr/>
              <p:nvPr/>
            </p:nvGrpSpPr>
            <p:grpSpPr bwMode="auto">
              <a:xfrm>
                <a:off x="1169" y="929"/>
                <a:ext cx="2498" cy="174"/>
                <a:chOff x="1169" y="929"/>
                <a:chExt cx="2498" cy="174"/>
              </a:xfrm>
            </p:grpSpPr>
            <p:sp>
              <p:nvSpPr>
                <p:cNvPr id="197" name="Line 29"/>
                <p:cNvSpPr>
                  <a:spLocks noChangeShapeType="1"/>
                </p:cNvSpPr>
                <p:nvPr/>
              </p:nvSpPr>
              <p:spPr bwMode="auto">
                <a:xfrm>
                  <a:off x="3428" y="929"/>
                  <a:ext cx="84" cy="17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Line 30"/>
                <p:cNvSpPr>
                  <a:spLocks noChangeShapeType="1"/>
                </p:cNvSpPr>
                <p:nvPr/>
              </p:nvSpPr>
              <p:spPr bwMode="auto">
                <a:xfrm>
                  <a:off x="3512" y="1103"/>
                  <a:ext cx="15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9" name="Group 31"/>
                <p:cNvGrpSpPr/>
                <p:nvPr/>
              </p:nvGrpSpPr>
              <p:grpSpPr bwMode="auto">
                <a:xfrm>
                  <a:off x="1169" y="929"/>
                  <a:ext cx="2260" cy="174"/>
                  <a:chOff x="1169" y="929"/>
                  <a:chExt cx="2260" cy="174"/>
                </a:xfrm>
              </p:grpSpPr>
              <p:grpSp>
                <p:nvGrpSpPr>
                  <p:cNvPr id="200" name="Group 32"/>
                  <p:cNvGrpSpPr/>
                  <p:nvPr/>
                </p:nvGrpSpPr>
                <p:grpSpPr bwMode="auto">
                  <a:xfrm>
                    <a:off x="1517" y="929"/>
                    <a:ext cx="478" cy="174"/>
                    <a:chOff x="1359" y="1230"/>
                    <a:chExt cx="498" cy="174"/>
                  </a:xfrm>
                </p:grpSpPr>
                <p:sp>
                  <p:nvSpPr>
                    <p:cNvPr id="220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59" y="1230"/>
                      <a:ext cx="87" cy="17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1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6" y="1404"/>
                      <a:ext cx="1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2" name="Line 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08" y="1230"/>
                      <a:ext cx="87" cy="17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3" name="Line 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95" y="1230"/>
                      <a:ext cx="1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01" name="Group 37"/>
                  <p:cNvGrpSpPr/>
                  <p:nvPr/>
                </p:nvGrpSpPr>
                <p:grpSpPr bwMode="auto">
                  <a:xfrm>
                    <a:off x="1995" y="929"/>
                    <a:ext cx="478" cy="174"/>
                    <a:chOff x="1359" y="1230"/>
                    <a:chExt cx="498" cy="174"/>
                  </a:xfrm>
                </p:grpSpPr>
                <p:sp>
                  <p:nvSpPr>
                    <p:cNvPr id="216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59" y="1230"/>
                      <a:ext cx="87" cy="17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7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6" y="1404"/>
                      <a:ext cx="1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8" name="Line 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08" y="1230"/>
                      <a:ext cx="87" cy="17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9" name="Line 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95" y="1230"/>
                      <a:ext cx="16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02" name="Group 42"/>
                  <p:cNvGrpSpPr/>
                  <p:nvPr/>
                </p:nvGrpSpPr>
                <p:grpSpPr bwMode="auto">
                  <a:xfrm>
                    <a:off x="2473" y="929"/>
                    <a:ext cx="956" cy="174"/>
                    <a:chOff x="2286" y="891"/>
                    <a:chExt cx="996" cy="174"/>
                  </a:xfrm>
                </p:grpSpPr>
                <p:grpSp>
                  <p:nvGrpSpPr>
                    <p:cNvPr id="206" name="Group 43"/>
                    <p:cNvGrpSpPr/>
                    <p:nvPr/>
                  </p:nvGrpSpPr>
                  <p:grpSpPr bwMode="auto">
                    <a:xfrm>
                      <a:off x="2286" y="891"/>
                      <a:ext cx="498" cy="174"/>
                      <a:chOff x="1359" y="1230"/>
                      <a:chExt cx="498" cy="174"/>
                    </a:xfrm>
                  </p:grpSpPr>
                  <p:sp>
                    <p:nvSpPr>
                      <p:cNvPr id="212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59" y="1230"/>
                        <a:ext cx="87" cy="17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46" y="1404"/>
                        <a:ext cx="162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608" y="1230"/>
                        <a:ext cx="87" cy="17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695" y="1230"/>
                        <a:ext cx="162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7" name="Group 48"/>
                    <p:cNvGrpSpPr/>
                    <p:nvPr/>
                  </p:nvGrpSpPr>
                  <p:grpSpPr bwMode="auto">
                    <a:xfrm>
                      <a:off x="2784" y="891"/>
                      <a:ext cx="498" cy="174"/>
                      <a:chOff x="1359" y="1230"/>
                      <a:chExt cx="498" cy="174"/>
                    </a:xfrm>
                  </p:grpSpPr>
                  <p:sp>
                    <p:nvSpPr>
                      <p:cNvPr id="208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59" y="1230"/>
                        <a:ext cx="87" cy="17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9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46" y="1404"/>
                        <a:ext cx="162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0" name="Line 5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608" y="1230"/>
                        <a:ext cx="87" cy="17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" name="Line 5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695" y="1230"/>
                        <a:ext cx="162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3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77" y="929"/>
                    <a:ext cx="84" cy="1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4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63" y="929"/>
                    <a:ext cx="15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69" y="1103"/>
                    <a:ext cx="10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96" name="Text Box 56"/>
              <p:cNvSpPr txBox="1">
                <a:spLocks noChangeArrowheads="1"/>
              </p:cNvSpPr>
              <p:nvPr/>
            </p:nvSpPr>
            <p:spPr bwMode="auto">
              <a:xfrm>
                <a:off x="1644" y="711"/>
                <a:ext cx="1741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lang="en-US" altLang="zh-CN" sz="1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b="1" baseline="-16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T</a:t>
                </a:r>
                <a:r>
                  <a:rPr lang="en-US" altLang="zh-CN" sz="1400" b="1" baseline="-16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               </a:t>
                </a:r>
                <a:r>
                  <a:rPr lang="en-US" altLang="zh-CN" sz="1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b="1" baseline="-16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 </a:t>
                </a:r>
                <a:r>
                  <a:rPr lang="zh-CN" altLang="en-US" sz="1400" b="1" baseline="-16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 </a:t>
                </a:r>
                <a:r>
                  <a:rPr lang="en-US" altLang="zh-CN" sz="1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b="1" baseline="-16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            </a:t>
                </a:r>
                <a:r>
                  <a:rPr lang="en-US" altLang="zh-CN" sz="1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b="1" baseline="-16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grpSp>
          <p:nvGrpSpPr>
            <p:cNvPr id="29" name="Group 57"/>
            <p:cNvGrpSpPr/>
            <p:nvPr/>
          </p:nvGrpSpPr>
          <p:grpSpPr bwMode="auto">
            <a:xfrm>
              <a:off x="358" y="875"/>
              <a:ext cx="3361" cy="3123"/>
              <a:chOff x="358" y="875"/>
              <a:chExt cx="3361" cy="3123"/>
            </a:xfrm>
          </p:grpSpPr>
          <p:sp>
            <p:nvSpPr>
              <p:cNvPr id="30" name="Line 58"/>
              <p:cNvSpPr>
                <a:spLocks noChangeShapeType="1"/>
              </p:cNvSpPr>
              <p:nvPr/>
            </p:nvSpPr>
            <p:spPr bwMode="auto">
              <a:xfrm>
                <a:off x="2499" y="875"/>
                <a:ext cx="0" cy="30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Line 59"/>
              <p:cNvSpPr>
                <a:spLocks noChangeShapeType="1"/>
              </p:cNvSpPr>
              <p:nvPr/>
            </p:nvSpPr>
            <p:spPr bwMode="auto">
              <a:xfrm>
                <a:off x="1545" y="875"/>
                <a:ext cx="0" cy="30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Line 60"/>
              <p:cNvSpPr>
                <a:spLocks noChangeShapeType="1"/>
              </p:cNvSpPr>
              <p:nvPr/>
            </p:nvSpPr>
            <p:spPr bwMode="auto">
              <a:xfrm>
                <a:off x="2029" y="875"/>
                <a:ext cx="0" cy="30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Line 61"/>
              <p:cNvSpPr>
                <a:spLocks noChangeShapeType="1"/>
              </p:cNvSpPr>
              <p:nvPr/>
            </p:nvSpPr>
            <p:spPr bwMode="auto">
              <a:xfrm flipH="1">
                <a:off x="2977" y="875"/>
                <a:ext cx="2" cy="30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62"/>
              <p:cNvSpPr>
                <a:spLocks noChangeShapeType="1"/>
              </p:cNvSpPr>
              <p:nvPr/>
            </p:nvSpPr>
            <p:spPr bwMode="auto">
              <a:xfrm>
                <a:off x="3453" y="875"/>
                <a:ext cx="0" cy="30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5" name="Group 63"/>
              <p:cNvGrpSpPr/>
              <p:nvPr/>
            </p:nvGrpSpPr>
            <p:grpSpPr bwMode="auto">
              <a:xfrm>
                <a:off x="835" y="2783"/>
                <a:ext cx="2838" cy="225"/>
                <a:chOff x="648" y="2853"/>
                <a:chExt cx="2838" cy="225"/>
              </a:xfrm>
            </p:grpSpPr>
            <p:grpSp>
              <p:nvGrpSpPr>
                <p:cNvPr id="187" name="Group 64"/>
                <p:cNvGrpSpPr/>
                <p:nvPr/>
              </p:nvGrpSpPr>
              <p:grpSpPr bwMode="auto">
                <a:xfrm>
                  <a:off x="1028" y="2910"/>
                  <a:ext cx="2458" cy="88"/>
                  <a:chOff x="1028" y="2910"/>
                  <a:chExt cx="2458" cy="88"/>
                </a:xfrm>
              </p:grpSpPr>
              <p:sp>
                <p:nvSpPr>
                  <p:cNvPr id="189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028" y="2998"/>
                    <a:ext cx="34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0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3" y="2910"/>
                    <a:ext cx="88" cy="8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1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461" y="2910"/>
                    <a:ext cx="27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2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739" y="2910"/>
                    <a:ext cx="87" cy="8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826" y="2997"/>
                    <a:ext cx="16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8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648" y="2853"/>
                  <a:ext cx="381" cy="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lang="en-US" altLang="zh-CN" sz="1600" b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ALE</a:t>
                  </a:r>
                </a:p>
              </p:txBody>
            </p:sp>
          </p:grpSp>
          <p:grpSp>
            <p:nvGrpSpPr>
              <p:cNvPr id="36" name="Group 71"/>
              <p:cNvGrpSpPr/>
              <p:nvPr/>
            </p:nvGrpSpPr>
            <p:grpSpPr bwMode="auto">
              <a:xfrm>
                <a:off x="539" y="2377"/>
                <a:ext cx="3167" cy="225"/>
                <a:chOff x="539" y="2377"/>
                <a:chExt cx="3167" cy="225"/>
              </a:xfrm>
            </p:grpSpPr>
            <p:sp>
              <p:nvSpPr>
                <p:cNvPr id="16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539" y="2377"/>
                  <a:ext cx="707" cy="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r>
                    <a:rPr lang="en-US" altLang="zh-CN" sz="1600" b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AD</a:t>
                  </a:r>
                  <a:r>
                    <a:rPr lang="en-US" altLang="zh-CN" sz="1600" b="1" baseline="-160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15 </a:t>
                  </a:r>
                  <a:r>
                    <a:rPr lang="en-US" altLang="zh-CN" sz="1600" b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~AD</a:t>
                  </a:r>
                  <a:r>
                    <a:rPr lang="en-US" altLang="zh-CN" sz="1600" b="1" baseline="-160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</a:t>
                  </a:r>
                  <a:endParaRPr lang="en-US" altLang="zh-CN" sz="16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0" name="Group 73"/>
                <p:cNvGrpSpPr/>
                <p:nvPr/>
              </p:nvGrpSpPr>
              <p:grpSpPr bwMode="auto">
                <a:xfrm>
                  <a:off x="1192" y="2403"/>
                  <a:ext cx="2514" cy="181"/>
                  <a:chOff x="1192" y="2403"/>
                  <a:chExt cx="2514" cy="181"/>
                </a:xfrm>
              </p:grpSpPr>
              <p:sp>
                <p:nvSpPr>
                  <p:cNvPr id="173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42" y="2488"/>
                    <a:ext cx="464" cy="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192" y="2494"/>
                    <a:ext cx="47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Line 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66" y="2407"/>
                    <a:ext cx="87" cy="8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753" y="2407"/>
                    <a:ext cx="50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7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252" y="2406"/>
                    <a:ext cx="89" cy="8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8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43" y="2403"/>
                    <a:ext cx="90" cy="9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9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433" y="2404"/>
                    <a:ext cx="721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0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153" y="2403"/>
                    <a:ext cx="90" cy="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1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1666" y="2494"/>
                    <a:ext cx="87" cy="8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2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53" y="2581"/>
                    <a:ext cx="50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3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5" y="2494"/>
                    <a:ext cx="85" cy="8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4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341" y="2494"/>
                    <a:ext cx="91" cy="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5" name="Line 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28" y="2584"/>
                    <a:ext cx="72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6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54" y="2495"/>
                    <a:ext cx="89" cy="8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1773" y="2414"/>
                  <a:ext cx="464" cy="168"/>
                </a:xfrm>
                <a:prstGeom prst="rect">
                  <a:avLst/>
                </a:prstGeom>
                <a:solidFill>
                  <a:srgbClr val="FFFFC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32400" rIns="0" bIns="36000">
                  <a:spAutoFit/>
                </a:bodyPr>
                <a:lstStyle/>
                <a:p>
                  <a:pPr algn="ctr" eaLnBrk="0" latinLnBrk="0" hangingPunct="0">
                    <a:lnSpc>
                      <a:spcPct val="85000"/>
                    </a:lnSpc>
                  </a:pPr>
                  <a:r>
                    <a:rPr lang="zh-CN" altLang="en-US" sz="1400" b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地址输出</a:t>
                  </a:r>
                </a:p>
              </p:txBody>
            </p:sp>
            <p:sp>
              <p:nvSpPr>
                <p:cNvPr id="172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483" y="2414"/>
                  <a:ext cx="510" cy="172"/>
                </a:xfrm>
                <a:prstGeom prst="rect">
                  <a:avLst/>
                </a:prstGeom>
                <a:solidFill>
                  <a:srgbClr val="FFFFC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39600" rIns="72000" bIns="36000">
                  <a:spAutoFit/>
                </a:bodyPr>
                <a:lstStyle/>
                <a:p>
                  <a:pPr algn="ctr" eaLnBrk="0" latinLnBrk="0" hangingPunct="0">
                    <a:lnSpc>
                      <a:spcPct val="85000"/>
                    </a:lnSpc>
                  </a:pPr>
                  <a:r>
                    <a:rPr lang="zh-CN" altLang="en-US" sz="1400" b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数据输出</a:t>
                  </a:r>
                </a:p>
              </p:txBody>
            </p:sp>
          </p:grpSp>
          <p:grpSp>
            <p:nvGrpSpPr>
              <p:cNvPr id="37" name="Group 90"/>
              <p:cNvGrpSpPr/>
              <p:nvPr/>
            </p:nvGrpSpPr>
            <p:grpSpPr bwMode="auto">
              <a:xfrm>
                <a:off x="913" y="2618"/>
                <a:ext cx="2776" cy="178"/>
                <a:chOff x="913" y="2618"/>
                <a:chExt cx="2776" cy="178"/>
              </a:xfrm>
            </p:grpSpPr>
            <p:grpSp>
              <p:nvGrpSpPr>
                <p:cNvPr id="162" name="Group 91"/>
                <p:cNvGrpSpPr/>
                <p:nvPr/>
              </p:nvGrpSpPr>
              <p:grpSpPr bwMode="auto">
                <a:xfrm>
                  <a:off x="1222" y="2673"/>
                  <a:ext cx="2467" cy="95"/>
                  <a:chOff x="1035" y="2887"/>
                  <a:chExt cx="2467" cy="95"/>
                </a:xfrm>
              </p:grpSpPr>
              <p:sp>
                <p:nvSpPr>
                  <p:cNvPr id="164" name="Line 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35" y="2895"/>
                    <a:ext cx="888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914" y="2893"/>
                    <a:ext cx="91" cy="8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6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2003" y="2980"/>
                    <a:ext cx="851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7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52" y="2888"/>
                    <a:ext cx="92" cy="9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8" name="Line 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44" y="2887"/>
                    <a:ext cx="558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aphicFrame>
              <p:nvGraphicFramePr>
                <p:cNvPr id="163" name="Object 97"/>
                <p:cNvGraphicFramePr>
                  <a:graphicFrameLocks noChangeAspect="1"/>
                </p:cNvGraphicFramePr>
                <p:nvPr/>
              </p:nvGraphicFramePr>
              <p:xfrm>
                <a:off x="913" y="2618"/>
                <a:ext cx="264" cy="1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7" imgW="316865" imgH="215900" progId="Equation.DSMT4">
                        <p:embed/>
                      </p:oleObj>
                    </mc:Choice>
                    <mc:Fallback>
                      <p:oleObj name="Equation" r:id="rId17" imgW="316865" imgH="215900" progId="Equation.DSMT4">
                        <p:embed/>
                        <p:pic>
                          <p:nvPicPr>
                            <p:cNvPr id="0" name="Object 9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3" y="2618"/>
                              <a:ext cx="264" cy="17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8" name="Group 98"/>
              <p:cNvGrpSpPr/>
              <p:nvPr/>
            </p:nvGrpSpPr>
            <p:grpSpPr bwMode="auto">
              <a:xfrm>
                <a:off x="358" y="1612"/>
                <a:ext cx="3342" cy="421"/>
                <a:chOff x="358" y="1612"/>
                <a:chExt cx="3342" cy="421"/>
              </a:xfrm>
            </p:grpSpPr>
            <p:sp>
              <p:nvSpPr>
                <p:cNvPr id="14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760" y="1898"/>
                  <a:ext cx="461" cy="135"/>
                </a:xfrm>
                <a:prstGeom prst="rect">
                  <a:avLst/>
                </a:prstGeom>
                <a:solidFill>
                  <a:srgbClr val="FFFFC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36000" rIns="18000" bIns="36000"/>
                <a:lstStyle/>
                <a:p>
                  <a:pPr algn="ctr" eaLnBrk="0" latinLnBrk="0" hangingPunct="0">
                    <a:lnSpc>
                      <a:spcPct val="85000"/>
                    </a:lnSpc>
                  </a:pPr>
                  <a:r>
                    <a:rPr lang="zh-CN" altLang="en-US" sz="1400" b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       输出</a:t>
                  </a:r>
                </a:p>
              </p:txBody>
            </p:sp>
            <p:graphicFrame>
              <p:nvGraphicFramePr>
                <p:cNvPr id="141" name="Object 100"/>
                <p:cNvGraphicFramePr>
                  <a:graphicFrameLocks noChangeAspect="1"/>
                </p:cNvGraphicFramePr>
                <p:nvPr/>
              </p:nvGraphicFramePr>
              <p:xfrm>
                <a:off x="1750" y="1883"/>
                <a:ext cx="251" cy="1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9" imgW="368300" imgH="203200" progId="Equation.DSMT4">
                        <p:embed/>
                      </p:oleObj>
                    </mc:Choice>
                    <mc:Fallback>
                      <p:oleObj name="Equation" r:id="rId19" imgW="368300" imgH="203200" progId="Equation.DSMT4">
                        <p:embed/>
                        <p:pic>
                          <p:nvPicPr>
                            <p:cNvPr id="0" name="Object 10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50" y="1883"/>
                              <a:ext cx="251" cy="1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42" name="Group 101"/>
                <p:cNvGrpSpPr/>
                <p:nvPr/>
              </p:nvGrpSpPr>
              <p:grpSpPr bwMode="auto">
                <a:xfrm>
                  <a:off x="358" y="1612"/>
                  <a:ext cx="3342" cy="366"/>
                  <a:chOff x="171" y="1612"/>
                  <a:chExt cx="3342" cy="366"/>
                </a:xfrm>
              </p:grpSpPr>
              <p:sp>
                <p:nvSpPr>
                  <p:cNvPr id="143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1" y="1709"/>
                    <a:ext cx="734" cy="168"/>
                  </a:xfrm>
                  <a:prstGeom prst="rect">
                    <a:avLst/>
                  </a:prstGeom>
                  <a:solidFill>
                    <a:srgbClr val="FFFFD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8000" tIns="28800" rIns="18000" bIns="28800">
                    <a:spAutoFit/>
                  </a:bodyPr>
                  <a:lstStyle/>
                  <a:p>
                    <a:pPr eaLnBrk="0" latinLnBrk="0" hangingPunct="0">
                      <a:lnSpc>
                        <a:spcPct val="90000"/>
                      </a:lnSpc>
                    </a:pPr>
                    <a:r>
                      <a:rPr lang="zh-CN" altLang="en-US" sz="1400" b="1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状态输出</a:t>
                    </a:r>
                    <a:r>
                      <a:rPr lang="en-US" altLang="zh-CN" sz="1400" b="1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S</a:t>
                    </a:r>
                    <a:r>
                      <a:rPr lang="en-US" altLang="zh-CN" sz="1400" b="1" baseline="-160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7</a:t>
                    </a:r>
                    <a:r>
                      <a:rPr lang="en-US" altLang="zh-CN" sz="1400" b="1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~S</a:t>
                    </a:r>
                    <a:r>
                      <a:rPr lang="en-US" altLang="zh-CN" sz="1400" b="1" baseline="-160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3</a:t>
                    </a:r>
                    <a:endParaRPr lang="en-US" altLang="zh-CN" sz="1400" b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" y="1612"/>
                    <a:ext cx="846" cy="2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latinLnBrk="0" hangingPunct="0"/>
                    <a:r>
                      <a:rPr lang="en-US" altLang="zh-CN" sz="1600" b="1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altLang="zh-CN" sz="1600" b="1" baseline="-160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19</a:t>
                    </a:r>
                    <a:r>
                      <a:rPr lang="en-US" altLang="zh-CN" sz="1600" b="1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/S</a:t>
                    </a:r>
                    <a:r>
                      <a:rPr lang="en-US" altLang="zh-CN" sz="1600" b="1" baseline="-160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altLang="zh-CN" sz="1600" b="1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~A</a:t>
                    </a:r>
                    <a:r>
                      <a:rPr lang="en-US" altLang="zh-CN" sz="1600" b="1" baseline="-160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16</a:t>
                    </a:r>
                    <a:r>
                      <a:rPr lang="en-US" altLang="zh-CN" sz="1600" b="1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/S</a:t>
                    </a:r>
                    <a:r>
                      <a:rPr lang="en-US" altLang="zh-CN" sz="1600" b="1" baseline="-1600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3</a:t>
                    </a:r>
                    <a:endParaRPr lang="en-US" altLang="zh-CN" sz="1600" b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3" y="1714"/>
                    <a:ext cx="475" cy="163"/>
                  </a:xfrm>
                  <a:prstGeom prst="rect">
                    <a:avLst/>
                  </a:prstGeom>
                  <a:solidFill>
                    <a:srgbClr val="FFFFD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8000" tIns="25200" rIns="18000" bIns="25200">
                    <a:spAutoFit/>
                  </a:bodyPr>
                  <a:lstStyle/>
                  <a:p>
                    <a:pPr eaLnBrk="0" latinLnBrk="0" hangingPunct="0">
                      <a:lnSpc>
                        <a:spcPct val="90000"/>
                      </a:lnSpc>
                    </a:pPr>
                    <a:r>
                      <a:rPr lang="zh-CN" altLang="en-US" sz="1400" b="1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地址输出</a:t>
                    </a:r>
                  </a:p>
                </p:txBody>
              </p:sp>
              <p:graphicFrame>
                <p:nvGraphicFramePr>
                  <p:cNvPr id="146" name="Object 105"/>
                  <p:cNvGraphicFramePr>
                    <a:graphicFrameLocks noChangeAspect="1"/>
                  </p:cNvGraphicFramePr>
                  <p:nvPr/>
                </p:nvGraphicFramePr>
                <p:xfrm>
                  <a:off x="552" y="1790"/>
                  <a:ext cx="420" cy="1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21" imgW="584200" imgH="254000" progId="Equation.DSMT4">
                          <p:embed/>
                        </p:oleObj>
                      </mc:Choice>
                      <mc:Fallback>
                        <p:oleObj name="Equation" r:id="rId21" imgW="584200" imgH="254000" progId="Equation.DSMT4">
                          <p:embed/>
                          <p:pic>
                            <p:nvPicPr>
                              <p:cNvPr id="0" name="Object 10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2" y="1790"/>
                                <a:ext cx="420" cy="1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47" name="Group 106"/>
                  <p:cNvGrpSpPr/>
                  <p:nvPr/>
                </p:nvGrpSpPr>
                <p:grpSpPr bwMode="auto">
                  <a:xfrm>
                    <a:off x="990" y="1699"/>
                    <a:ext cx="2523" cy="178"/>
                    <a:chOff x="990" y="1699"/>
                    <a:chExt cx="2523" cy="178"/>
                  </a:xfrm>
                </p:grpSpPr>
                <p:sp>
                  <p:nvSpPr>
                    <p:cNvPr id="148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90" y="1702"/>
                      <a:ext cx="3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9" name="Line 1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28" y="1703"/>
                      <a:ext cx="173" cy="1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" name="Line 10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01" y="1703"/>
                      <a:ext cx="558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59" y="1704"/>
                      <a:ext cx="171" cy="17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" name="Line 1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91" y="1875"/>
                      <a:ext cx="33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3" name="Line 1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29" y="1699"/>
                      <a:ext cx="172" cy="17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4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01" y="1873"/>
                      <a:ext cx="558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5" name="Line 1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59" y="1702"/>
                      <a:ext cx="171" cy="17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6" name="Line 1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30" y="1875"/>
                      <a:ext cx="82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7" name="Line 1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30" y="1702"/>
                      <a:ext cx="83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" name="Line 1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59" y="1700"/>
                      <a:ext cx="172" cy="1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" name="Line 1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64" y="1703"/>
                      <a:ext cx="171" cy="1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0" name="Line 1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33" y="1700"/>
                      <a:ext cx="27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1" name="Line 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36" y="1877"/>
                      <a:ext cx="27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39" name="Group 121"/>
              <p:cNvGrpSpPr/>
              <p:nvPr/>
            </p:nvGrpSpPr>
            <p:grpSpPr bwMode="auto">
              <a:xfrm>
                <a:off x="669" y="1195"/>
                <a:ext cx="3042" cy="205"/>
                <a:chOff x="482" y="1195"/>
                <a:chExt cx="3042" cy="205"/>
              </a:xfrm>
            </p:grpSpPr>
            <p:grpSp>
              <p:nvGrpSpPr>
                <p:cNvPr id="112" name="Group 122"/>
                <p:cNvGrpSpPr/>
                <p:nvPr/>
              </p:nvGrpSpPr>
              <p:grpSpPr bwMode="auto">
                <a:xfrm>
                  <a:off x="985" y="1231"/>
                  <a:ext cx="2539" cy="136"/>
                  <a:chOff x="985" y="1231"/>
                  <a:chExt cx="2539" cy="136"/>
                </a:xfrm>
              </p:grpSpPr>
              <p:grpSp>
                <p:nvGrpSpPr>
                  <p:cNvPr id="114" name="Group 123"/>
                  <p:cNvGrpSpPr/>
                  <p:nvPr/>
                </p:nvGrpSpPr>
                <p:grpSpPr bwMode="auto">
                  <a:xfrm>
                    <a:off x="985" y="1231"/>
                    <a:ext cx="627" cy="136"/>
                    <a:chOff x="985" y="1231"/>
                    <a:chExt cx="627" cy="136"/>
                  </a:xfrm>
                </p:grpSpPr>
                <p:sp>
                  <p:nvSpPr>
                    <p:cNvPr id="136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5" y="1231"/>
                      <a:ext cx="491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7" name="Line 1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77" y="1232"/>
                      <a:ext cx="135" cy="13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92" y="1366"/>
                      <a:ext cx="484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9" name="Line 1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77" y="1232"/>
                      <a:ext cx="135" cy="13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15" name="Group 128"/>
                  <p:cNvGrpSpPr/>
                  <p:nvPr/>
                </p:nvGrpSpPr>
                <p:grpSpPr bwMode="auto">
                  <a:xfrm>
                    <a:off x="1610" y="1232"/>
                    <a:ext cx="1914" cy="135"/>
                    <a:chOff x="1610" y="1232"/>
                    <a:chExt cx="1914" cy="135"/>
                  </a:xfrm>
                </p:grpSpPr>
                <p:grpSp>
                  <p:nvGrpSpPr>
                    <p:cNvPr id="116" name="Group 129"/>
                    <p:cNvGrpSpPr/>
                    <p:nvPr/>
                  </p:nvGrpSpPr>
                  <p:grpSpPr bwMode="auto">
                    <a:xfrm>
                      <a:off x="2566" y="1232"/>
                      <a:ext cx="480" cy="135"/>
                      <a:chOff x="2566" y="1533"/>
                      <a:chExt cx="480" cy="135"/>
                    </a:xfrm>
                  </p:grpSpPr>
                  <p:sp>
                    <p:nvSpPr>
                      <p:cNvPr id="132" name="Line 13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66" y="1533"/>
                        <a:ext cx="344" cy="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3" name="Line 1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11" y="1533"/>
                        <a:ext cx="135" cy="13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4" name="Line 1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66" y="1667"/>
                        <a:ext cx="344" cy="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5" name="Line 13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11" y="1533"/>
                        <a:ext cx="135" cy="13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7" name="Group 134"/>
                    <p:cNvGrpSpPr/>
                    <p:nvPr/>
                  </p:nvGrpSpPr>
                  <p:grpSpPr bwMode="auto">
                    <a:xfrm>
                      <a:off x="2088" y="1232"/>
                      <a:ext cx="480" cy="135"/>
                      <a:chOff x="1090" y="1411"/>
                      <a:chExt cx="480" cy="135"/>
                    </a:xfrm>
                  </p:grpSpPr>
                  <p:sp>
                    <p:nvSpPr>
                      <p:cNvPr id="128" name="Line 13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090" y="1411"/>
                        <a:ext cx="344" cy="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9" name="Line 1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35" y="1411"/>
                        <a:ext cx="135" cy="13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0" name="Line 1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90" y="1545"/>
                        <a:ext cx="344" cy="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1" name="Line 13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35" y="1411"/>
                        <a:ext cx="135" cy="13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8" name="Group 139"/>
                    <p:cNvGrpSpPr/>
                    <p:nvPr/>
                  </p:nvGrpSpPr>
                  <p:grpSpPr bwMode="auto">
                    <a:xfrm>
                      <a:off x="1610" y="1232"/>
                      <a:ext cx="480" cy="135"/>
                      <a:chOff x="1090" y="1411"/>
                      <a:chExt cx="480" cy="135"/>
                    </a:xfrm>
                  </p:grpSpPr>
                  <p:sp>
                    <p:nvSpPr>
                      <p:cNvPr id="124" name="Line 14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090" y="1411"/>
                        <a:ext cx="344" cy="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5" name="Line 1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35" y="1411"/>
                        <a:ext cx="135" cy="13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6" name="Line 1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90" y="1545"/>
                        <a:ext cx="344" cy="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7" name="Line 14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35" y="1411"/>
                        <a:ext cx="135" cy="13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9" name="Group 144"/>
                    <p:cNvGrpSpPr/>
                    <p:nvPr/>
                  </p:nvGrpSpPr>
                  <p:grpSpPr bwMode="auto">
                    <a:xfrm>
                      <a:off x="3044" y="1232"/>
                      <a:ext cx="480" cy="135"/>
                      <a:chOff x="1090" y="1411"/>
                      <a:chExt cx="480" cy="135"/>
                    </a:xfrm>
                  </p:grpSpPr>
                  <p:sp>
                    <p:nvSpPr>
                      <p:cNvPr id="120" name="Line 14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090" y="1411"/>
                        <a:ext cx="344" cy="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1" name="Line 1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35" y="1411"/>
                        <a:ext cx="135" cy="13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2" name="Line 1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90" y="1545"/>
                        <a:ext cx="344" cy="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3" name="Line 14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35" y="1411"/>
                        <a:ext cx="135" cy="13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13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82" y="1195"/>
                  <a:ext cx="539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lang="en-US" altLang="zh-CN" sz="1400" b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QS</a:t>
                  </a:r>
                  <a:r>
                    <a:rPr lang="en-US" altLang="zh-CN" sz="1400" b="1" baseline="-160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0 </a:t>
                  </a:r>
                  <a:r>
                    <a:rPr lang="en-US" altLang="zh-CN" sz="1400" b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,QS</a:t>
                  </a:r>
                  <a:r>
                    <a:rPr lang="en-US" altLang="zh-CN" sz="1400" b="1" baseline="-160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1</a:t>
                  </a:r>
                  <a:endPara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Group 150"/>
              <p:cNvGrpSpPr/>
              <p:nvPr/>
            </p:nvGrpSpPr>
            <p:grpSpPr bwMode="auto">
              <a:xfrm>
                <a:off x="719" y="1426"/>
                <a:ext cx="3000" cy="202"/>
                <a:chOff x="719" y="1426"/>
                <a:chExt cx="3000" cy="202"/>
              </a:xfrm>
            </p:grpSpPr>
            <p:grpSp>
              <p:nvGrpSpPr>
                <p:cNvPr id="94" name="Group 151"/>
                <p:cNvGrpSpPr/>
                <p:nvPr/>
              </p:nvGrpSpPr>
              <p:grpSpPr bwMode="auto">
                <a:xfrm>
                  <a:off x="1175" y="1466"/>
                  <a:ext cx="2544" cy="129"/>
                  <a:chOff x="1175" y="1466"/>
                  <a:chExt cx="2544" cy="129"/>
                </a:xfrm>
              </p:grpSpPr>
              <p:sp>
                <p:nvSpPr>
                  <p:cNvPr id="96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1175" y="1468"/>
                    <a:ext cx="2234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7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1513" y="1466"/>
                    <a:ext cx="84" cy="12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1597" y="1595"/>
                    <a:ext cx="124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9" name="Line 1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9" y="1466"/>
                    <a:ext cx="75" cy="12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" name="Line 1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09" y="1466"/>
                    <a:ext cx="75" cy="12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" name="Line 1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79" y="1466"/>
                    <a:ext cx="75" cy="12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" name="Line 1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49" y="1466"/>
                    <a:ext cx="75" cy="12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" name="Line 1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19" y="1466"/>
                    <a:ext cx="75" cy="12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" name="Line 1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89" y="1466"/>
                    <a:ext cx="75" cy="12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5" name="Line 1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59" y="1466"/>
                    <a:ext cx="75" cy="12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" name="Line 1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9" y="1466"/>
                    <a:ext cx="75" cy="12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7" name="Line 1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9" y="1466"/>
                    <a:ext cx="75" cy="12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" name="Line 1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69" y="1466"/>
                    <a:ext cx="75" cy="12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3409" y="1469"/>
                    <a:ext cx="105" cy="10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0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3510" y="1574"/>
                    <a:ext cx="20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3411" y="1469"/>
                    <a:ext cx="30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aphicFrame>
              <p:nvGraphicFramePr>
                <p:cNvPr id="95" name="Object 168"/>
                <p:cNvGraphicFramePr>
                  <a:graphicFrameLocks noChangeAspect="1"/>
                </p:cNvGraphicFramePr>
                <p:nvPr/>
              </p:nvGraphicFramePr>
              <p:xfrm>
                <a:off x="719" y="1426"/>
                <a:ext cx="427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3" imgW="558800" imgH="254000" progId="Equation.DSMT4">
                        <p:embed/>
                      </p:oleObj>
                    </mc:Choice>
                    <mc:Fallback>
                      <p:oleObj name="Equation" r:id="rId23" imgW="558800" imgH="254000" progId="Equation.DSMT4">
                        <p:embed/>
                        <p:pic>
                          <p:nvPicPr>
                            <p:cNvPr id="0" name="Object 1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19" y="1426"/>
                              <a:ext cx="427" cy="2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1" name="Group 169"/>
              <p:cNvGrpSpPr/>
              <p:nvPr/>
            </p:nvGrpSpPr>
            <p:grpSpPr bwMode="auto">
              <a:xfrm>
                <a:off x="556" y="2070"/>
                <a:ext cx="3156" cy="272"/>
                <a:chOff x="556" y="2070"/>
                <a:chExt cx="3156" cy="272"/>
              </a:xfrm>
            </p:grpSpPr>
            <p:grpSp>
              <p:nvGrpSpPr>
                <p:cNvPr id="80" name="Group 170"/>
                <p:cNvGrpSpPr/>
                <p:nvPr/>
              </p:nvGrpSpPr>
              <p:grpSpPr bwMode="auto">
                <a:xfrm>
                  <a:off x="1171" y="2070"/>
                  <a:ext cx="2541" cy="272"/>
                  <a:chOff x="984" y="2070"/>
                  <a:chExt cx="2541" cy="272"/>
                </a:xfrm>
              </p:grpSpPr>
              <p:grpSp>
                <p:nvGrpSpPr>
                  <p:cNvPr id="83" name="Group 171"/>
                  <p:cNvGrpSpPr/>
                  <p:nvPr/>
                </p:nvGrpSpPr>
                <p:grpSpPr bwMode="auto">
                  <a:xfrm>
                    <a:off x="984" y="2070"/>
                    <a:ext cx="2520" cy="120"/>
                    <a:chOff x="984" y="2199"/>
                    <a:chExt cx="2520" cy="120"/>
                  </a:xfrm>
                </p:grpSpPr>
                <p:sp>
                  <p:nvSpPr>
                    <p:cNvPr id="89" name="Line 1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4" y="2202"/>
                      <a:ext cx="111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0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03" y="2199"/>
                      <a:ext cx="120" cy="12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1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23" y="2319"/>
                      <a:ext cx="43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2" name="Line 1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61" y="2208"/>
                      <a:ext cx="111" cy="11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3" name="Line 1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2" y="2208"/>
                      <a:ext cx="732" cy="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4" name="Line 1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5" y="2335"/>
                    <a:ext cx="1161" cy="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" name="Line 1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2231"/>
                    <a:ext cx="107" cy="10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" name="Line 1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67" y="2230"/>
                    <a:ext cx="426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2693" y="2231"/>
                    <a:ext cx="111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04" y="2340"/>
                    <a:ext cx="721" cy="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1" name="AutoShape 182"/>
                <p:cNvSpPr/>
                <p:nvPr/>
              </p:nvSpPr>
              <p:spPr bwMode="auto">
                <a:xfrm>
                  <a:off x="1059" y="2070"/>
                  <a:ext cx="68" cy="264"/>
                </a:xfrm>
                <a:prstGeom prst="leftBrace">
                  <a:avLst>
                    <a:gd name="adj1" fmla="val 32353"/>
                    <a:gd name="adj2" fmla="val 5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latinLnBrk="0" hangingPunct="0"/>
                  <a:endParaRPr lang="zh-CN" altLang="en-US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556" y="2101"/>
                  <a:ext cx="519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lang="en-US" altLang="zh-CN" sz="1400" b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READY</a:t>
                  </a:r>
                </a:p>
              </p:txBody>
            </p:sp>
          </p:grpSp>
          <p:grpSp>
            <p:nvGrpSpPr>
              <p:cNvPr id="42" name="Group 184"/>
              <p:cNvGrpSpPr/>
              <p:nvPr/>
            </p:nvGrpSpPr>
            <p:grpSpPr bwMode="auto">
              <a:xfrm>
                <a:off x="881" y="3771"/>
                <a:ext cx="2797" cy="227"/>
                <a:chOff x="881" y="3771"/>
                <a:chExt cx="2797" cy="227"/>
              </a:xfrm>
            </p:grpSpPr>
            <p:grpSp>
              <p:nvGrpSpPr>
                <p:cNvPr id="73" name="Group 185"/>
                <p:cNvGrpSpPr/>
                <p:nvPr/>
              </p:nvGrpSpPr>
              <p:grpSpPr bwMode="auto">
                <a:xfrm>
                  <a:off x="1243" y="3771"/>
                  <a:ext cx="2435" cy="158"/>
                  <a:chOff x="1243" y="3771"/>
                  <a:chExt cx="2435" cy="158"/>
                </a:xfrm>
              </p:grpSpPr>
              <p:sp>
                <p:nvSpPr>
                  <p:cNvPr id="75" name="Line 1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43" y="3924"/>
                    <a:ext cx="822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Line 1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7" y="3772"/>
                    <a:ext cx="95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3088" y="3772"/>
                    <a:ext cx="71" cy="15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3159" y="3928"/>
                    <a:ext cx="519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9" name="Line 1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771"/>
                    <a:ext cx="71" cy="15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4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881" y="3793"/>
                  <a:ext cx="367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latinLnBrk="0" hangingPunct="0"/>
                  <a:r>
                    <a:rPr lang="en-US" altLang="zh-CN" sz="1400" b="1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DEN</a:t>
                  </a:r>
                </a:p>
              </p:txBody>
            </p:sp>
          </p:grpSp>
          <p:grpSp>
            <p:nvGrpSpPr>
              <p:cNvPr id="43" name="Group 192"/>
              <p:cNvGrpSpPr/>
              <p:nvPr/>
            </p:nvGrpSpPr>
            <p:grpSpPr bwMode="auto">
              <a:xfrm>
                <a:off x="785" y="3208"/>
                <a:ext cx="2904" cy="289"/>
                <a:chOff x="785" y="3208"/>
                <a:chExt cx="2904" cy="289"/>
              </a:xfrm>
            </p:grpSpPr>
            <p:grpSp>
              <p:nvGrpSpPr>
                <p:cNvPr id="65" name="Group 193"/>
                <p:cNvGrpSpPr/>
                <p:nvPr/>
              </p:nvGrpSpPr>
              <p:grpSpPr bwMode="auto">
                <a:xfrm>
                  <a:off x="1222" y="3343"/>
                  <a:ext cx="2467" cy="95"/>
                  <a:chOff x="1035" y="2887"/>
                  <a:chExt cx="2467" cy="95"/>
                </a:xfrm>
              </p:grpSpPr>
              <p:sp>
                <p:nvSpPr>
                  <p:cNvPr id="68" name="Line 1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35" y="2895"/>
                    <a:ext cx="888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1914" y="2893"/>
                    <a:ext cx="91" cy="8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2003" y="2980"/>
                    <a:ext cx="851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" name="Line 1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52" y="2888"/>
                    <a:ext cx="92" cy="9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Line 1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44" y="2887"/>
                    <a:ext cx="558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aphicFrame>
              <p:nvGraphicFramePr>
                <p:cNvPr id="66" name="Object 199"/>
                <p:cNvGraphicFramePr>
                  <a:graphicFrameLocks noChangeAspect="1"/>
                </p:cNvGraphicFramePr>
                <p:nvPr/>
              </p:nvGraphicFramePr>
              <p:xfrm>
                <a:off x="822" y="3208"/>
                <a:ext cx="380" cy="1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5" imgW="571500" imgH="215900" progId="Equation.DSMT4">
                        <p:embed/>
                      </p:oleObj>
                    </mc:Choice>
                    <mc:Fallback>
                      <p:oleObj name="Equation" r:id="rId25" imgW="571500" imgH="215900" progId="Equation.DSMT4">
                        <p:embed/>
                        <p:pic>
                          <p:nvPicPr>
                            <p:cNvPr id="0" name="Object 19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22" y="3208"/>
                              <a:ext cx="380" cy="1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7" name="Object 200"/>
                <p:cNvGraphicFramePr>
                  <a:graphicFrameLocks noChangeAspect="1"/>
                </p:cNvGraphicFramePr>
                <p:nvPr/>
              </p:nvGraphicFramePr>
              <p:xfrm>
                <a:off x="785" y="3343"/>
                <a:ext cx="405" cy="1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7" imgW="596900" imgH="215900" progId="Equation.DSMT4">
                        <p:embed/>
                      </p:oleObj>
                    </mc:Choice>
                    <mc:Fallback>
                      <p:oleObj name="Equation" r:id="rId27" imgW="596900" imgH="215900" progId="Equation.DSMT4">
                        <p:embed/>
                        <p:pic>
                          <p:nvPicPr>
                            <p:cNvPr id="0" name="Object 20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85" y="3343"/>
                              <a:ext cx="405" cy="1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4" name="AutoShape 201"/>
              <p:cNvSpPr/>
              <p:nvPr/>
            </p:nvSpPr>
            <p:spPr bwMode="auto">
              <a:xfrm>
                <a:off x="709" y="2853"/>
                <a:ext cx="115" cy="1066"/>
              </a:xfrm>
              <a:prstGeom prst="leftBrace">
                <a:avLst>
                  <a:gd name="adj1" fmla="val 77246"/>
                  <a:gd name="adj2" fmla="val 50051"/>
                </a:avLst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 Box 202"/>
              <p:cNvSpPr txBox="1">
                <a:spLocks noChangeArrowheads="1"/>
              </p:cNvSpPr>
              <p:nvPr/>
            </p:nvSpPr>
            <p:spPr bwMode="auto">
              <a:xfrm>
                <a:off x="412" y="3255"/>
                <a:ext cx="343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>
                  <a:lnSpc>
                    <a:spcPct val="90000"/>
                  </a:lnSpc>
                </a:pPr>
                <a:r>
                  <a:rPr lang="en-US" altLang="zh-CN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8288</a:t>
                </a:r>
              </a:p>
              <a:p>
                <a:pPr eaLnBrk="0" latinLnBrk="0" hangingPunct="0">
                  <a:lnSpc>
                    <a:spcPct val="90000"/>
                  </a:lnSpc>
                </a:pPr>
                <a:r>
                  <a:rPr lang="zh-CN" altLang="en-US" sz="1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输出</a:t>
                </a:r>
              </a:p>
            </p:txBody>
          </p:sp>
          <p:grpSp>
            <p:nvGrpSpPr>
              <p:cNvPr id="46" name="Group 203"/>
              <p:cNvGrpSpPr/>
              <p:nvPr/>
            </p:nvGrpSpPr>
            <p:grpSpPr bwMode="auto">
              <a:xfrm>
                <a:off x="824" y="3489"/>
                <a:ext cx="2860" cy="294"/>
                <a:chOff x="824" y="3489"/>
                <a:chExt cx="2860" cy="294"/>
              </a:xfrm>
            </p:grpSpPr>
            <p:grpSp>
              <p:nvGrpSpPr>
                <p:cNvPr id="57" name="Group 204"/>
                <p:cNvGrpSpPr/>
                <p:nvPr/>
              </p:nvGrpSpPr>
              <p:grpSpPr bwMode="auto">
                <a:xfrm>
                  <a:off x="1224" y="3608"/>
                  <a:ext cx="2460" cy="97"/>
                  <a:chOff x="1224" y="3598"/>
                  <a:chExt cx="2460" cy="97"/>
                </a:xfrm>
              </p:grpSpPr>
              <p:sp>
                <p:nvSpPr>
                  <p:cNvPr id="60" name="Line 2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24" y="3598"/>
                    <a:ext cx="1346" cy="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2571" y="3600"/>
                    <a:ext cx="94" cy="9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2666" y="3695"/>
                    <a:ext cx="37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Line 2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5" y="3600"/>
                    <a:ext cx="93" cy="9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3138" y="3600"/>
                    <a:ext cx="54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aphicFrame>
              <p:nvGraphicFramePr>
                <p:cNvPr id="58" name="Object 210"/>
                <p:cNvGraphicFramePr>
                  <a:graphicFrameLocks noChangeAspect="1"/>
                </p:cNvGraphicFramePr>
                <p:nvPr/>
              </p:nvGraphicFramePr>
              <p:xfrm>
                <a:off x="869" y="3608"/>
                <a:ext cx="328" cy="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9" imgW="481965" imgH="215900" progId="Equation.DSMT4">
                        <p:embed/>
                      </p:oleObj>
                    </mc:Choice>
                    <mc:Fallback>
                      <p:oleObj name="Equation" r:id="rId29" imgW="481965" imgH="215900" progId="Equation.DSMT4">
                        <p:embed/>
                        <p:pic>
                          <p:nvPicPr>
                            <p:cNvPr id="0" name="Object 2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69" y="3608"/>
                              <a:ext cx="328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9" name="Object 211"/>
                <p:cNvGraphicFramePr>
                  <a:graphicFrameLocks noChangeAspect="1"/>
                </p:cNvGraphicFramePr>
                <p:nvPr/>
              </p:nvGraphicFramePr>
              <p:xfrm>
                <a:off x="824" y="3489"/>
                <a:ext cx="379" cy="1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1" imgW="558800" imgH="215900" progId="Equation.DSMT4">
                        <p:embed/>
                      </p:oleObj>
                    </mc:Choice>
                    <mc:Fallback>
                      <p:oleObj name="Equation" r:id="rId31" imgW="558800" imgH="215900" progId="Equation.DSMT4">
                        <p:embed/>
                        <p:pic>
                          <p:nvPicPr>
                            <p:cNvPr id="0" name="Object 2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24" y="3489"/>
                              <a:ext cx="379" cy="1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7" name="Group 212"/>
              <p:cNvGrpSpPr/>
              <p:nvPr/>
            </p:nvGrpSpPr>
            <p:grpSpPr bwMode="auto">
              <a:xfrm>
                <a:off x="855" y="3009"/>
                <a:ext cx="2810" cy="191"/>
                <a:chOff x="855" y="3009"/>
                <a:chExt cx="2810" cy="191"/>
              </a:xfrm>
            </p:grpSpPr>
            <p:graphicFrame>
              <p:nvGraphicFramePr>
                <p:cNvPr id="48" name="Object 213"/>
                <p:cNvGraphicFramePr>
                  <a:graphicFrameLocks noChangeAspect="1"/>
                </p:cNvGraphicFramePr>
                <p:nvPr/>
              </p:nvGraphicFramePr>
              <p:xfrm>
                <a:off x="855" y="3009"/>
                <a:ext cx="335" cy="1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3" imgW="444500" imgH="241300" progId="Equation.DSMT4">
                        <p:embed/>
                      </p:oleObj>
                    </mc:Choice>
                    <mc:Fallback>
                      <p:oleObj name="Equation" r:id="rId33" imgW="444500" imgH="241300" progId="Equation.DSMT4">
                        <p:embed/>
                        <p:pic>
                          <p:nvPicPr>
                            <p:cNvPr id="0" name="Object 2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5" y="3009"/>
                              <a:ext cx="335" cy="19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9" name="Group 214"/>
                <p:cNvGrpSpPr/>
                <p:nvPr/>
              </p:nvGrpSpPr>
              <p:grpSpPr bwMode="auto">
                <a:xfrm>
                  <a:off x="1214" y="3046"/>
                  <a:ext cx="2451" cy="100"/>
                  <a:chOff x="1214" y="3046"/>
                  <a:chExt cx="2451" cy="100"/>
                </a:xfrm>
              </p:grpSpPr>
              <p:sp>
                <p:nvSpPr>
                  <p:cNvPr id="50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1222" y="3145"/>
                    <a:ext cx="228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Line 2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1" y="3046"/>
                    <a:ext cx="98" cy="9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" name="Line 2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45" y="3047"/>
                    <a:ext cx="175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Line 218"/>
                  <p:cNvSpPr>
                    <a:spLocks noChangeShapeType="1"/>
                  </p:cNvSpPr>
                  <p:nvPr/>
                </p:nvSpPr>
                <p:spPr bwMode="auto">
                  <a:xfrm>
                    <a:off x="3303" y="3047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Line 2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97" y="3142"/>
                    <a:ext cx="267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Line 2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14" y="3047"/>
                    <a:ext cx="331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3302" y="3047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225" name="Rectangle 222"/>
          <p:cNvSpPr>
            <a:spLocks noChangeArrowheads="1"/>
          </p:cNvSpPr>
          <p:nvPr/>
        </p:nvSpPr>
        <p:spPr bwMode="auto">
          <a:xfrm>
            <a:off x="298450" y="1106117"/>
            <a:ext cx="6624637" cy="45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2. 8086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最大模式存储器和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en-US" sz="20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写总线周期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utoUpdateAnimBg="0"/>
      <p:bldP spid="22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79685" y="963949"/>
            <a:ext cx="5832475" cy="576263"/>
          </a:xfrm>
        </p:spPr>
        <p:txBody>
          <a:bodyPr/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3.2.2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存储器的分段结构和物理地址的形成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7398694" y="1982937"/>
          <a:ext cx="914400" cy="353536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段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1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段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2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段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15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段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6453336" y="2052787"/>
            <a:ext cx="1143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CC3300"/>
                </a:solidFill>
                <a:latin typeface="Times New Roman" panose="02020603050405020304" pitchFamily="18" charset="0"/>
              </a:rPr>
              <a:t>00000H</a:t>
            </a:r>
          </a:p>
          <a:p>
            <a:pPr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CC3300"/>
                </a:solidFill>
                <a:latin typeface="Times New Roman" panose="02020603050405020304" pitchFamily="18" charset="0"/>
              </a:rPr>
              <a:t>0FFFFH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6453336" y="2706837"/>
            <a:ext cx="1143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CC3300"/>
                </a:solidFill>
                <a:latin typeface="Times New Roman" panose="02020603050405020304" pitchFamily="18" charset="0"/>
              </a:rPr>
              <a:t>10000H</a:t>
            </a:r>
          </a:p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CC3300"/>
                </a:solidFill>
                <a:latin typeface="Times New Roman" panose="02020603050405020304" pitchFamily="18" charset="0"/>
              </a:rPr>
              <a:t>1FFFFH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6453336" y="3441194"/>
            <a:ext cx="1143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CC3300"/>
                </a:solidFill>
                <a:latin typeface="Times New Roman" panose="02020603050405020304" pitchFamily="18" charset="0"/>
              </a:rPr>
              <a:t>20000H</a:t>
            </a:r>
          </a:p>
          <a:p>
            <a:pPr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CC3300"/>
                </a:solidFill>
                <a:latin typeface="Times New Roman" panose="02020603050405020304" pitchFamily="18" charset="0"/>
              </a:rPr>
              <a:t>2FFFFH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453336" y="4881354"/>
            <a:ext cx="1143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CC3300"/>
                </a:solidFill>
                <a:latin typeface="Times New Roman" panose="02020603050405020304" pitchFamily="18" charset="0"/>
              </a:rPr>
              <a:t>F0000H</a:t>
            </a:r>
          </a:p>
          <a:p>
            <a:pPr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CC3300"/>
                </a:solidFill>
                <a:latin typeface="Times New Roman" panose="02020603050405020304" pitchFamily="18" charset="0"/>
              </a:rPr>
              <a:t>FFFFFH</a:t>
            </a:r>
          </a:p>
        </p:txBody>
      </p:sp>
      <p:sp>
        <p:nvSpPr>
          <p:cNvPr id="11" name="AutoShape 22"/>
          <p:cNvSpPr/>
          <p:nvPr/>
        </p:nvSpPr>
        <p:spPr bwMode="auto">
          <a:xfrm>
            <a:off x="8313094" y="1982937"/>
            <a:ext cx="152400" cy="723900"/>
          </a:xfrm>
          <a:prstGeom prst="rightBrace">
            <a:avLst>
              <a:gd name="adj1" fmla="val 3958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8459638" y="2052787"/>
            <a:ext cx="6291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6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64K</a:t>
            </a:r>
          </a:p>
          <a:p>
            <a:pPr>
              <a:spcBef>
                <a:spcPts val="0"/>
              </a:spcBef>
            </a:pPr>
            <a:r>
              <a:rPr kumimoji="1" lang="zh-CN" altLang="en-US" sz="16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字节</a:t>
            </a:r>
          </a:p>
        </p:txBody>
      </p:sp>
      <p:sp>
        <p:nvSpPr>
          <p:cNvPr id="13" name="AutoShape 24"/>
          <p:cNvSpPr/>
          <p:nvPr/>
        </p:nvSpPr>
        <p:spPr bwMode="auto">
          <a:xfrm>
            <a:off x="8313094" y="2762400"/>
            <a:ext cx="152400" cy="723900"/>
          </a:xfrm>
          <a:prstGeom prst="rightBrace">
            <a:avLst>
              <a:gd name="adj1" fmla="val 3958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8457095" y="2812802"/>
            <a:ext cx="6291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6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64K</a:t>
            </a:r>
          </a:p>
          <a:p>
            <a:pPr>
              <a:spcBef>
                <a:spcPts val="0"/>
              </a:spcBef>
            </a:pPr>
            <a:r>
              <a:rPr kumimoji="1" lang="zh-CN" altLang="en-US" sz="16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字节</a:t>
            </a:r>
          </a:p>
        </p:txBody>
      </p:sp>
      <p:sp>
        <p:nvSpPr>
          <p:cNvPr id="15" name="AutoShape 26"/>
          <p:cNvSpPr/>
          <p:nvPr/>
        </p:nvSpPr>
        <p:spPr bwMode="auto">
          <a:xfrm>
            <a:off x="8313094" y="3486300"/>
            <a:ext cx="152400" cy="606425"/>
          </a:xfrm>
          <a:prstGeom prst="rightBrace">
            <a:avLst>
              <a:gd name="adj1" fmla="val 3316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8460999" y="3602099"/>
            <a:ext cx="6251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6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64K</a:t>
            </a:r>
          </a:p>
          <a:p>
            <a:pPr>
              <a:spcBef>
                <a:spcPts val="0"/>
              </a:spcBef>
            </a:pPr>
            <a:r>
              <a:rPr kumimoji="1" lang="zh-CN" altLang="en-US" sz="16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字节</a:t>
            </a:r>
          </a:p>
        </p:txBody>
      </p:sp>
      <p:sp>
        <p:nvSpPr>
          <p:cNvPr id="17" name="AutoShape 28"/>
          <p:cNvSpPr/>
          <p:nvPr/>
        </p:nvSpPr>
        <p:spPr bwMode="auto">
          <a:xfrm>
            <a:off x="8313094" y="4930925"/>
            <a:ext cx="152400" cy="587375"/>
          </a:xfrm>
          <a:prstGeom prst="rightBrace">
            <a:avLst>
              <a:gd name="adj1" fmla="val 3211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8416998" y="4871969"/>
            <a:ext cx="6691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6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64K</a:t>
            </a:r>
          </a:p>
          <a:p>
            <a:pPr>
              <a:spcBef>
                <a:spcPts val="0"/>
              </a:spcBef>
            </a:pPr>
            <a:r>
              <a:rPr kumimoji="1" lang="zh-CN" altLang="en-US" sz="16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字节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7619357" y="4127650"/>
            <a:ext cx="48895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…  …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6753671" y="2303612"/>
            <a:ext cx="46166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6753671" y="3626024"/>
            <a:ext cx="46166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6753671" y="5091906"/>
            <a:ext cx="46166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6753671" y="2944962"/>
            <a:ext cx="46166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6753671" y="4137893"/>
            <a:ext cx="46166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rPr>
              <a:t>…  …</a:t>
            </a:r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261291" y="1559271"/>
            <a:ext cx="243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</a:rPr>
              <a:t>1.</a:t>
            </a:r>
            <a:r>
              <a:rPr lang="zh-CN" altLang="en-US" sz="2000" b="1" dirty="0">
                <a:solidFill>
                  <a:schemeClr val="tx2"/>
                </a:solidFill>
              </a:rPr>
              <a:t>存储器的分段结构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425040" y="2068816"/>
            <a:ext cx="5555617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b="1" dirty="0"/>
              <a:t>由于</a:t>
            </a:r>
            <a:r>
              <a:rPr lang="en-US" altLang="zh-CN" sz="1600" b="1" dirty="0"/>
              <a:t>8086</a:t>
            </a:r>
            <a:r>
              <a:rPr lang="zh-CN" altLang="en-US" sz="1600" b="1" dirty="0"/>
              <a:t>中的地址寄存器都是</a:t>
            </a:r>
            <a:r>
              <a:rPr lang="en-US" altLang="zh-CN" sz="1600" b="1" dirty="0"/>
              <a:t>16</a:t>
            </a:r>
            <a:r>
              <a:rPr lang="zh-CN" altLang="en-US" sz="1600" b="1" dirty="0"/>
              <a:t>位的，用户不能直接使用</a:t>
            </a:r>
            <a:r>
              <a:rPr lang="en-US" altLang="zh-CN" sz="1600" b="1" dirty="0"/>
              <a:t>20</a:t>
            </a:r>
            <a:r>
              <a:rPr lang="zh-CN" altLang="en-US" sz="1600" b="1" dirty="0"/>
              <a:t>位的物理地址，编程时需要使用</a:t>
            </a:r>
            <a:r>
              <a:rPr lang="zh-CN" altLang="en-US" sz="1600" b="1" dirty="0">
                <a:solidFill>
                  <a:srgbClr val="D408CF"/>
                </a:solidFill>
              </a:rPr>
              <a:t>逻辑地址</a:t>
            </a:r>
            <a:r>
              <a:rPr lang="zh-CN" altLang="en-US" sz="1600" b="1" dirty="0"/>
              <a:t>来寻址存储单元。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441358" y="2924944"/>
            <a:ext cx="4211409" cy="39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1600" b="1" dirty="0">
                <a:solidFill>
                  <a:srgbClr val="D408CF"/>
                </a:solidFill>
              </a:rPr>
              <a:t>逻辑地址</a:t>
            </a:r>
            <a:r>
              <a:rPr lang="zh-CN" altLang="en-US" sz="1600" b="1" dirty="0"/>
              <a:t>由两个</a:t>
            </a:r>
            <a:r>
              <a:rPr lang="en-US" altLang="zh-CN" sz="1600" b="1" dirty="0"/>
              <a:t>16</a:t>
            </a:r>
            <a:r>
              <a:rPr lang="zh-CN" altLang="en-US" sz="1600" b="1" dirty="0"/>
              <a:t>位数构成，其形式为</a:t>
            </a:r>
            <a:r>
              <a:rPr lang="en-US" altLang="zh-CN" sz="1600" b="1" dirty="0"/>
              <a:t>: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09964" y="4203276"/>
            <a:ext cx="61798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/>
              <a:t>8086</a:t>
            </a:r>
            <a:r>
              <a:rPr lang="zh-CN" altLang="en-US" sz="1600" b="1" dirty="0"/>
              <a:t>将存储空间分为多个</a:t>
            </a:r>
            <a:r>
              <a:rPr lang="zh-CN" altLang="en-US" sz="1600" b="1" dirty="0">
                <a:solidFill>
                  <a:srgbClr val="D408CF"/>
                </a:solidFill>
              </a:rPr>
              <a:t>逻辑段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Segment</a:t>
            </a:r>
            <a:r>
              <a:rPr lang="zh-CN" altLang="en-US" sz="1600" b="1" dirty="0"/>
              <a:t>）来进行管理，要求：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388971" y="4661334"/>
            <a:ext cx="613262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b="1" dirty="0"/>
              <a:t>段的</a:t>
            </a:r>
            <a:r>
              <a:rPr lang="en-US" altLang="zh-CN" sz="1600" b="1" dirty="0"/>
              <a:t>20</a:t>
            </a:r>
            <a:r>
              <a:rPr lang="zh-CN" altLang="en-US" sz="1600" b="1" dirty="0"/>
              <a:t>位的起始地址（</a:t>
            </a:r>
            <a:r>
              <a:rPr lang="en-US" altLang="zh-CN" sz="1600" b="1" dirty="0" err="1"/>
              <a:t>xxxxxH</a:t>
            </a:r>
            <a:r>
              <a:rPr lang="zh-CN" altLang="en-US" sz="1600" b="1" dirty="0"/>
              <a:t>）其低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位必须为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xxxx0H</a:t>
            </a:r>
            <a:r>
              <a:rPr lang="zh-CN" altLang="en-US" sz="1600" b="1" dirty="0"/>
              <a:t>），</a:t>
            </a:r>
            <a:endParaRPr lang="en-US" altLang="zh-CN" sz="1600" b="1" dirty="0"/>
          </a:p>
          <a:p>
            <a:pPr>
              <a:lnSpc>
                <a:spcPct val="140000"/>
              </a:lnSpc>
            </a:pPr>
            <a:r>
              <a:rPr lang="zh-CN" altLang="en-US" sz="1600" b="1" dirty="0"/>
              <a:t>所以可以将它们省略，然后用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个</a:t>
            </a:r>
            <a:r>
              <a:rPr lang="en-US" altLang="zh-CN" sz="1600" b="1" dirty="0"/>
              <a:t>16</a:t>
            </a:r>
            <a:r>
              <a:rPr lang="zh-CN" altLang="en-US" sz="1600" b="1" dirty="0"/>
              <a:t>位数来表示表示段的首地址。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409964" y="5595803"/>
            <a:ext cx="777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每段长度限</a:t>
            </a:r>
            <a:r>
              <a:rPr lang="en-US" altLang="zh-CN" b="1" dirty="0"/>
              <a:t>2</a:t>
            </a:r>
            <a:r>
              <a:rPr lang="en-US" altLang="zh-CN" sz="1400" b="1" baseline="50000" dirty="0"/>
              <a:t>16</a:t>
            </a:r>
            <a:r>
              <a:rPr lang="en-US" altLang="zh-CN" b="1" dirty="0"/>
              <a:t>=64KB</a:t>
            </a:r>
            <a:r>
              <a:rPr lang="zh-CN" altLang="en-US" b="1" dirty="0"/>
              <a:t>，所以段内偏移地址可以用</a:t>
            </a:r>
            <a:r>
              <a:rPr lang="en-US" altLang="zh-CN" b="1" dirty="0"/>
              <a:t>1</a:t>
            </a:r>
            <a:r>
              <a:rPr lang="zh-CN" altLang="en-US" b="1" dirty="0"/>
              <a:t>个</a:t>
            </a:r>
            <a:r>
              <a:rPr lang="en-US" altLang="zh-CN" b="1" dirty="0"/>
              <a:t>16</a:t>
            </a:r>
            <a:r>
              <a:rPr lang="zh-CN" altLang="en-US" b="1" dirty="0"/>
              <a:t>位数表示（</a:t>
            </a:r>
            <a:r>
              <a:rPr lang="en-US" altLang="zh-CN" b="1" dirty="0" err="1"/>
              <a:t>xxxxH</a:t>
            </a:r>
            <a:r>
              <a:rPr lang="zh-CN" altLang="en-US" b="1" dirty="0"/>
              <a:t>）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320031" y="6021923"/>
            <a:ext cx="7993063" cy="41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/>
              <a:t>1MB </a:t>
            </a:r>
            <a:r>
              <a:rPr lang="zh-CN" altLang="en-US" b="1" dirty="0"/>
              <a:t>最多可分为</a:t>
            </a:r>
            <a:r>
              <a:rPr lang="en-US" altLang="zh-CN" b="1" dirty="0"/>
              <a:t>16</a:t>
            </a:r>
            <a:r>
              <a:rPr lang="zh-CN" altLang="en-US" b="1" dirty="0"/>
              <a:t>个不重迭的段。</a:t>
            </a: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80767" y="3695740"/>
            <a:ext cx="4572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/>
            <a:r>
              <a:rPr lang="zh-CN" altLang="en-US" sz="1600" b="1" dirty="0">
                <a:solidFill>
                  <a:schemeClr val="accent2"/>
                </a:solidFill>
              </a:rPr>
              <a:t>（</a:t>
            </a:r>
            <a:r>
              <a:rPr lang="en-US" altLang="zh-CN" sz="1600" b="1" dirty="0">
                <a:solidFill>
                  <a:schemeClr val="accent2"/>
                </a:solidFill>
              </a:rPr>
              <a:t>16</a:t>
            </a:r>
            <a:r>
              <a:rPr lang="zh-CN" altLang="en-US" sz="1600" b="1" dirty="0">
                <a:solidFill>
                  <a:schemeClr val="accent2"/>
                </a:solidFill>
              </a:rPr>
              <a:t>位段地址）</a:t>
            </a:r>
            <a:r>
              <a:rPr lang="zh-CN" altLang="en-US" sz="1600" b="1" dirty="0">
                <a:solidFill>
                  <a:srgbClr val="FFCCFF"/>
                </a:solidFill>
              </a:rPr>
              <a:t> </a:t>
            </a:r>
            <a:r>
              <a:rPr lang="zh-CN" altLang="en-US" sz="1600" b="1" dirty="0">
                <a:solidFill>
                  <a:srgbClr val="D408CF"/>
                </a:solidFill>
              </a:rPr>
              <a:t>：</a:t>
            </a:r>
            <a:r>
              <a:rPr lang="zh-CN" altLang="en-US" sz="1600" b="1" dirty="0">
                <a:solidFill>
                  <a:schemeClr val="accent2"/>
                </a:solidFill>
              </a:rPr>
              <a:t>（ </a:t>
            </a:r>
            <a:r>
              <a:rPr lang="en-US" altLang="zh-CN" sz="1600" b="1" dirty="0">
                <a:solidFill>
                  <a:schemeClr val="accent2"/>
                </a:solidFill>
              </a:rPr>
              <a:t>16</a:t>
            </a:r>
            <a:r>
              <a:rPr lang="zh-CN" altLang="en-US" sz="1600" b="1" dirty="0">
                <a:solidFill>
                  <a:schemeClr val="accent2"/>
                </a:solidFill>
              </a:rPr>
              <a:t>位偏移量）</a:t>
            </a:r>
            <a:r>
              <a:rPr lang="zh-CN" altLang="en-US" sz="1600" b="1" dirty="0"/>
              <a:t> </a:t>
            </a: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227261" y="3373030"/>
            <a:ext cx="4211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/>
            <a:r>
              <a:rPr lang="zh-CN" altLang="en-US" sz="1600" b="1" dirty="0">
                <a:solidFill>
                  <a:schemeClr val="accent2"/>
                </a:solidFill>
              </a:rPr>
              <a:t>段的起始地址   </a:t>
            </a:r>
            <a:r>
              <a:rPr lang="zh-CN" altLang="en-US" sz="1600" b="1" dirty="0">
                <a:solidFill>
                  <a:srgbClr val="D408CF"/>
                </a:solidFill>
              </a:rPr>
              <a:t>：</a:t>
            </a:r>
            <a:r>
              <a:rPr lang="zh-CN" altLang="en-US" sz="1600" b="1" dirty="0"/>
              <a:t> </a:t>
            </a:r>
            <a:r>
              <a:rPr lang="zh-CN" altLang="en-US" sz="1600" b="1" dirty="0">
                <a:solidFill>
                  <a:schemeClr val="accent2"/>
                </a:solidFill>
              </a:rPr>
              <a:t>段内的偏移地址</a:t>
            </a:r>
          </a:p>
        </p:txBody>
      </p:sp>
      <p:sp>
        <p:nvSpPr>
          <p:cNvPr id="32" name="标题 3"/>
          <p:cNvSpPr>
            <a:spLocks noGrp="1"/>
          </p:cNvSpPr>
          <p:nvPr>
            <p:ph type="title"/>
          </p:nvPr>
        </p:nvSpPr>
        <p:spPr>
          <a:xfrm>
            <a:off x="298450" y="287338"/>
            <a:ext cx="6172200" cy="5635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  <p:bldP spid="12" grpId="0" autoUpdateAnimBg="0"/>
      <p:bldP spid="14" grpId="0" autoUpdateAnimBg="0"/>
      <p:bldP spid="16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60164"/>
            <a:ext cx="8229600" cy="512422"/>
          </a:xfrm>
        </p:spPr>
        <p:txBody>
          <a:bodyPr/>
          <a:lstStyle/>
          <a:p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总线保持请求和总线授权时序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微处理器的时序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48280" y="2322884"/>
            <a:ext cx="8424863" cy="16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以下情况下，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在当前总线周期开始时发出总线授予信号：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前一次总线传送</a:t>
            </a:r>
            <a:r>
              <a:rPr lang="zh-CN" altLang="en-US" sz="2000" b="1" dirty="0">
                <a:solidFill>
                  <a:srgbClr val="CC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不是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对奇地址单元读或写一个字的低位字节；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）前一个总线周期内</a:t>
            </a:r>
            <a:r>
              <a:rPr lang="zh-CN" altLang="en-US" sz="2000" b="1" dirty="0">
                <a:solidFill>
                  <a:srgbClr val="CC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未出现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中断响应的第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个负脉冲；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solidFill>
                  <a:srgbClr val="CC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不再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执行带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LOCK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前缀的指令。</a:t>
            </a:r>
          </a:p>
        </p:txBody>
      </p:sp>
      <p:pic>
        <p:nvPicPr>
          <p:cNvPr id="6" name="Picture 3" descr="Ocr00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" t="5658" b="16974"/>
          <a:stretch>
            <a:fillRect/>
          </a:stretch>
        </p:blipFill>
        <p:spPr bwMode="auto">
          <a:xfrm>
            <a:off x="468313" y="4221088"/>
            <a:ext cx="7991475" cy="19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 CPU</a:t>
            </a:r>
            <a:r>
              <a:rPr lang="zh-CN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在内部结构上由哪几部分组成</a:t>
            </a:r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其功能是什么</a:t>
            </a:r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zh-CN" b="1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【解析】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的内部结构分成两部分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总线接口部件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BIU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和执行部件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总线接口部件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BIU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，负责控制存储器与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端口的信息读写，包括指令获取与排队、操作数存取等。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执行部件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负责从指令队列中取出指令，完成指令译码与指令的执行。</a:t>
            </a: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例题解析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BIU</a:t>
            </a:r>
            <a:r>
              <a:rPr lang="zh-CN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由哪几部分组成</a:t>
            </a:r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其功能是什么</a:t>
            </a:r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zh-CN" b="1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【解析】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的总线接口部件主要由下面几部分组成：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个段寄存器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CS/DS/ES/SS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，用于保存各段地址；一个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位的指令指针寄存器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，用于保存当前指令的偏移地址；一个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位地址加法器，用于形成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位物理地址；指令流字节队列，用于保存指令；存储器接口，用于内总线与外总线的连接。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zh-CN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由那几部分组成</a:t>
            </a:r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有什么功能</a:t>
            </a:r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zh-CN" b="1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【解析】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的执行单元部件主要由下面几部分组成：控制器、算术逻辑单元、标志寄存器、通用寄存器组。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控制器：从指令流顺序取指令、进行指令译码，完成指令的执行等。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算术逻辑单元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：根据控制器完成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8/16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位二进制算数与逻辑运算。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标志寄存器：使用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位，标志分两类。其中状态标志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位，存放算数逻辑单元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运算结果特征；控制标志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位，控制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种特定操作。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通用寄存器组：用于暂存数据或指针的寄存器阵列。</a:t>
            </a:r>
          </a:p>
          <a:p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732" y="1690463"/>
            <a:ext cx="8867328" cy="4263752"/>
          </a:xfrm>
        </p:spPr>
        <p:txBody>
          <a:bodyPr/>
          <a:lstStyle/>
          <a:p>
            <a:r>
              <a:rPr lang="en-US" altLang="zh-CN" b="1" dirty="0">
                <a:solidFill>
                  <a:srgbClr val="740000"/>
                </a:solidFill>
              </a:rPr>
              <a:t>4</a:t>
            </a:r>
            <a:r>
              <a:rPr lang="zh-CN" altLang="zh-CN" b="1" dirty="0">
                <a:solidFill>
                  <a:srgbClr val="740000"/>
                </a:solidFill>
              </a:rPr>
              <a:t>．说明标志位中溢出位与进位标志位的区别</a:t>
            </a:r>
            <a:r>
              <a:rPr lang="zh-CN" altLang="zh-CN" sz="2000" b="1" dirty="0"/>
              <a:t>。</a:t>
            </a:r>
          </a:p>
          <a:p>
            <a:r>
              <a:rPr lang="zh-CN" altLang="zh-CN" sz="1800" b="1" dirty="0"/>
              <a:t>【解析】</a:t>
            </a:r>
          </a:p>
          <a:p>
            <a:r>
              <a:rPr lang="zh-CN" altLang="zh-CN" sz="1800" b="1" dirty="0"/>
              <a:t>进位标志位</a:t>
            </a:r>
            <a:r>
              <a:rPr lang="en-US" altLang="zh-CN" sz="1800" b="1" dirty="0"/>
              <a:t>CF</a:t>
            </a:r>
            <a:r>
              <a:rPr lang="zh-CN" altLang="zh-CN" sz="1800" b="1" dirty="0"/>
              <a:t>是指两个操作数在进行算术运算后，最高位（</a:t>
            </a:r>
            <a:r>
              <a:rPr lang="en-US" altLang="zh-CN" sz="1800" b="1" dirty="0"/>
              <a:t>8</a:t>
            </a:r>
            <a:r>
              <a:rPr lang="zh-CN" altLang="zh-CN" sz="1800" b="1" dirty="0"/>
              <a:t>位操作为</a:t>
            </a:r>
            <a:r>
              <a:rPr lang="en-US" altLang="zh-CN" sz="1800" b="1" dirty="0"/>
              <a:t>D7</a:t>
            </a:r>
            <a:r>
              <a:rPr lang="zh-CN" altLang="zh-CN" sz="1800" b="1" dirty="0"/>
              <a:t>位，</a:t>
            </a:r>
            <a:r>
              <a:rPr lang="en-US" altLang="zh-CN" sz="1800" b="1" dirty="0"/>
              <a:t>16</a:t>
            </a:r>
            <a:r>
              <a:rPr lang="zh-CN" altLang="zh-CN" sz="1800" b="1" dirty="0"/>
              <a:t>位操作为</a:t>
            </a:r>
            <a:r>
              <a:rPr lang="en-US" altLang="zh-CN" sz="1800" b="1" dirty="0"/>
              <a:t>D15</a:t>
            </a:r>
            <a:r>
              <a:rPr lang="zh-CN" altLang="zh-CN" sz="1800" b="1" dirty="0"/>
              <a:t>位）是否出现进位或借位的情况，</a:t>
            </a:r>
            <a:r>
              <a:rPr lang="zh-CN" altLang="zh-CN" sz="1800" b="1" dirty="0">
                <a:solidFill>
                  <a:srgbClr val="FF0000"/>
                </a:solidFill>
              </a:rPr>
              <a:t>有进位或借位，</a:t>
            </a:r>
            <a:r>
              <a:rPr lang="en-US" altLang="zh-CN" sz="1800" b="1" dirty="0">
                <a:solidFill>
                  <a:srgbClr val="FF0000"/>
                </a:solidFill>
              </a:rPr>
              <a:t>CF</a:t>
            </a:r>
            <a:r>
              <a:rPr lang="zh-CN" altLang="zh-CN" sz="1800" b="1" dirty="0">
                <a:solidFill>
                  <a:srgbClr val="FF0000"/>
                </a:solidFill>
              </a:rPr>
              <a:t>置“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r>
              <a:rPr lang="zh-CN" altLang="zh-CN" sz="1800" b="1" dirty="0">
                <a:solidFill>
                  <a:srgbClr val="FF0000"/>
                </a:solidFill>
              </a:rPr>
              <a:t>”，否则置“</a:t>
            </a:r>
            <a:r>
              <a:rPr lang="en-US" altLang="zh-CN" sz="1800" b="1" dirty="0">
                <a:solidFill>
                  <a:srgbClr val="FF0000"/>
                </a:solidFill>
              </a:rPr>
              <a:t>0</a:t>
            </a:r>
            <a:r>
              <a:rPr lang="zh-CN" altLang="zh-CN" sz="1800" b="1" dirty="0">
                <a:solidFill>
                  <a:srgbClr val="FF0000"/>
                </a:solidFill>
              </a:rPr>
              <a:t>”</a:t>
            </a:r>
            <a:r>
              <a:rPr lang="zh-CN" altLang="zh-CN" sz="1800" b="1" dirty="0"/>
              <a:t>。</a:t>
            </a:r>
          </a:p>
          <a:p>
            <a:r>
              <a:rPr lang="zh-CN" altLang="zh-CN" sz="1800" b="1" dirty="0"/>
              <a:t>溢出位</a:t>
            </a:r>
            <a:r>
              <a:rPr lang="en-US" altLang="zh-CN" sz="1800" b="1" dirty="0"/>
              <a:t>OF</a:t>
            </a:r>
            <a:r>
              <a:rPr lang="zh-CN" altLang="zh-CN" sz="1800" b="1" dirty="0"/>
              <a:t>是反映带符号数（以二进制补码表示）运算结果</a:t>
            </a:r>
            <a:r>
              <a:rPr lang="zh-CN" altLang="zh-CN" sz="1800" b="1" dirty="0">
                <a:solidFill>
                  <a:srgbClr val="FF0000"/>
                </a:solidFill>
              </a:rPr>
              <a:t>是否超过机器所能表示的数值范围的情况</a:t>
            </a:r>
            <a:r>
              <a:rPr lang="zh-CN" altLang="zh-CN" sz="1800" b="1" dirty="0"/>
              <a:t>。</a:t>
            </a:r>
            <a:r>
              <a:rPr lang="en-US" altLang="zh-CN" sz="1800" b="1" dirty="0"/>
              <a:t>8086</a:t>
            </a:r>
            <a:r>
              <a:rPr lang="zh-CN" altLang="zh-CN" sz="1800" b="1" dirty="0"/>
              <a:t>中的数据用补码表示，对于</a:t>
            </a:r>
            <a:r>
              <a:rPr lang="en-US" altLang="zh-CN" sz="1800" b="1" dirty="0"/>
              <a:t>8</a:t>
            </a:r>
            <a:r>
              <a:rPr lang="zh-CN" altLang="zh-CN" sz="1800" b="1" dirty="0"/>
              <a:t>位的字节运算，数值范围为</a:t>
            </a:r>
            <a:r>
              <a:rPr lang="en-US" altLang="zh-CN" sz="1800" b="1" dirty="0"/>
              <a:t>-128~+127</a:t>
            </a:r>
            <a:r>
              <a:rPr lang="zh-CN" altLang="zh-CN" sz="1800" b="1" dirty="0"/>
              <a:t>；对于</a:t>
            </a:r>
            <a:r>
              <a:rPr lang="en-US" altLang="zh-CN" sz="1800" b="1" dirty="0"/>
              <a:t>16</a:t>
            </a:r>
            <a:r>
              <a:rPr lang="zh-CN" altLang="zh-CN" sz="1800" b="1" dirty="0"/>
              <a:t>位的字运算，数值范围为</a:t>
            </a:r>
            <a:r>
              <a:rPr lang="en-US" altLang="zh-CN" sz="1800" b="1" dirty="0"/>
              <a:t>-32768~+32767</a:t>
            </a:r>
            <a:r>
              <a:rPr lang="zh-CN" altLang="zh-CN" sz="1800" b="1" dirty="0"/>
              <a:t>。若超过上述范围，则称为“溢出”，</a:t>
            </a:r>
            <a:r>
              <a:rPr lang="en-US" altLang="zh-CN" sz="1800" b="1" dirty="0"/>
              <a:t>OF</a:t>
            </a:r>
            <a:r>
              <a:rPr lang="zh-CN" altLang="zh-CN" sz="1800" b="1" dirty="0"/>
              <a:t>置“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”。</a:t>
            </a:r>
          </a:p>
          <a:p>
            <a:r>
              <a:rPr lang="zh-CN" altLang="zh-CN" sz="1800" b="1" dirty="0"/>
              <a:t>溢出和进位是两个不同的概念，某些运算结果，有“溢出”不一定有“进位”，反之，有“进位”也不一定有“溢出”。</a:t>
            </a:r>
            <a:endParaRPr lang="zh-CN" altLang="en-US" sz="18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9890" y="1630246"/>
            <a:ext cx="8229600" cy="426375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．存储器物理地址为</a:t>
            </a:r>
            <a:r>
              <a:rPr lang="en-US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400A5H</a:t>
            </a:r>
            <a:r>
              <a:rPr lang="zh-CN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400AAH</a:t>
            </a:r>
            <a:r>
              <a:rPr lang="zh-CN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的单元中，有</a:t>
            </a:r>
            <a:r>
              <a:rPr lang="en-US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个字节的数据分别为</a:t>
            </a:r>
            <a:r>
              <a:rPr lang="en-US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11H</a:t>
            </a:r>
            <a:r>
              <a:rPr lang="zh-CN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22H</a:t>
            </a:r>
            <a:r>
              <a:rPr lang="zh-CN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33H</a:t>
            </a:r>
            <a:r>
              <a:rPr lang="zh-CN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44H</a:t>
            </a:r>
            <a:r>
              <a:rPr lang="zh-CN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55H</a:t>
            </a:r>
            <a:r>
              <a:rPr lang="zh-CN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66H</a:t>
            </a:r>
            <a:r>
              <a:rPr lang="zh-CN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，若当前</a:t>
            </a:r>
            <a:r>
              <a:rPr lang="en-US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(DS)=4002H</a:t>
            </a:r>
            <a:r>
              <a:rPr lang="zh-CN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，请说明它们的偏移地址值。如果要从存储器中读出这些数据，需要访问几次存储器，各读出哪些数据？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【解析】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这个题目考查重点是</a:t>
            </a:r>
            <a:r>
              <a:rPr lang="zh-CN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规则字和非规则字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的应用。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由于：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物理地址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=400A5H=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段地址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*16+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偏移地址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=40020H+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偏移地址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偏移地址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=400A5-40020=85H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若以最少访问次数而言，可以如下操作：从奇地址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400A5H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中读出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11H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；从偶地址开始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400A6H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400A7H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两个单元读出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3322H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；从偶地址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400A8H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400A9H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两个单元读出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5544H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；从偶地址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400AAH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中读出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66H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。最少读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次。</a:t>
            </a:r>
          </a:p>
          <a:p>
            <a:pPr>
              <a:spcBef>
                <a:spcPts val="600"/>
              </a:spcBef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被复位以后，有关寄存器的状态是什么？微处理器从何处开始执行程序？</a:t>
            </a:r>
          </a:p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【解析】</a:t>
            </a:r>
          </a:p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标志寄存器、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和指令队列置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1(FFFFH)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处理器从</a:t>
            </a:r>
            <a:r>
              <a:rPr lang="en-US" altLang="zh-CN" sz="20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FFFF0H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存储单元取指令并开始执行。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为什么采用地址</a:t>
            </a:r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数据引线复用技术？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考虑到芯片成本和体积，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根引线的封装结构。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根线无法直接引出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的全部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位地址、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位数据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、诸多控制信号和状态信号，因此采用地址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数据线复用引线方法解决这一矛盾。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从逻辑角度来看，地址与数据信号不会同时出现，二者可以分时复用同一组引线。</a:t>
            </a: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8086CPU</a:t>
            </a:r>
            <a:r>
              <a:rPr lang="zh-CN" altLang="en-US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形成总线数据时，为什么要对部分地址线进行锁存？用什么信号控制锁存？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为了确保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对存储器和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端口的正常读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写操作，要求地址和数据同时出现在地址总线和数据总线上。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AD0~AD15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总线是地址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数据分时复用的，即在总线周期的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状态传送出地址信息，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状态传送数据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；因此借由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送出的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高电平锁存信号，将在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状态传送出的地址信息存于锁存器中。</a:t>
            </a: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构成系统时存储器分为哪两个存储体？它们如何与地址、数据总线连接？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构成系统分为偶地址存储体和奇地址存储体。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偶地址存储体：连接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D7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A0=0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时选通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奇地址存储体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D15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D8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BHE=0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A0=1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时选通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c012l">
  <a:themeElements>
    <a:clrScheme name="自定义 2">
      <a:dk1>
        <a:srgbClr val="00349E"/>
      </a:dk1>
      <a:lt1>
        <a:sysClr val="window" lastClr="FFFFFF"/>
      </a:lt1>
      <a:dk2>
        <a:srgbClr val="002676"/>
      </a:dk2>
      <a:lt2>
        <a:srgbClr val="D2D2D2"/>
      </a:lt2>
      <a:accent1>
        <a:srgbClr val="002676"/>
      </a:accent1>
      <a:accent2>
        <a:srgbClr val="005BD3"/>
      </a:accent2>
      <a:accent3>
        <a:srgbClr val="00B050"/>
      </a:accent3>
      <a:accent4>
        <a:srgbClr val="92D050"/>
      </a:accent4>
      <a:accent5>
        <a:srgbClr val="17BBFD"/>
      </a:accent5>
      <a:accent6>
        <a:srgbClr val="FFFFFF"/>
      </a:accent6>
      <a:hlink>
        <a:srgbClr val="17BBFD"/>
      </a:hlink>
      <a:folHlink>
        <a:srgbClr val="4E005F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222</TotalTime>
  <Words>11307</Words>
  <Application>Microsoft Office PowerPoint</Application>
  <PresentationFormat>全屏显示(4:3)</PresentationFormat>
  <Paragraphs>1537</Paragraphs>
  <Slides>101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101</vt:i4>
      </vt:variant>
    </vt:vector>
  </HeadingPairs>
  <TitlesOfParts>
    <vt:vector size="120" baseType="lpstr">
      <vt:lpstr>方正兰亭中黑_GBK</vt:lpstr>
      <vt:lpstr>仿宋</vt:lpstr>
      <vt:lpstr>黑体</vt:lpstr>
      <vt:lpstr>楷体_GB2312</vt:lpstr>
      <vt:lpstr>宋体</vt:lpstr>
      <vt:lpstr>微软雅黑</vt:lpstr>
      <vt:lpstr>幼圆</vt:lpstr>
      <vt:lpstr>Arial</vt:lpstr>
      <vt:lpstr>Calibri</vt:lpstr>
      <vt:lpstr>Garamond</vt:lpstr>
      <vt:lpstr>Tahoma</vt:lpstr>
      <vt:lpstr>Times New Roman</vt:lpstr>
      <vt:lpstr>Verdana</vt:lpstr>
      <vt:lpstr>Wingdings</vt:lpstr>
      <vt:lpstr>cdb2004c012l</vt:lpstr>
      <vt:lpstr>Office 主题</vt:lpstr>
      <vt:lpstr>Equation.3</vt:lpstr>
      <vt:lpstr>Equation</vt:lpstr>
      <vt:lpstr>Visio</vt:lpstr>
      <vt:lpstr>PowerPoint 演示文稿</vt:lpstr>
      <vt:lpstr>微机原理与接口技术（第3版）</vt:lpstr>
      <vt:lpstr>3　8086/8088微处理器结构  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PowerPoint 演示文稿</vt:lpstr>
      <vt:lpstr>3　8086/8088微处理器结构</vt:lpstr>
      <vt:lpstr>3　8086/8088微处理器结构</vt:lpstr>
      <vt:lpstr>PowerPoint 演示文稿</vt:lpstr>
      <vt:lpstr>PowerPoint 演示文稿</vt:lpstr>
      <vt:lpstr>PowerPoint 演示文稿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PowerPoint 演示文稿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8086最小工作模式下控制核心单元的组成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3　8086/8088微处理器结构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SONY</dc:creator>
  <cp:lastModifiedBy>Student</cp:lastModifiedBy>
  <cp:revision>911</cp:revision>
  <dcterms:created xsi:type="dcterms:W3CDTF">2010-12-06T14:45:00Z</dcterms:created>
  <dcterms:modified xsi:type="dcterms:W3CDTF">2022-09-15T03:28:30Z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