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tiff" ContentType="image/tif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5"/>
  </p:notesMasterIdLst>
  <p:handoutMasterIdLst>
    <p:handoutMasterId r:id="rId147"/>
  </p:handoutMasterIdLst>
  <p:sldIdLst>
    <p:sldId id="256" r:id="rId4"/>
    <p:sldId id="341" r:id="rId6"/>
    <p:sldId id="544" r:id="rId7"/>
    <p:sldId id="546" r:id="rId8"/>
    <p:sldId id="547" r:id="rId9"/>
    <p:sldId id="545" r:id="rId10"/>
    <p:sldId id="548" r:id="rId11"/>
    <p:sldId id="549" r:id="rId12"/>
    <p:sldId id="550" r:id="rId13"/>
    <p:sldId id="551" r:id="rId14"/>
    <p:sldId id="552" r:id="rId15"/>
    <p:sldId id="553" r:id="rId16"/>
    <p:sldId id="554" r:id="rId17"/>
    <p:sldId id="555" r:id="rId18"/>
    <p:sldId id="556" r:id="rId19"/>
    <p:sldId id="557" r:id="rId20"/>
    <p:sldId id="558" r:id="rId21"/>
    <p:sldId id="559" r:id="rId22"/>
    <p:sldId id="560" r:id="rId23"/>
    <p:sldId id="561" r:id="rId24"/>
    <p:sldId id="563" r:id="rId25"/>
    <p:sldId id="562" r:id="rId26"/>
    <p:sldId id="564" r:id="rId27"/>
    <p:sldId id="565" r:id="rId28"/>
    <p:sldId id="566" r:id="rId29"/>
    <p:sldId id="567" r:id="rId30"/>
    <p:sldId id="568" r:id="rId31"/>
    <p:sldId id="569" r:id="rId32"/>
    <p:sldId id="570" r:id="rId33"/>
    <p:sldId id="571" r:id="rId34"/>
    <p:sldId id="427" r:id="rId35"/>
    <p:sldId id="572" r:id="rId36"/>
    <p:sldId id="573" r:id="rId37"/>
    <p:sldId id="574" r:id="rId38"/>
    <p:sldId id="575" r:id="rId39"/>
    <p:sldId id="576" r:id="rId40"/>
    <p:sldId id="577" r:id="rId41"/>
    <p:sldId id="578" r:id="rId42"/>
    <p:sldId id="579" r:id="rId43"/>
    <p:sldId id="580" r:id="rId44"/>
    <p:sldId id="581" r:id="rId45"/>
    <p:sldId id="582" r:id="rId46"/>
    <p:sldId id="583" r:id="rId47"/>
    <p:sldId id="584" r:id="rId48"/>
    <p:sldId id="586" r:id="rId49"/>
    <p:sldId id="587" r:id="rId50"/>
    <p:sldId id="589" r:id="rId51"/>
    <p:sldId id="588" r:id="rId52"/>
    <p:sldId id="591" r:id="rId53"/>
    <p:sldId id="590" r:id="rId54"/>
    <p:sldId id="592" r:id="rId55"/>
    <p:sldId id="585" r:id="rId56"/>
    <p:sldId id="593" r:id="rId57"/>
    <p:sldId id="594" r:id="rId58"/>
    <p:sldId id="595" r:id="rId59"/>
    <p:sldId id="597" r:id="rId60"/>
    <p:sldId id="596" r:id="rId61"/>
    <p:sldId id="598" r:id="rId62"/>
    <p:sldId id="599" r:id="rId63"/>
    <p:sldId id="600" r:id="rId64"/>
    <p:sldId id="601" r:id="rId65"/>
    <p:sldId id="602" r:id="rId66"/>
    <p:sldId id="603" r:id="rId67"/>
    <p:sldId id="604" r:id="rId68"/>
    <p:sldId id="605" r:id="rId69"/>
    <p:sldId id="606" r:id="rId70"/>
    <p:sldId id="607" r:id="rId71"/>
    <p:sldId id="608" r:id="rId72"/>
    <p:sldId id="609" r:id="rId73"/>
    <p:sldId id="610" r:id="rId74"/>
    <p:sldId id="611" r:id="rId75"/>
    <p:sldId id="612" r:id="rId76"/>
    <p:sldId id="613" r:id="rId77"/>
    <p:sldId id="614" r:id="rId78"/>
    <p:sldId id="615" r:id="rId79"/>
    <p:sldId id="616" r:id="rId80"/>
    <p:sldId id="617" r:id="rId81"/>
    <p:sldId id="618" r:id="rId82"/>
    <p:sldId id="619" r:id="rId83"/>
    <p:sldId id="620" r:id="rId84"/>
    <p:sldId id="621" r:id="rId85"/>
    <p:sldId id="622" r:id="rId86"/>
    <p:sldId id="623" r:id="rId87"/>
    <p:sldId id="624" r:id="rId88"/>
    <p:sldId id="625" r:id="rId89"/>
    <p:sldId id="626" r:id="rId90"/>
    <p:sldId id="627" r:id="rId91"/>
    <p:sldId id="628" r:id="rId92"/>
    <p:sldId id="629" r:id="rId93"/>
    <p:sldId id="630" r:id="rId94"/>
    <p:sldId id="631" r:id="rId95"/>
    <p:sldId id="632" r:id="rId96"/>
    <p:sldId id="633" r:id="rId97"/>
    <p:sldId id="634" r:id="rId98"/>
    <p:sldId id="635" r:id="rId99"/>
    <p:sldId id="636" r:id="rId100"/>
    <p:sldId id="637" r:id="rId101"/>
    <p:sldId id="638" r:id="rId102"/>
    <p:sldId id="639" r:id="rId103"/>
    <p:sldId id="640" r:id="rId104"/>
    <p:sldId id="641" r:id="rId105"/>
    <p:sldId id="642" r:id="rId106"/>
    <p:sldId id="643" r:id="rId107"/>
    <p:sldId id="644" r:id="rId108"/>
    <p:sldId id="645" r:id="rId109"/>
    <p:sldId id="646" r:id="rId110"/>
    <p:sldId id="647" r:id="rId111"/>
    <p:sldId id="648" r:id="rId112"/>
    <p:sldId id="649" r:id="rId113"/>
    <p:sldId id="259" r:id="rId114"/>
    <p:sldId id="262" r:id="rId115"/>
    <p:sldId id="288" r:id="rId116"/>
    <p:sldId id="263" r:id="rId117"/>
    <p:sldId id="289" r:id="rId118"/>
    <p:sldId id="264" r:id="rId119"/>
    <p:sldId id="265" r:id="rId120"/>
    <p:sldId id="290" r:id="rId121"/>
    <p:sldId id="291" r:id="rId122"/>
    <p:sldId id="266" r:id="rId123"/>
    <p:sldId id="292" r:id="rId124"/>
    <p:sldId id="267" r:id="rId125"/>
    <p:sldId id="268" r:id="rId126"/>
    <p:sldId id="293" r:id="rId127"/>
    <p:sldId id="269" r:id="rId128"/>
    <p:sldId id="294" r:id="rId129"/>
    <p:sldId id="270" r:id="rId130"/>
    <p:sldId id="271" r:id="rId131"/>
    <p:sldId id="272" r:id="rId132"/>
    <p:sldId id="273" r:id="rId133"/>
    <p:sldId id="274" r:id="rId134"/>
    <p:sldId id="275" r:id="rId135"/>
    <p:sldId id="276" r:id="rId136"/>
    <p:sldId id="650" r:id="rId137"/>
    <p:sldId id="651" r:id="rId138"/>
    <p:sldId id="652" r:id="rId139"/>
    <p:sldId id="653" r:id="rId140"/>
    <p:sldId id="654" r:id="rId141"/>
    <p:sldId id="655" r:id="rId142"/>
    <p:sldId id="656" r:id="rId143"/>
    <p:sldId id="657" r:id="rId144"/>
    <p:sldId id="658" r:id="rId145"/>
    <p:sldId id="659" r:id="rId1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Z"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FFFFCC"/>
    <a:srgbClr val="740000"/>
    <a:srgbClr val="00349E"/>
    <a:srgbClr val="CC6600"/>
    <a:srgbClr val="B10303"/>
    <a:srgbClr val="CC3399"/>
    <a:srgbClr val="FFFF99"/>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104" autoAdjust="0"/>
  </p:normalViewPr>
  <p:slideViewPr>
    <p:cSldViewPr>
      <p:cViewPr varScale="1">
        <p:scale>
          <a:sx n="72" d="100"/>
          <a:sy n="72" d="100"/>
        </p:scale>
        <p:origin x="456" y="66"/>
      </p:cViewPr>
      <p:guideLst>
        <p:guide orient="horz" pos="2072"/>
        <p:guide pos="2882"/>
      </p:guideLst>
    </p:cSldViewPr>
  </p:slideViewPr>
  <p:notesTextViewPr>
    <p:cViewPr>
      <p:scale>
        <a:sx n="100" d="100"/>
        <a:sy n="100" d="100"/>
      </p:scale>
      <p:origin x="0" y="0"/>
    </p:cViewPr>
  </p:notesTextViewPr>
  <p:sorterViewPr>
    <p:cViewPr>
      <p:scale>
        <a:sx n="66" d="100"/>
        <a:sy n="66" d="100"/>
      </p:scale>
      <p:origin x="0" y="4445"/>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1" Type="http://schemas.openxmlformats.org/officeDocument/2006/relationships/commentAuthors" Target="commentAuthors.xml"/><Relationship Id="rId150" Type="http://schemas.openxmlformats.org/officeDocument/2006/relationships/tableStyles" Target="tableStyles.xml"/><Relationship Id="rId15" Type="http://schemas.openxmlformats.org/officeDocument/2006/relationships/slide" Target="slides/slide11.xml"/><Relationship Id="rId149" Type="http://schemas.openxmlformats.org/officeDocument/2006/relationships/viewProps" Target="viewProps.xml"/><Relationship Id="rId148" Type="http://schemas.openxmlformats.org/officeDocument/2006/relationships/presProps" Target="presProps.xml"/><Relationship Id="rId147" Type="http://schemas.openxmlformats.org/officeDocument/2006/relationships/handoutMaster" Target="handoutMasters/handoutMaster1.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22T23:57:50.386" idx="2">
    <p:pos x="10" y="10"/>
    <p:text>IBM PC及兼容机的ROM中有一系列外部设备管理软件，组成了基本的输入输出系统(ROM BIOS)。
    DOS在此基础上开发了输入输出设备处理程序IBMBIO.COM，这也是DOS与ROM BIOS的接口。
    在IBMBIO.COM基础上，DOS还开发了文件管理和一系列处理程序IBMDOS.COM。
    另外，DOS还有命令处理程序COMMAND.COM，它与前两种程序构成基本DOS系统。</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C15A9-E68D-43DB-9F27-620F3E057C8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B27ACE-7591-4D2A-9DF1-E79EEEC70C7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B27ACE-7591-4D2A-9DF1-E79EEEC70C7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文本框 3"/>
          <p:cNvSpPr txBox="1"/>
          <p:nvPr userDrawn="1"/>
        </p:nvSpPr>
        <p:spPr>
          <a:xfrm>
            <a:off x="3473450" y="3562350"/>
            <a:ext cx="5104765" cy="737235"/>
          </a:xfrm>
          <a:prstGeom prst="rect">
            <a:avLst/>
          </a:prstGeom>
          <a:noFill/>
          <a:effectLst>
            <a:outerShdw blurRad="50800" dist="25400" dir="2400000" algn="ctr" rotWithShape="0">
              <a:srgbClr val="000000">
                <a:alpha val="43000"/>
              </a:srgbClr>
            </a:outerShdw>
          </a:effectLst>
        </p:spPr>
        <p:txBody>
          <a:bodyPr wrap="square" rtlCol="0">
            <a:spAutoFit/>
          </a:bodyPr>
          <a:lstStyle/>
          <a:p>
            <a:pPr>
              <a:lnSpc>
                <a:spcPct val="150000"/>
              </a:lnSpc>
            </a:pPr>
            <a:r>
              <a:rPr lang="zh-CN" altLang="en-US" sz="2800" i="1">
                <a:latin typeface="微软雅黑" panose="020B0503020204020204" pitchFamily="34" charset="-122"/>
                <a:ea typeface="微软雅黑" panose="020B0503020204020204" pitchFamily="34" charset="-122"/>
              </a:rPr>
              <a:t>微机原理与接口技术（第</a:t>
            </a:r>
            <a:r>
              <a:rPr lang="en-US" altLang="zh-CN" sz="2800" i="1">
                <a:latin typeface="微软雅黑" panose="020B0503020204020204" pitchFamily="34" charset="-122"/>
                <a:ea typeface="微软雅黑" panose="020B0503020204020204" pitchFamily="34" charset="-122"/>
              </a:rPr>
              <a:t>3</a:t>
            </a:r>
            <a:r>
              <a:rPr lang="zh-CN" altLang="en-US" sz="2800" i="1">
                <a:latin typeface="微软雅黑" panose="020B0503020204020204" pitchFamily="34" charset="-122"/>
                <a:ea typeface="微软雅黑" panose="020B0503020204020204" pitchFamily="34" charset="-122"/>
              </a:rPr>
              <a:t>版）</a:t>
            </a:r>
            <a:endParaRPr lang="en-US" altLang="zh-CN" sz="2800" i="1">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4211638" y="5608320"/>
            <a:ext cx="2296795" cy="368300"/>
          </a:xfrm>
          <a:prstGeom prst="rect">
            <a:avLst/>
          </a:prstGeom>
          <a:noFill/>
          <a:effectLst>
            <a:outerShdw blurRad="50800" dist="12700" dir="5400000" algn="ctr" rotWithShape="0">
              <a:srgbClr val="000000">
                <a:alpha val="43000"/>
              </a:srgbClr>
            </a:outerShdw>
          </a:effectLst>
        </p:spPr>
        <p:txBody>
          <a:bodyPr wrap="square" rtlCol="0">
            <a:spAutoFit/>
          </a:bodyPr>
          <a:lstStyle/>
          <a:p>
            <a:pPr algn="ctr"/>
            <a:r>
              <a:rPr lang="zh-CN" altLang="en-US" sz="1800">
                <a:latin typeface="微软雅黑" panose="020B0503020204020204" pitchFamily="34" charset="-122"/>
                <a:ea typeface="微软雅黑" panose="020B0503020204020204" pitchFamily="34" charset="-122"/>
              </a:rPr>
              <a:t>清华大学出版社</a:t>
            </a:r>
            <a:endParaRPr lang="zh-CN" altLang="en-US" sz="1800">
              <a:latin typeface="微软雅黑" panose="020B0503020204020204" pitchFamily="34" charset="-122"/>
              <a:ea typeface="微软雅黑" panose="020B0503020204020204" pitchFamily="34" charset="-122"/>
            </a:endParaRPr>
          </a:p>
        </p:txBody>
      </p:sp>
      <p:grpSp>
        <p:nvGrpSpPr>
          <p:cNvPr id="3078" name="组合 29"/>
          <p:cNvGrpSpPr/>
          <p:nvPr userDrawn="1"/>
        </p:nvGrpSpPr>
        <p:grpSpPr>
          <a:xfrm>
            <a:off x="0" y="6597650"/>
            <a:ext cx="9144000" cy="260350"/>
            <a:chOff x="0" y="0"/>
            <a:chExt cx="8792204" cy="764704"/>
          </a:xfrm>
        </p:grpSpPr>
        <p:sp>
          <p:nvSpPr>
            <p:cNvPr id="3079" name="矩形 14"/>
            <p:cNvSpPr/>
            <p:nvPr/>
          </p:nvSpPr>
          <p:spPr>
            <a:xfrm>
              <a:off x="0" y="0"/>
              <a:ext cx="1267876" cy="764704"/>
            </a:xfrm>
            <a:prstGeom prst="rect">
              <a:avLst/>
            </a:prstGeom>
            <a:solidFill>
              <a:srgbClr val="160B37"/>
            </a:solidFill>
            <a:ln w="9525">
              <a:noFill/>
            </a:ln>
          </p:spPr>
          <p:txBody>
            <a:bodyPr anchor="ctr"/>
            <a:lstStyle/>
            <a:p>
              <a:pPr algn="ctr"/>
              <a:endParaRPr lang="zh-CN" altLang="en-US" dirty="0">
                <a:solidFill>
                  <a:srgbClr val="FFFFFF"/>
                </a:solidFill>
                <a:ea typeface="宋体" panose="02010600030101010101" pitchFamily="2" charset="-122"/>
              </a:endParaRPr>
            </a:p>
          </p:txBody>
        </p:sp>
        <p:sp>
          <p:nvSpPr>
            <p:cNvPr id="3080" name="矩形 15"/>
            <p:cNvSpPr/>
            <p:nvPr/>
          </p:nvSpPr>
          <p:spPr>
            <a:xfrm>
              <a:off x="1267876" y="0"/>
              <a:ext cx="1267876" cy="764704"/>
            </a:xfrm>
            <a:prstGeom prst="rect">
              <a:avLst/>
            </a:prstGeom>
            <a:solidFill>
              <a:srgbClr val="201053"/>
            </a:solidFill>
            <a:ln w="9525">
              <a:noFill/>
            </a:ln>
          </p:spPr>
          <p:txBody>
            <a:bodyPr anchor="ctr"/>
            <a:lstStyle/>
            <a:p>
              <a:pPr algn="ctr"/>
              <a:endParaRPr lang="zh-CN" altLang="en-US" dirty="0">
                <a:solidFill>
                  <a:srgbClr val="FFFFFF"/>
                </a:solidFill>
                <a:ea typeface="宋体" panose="02010600030101010101" pitchFamily="2" charset="-122"/>
              </a:endParaRPr>
            </a:p>
          </p:txBody>
        </p:sp>
        <p:sp>
          <p:nvSpPr>
            <p:cNvPr id="3081" name="矩形 16"/>
            <p:cNvSpPr/>
            <p:nvPr/>
          </p:nvSpPr>
          <p:spPr>
            <a:xfrm>
              <a:off x="3761434" y="0"/>
              <a:ext cx="1267876" cy="764704"/>
            </a:xfrm>
            <a:prstGeom prst="rect">
              <a:avLst/>
            </a:prstGeom>
            <a:solidFill>
              <a:srgbClr val="2B70FF"/>
            </a:solidFill>
            <a:ln w="9525">
              <a:noFill/>
            </a:ln>
          </p:spPr>
          <p:txBody>
            <a:bodyPr anchor="ctr"/>
            <a:lstStyle/>
            <a:p>
              <a:pPr algn="ctr"/>
              <a:endParaRPr lang="zh-CN" altLang="en-US" dirty="0">
                <a:solidFill>
                  <a:srgbClr val="FFFFFF"/>
                </a:solidFill>
                <a:ea typeface="宋体" panose="02010600030101010101" pitchFamily="2" charset="-122"/>
              </a:endParaRPr>
            </a:p>
          </p:txBody>
        </p:sp>
        <p:sp>
          <p:nvSpPr>
            <p:cNvPr id="3082" name="矩形 18"/>
            <p:cNvSpPr/>
            <p:nvPr/>
          </p:nvSpPr>
          <p:spPr>
            <a:xfrm>
              <a:off x="5032316" y="0"/>
              <a:ext cx="1267876" cy="764704"/>
            </a:xfrm>
            <a:prstGeom prst="rect">
              <a:avLst/>
            </a:prstGeom>
            <a:solidFill>
              <a:srgbClr val="729EFF"/>
            </a:solidFill>
            <a:ln w="9525">
              <a:noFill/>
            </a:ln>
          </p:spPr>
          <p:txBody>
            <a:bodyPr anchor="ctr"/>
            <a:lstStyle/>
            <a:p>
              <a:pPr algn="ctr"/>
              <a:endParaRPr lang="zh-CN" altLang="en-US" dirty="0">
                <a:solidFill>
                  <a:srgbClr val="FFFFFF"/>
                </a:solidFill>
                <a:ea typeface="宋体" panose="02010600030101010101" pitchFamily="2" charset="-122"/>
              </a:endParaRPr>
            </a:p>
          </p:txBody>
        </p:sp>
        <p:sp>
          <p:nvSpPr>
            <p:cNvPr id="3083" name="矩形 19"/>
            <p:cNvSpPr/>
            <p:nvPr/>
          </p:nvSpPr>
          <p:spPr>
            <a:xfrm>
              <a:off x="2495411" y="0"/>
              <a:ext cx="1267876" cy="764704"/>
            </a:xfrm>
            <a:prstGeom prst="rect">
              <a:avLst/>
            </a:prstGeom>
            <a:solidFill>
              <a:srgbClr val="000099"/>
            </a:solidFill>
            <a:ln w="9525">
              <a:noFill/>
            </a:ln>
          </p:spPr>
          <p:txBody>
            <a:bodyPr anchor="ctr"/>
            <a:lstStyle/>
            <a:p>
              <a:pPr algn="ctr"/>
              <a:endParaRPr lang="zh-CN" altLang="en-US" dirty="0">
                <a:solidFill>
                  <a:srgbClr val="FFFFFF"/>
                </a:solidFill>
                <a:ea typeface="宋体" panose="02010600030101010101" pitchFamily="2" charset="-122"/>
              </a:endParaRPr>
            </a:p>
          </p:txBody>
        </p:sp>
        <p:sp>
          <p:nvSpPr>
            <p:cNvPr id="3084" name="矩形 26"/>
            <p:cNvSpPr/>
            <p:nvPr/>
          </p:nvSpPr>
          <p:spPr>
            <a:xfrm>
              <a:off x="7524328" y="0"/>
              <a:ext cx="1267876" cy="764704"/>
            </a:xfrm>
            <a:prstGeom prst="rect">
              <a:avLst/>
            </a:prstGeom>
            <a:solidFill>
              <a:srgbClr val="E3DCF8"/>
            </a:solidFill>
            <a:ln w="9525">
              <a:noFill/>
            </a:ln>
          </p:spPr>
          <p:txBody>
            <a:bodyPr anchor="ctr"/>
            <a:lstStyle/>
            <a:p>
              <a:pPr algn="ctr"/>
              <a:endParaRPr lang="zh-CN" altLang="en-US" dirty="0">
                <a:solidFill>
                  <a:srgbClr val="FFFFFF"/>
                </a:solidFill>
                <a:ea typeface="宋体" panose="02010600030101010101" pitchFamily="2" charset="-122"/>
              </a:endParaRPr>
            </a:p>
          </p:txBody>
        </p:sp>
        <p:sp>
          <p:nvSpPr>
            <p:cNvPr id="3085" name="矩形 28"/>
            <p:cNvSpPr/>
            <p:nvPr/>
          </p:nvSpPr>
          <p:spPr>
            <a:xfrm>
              <a:off x="6258305" y="0"/>
              <a:ext cx="1267876" cy="764704"/>
            </a:xfrm>
            <a:prstGeom prst="rect">
              <a:avLst/>
            </a:prstGeom>
            <a:solidFill>
              <a:srgbClr val="AFAFFF"/>
            </a:solidFill>
            <a:ln w="9525">
              <a:noFill/>
            </a:ln>
          </p:spPr>
          <p:txBody>
            <a:bodyPr anchor="ctr"/>
            <a:lstStyle/>
            <a:p>
              <a:pPr algn="ctr"/>
              <a:endParaRPr lang="zh-CN" altLang="en-US" dirty="0">
                <a:solidFill>
                  <a:srgbClr val="FFFFFF"/>
                </a:solidFill>
                <a:ea typeface="宋体" panose="02010600030101010101" pitchFamily="2" charset="-122"/>
              </a:endParaRPr>
            </a:p>
          </p:txBody>
        </p:sp>
      </p:grpSp>
      <p:sp>
        <p:nvSpPr>
          <p:cNvPr id="13" name="Rectangle 52"/>
          <p:cNvSpPr/>
          <p:nvPr userDrawn="1"/>
        </p:nvSpPr>
        <p:spPr>
          <a:xfrm>
            <a:off x="5895975" y="635"/>
            <a:ext cx="3248025" cy="2781300"/>
          </a:xfrm>
          <a:prstGeom prst="rect">
            <a:avLst/>
          </a:prstGeom>
          <a:solidFill>
            <a:schemeClr val="accent1"/>
          </a:solidFill>
          <a:ln w="9525">
            <a:noFill/>
          </a:ln>
        </p:spPr>
        <p:txBody>
          <a:bodyPr wrap="none" anchor="ctr"/>
          <a:lstStyle/>
          <a:p>
            <a:pPr eaLnBrk="1" hangingPunct="1"/>
            <a:endParaRPr lang="zh-CN" altLang="en-US" dirty="0">
              <a:ea typeface="宋体" panose="02010600030101010101" pitchFamily="2" charset="-122"/>
            </a:endParaRPr>
          </a:p>
        </p:txBody>
      </p:sp>
      <p:sp>
        <p:nvSpPr>
          <p:cNvPr id="3076" name="Line 5"/>
          <p:cNvSpPr/>
          <p:nvPr userDrawn="1"/>
        </p:nvSpPr>
        <p:spPr>
          <a:xfrm>
            <a:off x="7164388" y="4867275"/>
            <a:ext cx="1349375" cy="1588"/>
          </a:xfrm>
          <a:prstGeom prst="line">
            <a:avLst/>
          </a:prstGeom>
          <a:ln w="76200" cap="rnd" cmpd="sng">
            <a:solidFill>
              <a:srgbClr val="000099"/>
            </a:solidFill>
            <a:prstDash val="sysDot"/>
            <a:headEnd type="none" w="med" len="med"/>
            <a:tailEnd type="none" w="med" len="med"/>
          </a:ln>
        </p:spPr>
        <p:txBody>
          <a:bodyPr/>
          <a:lstStyle/>
          <a:p>
            <a:endParaRPr lang="zh-CN" altLang="en-US" dirty="0">
              <a:solidFill>
                <a:srgbClr val="00349E"/>
              </a:solidFill>
              <a:ea typeface="宋体" panose="02010600030101010101" pitchFamily="2" charset="-122"/>
              <a:sym typeface="Verdana" panose="020B0604030504040204" pitchFamily="34" charset="0"/>
            </a:endParaRPr>
          </a:p>
        </p:txBody>
      </p:sp>
      <p:grpSp>
        <p:nvGrpSpPr>
          <p:cNvPr id="17" name="Group 53"/>
          <p:cNvGrpSpPr/>
          <p:nvPr userDrawn="1"/>
        </p:nvGrpSpPr>
        <p:grpSpPr>
          <a:xfrm>
            <a:off x="19050" y="2330450"/>
            <a:ext cx="9115425" cy="358775"/>
            <a:chOff x="0" y="0"/>
            <a:chExt cx="1927" cy="226"/>
          </a:xfrm>
        </p:grpSpPr>
        <p:sp>
          <p:nvSpPr>
            <p:cNvPr id="18" name="Line 54"/>
            <p:cNvSpPr/>
            <p:nvPr/>
          </p:nvSpPr>
          <p:spPr>
            <a:xfrm>
              <a:off x="0" y="0"/>
              <a:ext cx="1927" cy="0"/>
            </a:xfrm>
            <a:prstGeom prst="line">
              <a:avLst/>
            </a:prstGeom>
            <a:ln w="19050" cap="rnd" cmpd="sng">
              <a:solidFill>
                <a:schemeClr val="bg1"/>
              </a:solidFill>
              <a:prstDash val="sysDot"/>
              <a:headEnd type="none" w="med" len="med"/>
              <a:tailEnd type="none" w="med" len="med"/>
            </a:ln>
          </p:spPr>
        </p:sp>
        <p:sp>
          <p:nvSpPr>
            <p:cNvPr id="19" name="Line 55"/>
            <p:cNvSpPr/>
            <p:nvPr/>
          </p:nvSpPr>
          <p:spPr>
            <a:xfrm>
              <a:off x="0" y="72"/>
              <a:ext cx="1927" cy="0"/>
            </a:xfrm>
            <a:prstGeom prst="line">
              <a:avLst/>
            </a:prstGeom>
            <a:ln w="19050" cap="rnd" cmpd="sng">
              <a:solidFill>
                <a:schemeClr val="bg1"/>
              </a:solidFill>
              <a:prstDash val="sysDot"/>
              <a:headEnd type="none" w="med" len="med"/>
              <a:tailEnd type="none" w="med" len="med"/>
            </a:ln>
          </p:spPr>
        </p:sp>
        <p:sp>
          <p:nvSpPr>
            <p:cNvPr id="20" name="Line 56"/>
            <p:cNvSpPr/>
            <p:nvPr/>
          </p:nvSpPr>
          <p:spPr>
            <a:xfrm>
              <a:off x="0" y="148"/>
              <a:ext cx="1927" cy="0"/>
            </a:xfrm>
            <a:prstGeom prst="line">
              <a:avLst/>
            </a:prstGeom>
            <a:ln w="19050" cap="rnd" cmpd="sng">
              <a:solidFill>
                <a:schemeClr val="bg1"/>
              </a:solidFill>
              <a:prstDash val="sysDot"/>
              <a:headEnd type="none" w="med" len="med"/>
              <a:tailEnd type="none" w="med" len="med"/>
            </a:ln>
          </p:spPr>
        </p:sp>
        <p:sp>
          <p:nvSpPr>
            <p:cNvPr id="21" name="Line 57"/>
            <p:cNvSpPr/>
            <p:nvPr/>
          </p:nvSpPr>
          <p:spPr>
            <a:xfrm>
              <a:off x="0" y="226"/>
              <a:ext cx="1927" cy="0"/>
            </a:xfrm>
            <a:prstGeom prst="line">
              <a:avLst/>
            </a:prstGeom>
            <a:ln w="19050" cap="rnd" cmpd="sng">
              <a:solidFill>
                <a:schemeClr val="bg1"/>
              </a:solidFill>
              <a:prstDash val="sysDot"/>
              <a:headEnd type="none" w="med" len="med"/>
              <a:tailEnd type="none" w="med" len="med"/>
            </a:ln>
          </p:spPr>
        </p:sp>
      </p:grpSp>
      <p:pic>
        <p:nvPicPr>
          <p:cNvPr id="22" name="图片 21" descr="timg (1)"/>
          <p:cNvPicPr>
            <a:picLocks noChangeAspect="1"/>
          </p:cNvPicPr>
          <p:nvPr userDrawn="1"/>
        </p:nvPicPr>
        <p:blipFill>
          <a:blip r:embed="rId2"/>
          <a:srcRect t="-1392" r="26943"/>
          <a:stretch>
            <a:fillRect/>
          </a:stretch>
        </p:blipFill>
        <p:spPr>
          <a:xfrm>
            <a:off x="0" y="-39370"/>
            <a:ext cx="3279140" cy="2820670"/>
          </a:xfrm>
          <a:prstGeom prst="rect">
            <a:avLst/>
          </a:prstGeom>
        </p:spPr>
      </p:pic>
      <p:pic>
        <p:nvPicPr>
          <p:cNvPr id="27" name="Picture 62"/>
          <p:cNvPicPr>
            <a:picLocks noChangeAspect="1"/>
          </p:cNvPicPr>
          <p:nvPr userDrawn="1"/>
        </p:nvPicPr>
        <p:blipFill>
          <a:blip r:embed="rId3"/>
          <a:stretch>
            <a:fillRect/>
          </a:stretch>
        </p:blipFill>
        <p:spPr>
          <a:xfrm>
            <a:off x="3243263" y="0"/>
            <a:ext cx="3011487" cy="2781300"/>
          </a:xfrm>
          <a:prstGeom prst="rect">
            <a:avLst/>
          </a:prstGeom>
          <a:noFill/>
          <a:ln w="9525">
            <a:noFill/>
          </a:ln>
        </p:spPr>
      </p:pic>
      <p:grpSp>
        <p:nvGrpSpPr>
          <p:cNvPr id="34" name="组合 33"/>
          <p:cNvGrpSpPr/>
          <p:nvPr userDrawn="1"/>
        </p:nvGrpSpPr>
        <p:grpSpPr>
          <a:xfrm>
            <a:off x="3810" y="3756660"/>
            <a:ext cx="9131935" cy="775970"/>
            <a:chOff x="6" y="5916"/>
            <a:chExt cx="14381" cy="1222"/>
          </a:xfrm>
          <a:effectLst>
            <a:outerShdw blurRad="50800" dist="38100" dir="2700000" algn="tl" rotWithShape="0">
              <a:prstClr val="black">
                <a:alpha val="40000"/>
              </a:prstClr>
            </a:outerShdw>
          </a:effectLst>
        </p:grpSpPr>
        <p:cxnSp>
          <p:nvCxnSpPr>
            <p:cNvPr id="28" name="直接连接符 27"/>
            <p:cNvCxnSpPr/>
            <p:nvPr userDrawn="1"/>
          </p:nvCxnSpPr>
          <p:spPr>
            <a:xfrm>
              <a:off x="6" y="5916"/>
              <a:ext cx="4680" cy="0"/>
            </a:xfrm>
            <a:prstGeom prst="line">
              <a:avLst/>
            </a:prstGeom>
            <a:ln w="60325" cmpd="sng">
              <a:solidFill>
                <a:srgbClr val="00349E"/>
              </a:solidFill>
              <a:prstDash val="soli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V="1">
              <a:off x="4591" y="7090"/>
              <a:ext cx="9796" cy="11"/>
            </a:xfrm>
            <a:prstGeom prst="line">
              <a:avLst/>
            </a:prstGeom>
            <a:ln w="60325" cmpd="sng">
              <a:solidFill>
                <a:srgbClr val="00349E"/>
              </a:solidFill>
              <a:prstDash val="soli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nvCxnSpPr>
          <p:spPr>
            <a:xfrm>
              <a:off x="4633" y="5916"/>
              <a:ext cx="0" cy="1222"/>
            </a:xfrm>
            <a:prstGeom prst="line">
              <a:avLst/>
            </a:prstGeom>
            <a:ln w="60325"/>
          </p:spPr>
          <p:style>
            <a:lnRef idx="1">
              <a:schemeClr val="accent1"/>
            </a:lnRef>
            <a:fillRef idx="0">
              <a:schemeClr val="accent1"/>
            </a:fillRef>
            <a:effectRef idx="0">
              <a:schemeClr val="accent1"/>
            </a:effectRef>
            <a:fontRef idx="minor">
              <a:schemeClr val="tx1"/>
            </a:fontRef>
          </p:style>
        </p:cxnSp>
      </p:grpSp>
      <p:pic>
        <p:nvPicPr>
          <p:cNvPr id="33" name="图片 32" descr="cover"/>
          <p:cNvPicPr>
            <a:picLocks noChangeAspect="1"/>
          </p:cNvPicPr>
          <p:nvPr userDrawn="1"/>
        </p:nvPicPr>
        <p:blipFill>
          <a:blip r:embed="rId4"/>
          <a:stretch>
            <a:fillRect/>
          </a:stretch>
        </p:blipFill>
        <p:spPr>
          <a:xfrm>
            <a:off x="901065" y="2884805"/>
            <a:ext cx="1567815" cy="2091690"/>
          </a:xfrm>
          <a:prstGeom prst="rect">
            <a:avLst/>
          </a:prstGeom>
        </p:spPr>
      </p:pic>
      <p:sp>
        <p:nvSpPr>
          <p:cNvPr id="3" name="文本框 2"/>
          <p:cNvSpPr txBox="1"/>
          <p:nvPr userDrawn="1"/>
        </p:nvSpPr>
        <p:spPr>
          <a:xfrm>
            <a:off x="4211638" y="5044440"/>
            <a:ext cx="2296795" cy="368300"/>
          </a:xfrm>
          <a:prstGeom prst="rect">
            <a:avLst/>
          </a:prstGeom>
          <a:noFill/>
          <a:effectLst>
            <a:outerShdw blurRad="50800" dist="12700" dir="5400000" algn="ctr" rotWithShape="0">
              <a:srgbClr val="000000">
                <a:alpha val="43000"/>
              </a:srgbClr>
            </a:outerShdw>
          </a:effectLst>
        </p:spPr>
        <p:txBody>
          <a:bodyPr wrap="square" rtlCol="0">
            <a:spAutoFit/>
          </a:bodyPr>
          <a:p>
            <a:pPr algn="ctr"/>
            <a:r>
              <a:rPr lang="zh-CN" altLang="en-US" sz="1800">
                <a:latin typeface="仿宋" panose="02010609060101010101" pitchFamily="49" charset="-122"/>
                <a:ea typeface="仿宋" panose="02010609060101010101" pitchFamily="49" charset="-122"/>
                <a:cs typeface="仿宋" panose="02010609060101010101" pitchFamily="49" charset="-122"/>
              </a:rPr>
              <a:t>牟  琦  主编</a:t>
            </a:r>
            <a:endParaRPr lang="zh-CN" altLang="en-US" sz="1800">
              <a:latin typeface="仿宋" panose="02010609060101010101" pitchFamily="49" charset="-122"/>
              <a:ea typeface="仿宋" panose="02010609060101010101" pitchFamily="49" charset="-122"/>
              <a:cs typeface="仿宋" panose="02010609060101010101" pitchFamily="49" charset="-122"/>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p:txBody>
          <a:bodyPr/>
          <a:lstStyle>
            <a:lvl1pPr>
              <a:defRPr/>
            </a:lvl1pPr>
          </a:lstStyle>
          <a:p>
            <a:fld id="{0588FDF3-EF40-4866-9D43-E590F031826D}" type="slidenum">
              <a:rPr lang="zh-CN" altLang="zh-CN"/>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p:txBody>
          <a:bodyPr/>
          <a:lstStyle>
            <a:lvl1pPr>
              <a:defRPr/>
            </a:lvl1pPr>
          </a:lstStyle>
          <a:p>
            <a:fld id="{1E70E3AB-AC42-4EDD-AC21-A049BC60AD89}" type="slidenum">
              <a:rPr lang="zh-CN" altLang="zh-CN"/>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fld id="{1E421F14-EA14-421A-B915-CB1C237C1619}" type="slidenum">
              <a:rPr lang="zh-CN" altLang="zh-CN"/>
            </a:fld>
            <a:endParaRPr lang="zh-CN"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fld id="{50008043-4C90-41BD-99AA-D405F4D3DF1D}" type="slidenum">
              <a:rPr lang="zh-CN" altLang="zh-CN"/>
            </a:fld>
            <a:endParaRPr lang="zh-CN"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fld id="{EF349E83-4D9C-45B5-9900-B7163107F065}" type="slidenum">
              <a:rPr lang="zh-CN" altLang="zh-CN"/>
            </a:fld>
            <a:endParaRPr lang="zh-CN"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fld id="{F095DAF0-1965-4529-9FCC-649D206871C6}" type="slidenum">
              <a:rPr lang="zh-CN" altLang="zh-CN"/>
            </a:fld>
            <a:endParaRPr lang="zh-CN"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fld id="{7A716C72-A12F-4196-8F35-BF68924EB7D7}" type="slidenum">
              <a:rPr lang="zh-CN" altLang="zh-CN"/>
            </a:fld>
            <a:endParaRPr lang="zh-CN"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fld id="{F5CB2B18-714D-48F6-BEA7-FD91D50641D8}" type="slidenum">
              <a:rPr lang="zh-CN" altLang="zh-CN"/>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98450" y="287338"/>
            <a:ext cx="6172200" cy="563562"/>
          </a:xfrm>
        </p:spPr>
        <p:txBody>
          <a:bodyPr/>
          <a:lstStyle>
            <a:lvl1pPr>
              <a:defRPr sz="2800" i="1">
                <a:latin typeface="微软雅黑" panose="020B0503020204020204" pitchFamily="34" charset="-122"/>
                <a:ea typeface="微软雅黑" panose="020B0503020204020204" pitchFamily="34" charset="-122"/>
              </a:defRPr>
            </a:lvl1pPr>
          </a:lstStyle>
          <a:p>
            <a:r>
              <a:rPr lang="zh-CN" altLang="en-US" dirty="0"/>
              <a:t>单击此处添加标题</a:t>
            </a:r>
            <a:endParaRPr lang="zh-CN" altLang="en-US" dirty="0"/>
          </a:p>
        </p:txBody>
      </p:sp>
      <p:sp>
        <p:nvSpPr>
          <p:cNvPr id="3" name="内容占位符 2"/>
          <p:cNvSpPr>
            <a:spLocks noGrp="1"/>
          </p:cNvSpPr>
          <p:nvPr>
            <p:ph idx="1"/>
          </p:nvPr>
        </p:nvSpPr>
        <p:spPr>
          <a:xfrm>
            <a:off x="336550" y="1353458"/>
            <a:ext cx="8229600" cy="4263752"/>
          </a:xfrm>
          <a:prstGeom prst="rect">
            <a:avLst/>
          </a:prstGeom>
        </p:spPr>
        <p:txBody>
          <a:bodyPr/>
          <a:lstStyle>
            <a:lvl1pPr marL="0" indent="0">
              <a:buNone/>
              <a:defRPr b="0">
                <a:latin typeface="微软雅黑" panose="020B0503020204020204" pitchFamily="34" charset="-122"/>
                <a:ea typeface="微软雅黑" panose="020B0503020204020204" pitchFamily="34" charset="-122"/>
              </a:defRPr>
            </a:lvl1pPr>
            <a:lvl2pPr>
              <a:buFont typeface="Wingdings" panose="05000000000000000000" charset="0"/>
              <a:buChar char="n"/>
              <a:defRPr b="0">
                <a:latin typeface="微软雅黑" panose="020B0503020204020204" pitchFamily="34" charset="-122"/>
                <a:ea typeface="微软雅黑" panose="020B0503020204020204" pitchFamily="34" charset="-122"/>
              </a:defRPr>
            </a:lvl2pPr>
            <a:lvl3pPr>
              <a:buFont typeface="Wingdings" panose="05000000000000000000" charset="0"/>
              <a:buChar char="p"/>
              <a:defRPr b="0">
                <a:latin typeface="微软雅黑" panose="020B0503020204020204" pitchFamily="34" charset="-122"/>
                <a:ea typeface="微软雅黑" panose="020B0503020204020204" pitchFamily="34" charset="-122"/>
              </a:defRPr>
            </a:lvl3pPr>
            <a:lvl4pPr>
              <a:defRPr b="0">
                <a:latin typeface="微软雅黑" panose="020B0503020204020204" pitchFamily="34" charset="-122"/>
                <a:ea typeface="微软雅黑" panose="020B0503020204020204" pitchFamily="34" charset="-122"/>
              </a:defRPr>
            </a:lvl4pPr>
            <a:lvl5pPr marL="1828800" indent="0">
              <a:buNone/>
              <a:defRPr b="0">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66574"/>
            <a:ext cx="8229600" cy="4886761"/>
          </a:xfrm>
          <a:prstGeom prst="rect">
            <a:avLst/>
          </a:prstGeom>
        </p:spPr>
        <p:txBody>
          <a:bodyPr/>
          <a:lstStyle>
            <a:lvl1pPr marL="0" indent="0">
              <a:lnSpc>
                <a:spcPct val="150000"/>
              </a:lnSpc>
              <a:buNone/>
              <a:defRPr sz="2400" b="0">
                <a:solidFill>
                  <a:srgbClr val="00349E"/>
                </a:solidFill>
                <a:latin typeface="微软雅黑" panose="020B0503020204020204" pitchFamily="34" charset="-122"/>
                <a:ea typeface="微软雅黑" panose="020B0503020204020204" pitchFamily="34" charset="-122"/>
              </a:defRPr>
            </a:lvl1pPr>
            <a:lvl2pPr>
              <a:lnSpc>
                <a:spcPct val="150000"/>
              </a:lnSpc>
              <a:buFont typeface="Wingdings" panose="05000000000000000000" charset="0"/>
              <a:buChar char="n"/>
              <a:defRPr sz="2000" b="0">
                <a:latin typeface="微软雅黑" panose="020B0503020204020204" pitchFamily="34" charset="-122"/>
                <a:ea typeface="微软雅黑" panose="020B0503020204020204" pitchFamily="34" charset="-122"/>
              </a:defRPr>
            </a:lvl2pPr>
            <a:lvl3pPr>
              <a:lnSpc>
                <a:spcPct val="150000"/>
              </a:lnSpc>
              <a:buFont typeface="Wingdings" panose="05000000000000000000" charset="0"/>
              <a:buChar char="p"/>
              <a:defRPr sz="1800" b="0">
                <a:latin typeface="微软雅黑" panose="020B0503020204020204" pitchFamily="34" charset="-122"/>
                <a:ea typeface="微软雅黑" panose="020B0503020204020204" pitchFamily="34" charset="-122"/>
              </a:defRPr>
            </a:lvl3pPr>
            <a:lvl4pPr>
              <a:lnSpc>
                <a:spcPct val="150000"/>
              </a:lnSpc>
              <a:defRPr sz="1600" b="0">
                <a:latin typeface="微软雅黑" panose="020B0503020204020204" pitchFamily="34" charset="-122"/>
                <a:ea typeface="微软雅黑" panose="020B0503020204020204" pitchFamily="34" charset="-122"/>
              </a:defRPr>
            </a:lvl4pPr>
            <a:lvl5pPr marL="1828800" indent="0">
              <a:buNone/>
              <a:defRPr b="0">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endParaRPr lang="zh-CN" altLang="en-US"/>
          </a:p>
        </p:txBody>
      </p:sp>
      <p:sp>
        <p:nvSpPr>
          <p:cNvPr id="6" name="矩形 5"/>
          <p:cNvSpPr/>
          <p:nvPr userDrawn="1"/>
        </p:nvSpPr>
        <p:spPr>
          <a:xfrm>
            <a:off x="-1905" y="927100"/>
            <a:ext cx="5250180" cy="575945"/>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p:nvPr>
        </p:nvSpPr>
        <p:spPr>
          <a:xfrm>
            <a:off x="448280" y="990630"/>
            <a:ext cx="5832475" cy="512415"/>
          </a:xfrm>
          <a:prstGeom prst="rect">
            <a:avLst/>
          </a:prstGeom>
        </p:spPr>
        <p:txBody>
          <a:bodyPr/>
          <a:lstStyle>
            <a:lvl1pPr>
              <a:buNone/>
              <a:defRPr sz="2400" b="1">
                <a:solidFill>
                  <a:srgbClr val="000000"/>
                </a:solidFill>
                <a:latin typeface="微软雅黑" panose="020B0503020204020204" pitchFamily="34" charset="-122"/>
                <a:ea typeface="微软雅黑" panose="020B0503020204020204" pitchFamily="34" charset="-122"/>
              </a:defRPr>
            </a:lvl1pPr>
            <a:lvl2pPr>
              <a:buNone/>
              <a:defRPr/>
            </a:lvl2pPr>
          </a:lstStyle>
          <a:p>
            <a:pPr lvl="0"/>
            <a:r>
              <a:rPr lang="zh-CN" altLang="en-US" dirty="0"/>
              <a:t>单击此处编辑母版文本样式</a:t>
            </a:r>
            <a:endParaRPr lang="zh-CN" altLang="en-US" dirty="0"/>
          </a:p>
        </p:txBody>
      </p:sp>
      <p:sp>
        <p:nvSpPr>
          <p:cNvPr id="8" name="标题 7"/>
          <p:cNvSpPr>
            <a:spLocks noGrp="1"/>
          </p:cNvSpPr>
          <p:nvPr>
            <p:ph type="title" hasCustomPrompt="1"/>
          </p:nvPr>
        </p:nvSpPr>
        <p:spPr>
          <a:xfrm>
            <a:off x="298450" y="287338"/>
            <a:ext cx="6172200" cy="563562"/>
          </a:xfrm>
        </p:spPr>
        <p:txBody>
          <a:bodyPr/>
          <a:lstStyle>
            <a:lvl1pPr>
              <a:defRPr lang="zh-CN" altLang="zh-CN" sz="2800" b="1" smtClean="0">
                <a:effectLst/>
              </a:defRPr>
            </a:lvl1pPr>
          </a:lstStyle>
          <a:p>
            <a:r>
              <a:rPr lang="en-US" altLang="zh-CN" sz="1800" b="1" kern="2200" dirty="0">
                <a:effectLst/>
                <a:latin typeface="Times New Roman" panose="02020603050405020304" pitchFamily="18" charset="0"/>
                <a:ea typeface="黑体" panose="02010609060101010101" pitchFamily="49" charset="-122"/>
              </a:rPr>
              <a:t>5 </a:t>
            </a:r>
            <a:r>
              <a:rPr lang="zh-CN" altLang="zh-CN" sz="1800" b="1" kern="2200" dirty="0">
                <a:effectLst/>
                <a:latin typeface="Times New Roman" panose="02020603050405020304" pitchFamily="18" charset="0"/>
                <a:ea typeface="黑体" panose="02010609060101010101" pitchFamily="49" charset="-122"/>
              </a:rPr>
              <a:t>汇编语言程序设计</a:t>
            </a:r>
            <a:endParaRPr lang="zh-CN" altLang="zh-CN" sz="1800" b="1" kern="2200" dirty="0">
              <a:effectLst/>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CBD65E4C-2FD4-4723-9EA1-A0119828D946}"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fld id="{B0F44CF2-CA70-4099-913B-38208EA4077A}" type="slidenum">
              <a:rPr lang="zh-CN" altLang="zh-CN"/>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fld id="{AF99D6BC-656B-4F6B-92FA-FD94E8C1A6CC}" type="slidenum">
              <a:rPr lang="zh-CN" altLang="zh-CN"/>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fld id="{A64A1FC9-8F31-4693-AB90-5665CC18F8B5}" type="slidenum">
              <a:rPr lang="zh-CN" altLang="zh-CN"/>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fld id="{7E2D07BD-5694-4F37-A77D-76D364D7A69C}" type="slidenum">
              <a:rPr lang="zh-CN" altLang="zh-CN"/>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p:txBody>
          <a:bodyPr/>
          <a:lstStyle>
            <a:lvl1pPr>
              <a:defRPr/>
            </a:lvl1pPr>
          </a:lstStyle>
          <a:p>
            <a:fld id="{87BD9D3E-A89E-4BF6-BFC1-7014DE277E72}" type="slidenum">
              <a:rPr lang="zh-CN" altLang="zh-CN"/>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5" Type="http://schemas.openxmlformats.org/officeDocument/2006/relationships/theme" Target="../theme/theme2.xml"/><Relationship Id="rId14" Type="http://schemas.openxmlformats.org/officeDocument/2006/relationships/image" Target="../media/image7.jpeg"/><Relationship Id="rId13" Type="http://schemas.openxmlformats.org/officeDocument/2006/relationships/slideLayout" Target="../slideLayouts/slideLayout17.xml"/><Relationship Id="rId12" Type="http://schemas.openxmlformats.org/officeDocument/2006/relationships/slideLayout" Target="../slideLayouts/slideLayout16.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0" name="Rectangle 16"/>
          <p:cNvSpPr>
            <a:spLocks noChangeArrowheads="1"/>
          </p:cNvSpPr>
          <p:nvPr userDrawn="1"/>
        </p:nvSpPr>
        <p:spPr bwMode="gray">
          <a:xfrm>
            <a:off x="0" y="0"/>
            <a:ext cx="9144000" cy="926465"/>
          </a:xfrm>
          <a:prstGeom prst="rect">
            <a:avLst/>
          </a:prstGeom>
          <a:gradFill rotWithShape="1">
            <a:gsLst>
              <a:gs pos="0">
                <a:schemeClr val="tx1"/>
              </a:gs>
              <a:gs pos="100000">
                <a:schemeClr val="tx2"/>
              </a:gs>
            </a:gsLst>
            <a:lin ang="0" scaled="1"/>
          </a:gradFill>
          <a:ln w="9525">
            <a:noFill/>
            <a:miter lim="800000"/>
          </a:ln>
          <a:effectLst/>
        </p:spPr>
        <p:txBody>
          <a:bodyPr wrap="none" anchor="ctr"/>
          <a:lstStyle/>
          <a:p>
            <a:endParaRPr lang="zh-CN" altLang="en-US"/>
          </a:p>
        </p:txBody>
      </p:sp>
      <p:pic>
        <p:nvPicPr>
          <p:cNvPr id="5" name="图片 4"/>
          <p:cNvPicPr>
            <a:picLocks noChangeAspect="1"/>
          </p:cNvPicPr>
          <p:nvPr userDrawn="1"/>
        </p:nvPicPr>
        <p:blipFill>
          <a:blip r:embed="rId5"/>
          <a:srcRect r="24178"/>
          <a:stretch>
            <a:fillRect/>
          </a:stretch>
        </p:blipFill>
        <p:spPr>
          <a:xfrm>
            <a:off x="6626860" y="3810"/>
            <a:ext cx="1255395" cy="921385"/>
          </a:xfrm>
          <a:prstGeom prst="rect">
            <a:avLst/>
          </a:prstGeom>
        </p:spPr>
      </p:pic>
      <p:pic>
        <p:nvPicPr>
          <p:cNvPr id="12" name="图片 11"/>
          <p:cNvPicPr>
            <a:picLocks noChangeAspect="1"/>
          </p:cNvPicPr>
          <p:nvPr userDrawn="1"/>
        </p:nvPicPr>
        <p:blipFill>
          <a:blip r:embed="rId6"/>
          <a:srcRect r="14300"/>
          <a:stretch>
            <a:fillRect/>
          </a:stretch>
        </p:blipFill>
        <p:spPr>
          <a:xfrm flipH="1">
            <a:off x="7882255" y="3810"/>
            <a:ext cx="1261745" cy="922020"/>
          </a:xfrm>
          <a:prstGeom prst="rect">
            <a:avLst/>
          </a:prstGeom>
        </p:spPr>
      </p:pic>
      <p:pic>
        <p:nvPicPr>
          <p:cNvPr id="21" name="图片 20"/>
          <p:cNvPicPr>
            <a:picLocks noChangeAspect="1"/>
          </p:cNvPicPr>
          <p:nvPr userDrawn="1"/>
        </p:nvPicPr>
        <p:blipFill>
          <a:blip r:embed="rId7"/>
          <a:srcRect r="10675"/>
          <a:stretch>
            <a:fillRect/>
          </a:stretch>
        </p:blipFill>
        <p:spPr>
          <a:xfrm flipH="1">
            <a:off x="5233670" y="3810"/>
            <a:ext cx="1393190" cy="922655"/>
          </a:xfrm>
          <a:prstGeom prst="rect">
            <a:avLst/>
          </a:prstGeom>
        </p:spPr>
      </p:pic>
      <p:sp>
        <p:nvSpPr>
          <p:cNvPr id="3089" name="Rectangle 17"/>
          <p:cNvSpPr>
            <a:spLocks noChangeArrowheads="1"/>
          </p:cNvSpPr>
          <p:nvPr userDrawn="1"/>
        </p:nvSpPr>
        <p:spPr bwMode="gray">
          <a:xfrm>
            <a:off x="0" y="6616065"/>
            <a:ext cx="9144000" cy="238125"/>
          </a:xfrm>
          <a:prstGeom prst="rect">
            <a:avLst/>
          </a:prstGeom>
          <a:gradFill rotWithShape="1">
            <a:gsLst>
              <a:gs pos="0">
                <a:schemeClr val="tx1"/>
              </a:gs>
              <a:gs pos="100000">
                <a:schemeClr val="tx2"/>
              </a:gs>
            </a:gsLst>
            <a:lin ang="0" scaled="1"/>
          </a:gradFill>
          <a:ln w="9525">
            <a:noFill/>
            <a:miter lim="800000"/>
          </a:ln>
          <a:effectLst/>
        </p:spPr>
        <p:txBody>
          <a:bodyPr wrap="none" anchor="ctr"/>
          <a:lstStyle/>
          <a:p>
            <a:endParaRPr lang="zh-CN" altLang="en-US"/>
          </a:p>
        </p:txBody>
      </p:sp>
      <p:sp>
        <p:nvSpPr>
          <p:cNvPr id="22" name="文本框 21"/>
          <p:cNvSpPr txBox="1"/>
          <p:nvPr userDrawn="1"/>
        </p:nvSpPr>
        <p:spPr>
          <a:xfrm>
            <a:off x="3808730" y="6581775"/>
            <a:ext cx="1525905" cy="275590"/>
          </a:xfrm>
          <a:prstGeom prst="rect">
            <a:avLst/>
          </a:prstGeom>
          <a:noFill/>
        </p:spPr>
        <p:txBody>
          <a:bodyPr wrap="square" rtlCol="0">
            <a:spAutoFit/>
          </a:bodyPr>
          <a:lstStyle/>
          <a:p>
            <a:r>
              <a:rPr lang="zh-CN" altLang="en-US" sz="1200">
                <a:solidFill>
                  <a:schemeClr val="bg1"/>
                </a:solidFill>
                <a:latin typeface="微软雅黑" panose="020B0503020204020204" pitchFamily="34" charset="-122"/>
                <a:ea typeface="微软雅黑" panose="020B0503020204020204" pitchFamily="34" charset="-122"/>
              </a:rPr>
              <a:t>清华大学出版社</a:t>
            </a:r>
            <a:endParaRPr lang="zh-CN" altLang="en-US" sz="1200">
              <a:solidFill>
                <a:schemeClr val="bg1"/>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rtl="0" eaLnBrk="1" fontAlgn="base" hangingPunct="1">
        <a:spcBef>
          <a:spcPct val="0"/>
        </a:spcBef>
        <a:spcAft>
          <a:spcPct val="0"/>
        </a:spcAft>
        <a:defRPr sz="2000" b="1">
          <a:solidFill>
            <a:schemeClr val="bg1"/>
          </a:solidFill>
          <a:latin typeface="幼圆" pitchFamily="49" charset="-122"/>
          <a:ea typeface="幼圆" pitchFamily="49" charset="-122"/>
          <a:cs typeface="+mj-cs"/>
        </a:defRPr>
      </a:lvl1pPr>
      <a:lvl2pPr algn="l" rtl="0" eaLnBrk="1" fontAlgn="base" hangingPunct="1">
        <a:spcBef>
          <a:spcPct val="0"/>
        </a:spcBef>
        <a:spcAft>
          <a:spcPct val="0"/>
        </a:spcAft>
        <a:defRPr sz="3200" b="1">
          <a:solidFill>
            <a:schemeClr val="bg1"/>
          </a:solidFill>
          <a:latin typeface="Verdana" panose="020B0604030504040204" pitchFamily="34" charset="0"/>
        </a:defRPr>
      </a:lvl2pPr>
      <a:lvl3pPr algn="l" rtl="0" eaLnBrk="1" fontAlgn="base" hangingPunct="1">
        <a:spcBef>
          <a:spcPct val="0"/>
        </a:spcBef>
        <a:spcAft>
          <a:spcPct val="0"/>
        </a:spcAft>
        <a:defRPr sz="3200" b="1">
          <a:solidFill>
            <a:schemeClr val="bg1"/>
          </a:solidFill>
          <a:latin typeface="Verdana" panose="020B0604030504040204" pitchFamily="34" charset="0"/>
        </a:defRPr>
      </a:lvl3pPr>
      <a:lvl4pPr algn="l" rtl="0" eaLnBrk="1" fontAlgn="base" hangingPunct="1">
        <a:spcBef>
          <a:spcPct val="0"/>
        </a:spcBef>
        <a:spcAft>
          <a:spcPct val="0"/>
        </a:spcAft>
        <a:defRPr sz="3200" b="1">
          <a:solidFill>
            <a:schemeClr val="bg1"/>
          </a:solidFill>
          <a:latin typeface="Verdana" panose="020B0604030504040204" pitchFamily="34" charset="0"/>
        </a:defRPr>
      </a:lvl4pPr>
      <a:lvl5pPr algn="l" rtl="0" eaLnBrk="1" fontAlgn="base" hangingPunct="1">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vl1pPr>
          </a:lstStyle>
          <a:p>
            <a:pPr>
              <a:defRPr/>
            </a:pPr>
            <a:endParaRPr lang="zh-CN"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smtClean="0"/>
            </a:lvl1pPr>
          </a:lstStyle>
          <a:p>
            <a:pPr>
              <a:defRPr/>
            </a:pPr>
            <a:endParaRPr lang="zh-CN"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8D8EDF7B-11D9-486F-BBAA-6DC0157C53E3}" type="slidenum">
              <a:rPr lang="zh-CN" altLang="zh-CN"/>
            </a:fld>
            <a:endParaRPr lang="zh-CN" altLang="zh-CN"/>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A50021"/>
        </a:buClr>
        <a:buFont typeface="Wingdings" panose="05000000000000000000" pitchFamily="2" charset="2"/>
        <a:buChar char="Ø"/>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A50021"/>
        </a:buClr>
        <a:buFont typeface="Wingdings" panose="05000000000000000000" pitchFamily="2" charset="2"/>
        <a:buChar char="ü"/>
        <a:defRPr sz="2400" b="1">
          <a:solidFill>
            <a:schemeClr val="tx1"/>
          </a:solidFill>
          <a:latin typeface="+mn-lt"/>
          <a:ea typeface="+mn-ea"/>
        </a:defRPr>
      </a:lvl2pPr>
      <a:lvl3pPr marL="1143000" indent="-228600" algn="l" rtl="0" eaLnBrk="0" fontAlgn="base" hangingPunct="0">
        <a:spcBef>
          <a:spcPct val="20000"/>
        </a:spcBef>
        <a:spcAft>
          <a:spcPct val="0"/>
        </a:spcAft>
        <a:buClr>
          <a:srgbClr val="A50021"/>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lt"/>
          <a:ea typeface="+mn-ea"/>
        </a:defRPr>
      </a:lvl5pPr>
      <a:lvl6pPr marL="2514600" indent="-228600" algn="l" rtl="0" fontAlgn="base">
        <a:spcBef>
          <a:spcPct val="20000"/>
        </a:spcBef>
        <a:spcAft>
          <a:spcPct val="0"/>
        </a:spcAft>
        <a:buChar char="»"/>
        <a:defRPr sz="2400" b="1">
          <a:solidFill>
            <a:schemeClr val="tx1"/>
          </a:solidFill>
          <a:latin typeface="+mn-lt"/>
          <a:ea typeface="+mn-ea"/>
        </a:defRPr>
      </a:lvl6pPr>
      <a:lvl7pPr marL="2971800" indent="-228600" algn="l" rtl="0" fontAlgn="base">
        <a:spcBef>
          <a:spcPct val="20000"/>
        </a:spcBef>
        <a:spcAft>
          <a:spcPct val="0"/>
        </a:spcAft>
        <a:buChar char="»"/>
        <a:defRPr sz="2400" b="1">
          <a:solidFill>
            <a:schemeClr val="tx1"/>
          </a:solidFill>
          <a:latin typeface="+mn-lt"/>
          <a:ea typeface="+mn-ea"/>
        </a:defRPr>
      </a:lvl7pPr>
      <a:lvl8pPr marL="3429000" indent="-228600" algn="l" rtl="0" fontAlgn="base">
        <a:spcBef>
          <a:spcPct val="20000"/>
        </a:spcBef>
        <a:spcAft>
          <a:spcPct val="0"/>
        </a:spcAft>
        <a:buChar char="»"/>
        <a:defRPr sz="2400" b="1">
          <a:solidFill>
            <a:schemeClr val="tx1"/>
          </a:solidFill>
          <a:latin typeface="+mn-lt"/>
          <a:ea typeface="+mn-ea"/>
        </a:defRPr>
      </a:lvl8pPr>
      <a:lvl9pPr marL="3886200" indent="-228600" algn="l" rtl="0" fontAlgn="base">
        <a:spcBef>
          <a:spcPct val="20000"/>
        </a:spcBef>
        <a:spcAft>
          <a:spcPct val="0"/>
        </a:spcAft>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1.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1.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9" Type="http://schemas.openxmlformats.org/officeDocument/2006/relationships/slide" Target="slide122.xml"/><Relationship Id="rId8" Type="http://schemas.openxmlformats.org/officeDocument/2006/relationships/slide" Target="slide121.xml"/><Relationship Id="rId7" Type="http://schemas.openxmlformats.org/officeDocument/2006/relationships/slide" Target="slide119.xml"/><Relationship Id="rId6" Type="http://schemas.openxmlformats.org/officeDocument/2006/relationships/slide" Target="slide116.xml"/><Relationship Id="rId5" Type="http://schemas.openxmlformats.org/officeDocument/2006/relationships/slide" Target="slide115.xml"/><Relationship Id="rId4" Type="http://schemas.openxmlformats.org/officeDocument/2006/relationships/slide" Target="slide113.xml"/><Relationship Id="rId3" Type="http://schemas.openxmlformats.org/officeDocument/2006/relationships/slide" Target="slide111.xml"/><Relationship Id="rId2" Type="http://schemas.openxmlformats.org/officeDocument/2006/relationships/slide" Target="slide1.xml"/><Relationship Id="rId17" Type="http://schemas.openxmlformats.org/officeDocument/2006/relationships/slideLayout" Target="../slideLayouts/slideLayout6.xml"/><Relationship Id="rId16" Type="http://schemas.openxmlformats.org/officeDocument/2006/relationships/slide" Target="slide131.xml"/><Relationship Id="rId15" Type="http://schemas.openxmlformats.org/officeDocument/2006/relationships/slide" Target="slide129.xml"/><Relationship Id="rId14" Type="http://schemas.openxmlformats.org/officeDocument/2006/relationships/slide" Target="slide128.xml"/><Relationship Id="rId13" Type="http://schemas.openxmlformats.org/officeDocument/2006/relationships/slide" Target="slide127.xml"/><Relationship Id="rId12" Type="http://schemas.openxmlformats.org/officeDocument/2006/relationships/slide" Target="slide126.xml"/><Relationship Id="rId11" Type="http://schemas.openxmlformats.org/officeDocument/2006/relationships/slide" Target="slide125.xml"/><Relationship Id="rId10" Type="http://schemas.openxmlformats.org/officeDocument/2006/relationships/slide" Target="slide124.xml"/><Relationship Id="rId1" Type="http://schemas.openxmlformats.org/officeDocument/2006/relationships/image" Target="../media/image16.png"/></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 Target="slide110.xml"/><Relationship Id="rId1" Type="http://schemas.openxmlformats.org/officeDocument/2006/relationships/image" Target="../media/image16.png"/></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 Target="slide110.xml"/><Relationship Id="rId1" Type="http://schemas.openxmlformats.org/officeDocument/2006/relationships/image" Target="../media/image16.png"/></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 Target="slide110.xml"/><Relationship Id="rId1" Type="http://schemas.openxmlformats.org/officeDocument/2006/relationships/image" Target="../media/image16.png"/></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 Target="slide110.xml"/><Relationship Id="rId1" Type="http://schemas.openxmlformats.org/officeDocument/2006/relationships/image" Target="../media/image16.png"/></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 Target="slide110.xml"/><Relationship Id="rId1" Type="http://schemas.openxmlformats.org/officeDocument/2006/relationships/image" Target="../media/image16.png"/></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 Target="slide110.xml"/><Relationship Id="rId1" Type="http://schemas.openxmlformats.org/officeDocument/2006/relationships/image" Target="../media/image16.png"/></Relationships>
</file>

<file path=ppt/slides/_rels/slide1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 Target="slide118.xml"/><Relationship Id="rId1" Type="http://schemas.openxmlformats.org/officeDocument/2006/relationships/image" Target="../media/image16.png"/></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 Target="slide117.xml"/><Relationship Id="rId1" Type="http://schemas.openxmlformats.org/officeDocument/2006/relationships/image" Target="../media/image16.png"/></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 Target="slide110.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 Target="slide110.xml"/><Relationship Id="rId1" Type="http://schemas.openxmlformats.org/officeDocument/2006/relationships/image" Target="../media/image16.png"/></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 Target="slide110.xml"/><Relationship Id="rId1" Type="http://schemas.openxmlformats.org/officeDocument/2006/relationships/image" Target="../media/image16.png"/></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 Target="slide110.xml"/><Relationship Id="rId1" Type="http://schemas.openxmlformats.org/officeDocument/2006/relationships/image" Target="../media/image16.png"/></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 Target="slide110.xml"/><Relationship Id="rId1" Type="http://schemas.openxmlformats.org/officeDocument/2006/relationships/image" Target="../media/image16.png"/></Relationships>
</file>

<file path=ppt/slides/_rels/slide1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 Target="slide110.xml"/><Relationship Id="rId1" Type="http://schemas.openxmlformats.org/officeDocument/2006/relationships/image" Target="../media/image16.png"/></Relationships>
</file>

<file path=ppt/slides/_rels/slide1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 Target="slide110.xml"/><Relationship Id="rId1" Type="http://schemas.openxmlformats.org/officeDocument/2006/relationships/image" Target="../media/image16.png"/></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 Target="slide110.xml"/><Relationship Id="rId1" Type="http://schemas.openxmlformats.org/officeDocument/2006/relationships/image" Target="../media/image16.png"/></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 Target="slide110.xml"/><Relationship Id="rId1" Type="http://schemas.openxmlformats.org/officeDocument/2006/relationships/image" Target="../media/image16.png"/></Relationships>
</file>

<file path=ppt/slides/_rels/slide1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 Target="slide110.xml"/><Relationship Id="rId1" Type="http://schemas.openxmlformats.org/officeDocument/2006/relationships/image" Target="../media/image16.png"/></Relationships>
</file>

<file path=ppt/slides/_rels/slide1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 Target="slide110.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13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 Target="slide110.xml"/><Relationship Id="rId1" Type="http://schemas.openxmlformats.org/officeDocument/2006/relationships/image" Target="../media/image16.png"/></Relationships>
</file>

<file path=ppt/slides/_rels/slide13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 Target="slide110.xml"/><Relationship Id="rId1" Type="http://schemas.openxmlformats.org/officeDocument/2006/relationships/image" Target="../media/image16.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3.xml"/><Relationship Id="rId3" Type="http://schemas.openxmlformats.org/officeDocument/2006/relationships/image" Target="../media/image13.jpeg"/><Relationship Id="rId2" Type="http://schemas.openxmlformats.org/officeDocument/2006/relationships/image" Target="../media/image12.wmf"/><Relationship Id="rId1" Type="http://schemas.openxmlformats.org/officeDocument/2006/relationships/oleObject" Target="../embeddings/oleObject2.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tif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tif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tiff"/></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5.2</a:t>
            </a:r>
            <a:r>
              <a:rPr lang="zh-CN" altLang="en-US" dirty="0"/>
              <a:t>汇编语言中的数据</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2" name="矩形 1"/>
          <p:cNvSpPr/>
          <p:nvPr/>
        </p:nvSpPr>
        <p:spPr>
          <a:xfrm>
            <a:off x="539552" y="1503045"/>
            <a:ext cx="8397270" cy="2997872"/>
          </a:xfrm>
          <a:prstGeom prst="rect">
            <a:avLst/>
          </a:prstGeom>
        </p:spPr>
        <p:txBody>
          <a:bodyPr wrap="square">
            <a:spAutoFit/>
          </a:bodyPr>
          <a:lstStyle/>
          <a:p>
            <a:pPr>
              <a:lnSpc>
                <a:spcPct val="150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表达式是给变量预置的初值，可以是下述情况之一：</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①数值表达式：数值允许用</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二进制</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八进制</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十进制</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十六进制</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形式书写。</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②？：表示</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不预置确定的初值</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③字符串表达式：用引号括起来的</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不超过</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255</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个字符</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或其他</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ASCII</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码符号。</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DB</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伪指令将按顺序为字符串中每一个字符或符号分配一个字节单元，存放它们的</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ASCII</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编码，但</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DB</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以外的数据定义伪指令只允许定义</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最多两个字符</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的字符串，且按逆序存放在低地址开始的单元。</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p:cNvSpPr/>
          <p:nvPr/>
        </p:nvSpPr>
        <p:spPr>
          <a:xfrm>
            <a:off x="1203944" y="4500917"/>
            <a:ext cx="7068486" cy="1200329"/>
          </a:xfrm>
          <a:prstGeom prst="rect">
            <a:avLst/>
          </a:prstGeom>
        </p:spPr>
        <p:txBody>
          <a:bodyPr wrap="square">
            <a:spAutoFit/>
          </a:bodyPr>
          <a:lstStyle/>
          <a:p>
            <a:r>
              <a:rPr lang="zh-CN" altLang="en-US"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注意：</a:t>
            </a: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个及其以上的字符，只能用</a:t>
            </a: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DB</a:t>
            </a:r>
            <a:r>
              <a:rPr lang="zh-CN" altLang="en-US"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定义。当字符串的长度不超过两个字符时可用</a:t>
            </a: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DW</a:t>
            </a:r>
            <a:r>
              <a:rPr lang="zh-CN" altLang="en-US"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定义。</a:t>
            </a:r>
            <a:endParaRPr lang="zh-CN" altLang="en-US"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str1   DW   ‘</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abcd</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str2   DD   ‘</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abcd</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539552" y="5731469"/>
            <a:ext cx="8208912" cy="723275"/>
          </a:xfrm>
          <a:prstGeom prst="rect">
            <a:avLst/>
          </a:prstGeom>
        </p:spPr>
        <p:txBody>
          <a:bodyPr wrap="square">
            <a:spAutoFit/>
          </a:bodyPr>
          <a:lstStyle/>
          <a:p>
            <a:pPr>
              <a:spcBef>
                <a:spcPts val="60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④带</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DUP</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操作符的表达式：</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DUP</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是定义重复数据操作符，它的使用格式是：</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N   DUP   (Exp);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为重复次数，</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EXP</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为表达式。</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乘号 6"/>
          <p:cNvSpPr/>
          <p:nvPr/>
        </p:nvSpPr>
        <p:spPr>
          <a:xfrm>
            <a:off x="3508310" y="5013332"/>
            <a:ext cx="1080120" cy="72008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rgbClr val="FF0000"/>
                </a:solidFill>
              </a:ln>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4"/>
            <a:ext cx="8229600" cy="563563"/>
          </a:xfrm>
        </p:spPr>
        <p:txBody>
          <a:bodyPr/>
          <a:lstStyle/>
          <a:p>
            <a:r>
              <a:rPr lang="en-US" altLang="zh-CN" dirty="0">
                <a:latin typeface="Times New Roman" panose="02020603050405020304" pitchFamily="18" charset="0"/>
                <a:cs typeface="Times New Roman" panose="02020603050405020304" pitchFamily="18" charset="0"/>
              </a:rPr>
              <a:t>3) </a:t>
            </a:r>
            <a:r>
              <a:rPr lang="zh-CN" altLang="zh-CN" dirty="0">
                <a:latin typeface="Times New Roman" panose="02020603050405020304" pitchFamily="18" charset="0"/>
                <a:cs typeface="Times New Roman" panose="02020603050405020304" pitchFamily="18" charset="0"/>
              </a:rPr>
              <a:t>二进制数转换为十进制数</a:t>
            </a:r>
            <a:endParaRPr lang="zh-CN"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755576" y="2348880"/>
            <a:ext cx="7344816" cy="707886"/>
          </a:xfrm>
          <a:prstGeom prst="rect">
            <a:avLst/>
          </a:prstGeom>
        </p:spPr>
        <p:txBody>
          <a:bodyPr wrap="square">
            <a:spAutoFit/>
          </a:bodyPr>
          <a:lstStyle/>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5.20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将一个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位二进制数转换为十进制数，形成的十进制数以非组合</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BCD</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码的形式表示。</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899592" y="3237975"/>
            <a:ext cx="7344816" cy="2535951"/>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与十进制转换为二进制相似，若</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位二进制数是</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B15B14…B1B0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那么可以用下述公式实现转换</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(B15B14…B1B0)=(…((0×2+B15)×2+B14)×2+…+B1)×2+B0</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从待转换数码的高位开始，重复执行中间结果乘</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再加以待转换数码的过程，并在每一步的乘或加运算操作后，用十进制调整指令调整，那么，最后的运算结果一定是十进制数，并且结果不超过</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位。</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5.8</a:t>
            </a:r>
            <a:r>
              <a:rPr lang="zh-CN" altLang="en-US" dirty="0"/>
              <a:t>汇编语言程序上机过程</a:t>
            </a:r>
            <a:endParaRPr lang="zh-CN" altLang="en-US" dirty="0"/>
          </a:p>
        </p:txBody>
      </p:sp>
      <p:sp>
        <p:nvSpPr>
          <p:cNvPr id="4" name="标题 3"/>
          <p:cNvSpPr>
            <a:spLocks noGrp="1"/>
          </p:cNvSpPr>
          <p:nvPr>
            <p:ph type="title"/>
          </p:nvPr>
        </p:nvSpPr>
        <p:spPr/>
        <p:txBody>
          <a:bodyPr/>
          <a:lstStyle/>
          <a:p>
            <a:endParaRPr lang="zh-CN" altLang="en-US"/>
          </a:p>
        </p:txBody>
      </p:sp>
      <p:grpSp>
        <p:nvGrpSpPr>
          <p:cNvPr id="28" name="Group 44"/>
          <p:cNvGrpSpPr/>
          <p:nvPr/>
        </p:nvGrpSpPr>
        <p:grpSpPr bwMode="auto">
          <a:xfrm>
            <a:off x="542657" y="1642775"/>
            <a:ext cx="7926469" cy="5013176"/>
            <a:chOff x="216" y="468"/>
            <a:chExt cx="5384" cy="3617"/>
          </a:xfrm>
        </p:grpSpPr>
        <p:grpSp>
          <p:nvGrpSpPr>
            <p:cNvPr id="29" name="Group 5"/>
            <p:cNvGrpSpPr/>
            <p:nvPr/>
          </p:nvGrpSpPr>
          <p:grpSpPr bwMode="auto">
            <a:xfrm>
              <a:off x="232" y="468"/>
              <a:ext cx="4139" cy="480"/>
              <a:chOff x="556" y="624"/>
              <a:chExt cx="4139" cy="480"/>
            </a:xfrm>
          </p:grpSpPr>
          <p:sp>
            <p:nvSpPr>
              <p:cNvPr id="64" name="Text Box 6"/>
              <p:cNvSpPr txBox="1">
                <a:spLocks noChangeArrowheads="1"/>
              </p:cNvSpPr>
              <p:nvPr/>
            </p:nvSpPr>
            <p:spPr bwMode="auto">
              <a:xfrm>
                <a:off x="4361" y="648"/>
                <a:ext cx="33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1pPr>
                <a:lvl2pPr marL="742950" indent="-28575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2pPr>
                <a:lvl3pPr marL="11430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3pPr>
                <a:lvl4pPr marL="16002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4pPr>
                <a:lvl5pPr marL="20574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00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编辑</a:t>
                </a:r>
                <a:endParaRPr kumimoji="1" lang="zh-CN" altLang="en-US" sz="200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5" name="Line 7"/>
              <p:cNvSpPr>
                <a:spLocks noChangeShapeType="1"/>
              </p:cNvSpPr>
              <p:nvPr/>
            </p:nvSpPr>
            <p:spPr bwMode="auto">
              <a:xfrm>
                <a:off x="4337" y="624"/>
                <a:ext cx="0" cy="48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6" name="AutoShape 8"/>
              <p:cNvSpPr/>
              <p:nvPr/>
            </p:nvSpPr>
            <p:spPr bwMode="auto">
              <a:xfrm>
                <a:off x="556" y="767"/>
                <a:ext cx="2578" cy="289"/>
              </a:xfrm>
              <a:prstGeom prst="accentCallout1">
                <a:avLst>
                  <a:gd name="adj1" fmla="val 24491"/>
                  <a:gd name="adj2" fmla="val 101861"/>
                  <a:gd name="adj3" fmla="val 26870"/>
                  <a:gd name="adj4" fmla="val 121449"/>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1pPr>
                <a:lvl2pPr marL="742950" indent="-28575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2pPr>
                <a:lvl3pPr marL="11430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3pPr>
                <a:lvl4pPr marL="16002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4pPr>
                <a:lvl5pPr marL="20574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1" lang="zh-CN" altLang="en-US" sz="200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文本编辑器，如 </a:t>
                </a:r>
                <a:r>
                  <a:rPr kumimoji="1" lang="en-US" altLang="zh-CN" sz="200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PWB.EXE</a:t>
                </a:r>
                <a:endParaRPr kumimoji="1" lang="en-US" altLang="zh-CN" sz="200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0" name="AutoShape 9"/>
            <p:cNvSpPr>
              <a:spLocks noChangeArrowheads="1"/>
            </p:cNvSpPr>
            <p:nvPr/>
          </p:nvSpPr>
          <p:spPr bwMode="auto">
            <a:xfrm>
              <a:off x="2781" y="942"/>
              <a:ext cx="2446" cy="410"/>
            </a:xfrm>
            <a:prstGeom prst="flowChartPreparation">
              <a:avLst/>
            </a:prstGeom>
            <a:noFill/>
            <a:ln w="9525">
              <a:solidFill>
                <a:srgbClr val="FF33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1pPr>
              <a:lvl2pPr marL="742950" indent="-28575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2pPr>
              <a:lvl3pPr marL="11430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3pPr>
              <a:lvl4pPr marL="16002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4pPr>
              <a:lvl5pPr marL="20574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9pPr>
            </a:lstStyle>
            <a:p>
              <a:pPr marL="0" marR="0" lvl="0" indent="0" defTabSz="914400" eaLnBrk="1" fontAlgn="auto" latinLnBrk="0" hangingPunct="1">
                <a:lnSpc>
                  <a:spcPct val="80000"/>
                </a:lnSpc>
                <a:spcBef>
                  <a:spcPct val="20000"/>
                </a:spcBef>
                <a:spcAft>
                  <a:spcPts val="0"/>
                </a:spcAft>
                <a:buClr>
                  <a:srgbClr val="CC0000"/>
                </a:buClr>
                <a:buSzTx/>
                <a:buFont typeface="Wingdings" panose="05000000000000000000" pitchFamily="2" charset="2"/>
                <a:buNone/>
                <a:defRPr/>
              </a:pPr>
              <a:endParaRPr kumimoji="0" lang="zh-CN" altLang="en-US" sz="2000" i="0" u="none" strike="noStrike" kern="0" cap="none" spc="0" normalizeH="0" baseline="0" noProof="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Text Box 10"/>
            <p:cNvSpPr txBox="1">
              <a:spLocks noChangeArrowheads="1"/>
            </p:cNvSpPr>
            <p:nvPr/>
          </p:nvSpPr>
          <p:spPr bwMode="auto">
            <a:xfrm>
              <a:off x="2997" y="1001"/>
              <a:ext cx="207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1pPr>
              <a:lvl2pPr marL="742950" indent="-28575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2pPr>
              <a:lvl3pPr marL="11430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3pPr>
              <a:lvl4pPr marL="16002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4pPr>
              <a:lvl5pPr marL="20574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1" lang="zh-CN" altLang="en-US" sz="2000" i="0" u="none" strike="noStrike" kern="0" cap="none" spc="0" normalizeH="0" baseline="0" noProof="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源程序：文件名</a:t>
              </a:r>
              <a:r>
                <a:rPr kumimoji="1" lang="en-US" altLang="zh-CN" sz="2000" i="0" u="none" strike="noStrike" kern="0" cap="none" spc="0" normalizeH="0" baseline="0" noProof="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.asm</a:t>
              </a:r>
              <a:endParaRPr kumimoji="1" lang="en-US" altLang="zh-CN" sz="200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2" name="Group 11"/>
            <p:cNvGrpSpPr/>
            <p:nvPr/>
          </p:nvGrpSpPr>
          <p:grpSpPr bwMode="auto">
            <a:xfrm>
              <a:off x="232" y="1356"/>
              <a:ext cx="4139" cy="480"/>
              <a:chOff x="556" y="624"/>
              <a:chExt cx="4139" cy="480"/>
            </a:xfrm>
          </p:grpSpPr>
          <p:sp>
            <p:nvSpPr>
              <p:cNvPr id="61" name="Text Box 12"/>
              <p:cNvSpPr txBox="1">
                <a:spLocks noChangeArrowheads="1"/>
              </p:cNvSpPr>
              <p:nvPr/>
            </p:nvSpPr>
            <p:spPr bwMode="auto">
              <a:xfrm>
                <a:off x="4361" y="648"/>
                <a:ext cx="33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1pPr>
                <a:lvl2pPr marL="742950" indent="-28575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2pPr>
                <a:lvl3pPr marL="11430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3pPr>
                <a:lvl4pPr marL="16002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4pPr>
                <a:lvl5pPr marL="20574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00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汇编</a:t>
                </a:r>
                <a:endParaRPr kumimoji="1" lang="zh-CN" altLang="en-US" sz="200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2" name="Line 13"/>
              <p:cNvSpPr>
                <a:spLocks noChangeShapeType="1"/>
              </p:cNvSpPr>
              <p:nvPr/>
            </p:nvSpPr>
            <p:spPr bwMode="auto">
              <a:xfrm>
                <a:off x="4337" y="624"/>
                <a:ext cx="0" cy="48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3" name="AutoShape 14"/>
              <p:cNvSpPr/>
              <p:nvPr/>
            </p:nvSpPr>
            <p:spPr bwMode="auto">
              <a:xfrm>
                <a:off x="556" y="767"/>
                <a:ext cx="2578" cy="289"/>
              </a:xfrm>
              <a:prstGeom prst="accentCallout1">
                <a:avLst>
                  <a:gd name="adj1" fmla="val 24491"/>
                  <a:gd name="adj2" fmla="val 101861"/>
                  <a:gd name="adj3" fmla="val 26870"/>
                  <a:gd name="adj4" fmla="val 121449"/>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1pPr>
                <a:lvl2pPr marL="742950" indent="-28575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2pPr>
                <a:lvl3pPr marL="11430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3pPr>
                <a:lvl4pPr marL="16002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4pPr>
                <a:lvl5pPr marL="20574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1" lang="zh-CN" altLang="en-US" sz="200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汇编程序，如 </a:t>
                </a:r>
                <a:r>
                  <a:rPr kumimoji="1" lang="en-US" altLang="zh-CN" sz="200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ML.EXE</a:t>
                </a:r>
                <a:endParaRPr kumimoji="1" lang="en-US" altLang="zh-CN" sz="200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3" name="AutoShape 15"/>
            <p:cNvSpPr>
              <a:spLocks noChangeArrowheads="1"/>
            </p:cNvSpPr>
            <p:nvPr/>
          </p:nvSpPr>
          <p:spPr bwMode="auto">
            <a:xfrm>
              <a:off x="2781" y="1830"/>
              <a:ext cx="2446" cy="410"/>
            </a:xfrm>
            <a:prstGeom prst="flowChartPreparation">
              <a:avLst/>
            </a:prstGeom>
            <a:noFill/>
            <a:ln w="9525">
              <a:solidFill>
                <a:srgbClr val="FF33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1pPr>
              <a:lvl2pPr marL="742950" indent="-28575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2pPr>
              <a:lvl3pPr marL="11430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3pPr>
              <a:lvl4pPr marL="16002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4pPr>
              <a:lvl5pPr marL="20574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9pPr>
            </a:lstStyle>
            <a:p>
              <a:pPr marL="0" marR="0" lvl="0" indent="0" defTabSz="914400" eaLnBrk="1" fontAlgn="auto" latinLnBrk="0" hangingPunct="1">
                <a:lnSpc>
                  <a:spcPct val="80000"/>
                </a:lnSpc>
                <a:spcBef>
                  <a:spcPct val="20000"/>
                </a:spcBef>
                <a:spcAft>
                  <a:spcPts val="0"/>
                </a:spcAft>
                <a:buClr>
                  <a:srgbClr val="CC0000"/>
                </a:buClr>
                <a:buSzTx/>
                <a:buFont typeface="Wingdings" panose="05000000000000000000" pitchFamily="2" charset="2"/>
                <a:buNone/>
                <a:defRPr/>
              </a:pPr>
              <a:endParaRPr kumimoji="0" lang="zh-CN" altLang="en-US" sz="2000" i="0" u="none" strike="noStrike" kern="0" cap="none" spc="0" normalizeH="0" baseline="0" noProof="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Text Box 16"/>
            <p:cNvSpPr txBox="1">
              <a:spLocks noChangeArrowheads="1"/>
            </p:cNvSpPr>
            <p:nvPr/>
          </p:nvSpPr>
          <p:spPr bwMode="auto">
            <a:xfrm>
              <a:off x="2950" y="1891"/>
              <a:ext cx="207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1pPr>
              <a:lvl2pPr marL="742950" indent="-28575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2pPr>
              <a:lvl3pPr marL="11430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3pPr>
              <a:lvl4pPr marL="16002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4pPr>
              <a:lvl5pPr marL="20574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1" lang="zh-CN" altLang="en-US" sz="2000" i="0" u="none" strike="noStrike" kern="0" cap="none" spc="0" normalizeH="0" baseline="0" noProof="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目标模块：文件名</a:t>
              </a:r>
              <a:r>
                <a:rPr kumimoji="1" lang="en-US" altLang="zh-CN" sz="2000" i="0" u="none" strike="noStrike" kern="0" cap="none" spc="0" normalizeH="0" baseline="0" noProof="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.obj</a:t>
              </a:r>
              <a:endParaRPr kumimoji="1" lang="en-US" altLang="zh-CN" sz="200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5" name="Group 17"/>
            <p:cNvGrpSpPr/>
            <p:nvPr/>
          </p:nvGrpSpPr>
          <p:grpSpPr bwMode="auto">
            <a:xfrm>
              <a:off x="232" y="2244"/>
              <a:ext cx="4139" cy="480"/>
              <a:chOff x="556" y="624"/>
              <a:chExt cx="4139" cy="480"/>
            </a:xfrm>
          </p:grpSpPr>
          <p:sp>
            <p:nvSpPr>
              <p:cNvPr id="58" name="Text Box 18"/>
              <p:cNvSpPr txBox="1">
                <a:spLocks noChangeArrowheads="1"/>
              </p:cNvSpPr>
              <p:nvPr/>
            </p:nvSpPr>
            <p:spPr bwMode="auto">
              <a:xfrm>
                <a:off x="4361" y="648"/>
                <a:ext cx="33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1pPr>
                <a:lvl2pPr marL="742950" indent="-28575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2pPr>
                <a:lvl3pPr marL="11430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3pPr>
                <a:lvl4pPr marL="16002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4pPr>
                <a:lvl5pPr marL="20574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00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连接</a:t>
                </a:r>
                <a:endParaRPr kumimoji="1" lang="zh-CN" altLang="en-US" sz="200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9" name="Line 19"/>
              <p:cNvSpPr>
                <a:spLocks noChangeShapeType="1"/>
              </p:cNvSpPr>
              <p:nvPr/>
            </p:nvSpPr>
            <p:spPr bwMode="auto">
              <a:xfrm>
                <a:off x="4337" y="624"/>
                <a:ext cx="0" cy="48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0" name="AutoShape 20"/>
              <p:cNvSpPr/>
              <p:nvPr/>
            </p:nvSpPr>
            <p:spPr bwMode="auto">
              <a:xfrm>
                <a:off x="556" y="767"/>
                <a:ext cx="2578" cy="289"/>
              </a:xfrm>
              <a:prstGeom prst="accentCallout1">
                <a:avLst>
                  <a:gd name="adj1" fmla="val 24491"/>
                  <a:gd name="adj2" fmla="val 101861"/>
                  <a:gd name="adj3" fmla="val 26870"/>
                  <a:gd name="adj4" fmla="val 121449"/>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1pPr>
                <a:lvl2pPr marL="742950" indent="-28575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2pPr>
                <a:lvl3pPr marL="11430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3pPr>
                <a:lvl4pPr marL="16002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4pPr>
                <a:lvl5pPr marL="20574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1" lang="zh-CN" altLang="en-US" sz="200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连接程序，如 </a:t>
                </a:r>
                <a:r>
                  <a:rPr kumimoji="1" lang="en-US" altLang="zh-CN" sz="200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LINK.EXE</a:t>
                </a:r>
                <a:endParaRPr kumimoji="1" lang="en-US" altLang="zh-CN" sz="200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6" name="AutoShape 21"/>
            <p:cNvSpPr>
              <a:spLocks noChangeArrowheads="1"/>
            </p:cNvSpPr>
            <p:nvPr/>
          </p:nvSpPr>
          <p:spPr bwMode="auto">
            <a:xfrm>
              <a:off x="2781" y="2718"/>
              <a:ext cx="2446" cy="410"/>
            </a:xfrm>
            <a:prstGeom prst="flowChartPreparation">
              <a:avLst/>
            </a:prstGeom>
            <a:noFill/>
            <a:ln w="9525">
              <a:solidFill>
                <a:srgbClr val="FF33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1pPr>
              <a:lvl2pPr marL="742950" indent="-28575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2pPr>
              <a:lvl3pPr marL="11430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3pPr>
              <a:lvl4pPr marL="16002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4pPr>
              <a:lvl5pPr marL="20574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9pPr>
            </a:lstStyle>
            <a:p>
              <a:pPr marL="0" marR="0" lvl="0" indent="0" defTabSz="914400" eaLnBrk="1" fontAlgn="auto" latinLnBrk="0" hangingPunct="1">
                <a:lnSpc>
                  <a:spcPct val="80000"/>
                </a:lnSpc>
                <a:spcBef>
                  <a:spcPct val="20000"/>
                </a:spcBef>
                <a:spcAft>
                  <a:spcPts val="0"/>
                </a:spcAft>
                <a:buClr>
                  <a:srgbClr val="CC0000"/>
                </a:buClr>
                <a:buSzTx/>
                <a:buFont typeface="Wingdings" panose="05000000000000000000" pitchFamily="2" charset="2"/>
                <a:buNone/>
                <a:defRPr/>
              </a:pPr>
              <a:endParaRPr kumimoji="0" lang="zh-CN" altLang="en-US" sz="2000" i="0" u="none" strike="noStrike" kern="0" cap="none" spc="0" normalizeH="0" baseline="0" noProof="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Text Box 22"/>
            <p:cNvSpPr txBox="1">
              <a:spLocks noChangeArrowheads="1"/>
            </p:cNvSpPr>
            <p:nvPr/>
          </p:nvSpPr>
          <p:spPr bwMode="auto">
            <a:xfrm>
              <a:off x="2862" y="2779"/>
              <a:ext cx="232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1pPr>
              <a:lvl2pPr marL="742950" indent="-28575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2pPr>
              <a:lvl3pPr marL="11430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3pPr>
              <a:lvl4pPr marL="16002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4pPr>
              <a:lvl5pPr marL="20574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1" lang="zh-CN" altLang="en-US" sz="2000" i="0" u="none" strike="noStrike" kern="0" cap="none" spc="0" normalizeH="0" baseline="0" noProof="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可执行文件：文件名</a:t>
              </a:r>
              <a:r>
                <a:rPr kumimoji="1" lang="en-US" altLang="zh-CN" sz="2000" i="0" u="none" strike="noStrike" kern="0" cap="none" spc="0" normalizeH="0" baseline="0" noProof="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.exe</a:t>
              </a:r>
              <a:endParaRPr kumimoji="1" lang="en-US" altLang="zh-CN" sz="200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8" name="Group 23"/>
            <p:cNvGrpSpPr/>
            <p:nvPr/>
          </p:nvGrpSpPr>
          <p:grpSpPr bwMode="auto">
            <a:xfrm>
              <a:off x="216" y="3134"/>
              <a:ext cx="4139" cy="480"/>
              <a:chOff x="556" y="624"/>
              <a:chExt cx="4139" cy="480"/>
            </a:xfrm>
          </p:grpSpPr>
          <p:sp>
            <p:nvSpPr>
              <p:cNvPr id="55" name="Text Box 24"/>
              <p:cNvSpPr txBox="1">
                <a:spLocks noChangeArrowheads="1"/>
              </p:cNvSpPr>
              <p:nvPr/>
            </p:nvSpPr>
            <p:spPr bwMode="auto">
              <a:xfrm>
                <a:off x="4361" y="648"/>
                <a:ext cx="33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1pPr>
                <a:lvl2pPr marL="742950" indent="-28575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2pPr>
                <a:lvl3pPr marL="11430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3pPr>
                <a:lvl4pPr marL="16002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4pPr>
                <a:lvl5pPr marL="20574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00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调试</a:t>
                </a:r>
                <a:endParaRPr kumimoji="1" lang="zh-CN" altLang="en-US" sz="200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Line 25"/>
              <p:cNvSpPr>
                <a:spLocks noChangeShapeType="1"/>
              </p:cNvSpPr>
              <p:nvPr/>
            </p:nvSpPr>
            <p:spPr bwMode="auto">
              <a:xfrm>
                <a:off x="4337" y="624"/>
                <a:ext cx="0" cy="48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 name="AutoShape 26"/>
              <p:cNvSpPr/>
              <p:nvPr/>
            </p:nvSpPr>
            <p:spPr bwMode="auto">
              <a:xfrm>
                <a:off x="556" y="767"/>
                <a:ext cx="2578" cy="289"/>
              </a:xfrm>
              <a:prstGeom prst="accentCallout1">
                <a:avLst>
                  <a:gd name="adj1" fmla="val 24491"/>
                  <a:gd name="adj2" fmla="val 101861"/>
                  <a:gd name="adj3" fmla="val 26870"/>
                  <a:gd name="adj4" fmla="val 121449"/>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1pPr>
                <a:lvl2pPr marL="742950" indent="-28575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2pPr>
                <a:lvl3pPr marL="11430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3pPr>
                <a:lvl4pPr marL="16002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4pPr>
                <a:lvl5pPr marL="20574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1" lang="zh-CN" altLang="en-US" sz="200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调试程序，如 </a:t>
                </a:r>
                <a:r>
                  <a:rPr kumimoji="1" lang="en-US" altLang="zh-CN" sz="200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DEBUG.EXE</a:t>
                </a:r>
                <a:endParaRPr kumimoji="1" lang="en-US" altLang="zh-CN" sz="200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9" name="Group 27"/>
            <p:cNvGrpSpPr/>
            <p:nvPr/>
          </p:nvGrpSpPr>
          <p:grpSpPr bwMode="auto">
            <a:xfrm>
              <a:off x="3412" y="3617"/>
              <a:ext cx="1147" cy="468"/>
              <a:chOff x="3412" y="3617"/>
              <a:chExt cx="1147" cy="468"/>
            </a:xfrm>
          </p:grpSpPr>
          <p:sp>
            <p:nvSpPr>
              <p:cNvPr id="53" name="AutoShape 28"/>
              <p:cNvSpPr>
                <a:spLocks noChangeArrowheads="1"/>
              </p:cNvSpPr>
              <p:nvPr/>
            </p:nvSpPr>
            <p:spPr bwMode="auto">
              <a:xfrm>
                <a:off x="3412" y="3617"/>
                <a:ext cx="1147" cy="468"/>
              </a:xfrm>
              <a:prstGeom prst="flowChartAlternateProcess">
                <a:avLst/>
              </a:prstGeom>
              <a:noFill/>
              <a:ln w="9525">
                <a:solidFill>
                  <a:srgbClr val="FF33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1pPr>
                <a:lvl2pPr marL="742950" indent="-28575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2pPr>
                <a:lvl3pPr marL="11430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3pPr>
                <a:lvl4pPr marL="16002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4pPr>
                <a:lvl5pPr marL="20574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9pPr>
              </a:lstStyle>
              <a:p>
                <a:pPr marL="0" marR="0" lvl="0" indent="0" defTabSz="914400" eaLnBrk="1" fontAlgn="auto" latinLnBrk="0" hangingPunct="1">
                  <a:lnSpc>
                    <a:spcPct val="80000"/>
                  </a:lnSpc>
                  <a:spcBef>
                    <a:spcPct val="20000"/>
                  </a:spcBef>
                  <a:spcAft>
                    <a:spcPts val="0"/>
                  </a:spcAft>
                  <a:buClr>
                    <a:srgbClr val="CC0000"/>
                  </a:buClr>
                  <a:buSzTx/>
                  <a:buFont typeface="Wingdings" panose="05000000000000000000" pitchFamily="2" charset="2"/>
                  <a:buNone/>
                  <a:defRPr/>
                </a:pPr>
                <a:endParaRPr kumimoji="0" lang="zh-CN" altLang="en-US" sz="2000" i="0" u="none" strike="noStrike" kern="0" cap="none" spc="0" normalizeH="0" baseline="0" noProof="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4" name="Text Box 29"/>
              <p:cNvSpPr txBox="1">
                <a:spLocks noChangeArrowheads="1"/>
              </p:cNvSpPr>
              <p:nvPr/>
            </p:nvSpPr>
            <p:spPr bwMode="auto">
              <a:xfrm>
                <a:off x="3486" y="3691"/>
                <a:ext cx="105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1pPr>
                <a:lvl2pPr marL="742950" indent="-28575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2pPr>
                <a:lvl3pPr marL="11430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3pPr>
                <a:lvl4pPr marL="16002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4pPr>
                <a:lvl5pPr marL="20574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1" lang="zh-CN" altLang="en-US" sz="2000" i="0" u="none" strike="noStrike" kern="0" cap="none" spc="0" normalizeH="0" baseline="0" noProof="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应用程序</a:t>
                </a:r>
                <a:endParaRPr kumimoji="1" lang="zh-CN" altLang="en-US" sz="200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0" name="Line 30"/>
            <p:cNvSpPr>
              <a:spLocks noChangeShapeType="1"/>
            </p:cNvSpPr>
            <p:nvPr/>
          </p:nvSpPr>
          <p:spPr bwMode="auto">
            <a:xfrm>
              <a:off x="5527" y="468"/>
              <a:ext cx="0" cy="3361"/>
            </a:xfrm>
            <a:prstGeom prst="line">
              <a:avLst/>
            </a:prstGeom>
            <a:noFill/>
            <a:ln w="9525">
              <a:solidFill>
                <a:srgbClr val="000000"/>
              </a:solidFill>
              <a:round/>
              <a:head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 name="Line 31"/>
            <p:cNvSpPr>
              <a:spLocks noChangeShapeType="1"/>
            </p:cNvSpPr>
            <p:nvPr/>
          </p:nvSpPr>
          <p:spPr bwMode="auto">
            <a:xfrm>
              <a:off x="4015" y="468"/>
              <a:ext cx="1510" cy="0"/>
            </a:xfrm>
            <a:prstGeom prst="line">
              <a:avLst/>
            </a:prstGeom>
            <a:noFill/>
            <a:ln w="9525">
              <a:solidFill>
                <a:srgbClr val="000000"/>
              </a:solidFill>
              <a:round/>
              <a:head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2" name="Line 32"/>
            <p:cNvSpPr>
              <a:spLocks noChangeShapeType="1"/>
            </p:cNvSpPr>
            <p:nvPr/>
          </p:nvSpPr>
          <p:spPr bwMode="auto">
            <a:xfrm>
              <a:off x="4544" y="3830"/>
              <a:ext cx="971" cy="0"/>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Text Box 33"/>
            <p:cNvSpPr txBox="1">
              <a:spLocks noChangeArrowheads="1"/>
            </p:cNvSpPr>
            <p:nvPr/>
          </p:nvSpPr>
          <p:spPr bwMode="auto">
            <a:xfrm>
              <a:off x="4746" y="3588"/>
              <a:ext cx="52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1pPr>
              <a:lvl2pPr marL="742950" indent="-28575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2pPr>
              <a:lvl3pPr marL="11430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3pPr>
              <a:lvl4pPr marL="16002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4pPr>
              <a:lvl5pPr marL="20574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1" lang="zh-CN" altLang="en-US" sz="1800" i="0" u="none" strike="noStrike" kern="0" cap="none" spc="0" normalizeH="0" baseline="0" noProof="0">
                  <a:ln>
                    <a:noFill/>
                  </a:ln>
                  <a:solidFill>
                    <a:srgbClr val="3366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错误</a:t>
              </a:r>
              <a:endParaRPr kumimoji="1" lang="zh-CN" altLang="en-US" sz="200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4" name="Group 34"/>
            <p:cNvGrpSpPr/>
            <p:nvPr/>
          </p:nvGrpSpPr>
          <p:grpSpPr bwMode="auto">
            <a:xfrm>
              <a:off x="5062" y="2639"/>
              <a:ext cx="526" cy="289"/>
              <a:chOff x="5062" y="2639"/>
              <a:chExt cx="526" cy="289"/>
            </a:xfrm>
          </p:grpSpPr>
          <p:sp>
            <p:nvSpPr>
              <p:cNvPr id="51" name="Line 35"/>
              <p:cNvSpPr>
                <a:spLocks noChangeShapeType="1"/>
              </p:cNvSpPr>
              <p:nvPr/>
            </p:nvSpPr>
            <p:spPr bwMode="auto">
              <a:xfrm>
                <a:off x="5188" y="2928"/>
                <a:ext cx="315" cy="0"/>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Text Box 36"/>
              <p:cNvSpPr txBox="1">
                <a:spLocks noChangeArrowheads="1"/>
              </p:cNvSpPr>
              <p:nvPr/>
            </p:nvSpPr>
            <p:spPr bwMode="auto">
              <a:xfrm>
                <a:off x="5062" y="2639"/>
                <a:ext cx="52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1pPr>
                <a:lvl2pPr marL="742950" indent="-28575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2pPr>
                <a:lvl3pPr marL="11430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3pPr>
                <a:lvl4pPr marL="16002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4pPr>
                <a:lvl5pPr marL="20574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1" lang="zh-CN" altLang="en-US" sz="1800" i="0" u="none" strike="noStrike" kern="0" cap="none" spc="0" normalizeH="0" baseline="0" noProof="0">
                    <a:ln>
                      <a:noFill/>
                    </a:ln>
                    <a:solidFill>
                      <a:srgbClr val="3366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错误</a:t>
                </a:r>
                <a:endParaRPr kumimoji="1" lang="zh-CN" altLang="en-US" sz="200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5" name="Group 37"/>
            <p:cNvGrpSpPr/>
            <p:nvPr/>
          </p:nvGrpSpPr>
          <p:grpSpPr bwMode="auto">
            <a:xfrm>
              <a:off x="5074" y="1751"/>
              <a:ext cx="526" cy="289"/>
              <a:chOff x="5062" y="2639"/>
              <a:chExt cx="526" cy="289"/>
            </a:xfrm>
          </p:grpSpPr>
          <p:sp>
            <p:nvSpPr>
              <p:cNvPr id="49" name="Line 38"/>
              <p:cNvSpPr>
                <a:spLocks noChangeShapeType="1"/>
              </p:cNvSpPr>
              <p:nvPr/>
            </p:nvSpPr>
            <p:spPr bwMode="auto">
              <a:xfrm>
                <a:off x="5188" y="2928"/>
                <a:ext cx="315" cy="0"/>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 name="Text Box 39"/>
              <p:cNvSpPr txBox="1">
                <a:spLocks noChangeArrowheads="1"/>
              </p:cNvSpPr>
              <p:nvPr/>
            </p:nvSpPr>
            <p:spPr bwMode="auto">
              <a:xfrm>
                <a:off x="5062" y="2639"/>
                <a:ext cx="52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1pPr>
                <a:lvl2pPr marL="742950" indent="-28575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2pPr>
                <a:lvl3pPr marL="11430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3pPr>
                <a:lvl4pPr marL="16002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4pPr>
                <a:lvl5pPr marL="20574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1" lang="zh-CN" altLang="en-US" sz="1800" i="0" u="none" strike="noStrike" kern="0" cap="none" spc="0" normalizeH="0" baseline="0" noProof="0">
                    <a:ln>
                      <a:noFill/>
                    </a:ln>
                    <a:solidFill>
                      <a:srgbClr val="3366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错误</a:t>
                </a:r>
                <a:endParaRPr kumimoji="1" lang="zh-CN" altLang="en-US" sz="200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6" name="Group 40"/>
            <p:cNvGrpSpPr/>
            <p:nvPr/>
          </p:nvGrpSpPr>
          <p:grpSpPr bwMode="auto">
            <a:xfrm>
              <a:off x="5074" y="863"/>
              <a:ext cx="526" cy="289"/>
              <a:chOff x="5062" y="2639"/>
              <a:chExt cx="526" cy="289"/>
            </a:xfrm>
          </p:grpSpPr>
          <p:sp>
            <p:nvSpPr>
              <p:cNvPr id="47" name="Line 41"/>
              <p:cNvSpPr>
                <a:spLocks noChangeShapeType="1"/>
              </p:cNvSpPr>
              <p:nvPr/>
            </p:nvSpPr>
            <p:spPr bwMode="auto">
              <a:xfrm>
                <a:off x="5188" y="2928"/>
                <a:ext cx="315" cy="0"/>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 name="Text Box 42"/>
              <p:cNvSpPr txBox="1">
                <a:spLocks noChangeArrowheads="1"/>
              </p:cNvSpPr>
              <p:nvPr/>
            </p:nvSpPr>
            <p:spPr bwMode="auto">
              <a:xfrm>
                <a:off x="5062" y="2639"/>
                <a:ext cx="52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1pPr>
                <a:lvl2pPr marL="742950" indent="-28575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2pPr>
                <a:lvl3pPr marL="11430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3pPr>
                <a:lvl4pPr marL="16002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4pPr>
                <a:lvl5pPr marL="2057400" indent="-228600" eaLnBrk="0" hangingPunct="0">
                  <a:lnSpc>
                    <a:spcPct val="80000"/>
                  </a:lnSpc>
                  <a:spcBef>
                    <a:spcPct val="20000"/>
                  </a:spcBef>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2400" b="1">
                    <a:solidFill>
                      <a:srgbClr val="0000FF"/>
                    </a:solidFill>
                    <a:latin typeface="宋体" panose="02010600030101010101" pitchFamily="2" charset="-122"/>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1" lang="zh-CN" altLang="en-US" sz="1800" i="0" u="none" strike="noStrike" kern="0" cap="none" spc="0" normalizeH="0" baseline="0" noProof="0">
                    <a:ln>
                      <a:noFill/>
                    </a:ln>
                    <a:solidFill>
                      <a:srgbClr val="3366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错误</a:t>
                </a:r>
                <a:endParaRPr kumimoji="1" lang="zh-CN" altLang="en-US" sz="200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5.8</a:t>
            </a:r>
            <a:r>
              <a:rPr lang="zh-CN" altLang="en-US" dirty="0"/>
              <a:t>汇编语言程序上机过程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Rectangle 2"/>
          <p:cNvSpPr txBox="1">
            <a:spLocks noChangeArrowheads="1"/>
          </p:cNvSpPr>
          <p:nvPr/>
        </p:nvSpPr>
        <p:spPr bwMode="auto">
          <a:xfrm>
            <a:off x="611560" y="1642775"/>
            <a:ext cx="453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l"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l"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l"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b="1">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一、建立文件</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Rectangle 3"/>
          <p:cNvSpPr txBox="1">
            <a:spLocks noChangeArrowheads="1"/>
          </p:cNvSpPr>
          <p:nvPr/>
        </p:nvSpPr>
        <p:spPr bwMode="auto">
          <a:xfrm>
            <a:off x="677821" y="2239705"/>
            <a:ext cx="7926387" cy="40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fontAlgn="base">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a:buFont typeface="Wingdings" panose="05000000000000000000" pitchFamily="2" charset="2"/>
              <a:buNone/>
            </a:pPr>
            <a:r>
              <a:rPr lang="en-US" altLang="zh-CN" sz="2400" b="1" kern="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kern="0" dirty="0">
                <a:latin typeface="Times New Roman" panose="02020603050405020304" pitchFamily="18" charset="0"/>
                <a:ea typeface="微软雅黑" panose="020B0503020204020204" pitchFamily="34" charset="-122"/>
                <a:cs typeface="Times New Roman" panose="02020603050405020304" pitchFamily="18" charset="0"/>
              </a:rPr>
              <a:t>可以用任何一种熟悉的文本编辑器建立、编辑汇编语言源程序。</a:t>
            </a:r>
            <a:endParaRPr lang="zh-CN" altLang="en-US" sz="2400" b="1" kern="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Font typeface="Wingdings" panose="05000000000000000000" pitchFamily="2" charset="2"/>
              <a:buNone/>
            </a:pPr>
            <a:r>
              <a:rPr lang="zh-CN" altLang="en-US" sz="2400" b="1"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kern="0"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b="1" kern="0" dirty="0">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400" b="1" kern="0" dirty="0">
                <a:latin typeface="Times New Roman" panose="02020603050405020304" pitchFamily="18" charset="0"/>
                <a:ea typeface="微软雅黑" panose="020B0503020204020204" pitchFamily="34" charset="-122"/>
                <a:cs typeface="Times New Roman" panose="02020603050405020304" pitchFamily="18" charset="0"/>
              </a:rPr>
              <a:t>下可以用记事本编辑程序，对于汇编语言源程序，其文件名的扩展名部分必须是</a:t>
            </a:r>
            <a:r>
              <a:rPr lang="en-US" altLang="zh-CN" sz="2400" b="1" kern="0" dirty="0">
                <a:latin typeface="Times New Roman" panose="02020603050405020304" pitchFamily="18" charset="0"/>
                <a:ea typeface="微软雅黑" panose="020B0503020204020204" pitchFamily="34" charset="-122"/>
                <a:cs typeface="Times New Roman" panose="02020603050405020304" pitchFamily="18" charset="0"/>
              </a:rPr>
              <a:t>.ASM</a:t>
            </a:r>
            <a:r>
              <a:rPr lang="zh-CN" altLang="en-US" sz="2400" b="1" kern="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b="1" kern="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Font typeface="Wingdings" panose="05000000000000000000" pitchFamily="2" charset="2"/>
              <a:buNone/>
            </a:pPr>
            <a:r>
              <a:rPr lang="zh-CN" altLang="en-US" sz="2400" b="1" kern="0" dirty="0">
                <a:latin typeface="Times New Roman" panose="02020603050405020304" pitchFamily="18" charset="0"/>
                <a:ea typeface="微软雅黑" panose="020B0503020204020204" pitchFamily="34" charset="-122"/>
                <a:cs typeface="Times New Roman" panose="02020603050405020304" pitchFamily="18" charset="0"/>
              </a:rPr>
              <a:t>	例如，用记事本编辑一个程序后，将该文件命名为</a:t>
            </a:r>
            <a:r>
              <a:rPr lang="en-US" altLang="zh-CN" sz="1800" b="1" kern="0" dirty="0">
                <a:latin typeface="Times New Roman" panose="02020603050405020304" pitchFamily="18" charset="0"/>
                <a:ea typeface="微软雅黑" panose="020B0503020204020204" pitchFamily="34" charset="-122"/>
                <a:cs typeface="Times New Roman" panose="02020603050405020304" pitchFamily="18" charset="0"/>
              </a:rPr>
              <a:t>ADD1.asm</a:t>
            </a:r>
            <a:endParaRPr lang="en-US" altLang="zh-CN" sz="1800" b="1" kern="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Font typeface="Wingdings" panose="05000000000000000000" pitchFamily="2" charset="2"/>
              <a:buNone/>
            </a:pPr>
            <a:r>
              <a:rPr lang="zh-CN" altLang="en-US" sz="1800" b="1" kern="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下面我们假设该文件存于</a:t>
            </a:r>
            <a:r>
              <a:rPr lang="en-US" altLang="zh-CN" sz="2000" b="1" kern="0"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盘的</a:t>
            </a:r>
            <a:r>
              <a:rPr lang="en-US" altLang="zh-CN" sz="2000" b="1" kern="0" dirty="0">
                <a:latin typeface="Times New Roman" panose="02020603050405020304" pitchFamily="18" charset="0"/>
                <a:ea typeface="微软雅黑" panose="020B0503020204020204" pitchFamily="34" charset="-122"/>
                <a:cs typeface="Times New Roman" panose="02020603050405020304" pitchFamily="18" charset="0"/>
              </a:rPr>
              <a:t>MASM</a:t>
            </a: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文件夹，即目录是</a:t>
            </a:r>
            <a:r>
              <a:rPr lang="en-US" altLang="zh-CN" sz="2000" b="1" kern="0" dirty="0">
                <a:latin typeface="Times New Roman" panose="02020603050405020304" pitchFamily="18" charset="0"/>
                <a:ea typeface="微软雅黑" panose="020B0503020204020204" pitchFamily="34" charset="-122"/>
                <a:cs typeface="Times New Roman" panose="02020603050405020304" pitchFamily="18" charset="0"/>
              </a:rPr>
              <a:t>D:\MASM&gt;</a:t>
            </a:r>
            <a:endParaRPr lang="zh-CN" altLang="en-US" sz="1800" b="1"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5.8</a:t>
            </a:r>
            <a:r>
              <a:rPr lang="zh-CN" altLang="en-US" dirty="0"/>
              <a:t>汇编语言程序上机过程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7" name="Rectangle 1026"/>
          <p:cNvSpPr txBox="1">
            <a:spLocks noChangeArrowheads="1"/>
          </p:cNvSpPr>
          <p:nvPr/>
        </p:nvSpPr>
        <p:spPr>
          <a:xfrm>
            <a:off x="459639" y="1772816"/>
            <a:ext cx="2881312" cy="752475"/>
          </a:xfrm>
        </p:spPr>
        <p:txBody>
          <a:bodyPr/>
          <a:lstStyle>
            <a:lvl1pPr algn="l" rtl="0" eaLnBrk="1" fontAlgn="base" hangingPunct="1">
              <a:spcBef>
                <a:spcPct val="0"/>
              </a:spcBef>
              <a:spcAft>
                <a:spcPct val="0"/>
              </a:spcAft>
              <a:defRPr lang="zh-CN" altLang="zh-CN" sz="2800" b="1" smtClean="0">
                <a:solidFill>
                  <a:schemeClr val="bg1"/>
                </a:solidFill>
                <a:effectLst/>
                <a:latin typeface="幼圆" pitchFamily="49" charset="-122"/>
                <a:ea typeface="幼圆" pitchFamily="49" charset="-122"/>
                <a:cs typeface="+mj-cs"/>
              </a:defRPr>
            </a:lvl1pPr>
            <a:lvl2pPr algn="l" rtl="0" eaLnBrk="1" fontAlgn="base" hangingPunct="1">
              <a:spcBef>
                <a:spcPct val="0"/>
              </a:spcBef>
              <a:spcAft>
                <a:spcPct val="0"/>
              </a:spcAft>
              <a:defRPr sz="3200" b="1">
                <a:solidFill>
                  <a:schemeClr val="bg1"/>
                </a:solidFill>
                <a:latin typeface="Verdana" panose="020B0604030504040204" pitchFamily="34" charset="0"/>
              </a:defRPr>
            </a:lvl2pPr>
            <a:lvl3pPr algn="l" rtl="0" eaLnBrk="1" fontAlgn="base" hangingPunct="1">
              <a:spcBef>
                <a:spcPct val="0"/>
              </a:spcBef>
              <a:spcAft>
                <a:spcPct val="0"/>
              </a:spcAft>
              <a:defRPr sz="3200" b="1">
                <a:solidFill>
                  <a:schemeClr val="bg1"/>
                </a:solidFill>
                <a:latin typeface="Verdana" panose="020B0604030504040204" pitchFamily="34" charset="0"/>
              </a:defRPr>
            </a:lvl3pPr>
            <a:lvl4pPr algn="l" rtl="0" eaLnBrk="1" fontAlgn="base" hangingPunct="1">
              <a:spcBef>
                <a:spcPct val="0"/>
              </a:spcBef>
              <a:spcAft>
                <a:spcPct val="0"/>
              </a:spcAft>
              <a:defRPr sz="3200" b="1">
                <a:solidFill>
                  <a:schemeClr val="bg1"/>
                </a:solidFill>
                <a:latin typeface="Verdana" panose="020B0604030504040204" pitchFamily="34" charset="0"/>
              </a:defRPr>
            </a:lvl4pPr>
            <a:lvl5pPr algn="l" rtl="0" eaLnBrk="1" fontAlgn="base" hangingPunct="1">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a:lstStyle>
          <a:p>
            <a:r>
              <a:rPr lang="zh-CN" altLang="en-US" sz="2400"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二、汇编</a:t>
            </a:r>
            <a:endParaRPr lang="zh-CN" altLang="en-US" sz="2400"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Rectangle 1027"/>
          <p:cNvSpPr txBox="1">
            <a:spLocks noChangeArrowheads="1"/>
          </p:cNvSpPr>
          <p:nvPr/>
        </p:nvSpPr>
        <p:spPr>
          <a:xfrm>
            <a:off x="611560" y="2525291"/>
            <a:ext cx="7488238" cy="4751387"/>
          </a:xfrm>
          <a:prstGeom prst="rect">
            <a:avLst/>
          </a:prstGeom>
        </p:spPr>
        <p:txBody>
          <a:bodyPr/>
          <a:lstStyle>
            <a:lvl1pPr marL="0" indent="0" algn="l" rtl="0" eaLnBrk="1" fontAlgn="base" hangingPunct="1">
              <a:lnSpc>
                <a:spcPct val="150000"/>
              </a:lnSpc>
              <a:spcBef>
                <a:spcPct val="20000"/>
              </a:spcBef>
              <a:spcAft>
                <a:spcPct val="0"/>
              </a:spcAft>
              <a:buClr>
                <a:schemeClr val="hlink"/>
              </a:buClr>
              <a:buFont typeface="Wingdings" panose="05000000000000000000" pitchFamily="2" charset="2"/>
              <a:buNone/>
              <a:defRPr sz="2400" b="0">
                <a:solidFill>
                  <a:srgbClr val="00349E"/>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lnSpc>
                <a:spcPct val="150000"/>
              </a:lnSpc>
              <a:spcBef>
                <a:spcPct val="20000"/>
              </a:spcBef>
              <a:spcAft>
                <a:spcPct val="0"/>
              </a:spcAft>
              <a:buClr>
                <a:schemeClr val="accent1"/>
              </a:buClr>
              <a:buFont typeface="Wingdings" panose="05000000000000000000" charset="0"/>
              <a:buChar char="n"/>
              <a:defRPr sz="2000" b="0">
                <a:solidFill>
                  <a:schemeClr val="tx1"/>
                </a:solidFill>
                <a:latin typeface="微软雅黑" panose="020B0503020204020204" pitchFamily="34" charset="-122"/>
                <a:ea typeface="微软雅黑" panose="020B0503020204020204" pitchFamily="34" charset="-122"/>
              </a:defRPr>
            </a:lvl2pPr>
            <a:lvl3pPr marL="1143000" indent="-228600" algn="l" rtl="0" eaLnBrk="1" fontAlgn="base" hangingPunct="1">
              <a:lnSpc>
                <a:spcPct val="150000"/>
              </a:lnSpc>
              <a:spcBef>
                <a:spcPct val="20000"/>
              </a:spcBef>
              <a:spcAft>
                <a:spcPct val="0"/>
              </a:spcAft>
              <a:buClr>
                <a:schemeClr val="tx1"/>
              </a:buClr>
              <a:buFont typeface="Wingdings" panose="05000000000000000000" charset="0"/>
              <a:buChar char="p"/>
              <a:defRPr sz="1800" b="0">
                <a:solidFill>
                  <a:schemeClr val="tx1"/>
                </a:solidFill>
                <a:latin typeface="微软雅黑" panose="020B0503020204020204" pitchFamily="34" charset="-122"/>
                <a:ea typeface="微软雅黑" panose="020B0503020204020204" pitchFamily="34" charset="-122"/>
              </a:defRPr>
            </a:lvl3pPr>
            <a:lvl4pPr marL="1600200" indent="-228600" algn="l" rtl="0" eaLnBrk="1" fontAlgn="base" hangingPunct="1">
              <a:lnSpc>
                <a:spcPct val="150000"/>
              </a:lnSpc>
              <a:spcBef>
                <a:spcPct val="20000"/>
              </a:spcBef>
              <a:spcAft>
                <a:spcPct val="0"/>
              </a:spcAft>
              <a:buChar char="–"/>
              <a:defRPr sz="1600" b="0">
                <a:solidFill>
                  <a:schemeClr val="tx1"/>
                </a:solidFill>
                <a:latin typeface="微软雅黑" panose="020B0503020204020204" pitchFamily="34" charset="-122"/>
                <a:ea typeface="微软雅黑" panose="020B0503020204020204" pitchFamily="34" charset="-122"/>
              </a:defRPr>
            </a:lvl4pPr>
            <a:lvl5pPr marL="1828800" indent="0" algn="l" rtl="0" eaLnBrk="1" fontAlgn="base" hangingPunct="1">
              <a:spcBef>
                <a:spcPct val="20000"/>
              </a:spcBef>
              <a:spcAft>
                <a:spcPct val="0"/>
              </a:spcAft>
              <a:buNone/>
              <a:defRPr sz="2000" b="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gn="just">
              <a:lnSpc>
                <a:spcPct val="110000"/>
              </a:lnSpc>
            </a:pPr>
            <a:r>
              <a:rPr lang="zh-CN" altLang="en-US" sz="2000" b="1" kern="0" dirty="0">
                <a:latin typeface="Times New Roman" panose="02020603050405020304" pitchFamily="18" charset="0"/>
                <a:cs typeface="Times New Roman" panose="02020603050405020304" pitchFamily="18" charset="0"/>
              </a:rPr>
              <a:t>汇编是将源程序翻译成由机器代码组成的目标模块文件的过程。</a:t>
            </a:r>
            <a:endParaRPr lang="zh-CN" altLang="en-US" sz="2000" b="1" kern="0" dirty="0">
              <a:latin typeface="Times New Roman" panose="02020603050405020304" pitchFamily="18" charset="0"/>
              <a:cs typeface="Times New Roman" panose="02020603050405020304" pitchFamily="18" charset="0"/>
            </a:endParaRPr>
          </a:p>
          <a:p>
            <a:r>
              <a:rPr lang="zh-CN" altLang="en-US" sz="2000" b="1" kern="0" dirty="0">
                <a:latin typeface="Times New Roman" panose="02020603050405020304" pitchFamily="18" charset="0"/>
                <a:cs typeface="Times New Roman" panose="02020603050405020304" pitchFamily="18" charset="0"/>
              </a:rPr>
              <a:t>在</a:t>
            </a:r>
            <a:r>
              <a:rPr lang="en-US" altLang="zh-CN" sz="2000" b="1" kern="0" dirty="0">
                <a:latin typeface="Times New Roman" panose="02020603050405020304" pitchFamily="18" charset="0"/>
                <a:cs typeface="Times New Roman" panose="02020603050405020304" pitchFamily="18" charset="0"/>
              </a:rPr>
              <a:t>DOS</a:t>
            </a:r>
            <a:r>
              <a:rPr lang="zh-CN" altLang="en-US" sz="2000" b="1" kern="0" dirty="0">
                <a:latin typeface="Times New Roman" panose="02020603050405020304" pitchFamily="18" charset="0"/>
                <a:cs typeface="Times New Roman" panose="02020603050405020304" pitchFamily="18" charset="0"/>
              </a:rPr>
              <a:t>平台上可以使用</a:t>
            </a:r>
            <a:r>
              <a:rPr lang="en-US" altLang="zh-CN" sz="2000" b="1" kern="0" dirty="0">
                <a:latin typeface="Times New Roman" panose="02020603050405020304" pitchFamily="18" charset="0"/>
                <a:cs typeface="Times New Roman" panose="02020603050405020304" pitchFamily="18" charset="0"/>
              </a:rPr>
              <a:t>MASM5.X</a:t>
            </a:r>
            <a:r>
              <a:rPr lang="zh-CN" altLang="en-US" sz="2000" b="1" kern="0" dirty="0">
                <a:latin typeface="Times New Roman" panose="02020603050405020304" pitchFamily="18" charset="0"/>
                <a:cs typeface="Times New Roman" panose="02020603050405020304" pitchFamily="18" charset="0"/>
              </a:rPr>
              <a:t>汇编源程序。</a:t>
            </a:r>
            <a:endParaRPr lang="zh-CN" altLang="en-US" sz="2000" b="1" kern="0" dirty="0">
              <a:latin typeface="Times New Roman" panose="02020603050405020304" pitchFamily="18" charset="0"/>
              <a:cs typeface="Times New Roman" panose="02020603050405020304" pitchFamily="18" charset="0"/>
            </a:endParaRPr>
          </a:p>
          <a:p>
            <a:r>
              <a:rPr lang="en-US" altLang="zh-CN" b="1" kern="0" dirty="0">
                <a:latin typeface="Times New Roman" panose="02020603050405020304" pitchFamily="18" charset="0"/>
                <a:cs typeface="Times New Roman" panose="02020603050405020304" pitchFamily="18" charset="0"/>
              </a:rPr>
              <a:t>	D:\MASM&gt;</a:t>
            </a:r>
            <a:r>
              <a:rPr lang="en-US" altLang="zh-CN" sz="2000" b="1" kern="0" dirty="0">
                <a:latin typeface="Times New Roman" panose="02020603050405020304" pitchFamily="18" charset="0"/>
                <a:cs typeface="Times New Roman" panose="02020603050405020304" pitchFamily="18" charset="0"/>
              </a:rPr>
              <a:t>MASM ADD1.ASM</a:t>
            </a:r>
            <a:endParaRPr lang="en-US" altLang="zh-CN" sz="2000" b="1" kern="0" dirty="0">
              <a:latin typeface="Times New Roman" panose="02020603050405020304" pitchFamily="18" charset="0"/>
              <a:cs typeface="Times New Roman" panose="02020603050405020304" pitchFamily="18" charset="0"/>
            </a:endParaRPr>
          </a:p>
          <a:p>
            <a:pPr algn="just"/>
            <a:r>
              <a:rPr lang="zh-CN" altLang="en-US" sz="2000" b="1" kern="0" dirty="0">
                <a:latin typeface="Times New Roman" panose="02020603050405020304" pitchFamily="18" charset="0"/>
                <a:cs typeface="Times New Roman" panose="02020603050405020304" pitchFamily="18" charset="0"/>
              </a:rPr>
              <a:t>如果源程序中没有语法错误，</a:t>
            </a:r>
            <a:r>
              <a:rPr lang="en-US" altLang="zh-CN" sz="2000" b="1" kern="0" dirty="0">
                <a:latin typeface="Times New Roman" panose="02020603050405020304" pitchFamily="18" charset="0"/>
                <a:cs typeface="Times New Roman" panose="02020603050405020304" pitchFamily="18" charset="0"/>
              </a:rPr>
              <a:t>MASM</a:t>
            </a:r>
            <a:r>
              <a:rPr lang="zh-CN" altLang="en-US" sz="2000" b="1" kern="0" dirty="0">
                <a:latin typeface="Times New Roman" panose="02020603050405020304" pitchFamily="18" charset="0"/>
                <a:cs typeface="Times New Roman" panose="02020603050405020304" pitchFamily="18" charset="0"/>
              </a:rPr>
              <a:t>将自动生成一个目标模块文件（</a:t>
            </a:r>
            <a:r>
              <a:rPr lang="en-US" altLang="zh-CN" sz="2000" b="1" kern="0" dirty="0">
                <a:latin typeface="Times New Roman" panose="02020603050405020304" pitchFamily="18" charset="0"/>
                <a:cs typeface="Times New Roman" panose="02020603050405020304" pitchFamily="18" charset="0"/>
              </a:rPr>
              <a:t>ADD1.obj</a:t>
            </a:r>
            <a:r>
              <a:rPr lang="zh-CN" altLang="en-US" sz="2000" b="1" kern="0" dirty="0">
                <a:latin typeface="Times New Roman" panose="02020603050405020304" pitchFamily="18" charset="0"/>
                <a:cs typeface="Times New Roman" panose="02020603050405020304" pitchFamily="18" charset="0"/>
              </a:rPr>
              <a:t>），否则</a:t>
            </a:r>
            <a:r>
              <a:rPr lang="en-US" altLang="zh-CN" sz="2000" b="1" kern="0" dirty="0">
                <a:latin typeface="Times New Roman" panose="02020603050405020304" pitchFamily="18" charset="0"/>
                <a:cs typeface="Times New Roman" panose="02020603050405020304" pitchFamily="18" charset="0"/>
              </a:rPr>
              <a:t>MASM</a:t>
            </a:r>
            <a:r>
              <a:rPr lang="zh-CN" altLang="en-US" sz="2000" b="1" kern="0" dirty="0">
                <a:latin typeface="Times New Roman" panose="02020603050405020304" pitchFamily="18" charset="0"/>
                <a:cs typeface="Times New Roman" panose="02020603050405020304" pitchFamily="18" charset="0"/>
              </a:rPr>
              <a:t>将给出相应的错误信息。这时应根据错误信息，重新编辑修改源程序后，再进行汇编。</a:t>
            </a:r>
            <a:endParaRPr lang="zh-CN" altLang="en-US" sz="2000" b="1"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fade">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5.8</a:t>
            </a:r>
            <a:r>
              <a:rPr lang="zh-CN" altLang="en-US" dirty="0"/>
              <a:t>汇编语言程序上机过程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Rectangle 2"/>
          <p:cNvSpPr txBox="1">
            <a:spLocks noChangeArrowheads="1"/>
          </p:cNvSpPr>
          <p:nvPr/>
        </p:nvSpPr>
        <p:spPr>
          <a:xfrm>
            <a:off x="478165" y="1633094"/>
            <a:ext cx="2743200" cy="838200"/>
          </a:xfrm>
        </p:spPr>
        <p:txBody>
          <a:bodyPr/>
          <a:lstStyle>
            <a:lvl1pPr algn="l" rtl="0" eaLnBrk="1" fontAlgn="base" hangingPunct="1">
              <a:spcBef>
                <a:spcPct val="0"/>
              </a:spcBef>
              <a:spcAft>
                <a:spcPct val="0"/>
              </a:spcAft>
              <a:defRPr lang="zh-CN" altLang="zh-CN" sz="2800" b="1" smtClean="0">
                <a:solidFill>
                  <a:schemeClr val="bg1"/>
                </a:solidFill>
                <a:effectLst/>
                <a:latin typeface="幼圆" pitchFamily="49" charset="-122"/>
                <a:ea typeface="幼圆" pitchFamily="49" charset="-122"/>
                <a:cs typeface="+mj-cs"/>
              </a:defRPr>
            </a:lvl1pPr>
            <a:lvl2pPr algn="l" rtl="0" eaLnBrk="1" fontAlgn="base" hangingPunct="1">
              <a:spcBef>
                <a:spcPct val="0"/>
              </a:spcBef>
              <a:spcAft>
                <a:spcPct val="0"/>
              </a:spcAft>
              <a:defRPr sz="3200" b="1">
                <a:solidFill>
                  <a:schemeClr val="bg1"/>
                </a:solidFill>
                <a:latin typeface="Verdana" panose="020B0604030504040204" pitchFamily="34" charset="0"/>
              </a:defRPr>
            </a:lvl2pPr>
            <a:lvl3pPr algn="l" rtl="0" eaLnBrk="1" fontAlgn="base" hangingPunct="1">
              <a:spcBef>
                <a:spcPct val="0"/>
              </a:spcBef>
              <a:spcAft>
                <a:spcPct val="0"/>
              </a:spcAft>
              <a:defRPr sz="3200" b="1">
                <a:solidFill>
                  <a:schemeClr val="bg1"/>
                </a:solidFill>
                <a:latin typeface="Verdana" panose="020B0604030504040204" pitchFamily="34" charset="0"/>
              </a:defRPr>
            </a:lvl3pPr>
            <a:lvl4pPr algn="l" rtl="0" eaLnBrk="1" fontAlgn="base" hangingPunct="1">
              <a:spcBef>
                <a:spcPct val="0"/>
              </a:spcBef>
              <a:spcAft>
                <a:spcPct val="0"/>
              </a:spcAft>
              <a:defRPr sz="3200" b="1">
                <a:solidFill>
                  <a:schemeClr val="bg1"/>
                </a:solidFill>
                <a:latin typeface="Verdana" panose="020B0604030504040204" pitchFamily="34" charset="0"/>
              </a:defRPr>
            </a:lvl4pPr>
            <a:lvl5pPr algn="l" rtl="0" eaLnBrk="1" fontAlgn="base" hangingPunct="1">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a:lstStyle>
          <a:p>
            <a:r>
              <a:rPr lang="zh-CN" altLang="en-US" kern="0" dirty="0">
                <a:solidFill>
                  <a:schemeClr val="tx1"/>
                </a:solidFill>
              </a:rPr>
              <a:t>三、连接</a:t>
            </a:r>
            <a:endParaRPr lang="zh-CN" altLang="en-US" kern="0" dirty="0">
              <a:solidFill>
                <a:schemeClr val="tx1"/>
              </a:solidFill>
            </a:endParaRPr>
          </a:p>
        </p:txBody>
      </p:sp>
      <p:sp>
        <p:nvSpPr>
          <p:cNvPr id="6" name="Rectangle 3"/>
          <p:cNvSpPr txBox="1">
            <a:spLocks noChangeArrowheads="1"/>
          </p:cNvSpPr>
          <p:nvPr/>
        </p:nvSpPr>
        <p:spPr>
          <a:xfrm>
            <a:off x="775049" y="2195069"/>
            <a:ext cx="7489825" cy="2467862"/>
          </a:xfrm>
          <a:prstGeom prst="rect">
            <a:avLst/>
          </a:prstGeom>
        </p:spPr>
        <p:txBody>
          <a:bodyPr/>
          <a:lstStyle>
            <a:lvl1pPr marL="0" indent="0" algn="l" rtl="0" eaLnBrk="1" fontAlgn="base" hangingPunct="1">
              <a:lnSpc>
                <a:spcPct val="150000"/>
              </a:lnSpc>
              <a:spcBef>
                <a:spcPct val="20000"/>
              </a:spcBef>
              <a:spcAft>
                <a:spcPct val="0"/>
              </a:spcAft>
              <a:buClr>
                <a:schemeClr val="hlink"/>
              </a:buClr>
              <a:buFont typeface="Wingdings" panose="05000000000000000000" pitchFamily="2" charset="2"/>
              <a:buNone/>
              <a:defRPr sz="2400" b="0">
                <a:solidFill>
                  <a:srgbClr val="00349E"/>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lnSpc>
                <a:spcPct val="150000"/>
              </a:lnSpc>
              <a:spcBef>
                <a:spcPct val="20000"/>
              </a:spcBef>
              <a:spcAft>
                <a:spcPct val="0"/>
              </a:spcAft>
              <a:buClr>
                <a:schemeClr val="accent1"/>
              </a:buClr>
              <a:buFont typeface="Wingdings" panose="05000000000000000000" charset="0"/>
              <a:buChar char="n"/>
              <a:defRPr sz="2000" b="0">
                <a:solidFill>
                  <a:schemeClr val="tx1"/>
                </a:solidFill>
                <a:latin typeface="微软雅黑" panose="020B0503020204020204" pitchFamily="34" charset="-122"/>
                <a:ea typeface="微软雅黑" panose="020B0503020204020204" pitchFamily="34" charset="-122"/>
              </a:defRPr>
            </a:lvl2pPr>
            <a:lvl3pPr marL="1143000" indent="-228600" algn="l" rtl="0" eaLnBrk="1" fontAlgn="base" hangingPunct="1">
              <a:lnSpc>
                <a:spcPct val="150000"/>
              </a:lnSpc>
              <a:spcBef>
                <a:spcPct val="20000"/>
              </a:spcBef>
              <a:spcAft>
                <a:spcPct val="0"/>
              </a:spcAft>
              <a:buClr>
                <a:schemeClr val="tx1"/>
              </a:buClr>
              <a:buFont typeface="Wingdings" panose="05000000000000000000" charset="0"/>
              <a:buChar char="p"/>
              <a:defRPr sz="1800" b="0">
                <a:solidFill>
                  <a:schemeClr val="tx1"/>
                </a:solidFill>
                <a:latin typeface="微软雅黑" panose="020B0503020204020204" pitchFamily="34" charset="-122"/>
                <a:ea typeface="微软雅黑" panose="020B0503020204020204" pitchFamily="34" charset="-122"/>
              </a:defRPr>
            </a:lvl3pPr>
            <a:lvl4pPr marL="1600200" indent="-228600" algn="l" rtl="0" eaLnBrk="1" fontAlgn="base" hangingPunct="1">
              <a:lnSpc>
                <a:spcPct val="150000"/>
              </a:lnSpc>
              <a:spcBef>
                <a:spcPct val="20000"/>
              </a:spcBef>
              <a:spcAft>
                <a:spcPct val="0"/>
              </a:spcAft>
              <a:buChar char="–"/>
              <a:defRPr sz="1600" b="0">
                <a:solidFill>
                  <a:schemeClr val="tx1"/>
                </a:solidFill>
                <a:latin typeface="微软雅黑" panose="020B0503020204020204" pitchFamily="34" charset="-122"/>
                <a:ea typeface="微软雅黑" panose="020B0503020204020204" pitchFamily="34" charset="-122"/>
              </a:defRPr>
            </a:lvl4pPr>
            <a:lvl5pPr marL="1828800" indent="0" algn="l" rtl="0" eaLnBrk="1" fontAlgn="base" hangingPunct="1">
              <a:spcBef>
                <a:spcPct val="20000"/>
              </a:spcBef>
              <a:spcAft>
                <a:spcPct val="0"/>
              </a:spcAft>
              <a:buNone/>
              <a:defRPr sz="2000" b="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90000"/>
              </a:lnSpc>
            </a:pPr>
            <a:r>
              <a:rPr lang="en-US" altLang="zh-CN" sz="3200" b="1" kern="0" dirty="0">
                <a:latin typeface="Times New Roman" panose="02020603050405020304" pitchFamily="18" charset="0"/>
                <a:cs typeface="Times New Roman" panose="02020603050405020304" pitchFamily="18" charset="0"/>
              </a:rPr>
              <a:t>	</a:t>
            </a:r>
            <a:r>
              <a:rPr lang="zh-CN" altLang="en-US" b="1" kern="0" dirty="0">
                <a:latin typeface="Times New Roman" panose="02020603050405020304" pitchFamily="18" charset="0"/>
                <a:cs typeface="Times New Roman" panose="02020603050405020304" pitchFamily="18" charset="0"/>
              </a:rPr>
              <a:t>程序被汇编通过后，需要经过连接才能执行。连接程序的功能是连接分别产生的目标模块、解决外部交叉调用、产生一个可重定位的装入模块、以及产生可选的内存映象文件等。在</a:t>
            </a:r>
            <a:r>
              <a:rPr lang="en-US" altLang="zh-CN" b="1" kern="0" dirty="0">
                <a:latin typeface="Times New Roman" panose="02020603050405020304" pitchFamily="18" charset="0"/>
                <a:cs typeface="Times New Roman" panose="02020603050405020304" pitchFamily="18" charset="0"/>
              </a:rPr>
              <a:t>DOS</a:t>
            </a:r>
            <a:r>
              <a:rPr lang="zh-CN" altLang="en-US" b="1" kern="0" dirty="0">
                <a:latin typeface="Times New Roman" panose="02020603050405020304" pitchFamily="18" charset="0"/>
                <a:cs typeface="Times New Roman" panose="02020603050405020304" pitchFamily="18" charset="0"/>
              </a:rPr>
              <a:t>平台上使用较普遍的连接程序是</a:t>
            </a:r>
            <a:r>
              <a:rPr lang="en-US" altLang="zh-CN" b="1" kern="0" dirty="0">
                <a:latin typeface="Times New Roman" panose="02020603050405020304" pitchFamily="18" charset="0"/>
                <a:cs typeface="Times New Roman" panose="02020603050405020304" pitchFamily="18" charset="0"/>
              </a:rPr>
              <a:t>LINK</a:t>
            </a:r>
            <a:r>
              <a:rPr lang="zh-CN" altLang="en-US" b="1" kern="0" dirty="0">
                <a:latin typeface="Times New Roman" panose="02020603050405020304" pitchFamily="18" charset="0"/>
                <a:cs typeface="Times New Roman" panose="02020603050405020304" pitchFamily="18" charset="0"/>
              </a:rPr>
              <a:t>和</a:t>
            </a:r>
            <a:r>
              <a:rPr lang="en-US" altLang="zh-CN" b="1" kern="0" dirty="0">
                <a:latin typeface="Times New Roman" panose="02020603050405020304" pitchFamily="18" charset="0"/>
                <a:cs typeface="Times New Roman" panose="02020603050405020304" pitchFamily="18" charset="0"/>
              </a:rPr>
              <a:t>TLINK</a:t>
            </a:r>
            <a:r>
              <a:rPr lang="zh-CN" altLang="en-US" b="1" kern="0" dirty="0">
                <a:latin typeface="Times New Roman" panose="02020603050405020304" pitchFamily="18" charset="0"/>
                <a:cs typeface="Times New Roman" panose="02020603050405020304" pitchFamily="18" charset="0"/>
              </a:rPr>
              <a:t>。</a:t>
            </a:r>
            <a:endParaRPr lang="zh-CN" altLang="en-US" b="1" kern="0" dirty="0">
              <a:latin typeface="Times New Roman" panose="02020603050405020304" pitchFamily="18" charset="0"/>
              <a:cs typeface="Times New Roman" panose="02020603050405020304" pitchFamily="18" charset="0"/>
            </a:endParaRPr>
          </a:p>
          <a:p>
            <a:pPr>
              <a:lnSpc>
                <a:spcPct val="90000"/>
              </a:lnSpc>
            </a:pPr>
            <a:r>
              <a:rPr lang="zh-CN" altLang="en-US" b="1" kern="0" dirty="0">
                <a:latin typeface="Times New Roman" panose="02020603050405020304" pitchFamily="18" charset="0"/>
                <a:cs typeface="Times New Roman" panose="02020603050405020304" pitchFamily="18" charset="0"/>
              </a:rPr>
              <a:t>	</a:t>
            </a:r>
            <a:r>
              <a:rPr lang="en-US" altLang="zh-CN" b="1" kern="0" dirty="0">
                <a:latin typeface="Times New Roman" panose="02020603050405020304" pitchFamily="18" charset="0"/>
                <a:cs typeface="Times New Roman" panose="02020603050405020304" pitchFamily="18" charset="0"/>
              </a:rPr>
              <a:t>D:\MASM&gt;link ADD1.obj</a:t>
            </a:r>
            <a:endParaRPr lang="en-US" altLang="zh-CN" b="1" kern="0" dirty="0">
              <a:latin typeface="Times New Roman" panose="02020603050405020304" pitchFamily="18" charset="0"/>
              <a:cs typeface="Times New Roman" panose="02020603050405020304" pitchFamily="18" charset="0"/>
            </a:endParaRPr>
          </a:p>
        </p:txBody>
      </p:sp>
      <p:sp>
        <p:nvSpPr>
          <p:cNvPr id="7" name="Rectangle 3"/>
          <p:cNvSpPr txBox="1">
            <a:spLocks noChangeArrowheads="1"/>
          </p:cNvSpPr>
          <p:nvPr/>
        </p:nvSpPr>
        <p:spPr>
          <a:xfrm>
            <a:off x="775049" y="5085185"/>
            <a:ext cx="8154987" cy="921916"/>
          </a:xfrm>
          <a:prstGeom prst="rect">
            <a:avLst/>
          </a:prstGeom>
        </p:spPr>
        <p:txBody>
          <a:bodyPr/>
          <a:lstStyle>
            <a:lvl1pPr marL="0" indent="0" algn="l" rtl="0" eaLnBrk="1" fontAlgn="base" hangingPunct="1">
              <a:lnSpc>
                <a:spcPct val="150000"/>
              </a:lnSpc>
              <a:spcBef>
                <a:spcPct val="20000"/>
              </a:spcBef>
              <a:spcAft>
                <a:spcPct val="0"/>
              </a:spcAft>
              <a:buClr>
                <a:schemeClr val="hlink"/>
              </a:buClr>
              <a:buFont typeface="Wingdings" panose="05000000000000000000" pitchFamily="2" charset="2"/>
              <a:buNone/>
              <a:defRPr sz="2400" b="0">
                <a:solidFill>
                  <a:srgbClr val="00349E"/>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lnSpc>
                <a:spcPct val="150000"/>
              </a:lnSpc>
              <a:spcBef>
                <a:spcPct val="20000"/>
              </a:spcBef>
              <a:spcAft>
                <a:spcPct val="0"/>
              </a:spcAft>
              <a:buClr>
                <a:schemeClr val="accent1"/>
              </a:buClr>
              <a:buFont typeface="Wingdings" panose="05000000000000000000" charset="0"/>
              <a:buChar char="n"/>
              <a:defRPr sz="2000" b="0">
                <a:solidFill>
                  <a:schemeClr val="tx1"/>
                </a:solidFill>
                <a:latin typeface="微软雅黑" panose="020B0503020204020204" pitchFamily="34" charset="-122"/>
                <a:ea typeface="微软雅黑" panose="020B0503020204020204" pitchFamily="34" charset="-122"/>
              </a:defRPr>
            </a:lvl2pPr>
            <a:lvl3pPr marL="1143000" indent="-228600" algn="l" rtl="0" eaLnBrk="1" fontAlgn="base" hangingPunct="1">
              <a:lnSpc>
                <a:spcPct val="150000"/>
              </a:lnSpc>
              <a:spcBef>
                <a:spcPct val="20000"/>
              </a:spcBef>
              <a:spcAft>
                <a:spcPct val="0"/>
              </a:spcAft>
              <a:buClr>
                <a:schemeClr val="tx1"/>
              </a:buClr>
              <a:buFont typeface="Wingdings" panose="05000000000000000000" charset="0"/>
              <a:buChar char="p"/>
              <a:defRPr sz="1800" b="0">
                <a:solidFill>
                  <a:schemeClr val="tx1"/>
                </a:solidFill>
                <a:latin typeface="微软雅黑" panose="020B0503020204020204" pitchFamily="34" charset="-122"/>
                <a:ea typeface="微软雅黑" panose="020B0503020204020204" pitchFamily="34" charset="-122"/>
              </a:defRPr>
            </a:lvl3pPr>
            <a:lvl4pPr marL="1600200" indent="-228600" algn="l" rtl="0" eaLnBrk="1" fontAlgn="base" hangingPunct="1">
              <a:lnSpc>
                <a:spcPct val="150000"/>
              </a:lnSpc>
              <a:spcBef>
                <a:spcPct val="20000"/>
              </a:spcBef>
              <a:spcAft>
                <a:spcPct val="0"/>
              </a:spcAft>
              <a:buChar char="–"/>
              <a:defRPr sz="1600" b="0">
                <a:solidFill>
                  <a:schemeClr val="tx1"/>
                </a:solidFill>
                <a:latin typeface="微软雅黑" panose="020B0503020204020204" pitchFamily="34" charset="-122"/>
                <a:ea typeface="微软雅黑" panose="020B0503020204020204" pitchFamily="34" charset="-122"/>
              </a:defRPr>
            </a:lvl4pPr>
            <a:lvl5pPr marL="1828800" indent="0" algn="l" rtl="0" eaLnBrk="1" fontAlgn="base" hangingPunct="1">
              <a:spcBef>
                <a:spcPct val="20000"/>
              </a:spcBef>
              <a:spcAft>
                <a:spcPct val="0"/>
              </a:spcAft>
              <a:buNone/>
              <a:defRPr sz="2000" b="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00000"/>
              </a:lnSpc>
            </a:pPr>
            <a:r>
              <a:rPr lang="en-US" altLang="zh-CN" b="1" kern="0" dirty="0">
                <a:solidFill>
                  <a:srgbClr val="740000"/>
                </a:solidFill>
                <a:latin typeface="Times New Roman" panose="02020603050405020304" pitchFamily="18" charset="0"/>
                <a:cs typeface="Times New Roman" panose="02020603050405020304" pitchFamily="18" charset="0"/>
              </a:rPr>
              <a:t>     </a:t>
            </a:r>
            <a:r>
              <a:rPr lang="zh-CN" altLang="en-US" b="1" kern="0" dirty="0">
                <a:solidFill>
                  <a:srgbClr val="740000"/>
                </a:solidFill>
                <a:latin typeface="Times New Roman" panose="02020603050405020304" pitchFamily="18" charset="0"/>
                <a:cs typeface="Times New Roman" panose="02020603050405020304" pitchFamily="18" charset="0"/>
              </a:rPr>
              <a:t>对以上操作，</a:t>
            </a:r>
            <a:r>
              <a:rPr lang="en-US" altLang="zh-CN" b="1" kern="0" dirty="0">
                <a:solidFill>
                  <a:srgbClr val="740000"/>
                </a:solidFill>
                <a:latin typeface="Times New Roman" panose="02020603050405020304" pitchFamily="18" charset="0"/>
                <a:cs typeface="Times New Roman" panose="02020603050405020304" pitchFamily="18" charset="0"/>
              </a:rPr>
              <a:t>ADD1.OBJ</a:t>
            </a:r>
            <a:r>
              <a:rPr lang="zh-CN" altLang="en-US" b="1" kern="0" dirty="0">
                <a:solidFill>
                  <a:srgbClr val="740000"/>
                </a:solidFill>
                <a:latin typeface="Times New Roman" panose="02020603050405020304" pitchFamily="18" charset="0"/>
                <a:cs typeface="Times New Roman" panose="02020603050405020304" pitchFamily="18" charset="0"/>
              </a:rPr>
              <a:t>经连接后在当前目录下产生了</a:t>
            </a:r>
            <a:r>
              <a:rPr lang="en-US" altLang="zh-CN" b="1" kern="0" dirty="0">
                <a:solidFill>
                  <a:srgbClr val="740000"/>
                </a:solidFill>
                <a:latin typeface="Times New Roman" panose="02020603050405020304" pitchFamily="18" charset="0"/>
                <a:cs typeface="Times New Roman" panose="02020603050405020304" pitchFamily="18" charset="0"/>
              </a:rPr>
              <a:t>ADD1.EXE</a:t>
            </a:r>
            <a:endParaRPr lang="zh-CN" altLang="en-US" b="1" kern="0" dirty="0">
              <a:solidFill>
                <a:srgbClr val="740000"/>
              </a:solidFill>
              <a:latin typeface="Times New Roman" panose="02020603050405020304" pitchFamily="18" charset="0"/>
              <a:cs typeface="Times New Roman" panose="02020603050405020304" pitchFamily="18" charset="0"/>
            </a:endParaRPr>
          </a:p>
        </p:txBody>
      </p:sp>
      <p:sp>
        <p:nvSpPr>
          <p:cNvPr id="8" name="Rectangle 4"/>
          <p:cNvSpPr txBox="1">
            <a:spLocks noChangeArrowheads="1"/>
          </p:cNvSpPr>
          <p:nvPr/>
        </p:nvSpPr>
        <p:spPr>
          <a:xfrm>
            <a:off x="775049" y="4425901"/>
            <a:ext cx="8001000" cy="366615"/>
          </a:xfrm>
        </p:spPr>
        <p:txBody>
          <a:bodyPr/>
          <a:lstStyle>
            <a:lvl1pPr algn="l" rtl="0" eaLnBrk="1" fontAlgn="base" hangingPunct="1">
              <a:spcBef>
                <a:spcPct val="0"/>
              </a:spcBef>
              <a:spcAft>
                <a:spcPct val="0"/>
              </a:spcAft>
              <a:defRPr lang="zh-CN" altLang="zh-CN" sz="2800" b="1" smtClean="0">
                <a:solidFill>
                  <a:schemeClr val="bg1"/>
                </a:solidFill>
                <a:effectLst/>
                <a:latin typeface="幼圆" pitchFamily="49" charset="-122"/>
                <a:ea typeface="幼圆" pitchFamily="49" charset="-122"/>
                <a:cs typeface="+mj-cs"/>
              </a:defRPr>
            </a:lvl1pPr>
            <a:lvl2pPr algn="l" rtl="0" eaLnBrk="1" fontAlgn="base" hangingPunct="1">
              <a:spcBef>
                <a:spcPct val="0"/>
              </a:spcBef>
              <a:spcAft>
                <a:spcPct val="0"/>
              </a:spcAft>
              <a:defRPr sz="3200" b="1">
                <a:solidFill>
                  <a:schemeClr val="bg1"/>
                </a:solidFill>
                <a:latin typeface="Verdana" panose="020B0604030504040204" pitchFamily="34" charset="0"/>
              </a:defRPr>
            </a:lvl2pPr>
            <a:lvl3pPr algn="l" rtl="0" eaLnBrk="1" fontAlgn="base" hangingPunct="1">
              <a:spcBef>
                <a:spcPct val="0"/>
              </a:spcBef>
              <a:spcAft>
                <a:spcPct val="0"/>
              </a:spcAft>
              <a:defRPr sz="3200" b="1">
                <a:solidFill>
                  <a:schemeClr val="bg1"/>
                </a:solidFill>
                <a:latin typeface="Verdana" panose="020B0604030504040204" pitchFamily="34" charset="0"/>
              </a:defRPr>
            </a:lvl3pPr>
            <a:lvl4pPr algn="l" rtl="0" eaLnBrk="1" fontAlgn="base" hangingPunct="1">
              <a:spcBef>
                <a:spcPct val="0"/>
              </a:spcBef>
              <a:spcAft>
                <a:spcPct val="0"/>
              </a:spcAft>
              <a:defRPr sz="3200" b="1">
                <a:solidFill>
                  <a:schemeClr val="bg1"/>
                </a:solidFill>
                <a:latin typeface="Verdana" panose="020B0604030504040204" pitchFamily="34" charset="0"/>
              </a:defRPr>
            </a:lvl4pPr>
            <a:lvl5pPr algn="l" rtl="0" eaLnBrk="1" fontAlgn="base" hangingPunct="1">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a:lstStyle>
          <a:p>
            <a:r>
              <a:rPr lang="zh-CN" altLang="en-US" kern="0" dirty="0">
                <a:solidFill>
                  <a:srgbClr val="740000"/>
                </a:solidFill>
              </a:rPr>
              <a:t>生成执行文件</a:t>
            </a:r>
            <a:endParaRPr lang="zh-CN" altLang="en-US" kern="0" dirty="0">
              <a:solidFill>
                <a:srgbClr val="74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5.8</a:t>
            </a:r>
            <a:r>
              <a:rPr lang="zh-CN" altLang="en-US" dirty="0"/>
              <a:t>汇编语言程序上机过程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Rectangle 2"/>
          <p:cNvSpPr txBox="1">
            <a:spLocks noChangeArrowheads="1"/>
          </p:cNvSpPr>
          <p:nvPr/>
        </p:nvSpPr>
        <p:spPr>
          <a:xfrm>
            <a:off x="558827" y="1772816"/>
            <a:ext cx="2590800" cy="617537"/>
          </a:xfrm>
        </p:spPr>
        <p:txBody>
          <a:bodyPr/>
          <a:lstStyle>
            <a:lvl1pPr algn="l" rtl="0" eaLnBrk="1" fontAlgn="base" hangingPunct="1">
              <a:spcBef>
                <a:spcPct val="0"/>
              </a:spcBef>
              <a:spcAft>
                <a:spcPct val="0"/>
              </a:spcAft>
              <a:defRPr lang="zh-CN" altLang="zh-CN" sz="2800" b="1" smtClean="0">
                <a:solidFill>
                  <a:schemeClr val="bg1"/>
                </a:solidFill>
                <a:effectLst/>
                <a:latin typeface="幼圆" pitchFamily="49" charset="-122"/>
                <a:ea typeface="幼圆" pitchFamily="49" charset="-122"/>
                <a:cs typeface="+mj-cs"/>
              </a:defRPr>
            </a:lvl1pPr>
            <a:lvl2pPr algn="l" rtl="0" eaLnBrk="1" fontAlgn="base" hangingPunct="1">
              <a:spcBef>
                <a:spcPct val="0"/>
              </a:spcBef>
              <a:spcAft>
                <a:spcPct val="0"/>
              </a:spcAft>
              <a:defRPr sz="3200" b="1">
                <a:solidFill>
                  <a:schemeClr val="bg1"/>
                </a:solidFill>
                <a:latin typeface="Verdana" panose="020B0604030504040204" pitchFamily="34" charset="0"/>
              </a:defRPr>
            </a:lvl2pPr>
            <a:lvl3pPr algn="l" rtl="0" eaLnBrk="1" fontAlgn="base" hangingPunct="1">
              <a:spcBef>
                <a:spcPct val="0"/>
              </a:spcBef>
              <a:spcAft>
                <a:spcPct val="0"/>
              </a:spcAft>
              <a:defRPr sz="3200" b="1">
                <a:solidFill>
                  <a:schemeClr val="bg1"/>
                </a:solidFill>
                <a:latin typeface="Verdana" panose="020B0604030504040204" pitchFamily="34" charset="0"/>
              </a:defRPr>
            </a:lvl3pPr>
            <a:lvl4pPr algn="l" rtl="0" eaLnBrk="1" fontAlgn="base" hangingPunct="1">
              <a:spcBef>
                <a:spcPct val="0"/>
              </a:spcBef>
              <a:spcAft>
                <a:spcPct val="0"/>
              </a:spcAft>
              <a:defRPr sz="3200" b="1">
                <a:solidFill>
                  <a:schemeClr val="bg1"/>
                </a:solidFill>
                <a:latin typeface="Verdana" panose="020B0604030504040204" pitchFamily="34" charset="0"/>
              </a:defRPr>
            </a:lvl4pPr>
            <a:lvl5pPr algn="l" rtl="0" eaLnBrk="1" fontAlgn="base" hangingPunct="1">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a:lstStyle>
          <a:p>
            <a:r>
              <a:rPr lang="zh-CN" altLang="en-US" kern="0" dirty="0">
                <a:solidFill>
                  <a:schemeClr val="tx1"/>
                </a:solidFill>
              </a:rPr>
              <a:t>四、运行</a:t>
            </a:r>
            <a:endParaRPr lang="zh-CN" altLang="en-US" kern="0" dirty="0">
              <a:solidFill>
                <a:schemeClr val="tx1"/>
              </a:solidFill>
            </a:endParaRPr>
          </a:p>
        </p:txBody>
      </p:sp>
      <p:sp>
        <p:nvSpPr>
          <p:cNvPr id="6" name="Rectangle 3"/>
          <p:cNvSpPr txBox="1">
            <a:spLocks noChangeArrowheads="1"/>
          </p:cNvSpPr>
          <p:nvPr/>
        </p:nvSpPr>
        <p:spPr>
          <a:xfrm>
            <a:off x="476533" y="2625371"/>
            <a:ext cx="8077200" cy="2171781"/>
          </a:xfrm>
          <a:prstGeom prst="rect">
            <a:avLst/>
          </a:prstGeom>
        </p:spPr>
        <p:txBody>
          <a:bodyPr/>
          <a:lstStyle>
            <a:lvl1pPr marL="0" indent="0" algn="l" rtl="0" eaLnBrk="1" fontAlgn="base" hangingPunct="1">
              <a:lnSpc>
                <a:spcPct val="150000"/>
              </a:lnSpc>
              <a:spcBef>
                <a:spcPct val="20000"/>
              </a:spcBef>
              <a:spcAft>
                <a:spcPct val="0"/>
              </a:spcAft>
              <a:buClr>
                <a:schemeClr val="hlink"/>
              </a:buClr>
              <a:buFont typeface="Wingdings" panose="05000000000000000000" pitchFamily="2" charset="2"/>
              <a:buNone/>
              <a:defRPr sz="2400" b="0">
                <a:solidFill>
                  <a:srgbClr val="00349E"/>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lnSpc>
                <a:spcPct val="150000"/>
              </a:lnSpc>
              <a:spcBef>
                <a:spcPct val="20000"/>
              </a:spcBef>
              <a:spcAft>
                <a:spcPct val="0"/>
              </a:spcAft>
              <a:buClr>
                <a:schemeClr val="accent1"/>
              </a:buClr>
              <a:buFont typeface="Wingdings" panose="05000000000000000000" charset="0"/>
              <a:buChar char="n"/>
              <a:defRPr sz="2000" b="0">
                <a:solidFill>
                  <a:schemeClr val="tx1"/>
                </a:solidFill>
                <a:latin typeface="微软雅黑" panose="020B0503020204020204" pitchFamily="34" charset="-122"/>
                <a:ea typeface="微软雅黑" panose="020B0503020204020204" pitchFamily="34" charset="-122"/>
              </a:defRPr>
            </a:lvl2pPr>
            <a:lvl3pPr marL="1143000" indent="-228600" algn="l" rtl="0" eaLnBrk="1" fontAlgn="base" hangingPunct="1">
              <a:lnSpc>
                <a:spcPct val="150000"/>
              </a:lnSpc>
              <a:spcBef>
                <a:spcPct val="20000"/>
              </a:spcBef>
              <a:spcAft>
                <a:spcPct val="0"/>
              </a:spcAft>
              <a:buClr>
                <a:schemeClr val="tx1"/>
              </a:buClr>
              <a:buFont typeface="Wingdings" panose="05000000000000000000" charset="0"/>
              <a:buChar char="p"/>
              <a:defRPr sz="1800" b="0">
                <a:solidFill>
                  <a:schemeClr val="tx1"/>
                </a:solidFill>
                <a:latin typeface="微软雅黑" panose="020B0503020204020204" pitchFamily="34" charset="-122"/>
                <a:ea typeface="微软雅黑" panose="020B0503020204020204" pitchFamily="34" charset="-122"/>
              </a:defRPr>
            </a:lvl3pPr>
            <a:lvl4pPr marL="1600200" indent="-228600" algn="l" rtl="0" eaLnBrk="1" fontAlgn="base" hangingPunct="1">
              <a:lnSpc>
                <a:spcPct val="150000"/>
              </a:lnSpc>
              <a:spcBef>
                <a:spcPct val="20000"/>
              </a:spcBef>
              <a:spcAft>
                <a:spcPct val="0"/>
              </a:spcAft>
              <a:buChar char="–"/>
              <a:defRPr sz="1600" b="0">
                <a:solidFill>
                  <a:schemeClr val="tx1"/>
                </a:solidFill>
                <a:latin typeface="微软雅黑" panose="020B0503020204020204" pitchFamily="34" charset="-122"/>
                <a:ea typeface="微软雅黑" panose="020B0503020204020204" pitchFamily="34" charset="-122"/>
              </a:defRPr>
            </a:lvl4pPr>
            <a:lvl5pPr marL="1828800" indent="0" algn="l" rtl="0" eaLnBrk="1" fontAlgn="base" hangingPunct="1">
              <a:spcBef>
                <a:spcPct val="20000"/>
              </a:spcBef>
              <a:spcAft>
                <a:spcPct val="0"/>
              </a:spcAft>
              <a:buNone/>
              <a:defRPr sz="2000" b="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00000"/>
              </a:lnSpc>
            </a:pPr>
            <a:r>
              <a:rPr lang="en-US" altLang="zh-CN" b="1" kern="0" dirty="0">
                <a:latin typeface="Times New Roman" panose="02020603050405020304" pitchFamily="18" charset="0"/>
                <a:cs typeface="Times New Roman" panose="02020603050405020304" pitchFamily="18" charset="0"/>
              </a:rPr>
              <a:t>	</a:t>
            </a:r>
            <a:r>
              <a:rPr lang="zh-CN" altLang="en-US" b="1" kern="0" dirty="0">
                <a:latin typeface="Times New Roman" panose="02020603050405020304" pitchFamily="18" charset="0"/>
                <a:cs typeface="Times New Roman" panose="02020603050405020304" pitchFamily="18" charset="0"/>
              </a:rPr>
              <a:t>当生成</a:t>
            </a:r>
            <a:r>
              <a:rPr lang="en-US" altLang="zh-CN" b="1" kern="0" dirty="0">
                <a:latin typeface="Times New Roman" panose="02020603050405020304" pitchFamily="18" charset="0"/>
                <a:cs typeface="Times New Roman" panose="02020603050405020304" pitchFamily="18" charset="0"/>
              </a:rPr>
              <a:t>.EXE</a:t>
            </a:r>
            <a:r>
              <a:rPr lang="zh-CN" altLang="en-US" b="1" kern="0" dirty="0">
                <a:latin typeface="Times New Roman" panose="02020603050405020304" pitchFamily="18" charset="0"/>
                <a:cs typeface="Times New Roman" panose="02020603050405020304" pitchFamily="18" charset="0"/>
              </a:rPr>
              <a:t>文件后，就可以键入该文件名运行它，注意不必键入扩展名。</a:t>
            </a:r>
            <a:endParaRPr lang="zh-CN" altLang="en-US" b="1" kern="0" dirty="0">
              <a:latin typeface="Times New Roman" panose="02020603050405020304" pitchFamily="18" charset="0"/>
              <a:cs typeface="Times New Roman" panose="02020603050405020304" pitchFamily="18" charset="0"/>
            </a:endParaRPr>
          </a:p>
          <a:p>
            <a:pPr>
              <a:lnSpc>
                <a:spcPct val="100000"/>
              </a:lnSpc>
            </a:pPr>
            <a:r>
              <a:rPr lang="zh-CN" altLang="en-US" b="1" kern="0" dirty="0">
                <a:latin typeface="Times New Roman" panose="02020603050405020304" pitchFamily="18" charset="0"/>
                <a:cs typeface="Times New Roman" panose="02020603050405020304" pitchFamily="18" charset="0"/>
              </a:rPr>
              <a:t>	例．</a:t>
            </a:r>
            <a:r>
              <a:rPr lang="en-US" altLang="zh-CN" b="1" kern="0" dirty="0">
                <a:latin typeface="Times New Roman" panose="02020603050405020304" pitchFamily="18" charset="0"/>
                <a:cs typeface="Times New Roman" panose="02020603050405020304" pitchFamily="18" charset="0"/>
              </a:rPr>
              <a:t>D:\MASM&gt;ADD1</a:t>
            </a:r>
            <a:endParaRPr lang="en-US" altLang="zh-CN" b="1" kern="0" dirty="0">
              <a:latin typeface="Times New Roman" panose="02020603050405020304" pitchFamily="18" charset="0"/>
              <a:cs typeface="Times New Roman" panose="02020603050405020304" pitchFamily="18" charset="0"/>
            </a:endParaRPr>
          </a:p>
          <a:p>
            <a:pPr>
              <a:lnSpc>
                <a:spcPct val="100000"/>
              </a:lnSpc>
            </a:pPr>
            <a:r>
              <a:rPr lang="en-US" altLang="zh-CN" b="1" kern="0" dirty="0">
                <a:latin typeface="Times New Roman" panose="02020603050405020304" pitchFamily="18" charset="0"/>
                <a:cs typeface="Times New Roman" panose="02020603050405020304" pitchFamily="18" charset="0"/>
              </a:rPr>
              <a:t>	</a:t>
            </a:r>
            <a:r>
              <a:rPr lang="zh-CN" altLang="en-US" b="1" kern="0" dirty="0">
                <a:latin typeface="Times New Roman" panose="02020603050405020304" pitchFamily="18" charset="0"/>
                <a:cs typeface="Times New Roman" panose="02020603050405020304" pitchFamily="18" charset="0"/>
              </a:rPr>
              <a:t>如果程序使用各种测试数据均可运行并得到正确结果，则该程序就可以投入正式运行。</a:t>
            </a:r>
            <a:endParaRPr lang="zh-CN" altLang="en-US" b="1"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latin typeface="Times New Roman" panose="02020603050405020304" pitchFamily="18" charset="0"/>
                <a:cs typeface="Times New Roman" panose="02020603050405020304" pitchFamily="18" charset="0"/>
              </a:rPr>
              <a:t>5.9</a:t>
            </a:r>
            <a:r>
              <a:rPr lang="zh-CN" altLang="en-US" dirty="0">
                <a:latin typeface="Times New Roman" panose="02020603050405020304" pitchFamily="18" charset="0"/>
                <a:cs typeface="Times New Roman" panose="02020603050405020304" pitchFamily="18" charset="0"/>
              </a:rPr>
              <a:t>调试程序</a:t>
            </a:r>
            <a:r>
              <a:rPr lang="en-US" altLang="zh-CN" dirty="0">
                <a:latin typeface="Times New Roman" panose="02020603050405020304" pitchFamily="18" charset="0"/>
                <a:cs typeface="Times New Roman" panose="02020603050405020304" pitchFamily="18" charset="0"/>
              </a:rPr>
              <a:t>DEBUG</a:t>
            </a:r>
            <a:r>
              <a:rPr lang="zh-CN" altLang="en-US" dirty="0">
                <a:latin typeface="Times New Roman" panose="02020603050405020304" pitchFamily="18" charset="0"/>
                <a:cs typeface="Times New Roman" panose="02020603050405020304" pitchFamily="18" charset="0"/>
              </a:rPr>
              <a:t>的使用</a:t>
            </a:r>
            <a:endParaRPr lang="zh-CN" altLang="en-US"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p:txBody>
          <a:bodyPr/>
          <a:lstStyle/>
          <a:p>
            <a:endParaRPr lang="zh-CN" altLang="en-US"/>
          </a:p>
        </p:txBody>
      </p:sp>
      <p:sp>
        <p:nvSpPr>
          <p:cNvPr id="7" name="Rectangle 2"/>
          <p:cNvSpPr txBox="1">
            <a:spLocks noChangeArrowheads="1"/>
          </p:cNvSpPr>
          <p:nvPr/>
        </p:nvSpPr>
        <p:spPr bwMode="auto">
          <a:xfrm>
            <a:off x="448280" y="1706130"/>
            <a:ext cx="82296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800" b="1" i="0" u="none" strike="noStrike" kern="0" cap="none" spc="0" normalizeH="0" baseline="0" noProof="0" dirty="0">
                <a:ln>
                  <a:noFill/>
                </a:ln>
                <a:solidFill>
                  <a:srgbClr val="740000"/>
                </a:solidFill>
                <a:effectLst/>
                <a:uLnTx/>
                <a:uFillTx/>
                <a:latin typeface="Times New Roman" panose="02020603050405020304"/>
                <a:ea typeface="宋体" panose="02010600030101010101" pitchFamily="2" charset="-122"/>
                <a:cs typeface="+mj-cs"/>
              </a:rPr>
              <a:t>1. </a:t>
            </a:r>
            <a:r>
              <a:rPr kumimoji="0" lang="zh-CN" altLang="zh-CN" sz="2800" b="1" i="0" u="none" strike="noStrike" kern="0" cap="none" spc="0" normalizeH="0" baseline="0" noProof="0" dirty="0">
                <a:ln>
                  <a:noFill/>
                </a:ln>
                <a:solidFill>
                  <a:srgbClr val="740000"/>
                </a:solidFill>
                <a:effectLst/>
                <a:uLnTx/>
                <a:uFillTx/>
                <a:latin typeface="Times New Roman" panose="02020603050405020304"/>
                <a:ea typeface="宋体" panose="02010600030101010101" pitchFamily="2" charset="-122"/>
                <a:cs typeface="+mj-cs"/>
                <a:hlinkClick r:id="rId1" action="ppaction://hlinksldjump"/>
              </a:rPr>
              <a:t>DEBUG程序的调用</a:t>
            </a:r>
            <a:endParaRPr kumimoji="0" lang="zh-CN" altLang="zh-CN" sz="2800" b="1" i="0" u="none" strike="noStrike" kern="0" cap="none" spc="0" normalizeH="0" baseline="0" noProof="0" dirty="0">
              <a:ln>
                <a:noFill/>
              </a:ln>
              <a:solidFill>
                <a:srgbClr val="740000"/>
              </a:solidFill>
              <a:effectLst/>
              <a:uLnTx/>
              <a:uFillTx/>
              <a:latin typeface="Times New Roman" panose="02020603050405020304"/>
              <a:ea typeface="宋体" panose="02010600030101010101" pitchFamily="2" charset="-122"/>
              <a:cs typeface="+mj-cs"/>
            </a:endParaRPr>
          </a:p>
        </p:txBody>
      </p:sp>
      <p:sp>
        <p:nvSpPr>
          <p:cNvPr id="8" name="Rectangle 3"/>
          <p:cNvSpPr txBox="1">
            <a:spLocks noChangeArrowheads="1"/>
          </p:cNvSpPr>
          <p:nvPr/>
        </p:nvSpPr>
        <p:spPr bwMode="auto">
          <a:xfrm>
            <a:off x="428334" y="2325327"/>
            <a:ext cx="8229600" cy="311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A50021"/>
              </a:buClr>
              <a:buFont typeface="Wingdings" panose="05000000000000000000" pitchFamily="2" charset="2"/>
              <a:buChar char="Ø"/>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A50021"/>
              </a:buClr>
              <a:buFont typeface="Wingdings" panose="05000000000000000000" pitchFamily="2" charset="2"/>
              <a:buChar char="ü"/>
              <a:defRPr sz="2400" b="1">
                <a:solidFill>
                  <a:schemeClr val="tx1"/>
                </a:solidFill>
                <a:latin typeface="+mn-lt"/>
                <a:ea typeface="+mn-ea"/>
              </a:defRPr>
            </a:lvl2pPr>
            <a:lvl3pPr marL="1143000" indent="-228600" algn="l" rtl="0" eaLnBrk="0" fontAlgn="base" hangingPunct="0">
              <a:spcBef>
                <a:spcPct val="20000"/>
              </a:spcBef>
              <a:spcAft>
                <a:spcPct val="0"/>
              </a:spcAft>
              <a:buClr>
                <a:srgbClr val="A50021"/>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lt"/>
                <a:ea typeface="+mn-ea"/>
              </a:defRPr>
            </a:lvl5pPr>
            <a:lvl6pPr marL="2514600" indent="-228600" algn="l" rtl="0" fontAlgn="base">
              <a:spcBef>
                <a:spcPct val="20000"/>
              </a:spcBef>
              <a:spcAft>
                <a:spcPct val="0"/>
              </a:spcAft>
              <a:buChar char="»"/>
              <a:defRPr sz="2400" b="1">
                <a:solidFill>
                  <a:schemeClr val="tx1"/>
                </a:solidFill>
                <a:latin typeface="+mn-lt"/>
                <a:ea typeface="+mn-ea"/>
              </a:defRPr>
            </a:lvl6pPr>
            <a:lvl7pPr marL="2971800" indent="-228600" algn="l" rtl="0" fontAlgn="base">
              <a:spcBef>
                <a:spcPct val="20000"/>
              </a:spcBef>
              <a:spcAft>
                <a:spcPct val="0"/>
              </a:spcAft>
              <a:buChar char="»"/>
              <a:defRPr sz="2400" b="1">
                <a:solidFill>
                  <a:schemeClr val="tx1"/>
                </a:solidFill>
                <a:latin typeface="+mn-lt"/>
                <a:ea typeface="+mn-ea"/>
              </a:defRPr>
            </a:lvl7pPr>
            <a:lvl8pPr marL="3429000" indent="-228600" algn="l" rtl="0" fontAlgn="base">
              <a:spcBef>
                <a:spcPct val="20000"/>
              </a:spcBef>
              <a:spcAft>
                <a:spcPct val="0"/>
              </a:spcAft>
              <a:buChar char="»"/>
              <a:defRPr sz="2400" b="1">
                <a:solidFill>
                  <a:schemeClr val="tx1"/>
                </a:solidFill>
                <a:latin typeface="+mn-lt"/>
                <a:ea typeface="+mn-ea"/>
              </a:defRPr>
            </a:lvl8pPr>
            <a:lvl9pPr marL="3886200" indent="-228600" algn="l" rtl="0" fontAlgn="base">
              <a:spcBef>
                <a:spcPct val="20000"/>
              </a:spcBef>
              <a:spcAft>
                <a:spcPct val="0"/>
              </a:spcAft>
              <a:buChar char="»"/>
              <a:defRPr sz="2400" b="1">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Char char="Ø"/>
              <a:defRPr/>
            </a:pPr>
            <a:r>
              <a:rPr kumimoji="0" lang="zh-CN"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在DOS提示符下，可如下键入DEBUG启动调试程序：</a:t>
            </a:r>
            <a:endParaRPr kumimoji="0" lang="zh-CN"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defRPr/>
            </a:pPr>
            <a:r>
              <a:rPr kumimoji="0" lang="zh-CN"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000" b="1" i="0" u="none" strike="noStrike" kern="0" cap="none" spc="0" normalizeH="0" baseline="0" noProof="0" dirty="0">
                <a:ln>
                  <a:noFill/>
                </a:ln>
                <a:solidFill>
                  <a:srgbClr val="0000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DEBUG[路径\文件名][参数1][参数2]</a:t>
            </a:r>
            <a:endParaRPr kumimoji="0" lang="zh-CN" altLang="zh-CN" sz="2000" b="1" i="0" u="none" strike="noStrike" kern="0" cap="none" spc="0" normalizeH="0" baseline="0" noProof="0" dirty="0">
              <a:ln>
                <a:noFill/>
              </a:ln>
              <a:solidFill>
                <a:srgbClr val="0000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Char char="Ø"/>
              <a:defRPr/>
            </a:pPr>
            <a:r>
              <a:rPr kumimoji="0" lang="zh-CN"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DEBUG后可以不带文件名，仅运行DEBUG程序。需要时，再用N和L命令调入被调试程序。</a:t>
            </a:r>
            <a:endParaRPr kumimoji="0" lang="zh-CN"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Char char="Ø"/>
              <a:defRPr/>
            </a:pPr>
            <a:r>
              <a:rPr kumimoji="0" lang="zh-CN"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命令中可以指定文件名，则在运行DEBUG的同时，还将指定的程序调入内存；参数1/2是被调试程序所需要用的参数。</a:t>
            </a:r>
            <a:endParaRPr kumimoji="0" lang="zh-CN"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Char char="Ø"/>
              <a:defRPr/>
            </a:pPr>
            <a:r>
              <a:rPr kumimoji="0" lang="zh-CN"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在DEBUG程序调入后，根据有无调试程序及其类型相应设置寄存器组的内容，发出DEBUG的提示符“</a:t>
            </a:r>
            <a:r>
              <a:rPr kumimoji="0" lang="zh-CN"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”，此时就可用DEBUG命令来调试程序。</a:t>
            </a:r>
            <a:endParaRPr kumimoji="0" lang="zh-CN"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Effect transition="in" filter="fade">
                                      <p:cBhvr>
                                        <p:cTn id="25" dur="500"/>
                                        <p:tgtEl>
                                          <p:spTgt spid="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xEl>
                                              <p:pRg st="4" end="4"/>
                                            </p:txEl>
                                          </p:spTgt>
                                        </p:tgtEl>
                                        <p:attrNameLst>
                                          <p:attrName>style.visibility</p:attrName>
                                        </p:attrNameLst>
                                      </p:cBhvr>
                                      <p:to>
                                        <p:strVal val="visible"/>
                                      </p:to>
                                    </p:set>
                                    <p:animEffect transition="in" filter="fade">
                                      <p:cBhvr>
                                        <p:cTn id="30"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Rectangle 2"/>
          <p:cNvSpPr txBox="1">
            <a:spLocks noChangeArrowheads="1"/>
          </p:cNvSpPr>
          <p:nvPr/>
        </p:nvSpPr>
        <p:spPr bwMode="auto">
          <a:xfrm>
            <a:off x="337431" y="1642775"/>
            <a:ext cx="8229600" cy="67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800" b="1" i="0" u="none" strike="noStrike" kern="0" cap="none" spc="0" normalizeH="0" baseline="0" noProof="0" dirty="0">
                <a:ln>
                  <a:noFill/>
                </a:ln>
                <a:solidFill>
                  <a:srgbClr val="740000"/>
                </a:solidFill>
                <a:effectLst/>
                <a:uLnTx/>
                <a:uFillTx/>
                <a:latin typeface="Times New Roman" panose="02020603050405020304"/>
                <a:ea typeface="宋体" panose="02010600030101010101" pitchFamily="2" charset="-122"/>
                <a:cs typeface="+mj-cs"/>
              </a:rPr>
              <a:t>1. </a:t>
            </a:r>
            <a:r>
              <a:rPr kumimoji="0" lang="zh-CN" altLang="zh-CN" sz="2800" b="1" i="0" u="none" strike="noStrike" kern="0" cap="none" spc="0" normalizeH="0" baseline="0" noProof="0" dirty="0">
                <a:ln>
                  <a:noFill/>
                </a:ln>
                <a:solidFill>
                  <a:srgbClr val="740000"/>
                </a:solidFill>
                <a:effectLst/>
                <a:uLnTx/>
                <a:uFillTx/>
                <a:latin typeface="Times New Roman" panose="02020603050405020304"/>
                <a:ea typeface="宋体" panose="02010600030101010101" pitchFamily="2" charset="-122"/>
                <a:cs typeface="+mj-cs"/>
                <a:hlinkClick r:id="rId1" action="ppaction://hlinksldjump"/>
              </a:rPr>
              <a:t>DEBUG程序的调用</a:t>
            </a:r>
            <a:endParaRPr kumimoji="0" lang="zh-CN" altLang="zh-CN" sz="2800" b="1" i="0" u="none" strike="noStrike" kern="0" cap="none" spc="0" normalizeH="0" baseline="0" noProof="0" dirty="0">
              <a:ln>
                <a:noFill/>
              </a:ln>
              <a:solidFill>
                <a:srgbClr val="740000"/>
              </a:solidFill>
              <a:effectLst/>
              <a:uLnTx/>
              <a:uFillTx/>
              <a:latin typeface="Times New Roman" panose="02020603050405020304"/>
              <a:ea typeface="宋体" panose="02010600030101010101" pitchFamily="2" charset="-122"/>
              <a:cs typeface="+mj-cs"/>
            </a:endParaRPr>
          </a:p>
        </p:txBody>
      </p:sp>
      <p:sp>
        <p:nvSpPr>
          <p:cNvPr id="6" name="Rectangle 3"/>
          <p:cNvSpPr txBox="1">
            <a:spLocks noChangeArrowheads="1"/>
          </p:cNvSpPr>
          <p:nvPr/>
        </p:nvSpPr>
        <p:spPr bwMode="auto">
          <a:xfrm>
            <a:off x="304233" y="2482156"/>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A50021"/>
              </a:buClr>
              <a:buFont typeface="Wingdings" panose="05000000000000000000" pitchFamily="2" charset="2"/>
              <a:buChar char="Ø"/>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A50021"/>
              </a:buClr>
              <a:buFont typeface="Wingdings" panose="05000000000000000000" pitchFamily="2" charset="2"/>
              <a:buChar char="ü"/>
              <a:defRPr sz="2400" b="1">
                <a:solidFill>
                  <a:schemeClr val="tx1"/>
                </a:solidFill>
                <a:latin typeface="+mn-lt"/>
                <a:ea typeface="+mn-ea"/>
              </a:defRPr>
            </a:lvl2pPr>
            <a:lvl3pPr marL="1143000" indent="-228600" algn="l" rtl="0" eaLnBrk="0" fontAlgn="base" hangingPunct="0">
              <a:spcBef>
                <a:spcPct val="20000"/>
              </a:spcBef>
              <a:spcAft>
                <a:spcPct val="0"/>
              </a:spcAft>
              <a:buClr>
                <a:srgbClr val="A50021"/>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lt"/>
                <a:ea typeface="+mn-ea"/>
              </a:defRPr>
            </a:lvl5pPr>
            <a:lvl6pPr marL="2514600" indent="-228600" algn="l" rtl="0" fontAlgn="base">
              <a:spcBef>
                <a:spcPct val="20000"/>
              </a:spcBef>
              <a:spcAft>
                <a:spcPct val="0"/>
              </a:spcAft>
              <a:buChar char="»"/>
              <a:defRPr sz="2400" b="1">
                <a:solidFill>
                  <a:schemeClr val="tx1"/>
                </a:solidFill>
                <a:latin typeface="+mn-lt"/>
                <a:ea typeface="+mn-ea"/>
              </a:defRPr>
            </a:lvl6pPr>
            <a:lvl7pPr marL="2971800" indent="-228600" algn="l" rtl="0" fontAlgn="base">
              <a:spcBef>
                <a:spcPct val="20000"/>
              </a:spcBef>
              <a:spcAft>
                <a:spcPct val="0"/>
              </a:spcAft>
              <a:buChar char="»"/>
              <a:defRPr sz="2400" b="1">
                <a:solidFill>
                  <a:schemeClr val="tx1"/>
                </a:solidFill>
                <a:latin typeface="+mn-lt"/>
                <a:ea typeface="+mn-ea"/>
              </a:defRPr>
            </a:lvl7pPr>
            <a:lvl8pPr marL="3429000" indent="-228600" algn="l" rtl="0" fontAlgn="base">
              <a:spcBef>
                <a:spcPct val="20000"/>
              </a:spcBef>
              <a:spcAft>
                <a:spcPct val="0"/>
              </a:spcAft>
              <a:buChar char="»"/>
              <a:defRPr sz="2400" b="1">
                <a:solidFill>
                  <a:schemeClr val="tx1"/>
                </a:solidFill>
                <a:latin typeface="+mn-lt"/>
                <a:ea typeface="+mn-ea"/>
              </a:defRPr>
            </a:lvl8pPr>
            <a:lvl9pPr marL="3886200" indent="-228600" algn="l" rtl="0" fontAlgn="base">
              <a:spcBef>
                <a:spcPct val="20000"/>
              </a:spcBef>
              <a:spcAft>
                <a:spcPct val="0"/>
              </a:spcAft>
              <a:buChar char="»"/>
              <a:defRPr sz="2400" b="1">
                <a:solidFill>
                  <a:schemeClr val="tx1"/>
                </a:solidFill>
                <a:latin typeface="+mn-lt"/>
                <a:ea typeface="+mn-ea"/>
              </a:defRPr>
            </a:lvl9pPr>
          </a:lstStyle>
          <a:p>
            <a:pPr marL="342900" marR="0" lvl="0" indent="-342900" algn="just" defTabSz="914400" rtl="0" eaLnBrk="1" fontAlgn="base" latinLnBrk="0" hangingPunct="1">
              <a:lnSpc>
                <a:spcPct val="90000"/>
              </a:lnSpc>
              <a:spcBef>
                <a:spcPct val="20000"/>
              </a:spcBef>
              <a:spcAft>
                <a:spcPct val="0"/>
              </a:spcAft>
              <a:buClr>
                <a:srgbClr val="A50021"/>
              </a:buClr>
              <a:buSzTx/>
              <a:buFont typeface="Wingdings" panose="05000000000000000000" pitchFamily="2" charset="2"/>
              <a:buChar char="Ø"/>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运行DEBUG程序时，如果不带被调试程序，则所有段寄存器值相等，都指向当前可用的主存段；除SP之外的通用寄存器都设置为0，而	SP指示当前堆栈顶在这个段的尾部；IP=0100h；状态标志都是清0状态。</a:t>
            </a:r>
            <a:endPar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just" defTabSz="914400" rtl="0" eaLnBrk="1" fontAlgn="base" latinLnBrk="0" hangingPunct="1">
              <a:lnSpc>
                <a:spcPct val="90000"/>
              </a:lnSpc>
              <a:spcBef>
                <a:spcPct val="20000"/>
              </a:spcBef>
              <a:spcAft>
                <a:spcPct val="0"/>
              </a:spcAft>
              <a:buClr>
                <a:srgbClr val="A50021"/>
              </a:buClr>
              <a:buSzTx/>
              <a:buFont typeface="Wingdings" panose="05000000000000000000" pitchFamily="2" charset="2"/>
              <a:buChar char="Ø"/>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运行DEBUG程序时，如果带入的被调试程序扩展名不是.EXE，则BX,CX包含被调试文件大小的字节数（BX为高16位），其他同不带被调试程序的情况。</a:t>
            </a:r>
            <a:endPar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just" defTabSz="914400" rtl="0" eaLnBrk="1" fontAlgn="base" latinLnBrk="0" hangingPunct="1">
              <a:lnSpc>
                <a:spcPct val="90000"/>
              </a:lnSpc>
              <a:spcBef>
                <a:spcPct val="20000"/>
              </a:spcBef>
              <a:spcAft>
                <a:spcPct val="0"/>
              </a:spcAft>
              <a:buClr>
                <a:srgbClr val="A50021"/>
              </a:buClr>
              <a:buSzTx/>
              <a:buFont typeface="Wingdings" panose="05000000000000000000" pitchFamily="2" charset="2"/>
              <a:buChar char="Ø"/>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运行DEBUG程序时，如果带入的被调试程序扩展名是.EXE，则需要重新定位。此时，</a:t>
            </a: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CS:IP和SS:SP根据被调试程序确定</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，分别指向代码段和堆栈段。DS=ES指向当前可用的主存段，BX,CX包含被调试文件大小的字节数（BX为高16位），其他通用寄存器为0，状态标志都是清0状态。</a:t>
            </a:r>
            <a:endPar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占位符 2"/>
          <p:cNvSpPr>
            <a:spLocks noGrp="1"/>
          </p:cNvSpPr>
          <p:nvPr>
            <p:ph type="body" sz="quarter" idx="10"/>
          </p:nvPr>
        </p:nvSpPr>
        <p:spPr>
          <a:xfrm>
            <a:off x="447675" y="990600"/>
            <a:ext cx="5832475" cy="512763"/>
          </a:xfrm>
        </p:spPr>
        <p:txBody>
          <a:bodyPr/>
          <a:lstStyle/>
          <a:p>
            <a:r>
              <a:rPr lang="en-US" altLang="zh-CN" dirty="0">
                <a:latin typeface="Times New Roman" panose="02020603050405020304" pitchFamily="18" charset="0"/>
                <a:cs typeface="Times New Roman" panose="02020603050405020304" pitchFamily="18" charset="0"/>
              </a:rPr>
              <a:t>5.9</a:t>
            </a:r>
            <a:r>
              <a:rPr lang="zh-CN" altLang="en-US" dirty="0">
                <a:latin typeface="Times New Roman" panose="02020603050405020304" pitchFamily="18" charset="0"/>
                <a:cs typeface="Times New Roman" panose="02020603050405020304" pitchFamily="18" charset="0"/>
              </a:rPr>
              <a:t>调试程序</a:t>
            </a:r>
            <a:r>
              <a:rPr lang="en-US" altLang="zh-CN" dirty="0">
                <a:latin typeface="Times New Roman" panose="02020603050405020304" pitchFamily="18" charset="0"/>
                <a:cs typeface="Times New Roman" panose="02020603050405020304" pitchFamily="18" charset="0"/>
              </a:rPr>
              <a:t>DEBUG</a:t>
            </a:r>
            <a:r>
              <a:rPr lang="zh-CN" altLang="en-US" dirty="0">
                <a:latin typeface="Times New Roman" panose="02020603050405020304" pitchFamily="18" charset="0"/>
                <a:cs typeface="Times New Roman" panose="02020603050405020304" pitchFamily="18" charset="0"/>
              </a:rPr>
              <a:t>的使用</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additive="base">
                                        <p:cTn id="2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Rectangle 2"/>
          <p:cNvSpPr txBox="1">
            <a:spLocks noChangeArrowheads="1"/>
          </p:cNvSpPr>
          <p:nvPr/>
        </p:nvSpPr>
        <p:spPr>
          <a:xfrm>
            <a:off x="611560" y="1844824"/>
            <a:ext cx="8229600" cy="512415"/>
          </a:xfrm>
        </p:spPr>
        <p:txBody>
          <a:bodyPr/>
          <a:lstStyle>
            <a:lvl1pPr algn="l" rtl="0" eaLnBrk="1" fontAlgn="base" hangingPunct="1">
              <a:spcBef>
                <a:spcPct val="0"/>
              </a:spcBef>
              <a:spcAft>
                <a:spcPct val="0"/>
              </a:spcAft>
              <a:defRPr lang="zh-CN" altLang="zh-CN" sz="2800" b="1" smtClean="0">
                <a:solidFill>
                  <a:schemeClr val="bg1"/>
                </a:solidFill>
                <a:effectLst/>
                <a:latin typeface="幼圆" pitchFamily="49" charset="-122"/>
                <a:ea typeface="幼圆" pitchFamily="49" charset="-122"/>
                <a:cs typeface="+mj-cs"/>
              </a:defRPr>
            </a:lvl1pPr>
            <a:lvl2pPr algn="l" rtl="0" eaLnBrk="1" fontAlgn="base" hangingPunct="1">
              <a:spcBef>
                <a:spcPct val="0"/>
              </a:spcBef>
              <a:spcAft>
                <a:spcPct val="0"/>
              </a:spcAft>
              <a:defRPr sz="3200" b="1">
                <a:solidFill>
                  <a:schemeClr val="bg1"/>
                </a:solidFill>
                <a:latin typeface="Verdana" panose="020B0604030504040204" pitchFamily="34" charset="0"/>
              </a:defRPr>
            </a:lvl2pPr>
            <a:lvl3pPr algn="l" rtl="0" eaLnBrk="1" fontAlgn="base" hangingPunct="1">
              <a:spcBef>
                <a:spcPct val="0"/>
              </a:spcBef>
              <a:spcAft>
                <a:spcPct val="0"/>
              </a:spcAft>
              <a:defRPr sz="3200" b="1">
                <a:solidFill>
                  <a:schemeClr val="bg1"/>
                </a:solidFill>
                <a:latin typeface="Verdana" panose="020B0604030504040204" pitchFamily="34" charset="0"/>
              </a:defRPr>
            </a:lvl3pPr>
            <a:lvl4pPr algn="l" rtl="0" eaLnBrk="1" fontAlgn="base" hangingPunct="1">
              <a:spcBef>
                <a:spcPct val="0"/>
              </a:spcBef>
              <a:spcAft>
                <a:spcPct val="0"/>
              </a:spcAft>
              <a:defRPr sz="3200" b="1">
                <a:solidFill>
                  <a:schemeClr val="bg1"/>
                </a:solidFill>
                <a:latin typeface="Verdana" panose="020B0604030504040204" pitchFamily="34" charset="0"/>
              </a:defRPr>
            </a:lvl4pPr>
            <a:lvl5pPr algn="l" rtl="0" eaLnBrk="1" fontAlgn="base" hangingPunct="1">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a:lstStyle>
          <a:p>
            <a:r>
              <a:rPr lang="en-US" sz="2400" kern="0"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2. </a:t>
            </a:r>
            <a:r>
              <a:rPr lang="en-US" sz="2400" kern="0"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hlinkClick r:id="rId1" action="ppaction://hlinksldjump"/>
              </a:rPr>
              <a:t>DEBUG</a:t>
            </a:r>
            <a:r>
              <a:rPr lang="zh-CN" altLang="en-US" sz="2400" kern="0"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hlinkClick r:id="rId1" action="ppaction://hlinksldjump"/>
              </a:rPr>
              <a:t>命令的格式</a:t>
            </a:r>
            <a:endParaRPr lang="zh-CN" altLang="en-US" sz="2400" kern="0"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Rectangle 3"/>
          <p:cNvSpPr txBox="1">
            <a:spLocks noChangeArrowheads="1"/>
          </p:cNvSpPr>
          <p:nvPr/>
        </p:nvSpPr>
        <p:spPr>
          <a:xfrm>
            <a:off x="620823" y="2529423"/>
            <a:ext cx="8229600" cy="4525963"/>
          </a:xfrm>
          <a:prstGeom prst="rect">
            <a:avLst/>
          </a:prstGeom>
        </p:spPr>
        <p:txBody>
          <a:bodyPr/>
          <a:lstStyle>
            <a:lvl1pPr marL="0" indent="0" algn="l" rtl="0" eaLnBrk="1" fontAlgn="base" hangingPunct="1">
              <a:lnSpc>
                <a:spcPct val="150000"/>
              </a:lnSpc>
              <a:spcBef>
                <a:spcPct val="20000"/>
              </a:spcBef>
              <a:spcAft>
                <a:spcPct val="0"/>
              </a:spcAft>
              <a:buClr>
                <a:schemeClr val="hlink"/>
              </a:buClr>
              <a:buFont typeface="Wingdings" panose="05000000000000000000" pitchFamily="2" charset="2"/>
              <a:buNone/>
              <a:defRPr sz="2400" b="0">
                <a:solidFill>
                  <a:srgbClr val="00349E"/>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lnSpc>
                <a:spcPct val="150000"/>
              </a:lnSpc>
              <a:spcBef>
                <a:spcPct val="20000"/>
              </a:spcBef>
              <a:spcAft>
                <a:spcPct val="0"/>
              </a:spcAft>
              <a:buClr>
                <a:schemeClr val="accent1"/>
              </a:buClr>
              <a:buFont typeface="Wingdings" panose="05000000000000000000" charset="0"/>
              <a:buChar char="n"/>
              <a:defRPr sz="2000" b="0">
                <a:solidFill>
                  <a:schemeClr val="tx1"/>
                </a:solidFill>
                <a:latin typeface="微软雅黑" panose="020B0503020204020204" pitchFamily="34" charset="-122"/>
                <a:ea typeface="微软雅黑" panose="020B0503020204020204" pitchFamily="34" charset="-122"/>
              </a:defRPr>
            </a:lvl2pPr>
            <a:lvl3pPr marL="1143000" indent="-228600" algn="l" rtl="0" eaLnBrk="1" fontAlgn="base" hangingPunct="1">
              <a:lnSpc>
                <a:spcPct val="150000"/>
              </a:lnSpc>
              <a:spcBef>
                <a:spcPct val="20000"/>
              </a:spcBef>
              <a:spcAft>
                <a:spcPct val="0"/>
              </a:spcAft>
              <a:buClr>
                <a:schemeClr val="tx1"/>
              </a:buClr>
              <a:buFont typeface="Wingdings" panose="05000000000000000000" charset="0"/>
              <a:buChar char="p"/>
              <a:defRPr sz="1800" b="0">
                <a:solidFill>
                  <a:schemeClr val="tx1"/>
                </a:solidFill>
                <a:latin typeface="微软雅黑" panose="020B0503020204020204" pitchFamily="34" charset="-122"/>
                <a:ea typeface="微软雅黑" panose="020B0503020204020204" pitchFamily="34" charset="-122"/>
              </a:defRPr>
            </a:lvl3pPr>
            <a:lvl4pPr marL="1600200" indent="-228600" algn="l" rtl="0" eaLnBrk="1" fontAlgn="base" hangingPunct="1">
              <a:lnSpc>
                <a:spcPct val="150000"/>
              </a:lnSpc>
              <a:spcBef>
                <a:spcPct val="20000"/>
              </a:spcBef>
              <a:spcAft>
                <a:spcPct val="0"/>
              </a:spcAft>
              <a:buChar char="–"/>
              <a:defRPr sz="1600" b="0">
                <a:solidFill>
                  <a:schemeClr val="tx1"/>
                </a:solidFill>
                <a:latin typeface="微软雅黑" panose="020B0503020204020204" pitchFamily="34" charset="-122"/>
                <a:ea typeface="微软雅黑" panose="020B0503020204020204" pitchFamily="34" charset="-122"/>
              </a:defRPr>
            </a:lvl4pPr>
            <a:lvl5pPr marL="1828800" indent="0" algn="l" rtl="0" eaLnBrk="1" fontAlgn="base" hangingPunct="1">
              <a:spcBef>
                <a:spcPct val="20000"/>
              </a:spcBef>
              <a:spcAft>
                <a:spcPct val="0"/>
              </a:spcAft>
              <a:buNone/>
              <a:defRPr sz="2000" b="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90000"/>
              </a:lnSpc>
            </a:pPr>
            <a:r>
              <a:rPr lang="zh-CN" altLang="zh-CN" sz="2000" b="1" kern="0" dirty="0">
                <a:latin typeface="Times New Roman" panose="02020603050405020304" pitchFamily="18" charset="0"/>
                <a:cs typeface="Times New Roman" panose="02020603050405020304" pitchFamily="18" charset="0"/>
              </a:rPr>
              <a:t>DEBUG的命令都是一个字母，后跟一个或多个参数：</a:t>
            </a:r>
            <a:endParaRPr lang="zh-CN" altLang="zh-CN" sz="2000" b="1" kern="0" dirty="0">
              <a:latin typeface="Times New Roman" panose="02020603050405020304" pitchFamily="18" charset="0"/>
              <a:cs typeface="Times New Roman" panose="02020603050405020304" pitchFamily="18" charset="0"/>
            </a:endParaRPr>
          </a:p>
          <a:p>
            <a:pPr>
              <a:lnSpc>
                <a:spcPct val="90000"/>
              </a:lnSpc>
            </a:pPr>
            <a:r>
              <a:rPr lang="zh-CN" altLang="zh-CN" sz="2000" b="1" kern="0" dirty="0">
                <a:latin typeface="Times New Roman" panose="02020603050405020304" pitchFamily="18" charset="0"/>
                <a:cs typeface="Times New Roman" panose="02020603050405020304" pitchFamily="18" charset="0"/>
              </a:rPr>
              <a:t>			</a:t>
            </a:r>
            <a:r>
              <a:rPr lang="zh-CN" altLang="zh-CN" sz="2000" b="1" kern="0" dirty="0">
                <a:solidFill>
                  <a:srgbClr val="C00000"/>
                </a:solidFill>
                <a:latin typeface="Times New Roman" panose="02020603050405020304" pitchFamily="18" charset="0"/>
                <a:cs typeface="Times New Roman" panose="02020603050405020304" pitchFamily="18" charset="0"/>
              </a:rPr>
              <a:t>字母[参数]</a:t>
            </a:r>
            <a:endParaRPr lang="zh-CN" altLang="zh-CN" sz="2000" b="1" kern="0" dirty="0">
              <a:solidFill>
                <a:srgbClr val="C00000"/>
              </a:solidFill>
              <a:latin typeface="Times New Roman" panose="02020603050405020304" pitchFamily="18" charset="0"/>
              <a:cs typeface="Times New Roman" panose="02020603050405020304" pitchFamily="18" charset="0"/>
            </a:endParaRPr>
          </a:p>
          <a:p>
            <a:pPr>
              <a:lnSpc>
                <a:spcPct val="90000"/>
              </a:lnSpc>
            </a:pPr>
            <a:r>
              <a:rPr lang="zh-CN" altLang="zh-CN" sz="2000" b="1" kern="0" dirty="0">
                <a:latin typeface="Times New Roman" panose="02020603050405020304" pitchFamily="18" charset="0"/>
                <a:cs typeface="Times New Roman" panose="02020603050405020304" pitchFamily="18" charset="0"/>
              </a:rPr>
              <a:t>命令的使用中注意：</a:t>
            </a:r>
            <a:endParaRPr lang="zh-CN" altLang="zh-CN" sz="2000" b="1" kern="0" dirty="0">
              <a:latin typeface="Times New Roman" panose="02020603050405020304" pitchFamily="18" charset="0"/>
              <a:cs typeface="Times New Roman" panose="02020603050405020304" pitchFamily="18" charset="0"/>
            </a:endParaRPr>
          </a:p>
          <a:p>
            <a:pPr lvl="1">
              <a:lnSpc>
                <a:spcPct val="90000"/>
              </a:lnSpc>
            </a:pPr>
            <a:r>
              <a:rPr lang="zh-CN" altLang="zh-CN" sz="1800" b="1" kern="0" dirty="0">
                <a:latin typeface="Times New Roman" panose="02020603050405020304" pitchFamily="18" charset="0"/>
                <a:cs typeface="Times New Roman" panose="02020603050405020304" pitchFamily="18" charset="0"/>
              </a:rPr>
              <a:t>字母不分大小写；</a:t>
            </a:r>
            <a:endParaRPr lang="zh-CN" altLang="zh-CN" sz="1800" b="1" kern="0" dirty="0">
              <a:latin typeface="Times New Roman" panose="02020603050405020304" pitchFamily="18" charset="0"/>
              <a:cs typeface="Times New Roman" panose="02020603050405020304" pitchFamily="18" charset="0"/>
            </a:endParaRPr>
          </a:p>
          <a:p>
            <a:pPr lvl="1">
              <a:lnSpc>
                <a:spcPct val="90000"/>
              </a:lnSpc>
            </a:pPr>
            <a:r>
              <a:rPr lang="zh-CN" altLang="zh-CN" sz="1800" b="1" kern="0" dirty="0">
                <a:latin typeface="Times New Roman" panose="02020603050405020304" pitchFamily="18" charset="0"/>
                <a:cs typeface="Times New Roman" panose="02020603050405020304" pitchFamily="18" charset="0"/>
              </a:rPr>
              <a:t>只使用</a:t>
            </a:r>
            <a:r>
              <a:rPr lang="zh-CN" altLang="zh-CN" sz="1800" b="1" kern="0" dirty="0">
                <a:solidFill>
                  <a:srgbClr val="FF0000"/>
                </a:solidFill>
                <a:latin typeface="Times New Roman" panose="02020603050405020304" pitchFamily="18" charset="0"/>
                <a:cs typeface="Times New Roman" panose="02020603050405020304" pitchFamily="18" charset="0"/>
              </a:rPr>
              <a:t>16进制数</a:t>
            </a:r>
            <a:r>
              <a:rPr lang="zh-CN" altLang="zh-CN" sz="1800" b="1" kern="0" dirty="0">
                <a:latin typeface="Times New Roman" panose="02020603050405020304" pitchFamily="18" charset="0"/>
                <a:cs typeface="Times New Roman" panose="02020603050405020304" pitchFamily="18" charset="0"/>
              </a:rPr>
              <a:t>，</a:t>
            </a:r>
            <a:r>
              <a:rPr lang="zh-CN" altLang="zh-CN" sz="1800" b="1" kern="0" dirty="0">
                <a:solidFill>
                  <a:srgbClr val="FF0000"/>
                </a:solidFill>
                <a:latin typeface="Times New Roman" panose="02020603050405020304" pitchFamily="18" charset="0"/>
                <a:cs typeface="Times New Roman" panose="02020603050405020304" pitchFamily="18" charset="0"/>
              </a:rPr>
              <a:t>没有后缀字母</a:t>
            </a:r>
            <a:r>
              <a:rPr lang="zh-CN" altLang="zh-CN" sz="1800" b="1" kern="0" dirty="0">
                <a:latin typeface="Times New Roman" panose="02020603050405020304" pitchFamily="18" charset="0"/>
                <a:cs typeface="Times New Roman" panose="02020603050405020304" pitchFamily="18" charset="0"/>
              </a:rPr>
              <a:t>；</a:t>
            </a:r>
            <a:endParaRPr lang="zh-CN" altLang="zh-CN" sz="1800" b="1" kern="0" dirty="0">
              <a:latin typeface="Times New Roman" panose="02020603050405020304" pitchFamily="18" charset="0"/>
              <a:cs typeface="Times New Roman" panose="02020603050405020304" pitchFamily="18" charset="0"/>
            </a:endParaRPr>
          </a:p>
          <a:p>
            <a:pPr lvl="1">
              <a:lnSpc>
                <a:spcPct val="90000"/>
              </a:lnSpc>
            </a:pPr>
            <a:r>
              <a:rPr lang="zh-CN" altLang="zh-CN" sz="1800" b="1" kern="0" dirty="0">
                <a:latin typeface="Times New Roman" panose="02020603050405020304" pitchFamily="18" charset="0"/>
                <a:cs typeface="Times New Roman" panose="02020603050405020304" pitchFamily="18" charset="0"/>
              </a:rPr>
              <a:t>分隔符（空格和逗号）只在两个数值之间是必须的，命令和参数间可无分隔符；</a:t>
            </a:r>
            <a:endParaRPr lang="zh-CN" altLang="zh-CN" sz="1800" b="1" kern="0" dirty="0">
              <a:latin typeface="Times New Roman" panose="02020603050405020304" pitchFamily="18" charset="0"/>
              <a:cs typeface="Times New Roman" panose="02020603050405020304" pitchFamily="18" charset="0"/>
            </a:endParaRPr>
          </a:p>
          <a:p>
            <a:pPr lvl="1">
              <a:lnSpc>
                <a:spcPct val="90000"/>
              </a:lnSpc>
            </a:pPr>
            <a:r>
              <a:rPr lang="zh-CN" altLang="zh-CN" sz="1800" b="1" kern="0" dirty="0">
                <a:latin typeface="Times New Roman" panose="02020603050405020304" pitchFamily="18" charset="0"/>
                <a:cs typeface="Times New Roman" panose="02020603050405020304" pitchFamily="18" charset="0"/>
              </a:rPr>
              <a:t>每个命令只有按了回车键后才有效，可以用</a:t>
            </a:r>
            <a:r>
              <a:rPr lang="zh-CN" altLang="zh-CN" sz="1800" b="1" kern="0" dirty="0">
                <a:solidFill>
                  <a:srgbClr val="FF0000"/>
                </a:solidFill>
                <a:latin typeface="Times New Roman" panose="02020603050405020304" pitchFamily="18" charset="0"/>
                <a:cs typeface="Times New Roman" panose="02020603050405020304" pitchFamily="18" charset="0"/>
              </a:rPr>
              <a:t>Ctrl+Break</a:t>
            </a:r>
            <a:r>
              <a:rPr lang="zh-CN" altLang="zh-CN" sz="1800" b="1" kern="0" dirty="0">
                <a:latin typeface="Times New Roman" panose="02020603050405020304" pitchFamily="18" charset="0"/>
                <a:cs typeface="Times New Roman" panose="02020603050405020304" pitchFamily="18" charset="0"/>
              </a:rPr>
              <a:t>中止命令的执行；</a:t>
            </a:r>
            <a:endParaRPr lang="zh-CN" altLang="zh-CN" sz="1800" b="1" kern="0" dirty="0">
              <a:latin typeface="Times New Roman" panose="02020603050405020304" pitchFamily="18" charset="0"/>
              <a:cs typeface="Times New Roman" panose="02020603050405020304" pitchFamily="18" charset="0"/>
            </a:endParaRPr>
          </a:p>
          <a:p>
            <a:pPr lvl="1">
              <a:lnSpc>
                <a:spcPct val="90000"/>
              </a:lnSpc>
            </a:pPr>
            <a:r>
              <a:rPr lang="zh-CN" altLang="zh-CN" sz="1800" b="1" kern="0" dirty="0">
                <a:latin typeface="Times New Roman" panose="02020603050405020304" pitchFamily="18" charset="0"/>
                <a:cs typeface="Times New Roman" panose="02020603050405020304" pitchFamily="18" charset="0"/>
              </a:rPr>
              <a:t>命令如果不符合DEBUG的规则，则将以“</a:t>
            </a:r>
            <a:r>
              <a:rPr lang="zh-CN" altLang="zh-CN" sz="1800" b="1" kern="0" dirty="0">
                <a:solidFill>
                  <a:srgbClr val="FF0000"/>
                </a:solidFill>
                <a:latin typeface="Times New Roman" panose="02020603050405020304" pitchFamily="18" charset="0"/>
                <a:cs typeface="Times New Roman" panose="02020603050405020304" pitchFamily="18" charset="0"/>
              </a:rPr>
              <a:t>error</a:t>
            </a:r>
            <a:r>
              <a:rPr lang="zh-CN" altLang="zh-CN" sz="1800" b="1" kern="0" dirty="0">
                <a:latin typeface="Times New Roman" panose="02020603050405020304" pitchFamily="18" charset="0"/>
                <a:cs typeface="Times New Roman" panose="02020603050405020304" pitchFamily="18" charset="0"/>
              </a:rPr>
              <a:t>”提示，并用“</a:t>
            </a:r>
            <a:r>
              <a:rPr lang="zh-CN" altLang="zh-CN" sz="1800" b="1" kern="0" dirty="0">
                <a:solidFill>
                  <a:schemeClr val="accent2"/>
                </a:solidFill>
                <a:latin typeface="Times New Roman" panose="02020603050405020304" pitchFamily="18" charset="0"/>
                <a:cs typeface="Times New Roman" panose="02020603050405020304" pitchFamily="18" charset="0"/>
              </a:rPr>
              <a:t>^</a:t>
            </a:r>
            <a:r>
              <a:rPr lang="zh-CN" altLang="zh-CN" sz="1800" b="1" kern="0" dirty="0">
                <a:latin typeface="Times New Roman" panose="02020603050405020304" pitchFamily="18" charset="0"/>
                <a:cs typeface="Times New Roman" panose="02020603050405020304" pitchFamily="18" charset="0"/>
              </a:rPr>
              <a:t>”指示错误位置。</a:t>
            </a:r>
            <a:endParaRPr lang="zh-CN" altLang="zh-CN" sz="1800" b="1" kern="0" dirty="0">
              <a:latin typeface="Times New Roman" panose="02020603050405020304" pitchFamily="18" charset="0"/>
              <a:cs typeface="Times New Roman" panose="02020603050405020304" pitchFamily="18" charset="0"/>
            </a:endParaRPr>
          </a:p>
        </p:txBody>
      </p:sp>
      <p:sp>
        <p:nvSpPr>
          <p:cNvPr id="7" name="文本占位符 2"/>
          <p:cNvSpPr>
            <a:spLocks noGrp="1"/>
          </p:cNvSpPr>
          <p:nvPr>
            <p:ph type="body" sz="quarter" idx="10"/>
          </p:nvPr>
        </p:nvSpPr>
        <p:spPr>
          <a:xfrm>
            <a:off x="447675" y="990600"/>
            <a:ext cx="5832475" cy="512763"/>
          </a:xfrm>
        </p:spPr>
        <p:txBody>
          <a:bodyPr/>
          <a:lstStyle/>
          <a:p>
            <a:r>
              <a:rPr lang="en-US" altLang="zh-CN" dirty="0">
                <a:latin typeface="Times New Roman" panose="02020603050405020304" pitchFamily="18" charset="0"/>
                <a:cs typeface="Times New Roman" panose="02020603050405020304" pitchFamily="18" charset="0"/>
              </a:rPr>
              <a:t>5.9</a:t>
            </a:r>
            <a:r>
              <a:rPr lang="zh-CN" altLang="en-US" dirty="0">
                <a:latin typeface="Times New Roman" panose="02020603050405020304" pitchFamily="18" charset="0"/>
                <a:cs typeface="Times New Roman" panose="02020603050405020304" pitchFamily="18" charset="0"/>
              </a:rPr>
              <a:t>调试程序</a:t>
            </a:r>
            <a:r>
              <a:rPr lang="en-US" altLang="zh-CN" dirty="0">
                <a:latin typeface="Times New Roman" panose="02020603050405020304" pitchFamily="18" charset="0"/>
                <a:cs typeface="Times New Roman" panose="02020603050405020304" pitchFamily="18" charset="0"/>
              </a:rPr>
              <a:t>DEBUG</a:t>
            </a:r>
            <a:r>
              <a:rPr lang="zh-CN" altLang="en-US" dirty="0">
                <a:latin typeface="Times New Roman" panose="02020603050405020304" pitchFamily="18" charset="0"/>
                <a:cs typeface="Times New Roman" panose="02020603050405020304" pitchFamily="18" charset="0"/>
              </a:rPr>
              <a:t>的使用</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 calcmode="lin" valueType="num">
                                      <p:cBhvr additive="base">
                                        <p:cTn id="3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 calcmode="lin" valueType="num">
                                      <p:cBhvr additive="base">
                                        <p:cTn id="3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Rectangle 2"/>
          <p:cNvSpPr txBox="1">
            <a:spLocks noChangeArrowheads="1"/>
          </p:cNvSpPr>
          <p:nvPr/>
        </p:nvSpPr>
        <p:spPr bwMode="auto">
          <a:xfrm>
            <a:off x="298450" y="1759144"/>
            <a:ext cx="8229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defRPr/>
            </a:pPr>
            <a:r>
              <a:rPr kumimoji="0" lang="zh-CN" altLang="zh-CN" sz="2800" b="1" i="0" u="none" strike="noStrike" kern="0" cap="none" spc="0" normalizeH="0" baseline="0" noProof="0" dirty="0">
                <a:ln>
                  <a:noFill/>
                </a:ln>
                <a:solidFill>
                  <a:srgbClr val="003366"/>
                </a:solidFill>
                <a:effectLst/>
                <a:uLnTx/>
                <a:uFillTx/>
                <a:latin typeface="微软雅黑" panose="020B0503020204020204" pitchFamily="34" charset="-122"/>
                <a:ea typeface="微软雅黑" panose="020B0503020204020204" pitchFamily="34" charset="-122"/>
              </a:rPr>
              <a:t>命令的参数</a:t>
            </a:r>
            <a:endParaRPr kumimoji="0" lang="zh-CN" altLang="zh-CN" sz="2800" b="1" i="0" u="none" strike="noStrike" kern="0" cap="none" spc="0" normalizeH="0" baseline="0" noProof="0" dirty="0">
              <a:ln>
                <a:noFill/>
              </a:ln>
              <a:solidFill>
                <a:srgbClr val="003366"/>
              </a:solidFill>
              <a:effectLst/>
              <a:uLnTx/>
              <a:uFillTx/>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463965" y="2578807"/>
            <a:ext cx="8229600" cy="2578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A50021"/>
              </a:buClr>
              <a:buFont typeface="Wingdings" panose="05000000000000000000" pitchFamily="2" charset="2"/>
              <a:buChar char="Ø"/>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A50021"/>
              </a:buClr>
              <a:buFont typeface="Wingdings" panose="05000000000000000000" pitchFamily="2" charset="2"/>
              <a:buChar char="ü"/>
              <a:defRPr sz="2400" b="1">
                <a:solidFill>
                  <a:schemeClr val="tx1"/>
                </a:solidFill>
                <a:latin typeface="+mn-lt"/>
                <a:ea typeface="+mn-ea"/>
              </a:defRPr>
            </a:lvl2pPr>
            <a:lvl3pPr marL="1143000" indent="-228600" algn="l" rtl="0" eaLnBrk="0" fontAlgn="base" hangingPunct="0">
              <a:spcBef>
                <a:spcPct val="20000"/>
              </a:spcBef>
              <a:spcAft>
                <a:spcPct val="0"/>
              </a:spcAft>
              <a:buClr>
                <a:srgbClr val="A50021"/>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lt"/>
                <a:ea typeface="+mn-ea"/>
              </a:defRPr>
            </a:lvl5pPr>
            <a:lvl6pPr marL="2514600" indent="-228600" algn="l" rtl="0" fontAlgn="base">
              <a:spcBef>
                <a:spcPct val="20000"/>
              </a:spcBef>
              <a:spcAft>
                <a:spcPct val="0"/>
              </a:spcAft>
              <a:buChar char="»"/>
              <a:defRPr sz="2400" b="1">
                <a:solidFill>
                  <a:schemeClr val="tx1"/>
                </a:solidFill>
                <a:latin typeface="+mn-lt"/>
                <a:ea typeface="+mn-ea"/>
              </a:defRPr>
            </a:lvl6pPr>
            <a:lvl7pPr marL="2971800" indent="-228600" algn="l" rtl="0" fontAlgn="base">
              <a:spcBef>
                <a:spcPct val="20000"/>
              </a:spcBef>
              <a:spcAft>
                <a:spcPct val="0"/>
              </a:spcAft>
              <a:buChar char="»"/>
              <a:defRPr sz="2400" b="1">
                <a:solidFill>
                  <a:schemeClr val="tx1"/>
                </a:solidFill>
                <a:latin typeface="+mn-lt"/>
                <a:ea typeface="+mn-ea"/>
              </a:defRPr>
            </a:lvl7pPr>
            <a:lvl8pPr marL="3429000" indent="-228600" algn="l" rtl="0" fontAlgn="base">
              <a:spcBef>
                <a:spcPct val="20000"/>
              </a:spcBef>
              <a:spcAft>
                <a:spcPct val="0"/>
              </a:spcAft>
              <a:buChar char="»"/>
              <a:defRPr sz="2400" b="1">
                <a:solidFill>
                  <a:schemeClr val="tx1"/>
                </a:solidFill>
                <a:latin typeface="+mn-lt"/>
                <a:ea typeface="+mn-ea"/>
              </a:defRPr>
            </a:lvl8pPr>
            <a:lvl9pPr marL="3886200" indent="-228600" algn="l" rtl="0" fontAlgn="base">
              <a:spcBef>
                <a:spcPct val="20000"/>
              </a:spcBef>
              <a:spcAft>
                <a:spcPct val="0"/>
              </a:spcAft>
              <a:buChar char="»"/>
              <a:defRPr sz="2400" b="1">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Char char="Ø"/>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许多命令的参数是主存逻辑地址，形式是“</a:t>
            </a: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段基地址：偏移地址</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just"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Char char="Ø"/>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其中，段基地址可以是段寄存器或数值；偏移地址是数值。</a:t>
            </a:r>
            <a:endPar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just"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Char char="Ø"/>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如果不输入段地址，则采用默认值，可以是默认段寄存器值。</a:t>
            </a:r>
            <a:endPar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just"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Char char="Ø"/>
              <a:defRPr/>
            </a:pPr>
            <a:r>
              <a:rPr kumimoji="0" lang="zh-CN" altLang="en-US" sz="2000" b="1" i="0" u="none" strike="noStrike" kern="0" cap="none" spc="0" normalizeH="0" baseline="0" noProof="0" dirty="0">
                <a:ln>
                  <a:noFill/>
                </a:ln>
                <a:solidFill>
                  <a:srgbClr val="0000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如果没有提供偏移地址，则通常就是当前偏移地址。</a:t>
            </a:r>
            <a:endParaRPr kumimoji="0" lang="zh-CN" altLang="en-US" sz="2000" b="1" i="0" u="none" strike="noStrike" kern="0" cap="none" spc="0" normalizeH="0" baseline="0" noProof="0" dirty="0">
              <a:ln>
                <a:noFill/>
              </a:ln>
              <a:solidFill>
                <a:srgbClr val="0000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just"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Char char="Ø"/>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对主存操作的命令还支持</a:t>
            </a:r>
            <a:r>
              <a:rPr kumimoji="0" lang="zh-CN" altLang="en-US" sz="2000" b="1" i="0" u="none" strike="noStrike" kern="0" cap="none" spc="0" normalizeH="0" baseline="0" noProof="0" dirty="0">
                <a:ln>
                  <a:noFill/>
                </a:ln>
                <a:solidFill>
                  <a:srgbClr val="0000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地址范围</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这种参数，它的形式是“</a:t>
            </a: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开始地址  结束地址</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”（结束地址不能具有段地址），或者是“</a:t>
            </a: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开始地址  L字节长度</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占位符 2"/>
          <p:cNvSpPr>
            <a:spLocks noGrp="1"/>
          </p:cNvSpPr>
          <p:nvPr>
            <p:ph type="body" sz="quarter" idx="10"/>
          </p:nvPr>
        </p:nvSpPr>
        <p:spPr>
          <a:xfrm>
            <a:off x="447675" y="990600"/>
            <a:ext cx="5832475" cy="512763"/>
          </a:xfrm>
        </p:spPr>
        <p:txBody>
          <a:bodyPr/>
          <a:lstStyle/>
          <a:p>
            <a:r>
              <a:rPr lang="en-US" altLang="zh-CN" dirty="0">
                <a:latin typeface="Times New Roman" panose="02020603050405020304" pitchFamily="18" charset="0"/>
                <a:cs typeface="Times New Roman" panose="02020603050405020304" pitchFamily="18" charset="0"/>
              </a:rPr>
              <a:t>5.9</a:t>
            </a:r>
            <a:r>
              <a:rPr lang="zh-CN" altLang="en-US" dirty="0">
                <a:latin typeface="Times New Roman" panose="02020603050405020304" pitchFamily="18" charset="0"/>
                <a:cs typeface="Times New Roman" panose="02020603050405020304" pitchFamily="18" charset="0"/>
              </a:rPr>
              <a:t>调试程序</a:t>
            </a:r>
            <a:r>
              <a:rPr lang="en-US" altLang="zh-CN" dirty="0">
                <a:latin typeface="Times New Roman" panose="02020603050405020304" pitchFamily="18" charset="0"/>
                <a:cs typeface="Times New Roman" panose="02020603050405020304" pitchFamily="18" charset="0"/>
              </a:rPr>
              <a:t>DEBUG</a:t>
            </a:r>
            <a:r>
              <a:rPr lang="zh-CN" altLang="en-US" dirty="0">
                <a:latin typeface="Times New Roman" panose="02020603050405020304" pitchFamily="18" charset="0"/>
                <a:cs typeface="Times New Roman" panose="02020603050405020304" pitchFamily="18" charset="0"/>
              </a:rPr>
              <a:t>的使用</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additive="base">
                                        <p:cTn id="2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 calcmode="lin" valueType="num">
                                      <p:cBhvr additive="base">
                                        <p:cTn id="30"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 calcmode="lin" valueType="num">
                                      <p:cBhvr additive="base">
                                        <p:cTn id="34"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5.2</a:t>
            </a:r>
            <a:r>
              <a:rPr lang="zh-CN" altLang="en-US" dirty="0"/>
              <a:t>汇编语言中的数据</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448280" y="1620933"/>
            <a:ext cx="4572000" cy="1938992"/>
          </a:xfrm>
          <a:prstGeom prst="rect">
            <a:avLst/>
          </a:prstGeom>
        </p:spPr>
        <p:txBody>
          <a:bodyPr wrap="square">
            <a:spAutoFit/>
          </a:bodyPr>
          <a:lstStyle/>
          <a:p>
            <a:pPr>
              <a:lnSpc>
                <a:spcPct val="150000"/>
              </a:lnSpc>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例如：</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DATA1   DB   25,25H,10011010B;</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数值表达式</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DATA2   DB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表达式</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DATA3   DB   2 DUP(2 DUP(4),15);DUP</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表达式</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DATA4   DB   ’AB’,’CD’;</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字符串表达式</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DATA5   DW   ?,?,-32768;</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字类型</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DATA6   DD   80000000H,36.625;</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双字类型</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表格 5"/>
          <p:cNvGraphicFramePr>
            <a:graphicFrameLocks noGrp="1"/>
          </p:cNvGraphicFramePr>
          <p:nvPr/>
        </p:nvGraphicFramePr>
        <p:xfrm>
          <a:off x="107504" y="3933056"/>
          <a:ext cx="8407792" cy="2346960"/>
        </p:xfrm>
        <a:graphic>
          <a:graphicData uri="http://schemas.openxmlformats.org/drawingml/2006/table">
            <a:tbl>
              <a:tblPr/>
              <a:tblGrid>
                <a:gridCol w="1223003"/>
                <a:gridCol w="1184001"/>
                <a:gridCol w="1816393"/>
                <a:gridCol w="1184001"/>
                <a:gridCol w="1816393"/>
                <a:gridCol w="1184001"/>
              </a:tblGrid>
              <a:tr h="0">
                <a:tc>
                  <a:txBody>
                    <a:bodyPr/>
                    <a:lstStyle/>
                    <a:p>
                      <a:pPr indent="457200" algn="r">
                        <a:spcAft>
                          <a:spcPts val="0"/>
                        </a:spcAft>
                      </a:pPr>
                      <a:r>
                        <a:rPr lang="en-US" sz="1400" b="1" kern="100" dirty="0">
                          <a:effectLst/>
                          <a:latin typeface="Times New Roman" panose="02020603050405020304" pitchFamily="18" charset="0"/>
                          <a:ea typeface="宋体" panose="02010600030101010101" pitchFamily="2" charset="-122"/>
                        </a:rPr>
                        <a:t>DATA1</a:t>
                      </a:r>
                      <a:endParaRPr lang="zh-CN" sz="1600" b="1" dirty="0">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457200" algn="ctr">
                        <a:spcAft>
                          <a:spcPts val="0"/>
                        </a:spcAft>
                      </a:pPr>
                      <a:r>
                        <a:rPr lang="en-US" sz="1400" b="1" kern="100">
                          <a:effectLst/>
                          <a:latin typeface="Times New Roman" panose="02020603050405020304" pitchFamily="18" charset="0"/>
                          <a:ea typeface="宋体" panose="02010600030101010101" pitchFamily="2" charset="-122"/>
                        </a:rPr>
                        <a:t>19H</a:t>
                      </a:r>
                      <a:endParaRPr lang="zh-CN" sz="1600" b="1">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b="1" kern="100" dirty="0">
                          <a:effectLst/>
                          <a:latin typeface="Times New Roman" panose="02020603050405020304" pitchFamily="18" charset="0"/>
                          <a:ea typeface="宋体" panose="02010600030101010101" pitchFamily="2" charset="-122"/>
                        </a:rPr>
                        <a:t>DATA4</a:t>
                      </a:r>
                      <a:endParaRPr lang="zh-CN" sz="1800" b="1"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b="1" kern="100" dirty="0">
                          <a:solidFill>
                            <a:srgbClr val="FF0000"/>
                          </a:solidFill>
                          <a:effectLst/>
                          <a:latin typeface="Times New Roman" panose="02020603050405020304" pitchFamily="18" charset="0"/>
                          <a:ea typeface="宋体" panose="02010600030101010101" pitchFamily="2" charset="-122"/>
                        </a:rPr>
                        <a:t>42H</a:t>
                      </a:r>
                      <a:endParaRPr lang="zh-CN" sz="18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b="1" kern="100" dirty="0">
                          <a:effectLst/>
                          <a:latin typeface="Times New Roman" panose="02020603050405020304" pitchFamily="18" charset="0"/>
                          <a:ea typeface="宋体" panose="02010600030101010101" pitchFamily="2" charset="-122"/>
                        </a:rPr>
                        <a:t>DATA6</a:t>
                      </a:r>
                      <a:endParaRPr lang="zh-CN" sz="1800" b="1"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b="1" kern="100">
                          <a:effectLst/>
                          <a:latin typeface="Times New Roman" panose="02020603050405020304" pitchFamily="18" charset="0"/>
                          <a:ea typeface="宋体" panose="02010600030101010101" pitchFamily="2" charset="-122"/>
                        </a:rPr>
                        <a:t>00H</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457200" algn="r">
                        <a:spcAft>
                          <a:spcPts val="0"/>
                        </a:spcAft>
                      </a:pPr>
                      <a:r>
                        <a:rPr lang="en-US" sz="1400" b="1" kern="100" dirty="0">
                          <a:effectLst/>
                          <a:latin typeface="Times New Roman" panose="02020603050405020304" pitchFamily="18" charset="0"/>
                          <a:ea typeface="宋体" panose="02010600030101010101" pitchFamily="2" charset="-122"/>
                        </a:rPr>
                        <a:t> </a:t>
                      </a:r>
                      <a:endParaRPr lang="zh-CN" sz="1600" b="1" dirty="0">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457200" algn="ctr">
                        <a:spcAft>
                          <a:spcPts val="0"/>
                        </a:spcAft>
                      </a:pPr>
                      <a:r>
                        <a:rPr lang="en-US" sz="1400" b="1" kern="100">
                          <a:effectLst/>
                          <a:latin typeface="Times New Roman" panose="02020603050405020304" pitchFamily="18" charset="0"/>
                          <a:ea typeface="宋体" panose="02010600030101010101" pitchFamily="2" charset="-122"/>
                        </a:rPr>
                        <a:t>25H</a:t>
                      </a:r>
                      <a:endParaRPr lang="zh-CN" sz="1600" b="1">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b="1" kern="100">
                          <a:effectLst/>
                          <a:latin typeface="Times New Roman" panose="02020603050405020304" pitchFamily="18" charset="0"/>
                          <a:ea typeface="宋体" panose="02010600030101010101" pitchFamily="2" charset="-122"/>
                        </a:rPr>
                        <a:t> </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b="1" kern="100" dirty="0">
                          <a:solidFill>
                            <a:srgbClr val="FF0000"/>
                          </a:solidFill>
                          <a:effectLst/>
                          <a:latin typeface="Times New Roman" panose="02020603050405020304" pitchFamily="18" charset="0"/>
                          <a:ea typeface="宋体" panose="02010600030101010101" pitchFamily="2" charset="-122"/>
                        </a:rPr>
                        <a:t>41H</a:t>
                      </a:r>
                      <a:endParaRPr lang="zh-CN" sz="18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1" kern="100">
                          <a:effectLst/>
                          <a:latin typeface="Times New Roman" panose="02020603050405020304" pitchFamily="18" charset="0"/>
                          <a:ea typeface="宋体" panose="02010600030101010101" pitchFamily="2" charset="-122"/>
                        </a:rPr>
                        <a:t> </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b="1" kern="100">
                          <a:effectLst/>
                          <a:latin typeface="Times New Roman" panose="02020603050405020304" pitchFamily="18" charset="0"/>
                          <a:ea typeface="宋体" panose="02010600030101010101" pitchFamily="2" charset="-122"/>
                        </a:rPr>
                        <a:t>00H</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457200" algn="r">
                        <a:spcAft>
                          <a:spcPts val="0"/>
                        </a:spcAft>
                      </a:pPr>
                      <a:r>
                        <a:rPr lang="en-US" sz="1400" b="1" kern="100" dirty="0">
                          <a:effectLst/>
                          <a:latin typeface="Times New Roman" panose="02020603050405020304" pitchFamily="18" charset="0"/>
                          <a:ea typeface="宋体" panose="02010600030101010101" pitchFamily="2" charset="-122"/>
                        </a:rPr>
                        <a:t> </a:t>
                      </a:r>
                      <a:endParaRPr lang="zh-CN" sz="1600" b="1" dirty="0">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457200" algn="ctr">
                        <a:spcAft>
                          <a:spcPts val="0"/>
                        </a:spcAft>
                      </a:pPr>
                      <a:r>
                        <a:rPr lang="en-US" sz="1400" b="1" kern="100" dirty="0">
                          <a:effectLst/>
                          <a:latin typeface="Times New Roman" panose="02020603050405020304" pitchFamily="18" charset="0"/>
                          <a:ea typeface="宋体" panose="02010600030101010101" pitchFamily="2" charset="-122"/>
                        </a:rPr>
                        <a:t>9AH</a:t>
                      </a:r>
                      <a:endParaRPr lang="zh-CN" sz="1600" b="1"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b="1" kern="100">
                          <a:effectLst/>
                          <a:latin typeface="Times New Roman" panose="02020603050405020304" pitchFamily="18" charset="0"/>
                          <a:ea typeface="宋体" panose="02010600030101010101" pitchFamily="2" charset="-122"/>
                        </a:rPr>
                        <a:t> </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b="1" kern="100" dirty="0">
                          <a:solidFill>
                            <a:srgbClr val="740000"/>
                          </a:solidFill>
                          <a:effectLst/>
                          <a:latin typeface="Times New Roman" panose="02020603050405020304" pitchFamily="18" charset="0"/>
                          <a:ea typeface="宋体" panose="02010600030101010101" pitchFamily="2" charset="-122"/>
                        </a:rPr>
                        <a:t>44H</a:t>
                      </a:r>
                      <a:endParaRPr lang="zh-CN" sz="1800" b="1" kern="100" dirty="0">
                        <a:solidFill>
                          <a:srgbClr val="74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1" kern="100">
                          <a:effectLst/>
                          <a:latin typeface="Times New Roman" panose="02020603050405020304" pitchFamily="18" charset="0"/>
                          <a:ea typeface="宋体" panose="02010600030101010101" pitchFamily="2" charset="-122"/>
                        </a:rPr>
                        <a:t> </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b="1" kern="100">
                          <a:effectLst/>
                          <a:latin typeface="Times New Roman" panose="02020603050405020304" pitchFamily="18" charset="0"/>
                          <a:ea typeface="宋体" panose="02010600030101010101" pitchFamily="2" charset="-122"/>
                        </a:rPr>
                        <a:t>00H</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457200" algn="r">
                        <a:spcAft>
                          <a:spcPts val="0"/>
                        </a:spcAft>
                      </a:pPr>
                      <a:r>
                        <a:rPr lang="en-US" sz="1400" b="1" kern="100" dirty="0">
                          <a:effectLst/>
                          <a:latin typeface="Times New Roman" panose="02020603050405020304" pitchFamily="18" charset="0"/>
                          <a:ea typeface="宋体" panose="02010600030101010101" pitchFamily="2" charset="-122"/>
                        </a:rPr>
                        <a:t>DATA2</a:t>
                      </a:r>
                      <a:endParaRPr lang="zh-CN" sz="1600" b="1" dirty="0">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457200" algn="ctr">
                        <a:spcAft>
                          <a:spcPts val="0"/>
                        </a:spcAft>
                      </a:pPr>
                      <a:r>
                        <a:rPr lang="en-US" sz="1400" b="1" kern="100" dirty="0">
                          <a:effectLst/>
                          <a:latin typeface="Times New Roman" panose="02020603050405020304" pitchFamily="18" charset="0"/>
                          <a:ea typeface="宋体" panose="02010600030101010101" pitchFamily="2" charset="-122"/>
                        </a:rPr>
                        <a:t>?</a:t>
                      </a:r>
                      <a:endParaRPr lang="zh-CN" sz="1600" b="1"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b="1" kern="100">
                          <a:effectLst/>
                          <a:latin typeface="Times New Roman" panose="02020603050405020304" pitchFamily="18" charset="0"/>
                          <a:ea typeface="宋体" panose="02010600030101010101" pitchFamily="2" charset="-122"/>
                        </a:rPr>
                        <a:t> </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b="1" kern="100" dirty="0">
                          <a:solidFill>
                            <a:srgbClr val="740000"/>
                          </a:solidFill>
                          <a:effectLst/>
                          <a:latin typeface="Times New Roman" panose="02020603050405020304" pitchFamily="18" charset="0"/>
                          <a:ea typeface="宋体" panose="02010600030101010101" pitchFamily="2" charset="-122"/>
                        </a:rPr>
                        <a:t>43H</a:t>
                      </a:r>
                      <a:endParaRPr lang="zh-CN" sz="1800" b="1" kern="100" dirty="0">
                        <a:solidFill>
                          <a:srgbClr val="74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1" kern="100">
                          <a:effectLst/>
                          <a:latin typeface="Times New Roman" panose="02020603050405020304" pitchFamily="18" charset="0"/>
                          <a:ea typeface="宋体" panose="02010600030101010101" pitchFamily="2" charset="-122"/>
                        </a:rPr>
                        <a:t> </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b="1" kern="100">
                          <a:effectLst/>
                          <a:latin typeface="Times New Roman" panose="02020603050405020304" pitchFamily="18" charset="0"/>
                          <a:ea typeface="宋体" panose="02010600030101010101" pitchFamily="2" charset="-122"/>
                        </a:rPr>
                        <a:t>80H</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457200" algn="r">
                        <a:spcAft>
                          <a:spcPts val="0"/>
                        </a:spcAft>
                      </a:pPr>
                      <a:r>
                        <a:rPr lang="en-US" sz="1400" b="1" kern="100">
                          <a:effectLst/>
                          <a:latin typeface="Times New Roman" panose="02020603050405020304" pitchFamily="18" charset="0"/>
                          <a:ea typeface="宋体" panose="02010600030101010101" pitchFamily="2" charset="-122"/>
                        </a:rPr>
                        <a:t> </a:t>
                      </a:r>
                      <a:endParaRPr lang="zh-CN" sz="1600" b="1">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457200" algn="ctr">
                        <a:spcAft>
                          <a:spcPts val="0"/>
                        </a:spcAft>
                      </a:pPr>
                      <a:r>
                        <a:rPr lang="en-US" sz="1400" b="1" kern="100" dirty="0">
                          <a:effectLst/>
                          <a:latin typeface="Times New Roman" panose="02020603050405020304" pitchFamily="18" charset="0"/>
                          <a:ea typeface="宋体" panose="02010600030101010101" pitchFamily="2" charset="-122"/>
                        </a:rPr>
                        <a:t>?</a:t>
                      </a:r>
                      <a:endParaRPr lang="zh-CN" sz="1600" b="1"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b="1" kern="100">
                          <a:effectLst/>
                          <a:latin typeface="Times New Roman" panose="02020603050405020304" pitchFamily="18" charset="0"/>
                          <a:ea typeface="宋体" panose="02010600030101010101" pitchFamily="2" charset="-122"/>
                        </a:rPr>
                        <a:t>DATA5</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b="1" kern="100">
                          <a:effectLst/>
                          <a:latin typeface="Times New Roman" panose="02020603050405020304" pitchFamily="18" charset="0"/>
                          <a:ea typeface="宋体" panose="02010600030101010101" pitchFamily="2" charset="-122"/>
                        </a:rPr>
                        <a:t>?</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1" kern="100">
                          <a:effectLst/>
                          <a:latin typeface="Times New Roman" panose="02020603050405020304" pitchFamily="18" charset="0"/>
                          <a:ea typeface="宋体" panose="02010600030101010101" pitchFamily="2" charset="-122"/>
                        </a:rPr>
                        <a:t> </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b="1" kern="100">
                          <a:effectLst/>
                          <a:latin typeface="Times New Roman" panose="02020603050405020304" pitchFamily="18" charset="0"/>
                          <a:ea typeface="宋体" panose="02010600030101010101" pitchFamily="2" charset="-122"/>
                        </a:rPr>
                        <a:t>00</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457200" algn="r">
                        <a:spcAft>
                          <a:spcPts val="0"/>
                        </a:spcAft>
                      </a:pPr>
                      <a:r>
                        <a:rPr lang="en-US" sz="1400" b="1" kern="100">
                          <a:effectLst/>
                          <a:latin typeface="Times New Roman" panose="02020603050405020304" pitchFamily="18" charset="0"/>
                          <a:ea typeface="宋体" panose="02010600030101010101" pitchFamily="2" charset="-122"/>
                        </a:rPr>
                        <a:t>DATA3</a:t>
                      </a:r>
                      <a:endParaRPr lang="zh-CN" sz="1600" b="1">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457200" algn="ctr">
                        <a:spcAft>
                          <a:spcPts val="0"/>
                        </a:spcAft>
                      </a:pPr>
                      <a:r>
                        <a:rPr lang="en-US" sz="1400" b="1" kern="100" dirty="0">
                          <a:effectLst/>
                          <a:latin typeface="Times New Roman" panose="02020603050405020304" pitchFamily="18" charset="0"/>
                          <a:ea typeface="宋体" panose="02010600030101010101" pitchFamily="2" charset="-122"/>
                        </a:rPr>
                        <a:t>04H</a:t>
                      </a:r>
                      <a:endParaRPr lang="zh-CN" sz="1600" b="1"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b="1" kern="100">
                          <a:effectLst/>
                          <a:latin typeface="Times New Roman" panose="02020603050405020304" pitchFamily="18" charset="0"/>
                          <a:ea typeface="宋体" panose="02010600030101010101" pitchFamily="2" charset="-122"/>
                        </a:rPr>
                        <a:t> </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b="1" kern="100">
                          <a:effectLst/>
                          <a:latin typeface="Times New Roman" panose="02020603050405020304" pitchFamily="18" charset="0"/>
                          <a:ea typeface="宋体" panose="02010600030101010101" pitchFamily="2" charset="-122"/>
                        </a:rPr>
                        <a:t>?</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1" kern="100" dirty="0">
                          <a:effectLst/>
                          <a:latin typeface="Times New Roman" panose="02020603050405020304" pitchFamily="18" charset="0"/>
                          <a:ea typeface="宋体" panose="02010600030101010101" pitchFamily="2" charset="-122"/>
                        </a:rPr>
                        <a:t> </a:t>
                      </a:r>
                      <a:endParaRPr lang="zh-CN" sz="1800" b="1"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b="1" kern="100">
                          <a:effectLst/>
                          <a:latin typeface="Times New Roman" panose="02020603050405020304" pitchFamily="18" charset="0"/>
                          <a:ea typeface="宋体" panose="02010600030101010101" pitchFamily="2" charset="-122"/>
                        </a:rPr>
                        <a:t>80</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457200" algn="r">
                        <a:spcAft>
                          <a:spcPts val="0"/>
                        </a:spcAft>
                      </a:pPr>
                      <a:r>
                        <a:rPr lang="en-US" sz="1400" b="1" kern="100">
                          <a:effectLst/>
                          <a:latin typeface="Times New Roman" panose="02020603050405020304" pitchFamily="18" charset="0"/>
                          <a:ea typeface="宋体" panose="02010600030101010101" pitchFamily="2" charset="-122"/>
                        </a:rPr>
                        <a:t> </a:t>
                      </a:r>
                      <a:endParaRPr lang="zh-CN" sz="1600" b="1">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457200" algn="ctr">
                        <a:spcAft>
                          <a:spcPts val="0"/>
                        </a:spcAft>
                      </a:pPr>
                      <a:r>
                        <a:rPr lang="en-US" sz="1400" b="1" kern="100" dirty="0">
                          <a:effectLst/>
                          <a:latin typeface="Times New Roman" panose="02020603050405020304" pitchFamily="18" charset="0"/>
                          <a:ea typeface="宋体" panose="02010600030101010101" pitchFamily="2" charset="-122"/>
                        </a:rPr>
                        <a:t>04H</a:t>
                      </a:r>
                      <a:endParaRPr lang="zh-CN" sz="1600" b="1"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b="1" kern="100">
                          <a:effectLst/>
                          <a:latin typeface="Times New Roman" panose="02020603050405020304" pitchFamily="18" charset="0"/>
                          <a:ea typeface="宋体" panose="02010600030101010101" pitchFamily="2" charset="-122"/>
                        </a:rPr>
                        <a:t> </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b="1" kern="100">
                          <a:effectLst/>
                          <a:latin typeface="Times New Roman" panose="02020603050405020304" pitchFamily="18" charset="0"/>
                          <a:ea typeface="宋体" panose="02010600030101010101" pitchFamily="2" charset="-122"/>
                        </a:rPr>
                        <a:t>?</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1" kern="100">
                          <a:effectLst/>
                          <a:latin typeface="Times New Roman" panose="02020603050405020304" pitchFamily="18" charset="0"/>
                          <a:ea typeface="宋体" panose="02010600030101010101" pitchFamily="2" charset="-122"/>
                        </a:rPr>
                        <a:t> </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b="1" kern="100">
                          <a:effectLst/>
                          <a:latin typeface="Times New Roman" panose="02020603050405020304" pitchFamily="18" charset="0"/>
                          <a:ea typeface="宋体" panose="02010600030101010101" pitchFamily="2" charset="-122"/>
                        </a:rPr>
                        <a:t>12H</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457200" algn="r">
                        <a:spcAft>
                          <a:spcPts val="0"/>
                        </a:spcAft>
                      </a:pPr>
                      <a:r>
                        <a:rPr lang="en-US" sz="1400" b="1" kern="100">
                          <a:effectLst/>
                          <a:latin typeface="Times New Roman" panose="02020603050405020304" pitchFamily="18" charset="0"/>
                          <a:ea typeface="宋体" panose="02010600030101010101" pitchFamily="2" charset="-122"/>
                        </a:rPr>
                        <a:t> </a:t>
                      </a:r>
                      <a:endParaRPr lang="zh-CN" sz="1600" b="1">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457200" algn="ctr">
                        <a:spcAft>
                          <a:spcPts val="0"/>
                        </a:spcAft>
                      </a:pPr>
                      <a:r>
                        <a:rPr lang="en-US" sz="1400" b="1" kern="100" dirty="0">
                          <a:effectLst/>
                          <a:latin typeface="Times New Roman" panose="02020603050405020304" pitchFamily="18" charset="0"/>
                          <a:ea typeface="宋体" panose="02010600030101010101" pitchFamily="2" charset="-122"/>
                        </a:rPr>
                        <a:t>0FH</a:t>
                      </a:r>
                      <a:endParaRPr lang="zh-CN" sz="1600" b="1"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b="1" kern="100">
                          <a:effectLst/>
                          <a:latin typeface="Times New Roman" panose="02020603050405020304" pitchFamily="18" charset="0"/>
                          <a:ea typeface="宋体" panose="02010600030101010101" pitchFamily="2" charset="-122"/>
                        </a:rPr>
                        <a:t> </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b="1" kern="100">
                          <a:effectLst/>
                          <a:latin typeface="Times New Roman" panose="02020603050405020304" pitchFamily="18" charset="0"/>
                          <a:ea typeface="宋体" panose="02010600030101010101" pitchFamily="2" charset="-122"/>
                        </a:rPr>
                        <a:t>?</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1" kern="100">
                          <a:effectLst/>
                          <a:latin typeface="Times New Roman" panose="02020603050405020304" pitchFamily="18" charset="0"/>
                          <a:ea typeface="宋体" panose="02010600030101010101" pitchFamily="2" charset="-122"/>
                        </a:rPr>
                        <a:t> </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b="1" kern="100">
                          <a:effectLst/>
                          <a:latin typeface="Times New Roman" panose="02020603050405020304" pitchFamily="18" charset="0"/>
                          <a:ea typeface="宋体" panose="02010600030101010101" pitchFamily="2" charset="-122"/>
                        </a:rPr>
                        <a:t>42H</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457200" algn="r">
                        <a:spcAft>
                          <a:spcPts val="0"/>
                        </a:spcAft>
                      </a:pPr>
                      <a:r>
                        <a:rPr lang="en-US" sz="1400" b="1" kern="100">
                          <a:effectLst/>
                          <a:latin typeface="Times New Roman" panose="02020603050405020304" pitchFamily="18" charset="0"/>
                          <a:ea typeface="宋体" panose="02010600030101010101" pitchFamily="2" charset="-122"/>
                        </a:rPr>
                        <a:t> </a:t>
                      </a:r>
                      <a:endParaRPr lang="zh-CN" sz="1600" b="1">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457200" algn="ctr">
                        <a:spcAft>
                          <a:spcPts val="0"/>
                        </a:spcAft>
                      </a:pPr>
                      <a:r>
                        <a:rPr lang="en-US" sz="1400" b="1" kern="100" dirty="0">
                          <a:effectLst/>
                          <a:latin typeface="Times New Roman" panose="02020603050405020304" pitchFamily="18" charset="0"/>
                          <a:ea typeface="宋体" panose="02010600030101010101" pitchFamily="2" charset="-122"/>
                        </a:rPr>
                        <a:t>04H</a:t>
                      </a:r>
                      <a:endParaRPr lang="zh-CN" sz="1600" b="1"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b="1" kern="100">
                          <a:effectLst/>
                          <a:latin typeface="Times New Roman" panose="02020603050405020304" pitchFamily="18" charset="0"/>
                          <a:ea typeface="宋体" panose="02010600030101010101" pitchFamily="2" charset="-122"/>
                        </a:rPr>
                        <a:t> </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b="1" kern="100">
                          <a:effectLst/>
                          <a:latin typeface="Times New Roman" panose="02020603050405020304" pitchFamily="18" charset="0"/>
                          <a:ea typeface="宋体" panose="02010600030101010101" pitchFamily="2" charset="-122"/>
                        </a:rPr>
                        <a:t>00H</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1" kern="100">
                          <a:effectLst/>
                          <a:latin typeface="Times New Roman" panose="02020603050405020304" pitchFamily="18" charset="0"/>
                          <a:ea typeface="宋体" panose="02010600030101010101" pitchFamily="2" charset="-122"/>
                        </a:rPr>
                        <a:t> </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b="1" kern="100">
                          <a:effectLst/>
                          <a:latin typeface="Times New Roman" panose="02020603050405020304" pitchFamily="18" charset="0"/>
                          <a:ea typeface="宋体" panose="02010600030101010101" pitchFamily="2" charset="-122"/>
                        </a:rPr>
                        <a:t> </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457200" algn="r">
                        <a:spcAft>
                          <a:spcPts val="0"/>
                        </a:spcAft>
                      </a:pPr>
                      <a:r>
                        <a:rPr lang="en-US" sz="1400" b="1" kern="100">
                          <a:effectLst/>
                          <a:latin typeface="Times New Roman" panose="02020603050405020304" pitchFamily="18" charset="0"/>
                          <a:ea typeface="宋体" panose="02010600030101010101" pitchFamily="2" charset="-122"/>
                        </a:rPr>
                        <a:t> </a:t>
                      </a:r>
                      <a:endParaRPr lang="zh-CN" sz="1600" b="1">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457200" algn="ctr">
                        <a:spcAft>
                          <a:spcPts val="0"/>
                        </a:spcAft>
                      </a:pPr>
                      <a:r>
                        <a:rPr lang="en-US" sz="1400" b="1" kern="100" dirty="0">
                          <a:effectLst/>
                          <a:latin typeface="Times New Roman" panose="02020603050405020304" pitchFamily="18" charset="0"/>
                          <a:ea typeface="宋体" panose="02010600030101010101" pitchFamily="2" charset="-122"/>
                        </a:rPr>
                        <a:t>04H</a:t>
                      </a:r>
                      <a:endParaRPr lang="zh-CN" sz="1600" b="1"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b="1" kern="100">
                          <a:effectLst/>
                          <a:latin typeface="Times New Roman" panose="02020603050405020304" pitchFamily="18" charset="0"/>
                          <a:ea typeface="宋体" panose="02010600030101010101" pitchFamily="2" charset="-122"/>
                        </a:rPr>
                        <a:t> </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b="1" kern="100">
                          <a:effectLst/>
                          <a:latin typeface="Times New Roman" panose="02020603050405020304" pitchFamily="18" charset="0"/>
                          <a:ea typeface="宋体" panose="02010600030101010101" pitchFamily="2" charset="-122"/>
                        </a:rPr>
                        <a:t>80H</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1" kern="100">
                          <a:effectLst/>
                          <a:latin typeface="Times New Roman" panose="02020603050405020304" pitchFamily="18" charset="0"/>
                          <a:ea typeface="宋体" panose="02010600030101010101" pitchFamily="2" charset="-122"/>
                        </a:rPr>
                        <a:t> </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b="1" kern="100">
                          <a:effectLst/>
                          <a:latin typeface="Times New Roman" panose="02020603050405020304" pitchFamily="18" charset="0"/>
                          <a:ea typeface="宋体" panose="02010600030101010101" pitchFamily="2" charset="-122"/>
                        </a:rPr>
                        <a:t> </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457200" algn="r">
                        <a:spcAft>
                          <a:spcPts val="0"/>
                        </a:spcAft>
                      </a:pPr>
                      <a:r>
                        <a:rPr lang="en-US" sz="1400" b="1" kern="100">
                          <a:effectLst/>
                          <a:latin typeface="Times New Roman" panose="02020603050405020304" pitchFamily="18" charset="0"/>
                          <a:ea typeface="宋体" panose="02010600030101010101" pitchFamily="2" charset="-122"/>
                        </a:rPr>
                        <a:t> </a:t>
                      </a:r>
                      <a:endParaRPr lang="zh-CN" sz="1600" b="1">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457200" algn="ctr">
                        <a:spcAft>
                          <a:spcPts val="0"/>
                        </a:spcAft>
                      </a:pPr>
                      <a:r>
                        <a:rPr lang="en-US" sz="1400" b="1" kern="100" dirty="0">
                          <a:effectLst/>
                          <a:latin typeface="Times New Roman" panose="02020603050405020304" pitchFamily="18" charset="0"/>
                          <a:ea typeface="宋体" panose="02010600030101010101" pitchFamily="2" charset="-122"/>
                        </a:rPr>
                        <a:t>0FH</a:t>
                      </a:r>
                      <a:endParaRPr lang="zh-CN" sz="1600" b="1"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b="1" kern="100">
                          <a:effectLst/>
                          <a:latin typeface="Times New Roman" panose="02020603050405020304" pitchFamily="18" charset="0"/>
                          <a:ea typeface="宋体" panose="02010600030101010101" pitchFamily="2" charset="-122"/>
                        </a:rPr>
                        <a:t> </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b="1" kern="100" dirty="0">
                          <a:effectLst/>
                          <a:latin typeface="Times New Roman" panose="02020603050405020304" pitchFamily="18" charset="0"/>
                          <a:ea typeface="宋体" panose="02010600030101010101" pitchFamily="2" charset="-122"/>
                        </a:rPr>
                        <a:t> </a:t>
                      </a:r>
                      <a:endParaRPr lang="zh-CN" sz="1800" b="1"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1" kern="100" dirty="0">
                          <a:effectLst/>
                          <a:latin typeface="Times New Roman" panose="02020603050405020304" pitchFamily="18" charset="0"/>
                          <a:ea typeface="宋体" panose="02010600030101010101" pitchFamily="2" charset="-122"/>
                        </a:rPr>
                        <a:t> </a:t>
                      </a:r>
                      <a:endParaRPr lang="zh-CN" sz="1800" b="1"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b="1" kern="100" dirty="0">
                          <a:effectLst/>
                          <a:latin typeface="Times New Roman" panose="02020603050405020304" pitchFamily="18" charset="0"/>
                          <a:ea typeface="宋体" panose="02010600030101010101" pitchFamily="2" charset="-122"/>
                        </a:rPr>
                        <a:t> </a:t>
                      </a:r>
                      <a:endParaRPr lang="zh-CN" sz="1800" b="1"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1560" y="1529077"/>
            <a:ext cx="8229600" cy="678085"/>
          </a:xfrm>
        </p:spPr>
        <p:txBody>
          <a:bodyPr/>
          <a:lstStyle/>
          <a:p>
            <a:pPr algn="l"/>
            <a:r>
              <a:rPr lang="zh-CN" altLang="zh-CN" sz="2800" dirty="0">
                <a:latin typeface="Times New Roman" panose="02020603050405020304" pitchFamily="18" charset="0"/>
                <a:ea typeface="微软雅黑" panose="020B0503020204020204" pitchFamily="34" charset="-122"/>
                <a:cs typeface="Times New Roman" panose="02020603050405020304" pitchFamily="18" charset="0"/>
              </a:rPr>
              <a:t>3. </a:t>
            </a:r>
            <a:r>
              <a:rPr lang="zh-CN" altLang="zh-CN" sz="28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DEBUG的命令</a:t>
            </a:r>
            <a:endParaRPr lang="zh-CN" altLang="zh-CN" sz="2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315" name="Rectangle 3"/>
          <p:cNvSpPr>
            <a:spLocks noGrp="1" noChangeArrowheads="1"/>
          </p:cNvSpPr>
          <p:nvPr>
            <p:ph type="body" idx="1"/>
          </p:nvPr>
        </p:nvSpPr>
        <p:spPr>
          <a:xfrm>
            <a:off x="611560" y="2204864"/>
            <a:ext cx="8229600" cy="3888432"/>
          </a:xfrm>
        </p:spPr>
        <p:txBody>
          <a:bodyPr/>
          <a:lstStyle/>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hlinkClick r:id="rId3" action="ppaction://hlinksldjump"/>
              </a:rPr>
              <a:t>显示命令D（Dump）</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hlinkClick r:id="rId4" action="ppaction://hlinksldjump"/>
              </a:rPr>
              <a:t>修改命令E（Enter）</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hlinkClick r:id="rId5" action="ppaction://hlinksldjump"/>
              </a:rPr>
              <a:t>填充命令F（Fill）</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hlinkClick r:id="rId6" action="ppaction://hlinksldjump"/>
              </a:rPr>
              <a:t>寄存器命令R（Register）</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hlinkClick r:id="rId7" action="ppaction://hlinksldjump"/>
              </a:rPr>
              <a:t>汇编命令A（Assembler）</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hlinkClick r:id="rId8" action="ppaction://hlinksldjump"/>
              </a:rPr>
              <a:t>反汇编命令U（Unassembler）</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hlinkClick r:id="rId9" action="ppaction://hlinksldjump"/>
              </a:rPr>
              <a:t>运行命令G（Go）</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hlinkClick r:id="rId10" action="ppaction://hlinksldjump"/>
              </a:rPr>
              <a:t>跟踪命令T（Trace）</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hlinkClick r:id="rId11" action="ppaction://hlinksldjump"/>
              </a:rPr>
              <a:t>继续命令</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hlinkClick r:id="rId12" action="ppaction://hlinksldjump"/>
              </a:rPr>
              <a:t>退出命令Q</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（Quit）、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hlinkClick r:id="rId13" action="ppaction://hlinksldjump"/>
              </a:rPr>
              <a:t>命名命令</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hlinkClick r:id="rId14" action="ppaction://hlinksldjump"/>
              </a:rPr>
              <a:t>装入命令</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hlinkClick r:id="rId15" action="ppaction://hlinksldjump"/>
              </a:rPr>
              <a:t>写盘命令</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hlinkClick r:id="rId16" action="ppaction://hlinksldjump"/>
              </a:rPr>
              <a:t>其他命令</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占位符 2"/>
          <p:cNvSpPr txBox="1"/>
          <p:nvPr/>
        </p:nvSpPr>
        <p:spPr>
          <a:xfrm>
            <a:off x="448280" y="990630"/>
            <a:ext cx="5832475" cy="512415"/>
          </a:xfrm>
          <a:prstGeom prst="rect">
            <a:avLst/>
          </a:prstGeom>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None/>
              <a:defRPr sz="2400" b="1">
                <a:solidFill>
                  <a:srgbClr val="000000"/>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None/>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kern="0">
                <a:latin typeface="Times New Roman" panose="02020603050405020304" pitchFamily="18" charset="0"/>
                <a:cs typeface="Times New Roman" panose="02020603050405020304" pitchFamily="18" charset="0"/>
              </a:rPr>
              <a:t>5.9</a:t>
            </a:r>
            <a:r>
              <a:rPr lang="zh-CN" altLang="en-US" kern="0">
                <a:latin typeface="Times New Roman" panose="02020603050405020304" pitchFamily="18" charset="0"/>
                <a:cs typeface="Times New Roman" panose="02020603050405020304" pitchFamily="18" charset="0"/>
              </a:rPr>
              <a:t>调试程序</a:t>
            </a:r>
            <a:r>
              <a:rPr lang="en-US" altLang="zh-CN" kern="0">
                <a:latin typeface="Times New Roman" panose="02020603050405020304" pitchFamily="18" charset="0"/>
                <a:cs typeface="Times New Roman" panose="02020603050405020304" pitchFamily="18" charset="0"/>
              </a:rPr>
              <a:t>DEBUG</a:t>
            </a:r>
            <a:r>
              <a:rPr lang="zh-CN" altLang="en-US" kern="0">
                <a:latin typeface="Times New Roman" panose="02020603050405020304" pitchFamily="18" charset="0"/>
                <a:cs typeface="Times New Roman" panose="02020603050405020304" pitchFamily="18" charset="0"/>
              </a:rPr>
              <a:t>的使用</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15">
                                            <p:txEl>
                                              <p:pRg st="0" end="0"/>
                                            </p:txEl>
                                          </p:spTgt>
                                        </p:tgtEl>
                                        <p:attrNameLst>
                                          <p:attrName>style.visibility</p:attrName>
                                        </p:attrNameLst>
                                      </p:cBhvr>
                                      <p:to>
                                        <p:strVal val="visible"/>
                                      </p:to>
                                    </p:set>
                                    <p:animEffect transition="in" filter="fade">
                                      <p:cBhvr>
                                        <p:cTn id="10" dur="500"/>
                                        <p:tgtEl>
                                          <p:spTgt spid="1331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315">
                                            <p:txEl>
                                              <p:pRg st="1" end="1"/>
                                            </p:txEl>
                                          </p:spTgt>
                                        </p:tgtEl>
                                        <p:attrNameLst>
                                          <p:attrName>style.visibility</p:attrName>
                                        </p:attrNameLst>
                                      </p:cBhvr>
                                      <p:to>
                                        <p:strVal val="visible"/>
                                      </p:to>
                                    </p:set>
                                    <p:animEffect transition="in" filter="fade">
                                      <p:cBhvr>
                                        <p:cTn id="15" dur="500"/>
                                        <p:tgtEl>
                                          <p:spTgt spid="1331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315">
                                            <p:txEl>
                                              <p:pRg st="2" end="2"/>
                                            </p:txEl>
                                          </p:spTgt>
                                        </p:tgtEl>
                                        <p:attrNameLst>
                                          <p:attrName>style.visibility</p:attrName>
                                        </p:attrNameLst>
                                      </p:cBhvr>
                                      <p:to>
                                        <p:strVal val="visible"/>
                                      </p:to>
                                    </p:set>
                                    <p:animEffect transition="in" filter="fade">
                                      <p:cBhvr>
                                        <p:cTn id="20" dur="500"/>
                                        <p:tgtEl>
                                          <p:spTgt spid="1331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315">
                                            <p:txEl>
                                              <p:pRg st="3" end="3"/>
                                            </p:txEl>
                                          </p:spTgt>
                                        </p:tgtEl>
                                        <p:attrNameLst>
                                          <p:attrName>style.visibility</p:attrName>
                                        </p:attrNameLst>
                                      </p:cBhvr>
                                      <p:to>
                                        <p:strVal val="visible"/>
                                      </p:to>
                                    </p:set>
                                    <p:animEffect transition="in" filter="fade">
                                      <p:cBhvr>
                                        <p:cTn id="25" dur="500"/>
                                        <p:tgtEl>
                                          <p:spTgt spid="1331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315">
                                            <p:txEl>
                                              <p:pRg st="4" end="4"/>
                                            </p:txEl>
                                          </p:spTgt>
                                        </p:tgtEl>
                                        <p:attrNameLst>
                                          <p:attrName>style.visibility</p:attrName>
                                        </p:attrNameLst>
                                      </p:cBhvr>
                                      <p:to>
                                        <p:strVal val="visible"/>
                                      </p:to>
                                    </p:set>
                                    <p:animEffect transition="in" filter="fade">
                                      <p:cBhvr>
                                        <p:cTn id="30" dur="500"/>
                                        <p:tgtEl>
                                          <p:spTgt spid="1331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315">
                                            <p:txEl>
                                              <p:pRg st="5" end="5"/>
                                            </p:txEl>
                                          </p:spTgt>
                                        </p:tgtEl>
                                        <p:attrNameLst>
                                          <p:attrName>style.visibility</p:attrName>
                                        </p:attrNameLst>
                                      </p:cBhvr>
                                      <p:to>
                                        <p:strVal val="visible"/>
                                      </p:to>
                                    </p:set>
                                    <p:animEffect transition="in" filter="fade">
                                      <p:cBhvr>
                                        <p:cTn id="35" dur="500"/>
                                        <p:tgtEl>
                                          <p:spTgt spid="1331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315">
                                            <p:txEl>
                                              <p:pRg st="6" end="6"/>
                                            </p:txEl>
                                          </p:spTgt>
                                        </p:tgtEl>
                                        <p:attrNameLst>
                                          <p:attrName>style.visibility</p:attrName>
                                        </p:attrNameLst>
                                      </p:cBhvr>
                                      <p:to>
                                        <p:strVal val="visible"/>
                                      </p:to>
                                    </p:set>
                                    <p:animEffect transition="in" filter="fade">
                                      <p:cBhvr>
                                        <p:cTn id="40" dur="500"/>
                                        <p:tgtEl>
                                          <p:spTgt spid="1331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3315">
                                            <p:txEl>
                                              <p:pRg st="7" end="7"/>
                                            </p:txEl>
                                          </p:spTgt>
                                        </p:tgtEl>
                                        <p:attrNameLst>
                                          <p:attrName>style.visibility</p:attrName>
                                        </p:attrNameLst>
                                      </p:cBhvr>
                                      <p:to>
                                        <p:strVal val="visible"/>
                                      </p:to>
                                    </p:set>
                                    <p:animEffect transition="in" filter="fade">
                                      <p:cBhvr>
                                        <p:cTn id="45" dur="500"/>
                                        <p:tgtEl>
                                          <p:spTgt spid="13315">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315">
                                            <p:txEl>
                                              <p:pRg st="8" end="8"/>
                                            </p:txEl>
                                          </p:spTgt>
                                        </p:tgtEl>
                                        <p:attrNameLst>
                                          <p:attrName>style.visibility</p:attrName>
                                        </p:attrNameLst>
                                      </p:cBhvr>
                                      <p:to>
                                        <p:strVal val="visible"/>
                                      </p:to>
                                    </p:set>
                                    <p:animEffect transition="in" filter="fade">
                                      <p:cBhvr>
                                        <p:cTn id="50" dur="500"/>
                                        <p:tgtEl>
                                          <p:spTgt spid="13315">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3315">
                                            <p:txEl>
                                              <p:pRg st="9" end="9"/>
                                            </p:txEl>
                                          </p:spTgt>
                                        </p:tgtEl>
                                        <p:attrNameLst>
                                          <p:attrName>style.visibility</p:attrName>
                                        </p:attrNameLst>
                                      </p:cBhvr>
                                      <p:to>
                                        <p:strVal val="visible"/>
                                      </p:to>
                                    </p:set>
                                    <p:animEffect transition="in" filter="fade">
                                      <p:cBhvr>
                                        <p:cTn id="55" dur="500"/>
                                        <p:tgtEl>
                                          <p:spTgt spid="133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1520" y="1556792"/>
            <a:ext cx="8229600" cy="648072"/>
          </a:xfrm>
        </p:spPr>
        <p:txBody>
          <a:bodyPr/>
          <a:lstStyle/>
          <a:p>
            <a:pPr algn="l"/>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显示命令D（Dump）</a:t>
            </a: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339" name="Rectangle 3"/>
          <p:cNvSpPr>
            <a:spLocks noGrp="1" noChangeArrowheads="1"/>
          </p:cNvSpPr>
          <p:nvPr>
            <p:ph type="body" idx="1"/>
          </p:nvPr>
        </p:nvSpPr>
        <p:spPr>
          <a:xfrm>
            <a:off x="611560" y="2348880"/>
            <a:ext cx="8229600" cy="3345235"/>
          </a:xfrm>
        </p:spPr>
        <p:txBody>
          <a:bodyPr/>
          <a:lstStyle/>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D命令显示主存单元的内容，格式如下：</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D[地址]		；显示当前或指定开始地址的主存内容</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D[范围]		；显示指定范围的主存内容</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一个D命令只显示“8行×16个字节”（80列显示模式）内容。</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例如：</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－d 100		;显示数据段100h开始的主存单元</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－d cs:0		;显示代码段的主存内容</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－d 2f0 L20	;显示ds:2f0h开始的20h个主存数据</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占位符 2"/>
          <p:cNvSpPr txBox="1"/>
          <p:nvPr/>
        </p:nvSpPr>
        <p:spPr>
          <a:xfrm>
            <a:off x="448280" y="990630"/>
            <a:ext cx="5832475" cy="512415"/>
          </a:xfrm>
          <a:prstGeom prst="rect">
            <a:avLst/>
          </a:prstGeom>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None/>
              <a:defRPr sz="2400" b="1">
                <a:solidFill>
                  <a:srgbClr val="000000"/>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None/>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kern="0">
                <a:latin typeface="Times New Roman" panose="02020603050405020304" pitchFamily="18" charset="0"/>
                <a:cs typeface="Times New Roman" panose="02020603050405020304" pitchFamily="18" charset="0"/>
              </a:rPr>
              <a:t>5.9</a:t>
            </a:r>
            <a:r>
              <a:rPr lang="zh-CN" altLang="en-US" kern="0">
                <a:latin typeface="Times New Roman" panose="02020603050405020304" pitchFamily="18" charset="0"/>
                <a:cs typeface="Times New Roman" panose="02020603050405020304" pitchFamily="18" charset="0"/>
              </a:rPr>
              <a:t>调试程序</a:t>
            </a:r>
            <a:r>
              <a:rPr lang="en-US" altLang="zh-CN" kern="0">
                <a:latin typeface="Times New Roman" panose="02020603050405020304" pitchFamily="18" charset="0"/>
                <a:cs typeface="Times New Roman" panose="02020603050405020304" pitchFamily="18" charset="0"/>
              </a:rPr>
              <a:t>DEBUG</a:t>
            </a:r>
            <a:r>
              <a:rPr lang="zh-CN" altLang="en-US" kern="0">
                <a:latin typeface="Times New Roman" panose="02020603050405020304" pitchFamily="18" charset="0"/>
                <a:cs typeface="Times New Roman" panose="02020603050405020304" pitchFamily="18" charset="0"/>
              </a:rPr>
              <a:t>的使用</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500"/>
                                        <p:tgtEl>
                                          <p:spTgt spid="143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39">
                                            <p:txEl>
                                              <p:pRg st="0" end="0"/>
                                            </p:txEl>
                                          </p:spTgt>
                                        </p:tgtEl>
                                        <p:attrNameLst>
                                          <p:attrName>style.visibility</p:attrName>
                                        </p:attrNameLst>
                                      </p:cBhvr>
                                      <p:to>
                                        <p:strVal val="visible"/>
                                      </p:to>
                                    </p:set>
                                    <p:animEffect transition="in" filter="fade">
                                      <p:cBhvr>
                                        <p:cTn id="10" dur="500"/>
                                        <p:tgtEl>
                                          <p:spTgt spid="1433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Effect transition="in" filter="fade">
                                      <p:cBhvr>
                                        <p:cTn id="13" dur="500"/>
                                        <p:tgtEl>
                                          <p:spTgt spid="14339">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339">
                                            <p:txEl>
                                              <p:pRg st="2" end="2"/>
                                            </p:txEl>
                                          </p:spTgt>
                                        </p:tgtEl>
                                        <p:attrNameLst>
                                          <p:attrName>style.visibility</p:attrName>
                                        </p:attrNameLst>
                                      </p:cBhvr>
                                      <p:to>
                                        <p:strVal val="visible"/>
                                      </p:to>
                                    </p:set>
                                    <p:animEffect transition="in" filter="fade">
                                      <p:cBhvr>
                                        <p:cTn id="16" dur="500"/>
                                        <p:tgtEl>
                                          <p:spTgt spid="1433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339">
                                            <p:txEl>
                                              <p:pRg st="3" end="3"/>
                                            </p:txEl>
                                          </p:spTgt>
                                        </p:tgtEl>
                                        <p:attrNameLst>
                                          <p:attrName>style.visibility</p:attrName>
                                        </p:attrNameLst>
                                      </p:cBhvr>
                                      <p:to>
                                        <p:strVal val="visible"/>
                                      </p:to>
                                    </p:set>
                                    <p:animEffect transition="in" filter="fade">
                                      <p:cBhvr>
                                        <p:cTn id="21" dur="500"/>
                                        <p:tgtEl>
                                          <p:spTgt spid="1433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339">
                                            <p:txEl>
                                              <p:pRg st="4" end="4"/>
                                            </p:txEl>
                                          </p:spTgt>
                                        </p:tgtEl>
                                        <p:attrNameLst>
                                          <p:attrName>style.visibility</p:attrName>
                                        </p:attrNameLst>
                                      </p:cBhvr>
                                      <p:to>
                                        <p:strVal val="visible"/>
                                      </p:to>
                                    </p:set>
                                    <p:animEffect transition="in" filter="fade">
                                      <p:cBhvr>
                                        <p:cTn id="26" dur="500"/>
                                        <p:tgtEl>
                                          <p:spTgt spid="14339">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339">
                                            <p:txEl>
                                              <p:pRg st="5" end="5"/>
                                            </p:txEl>
                                          </p:spTgt>
                                        </p:tgtEl>
                                        <p:attrNameLst>
                                          <p:attrName>style.visibility</p:attrName>
                                        </p:attrNameLst>
                                      </p:cBhvr>
                                      <p:to>
                                        <p:strVal val="visible"/>
                                      </p:to>
                                    </p:set>
                                    <p:animEffect transition="in" filter="fade">
                                      <p:cBhvr>
                                        <p:cTn id="29" dur="500"/>
                                        <p:tgtEl>
                                          <p:spTgt spid="14339">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339">
                                            <p:txEl>
                                              <p:pRg st="6" end="6"/>
                                            </p:txEl>
                                          </p:spTgt>
                                        </p:tgtEl>
                                        <p:attrNameLst>
                                          <p:attrName>style.visibility</p:attrName>
                                        </p:attrNameLst>
                                      </p:cBhvr>
                                      <p:to>
                                        <p:strVal val="visible"/>
                                      </p:to>
                                    </p:set>
                                    <p:animEffect transition="in" filter="fade">
                                      <p:cBhvr>
                                        <p:cTn id="32" dur="500"/>
                                        <p:tgtEl>
                                          <p:spTgt spid="14339">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339">
                                            <p:txEl>
                                              <p:pRg st="7" end="7"/>
                                            </p:txEl>
                                          </p:spTgt>
                                        </p:tgtEl>
                                        <p:attrNameLst>
                                          <p:attrName>style.visibility</p:attrName>
                                        </p:attrNameLst>
                                      </p:cBhvr>
                                      <p:to>
                                        <p:strVal val="visible"/>
                                      </p:to>
                                    </p:set>
                                    <p:animEffect transition="in" filter="fade">
                                      <p:cBhvr>
                                        <p:cTn id="35" dur="500"/>
                                        <p:tgtEl>
                                          <p:spTgt spid="143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1520" y="1340768"/>
            <a:ext cx="8229600" cy="750093"/>
          </a:xfrm>
        </p:spPr>
        <p:txBody>
          <a:bodyPr/>
          <a:lstStyle/>
          <a:p>
            <a:pPr algn="l"/>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显示命令D（Dump）</a:t>
            </a: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363" name="Rectangle 3"/>
          <p:cNvSpPr>
            <a:spLocks noGrp="1" noChangeArrowheads="1"/>
          </p:cNvSpPr>
          <p:nvPr>
            <p:ph type="body" idx="1"/>
          </p:nvPr>
        </p:nvSpPr>
        <p:spPr>
          <a:xfrm>
            <a:off x="59085" y="1916832"/>
            <a:ext cx="9025829" cy="4525963"/>
          </a:xfrm>
        </p:spPr>
        <p:txBody>
          <a:bodyPr/>
          <a:lstStyle/>
          <a:p>
            <a:pPr>
              <a:lnSpc>
                <a:spcPct val="150000"/>
              </a:lnSpc>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例如，显示当前（接上一个D命令显示的最后一个地址）主存内容：</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－d</a:t>
            </a:r>
            <a:endParaRPr lang="zh-CN"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1492:0100	     41 EB EA 5E E3 0B F7 C2 －01 00 74 1C 80  3C 2E 74             A..^……t..&lt;.t</a:t>
            </a:r>
            <a:endParaRPr lang="zh-CN"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1492:0110	     47 83 3E 75 E0 02 75 0A－80 3E 7C E1 34 00 81 14	  G.&gt;u..u..&gt;|.4…</a:t>
            </a:r>
            <a:endParaRPr lang="zh-CN"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1492:0170     75 1A EB 12 52 51 53 E8 －28 01 0A C0 75 58 80 7C	u…RQS.(…uX.|</a:t>
            </a:r>
            <a:endParaRPr lang="zh-CN" altLang="zh-CN" sz="16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5364" name="Group 4"/>
          <p:cNvGrpSpPr/>
          <p:nvPr/>
        </p:nvGrpSpPr>
        <p:grpSpPr bwMode="auto">
          <a:xfrm>
            <a:off x="76528" y="4509120"/>
            <a:ext cx="7989888" cy="1193800"/>
            <a:chOff x="0" y="0"/>
            <a:chExt cx="5033" cy="752"/>
          </a:xfrm>
        </p:grpSpPr>
        <p:sp>
          <p:nvSpPr>
            <p:cNvPr id="15366" name="Line 5"/>
            <p:cNvSpPr>
              <a:spLocks noChangeShapeType="1"/>
            </p:cNvSpPr>
            <p:nvPr/>
          </p:nvSpPr>
          <p:spPr bwMode="auto">
            <a:xfrm flipV="1">
              <a:off x="408" y="0"/>
              <a:ext cx="0" cy="318"/>
            </a:xfrm>
            <a:prstGeom prst="line">
              <a:avLst/>
            </a:prstGeom>
            <a:noFill/>
            <a:ln w="28575">
              <a:solidFill>
                <a:schemeClr val="fo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367" name="Text Box 6"/>
            <p:cNvSpPr txBox="1">
              <a:spLocks noChangeArrowheads="1"/>
            </p:cNvSpPr>
            <p:nvPr/>
          </p:nvSpPr>
          <p:spPr bwMode="auto">
            <a:xfrm>
              <a:off x="0" y="302"/>
              <a:ext cx="767" cy="252"/>
            </a:xfrm>
            <a:prstGeom prst="rect">
              <a:avLst/>
            </a:prstGeom>
            <a:solidFill>
              <a:srgbClr val="FFFF99"/>
            </a:solidFill>
            <a:ln w="2857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逻辑地址</a:t>
              </a:r>
              <a:endParaRPr kumimoji="0"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368" name="AutoShape 7"/>
            <p:cNvSpPr/>
            <p:nvPr/>
          </p:nvSpPr>
          <p:spPr bwMode="auto">
            <a:xfrm rot="5400000">
              <a:off x="2220" y="-1315"/>
              <a:ext cx="91" cy="2722"/>
            </a:xfrm>
            <a:prstGeom prst="rightBrace">
              <a:avLst>
                <a:gd name="adj1" fmla="val 24926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369" name="Text Box 8"/>
            <p:cNvSpPr txBox="1">
              <a:spLocks noChangeArrowheads="1"/>
            </p:cNvSpPr>
            <p:nvPr/>
          </p:nvSpPr>
          <p:spPr bwMode="auto">
            <a:xfrm>
              <a:off x="1225" y="137"/>
              <a:ext cx="1932" cy="252"/>
            </a:xfrm>
            <a:prstGeom prst="rect">
              <a:avLst/>
            </a:prstGeom>
            <a:solidFill>
              <a:srgbClr val="FFFF99"/>
            </a:solidFill>
            <a:ln w="2857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连续16个字节的主存内容</a:t>
              </a:r>
              <a:endParaRPr kumimoji="0" lang="zh-CN"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370" name="AutoShape 9"/>
            <p:cNvSpPr/>
            <p:nvPr/>
          </p:nvSpPr>
          <p:spPr bwMode="auto">
            <a:xfrm rot="5400000">
              <a:off x="4579" y="-362"/>
              <a:ext cx="45" cy="862"/>
            </a:xfrm>
            <a:prstGeom prst="rightBrace">
              <a:avLst>
                <a:gd name="adj1" fmla="val 159630"/>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371" name="Text Box 10"/>
            <p:cNvSpPr txBox="1">
              <a:spLocks noChangeArrowheads="1"/>
            </p:cNvSpPr>
            <p:nvPr/>
          </p:nvSpPr>
          <p:spPr bwMode="auto">
            <a:xfrm>
              <a:off x="1950" y="500"/>
              <a:ext cx="2841" cy="252"/>
            </a:xfrm>
            <a:prstGeom prst="rect">
              <a:avLst/>
            </a:prstGeom>
            <a:solidFill>
              <a:srgbClr val="FFFF99"/>
            </a:solidFill>
            <a:ln w="2857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16个字节的主存内容的ASCII字符显示</a:t>
              </a:r>
              <a:endParaRPr kumimoji="0" lang="zh-CN"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372" name="Line 11"/>
            <p:cNvSpPr>
              <a:spLocks noChangeShapeType="1"/>
            </p:cNvSpPr>
            <p:nvPr/>
          </p:nvSpPr>
          <p:spPr bwMode="auto">
            <a:xfrm flipV="1">
              <a:off x="4672" y="91"/>
              <a:ext cx="0" cy="363"/>
            </a:xfrm>
            <a:prstGeom prst="line">
              <a:avLst/>
            </a:prstGeom>
            <a:noFill/>
            <a:ln w="28575">
              <a:solidFill>
                <a:schemeClr val="fo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5365" name="Text Box 12"/>
          <p:cNvSpPr txBox="1">
            <a:spLocks noChangeArrowheads="1"/>
          </p:cNvSpPr>
          <p:nvPr/>
        </p:nvSpPr>
        <p:spPr bwMode="auto">
          <a:xfrm>
            <a:off x="3790405" y="2396017"/>
            <a:ext cx="3992563" cy="400110"/>
          </a:xfrm>
          <a:prstGeom prst="rect">
            <a:avLst/>
          </a:prstGeom>
          <a:solidFill>
            <a:srgbClr val="FFFF99"/>
          </a:solidFill>
          <a:ln w="2857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不可显示字符用点“.”表示</a:t>
            </a:r>
            <a:endParaRPr kumimoji="0"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文本占位符 2"/>
          <p:cNvSpPr txBox="1"/>
          <p:nvPr/>
        </p:nvSpPr>
        <p:spPr>
          <a:xfrm>
            <a:off x="448280" y="990630"/>
            <a:ext cx="5832475" cy="512415"/>
          </a:xfrm>
          <a:prstGeom prst="rect">
            <a:avLst/>
          </a:prstGeom>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None/>
              <a:defRPr sz="2400" b="1">
                <a:solidFill>
                  <a:srgbClr val="000000"/>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None/>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kern="0">
                <a:latin typeface="Times New Roman" panose="02020603050405020304" pitchFamily="18" charset="0"/>
                <a:cs typeface="Times New Roman" panose="02020603050405020304" pitchFamily="18" charset="0"/>
              </a:rPr>
              <a:t>5.9</a:t>
            </a:r>
            <a:r>
              <a:rPr lang="zh-CN" altLang="en-US" kern="0">
                <a:latin typeface="Times New Roman" panose="02020603050405020304" pitchFamily="18" charset="0"/>
                <a:cs typeface="Times New Roman" panose="02020603050405020304" pitchFamily="18" charset="0"/>
              </a:rPr>
              <a:t>调试程序</a:t>
            </a:r>
            <a:r>
              <a:rPr lang="en-US" altLang="zh-CN" kern="0">
                <a:latin typeface="Times New Roman" panose="02020603050405020304" pitchFamily="18" charset="0"/>
                <a:cs typeface="Times New Roman" panose="02020603050405020304" pitchFamily="18" charset="0"/>
              </a:rPr>
              <a:t>DEBUG</a:t>
            </a:r>
            <a:r>
              <a:rPr lang="zh-CN" altLang="en-US" kern="0">
                <a:latin typeface="Times New Roman" panose="02020603050405020304" pitchFamily="18" charset="0"/>
                <a:cs typeface="Times New Roman" panose="02020603050405020304" pitchFamily="18" charset="0"/>
              </a:rPr>
              <a:t>的使用</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500"/>
                                        <p:tgtEl>
                                          <p:spTgt spid="153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63">
                                            <p:txEl>
                                              <p:pRg st="0" end="0"/>
                                            </p:txEl>
                                          </p:spTgt>
                                        </p:tgtEl>
                                        <p:attrNameLst>
                                          <p:attrName>style.visibility</p:attrName>
                                        </p:attrNameLst>
                                      </p:cBhvr>
                                      <p:to>
                                        <p:strVal val="visible"/>
                                      </p:to>
                                    </p:set>
                                    <p:animEffect transition="in" filter="fade">
                                      <p:cBhvr>
                                        <p:cTn id="10" dur="500"/>
                                        <p:tgtEl>
                                          <p:spTgt spid="1536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Effect transition="in" filter="fade">
                                      <p:cBhvr>
                                        <p:cTn id="13" dur="500"/>
                                        <p:tgtEl>
                                          <p:spTgt spid="1536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363">
                                            <p:txEl>
                                              <p:pRg st="2" end="2"/>
                                            </p:txEl>
                                          </p:spTgt>
                                        </p:tgtEl>
                                        <p:attrNameLst>
                                          <p:attrName>style.visibility</p:attrName>
                                        </p:attrNameLst>
                                      </p:cBhvr>
                                      <p:to>
                                        <p:strVal val="visible"/>
                                      </p:to>
                                    </p:set>
                                    <p:animEffect transition="in" filter="fade">
                                      <p:cBhvr>
                                        <p:cTn id="16" dur="500"/>
                                        <p:tgtEl>
                                          <p:spTgt spid="1536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animEffect transition="in" filter="fade">
                                      <p:cBhvr>
                                        <p:cTn id="19" dur="500"/>
                                        <p:tgtEl>
                                          <p:spTgt spid="1536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363">
                                            <p:txEl>
                                              <p:pRg st="4" end="4"/>
                                            </p:txEl>
                                          </p:spTgt>
                                        </p:tgtEl>
                                        <p:attrNameLst>
                                          <p:attrName>style.visibility</p:attrName>
                                        </p:attrNameLst>
                                      </p:cBhvr>
                                      <p:to>
                                        <p:strVal val="visible"/>
                                      </p:to>
                                    </p:set>
                                    <p:animEffect transition="in" filter="fade">
                                      <p:cBhvr>
                                        <p:cTn id="22" dur="500"/>
                                        <p:tgtEl>
                                          <p:spTgt spid="1536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5" end="5"/>
                                            </p:txEl>
                                          </p:spTgt>
                                        </p:tgtEl>
                                        <p:attrNameLst>
                                          <p:attrName>style.visibility</p:attrName>
                                        </p:attrNameLst>
                                      </p:cBhvr>
                                      <p:to>
                                        <p:strVal val="visible"/>
                                      </p:to>
                                    </p:set>
                                    <p:animEffect transition="in" filter="fade">
                                      <p:cBhvr>
                                        <p:cTn id="25" dur="500"/>
                                        <p:tgtEl>
                                          <p:spTgt spid="1536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365"/>
                                        </p:tgtEl>
                                        <p:attrNameLst>
                                          <p:attrName>style.visibility</p:attrName>
                                        </p:attrNameLst>
                                      </p:cBhvr>
                                      <p:to>
                                        <p:strVal val="visible"/>
                                      </p:to>
                                    </p:set>
                                    <p:animEffect transition="in" filter="wipe(left)">
                                      <p:cBhvr>
                                        <p:cTn id="30" dur="500"/>
                                        <p:tgtEl>
                                          <p:spTgt spid="1536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364"/>
                                        </p:tgtEl>
                                        <p:attrNameLst>
                                          <p:attrName>style.visibility</p:attrName>
                                        </p:attrNameLst>
                                      </p:cBhvr>
                                      <p:to>
                                        <p:strVal val="visible"/>
                                      </p:to>
                                    </p:set>
                                    <p:animEffect transition="in" filter="fade">
                                      <p:cBhvr>
                                        <p:cTn id="35"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build="p"/>
      <p:bldP spid="15365"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9552" y="1455366"/>
            <a:ext cx="8229600" cy="749498"/>
          </a:xfrm>
        </p:spPr>
        <p:txBody>
          <a:bodyPr/>
          <a:lstStyle/>
          <a:p>
            <a:pPr algn="l"/>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修改命令E（Enter）</a:t>
            </a: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387" name="Rectangle 3"/>
          <p:cNvSpPr>
            <a:spLocks noGrp="1" noChangeArrowheads="1"/>
          </p:cNvSpPr>
          <p:nvPr>
            <p:ph type="body" idx="1"/>
          </p:nvPr>
        </p:nvSpPr>
        <p:spPr>
          <a:xfrm>
            <a:off x="683568" y="2221361"/>
            <a:ext cx="8229600" cy="3312368"/>
          </a:xfrm>
        </p:spPr>
        <p:txBody>
          <a:bodyPr/>
          <a:lstStyle/>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E命令用于修改主存内容，有两种格式：</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srgbClr val="00349E"/>
                </a:solidFill>
                <a:latin typeface="Times New Roman" panose="02020603050405020304" pitchFamily="18" charset="0"/>
                <a:ea typeface="微软雅黑" panose="020B0503020204020204" pitchFamily="34" charset="-122"/>
                <a:cs typeface="Times New Roman" panose="02020603050405020304" pitchFamily="18" charset="0"/>
              </a:rPr>
              <a:t>E 地址</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；格式1，修改指定地址的内容</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srgbClr val="00349E"/>
                </a:solidFill>
                <a:latin typeface="Times New Roman" panose="02020603050405020304" pitchFamily="18" charset="0"/>
                <a:ea typeface="微软雅黑" panose="020B0503020204020204" pitchFamily="34" charset="-122"/>
                <a:cs typeface="Times New Roman" panose="02020603050405020304" pitchFamily="18" charset="0"/>
              </a:rPr>
              <a:t>E 地址 </a:t>
            </a:r>
            <a:r>
              <a:rPr lang="en-US" altLang="zh-CN" sz="2000" dirty="0">
                <a:solidFill>
                  <a:srgbClr val="00349E"/>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srgbClr val="00349E"/>
                </a:solidFill>
                <a:latin typeface="Times New Roman" panose="02020603050405020304" pitchFamily="18" charset="0"/>
                <a:ea typeface="微软雅黑" panose="020B0503020204020204" pitchFamily="34" charset="-122"/>
                <a:cs typeface="Times New Roman" panose="02020603050405020304" pitchFamily="18" charset="0"/>
              </a:rPr>
              <a:t>数据表	</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；格式2，用数据表的数据修改指定地			；址的内容</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格式1，是逐个单元相继修改的方法。例如：键入</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srgbClr val="00349E"/>
                </a:solidFill>
                <a:latin typeface="Times New Roman" panose="02020603050405020304" pitchFamily="18" charset="0"/>
                <a:ea typeface="微软雅黑" panose="020B0503020204020204" pitchFamily="34" charset="-122"/>
                <a:cs typeface="Times New Roman" panose="02020603050405020304" pitchFamily="18" charset="0"/>
              </a:rPr>
              <a:t>e ds:100</a:t>
            </a:r>
            <a:endParaRPr lang="zh-CN" altLang="zh-CN" sz="2000" dirty="0">
              <a:solidFill>
                <a:srgbClr val="00349E"/>
              </a:solidFill>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DEBUG显示原来内容，用户可以直接输入新数据，然后按</a:t>
            </a:r>
            <a:r>
              <a:rPr lang="zh-CN" altLang="zh-CN" sz="2000" dirty="0">
                <a:solidFill>
                  <a:srgbClr val="00349E"/>
                </a:solidFill>
                <a:latin typeface="Times New Roman" panose="02020603050405020304" pitchFamily="18" charset="0"/>
                <a:ea typeface="微软雅黑" panose="020B0503020204020204" pitchFamily="34" charset="-122"/>
                <a:cs typeface="Times New Roman" panose="02020603050405020304" pitchFamily="18" charset="0"/>
              </a:rPr>
              <a:t>空格键显示下一个单元的内容</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，或者按</a:t>
            </a:r>
            <a:r>
              <a:rPr lang="zh-CN" altLang="zh-CN" sz="2000" dirty="0">
                <a:solidFill>
                  <a:srgbClr val="00349E"/>
                </a:solidFill>
                <a:latin typeface="Times New Roman" panose="02020603050405020304" pitchFamily="18" charset="0"/>
                <a:ea typeface="微软雅黑" panose="020B0503020204020204" pitchFamily="34" charset="-122"/>
                <a:cs typeface="Times New Roman" panose="02020603050405020304" pitchFamily="18" charset="0"/>
              </a:rPr>
              <a:t>“－”键显示上一个单元的内容</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；不需要修改可以直接按空格或“－”键；这样，用户可以不断修改相继单元的内容，</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直到用回车键结束该命令为止</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占位符 2"/>
          <p:cNvSpPr txBox="1"/>
          <p:nvPr/>
        </p:nvSpPr>
        <p:spPr>
          <a:xfrm>
            <a:off x="448280" y="990630"/>
            <a:ext cx="5832475" cy="512415"/>
          </a:xfrm>
          <a:prstGeom prst="rect">
            <a:avLst/>
          </a:prstGeom>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None/>
              <a:defRPr sz="2400" b="1">
                <a:solidFill>
                  <a:srgbClr val="000000"/>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None/>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kern="0">
                <a:latin typeface="Times New Roman" panose="02020603050405020304" pitchFamily="18" charset="0"/>
                <a:cs typeface="Times New Roman" panose="02020603050405020304" pitchFamily="18" charset="0"/>
              </a:rPr>
              <a:t>5.9</a:t>
            </a:r>
            <a:r>
              <a:rPr lang="zh-CN" altLang="en-US" kern="0">
                <a:latin typeface="Times New Roman" panose="02020603050405020304" pitchFamily="18" charset="0"/>
                <a:cs typeface="Times New Roman" panose="02020603050405020304" pitchFamily="18" charset="0"/>
              </a:rPr>
              <a:t>调试程序</a:t>
            </a:r>
            <a:r>
              <a:rPr lang="en-US" altLang="zh-CN" kern="0">
                <a:latin typeface="Times New Roman" panose="02020603050405020304" pitchFamily="18" charset="0"/>
                <a:cs typeface="Times New Roman" panose="02020603050405020304" pitchFamily="18" charset="0"/>
              </a:rPr>
              <a:t>DEBUG</a:t>
            </a:r>
            <a:r>
              <a:rPr lang="zh-CN" altLang="en-US" kern="0">
                <a:latin typeface="Times New Roman" panose="02020603050405020304" pitchFamily="18" charset="0"/>
                <a:cs typeface="Times New Roman" panose="02020603050405020304" pitchFamily="18" charset="0"/>
              </a:rPr>
              <a:t>的使用</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500"/>
                                        <p:tgtEl>
                                          <p:spTgt spid="1638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387">
                                            <p:txEl>
                                              <p:pRg st="0" end="0"/>
                                            </p:txEl>
                                          </p:spTgt>
                                        </p:tgtEl>
                                        <p:attrNameLst>
                                          <p:attrName>style.visibility</p:attrName>
                                        </p:attrNameLst>
                                      </p:cBhvr>
                                      <p:to>
                                        <p:strVal val="visible"/>
                                      </p:to>
                                    </p:set>
                                    <p:animEffect transition="in" filter="fade">
                                      <p:cBhvr>
                                        <p:cTn id="10" dur="500"/>
                                        <p:tgtEl>
                                          <p:spTgt spid="1638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387">
                                            <p:txEl>
                                              <p:pRg st="1" end="1"/>
                                            </p:txEl>
                                          </p:spTgt>
                                        </p:tgtEl>
                                        <p:attrNameLst>
                                          <p:attrName>style.visibility</p:attrName>
                                        </p:attrNameLst>
                                      </p:cBhvr>
                                      <p:to>
                                        <p:strVal val="visible"/>
                                      </p:to>
                                    </p:set>
                                    <p:animEffect transition="in" filter="fade">
                                      <p:cBhvr>
                                        <p:cTn id="15" dur="500"/>
                                        <p:tgtEl>
                                          <p:spTgt spid="1638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387">
                                            <p:txEl>
                                              <p:pRg st="2" end="2"/>
                                            </p:txEl>
                                          </p:spTgt>
                                        </p:tgtEl>
                                        <p:attrNameLst>
                                          <p:attrName>style.visibility</p:attrName>
                                        </p:attrNameLst>
                                      </p:cBhvr>
                                      <p:to>
                                        <p:strVal val="visible"/>
                                      </p:to>
                                    </p:set>
                                    <p:animEffect transition="in" filter="fade">
                                      <p:cBhvr>
                                        <p:cTn id="20" dur="500"/>
                                        <p:tgtEl>
                                          <p:spTgt spid="1638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387">
                                            <p:txEl>
                                              <p:pRg st="3" end="3"/>
                                            </p:txEl>
                                          </p:spTgt>
                                        </p:tgtEl>
                                        <p:attrNameLst>
                                          <p:attrName>style.visibility</p:attrName>
                                        </p:attrNameLst>
                                      </p:cBhvr>
                                      <p:to>
                                        <p:strVal val="visible"/>
                                      </p:to>
                                    </p:set>
                                    <p:animEffect transition="in" filter="fade">
                                      <p:cBhvr>
                                        <p:cTn id="25" dur="500"/>
                                        <p:tgtEl>
                                          <p:spTgt spid="1638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387">
                                            <p:txEl>
                                              <p:pRg st="4" end="4"/>
                                            </p:txEl>
                                          </p:spTgt>
                                        </p:tgtEl>
                                        <p:attrNameLst>
                                          <p:attrName>style.visibility</p:attrName>
                                        </p:attrNameLst>
                                      </p:cBhvr>
                                      <p:to>
                                        <p:strVal val="visible"/>
                                      </p:to>
                                    </p:set>
                                    <p:animEffect transition="in" filter="fade">
                                      <p:cBhvr>
                                        <p:cTn id="30" dur="500"/>
                                        <p:tgtEl>
                                          <p:spTgt spid="16387">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387">
                                            <p:txEl>
                                              <p:pRg st="5" end="5"/>
                                            </p:txEl>
                                          </p:spTgt>
                                        </p:tgtEl>
                                        <p:attrNameLst>
                                          <p:attrName>style.visibility</p:attrName>
                                        </p:attrNameLst>
                                      </p:cBhvr>
                                      <p:to>
                                        <p:strVal val="visible"/>
                                      </p:to>
                                    </p:set>
                                    <p:animEffect transition="in" filter="fade">
                                      <p:cBhvr>
                                        <p:cTn id="33" dur="500"/>
                                        <p:tgtEl>
                                          <p:spTgt spid="16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23528" y="1628800"/>
            <a:ext cx="8229600" cy="648072"/>
          </a:xfrm>
        </p:spPr>
        <p:txBody>
          <a:bodyPr/>
          <a:lstStyle/>
          <a:p>
            <a:pPr algn="l"/>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修改命令E（Enter）</a:t>
            </a: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11" name="Rectangle 3"/>
          <p:cNvSpPr>
            <a:spLocks noGrp="1" noChangeArrowheads="1"/>
          </p:cNvSpPr>
          <p:nvPr>
            <p:ph type="body" idx="1"/>
          </p:nvPr>
        </p:nvSpPr>
        <p:spPr>
          <a:xfrm>
            <a:off x="457200" y="2492896"/>
            <a:ext cx="8229600" cy="4525963"/>
          </a:xfrm>
        </p:spPr>
        <p:txBody>
          <a:bodyPr/>
          <a:lstStyle/>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格式2，可以一次修改多个单元，例如：</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solidFill>
                  <a:srgbClr val="CC6600"/>
                </a:solidFill>
                <a:latin typeface="Times New Roman" panose="02020603050405020304" pitchFamily="18" charset="0"/>
                <a:ea typeface="微软雅黑" panose="020B0503020204020204" pitchFamily="34" charset="-122"/>
                <a:cs typeface="Times New Roman" panose="02020603050405020304" pitchFamily="18" charset="0"/>
              </a:rPr>
              <a:t>－e ds:100 F3’XYZ’8D	</a:t>
            </a:r>
            <a:endParaRPr lang="zh-CN" altLang="zh-CN" sz="2000" dirty="0">
              <a:solidFill>
                <a:srgbClr val="CC66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；用F3/’X’/’Y’/’Z’/8D这5个数据替代DS:0100~0104的原来内容</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若是数字，要用分隔符（空格或逗号）隔开。例如：</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solidFill>
                  <a:srgbClr val="CC6600"/>
                </a:solidFill>
                <a:latin typeface="Times New Roman" panose="02020603050405020304" pitchFamily="18" charset="0"/>
                <a:ea typeface="微软雅黑" panose="020B0503020204020204" pitchFamily="34" charset="-122"/>
                <a:cs typeface="Times New Roman" panose="02020603050405020304" pitchFamily="18" charset="0"/>
              </a:rPr>
              <a:t>－e ds:100 F3 78 78 7A 8D</a:t>
            </a:r>
            <a:endParaRPr lang="zh-CN" altLang="zh-CN" sz="2000" dirty="0">
              <a:solidFill>
                <a:srgbClr val="CC66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占位符 2"/>
          <p:cNvSpPr txBox="1"/>
          <p:nvPr/>
        </p:nvSpPr>
        <p:spPr>
          <a:xfrm>
            <a:off x="448280" y="990630"/>
            <a:ext cx="5832475" cy="512415"/>
          </a:xfrm>
          <a:prstGeom prst="rect">
            <a:avLst/>
          </a:prstGeom>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None/>
              <a:defRPr sz="2400" b="1">
                <a:solidFill>
                  <a:srgbClr val="000000"/>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None/>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kern="0">
                <a:latin typeface="Times New Roman" panose="02020603050405020304" pitchFamily="18" charset="0"/>
                <a:cs typeface="Times New Roman" panose="02020603050405020304" pitchFamily="18" charset="0"/>
              </a:rPr>
              <a:t>5.9</a:t>
            </a:r>
            <a:r>
              <a:rPr lang="zh-CN" altLang="en-US" kern="0">
                <a:latin typeface="Times New Roman" panose="02020603050405020304" pitchFamily="18" charset="0"/>
                <a:cs typeface="Times New Roman" panose="02020603050405020304" pitchFamily="18" charset="0"/>
              </a:rPr>
              <a:t>调试程序</a:t>
            </a:r>
            <a:r>
              <a:rPr lang="en-US" altLang="zh-CN" kern="0">
                <a:latin typeface="Times New Roman" panose="02020603050405020304" pitchFamily="18" charset="0"/>
                <a:cs typeface="Times New Roman" panose="02020603050405020304" pitchFamily="18" charset="0"/>
              </a:rPr>
              <a:t>DEBUG</a:t>
            </a:r>
            <a:r>
              <a:rPr lang="zh-CN" altLang="en-US" kern="0">
                <a:latin typeface="Times New Roman" panose="02020603050405020304" pitchFamily="18" charset="0"/>
                <a:cs typeface="Times New Roman" panose="02020603050405020304" pitchFamily="18" charset="0"/>
              </a:rPr>
              <a:t>的使用</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1">
                                            <p:txEl>
                                              <p:pRg st="0" end="0"/>
                                            </p:txEl>
                                          </p:spTgt>
                                        </p:tgtEl>
                                        <p:attrNameLst>
                                          <p:attrName>style.visibility</p:attrName>
                                        </p:attrNameLst>
                                      </p:cBhvr>
                                      <p:to>
                                        <p:strVal val="visible"/>
                                      </p:to>
                                    </p:set>
                                    <p:animEffect transition="in" filter="wipe(left)">
                                      <p:cBhvr>
                                        <p:cTn id="12" dur="500"/>
                                        <p:tgtEl>
                                          <p:spTgt spid="174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11">
                                            <p:txEl>
                                              <p:pRg st="1" end="1"/>
                                            </p:txEl>
                                          </p:spTgt>
                                        </p:tgtEl>
                                        <p:attrNameLst>
                                          <p:attrName>style.visibility</p:attrName>
                                        </p:attrNameLst>
                                      </p:cBhvr>
                                      <p:to>
                                        <p:strVal val="visible"/>
                                      </p:to>
                                    </p:set>
                                    <p:animEffect transition="in" filter="wipe(left)">
                                      <p:cBhvr>
                                        <p:cTn id="17" dur="500"/>
                                        <p:tgtEl>
                                          <p:spTgt spid="17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11">
                                            <p:txEl>
                                              <p:pRg st="2" end="2"/>
                                            </p:txEl>
                                          </p:spTgt>
                                        </p:tgtEl>
                                        <p:attrNameLst>
                                          <p:attrName>style.visibility</p:attrName>
                                        </p:attrNameLst>
                                      </p:cBhvr>
                                      <p:to>
                                        <p:strVal val="visible"/>
                                      </p:to>
                                    </p:set>
                                    <p:animEffect transition="in" filter="wipe(left)">
                                      <p:cBhvr>
                                        <p:cTn id="22" dur="500"/>
                                        <p:tgtEl>
                                          <p:spTgt spid="174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411">
                                            <p:txEl>
                                              <p:pRg st="3" end="3"/>
                                            </p:txEl>
                                          </p:spTgt>
                                        </p:tgtEl>
                                        <p:attrNameLst>
                                          <p:attrName>style.visibility</p:attrName>
                                        </p:attrNameLst>
                                      </p:cBhvr>
                                      <p:to>
                                        <p:strVal val="visible"/>
                                      </p:to>
                                    </p:set>
                                    <p:animEffect transition="in" filter="wipe(left)">
                                      <p:cBhvr>
                                        <p:cTn id="27" dur="500"/>
                                        <p:tgtEl>
                                          <p:spTgt spid="174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411">
                                            <p:txEl>
                                              <p:pRg st="4" end="4"/>
                                            </p:txEl>
                                          </p:spTgt>
                                        </p:tgtEl>
                                        <p:attrNameLst>
                                          <p:attrName>style.visibility</p:attrName>
                                        </p:attrNameLst>
                                      </p:cBhvr>
                                      <p:to>
                                        <p:strVal val="visible"/>
                                      </p:to>
                                    </p:set>
                                    <p:animEffect transition="in" filter="wipe(left)">
                                      <p:cBhvr>
                                        <p:cTn id="32" dur="500"/>
                                        <p:tgtEl>
                                          <p:spTgt spid="17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71935"/>
            <a:ext cx="8229600" cy="720080"/>
          </a:xfrm>
        </p:spPr>
        <p:txBody>
          <a:bodyPr/>
          <a:lstStyle/>
          <a:p>
            <a:pPr algn="l"/>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填充命令F（Fill）</a:t>
            </a: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435" name="Rectangle 3"/>
          <p:cNvSpPr>
            <a:spLocks noGrp="1" noChangeArrowheads="1"/>
          </p:cNvSpPr>
          <p:nvPr>
            <p:ph type="body" idx="1"/>
          </p:nvPr>
        </p:nvSpPr>
        <p:spPr>
          <a:xfrm>
            <a:off x="457200" y="2292015"/>
            <a:ext cx="8229600" cy="4525963"/>
          </a:xfrm>
        </p:spPr>
        <p:txBody>
          <a:bodyPr/>
          <a:lstStyle/>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F命令用于对一个主存区域填写内容，同时改写原来的内容，其格式为：</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accent2">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F          范围         数据表</a:t>
            </a:r>
            <a:endParaRPr lang="zh-CN" altLang="en-US" sz="2000" dirty="0">
              <a:solidFill>
                <a:schemeClr val="accent2">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该命令用数据表写入指定范围的主存。</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如果数据个数超过了指定的范围，则忽略多出的项；</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如果数据个数小于指定的范围，则重复使用这些数据，直到填满指定范围。</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例如：</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accent2">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－F 0137:0100 0106 1, 2, 3, 4, 5, 6, 7</a:t>
            </a:r>
            <a:endParaRPr lang="zh-CN" altLang="en-US" sz="2000" dirty="0">
              <a:solidFill>
                <a:schemeClr val="accent2">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命令执行后可用－D 0137：0100 0106来显示。</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7412" name="Group 4"/>
          <p:cNvGrpSpPr/>
          <p:nvPr/>
        </p:nvGrpSpPr>
        <p:grpSpPr bwMode="auto">
          <a:xfrm>
            <a:off x="4186238" y="2852936"/>
            <a:ext cx="4173537" cy="687388"/>
            <a:chOff x="0" y="0"/>
            <a:chExt cx="2629" cy="433"/>
          </a:xfrm>
        </p:grpSpPr>
        <p:sp>
          <p:nvSpPr>
            <p:cNvPr id="18437" name="Line 5"/>
            <p:cNvSpPr>
              <a:spLocks noChangeShapeType="1"/>
            </p:cNvSpPr>
            <p:nvPr/>
          </p:nvSpPr>
          <p:spPr bwMode="auto">
            <a:xfrm flipH="1" flipV="1">
              <a:off x="409" y="272"/>
              <a:ext cx="1088" cy="136"/>
            </a:xfrm>
            <a:prstGeom prst="line">
              <a:avLst/>
            </a:prstGeom>
            <a:noFill/>
            <a:ln w="28575">
              <a:solidFill>
                <a:schemeClr val="folHlink"/>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438" name="Text Box 6"/>
            <p:cNvSpPr txBox="1">
              <a:spLocks noChangeArrowheads="1"/>
            </p:cNvSpPr>
            <p:nvPr/>
          </p:nvSpPr>
          <p:spPr bwMode="auto">
            <a:xfrm>
              <a:off x="1543" y="181"/>
              <a:ext cx="1086" cy="252"/>
            </a:xfrm>
            <a:prstGeom prst="rect">
              <a:avLst/>
            </a:prstGeom>
            <a:solidFill>
              <a:srgbClr val="FFFF99"/>
            </a:solidFill>
            <a:ln w="2857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逻辑地址形式</a:t>
              </a:r>
              <a:endParaRPr kumimoji="0" lang="zh-CN"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439" name="Oval 7"/>
            <p:cNvSpPr>
              <a:spLocks noChangeArrowheads="1"/>
            </p:cNvSpPr>
            <p:nvPr/>
          </p:nvSpPr>
          <p:spPr bwMode="auto">
            <a:xfrm>
              <a:off x="0" y="0"/>
              <a:ext cx="499" cy="317"/>
            </a:xfrm>
            <a:prstGeom prst="ellipse">
              <a:avLst/>
            </a:prstGeom>
            <a:noFill/>
            <a:ln w="28575">
              <a:solidFill>
                <a:schemeClr val="accent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0" name="文本占位符 2"/>
          <p:cNvSpPr txBox="1"/>
          <p:nvPr/>
        </p:nvSpPr>
        <p:spPr>
          <a:xfrm>
            <a:off x="448280" y="990630"/>
            <a:ext cx="5832475" cy="512415"/>
          </a:xfrm>
          <a:prstGeom prst="rect">
            <a:avLst/>
          </a:prstGeom>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None/>
              <a:defRPr sz="2400" b="1">
                <a:solidFill>
                  <a:srgbClr val="000000"/>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None/>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kern="0">
                <a:latin typeface="Times New Roman" panose="02020603050405020304" pitchFamily="18" charset="0"/>
                <a:cs typeface="Times New Roman" panose="02020603050405020304" pitchFamily="18" charset="0"/>
              </a:rPr>
              <a:t>5.9</a:t>
            </a:r>
            <a:r>
              <a:rPr lang="zh-CN" altLang="en-US" kern="0">
                <a:latin typeface="Times New Roman" panose="02020603050405020304" pitchFamily="18" charset="0"/>
                <a:cs typeface="Times New Roman" panose="02020603050405020304" pitchFamily="18" charset="0"/>
              </a:rPr>
              <a:t>调试程序</a:t>
            </a:r>
            <a:r>
              <a:rPr lang="en-US" altLang="zh-CN" kern="0">
                <a:latin typeface="Times New Roman" panose="02020603050405020304" pitchFamily="18" charset="0"/>
                <a:cs typeface="Times New Roman" panose="02020603050405020304" pitchFamily="18" charset="0"/>
              </a:rPr>
              <a:t>DEBUG</a:t>
            </a:r>
            <a:r>
              <a:rPr lang="zh-CN" altLang="en-US" kern="0">
                <a:latin typeface="Times New Roman" panose="02020603050405020304" pitchFamily="18" charset="0"/>
                <a:cs typeface="Times New Roman" panose="02020603050405020304" pitchFamily="18" charset="0"/>
              </a:rPr>
              <a:t>的使用</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5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Effect transition="in" filter="fade">
                                      <p:cBhvr>
                                        <p:cTn id="12" dur="500"/>
                                        <p:tgtEl>
                                          <p:spTgt spid="184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5">
                                            <p:txEl>
                                              <p:pRg st="1" end="1"/>
                                            </p:txEl>
                                          </p:spTgt>
                                        </p:tgtEl>
                                        <p:attrNameLst>
                                          <p:attrName>style.visibility</p:attrName>
                                        </p:attrNameLst>
                                      </p:cBhvr>
                                      <p:to>
                                        <p:strVal val="visible"/>
                                      </p:to>
                                    </p:set>
                                    <p:animEffect transition="in" filter="fade">
                                      <p:cBhvr>
                                        <p:cTn id="17" dur="500"/>
                                        <p:tgtEl>
                                          <p:spTgt spid="1843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435">
                                            <p:txEl>
                                              <p:pRg st="2" end="2"/>
                                            </p:txEl>
                                          </p:spTgt>
                                        </p:tgtEl>
                                        <p:attrNameLst>
                                          <p:attrName>style.visibility</p:attrName>
                                        </p:attrNameLst>
                                      </p:cBhvr>
                                      <p:to>
                                        <p:strVal val="visible"/>
                                      </p:to>
                                    </p:set>
                                    <p:animEffect transition="in" filter="fade">
                                      <p:cBhvr>
                                        <p:cTn id="22" dur="500"/>
                                        <p:tgtEl>
                                          <p:spTgt spid="1843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435">
                                            <p:txEl>
                                              <p:pRg st="3" end="3"/>
                                            </p:txEl>
                                          </p:spTgt>
                                        </p:tgtEl>
                                        <p:attrNameLst>
                                          <p:attrName>style.visibility</p:attrName>
                                        </p:attrNameLst>
                                      </p:cBhvr>
                                      <p:to>
                                        <p:strVal val="visible"/>
                                      </p:to>
                                    </p:set>
                                    <p:animEffect transition="in" filter="fade">
                                      <p:cBhvr>
                                        <p:cTn id="27" dur="500"/>
                                        <p:tgtEl>
                                          <p:spTgt spid="1843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435">
                                            <p:txEl>
                                              <p:pRg st="4" end="4"/>
                                            </p:txEl>
                                          </p:spTgt>
                                        </p:tgtEl>
                                        <p:attrNameLst>
                                          <p:attrName>style.visibility</p:attrName>
                                        </p:attrNameLst>
                                      </p:cBhvr>
                                      <p:to>
                                        <p:strVal val="visible"/>
                                      </p:to>
                                    </p:set>
                                    <p:animEffect transition="in" filter="fade">
                                      <p:cBhvr>
                                        <p:cTn id="32" dur="500"/>
                                        <p:tgtEl>
                                          <p:spTgt spid="1843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435">
                                            <p:txEl>
                                              <p:pRg st="5" end="5"/>
                                            </p:txEl>
                                          </p:spTgt>
                                        </p:tgtEl>
                                        <p:attrNameLst>
                                          <p:attrName>style.visibility</p:attrName>
                                        </p:attrNameLst>
                                      </p:cBhvr>
                                      <p:to>
                                        <p:strVal val="visible"/>
                                      </p:to>
                                    </p:set>
                                    <p:animEffect transition="in" filter="fade">
                                      <p:cBhvr>
                                        <p:cTn id="37" dur="500"/>
                                        <p:tgtEl>
                                          <p:spTgt spid="1843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435">
                                            <p:txEl>
                                              <p:pRg st="6" end="6"/>
                                            </p:txEl>
                                          </p:spTgt>
                                        </p:tgtEl>
                                        <p:attrNameLst>
                                          <p:attrName>style.visibility</p:attrName>
                                        </p:attrNameLst>
                                      </p:cBhvr>
                                      <p:to>
                                        <p:strVal val="visible"/>
                                      </p:to>
                                    </p:set>
                                    <p:animEffect transition="in" filter="fade">
                                      <p:cBhvr>
                                        <p:cTn id="42" dur="500"/>
                                        <p:tgtEl>
                                          <p:spTgt spid="1843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435">
                                            <p:txEl>
                                              <p:pRg st="7" end="7"/>
                                            </p:txEl>
                                          </p:spTgt>
                                        </p:tgtEl>
                                        <p:attrNameLst>
                                          <p:attrName>style.visibility</p:attrName>
                                        </p:attrNameLst>
                                      </p:cBhvr>
                                      <p:to>
                                        <p:strVal val="visible"/>
                                      </p:to>
                                    </p:set>
                                    <p:animEffect transition="in" filter="fade">
                                      <p:cBhvr>
                                        <p:cTn id="47" dur="500"/>
                                        <p:tgtEl>
                                          <p:spTgt spid="1843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7412"/>
                                        </p:tgtEl>
                                        <p:attrNameLst>
                                          <p:attrName>style.visibility</p:attrName>
                                        </p:attrNameLst>
                                      </p:cBhvr>
                                      <p:to>
                                        <p:strVal val="visible"/>
                                      </p:to>
                                    </p:set>
                                    <p:animEffect transition="in" filter="dissolve">
                                      <p:cBhvr>
                                        <p:cTn id="52" dur="5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74650" y="1484784"/>
            <a:ext cx="8229600" cy="576064"/>
          </a:xfrm>
        </p:spPr>
        <p:txBody>
          <a:bodyPr/>
          <a:lstStyle/>
          <a:p>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寄存器命令R（Register）</a:t>
            </a: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459" name="Rectangle 3"/>
          <p:cNvSpPr>
            <a:spLocks noGrp="1" noChangeArrowheads="1"/>
          </p:cNvSpPr>
          <p:nvPr>
            <p:ph type="body" idx="1"/>
          </p:nvPr>
        </p:nvSpPr>
        <p:spPr>
          <a:xfrm>
            <a:off x="440432" y="2063985"/>
            <a:ext cx="8621018" cy="4525963"/>
          </a:xfrm>
        </p:spPr>
        <p:txBody>
          <a:bodyPr/>
          <a:lstStyle/>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R命令用于显示和修改处理器的寄存器，它有三种格式：</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R			;格式1，显示所有寄存器内容和标志位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；状态</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R  寄存器名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；格式2，显示和修改指定寄存器</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RF			；格式3，显示和修改标志位</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格式1，例如，当刚进入DEBUG时，就可以执行该命令，显示示例如下：</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AX=0000 BX=0000 CX=010A DX=0000 SP=FFFE BP=0000 </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SI=0000 DI=0000 DS=18E4 ES=18E4 SS=18E4 IP=0100 </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NV UP DI PL NZ NA PO NC</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18E4:0100 C70604023801 MOV WORD PTR[0204],0138 DS:0204=0000</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460" name="Rectangle 4"/>
          <p:cNvSpPr>
            <a:spLocks noChangeArrowheads="1"/>
          </p:cNvSpPr>
          <p:nvPr/>
        </p:nvSpPr>
        <p:spPr bwMode="auto">
          <a:xfrm>
            <a:off x="539749" y="4581525"/>
            <a:ext cx="8220869" cy="1055775"/>
          </a:xfrm>
          <a:prstGeom prst="rect">
            <a:avLst/>
          </a:prstGeom>
          <a:noFill/>
          <a:ln w="2857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461" name="Rectangle 5"/>
          <p:cNvSpPr>
            <a:spLocks noChangeArrowheads="1"/>
          </p:cNvSpPr>
          <p:nvPr/>
        </p:nvSpPr>
        <p:spPr bwMode="auto">
          <a:xfrm>
            <a:off x="539750" y="5661942"/>
            <a:ext cx="6264275" cy="287338"/>
          </a:xfrm>
          <a:prstGeom prst="rect">
            <a:avLst/>
          </a:prstGeom>
          <a:noFill/>
          <a:ln w="2857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462" name="Rectangle 6"/>
          <p:cNvSpPr>
            <a:spLocks noChangeArrowheads="1"/>
          </p:cNvSpPr>
          <p:nvPr/>
        </p:nvSpPr>
        <p:spPr bwMode="auto">
          <a:xfrm>
            <a:off x="7104856" y="5668728"/>
            <a:ext cx="1655763" cy="287338"/>
          </a:xfrm>
          <a:prstGeom prst="rect">
            <a:avLst/>
          </a:prstGeom>
          <a:noFill/>
          <a:ln w="28575">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439" name="Text Box 7"/>
          <p:cNvSpPr txBox="1">
            <a:spLocks noChangeArrowheads="1"/>
          </p:cNvSpPr>
          <p:nvPr/>
        </p:nvSpPr>
        <p:spPr bwMode="auto">
          <a:xfrm>
            <a:off x="4246563" y="5237190"/>
            <a:ext cx="4357688" cy="400110"/>
          </a:xfrm>
          <a:prstGeom prst="rect">
            <a:avLst/>
          </a:prstGeom>
          <a:solidFill>
            <a:srgbClr val="FFFF99"/>
          </a:solidFill>
          <a:ln w="2857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所有寄存器的值，包括各个标志状态</a:t>
            </a:r>
            <a:endParaRPr kumimoji="0" lang="zh-CN"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440" name="Text Box 8"/>
          <p:cNvSpPr txBox="1">
            <a:spLocks noChangeArrowheads="1"/>
          </p:cNvSpPr>
          <p:nvPr/>
        </p:nvSpPr>
        <p:spPr bwMode="auto">
          <a:xfrm>
            <a:off x="577225" y="6073721"/>
            <a:ext cx="3130673" cy="400110"/>
          </a:xfrm>
          <a:prstGeom prst="rect">
            <a:avLst/>
          </a:prstGeom>
          <a:solidFill>
            <a:srgbClr val="FFFF99"/>
          </a:solidFill>
          <a:ln w="2857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当前CS:IP处的指令</a:t>
            </a:r>
            <a:endParaRPr kumimoji="0" lang="zh-CN"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441" name="Text Box 9"/>
          <p:cNvSpPr txBox="1">
            <a:spLocks noChangeArrowheads="1"/>
          </p:cNvSpPr>
          <p:nvPr/>
        </p:nvSpPr>
        <p:spPr bwMode="auto">
          <a:xfrm>
            <a:off x="6948266" y="6138925"/>
            <a:ext cx="2113185" cy="400110"/>
          </a:xfrm>
          <a:prstGeom prst="rect">
            <a:avLst/>
          </a:prstGeom>
          <a:solidFill>
            <a:srgbClr val="FFFF99"/>
          </a:solidFill>
          <a:ln w="2857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相应单元的内容</a:t>
            </a:r>
            <a:endParaRPr kumimoji="0" lang="zh-CN"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442" name="Line 10"/>
          <p:cNvSpPr>
            <a:spLocks noChangeShapeType="1"/>
          </p:cNvSpPr>
          <p:nvPr/>
        </p:nvSpPr>
        <p:spPr bwMode="auto">
          <a:xfrm>
            <a:off x="7884368" y="5956066"/>
            <a:ext cx="0" cy="215900"/>
          </a:xfrm>
          <a:prstGeom prst="line">
            <a:avLst/>
          </a:prstGeom>
          <a:noFill/>
          <a:ln w="28575">
            <a:solidFill>
              <a:schemeClr val="accent2"/>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文本占位符 2"/>
          <p:cNvSpPr txBox="1"/>
          <p:nvPr/>
        </p:nvSpPr>
        <p:spPr>
          <a:xfrm>
            <a:off x="448280" y="990630"/>
            <a:ext cx="5832475" cy="512415"/>
          </a:xfrm>
          <a:prstGeom prst="rect">
            <a:avLst/>
          </a:prstGeom>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None/>
              <a:defRPr sz="2400" b="1">
                <a:solidFill>
                  <a:srgbClr val="000000"/>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None/>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kern="0">
                <a:latin typeface="Times New Roman" panose="02020603050405020304" pitchFamily="18" charset="0"/>
                <a:cs typeface="Times New Roman" panose="02020603050405020304" pitchFamily="18" charset="0"/>
              </a:rPr>
              <a:t>5.9</a:t>
            </a:r>
            <a:r>
              <a:rPr lang="zh-CN" altLang="en-US" kern="0">
                <a:latin typeface="Times New Roman" panose="02020603050405020304" pitchFamily="18" charset="0"/>
                <a:cs typeface="Times New Roman" panose="02020603050405020304" pitchFamily="18" charset="0"/>
              </a:rPr>
              <a:t>调试程序</a:t>
            </a:r>
            <a:r>
              <a:rPr lang="en-US" altLang="zh-CN" kern="0">
                <a:latin typeface="Times New Roman" panose="02020603050405020304" pitchFamily="18" charset="0"/>
                <a:cs typeface="Times New Roman" panose="02020603050405020304" pitchFamily="18" charset="0"/>
              </a:rPr>
              <a:t>DEBUG</a:t>
            </a:r>
            <a:r>
              <a:rPr lang="zh-CN" altLang="en-US" kern="0">
                <a:latin typeface="Times New Roman" panose="02020603050405020304" pitchFamily="18" charset="0"/>
                <a:cs typeface="Times New Roman" panose="02020603050405020304" pitchFamily="18" charset="0"/>
              </a:rPr>
              <a:t>的使用</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fade">
                                      <p:cBhvr>
                                        <p:cTn id="7" dur="500"/>
                                        <p:tgtEl>
                                          <p:spTgt spid="194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59">
                                            <p:txEl>
                                              <p:pRg st="0" end="0"/>
                                            </p:txEl>
                                          </p:spTgt>
                                        </p:tgtEl>
                                        <p:attrNameLst>
                                          <p:attrName>style.visibility</p:attrName>
                                        </p:attrNameLst>
                                      </p:cBhvr>
                                      <p:to>
                                        <p:strVal val="visible"/>
                                      </p:to>
                                    </p:set>
                                    <p:animEffect transition="in" filter="fade">
                                      <p:cBhvr>
                                        <p:cTn id="12" dur="500"/>
                                        <p:tgtEl>
                                          <p:spTgt spid="19459">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9459">
                                            <p:txEl>
                                              <p:pRg st="1" end="1"/>
                                            </p:txEl>
                                          </p:spTgt>
                                        </p:tgtEl>
                                        <p:attrNameLst>
                                          <p:attrName>style.visibility</p:attrName>
                                        </p:attrNameLst>
                                      </p:cBhvr>
                                      <p:to>
                                        <p:strVal val="visible"/>
                                      </p:to>
                                    </p:set>
                                    <p:animEffect transition="in" filter="fade">
                                      <p:cBhvr>
                                        <p:cTn id="15" dur="500"/>
                                        <p:tgtEl>
                                          <p:spTgt spid="19459">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9459">
                                            <p:txEl>
                                              <p:pRg st="2" end="2"/>
                                            </p:txEl>
                                          </p:spTgt>
                                        </p:tgtEl>
                                        <p:attrNameLst>
                                          <p:attrName>style.visibility</p:attrName>
                                        </p:attrNameLst>
                                      </p:cBhvr>
                                      <p:to>
                                        <p:strVal val="visible"/>
                                      </p:to>
                                    </p:set>
                                    <p:animEffect transition="in" filter="fade">
                                      <p:cBhvr>
                                        <p:cTn id="18" dur="500"/>
                                        <p:tgtEl>
                                          <p:spTgt spid="19459">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9459">
                                            <p:txEl>
                                              <p:pRg st="3" end="3"/>
                                            </p:txEl>
                                          </p:spTgt>
                                        </p:tgtEl>
                                        <p:attrNameLst>
                                          <p:attrName>style.visibility</p:attrName>
                                        </p:attrNameLst>
                                      </p:cBhvr>
                                      <p:to>
                                        <p:strVal val="visible"/>
                                      </p:to>
                                    </p:set>
                                    <p:animEffect transition="in" filter="fade">
                                      <p:cBhvr>
                                        <p:cTn id="21" dur="500"/>
                                        <p:tgtEl>
                                          <p:spTgt spid="1945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459">
                                            <p:txEl>
                                              <p:pRg st="4" end="4"/>
                                            </p:txEl>
                                          </p:spTgt>
                                        </p:tgtEl>
                                        <p:attrNameLst>
                                          <p:attrName>style.visibility</p:attrName>
                                        </p:attrNameLst>
                                      </p:cBhvr>
                                      <p:to>
                                        <p:strVal val="visible"/>
                                      </p:to>
                                    </p:set>
                                    <p:animEffect transition="in" filter="fade">
                                      <p:cBhvr>
                                        <p:cTn id="26" dur="500"/>
                                        <p:tgtEl>
                                          <p:spTgt spid="19459">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9459">
                                            <p:txEl>
                                              <p:pRg st="5" end="5"/>
                                            </p:txEl>
                                          </p:spTgt>
                                        </p:tgtEl>
                                        <p:attrNameLst>
                                          <p:attrName>style.visibility</p:attrName>
                                        </p:attrNameLst>
                                      </p:cBhvr>
                                      <p:to>
                                        <p:strVal val="visible"/>
                                      </p:to>
                                    </p:set>
                                    <p:animEffect transition="in" filter="fade">
                                      <p:cBhvr>
                                        <p:cTn id="29" dur="500"/>
                                        <p:tgtEl>
                                          <p:spTgt spid="19459">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9459">
                                            <p:txEl>
                                              <p:pRg st="6" end="6"/>
                                            </p:txEl>
                                          </p:spTgt>
                                        </p:tgtEl>
                                        <p:attrNameLst>
                                          <p:attrName>style.visibility</p:attrName>
                                        </p:attrNameLst>
                                      </p:cBhvr>
                                      <p:to>
                                        <p:strVal val="visible"/>
                                      </p:to>
                                    </p:set>
                                    <p:animEffect transition="in" filter="fade">
                                      <p:cBhvr>
                                        <p:cTn id="32" dur="500"/>
                                        <p:tgtEl>
                                          <p:spTgt spid="19459">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9459">
                                            <p:txEl>
                                              <p:pRg st="7" end="7"/>
                                            </p:txEl>
                                          </p:spTgt>
                                        </p:tgtEl>
                                        <p:attrNameLst>
                                          <p:attrName>style.visibility</p:attrName>
                                        </p:attrNameLst>
                                      </p:cBhvr>
                                      <p:to>
                                        <p:strVal val="visible"/>
                                      </p:to>
                                    </p:set>
                                    <p:animEffect transition="in" filter="fade">
                                      <p:cBhvr>
                                        <p:cTn id="35" dur="500"/>
                                        <p:tgtEl>
                                          <p:spTgt spid="19459">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9459">
                                            <p:txEl>
                                              <p:pRg st="8" end="8"/>
                                            </p:txEl>
                                          </p:spTgt>
                                        </p:tgtEl>
                                        <p:attrNameLst>
                                          <p:attrName>style.visibility</p:attrName>
                                        </p:attrNameLst>
                                      </p:cBhvr>
                                      <p:to>
                                        <p:strVal val="visible"/>
                                      </p:to>
                                    </p:set>
                                    <p:animEffect transition="in" filter="fade">
                                      <p:cBhvr>
                                        <p:cTn id="38" dur="500"/>
                                        <p:tgtEl>
                                          <p:spTgt spid="19459">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9460"/>
                                        </p:tgtEl>
                                        <p:attrNameLst>
                                          <p:attrName>style.visibility</p:attrName>
                                        </p:attrNameLst>
                                      </p:cBhvr>
                                      <p:to>
                                        <p:strVal val="visible"/>
                                      </p:to>
                                    </p:set>
                                    <p:animEffect transition="in" filter="fade">
                                      <p:cBhvr>
                                        <p:cTn id="43" dur="500"/>
                                        <p:tgtEl>
                                          <p:spTgt spid="1946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8439"/>
                                        </p:tgtEl>
                                        <p:attrNameLst>
                                          <p:attrName>style.visibility</p:attrName>
                                        </p:attrNameLst>
                                      </p:cBhvr>
                                      <p:to>
                                        <p:strVal val="visible"/>
                                      </p:to>
                                    </p:set>
                                    <p:animEffect transition="in" filter="dissolve">
                                      <p:cBhvr>
                                        <p:cTn id="46" dur="500"/>
                                        <p:tgtEl>
                                          <p:spTgt spid="1843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9461"/>
                                        </p:tgtEl>
                                        <p:attrNameLst>
                                          <p:attrName>style.visibility</p:attrName>
                                        </p:attrNameLst>
                                      </p:cBhvr>
                                      <p:to>
                                        <p:strVal val="visible"/>
                                      </p:to>
                                    </p:set>
                                    <p:animEffect transition="in" filter="fade">
                                      <p:cBhvr>
                                        <p:cTn id="51" dur="500"/>
                                        <p:tgtEl>
                                          <p:spTgt spid="19461"/>
                                        </p:tgtEl>
                                      </p:cBhvr>
                                    </p:animEffect>
                                  </p:childTnLst>
                                </p:cTn>
                              </p:par>
                            </p:childTnLst>
                          </p:cTn>
                        </p:par>
                        <p:par>
                          <p:cTn id="52" fill="hold">
                            <p:stCondLst>
                              <p:cond delay="500"/>
                            </p:stCondLst>
                            <p:childTnLst>
                              <p:par>
                                <p:cTn id="53" presetID="9" presetClass="entr" presetSubtype="0" fill="hold" grpId="0" nodeType="afterEffect">
                                  <p:stCondLst>
                                    <p:cond delay="0"/>
                                  </p:stCondLst>
                                  <p:childTnLst>
                                    <p:set>
                                      <p:cBhvr>
                                        <p:cTn id="54" dur="1" fill="hold">
                                          <p:stCondLst>
                                            <p:cond delay="0"/>
                                          </p:stCondLst>
                                        </p:cTn>
                                        <p:tgtEl>
                                          <p:spTgt spid="18440"/>
                                        </p:tgtEl>
                                        <p:attrNameLst>
                                          <p:attrName>style.visibility</p:attrName>
                                        </p:attrNameLst>
                                      </p:cBhvr>
                                      <p:to>
                                        <p:strVal val="visible"/>
                                      </p:to>
                                    </p:set>
                                    <p:animEffect transition="in" filter="dissolve">
                                      <p:cBhvr>
                                        <p:cTn id="55" dur="500"/>
                                        <p:tgtEl>
                                          <p:spTgt spid="1844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9462"/>
                                        </p:tgtEl>
                                        <p:attrNameLst>
                                          <p:attrName>style.visibility</p:attrName>
                                        </p:attrNameLst>
                                      </p:cBhvr>
                                      <p:to>
                                        <p:strVal val="visible"/>
                                      </p:to>
                                    </p:set>
                                    <p:animEffect transition="in" filter="fade">
                                      <p:cBhvr>
                                        <p:cTn id="60" dur="500"/>
                                        <p:tgtEl>
                                          <p:spTgt spid="19462"/>
                                        </p:tgtEl>
                                      </p:cBhvr>
                                    </p:animEffect>
                                  </p:childTnLst>
                                </p:cTn>
                              </p:par>
                            </p:childTnLst>
                          </p:cTn>
                        </p:par>
                        <p:par>
                          <p:cTn id="61" fill="hold">
                            <p:stCondLst>
                              <p:cond delay="500"/>
                            </p:stCondLst>
                            <p:childTnLst>
                              <p:par>
                                <p:cTn id="62" presetID="9" presetClass="entr" presetSubtype="0" fill="hold" nodeType="afterEffect">
                                  <p:stCondLst>
                                    <p:cond delay="0"/>
                                  </p:stCondLst>
                                  <p:childTnLst>
                                    <p:set>
                                      <p:cBhvr>
                                        <p:cTn id="63" dur="1" fill="hold">
                                          <p:stCondLst>
                                            <p:cond delay="0"/>
                                          </p:stCondLst>
                                        </p:cTn>
                                        <p:tgtEl>
                                          <p:spTgt spid="18442"/>
                                        </p:tgtEl>
                                        <p:attrNameLst>
                                          <p:attrName>style.visibility</p:attrName>
                                        </p:attrNameLst>
                                      </p:cBhvr>
                                      <p:to>
                                        <p:strVal val="visible"/>
                                      </p:to>
                                    </p:set>
                                    <p:animEffect transition="in" filter="dissolve">
                                      <p:cBhvr>
                                        <p:cTn id="64" dur="500"/>
                                        <p:tgtEl>
                                          <p:spTgt spid="1844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8441"/>
                                        </p:tgtEl>
                                        <p:attrNameLst>
                                          <p:attrName>style.visibility</p:attrName>
                                        </p:attrNameLst>
                                      </p:cBhvr>
                                      <p:to>
                                        <p:strVal val="visible"/>
                                      </p:to>
                                    </p:set>
                                    <p:animEffect transition="in" filter="dissolve">
                                      <p:cBhvr>
                                        <p:cTn id="67" dur="500"/>
                                        <p:tgtEl>
                                          <p:spTgt spid="18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60" grpId="0" animBg="1"/>
      <p:bldP spid="19461" grpId="0" animBg="1"/>
      <p:bldP spid="19462" grpId="0" animBg="1"/>
      <p:bldP spid="18439" grpId="0" bldLvl="0" animBg="1" autoUpdateAnimBg="0"/>
      <p:bldP spid="18440" grpId="0" animBg="1" autoUpdateAnimBg="0"/>
      <p:bldP spid="18441" grpId="0" animBg="1"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484784"/>
            <a:ext cx="8229600" cy="648072"/>
          </a:xfrm>
        </p:spPr>
        <p:txBody>
          <a:bodyPr/>
          <a:lstStyle/>
          <a:p>
            <a:pPr algn="l"/>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（4）寄存器命令R（Register）</a:t>
            </a: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483" name="Rectangle 3"/>
          <p:cNvSpPr>
            <a:spLocks noGrp="1" noChangeArrowheads="1"/>
          </p:cNvSpPr>
          <p:nvPr>
            <p:ph type="body" idx="1"/>
          </p:nvPr>
        </p:nvSpPr>
        <p:spPr>
          <a:xfrm>
            <a:off x="899592" y="2348880"/>
            <a:ext cx="7571184" cy="2904939"/>
          </a:xfrm>
        </p:spPr>
        <p:txBody>
          <a:bodyPr/>
          <a:lstStyle/>
          <a:p>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格式2</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，例如，键入</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r ax	</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DEBUG给出当前AX内容，冒号后用于输入数据，如不修改则按ENTER键。</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格式3</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，DEBUG将显示当前各个标志位的状态。显示的符号及其状态</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如表F</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5</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.1所示</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，用户只要输入这些符号就可以修改对应的标志状态，键入顺序可以任意。</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占位符 2"/>
          <p:cNvSpPr txBox="1"/>
          <p:nvPr/>
        </p:nvSpPr>
        <p:spPr>
          <a:xfrm>
            <a:off x="448280" y="990630"/>
            <a:ext cx="5832475" cy="512415"/>
          </a:xfrm>
          <a:prstGeom prst="rect">
            <a:avLst/>
          </a:prstGeom>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None/>
              <a:defRPr sz="2400" b="1">
                <a:solidFill>
                  <a:srgbClr val="000000"/>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None/>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kern="0">
                <a:latin typeface="Times New Roman" panose="02020603050405020304" pitchFamily="18" charset="0"/>
                <a:cs typeface="Times New Roman" panose="02020603050405020304" pitchFamily="18" charset="0"/>
              </a:rPr>
              <a:t>5.9</a:t>
            </a:r>
            <a:r>
              <a:rPr lang="zh-CN" altLang="en-US" kern="0">
                <a:latin typeface="Times New Roman" panose="02020603050405020304" pitchFamily="18" charset="0"/>
                <a:cs typeface="Times New Roman" panose="02020603050405020304" pitchFamily="18" charset="0"/>
              </a:rPr>
              <a:t>调试程序</a:t>
            </a:r>
            <a:r>
              <a:rPr lang="en-US" altLang="zh-CN" kern="0">
                <a:latin typeface="Times New Roman" panose="02020603050405020304" pitchFamily="18" charset="0"/>
                <a:cs typeface="Times New Roman" panose="02020603050405020304" pitchFamily="18" charset="0"/>
              </a:rPr>
              <a:t>DEBUG</a:t>
            </a:r>
            <a:r>
              <a:rPr lang="zh-CN" altLang="en-US" kern="0">
                <a:latin typeface="Times New Roman" panose="02020603050405020304" pitchFamily="18" charset="0"/>
                <a:cs typeface="Times New Roman" panose="02020603050405020304" pitchFamily="18" charset="0"/>
              </a:rPr>
              <a:t>的使用</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fade">
                                      <p:cBhvr>
                                        <p:cTn id="7" dur="500"/>
                                        <p:tgtEl>
                                          <p:spTgt spid="2048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483">
                                            <p:txEl>
                                              <p:pRg st="0" end="0"/>
                                            </p:txEl>
                                          </p:spTgt>
                                        </p:tgtEl>
                                        <p:attrNameLst>
                                          <p:attrName>style.visibility</p:attrName>
                                        </p:attrNameLst>
                                      </p:cBhvr>
                                      <p:to>
                                        <p:strVal val="visible"/>
                                      </p:to>
                                    </p:set>
                                    <p:animEffect transition="in" filter="fade">
                                      <p:cBhvr>
                                        <p:cTn id="10" dur="500"/>
                                        <p:tgtEl>
                                          <p:spTgt spid="2048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483">
                                            <p:txEl>
                                              <p:pRg st="1" end="1"/>
                                            </p:txEl>
                                          </p:spTgt>
                                        </p:tgtEl>
                                        <p:attrNameLst>
                                          <p:attrName>style.visibility</p:attrName>
                                        </p:attrNameLst>
                                      </p:cBhvr>
                                      <p:to>
                                        <p:strVal val="visible"/>
                                      </p:to>
                                    </p:set>
                                    <p:animEffect transition="in" filter="fade">
                                      <p:cBhvr>
                                        <p:cTn id="15" dur="500"/>
                                        <p:tgtEl>
                                          <p:spTgt spid="2048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483">
                                            <p:txEl>
                                              <p:pRg st="2" end="2"/>
                                            </p:txEl>
                                          </p:spTgt>
                                        </p:tgtEl>
                                        <p:attrNameLst>
                                          <p:attrName>style.visibility</p:attrName>
                                        </p:attrNameLst>
                                      </p:cBhvr>
                                      <p:to>
                                        <p:strVal val="visible"/>
                                      </p:to>
                                    </p:set>
                                    <p:animEffect transition="in" filter="fade">
                                      <p:cBhvr>
                                        <p:cTn id="20" dur="500"/>
                                        <p:tgtEl>
                                          <p:spTgt spid="2048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483">
                                            <p:txEl>
                                              <p:pRg st="3" end="3"/>
                                            </p:txEl>
                                          </p:spTgt>
                                        </p:tgtEl>
                                        <p:attrNameLst>
                                          <p:attrName>style.visibility</p:attrName>
                                        </p:attrNameLst>
                                      </p:cBhvr>
                                      <p:to>
                                        <p:strVal val="visible"/>
                                      </p:to>
                                    </p:set>
                                    <p:animEffect transition="in" filter="fade">
                                      <p:cBhvr>
                                        <p:cTn id="25" dur="500"/>
                                        <p:tgtEl>
                                          <p:spTgt spid="20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556792"/>
            <a:ext cx="8229600" cy="625000"/>
          </a:xfrm>
        </p:spPr>
        <p:txBody>
          <a:bodyPr/>
          <a:lstStyle/>
          <a:p>
            <a:pPr algn="l"/>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表F</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5</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.1 标志状态的表示符号</a:t>
            </a: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0483" name="Group 3"/>
          <p:cNvGraphicFramePr>
            <a:graphicFrameLocks noGrp="1"/>
          </p:cNvGraphicFramePr>
          <p:nvPr>
            <p:ph idx="1"/>
          </p:nvPr>
        </p:nvGraphicFramePr>
        <p:xfrm>
          <a:off x="1763688" y="2181792"/>
          <a:ext cx="5904657" cy="4216400"/>
        </p:xfrm>
        <a:graphic>
          <a:graphicData uri="http://schemas.openxmlformats.org/drawingml/2006/table">
            <a:tbl>
              <a:tblPr/>
              <a:tblGrid>
                <a:gridCol w="1968219"/>
                <a:gridCol w="1968219"/>
                <a:gridCol w="1968219"/>
              </a:tblGrid>
              <a:tr h="5334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标志</a:t>
                      </a:r>
                      <a:endParaRPr kumimoji="0" 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置位符号1</a:t>
                      </a:r>
                      <a:endParaRPr kumimoji="0" lang="zh-CN" altLang="en-US"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复位符号0</a:t>
                      </a:r>
                      <a:endParaRPr kumimoji="0" lang="zh-CN" altLang="en-US"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溢出</a:t>
                      </a:r>
                      <a:r>
                        <a:rPr kumimoji="0" lang="zh-CN"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OF</a:t>
                      </a:r>
                      <a:endParaRPr kumimoji="0" lang="zh-CN"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altLang="zh-CN" sz="2000" b="1" i="0" u="none" strike="noStrike" cap="none" normalizeH="0" baseline="0">
                          <a:ln>
                            <a:noFill/>
                          </a:ln>
                          <a:solidFill>
                            <a:schemeClr val="hlink"/>
                          </a:solidFill>
                          <a:effectLst/>
                          <a:latin typeface="Times New Roman" panose="02020603050405020304" pitchFamily="18" charset="0"/>
                          <a:ea typeface="微软雅黑" panose="020B0503020204020204" pitchFamily="34" charset="-122"/>
                          <a:cs typeface="Times New Roman" panose="02020603050405020304" pitchFamily="18" charset="0"/>
                        </a:rPr>
                        <a:t>OV</a:t>
                      </a:r>
                      <a:endParaRPr kumimoji="0" lang="zh-CN" altLang="zh-CN" sz="2000" b="1" i="0" u="none" strike="noStrike" cap="none" normalizeH="0" baseline="0">
                        <a:ln>
                          <a:noFill/>
                        </a:ln>
                        <a:solidFill>
                          <a:schemeClr val="hlink"/>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altLang="zh-CN" sz="2000" b="1" i="0" u="none" strike="noStrike" cap="none" normalizeH="0" baseline="0">
                          <a:ln>
                            <a:noFill/>
                          </a:ln>
                          <a:solidFill>
                            <a:schemeClr val="folHlink"/>
                          </a:solidFill>
                          <a:effectLst/>
                          <a:latin typeface="Times New Roman" panose="02020603050405020304" pitchFamily="18" charset="0"/>
                          <a:ea typeface="微软雅黑" panose="020B0503020204020204" pitchFamily="34" charset="-122"/>
                          <a:cs typeface="Times New Roman" panose="02020603050405020304" pitchFamily="18" charset="0"/>
                        </a:rPr>
                        <a:t>NV</a:t>
                      </a:r>
                      <a:endParaRPr kumimoji="0" lang="zh-CN" altLang="zh-CN" sz="2000" b="1" i="0" u="none" strike="noStrike" cap="none" normalizeH="0" baseline="0">
                        <a:ln>
                          <a:noFill/>
                        </a:ln>
                        <a:solidFill>
                          <a:schemeClr val="folHlink"/>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方向</a:t>
                      </a:r>
                      <a:r>
                        <a:rPr kumimoji="0" lang="zh-CN"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DF</a:t>
                      </a:r>
                      <a:endParaRPr kumimoji="0" lang="zh-CN"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altLang="zh-CN" sz="2000" b="1" i="0" u="none" strike="noStrike" cap="none" normalizeH="0" baseline="0" dirty="0">
                          <a:ln>
                            <a:noFill/>
                          </a:ln>
                          <a:solidFill>
                            <a:schemeClr val="hlink"/>
                          </a:solidFill>
                          <a:effectLst/>
                          <a:latin typeface="Times New Roman" panose="02020603050405020304" pitchFamily="18" charset="0"/>
                          <a:ea typeface="微软雅黑" panose="020B0503020204020204" pitchFamily="34" charset="-122"/>
                          <a:cs typeface="Times New Roman" panose="02020603050405020304" pitchFamily="18" charset="0"/>
                        </a:rPr>
                        <a:t>DN</a:t>
                      </a:r>
                      <a:endParaRPr kumimoji="0" lang="zh-CN" altLang="zh-CN" sz="2000" b="1" i="0" u="none" strike="noStrike" cap="none" normalizeH="0" baseline="0" dirty="0">
                        <a:ln>
                          <a:noFill/>
                        </a:ln>
                        <a:solidFill>
                          <a:schemeClr val="hlink"/>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altLang="zh-CN" sz="2000" b="1" i="0" u="none" strike="noStrike" cap="none" normalizeH="0" baseline="0">
                          <a:ln>
                            <a:noFill/>
                          </a:ln>
                          <a:solidFill>
                            <a:schemeClr val="folHlink"/>
                          </a:solidFill>
                          <a:effectLst/>
                          <a:latin typeface="Times New Roman" panose="02020603050405020304" pitchFamily="18" charset="0"/>
                          <a:ea typeface="微软雅黑" panose="020B0503020204020204" pitchFamily="34" charset="-122"/>
                          <a:cs typeface="Times New Roman" panose="02020603050405020304" pitchFamily="18" charset="0"/>
                        </a:rPr>
                        <a:t>UP</a:t>
                      </a:r>
                      <a:endParaRPr kumimoji="0" lang="zh-CN" altLang="zh-CN" sz="2000" b="1" i="0" u="none" strike="noStrike" cap="none" normalizeH="0" baseline="0">
                        <a:ln>
                          <a:noFill/>
                        </a:ln>
                        <a:solidFill>
                          <a:schemeClr val="folHlink"/>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中断</a:t>
                      </a:r>
                      <a:r>
                        <a:rPr kumimoji="0" lang="zh-CN" altLang="zh-CN"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IF</a:t>
                      </a:r>
                      <a:endParaRPr kumimoji="0" lang="zh-CN" altLang="zh-CN"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altLang="zh-CN" sz="2000" b="1" i="0" u="none" strike="noStrike" cap="none" normalizeH="0" baseline="0" dirty="0">
                          <a:ln>
                            <a:noFill/>
                          </a:ln>
                          <a:solidFill>
                            <a:schemeClr val="hlink"/>
                          </a:solidFill>
                          <a:effectLst/>
                          <a:latin typeface="Times New Roman" panose="02020603050405020304" pitchFamily="18" charset="0"/>
                          <a:ea typeface="微软雅黑" panose="020B0503020204020204" pitchFamily="34" charset="-122"/>
                          <a:cs typeface="Times New Roman" panose="02020603050405020304" pitchFamily="18" charset="0"/>
                        </a:rPr>
                        <a:t>EI</a:t>
                      </a:r>
                      <a:endParaRPr kumimoji="0" lang="zh-CN" altLang="zh-CN" sz="2000" b="1" i="0" u="none" strike="noStrike" cap="none" normalizeH="0" baseline="0" dirty="0">
                        <a:ln>
                          <a:noFill/>
                        </a:ln>
                        <a:solidFill>
                          <a:schemeClr val="hlink"/>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altLang="zh-CN" sz="2000" b="1" i="0" u="none" strike="noStrike" cap="none" normalizeH="0" baseline="0">
                          <a:ln>
                            <a:noFill/>
                          </a:ln>
                          <a:solidFill>
                            <a:schemeClr val="folHlink"/>
                          </a:solidFill>
                          <a:effectLst/>
                          <a:latin typeface="Times New Roman" panose="02020603050405020304" pitchFamily="18" charset="0"/>
                          <a:ea typeface="微软雅黑" panose="020B0503020204020204" pitchFamily="34" charset="-122"/>
                          <a:cs typeface="Times New Roman" panose="02020603050405020304" pitchFamily="18" charset="0"/>
                        </a:rPr>
                        <a:t>DI</a:t>
                      </a:r>
                      <a:endParaRPr kumimoji="0" lang="zh-CN" altLang="zh-CN" sz="2000" b="1" i="0" u="none" strike="noStrike" cap="none" normalizeH="0" baseline="0">
                        <a:ln>
                          <a:noFill/>
                        </a:ln>
                        <a:solidFill>
                          <a:schemeClr val="folHlink"/>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符号</a:t>
                      </a:r>
                      <a:r>
                        <a:rPr kumimoji="0" lang="zh-CN" altLang="zh-CN"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SF</a:t>
                      </a:r>
                      <a:endParaRPr kumimoji="0" lang="zh-CN" altLang="zh-CN"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altLang="zh-CN" sz="2000" b="1" i="0" u="none" strike="noStrike" cap="none" normalizeH="0" baseline="0" dirty="0">
                          <a:ln>
                            <a:noFill/>
                          </a:ln>
                          <a:solidFill>
                            <a:schemeClr val="hlink"/>
                          </a:solidFill>
                          <a:effectLst/>
                          <a:latin typeface="Times New Roman" panose="02020603050405020304" pitchFamily="18" charset="0"/>
                          <a:ea typeface="微软雅黑" panose="020B0503020204020204" pitchFamily="34" charset="-122"/>
                          <a:cs typeface="Times New Roman" panose="02020603050405020304" pitchFamily="18" charset="0"/>
                        </a:rPr>
                        <a:t>NG</a:t>
                      </a:r>
                      <a:endParaRPr kumimoji="0" lang="zh-CN" altLang="zh-CN" sz="2000" b="1" i="0" u="none" strike="noStrike" cap="none" normalizeH="0" baseline="0" dirty="0">
                        <a:ln>
                          <a:noFill/>
                        </a:ln>
                        <a:solidFill>
                          <a:schemeClr val="hlink"/>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altLang="zh-CN" sz="2000" b="1" i="0" u="none" strike="noStrike" cap="none" normalizeH="0" baseline="0">
                          <a:ln>
                            <a:noFill/>
                          </a:ln>
                          <a:solidFill>
                            <a:schemeClr val="folHlink"/>
                          </a:solidFill>
                          <a:effectLst/>
                          <a:latin typeface="Times New Roman" panose="02020603050405020304" pitchFamily="18" charset="0"/>
                          <a:ea typeface="微软雅黑" panose="020B0503020204020204" pitchFamily="34" charset="-122"/>
                          <a:cs typeface="Times New Roman" panose="02020603050405020304" pitchFamily="18" charset="0"/>
                        </a:rPr>
                        <a:t>PL</a:t>
                      </a:r>
                      <a:endParaRPr kumimoji="0" lang="zh-CN" altLang="zh-CN" sz="2000" b="1" i="0" u="none" strike="noStrike" cap="none" normalizeH="0" baseline="0">
                        <a:ln>
                          <a:noFill/>
                        </a:ln>
                        <a:solidFill>
                          <a:schemeClr val="folHlink"/>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零位</a:t>
                      </a:r>
                      <a:r>
                        <a:rPr kumimoji="0" lang="zh-CN" altLang="zh-CN"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ZF</a:t>
                      </a:r>
                      <a:endParaRPr kumimoji="0" lang="zh-CN" altLang="zh-CN"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altLang="zh-CN" sz="2000" b="1" i="0" u="none" strike="noStrike" cap="none" normalizeH="0" baseline="0" dirty="0">
                          <a:ln>
                            <a:noFill/>
                          </a:ln>
                          <a:solidFill>
                            <a:schemeClr val="hlink"/>
                          </a:solidFill>
                          <a:effectLst/>
                          <a:latin typeface="Times New Roman" panose="02020603050405020304" pitchFamily="18" charset="0"/>
                          <a:ea typeface="微软雅黑" panose="020B0503020204020204" pitchFamily="34" charset="-122"/>
                          <a:cs typeface="Times New Roman" panose="02020603050405020304" pitchFamily="18" charset="0"/>
                        </a:rPr>
                        <a:t>ZR</a:t>
                      </a:r>
                      <a:endParaRPr kumimoji="0" lang="zh-CN" altLang="zh-CN" sz="2000" b="1" i="0" u="none" strike="noStrike" cap="none" normalizeH="0" baseline="0" dirty="0">
                        <a:ln>
                          <a:noFill/>
                        </a:ln>
                        <a:solidFill>
                          <a:schemeClr val="hlink"/>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altLang="zh-CN" sz="2000" b="1" i="0" u="none" strike="noStrike" cap="none" normalizeH="0" baseline="0" dirty="0">
                          <a:ln>
                            <a:noFill/>
                          </a:ln>
                          <a:solidFill>
                            <a:schemeClr val="folHlink"/>
                          </a:solidFill>
                          <a:effectLst/>
                          <a:latin typeface="Times New Roman" panose="02020603050405020304" pitchFamily="18" charset="0"/>
                          <a:ea typeface="微软雅黑" panose="020B0503020204020204" pitchFamily="34" charset="-122"/>
                          <a:cs typeface="Times New Roman" panose="02020603050405020304" pitchFamily="18" charset="0"/>
                        </a:rPr>
                        <a:t>NZ</a:t>
                      </a:r>
                      <a:endParaRPr kumimoji="0" lang="zh-CN" altLang="zh-CN" sz="2000" b="1" i="0" u="none" strike="noStrike" cap="none" normalizeH="0" baseline="0" dirty="0">
                        <a:ln>
                          <a:noFill/>
                        </a:ln>
                        <a:solidFill>
                          <a:schemeClr val="folHlink"/>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辅助</a:t>
                      </a:r>
                      <a:r>
                        <a:rPr kumimoji="0" lang="zh-CN" altLang="zh-CN"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AF</a:t>
                      </a:r>
                      <a:endParaRPr kumimoji="0" lang="zh-CN" altLang="zh-CN"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altLang="zh-CN" sz="2000" b="1" i="0" u="none" strike="noStrike" cap="none" normalizeH="0" baseline="0">
                          <a:ln>
                            <a:noFill/>
                          </a:ln>
                          <a:solidFill>
                            <a:schemeClr val="hlink"/>
                          </a:solidFill>
                          <a:effectLst/>
                          <a:latin typeface="Times New Roman" panose="02020603050405020304" pitchFamily="18" charset="0"/>
                          <a:ea typeface="微软雅黑" panose="020B0503020204020204" pitchFamily="34" charset="-122"/>
                          <a:cs typeface="Times New Roman" panose="02020603050405020304" pitchFamily="18" charset="0"/>
                        </a:rPr>
                        <a:t>AC</a:t>
                      </a:r>
                      <a:endParaRPr kumimoji="0" lang="zh-CN" altLang="zh-CN" sz="2000" b="1" i="0" u="none" strike="noStrike" cap="none" normalizeH="0" baseline="0">
                        <a:ln>
                          <a:noFill/>
                        </a:ln>
                        <a:solidFill>
                          <a:schemeClr val="hlink"/>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altLang="zh-CN" sz="2000" b="1" i="0" u="none" strike="noStrike" cap="none" normalizeH="0" baseline="0" dirty="0">
                          <a:ln>
                            <a:noFill/>
                          </a:ln>
                          <a:solidFill>
                            <a:schemeClr val="folHlink"/>
                          </a:solidFill>
                          <a:effectLst/>
                          <a:latin typeface="Times New Roman" panose="02020603050405020304" pitchFamily="18" charset="0"/>
                          <a:ea typeface="微软雅黑" panose="020B0503020204020204" pitchFamily="34" charset="-122"/>
                          <a:cs typeface="Times New Roman" panose="02020603050405020304" pitchFamily="18" charset="0"/>
                        </a:rPr>
                        <a:t>NA</a:t>
                      </a:r>
                      <a:endParaRPr kumimoji="0" lang="zh-CN" altLang="zh-CN" sz="2000" b="1" i="0" u="none" strike="noStrike" cap="none" normalizeH="0" baseline="0" dirty="0">
                        <a:ln>
                          <a:noFill/>
                        </a:ln>
                        <a:solidFill>
                          <a:schemeClr val="folHlink"/>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奇偶</a:t>
                      </a:r>
                      <a:r>
                        <a:rPr kumimoji="0" lang="zh-CN" altLang="zh-CN"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PF</a:t>
                      </a:r>
                      <a:endParaRPr kumimoji="0" lang="zh-CN" altLang="zh-CN"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altLang="zh-CN" sz="2000" b="1" i="0" u="none" strike="noStrike" cap="none" normalizeH="0" baseline="0">
                          <a:ln>
                            <a:noFill/>
                          </a:ln>
                          <a:solidFill>
                            <a:schemeClr val="hlink"/>
                          </a:solidFill>
                          <a:effectLst/>
                          <a:latin typeface="Times New Roman" panose="02020603050405020304" pitchFamily="18" charset="0"/>
                          <a:ea typeface="微软雅黑" panose="020B0503020204020204" pitchFamily="34" charset="-122"/>
                          <a:cs typeface="Times New Roman" panose="02020603050405020304" pitchFamily="18" charset="0"/>
                        </a:rPr>
                        <a:t>PE</a:t>
                      </a:r>
                      <a:endParaRPr kumimoji="0" lang="zh-CN" altLang="zh-CN" sz="2000" b="1" i="0" u="none" strike="noStrike" cap="none" normalizeH="0" baseline="0">
                        <a:ln>
                          <a:noFill/>
                        </a:ln>
                        <a:solidFill>
                          <a:schemeClr val="hlink"/>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altLang="zh-CN" sz="2000" b="1" i="0" u="none" strike="noStrike" cap="none" normalizeH="0" baseline="0" dirty="0">
                          <a:ln>
                            <a:noFill/>
                          </a:ln>
                          <a:solidFill>
                            <a:schemeClr val="folHlink"/>
                          </a:solidFill>
                          <a:effectLst/>
                          <a:latin typeface="Times New Roman" panose="02020603050405020304" pitchFamily="18" charset="0"/>
                          <a:ea typeface="微软雅黑" panose="020B0503020204020204" pitchFamily="34" charset="-122"/>
                          <a:cs typeface="Times New Roman" panose="02020603050405020304" pitchFamily="18" charset="0"/>
                        </a:rPr>
                        <a:t>PO</a:t>
                      </a:r>
                      <a:endParaRPr kumimoji="0" lang="zh-CN" altLang="zh-CN" sz="2000" b="1" i="0" u="none" strike="noStrike" cap="none" normalizeH="0" baseline="0" dirty="0">
                        <a:ln>
                          <a:noFill/>
                        </a:ln>
                        <a:solidFill>
                          <a:schemeClr val="folHlink"/>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826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进位</a:t>
                      </a:r>
                      <a:r>
                        <a:rPr kumimoji="0" lang="zh-CN" altLang="zh-CN"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CF</a:t>
                      </a:r>
                      <a:endParaRPr kumimoji="0" lang="zh-CN" altLang="zh-CN"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altLang="zh-CN" sz="2000" b="1" i="0" u="none" strike="noStrike" cap="none" normalizeH="0" baseline="0" dirty="0">
                          <a:ln>
                            <a:noFill/>
                          </a:ln>
                          <a:solidFill>
                            <a:schemeClr val="hlink"/>
                          </a:solidFill>
                          <a:effectLst/>
                          <a:latin typeface="Times New Roman" panose="02020603050405020304" pitchFamily="18" charset="0"/>
                          <a:ea typeface="微软雅黑" panose="020B0503020204020204" pitchFamily="34" charset="-122"/>
                          <a:cs typeface="Times New Roman" panose="02020603050405020304" pitchFamily="18" charset="0"/>
                        </a:rPr>
                        <a:t>CY</a:t>
                      </a:r>
                      <a:endParaRPr kumimoji="0" lang="zh-CN" altLang="zh-CN" sz="2000" b="1" i="0" u="none" strike="noStrike" cap="none" normalizeH="0" baseline="0" dirty="0">
                        <a:ln>
                          <a:noFill/>
                        </a:ln>
                        <a:solidFill>
                          <a:schemeClr val="hlink"/>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anose="05000000000000000000" pitchFamily="2" charset="2"/>
                        <a:buNone/>
                      </a:pPr>
                      <a:r>
                        <a:rPr kumimoji="0" lang="zh-CN" altLang="zh-CN" sz="2000" b="1" i="0" u="none" strike="noStrike" cap="none" normalizeH="0" baseline="0" dirty="0">
                          <a:ln>
                            <a:noFill/>
                          </a:ln>
                          <a:solidFill>
                            <a:schemeClr val="folHlink"/>
                          </a:solidFill>
                          <a:effectLst/>
                          <a:latin typeface="Times New Roman" panose="02020603050405020304" pitchFamily="18" charset="0"/>
                          <a:ea typeface="微软雅黑" panose="020B0503020204020204" pitchFamily="34" charset="-122"/>
                          <a:cs typeface="Times New Roman" panose="02020603050405020304" pitchFamily="18" charset="0"/>
                        </a:rPr>
                        <a:t>NC</a:t>
                      </a:r>
                      <a:endParaRPr kumimoji="0" lang="zh-CN" altLang="zh-CN" sz="2000" b="1" i="0" u="none" strike="noStrike" cap="none" normalizeH="0" baseline="0" dirty="0">
                        <a:ln>
                          <a:noFill/>
                        </a:ln>
                        <a:solidFill>
                          <a:schemeClr val="folHlink"/>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文本占位符 2"/>
          <p:cNvSpPr txBox="1"/>
          <p:nvPr/>
        </p:nvSpPr>
        <p:spPr>
          <a:xfrm>
            <a:off x="448280" y="990630"/>
            <a:ext cx="5832475" cy="512415"/>
          </a:xfrm>
          <a:prstGeom prst="rect">
            <a:avLst/>
          </a:prstGeom>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None/>
              <a:defRPr sz="2400" b="1">
                <a:solidFill>
                  <a:srgbClr val="000000"/>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None/>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kern="0">
                <a:latin typeface="Times New Roman" panose="02020603050405020304" pitchFamily="18" charset="0"/>
                <a:cs typeface="Times New Roman" panose="02020603050405020304" pitchFamily="18" charset="0"/>
              </a:rPr>
              <a:t>5.9</a:t>
            </a:r>
            <a:r>
              <a:rPr lang="zh-CN" altLang="en-US" kern="0">
                <a:latin typeface="Times New Roman" panose="02020603050405020304" pitchFamily="18" charset="0"/>
                <a:cs typeface="Times New Roman" panose="02020603050405020304" pitchFamily="18" charset="0"/>
              </a:rPr>
              <a:t>调试程序</a:t>
            </a:r>
            <a:r>
              <a:rPr lang="en-US" altLang="zh-CN" kern="0">
                <a:latin typeface="Times New Roman" panose="02020603050405020304" pitchFamily="18" charset="0"/>
                <a:cs typeface="Times New Roman" panose="02020603050405020304" pitchFamily="18" charset="0"/>
              </a:rPr>
              <a:t>DEBUG</a:t>
            </a:r>
            <a:r>
              <a:rPr lang="zh-CN" altLang="en-US" kern="0">
                <a:latin typeface="Times New Roman" panose="02020603050405020304" pitchFamily="18" charset="0"/>
                <a:cs typeface="Times New Roman" panose="02020603050405020304" pitchFamily="18" charset="0"/>
              </a:rPr>
              <a:t>的使用</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wipe(up)">
                                      <p:cBhvr>
                                        <p:cTn id="12"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Lst>
  </p:timing>
</p:sld>
</file>

<file path=ppt/slides/slide119.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95536" y="1556792"/>
            <a:ext cx="8229600" cy="648072"/>
          </a:xfrm>
        </p:spPr>
        <p:txBody>
          <a:bodyPr/>
          <a:lstStyle/>
          <a:p>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汇编命令A（Assembler）</a:t>
            </a: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531" name="Rectangle 3"/>
          <p:cNvSpPr>
            <a:spLocks noGrp="1" noChangeArrowheads="1"/>
          </p:cNvSpPr>
          <p:nvPr>
            <p:ph type="body" idx="1"/>
          </p:nvPr>
        </p:nvSpPr>
        <p:spPr>
          <a:xfrm>
            <a:off x="457200" y="2312767"/>
            <a:ext cx="8507288" cy="3564505"/>
          </a:xfrm>
        </p:spPr>
        <p:txBody>
          <a:bodyPr/>
          <a:lstStyle/>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格式：</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A [地址]	；从</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指定地址</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开始汇编指令</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A命令中如果</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没有指定地址</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，则</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接着上一个A命令的最后一个单元开始</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；若还</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没有使用过A命令</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，则从当前CS：IP开始。</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输入A命令后，就可以输入8086指令，DEBUG将它们汇编成机器代码，相继地存放在指定地址开始的存储区中，记住最后要</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输入一个回车结束A命令。</a:t>
            </a:r>
            <a:endPar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进行汇编的步骤如下；</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输</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入</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汇编命令A[地址]，按回车。DEBUG提示地址，等待用户输入新指令；</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占位符 2"/>
          <p:cNvSpPr txBox="1"/>
          <p:nvPr/>
        </p:nvSpPr>
        <p:spPr>
          <a:xfrm>
            <a:off x="448280" y="990630"/>
            <a:ext cx="5832475" cy="512415"/>
          </a:xfrm>
          <a:prstGeom prst="rect">
            <a:avLst/>
          </a:prstGeom>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None/>
              <a:defRPr sz="2400" b="1">
                <a:solidFill>
                  <a:srgbClr val="000000"/>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None/>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kern="0">
                <a:latin typeface="Times New Roman" panose="02020603050405020304" pitchFamily="18" charset="0"/>
                <a:cs typeface="Times New Roman" panose="02020603050405020304" pitchFamily="18" charset="0"/>
              </a:rPr>
              <a:t>5.9</a:t>
            </a:r>
            <a:r>
              <a:rPr lang="zh-CN" altLang="en-US" kern="0">
                <a:latin typeface="Times New Roman" panose="02020603050405020304" pitchFamily="18" charset="0"/>
                <a:cs typeface="Times New Roman" panose="02020603050405020304" pitchFamily="18" charset="0"/>
              </a:rPr>
              <a:t>调试程序</a:t>
            </a:r>
            <a:r>
              <a:rPr lang="en-US" altLang="zh-CN" kern="0">
                <a:latin typeface="Times New Roman" panose="02020603050405020304" pitchFamily="18" charset="0"/>
                <a:cs typeface="Times New Roman" panose="02020603050405020304" pitchFamily="18" charset="0"/>
              </a:rPr>
              <a:t>DEBUG</a:t>
            </a:r>
            <a:r>
              <a:rPr lang="zh-CN" altLang="en-US" kern="0">
                <a:latin typeface="Times New Roman" panose="02020603050405020304" pitchFamily="18" charset="0"/>
                <a:cs typeface="Times New Roman" panose="02020603050405020304" pitchFamily="18" charset="0"/>
              </a:rPr>
              <a:t>的使用</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500"/>
                                        <p:tgtEl>
                                          <p:spTgt spid="225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531">
                                            <p:txEl>
                                              <p:pRg st="0" end="0"/>
                                            </p:txEl>
                                          </p:spTgt>
                                        </p:tgtEl>
                                        <p:attrNameLst>
                                          <p:attrName>style.visibility</p:attrName>
                                        </p:attrNameLst>
                                      </p:cBhvr>
                                      <p:to>
                                        <p:strVal val="visible"/>
                                      </p:to>
                                    </p:set>
                                    <p:animEffect transition="in" filter="fade">
                                      <p:cBhvr>
                                        <p:cTn id="10" dur="500"/>
                                        <p:tgtEl>
                                          <p:spTgt spid="2253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531">
                                            <p:txEl>
                                              <p:pRg st="1" end="1"/>
                                            </p:txEl>
                                          </p:spTgt>
                                        </p:tgtEl>
                                        <p:attrNameLst>
                                          <p:attrName>style.visibility</p:attrName>
                                        </p:attrNameLst>
                                      </p:cBhvr>
                                      <p:to>
                                        <p:strVal val="visible"/>
                                      </p:to>
                                    </p:set>
                                    <p:animEffect transition="in" filter="fade">
                                      <p:cBhvr>
                                        <p:cTn id="15" dur="500"/>
                                        <p:tgtEl>
                                          <p:spTgt spid="2253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531">
                                            <p:txEl>
                                              <p:pRg st="2" end="2"/>
                                            </p:txEl>
                                          </p:spTgt>
                                        </p:tgtEl>
                                        <p:attrNameLst>
                                          <p:attrName>style.visibility</p:attrName>
                                        </p:attrNameLst>
                                      </p:cBhvr>
                                      <p:to>
                                        <p:strVal val="visible"/>
                                      </p:to>
                                    </p:set>
                                    <p:animEffect transition="in" filter="fade">
                                      <p:cBhvr>
                                        <p:cTn id="20" dur="500"/>
                                        <p:tgtEl>
                                          <p:spTgt spid="2253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3" end="3"/>
                                            </p:txEl>
                                          </p:spTgt>
                                        </p:tgtEl>
                                        <p:attrNameLst>
                                          <p:attrName>style.visibility</p:attrName>
                                        </p:attrNameLst>
                                      </p:cBhvr>
                                      <p:to>
                                        <p:strVal val="visible"/>
                                      </p:to>
                                    </p:set>
                                    <p:animEffect transition="in" filter="fade">
                                      <p:cBhvr>
                                        <p:cTn id="25" dur="500"/>
                                        <p:tgtEl>
                                          <p:spTgt spid="2253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531">
                                            <p:txEl>
                                              <p:pRg st="4" end="4"/>
                                            </p:txEl>
                                          </p:spTgt>
                                        </p:tgtEl>
                                        <p:attrNameLst>
                                          <p:attrName>style.visibility</p:attrName>
                                        </p:attrNameLst>
                                      </p:cBhvr>
                                      <p:to>
                                        <p:strVal val="visible"/>
                                      </p:to>
                                    </p:set>
                                    <p:animEffect transition="in" filter="fade">
                                      <p:cBhvr>
                                        <p:cTn id="30" dur="500"/>
                                        <p:tgtEl>
                                          <p:spTgt spid="22531">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531">
                                            <p:txEl>
                                              <p:pRg st="5" end="5"/>
                                            </p:txEl>
                                          </p:spTgt>
                                        </p:tgtEl>
                                        <p:attrNameLst>
                                          <p:attrName>style.visibility</p:attrName>
                                        </p:attrNameLst>
                                      </p:cBhvr>
                                      <p:to>
                                        <p:strVal val="visible"/>
                                      </p:to>
                                    </p:set>
                                    <p:animEffect transition="in" filter="fade">
                                      <p:cBhvr>
                                        <p:cTn id="33"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4"/>
            <a:ext cx="8229600" cy="563563"/>
          </a:xfrm>
        </p:spPr>
        <p:txBody>
          <a:bodyPr/>
          <a:lstStyle/>
          <a:p>
            <a:r>
              <a:rPr lang="en-US" altLang="zh-CN" b="1" dirty="0"/>
              <a:t>2.</a:t>
            </a:r>
            <a:r>
              <a:rPr lang="zh-CN" altLang="zh-CN" b="1" dirty="0"/>
              <a:t>变量的属性</a:t>
            </a:r>
            <a:endParaRPr lang="zh-CN" altLang="zh-CN" b="1" dirty="0"/>
          </a:p>
        </p:txBody>
      </p:sp>
      <p:sp>
        <p:nvSpPr>
          <p:cNvPr id="3" name="文本占位符 2"/>
          <p:cNvSpPr>
            <a:spLocks noGrp="1"/>
          </p:cNvSpPr>
          <p:nvPr>
            <p:ph type="body" sz="quarter" idx="10"/>
          </p:nvPr>
        </p:nvSpPr>
        <p:spPr/>
        <p:txBody>
          <a:bodyPr/>
          <a:lstStyle/>
          <a:p>
            <a:r>
              <a:rPr lang="en-US" altLang="zh-CN" dirty="0"/>
              <a:t>5.2</a:t>
            </a:r>
            <a:r>
              <a:rPr lang="zh-CN" altLang="en-US" dirty="0"/>
              <a:t>汇编语言中的数据</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6" name="矩形 5"/>
          <p:cNvSpPr/>
          <p:nvPr/>
        </p:nvSpPr>
        <p:spPr>
          <a:xfrm>
            <a:off x="683568" y="2294769"/>
            <a:ext cx="8229600" cy="3400931"/>
          </a:xfrm>
          <a:prstGeom prst="rect">
            <a:avLst/>
          </a:prstGeom>
        </p:spPr>
        <p:txBody>
          <a:bodyPr wrap="square">
            <a:spAutoFit/>
          </a:bodyPr>
          <a:lstStyle/>
          <a:p>
            <a:pPr>
              <a:spcBef>
                <a:spcPts val="600"/>
              </a:spcBef>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变量有三种属性：</a:t>
            </a:r>
            <a:r>
              <a:rPr lang="zh-CN" altLang="en-US"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段属性、偏移属性、类型属性</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① </a:t>
            </a:r>
            <a:r>
              <a:rPr lang="zh-CN" altLang="en-US"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段属性</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SEGMENT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）：变量所在的段的起始地址（</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位），此值必须在一个段寄存器中。</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② </a:t>
            </a:r>
            <a:r>
              <a:rPr lang="zh-CN" altLang="en-US"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偏移属性</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OFFSET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）：该变量与段的起始地址之间相距的字节数。对于</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位段，是</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位无符号数</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对于</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位段，则是</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位无符号数。在当前段内给出的变量的偏移值等于当前地址计数器的值，当前地址计数器的值可以用</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来表示。</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③ </a:t>
            </a:r>
            <a:r>
              <a:rPr lang="zh-CN" altLang="en-US"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类型属性</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TYPE</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）：定义该变量的字节数。如</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BYTE</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DB</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1B</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长）、</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WORD</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DW</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2B</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长）、</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DWORD</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DD</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4B</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长）、</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FWORD</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DF</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6B</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长）、</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QWORD</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DQ</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8B</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长）、</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TBYTE</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DT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10B</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长）。</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79512" y="1556792"/>
            <a:ext cx="5068619" cy="571500"/>
          </a:xfrm>
        </p:spPr>
        <p:txBody>
          <a:bodyPr/>
          <a:lstStyle/>
          <a:p>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汇编命令A（Assembler）</a:t>
            </a: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5" name="Rectangle 3"/>
          <p:cNvSpPr>
            <a:spLocks noGrp="1" noChangeArrowheads="1"/>
          </p:cNvSpPr>
          <p:nvPr>
            <p:ph type="body" idx="1"/>
          </p:nvPr>
        </p:nvSpPr>
        <p:spPr>
          <a:xfrm>
            <a:off x="457200" y="2276872"/>
            <a:ext cx="8229600" cy="3412976"/>
          </a:xfrm>
        </p:spPr>
        <p:txBody>
          <a:bodyPr/>
          <a:lstStyle/>
          <a:p>
            <a:pPr lvl="1"/>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输入汇编指令，按回车；</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如上继续输入汇编指令，直到输入所有指令；</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不输入内容就按回车，结束汇编，返回DEBUG的提示符状态。</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A命令支持标准的8086（和8087浮点）指令系统以及汇编语句格式，但要注意以下一些规则：</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所有输入的数值都是</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16进制数</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段超越指令需要在相应指令前，单独一行输入；</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段间（远）返回的</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助记符要使用RETF</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A命令也支持最常用的两个伪指令</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DB和DW</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占位符 2"/>
          <p:cNvSpPr txBox="1"/>
          <p:nvPr/>
        </p:nvSpPr>
        <p:spPr>
          <a:xfrm>
            <a:off x="448280" y="990630"/>
            <a:ext cx="5832475" cy="512415"/>
          </a:xfrm>
          <a:prstGeom prst="rect">
            <a:avLst/>
          </a:prstGeom>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None/>
              <a:defRPr sz="2400" b="1">
                <a:solidFill>
                  <a:srgbClr val="000000"/>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None/>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kern="0">
                <a:latin typeface="Times New Roman" panose="02020603050405020304" pitchFamily="18" charset="0"/>
                <a:cs typeface="Times New Roman" panose="02020603050405020304" pitchFamily="18" charset="0"/>
              </a:rPr>
              <a:t>5.9</a:t>
            </a:r>
            <a:r>
              <a:rPr lang="zh-CN" altLang="en-US" kern="0">
                <a:latin typeface="Times New Roman" panose="02020603050405020304" pitchFamily="18" charset="0"/>
                <a:cs typeface="Times New Roman" panose="02020603050405020304" pitchFamily="18" charset="0"/>
              </a:rPr>
              <a:t>调试程序</a:t>
            </a:r>
            <a:r>
              <a:rPr lang="en-US" altLang="zh-CN" kern="0">
                <a:latin typeface="Times New Roman" panose="02020603050405020304" pitchFamily="18" charset="0"/>
                <a:cs typeface="Times New Roman" panose="02020603050405020304" pitchFamily="18" charset="0"/>
              </a:rPr>
              <a:t>DEBUG</a:t>
            </a:r>
            <a:r>
              <a:rPr lang="zh-CN" altLang="en-US" kern="0">
                <a:latin typeface="Times New Roman" panose="02020603050405020304" pitchFamily="18" charset="0"/>
                <a:cs typeface="Times New Roman" panose="02020603050405020304" pitchFamily="18" charset="0"/>
              </a:rPr>
              <a:t>的使用</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500"/>
                                        <p:tgtEl>
                                          <p:spTgt spid="235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555">
                                            <p:txEl>
                                              <p:pRg st="0" end="0"/>
                                            </p:txEl>
                                          </p:spTgt>
                                        </p:tgtEl>
                                        <p:attrNameLst>
                                          <p:attrName>style.visibility</p:attrName>
                                        </p:attrNameLst>
                                      </p:cBhvr>
                                      <p:to>
                                        <p:strVal val="visible"/>
                                      </p:to>
                                    </p:set>
                                    <p:animEffect transition="in" filter="fade">
                                      <p:cBhvr>
                                        <p:cTn id="10" dur="500"/>
                                        <p:tgtEl>
                                          <p:spTgt spid="2355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Effect transition="in" filter="fade">
                                      <p:cBhvr>
                                        <p:cTn id="13" dur="500"/>
                                        <p:tgtEl>
                                          <p:spTgt spid="2355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555">
                                            <p:txEl>
                                              <p:pRg st="2" end="2"/>
                                            </p:txEl>
                                          </p:spTgt>
                                        </p:tgtEl>
                                        <p:attrNameLst>
                                          <p:attrName>style.visibility</p:attrName>
                                        </p:attrNameLst>
                                      </p:cBhvr>
                                      <p:to>
                                        <p:strVal val="visible"/>
                                      </p:to>
                                    </p:set>
                                    <p:animEffect transition="in" filter="fade">
                                      <p:cBhvr>
                                        <p:cTn id="16" dur="500"/>
                                        <p:tgtEl>
                                          <p:spTgt spid="2355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555">
                                            <p:txEl>
                                              <p:pRg st="3" end="3"/>
                                            </p:txEl>
                                          </p:spTgt>
                                        </p:tgtEl>
                                        <p:attrNameLst>
                                          <p:attrName>style.visibility</p:attrName>
                                        </p:attrNameLst>
                                      </p:cBhvr>
                                      <p:to>
                                        <p:strVal val="visible"/>
                                      </p:to>
                                    </p:set>
                                    <p:animEffect transition="in" filter="fade">
                                      <p:cBhvr>
                                        <p:cTn id="21" dur="500"/>
                                        <p:tgtEl>
                                          <p:spTgt spid="23555">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555">
                                            <p:txEl>
                                              <p:pRg st="4" end="4"/>
                                            </p:txEl>
                                          </p:spTgt>
                                        </p:tgtEl>
                                        <p:attrNameLst>
                                          <p:attrName>style.visibility</p:attrName>
                                        </p:attrNameLst>
                                      </p:cBhvr>
                                      <p:to>
                                        <p:strVal val="visible"/>
                                      </p:to>
                                    </p:set>
                                    <p:animEffect transition="in" filter="fade">
                                      <p:cBhvr>
                                        <p:cTn id="24" dur="500"/>
                                        <p:tgtEl>
                                          <p:spTgt spid="23555">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555">
                                            <p:txEl>
                                              <p:pRg st="5" end="5"/>
                                            </p:txEl>
                                          </p:spTgt>
                                        </p:tgtEl>
                                        <p:attrNameLst>
                                          <p:attrName>style.visibility</p:attrName>
                                        </p:attrNameLst>
                                      </p:cBhvr>
                                      <p:to>
                                        <p:strVal val="visible"/>
                                      </p:to>
                                    </p:set>
                                    <p:animEffect transition="in" filter="fade">
                                      <p:cBhvr>
                                        <p:cTn id="27" dur="500"/>
                                        <p:tgtEl>
                                          <p:spTgt spid="23555">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555">
                                            <p:txEl>
                                              <p:pRg st="6" end="6"/>
                                            </p:txEl>
                                          </p:spTgt>
                                        </p:tgtEl>
                                        <p:attrNameLst>
                                          <p:attrName>style.visibility</p:attrName>
                                        </p:attrNameLst>
                                      </p:cBhvr>
                                      <p:to>
                                        <p:strVal val="visible"/>
                                      </p:to>
                                    </p:set>
                                    <p:animEffect transition="in" filter="fade">
                                      <p:cBhvr>
                                        <p:cTn id="30" dur="500"/>
                                        <p:tgtEl>
                                          <p:spTgt spid="23555">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555">
                                            <p:txEl>
                                              <p:pRg st="7" end="7"/>
                                            </p:txEl>
                                          </p:spTgt>
                                        </p:tgtEl>
                                        <p:attrNameLst>
                                          <p:attrName>style.visibility</p:attrName>
                                        </p:attrNameLst>
                                      </p:cBhvr>
                                      <p:to>
                                        <p:strVal val="visible"/>
                                      </p:to>
                                    </p:set>
                                    <p:animEffect transition="in" filter="fade">
                                      <p:cBhvr>
                                        <p:cTn id="33" dur="500"/>
                                        <p:tgtEl>
                                          <p:spTgt spid="235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uiExpand="1" build="p"/>
    </p:bldLst>
  </p:timing>
</p:sld>
</file>

<file path=ppt/slides/slide121.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02752"/>
            <a:ext cx="8229600" cy="564553"/>
          </a:xfrm>
        </p:spPr>
        <p:txBody>
          <a:bodyPr/>
          <a:lstStyle/>
          <a:p>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反汇编命令U（Unassembler）</a:t>
            </a: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579" name="Rectangle 3"/>
          <p:cNvSpPr>
            <a:spLocks noGrp="1" noChangeArrowheads="1"/>
          </p:cNvSpPr>
          <p:nvPr>
            <p:ph type="body" idx="1"/>
          </p:nvPr>
        </p:nvSpPr>
        <p:spPr>
          <a:xfrm>
            <a:off x="457200" y="2054019"/>
            <a:ext cx="8673858" cy="4525963"/>
          </a:xfrm>
        </p:spPr>
        <p:txBody>
          <a:bodyPr/>
          <a:lstStyle/>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格式：</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srgbClr val="00349E"/>
                </a:solidFill>
                <a:latin typeface="Times New Roman" panose="02020603050405020304" pitchFamily="18" charset="0"/>
                <a:ea typeface="微软雅黑" panose="020B0503020204020204" pitchFamily="34" charset="-122"/>
                <a:cs typeface="Times New Roman" panose="02020603050405020304" pitchFamily="18" charset="0"/>
              </a:rPr>
              <a:t>U [地址]</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；从指定地址开始，反汇编32个字节（80列显示模式）</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srgbClr val="00349E"/>
                </a:solidFill>
                <a:latin typeface="Times New Roman" panose="02020603050405020304" pitchFamily="18" charset="0"/>
                <a:ea typeface="微软雅黑" panose="020B0503020204020204" pitchFamily="34" charset="-122"/>
                <a:cs typeface="Times New Roman" panose="02020603050405020304" pitchFamily="18" charset="0"/>
              </a:rPr>
              <a:t>U 范围	</a:t>
            </a:r>
            <a:r>
              <a:rPr lang="en-US" altLang="zh-CN" sz="2000" dirty="0">
                <a:solidFill>
                  <a:srgbClr val="00349E"/>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；对指定范围的主存内容进行汇编</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U命令中如果没有指定地址，则接着上一个U命令的最后一个单元开设；若还没有使用过U命令，则从当前CS:IP开始。</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例如：</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－U</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14C8:0000 	B8CD14	MOV	AX , 14CD</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14C8:0003	8ED8		MVO	DS , AX</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3556" name="Group 4"/>
          <p:cNvGrpSpPr/>
          <p:nvPr/>
        </p:nvGrpSpPr>
        <p:grpSpPr bwMode="auto">
          <a:xfrm>
            <a:off x="2123728" y="3933056"/>
            <a:ext cx="6070600" cy="2528888"/>
            <a:chOff x="454" y="-369"/>
            <a:chExt cx="3824" cy="1593"/>
          </a:xfrm>
        </p:grpSpPr>
        <p:sp>
          <p:nvSpPr>
            <p:cNvPr id="24581" name="Line 5"/>
            <p:cNvSpPr>
              <a:spLocks noChangeShapeType="1"/>
            </p:cNvSpPr>
            <p:nvPr/>
          </p:nvSpPr>
          <p:spPr bwMode="auto">
            <a:xfrm>
              <a:off x="817" y="745"/>
              <a:ext cx="227" cy="182"/>
            </a:xfrm>
            <a:prstGeom prst="line">
              <a:avLst/>
            </a:prstGeom>
            <a:noFill/>
            <a:ln w="28575">
              <a:solidFill>
                <a:schemeClr val="fo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582" name="Text Box 6"/>
            <p:cNvSpPr txBox="1">
              <a:spLocks noChangeArrowheads="1"/>
            </p:cNvSpPr>
            <p:nvPr/>
          </p:nvSpPr>
          <p:spPr bwMode="auto">
            <a:xfrm>
              <a:off x="454" y="972"/>
              <a:ext cx="763" cy="252"/>
            </a:xfrm>
            <a:prstGeom prst="rect">
              <a:avLst/>
            </a:prstGeom>
            <a:solidFill>
              <a:srgbClr val="FFFF99"/>
            </a:solidFill>
            <a:ln w="2857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0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逻辑地址</a:t>
              </a:r>
              <a:endParaRPr kumimoji="0" lang="zh-CN" altLang="zh-CN" sz="20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4583" name="Text Box 7"/>
            <p:cNvSpPr txBox="1">
              <a:spLocks noChangeArrowheads="1"/>
            </p:cNvSpPr>
            <p:nvPr/>
          </p:nvSpPr>
          <p:spPr bwMode="auto">
            <a:xfrm>
              <a:off x="1724" y="881"/>
              <a:ext cx="1769" cy="252"/>
            </a:xfrm>
            <a:prstGeom prst="rect">
              <a:avLst/>
            </a:prstGeom>
            <a:solidFill>
              <a:srgbClr val="FFFF99"/>
            </a:solidFill>
            <a:ln w="2857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0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指令的机器代码</a:t>
              </a:r>
              <a:endParaRPr kumimoji="0" lang="zh-CN" altLang="zh-CN" sz="20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4584" name="Text Box 8"/>
            <p:cNvSpPr txBox="1">
              <a:spLocks noChangeArrowheads="1"/>
            </p:cNvSpPr>
            <p:nvPr/>
          </p:nvSpPr>
          <p:spPr bwMode="auto">
            <a:xfrm>
              <a:off x="2708" y="-369"/>
              <a:ext cx="1570" cy="252"/>
            </a:xfrm>
            <a:prstGeom prst="rect">
              <a:avLst/>
            </a:prstGeom>
            <a:solidFill>
              <a:srgbClr val="FFFF99"/>
            </a:solidFill>
            <a:ln w="2857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对应的指令汇编格式</a:t>
              </a:r>
              <a:endParaRPr kumimoji="0" lang="zh-CN"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4585" name="Line 9"/>
            <p:cNvSpPr>
              <a:spLocks noChangeShapeType="1"/>
            </p:cNvSpPr>
            <p:nvPr/>
          </p:nvSpPr>
          <p:spPr bwMode="auto">
            <a:xfrm>
              <a:off x="2132" y="700"/>
              <a:ext cx="318" cy="136"/>
            </a:xfrm>
            <a:prstGeom prst="line">
              <a:avLst/>
            </a:prstGeom>
            <a:noFill/>
            <a:ln w="28575">
              <a:solidFill>
                <a:schemeClr val="fo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586" name="Line 10"/>
            <p:cNvSpPr>
              <a:spLocks noChangeShapeType="1"/>
            </p:cNvSpPr>
            <p:nvPr/>
          </p:nvSpPr>
          <p:spPr bwMode="auto">
            <a:xfrm flipV="1">
              <a:off x="3161" y="-52"/>
              <a:ext cx="363" cy="363"/>
            </a:xfrm>
            <a:prstGeom prst="line">
              <a:avLst/>
            </a:prstGeom>
            <a:noFill/>
            <a:ln w="28575">
              <a:solidFill>
                <a:schemeClr val="fo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3" name="文本占位符 2"/>
          <p:cNvSpPr txBox="1"/>
          <p:nvPr/>
        </p:nvSpPr>
        <p:spPr>
          <a:xfrm>
            <a:off x="448280" y="990630"/>
            <a:ext cx="5832475" cy="512415"/>
          </a:xfrm>
          <a:prstGeom prst="rect">
            <a:avLst/>
          </a:prstGeom>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None/>
              <a:defRPr sz="2400" b="1">
                <a:solidFill>
                  <a:srgbClr val="000000"/>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None/>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kern="0">
                <a:latin typeface="Times New Roman" panose="02020603050405020304" pitchFamily="18" charset="0"/>
                <a:cs typeface="Times New Roman" panose="02020603050405020304" pitchFamily="18" charset="0"/>
              </a:rPr>
              <a:t>5.9</a:t>
            </a:r>
            <a:r>
              <a:rPr lang="zh-CN" altLang="en-US" kern="0">
                <a:latin typeface="Times New Roman" panose="02020603050405020304" pitchFamily="18" charset="0"/>
                <a:cs typeface="Times New Roman" panose="02020603050405020304" pitchFamily="18" charset="0"/>
              </a:rPr>
              <a:t>调试程序</a:t>
            </a:r>
            <a:r>
              <a:rPr lang="en-US" altLang="zh-CN" kern="0">
                <a:latin typeface="Times New Roman" panose="02020603050405020304" pitchFamily="18" charset="0"/>
                <a:cs typeface="Times New Roman" panose="02020603050405020304" pitchFamily="18" charset="0"/>
              </a:rPr>
              <a:t>DEBUG</a:t>
            </a:r>
            <a:r>
              <a:rPr lang="zh-CN" altLang="en-US" kern="0">
                <a:latin typeface="Times New Roman" panose="02020603050405020304" pitchFamily="18" charset="0"/>
                <a:cs typeface="Times New Roman" panose="02020603050405020304" pitchFamily="18" charset="0"/>
              </a:rPr>
              <a:t>的使用</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randombar(horizontal)">
                                      <p:cBhvr>
                                        <p:cTn id="7" dur="500"/>
                                        <p:tgtEl>
                                          <p:spTgt spid="235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500"/>
                                        <p:tgtEl>
                                          <p:spTgt spid="2457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579">
                                            <p:txEl>
                                              <p:pRg st="0" end="0"/>
                                            </p:txEl>
                                          </p:spTgt>
                                        </p:tgtEl>
                                        <p:attrNameLst>
                                          <p:attrName>style.visibility</p:attrName>
                                        </p:attrNameLst>
                                      </p:cBhvr>
                                      <p:to>
                                        <p:strVal val="visible"/>
                                      </p:to>
                                    </p:set>
                                    <p:animEffect transition="in" filter="fade">
                                      <p:cBhvr>
                                        <p:cTn id="15" dur="500"/>
                                        <p:tgtEl>
                                          <p:spTgt spid="2457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579">
                                            <p:txEl>
                                              <p:pRg st="1" end="1"/>
                                            </p:txEl>
                                          </p:spTgt>
                                        </p:tgtEl>
                                        <p:attrNameLst>
                                          <p:attrName>style.visibility</p:attrName>
                                        </p:attrNameLst>
                                      </p:cBhvr>
                                      <p:to>
                                        <p:strVal val="visible"/>
                                      </p:to>
                                    </p:set>
                                    <p:animEffect transition="in" filter="fade">
                                      <p:cBhvr>
                                        <p:cTn id="20" dur="500"/>
                                        <p:tgtEl>
                                          <p:spTgt spid="2457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579">
                                            <p:txEl>
                                              <p:pRg st="2" end="2"/>
                                            </p:txEl>
                                          </p:spTgt>
                                        </p:tgtEl>
                                        <p:attrNameLst>
                                          <p:attrName>style.visibility</p:attrName>
                                        </p:attrNameLst>
                                      </p:cBhvr>
                                      <p:to>
                                        <p:strVal val="visible"/>
                                      </p:to>
                                    </p:set>
                                    <p:animEffect transition="in" filter="fade">
                                      <p:cBhvr>
                                        <p:cTn id="25" dur="500"/>
                                        <p:tgtEl>
                                          <p:spTgt spid="24579">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579">
                                            <p:txEl>
                                              <p:pRg st="3" end="3"/>
                                            </p:txEl>
                                          </p:spTgt>
                                        </p:tgtEl>
                                        <p:attrNameLst>
                                          <p:attrName>style.visibility</p:attrName>
                                        </p:attrNameLst>
                                      </p:cBhvr>
                                      <p:to>
                                        <p:strVal val="visible"/>
                                      </p:to>
                                    </p:set>
                                    <p:animEffect transition="in" filter="fade">
                                      <p:cBhvr>
                                        <p:cTn id="30" dur="500"/>
                                        <p:tgtEl>
                                          <p:spTgt spid="2457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4579">
                                            <p:txEl>
                                              <p:pRg st="4" end="4"/>
                                            </p:txEl>
                                          </p:spTgt>
                                        </p:tgtEl>
                                        <p:attrNameLst>
                                          <p:attrName>style.visibility</p:attrName>
                                        </p:attrNameLst>
                                      </p:cBhvr>
                                      <p:to>
                                        <p:strVal val="visible"/>
                                      </p:to>
                                    </p:set>
                                    <p:animEffect transition="in" filter="fade">
                                      <p:cBhvr>
                                        <p:cTn id="35" dur="500"/>
                                        <p:tgtEl>
                                          <p:spTgt spid="24579">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579">
                                            <p:txEl>
                                              <p:pRg st="5" end="5"/>
                                            </p:txEl>
                                          </p:spTgt>
                                        </p:tgtEl>
                                        <p:attrNameLst>
                                          <p:attrName>style.visibility</p:attrName>
                                        </p:attrNameLst>
                                      </p:cBhvr>
                                      <p:to>
                                        <p:strVal val="visible"/>
                                      </p:to>
                                    </p:set>
                                    <p:animEffect transition="in" filter="fade">
                                      <p:cBhvr>
                                        <p:cTn id="40" dur="500"/>
                                        <p:tgtEl>
                                          <p:spTgt spid="24579">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579">
                                            <p:txEl>
                                              <p:pRg st="6" end="6"/>
                                            </p:txEl>
                                          </p:spTgt>
                                        </p:tgtEl>
                                        <p:attrNameLst>
                                          <p:attrName>style.visibility</p:attrName>
                                        </p:attrNameLst>
                                      </p:cBhvr>
                                      <p:to>
                                        <p:strVal val="visible"/>
                                      </p:to>
                                    </p:set>
                                    <p:animEffect transition="in" filter="fade">
                                      <p:cBhvr>
                                        <p:cTn id="45" dur="500"/>
                                        <p:tgtEl>
                                          <p:spTgt spid="24579">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4579">
                                            <p:txEl>
                                              <p:pRg st="7" end="7"/>
                                            </p:txEl>
                                          </p:spTgt>
                                        </p:tgtEl>
                                        <p:attrNameLst>
                                          <p:attrName>style.visibility</p:attrName>
                                        </p:attrNameLst>
                                      </p:cBhvr>
                                      <p:to>
                                        <p:strVal val="visible"/>
                                      </p:to>
                                    </p:set>
                                    <p:animEffect transition="in" filter="fade">
                                      <p:cBhvr>
                                        <p:cTn id="50" dur="500"/>
                                        <p:tgtEl>
                                          <p:spTgt spid="24579">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4579">
                                            <p:txEl>
                                              <p:pRg st="8" end="8"/>
                                            </p:txEl>
                                          </p:spTgt>
                                        </p:tgtEl>
                                        <p:attrNameLst>
                                          <p:attrName>style.visibility</p:attrName>
                                        </p:attrNameLst>
                                      </p:cBhvr>
                                      <p:to>
                                        <p:strVal val="visible"/>
                                      </p:to>
                                    </p:set>
                                    <p:animEffect transition="in" filter="fade">
                                      <p:cBhvr>
                                        <p:cTn id="55" dur="500"/>
                                        <p:tgtEl>
                                          <p:spTgt spid="24579">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4579">
                                            <p:txEl>
                                              <p:pRg st="9" end="9"/>
                                            </p:txEl>
                                          </p:spTgt>
                                        </p:tgtEl>
                                        <p:attrNameLst>
                                          <p:attrName>style.visibility</p:attrName>
                                        </p:attrNameLst>
                                      </p:cBhvr>
                                      <p:to>
                                        <p:strVal val="visible"/>
                                      </p:to>
                                    </p:set>
                                    <p:animEffect transition="in" filter="fade">
                                      <p:cBhvr>
                                        <p:cTn id="60" dur="500"/>
                                        <p:tgtEl>
                                          <p:spTgt spid="245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79712" y="1556792"/>
            <a:ext cx="5050904" cy="508918"/>
          </a:xfrm>
        </p:spPr>
        <p:txBody>
          <a:bodyPr/>
          <a:lstStyle/>
          <a:p>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（7）</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运行命令G（Go）</a:t>
            </a: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579" name="Rectangle 3"/>
          <p:cNvSpPr>
            <a:spLocks noGrp="1" noChangeArrowheads="1"/>
          </p:cNvSpPr>
          <p:nvPr>
            <p:ph type="body" idx="1"/>
          </p:nvPr>
        </p:nvSpPr>
        <p:spPr>
          <a:xfrm>
            <a:off x="683568" y="2204864"/>
            <a:ext cx="8229600" cy="3843475"/>
          </a:xfrm>
        </p:spPr>
        <p:txBody>
          <a:bodyPr/>
          <a:lstStyle/>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格式：</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srgbClr val="00349E"/>
                </a:solidFill>
                <a:latin typeface="Times New Roman" panose="02020603050405020304" pitchFamily="18" charset="0"/>
                <a:ea typeface="微软雅黑" panose="020B0503020204020204" pitchFamily="34" charset="-122"/>
                <a:cs typeface="Times New Roman" panose="02020603050405020304" pitchFamily="18" charset="0"/>
              </a:rPr>
              <a:t>G [=地址][断点地址1，断点地址2，…，断点地址10]</a:t>
            </a:r>
            <a:endParaRPr lang="zh-CN" altLang="zh-CN" sz="2000" dirty="0">
              <a:solidFill>
                <a:srgbClr val="00349E"/>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G命令等号后的</a:t>
            </a:r>
            <a:r>
              <a:rPr lang="zh-CN" altLang="zh-CN" sz="20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地址指定程序段运行的起始地址，如不指定从当前的CS:IP开始运行</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断点地址如果只有偏移地址，则默认是代码段CS；断点可以没有，但最多只能有10个。</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G命令输入后，从指定地址处开始运行程序，直到遇到断点或者程序正常结束。</a:t>
            </a:r>
            <a:endParaRPr lang="zh-CN" altLang="zh-CN" sz="20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程序遇到断点（实际上就是断点中断指令INT 3），停止执行，并显示当前所有寄存器和标志位的内容，以及下一条将要执行的指令（显示内容同R命令），以便观察程序运行到此的情况。</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占位符 2"/>
          <p:cNvSpPr txBox="1"/>
          <p:nvPr/>
        </p:nvSpPr>
        <p:spPr>
          <a:xfrm>
            <a:off x="448280" y="990630"/>
            <a:ext cx="5832475" cy="512415"/>
          </a:xfrm>
          <a:prstGeom prst="rect">
            <a:avLst/>
          </a:prstGeom>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None/>
              <a:defRPr sz="2400" b="1">
                <a:solidFill>
                  <a:srgbClr val="000000"/>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None/>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kern="0">
                <a:latin typeface="Times New Roman" panose="02020603050405020304" pitchFamily="18" charset="0"/>
                <a:cs typeface="Times New Roman" panose="02020603050405020304" pitchFamily="18" charset="0"/>
              </a:rPr>
              <a:t>5.9</a:t>
            </a:r>
            <a:r>
              <a:rPr lang="zh-CN" altLang="en-US" kern="0">
                <a:latin typeface="Times New Roman" panose="02020603050405020304" pitchFamily="18" charset="0"/>
                <a:cs typeface="Times New Roman" panose="02020603050405020304" pitchFamily="18" charset="0"/>
              </a:rPr>
              <a:t>调试程序</a:t>
            </a:r>
            <a:r>
              <a:rPr lang="en-US" altLang="zh-CN" kern="0">
                <a:latin typeface="Times New Roman" panose="02020603050405020304" pitchFamily="18" charset="0"/>
                <a:cs typeface="Times New Roman" panose="02020603050405020304" pitchFamily="18" charset="0"/>
              </a:rPr>
              <a:t>DEBUG</a:t>
            </a:r>
            <a:r>
              <a:rPr lang="zh-CN" altLang="en-US" kern="0">
                <a:latin typeface="Times New Roman" panose="02020603050405020304" pitchFamily="18" charset="0"/>
                <a:cs typeface="Times New Roman" panose="02020603050405020304" pitchFamily="18" charset="0"/>
              </a:rPr>
              <a:t>的使用</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barn(inVertical)">
                                      <p:cBhvr>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579">
                                            <p:txEl>
                                              <p:pRg st="0" end="0"/>
                                            </p:txEl>
                                          </p:spTgt>
                                        </p:tgtEl>
                                        <p:attrNameLst>
                                          <p:attrName>style.visibility</p:attrName>
                                        </p:attrNameLst>
                                      </p:cBhvr>
                                      <p:to>
                                        <p:strVal val="visible"/>
                                      </p:to>
                                    </p:set>
                                    <p:anim calcmode="lin" valueType="num">
                                      <p:cBhvr additive="base">
                                        <p:cTn id="12" dur="5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4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579">
                                            <p:txEl>
                                              <p:pRg st="1" end="1"/>
                                            </p:txEl>
                                          </p:spTgt>
                                        </p:tgtEl>
                                        <p:attrNameLst>
                                          <p:attrName>style.visibility</p:attrName>
                                        </p:attrNameLst>
                                      </p:cBhvr>
                                      <p:to>
                                        <p:strVal val="visible"/>
                                      </p:to>
                                    </p:set>
                                    <p:anim calcmode="lin" valueType="num">
                                      <p:cBhvr additive="base">
                                        <p:cTn id="18"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4579">
                                            <p:txEl>
                                              <p:pRg st="2" end="2"/>
                                            </p:txEl>
                                          </p:spTgt>
                                        </p:tgtEl>
                                        <p:attrNameLst>
                                          <p:attrName>style.visibility</p:attrName>
                                        </p:attrNameLst>
                                      </p:cBhvr>
                                      <p:to>
                                        <p:strVal val="visible"/>
                                      </p:to>
                                    </p:set>
                                    <p:anim calcmode="lin" valueType="num">
                                      <p:cBhvr additive="base">
                                        <p:cTn id="24" dur="5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4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4579">
                                            <p:txEl>
                                              <p:pRg st="3" end="3"/>
                                            </p:txEl>
                                          </p:spTgt>
                                        </p:tgtEl>
                                        <p:attrNameLst>
                                          <p:attrName>style.visibility</p:attrName>
                                        </p:attrNameLst>
                                      </p:cBhvr>
                                      <p:to>
                                        <p:strVal val="visible"/>
                                      </p:to>
                                    </p:set>
                                    <p:anim calcmode="lin" valueType="num">
                                      <p:cBhvr additive="base">
                                        <p:cTn id="30" dur="5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45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4579">
                                            <p:txEl>
                                              <p:pRg st="4" end="4"/>
                                            </p:txEl>
                                          </p:spTgt>
                                        </p:tgtEl>
                                        <p:attrNameLst>
                                          <p:attrName>style.visibility</p:attrName>
                                        </p:attrNameLst>
                                      </p:cBhvr>
                                      <p:to>
                                        <p:strVal val="visible"/>
                                      </p:to>
                                    </p:set>
                                    <p:anim calcmode="lin" valueType="num">
                                      <p:cBhvr additive="base">
                                        <p:cTn id="36" dur="500" fill="hold"/>
                                        <p:tgtEl>
                                          <p:spTgt spid="24579">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45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4579">
                                            <p:txEl>
                                              <p:pRg st="5" end="5"/>
                                            </p:txEl>
                                          </p:spTgt>
                                        </p:tgtEl>
                                        <p:attrNameLst>
                                          <p:attrName>style.visibility</p:attrName>
                                        </p:attrNameLst>
                                      </p:cBhvr>
                                      <p:to>
                                        <p:strVal val="visible"/>
                                      </p:to>
                                    </p:set>
                                    <p:anim calcmode="lin" valueType="num">
                                      <p:cBhvr additive="base">
                                        <p:cTn id="42" dur="500" fill="hold"/>
                                        <p:tgtEl>
                                          <p:spTgt spid="24579">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457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4579"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43608" y="1484784"/>
            <a:ext cx="6501408" cy="576064"/>
          </a:xfrm>
        </p:spPr>
        <p:txBody>
          <a:bodyPr/>
          <a:lstStyle/>
          <a:p>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（7）</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运行命令G（Go）</a:t>
            </a: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603" name="Rectangle 3"/>
          <p:cNvSpPr>
            <a:spLocks noGrp="1" noChangeArrowheads="1"/>
          </p:cNvSpPr>
          <p:nvPr>
            <p:ph type="body" idx="1"/>
          </p:nvPr>
        </p:nvSpPr>
        <p:spPr>
          <a:xfrm>
            <a:off x="457200" y="2276872"/>
            <a:ext cx="8229600" cy="3273227"/>
          </a:xfrm>
        </p:spPr>
        <p:txBody>
          <a:bodyPr/>
          <a:lstStyle/>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程序正常结束，将显示“Program terminated normally”。</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注意，G命令以及后面的T和P命令要指向正确的指令代码，否则会出现不可预测的结果，例如“死机”。</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占位符 2"/>
          <p:cNvSpPr txBox="1"/>
          <p:nvPr/>
        </p:nvSpPr>
        <p:spPr>
          <a:xfrm>
            <a:off x="448280" y="990630"/>
            <a:ext cx="5832475" cy="512415"/>
          </a:xfrm>
          <a:prstGeom prst="rect">
            <a:avLst/>
          </a:prstGeom>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None/>
              <a:defRPr sz="2400" b="1">
                <a:solidFill>
                  <a:srgbClr val="000000"/>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None/>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kern="0">
                <a:latin typeface="Times New Roman" panose="02020603050405020304" pitchFamily="18" charset="0"/>
                <a:cs typeface="Times New Roman" panose="02020603050405020304" pitchFamily="18" charset="0"/>
              </a:rPr>
              <a:t>5.9</a:t>
            </a:r>
            <a:r>
              <a:rPr lang="zh-CN" altLang="en-US" kern="0">
                <a:latin typeface="Times New Roman" panose="02020603050405020304" pitchFamily="18" charset="0"/>
                <a:cs typeface="Times New Roman" panose="02020603050405020304" pitchFamily="18" charset="0"/>
              </a:rPr>
              <a:t>调试程序</a:t>
            </a:r>
            <a:r>
              <a:rPr lang="en-US" altLang="zh-CN" kern="0">
                <a:latin typeface="Times New Roman" panose="02020603050405020304" pitchFamily="18" charset="0"/>
                <a:cs typeface="Times New Roman" panose="02020603050405020304" pitchFamily="18" charset="0"/>
              </a:rPr>
              <a:t>DEBUG</a:t>
            </a:r>
            <a:r>
              <a:rPr lang="zh-CN" altLang="en-US" kern="0">
                <a:latin typeface="Times New Roman" panose="02020603050405020304" pitchFamily="18" charset="0"/>
                <a:cs typeface="Times New Roman" panose="02020603050405020304" pitchFamily="18" charset="0"/>
              </a:rPr>
              <a:t>的使用</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ipe(up)">
                                      <p:cBhvr>
                                        <p:cTn id="7" dur="500"/>
                                        <p:tgtEl>
                                          <p:spTgt spid="266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603">
                                            <p:txEl>
                                              <p:pRg st="0" end="0"/>
                                            </p:txEl>
                                          </p:spTgt>
                                        </p:tgtEl>
                                        <p:attrNameLst>
                                          <p:attrName>style.visibility</p:attrName>
                                        </p:attrNameLst>
                                      </p:cBhvr>
                                      <p:to>
                                        <p:strVal val="visible"/>
                                      </p:to>
                                    </p:set>
                                    <p:anim calcmode="lin" valueType="num">
                                      <p:cBhvr additive="base">
                                        <p:cTn id="12"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5603">
                                            <p:txEl>
                                              <p:pRg st="1" end="1"/>
                                            </p:txEl>
                                          </p:spTgt>
                                        </p:tgtEl>
                                        <p:attrNameLst>
                                          <p:attrName>style.visibility</p:attrName>
                                        </p:attrNameLst>
                                      </p:cBhvr>
                                      <p:to>
                                        <p:strVal val="visible"/>
                                      </p:to>
                                    </p:set>
                                    <p:anim calcmode="lin" valueType="num">
                                      <p:cBhvr additive="base">
                                        <p:cTn id="18"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560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5603"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31640" y="1600200"/>
            <a:ext cx="6017975" cy="403448"/>
          </a:xfrm>
        </p:spPr>
        <p:txBody>
          <a:bodyPr/>
          <a:lstStyle/>
          <a:p>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（8）</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跟踪命令T（Trace）</a:t>
            </a: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627" name="Rectangle 3"/>
          <p:cNvSpPr>
            <a:spLocks noGrp="1" noChangeArrowheads="1"/>
          </p:cNvSpPr>
          <p:nvPr>
            <p:ph type="body" idx="1"/>
          </p:nvPr>
        </p:nvSpPr>
        <p:spPr>
          <a:xfrm>
            <a:off x="457200" y="2204864"/>
            <a:ext cx="8229600" cy="3895936"/>
          </a:xfrm>
        </p:spPr>
        <p:txBody>
          <a:bodyPr/>
          <a:lstStyle/>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格式：</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T [=地址]		；逐条指令跟踪</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T [=地址][数值]	；多条指令跟踪</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从指定地址起执行一条或数值参数指定条数的指令后停下来，每条指令执行后都要显示所有寄存器和标志位的值以及下一条指令。如未指定地址则从当前CS:IP开始执行。</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注意</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给出的执行地址前有一个等号，否则会被认为是被跟踪指令的条数（数值）</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solidFill>
                  <a:srgbClr val="00349E"/>
                </a:solidFill>
                <a:latin typeface="Times New Roman" panose="02020603050405020304" pitchFamily="18" charset="0"/>
                <a:ea typeface="微软雅黑" panose="020B0503020204020204" pitchFamily="34" charset="-122"/>
                <a:cs typeface="Times New Roman" panose="02020603050405020304" pitchFamily="18" charset="0"/>
              </a:rPr>
              <a:t>T跟踪命令也常被称为单步命令。</a:t>
            </a:r>
            <a:endParaRPr lang="zh-CN" altLang="zh-CN" sz="2000" dirty="0">
              <a:solidFill>
                <a:srgbClr val="00349E"/>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T命令逐条指令执行程序，遇到子程序（CALL）或中断调用（INT n）指令也不例外，也</a:t>
            </a:r>
            <a:r>
              <a:rPr lang="zh-CN" altLang="zh-CN" sz="2000" dirty="0">
                <a:solidFill>
                  <a:schemeClr val="accent6"/>
                </a:solidFill>
                <a:latin typeface="Times New Roman" panose="02020603050405020304" pitchFamily="18" charset="0"/>
                <a:ea typeface="微软雅黑" panose="020B0503020204020204" pitchFamily="34" charset="-122"/>
                <a:cs typeface="Times New Roman" panose="02020603050405020304" pitchFamily="18" charset="0"/>
              </a:rPr>
              <a:t>会进入</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到子程序或中断服务程序当中执行。</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占位符 2"/>
          <p:cNvSpPr txBox="1"/>
          <p:nvPr/>
        </p:nvSpPr>
        <p:spPr>
          <a:xfrm>
            <a:off x="448280" y="990630"/>
            <a:ext cx="5832475" cy="512415"/>
          </a:xfrm>
          <a:prstGeom prst="rect">
            <a:avLst/>
          </a:prstGeom>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None/>
              <a:defRPr sz="2400" b="1">
                <a:solidFill>
                  <a:srgbClr val="000000"/>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None/>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kern="0">
                <a:latin typeface="Times New Roman" panose="02020603050405020304" pitchFamily="18" charset="0"/>
                <a:cs typeface="Times New Roman" panose="02020603050405020304" pitchFamily="18" charset="0"/>
              </a:rPr>
              <a:t>5.9</a:t>
            </a:r>
            <a:r>
              <a:rPr lang="zh-CN" altLang="en-US" kern="0">
                <a:latin typeface="Times New Roman" panose="02020603050405020304" pitchFamily="18" charset="0"/>
                <a:cs typeface="Times New Roman" panose="02020603050405020304" pitchFamily="18" charset="0"/>
              </a:rPr>
              <a:t>调试程序</a:t>
            </a:r>
            <a:r>
              <a:rPr lang="en-US" altLang="zh-CN" kern="0">
                <a:latin typeface="Times New Roman" panose="02020603050405020304" pitchFamily="18" charset="0"/>
                <a:cs typeface="Times New Roman" panose="02020603050405020304" pitchFamily="18" charset="0"/>
              </a:rPr>
              <a:t>DEBUG</a:t>
            </a:r>
            <a:r>
              <a:rPr lang="zh-CN" altLang="en-US" kern="0">
                <a:latin typeface="Times New Roman" panose="02020603050405020304" pitchFamily="18" charset="0"/>
                <a:cs typeface="Times New Roman" panose="02020603050405020304" pitchFamily="18" charset="0"/>
              </a:rPr>
              <a:t>的使用</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fade">
                                      <p:cBhvr>
                                        <p:cTn id="7" dur="1000"/>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627">
                                            <p:txEl>
                                              <p:pRg st="0" end="0"/>
                                            </p:txEl>
                                          </p:spTgt>
                                        </p:tgtEl>
                                        <p:attrNameLst>
                                          <p:attrName>style.visibility</p:attrName>
                                        </p:attrNameLst>
                                      </p:cBhvr>
                                      <p:to>
                                        <p:strVal val="visible"/>
                                      </p:to>
                                    </p:set>
                                    <p:animEffect transition="in" filter="wipe(down)">
                                      <p:cBhvr>
                                        <p:cTn id="12" dur="500"/>
                                        <p:tgtEl>
                                          <p:spTgt spid="26627">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6627">
                                            <p:txEl>
                                              <p:pRg st="1" end="1"/>
                                            </p:txEl>
                                          </p:spTgt>
                                        </p:tgtEl>
                                        <p:attrNameLst>
                                          <p:attrName>style.visibility</p:attrName>
                                        </p:attrNameLst>
                                      </p:cBhvr>
                                      <p:to>
                                        <p:strVal val="visible"/>
                                      </p:to>
                                    </p:set>
                                    <p:animEffect transition="in" filter="wipe(down)">
                                      <p:cBhvr>
                                        <p:cTn id="15" dur="500"/>
                                        <p:tgtEl>
                                          <p:spTgt spid="26627">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6627">
                                            <p:txEl>
                                              <p:pRg st="2" end="2"/>
                                            </p:txEl>
                                          </p:spTgt>
                                        </p:tgtEl>
                                        <p:attrNameLst>
                                          <p:attrName>style.visibility</p:attrName>
                                        </p:attrNameLst>
                                      </p:cBhvr>
                                      <p:to>
                                        <p:strVal val="visible"/>
                                      </p:to>
                                    </p:set>
                                    <p:animEffect transition="in" filter="wipe(down)">
                                      <p:cBhvr>
                                        <p:cTn id="18" dur="500"/>
                                        <p:tgtEl>
                                          <p:spTgt spid="2662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6627">
                                            <p:txEl>
                                              <p:pRg st="3" end="3"/>
                                            </p:txEl>
                                          </p:spTgt>
                                        </p:tgtEl>
                                        <p:attrNameLst>
                                          <p:attrName>style.visibility</p:attrName>
                                        </p:attrNameLst>
                                      </p:cBhvr>
                                      <p:to>
                                        <p:strVal val="visible"/>
                                      </p:to>
                                    </p:set>
                                    <p:animEffect transition="in" filter="wipe(down)">
                                      <p:cBhvr>
                                        <p:cTn id="23" dur="500"/>
                                        <p:tgtEl>
                                          <p:spTgt spid="2662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6627">
                                            <p:txEl>
                                              <p:pRg st="4" end="4"/>
                                            </p:txEl>
                                          </p:spTgt>
                                        </p:tgtEl>
                                        <p:attrNameLst>
                                          <p:attrName>style.visibility</p:attrName>
                                        </p:attrNameLst>
                                      </p:cBhvr>
                                      <p:to>
                                        <p:strVal val="visible"/>
                                      </p:to>
                                    </p:set>
                                    <p:animEffect transition="in" filter="wipe(down)">
                                      <p:cBhvr>
                                        <p:cTn id="28" dur="500"/>
                                        <p:tgtEl>
                                          <p:spTgt spid="2662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6627">
                                            <p:txEl>
                                              <p:pRg st="5" end="5"/>
                                            </p:txEl>
                                          </p:spTgt>
                                        </p:tgtEl>
                                        <p:attrNameLst>
                                          <p:attrName>style.visibility</p:attrName>
                                        </p:attrNameLst>
                                      </p:cBhvr>
                                      <p:to>
                                        <p:strVal val="visible"/>
                                      </p:to>
                                    </p:set>
                                    <p:animEffect transition="in" filter="wipe(down)">
                                      <p:cBhvr>
                                        <p:cTn id="33" dur="500"/>
                                        <p:tgtEl>
                                          <p:spTgt spid="2662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6627">
                                            <p:txEl>
                                              <p:pRg st="6" end="6"/>
                                            </p:txEl>
                                          </p:spTgt>
                                        </p:tgtEl>
                                        <p:attrNameLst>
                                          <p:attrName>style.visibility</p:attrName>
                                        </p:attrNameLst>
                                      </p:cBhvr>
                                      <p:to>
                                        <p:strVal val="visible"/>
                                      </p:to>
                                    </p:set>
                                    <p:animEffect transition="in" filter="wipe(down)">
                                      <p:cBhvr>
                                        <p:cTn id="38" dur="500"/>
                                        <p:tgtEl>
                                          <p:spTgt spid="26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6627"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95536" y="1628800"/>
            <a:ext cx="8229600" cy="648072"/>
          </a:xfrm>
        </p:spPr>
        <p:txBody>
          <a:bodyPr/>
          <a:lstStyle/>
          <a:p>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（9）</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继续命令P（Proceed）</a:t>
            </a: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651" name="Rectangle 3"/>
          <p:cNvSpPr>
            <a:spLocks noGrp="1" noChangeArrowheads="1"/>
          </p:cNvSpPr>
          <p:nvPr>
            <p:ph type="body" idx="1"/>
          </p:nvPr>
        </p:nvSpPr>
        <p:spPr>
          <a:xfrm>
            <a:off x="402094" y="2564904"/>
            <a:ext cx="8229600" cy="2376264"/>
          </a:xfrm>
        </p:spPr>
        <p:txBody>
          <a:bodyPr/>
          <a:lstStyle/>
          <a:p>
            <a:r>
              <a:rPr lang="zh-CN" altLang="zh-CN" dirty="0">
                <a:latin typeface="Times New Roman" panose="02020603050405020304" pitchFamily="18" charset="0"/>
                <a:ea typeface="微软雅黑" panose="020B0503020204020204" pitchFamily="34" charset="-122"/>
                <a:cs typeface="Times New Roman" panose="02020603050405020304" pitchFamily="18" charset="0"/>
              </a:rPr>
              <a:t>格式：</a:t>
            </a:r>
            <a:endParaRPr lang="zh-CN"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dirty="0">
                <a:solidFill>
                  <a:schemeClr val="accent6"/>
                </a:solidFill>
                <a:latin typeface="Times New Roman" panose="02020603050405020304" pitchFamily="18" charset="0"/>
                <a:ea typeface="微软雅黑" panose="020B0503020204020204" pitchFamily="34" charset="-122"/>
                <a:cs typeface="Times New Roman" panose="02020603050405020304" pitchFamily="18" charset="0"/>
              </a:rPr>
              <a:t>P[=地址][数值]</a:t>
            </a:r>
            <a:endParaRPr lang="zh-CN" altLang="zh-CN" dirty="0">
              <a:solidFill>
                <a:schemeClr val="accent6"/>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dirty="0">
                <a:latin typeface="Times New Roman" panose="02020603050405020304" pitchFamily="18" charset="0"/>
                <a:ea typeface="微软雅黑" panose="020B0503020204020204" pitchFamily="34" charset="-122"/>
                <a:cs typeface="Times New Roman" panose="02020603050405020304" pitchFamily="18" charset="0"/>
              </a:rPr>
              <a:t>P命令类似T命令，只是</a:t>
            </a:r>
            <a:r>
              <a:rPr lang="zh-CN" altLang="zh-CN" dirty="0">
                <a:solidFill>
                  <a:schemeClr val="accent6"/>
                </a:solidFill>
                <a:latin typeface="Times New Roman" panose="02020603050405020304" pitchFamily="18" charset="0"/>
                <a:ea typeface="微软雅黑" panose="020B0503020204020204" pitchFamily="34" charset="-122"/>
                <a:cs typeface="Times New Roman" panose="02020603050405020304" pitchFamily="18" charset="0"/>
              </a:rPr>
              <a:t>不会进入</a:t>
            </a:r>
            <a:r>
              <a:rPr lang="zh-CN" altLang="zh-CN" dirty="0">
                <a:latin typeface="Times New Roman" panose="02020603050405020304" pitchFamily="18" charset="0"/>
                <a:ea typeface="微软雅黑" panose="020B0503020204020204" pitchFamily="34" charset="-122"/>
                <a:cs typeface="Times New Roman" panose="02020603050405020304" pitchFamily="18" charset="0"/>
              </a:rPr>
              <a:t>子程序或中断服务程序中。</a:t>
            </a:r>
            <a:endParaRPr lang="zh-CN"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dirty="0">
                <a:latin typeface="Times New Roman" panose="02020603050405020304" pitchFamily="18" charset="0"/>
                <a:ea typeface="微软雅黑" panose="020B0503020204020204" pitchFamily="34" charset="-122"/>
                <a:cs typeface="Times New Roman" panose="02020603050405020304" pitchFamily="18" charset="0"/>
              </a:rPr>
              <a:t>当不需要调试子程序或中断服务程序时，要用P命令。</a:t>
            </a:r>
            <a:endParaRPr lang="zh-CN"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占位符 2"/>
          <p:cNvSpPr txBox="1"/>
          <p:nvPr/>
        </p:nvSpPr>
        <p:spPr>
          <a:xfrm>
            <a:off x="448280" y="990630"/>
            <a:ext cx="5832475" cy="512415"/>
          </a:xfrm>
          <a:prstGeom prst="rect">
            <a:avLst/>
          </a:prstGeom>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None/>
              <a:defRPr sz="2400" b="1">
                <a:solidFill>
                  <a:srgbClr val="000000"/>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None/>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kern="0">
                <a:latin typeface="Times New Roman" panose="02020603050405020304" pitchFamily="18" charset="0"/>
                <a:cs typeface="Times New Roman" panose="02020603050405020304" pitchFamily="18" charset="0"/>
              </a:rPr>
              <a:t>5.9</a:t>
            </a:r>
            <a:r>
              <a:rPr lang="zh-CN" altLang="en-US" kern="0">
                <a:latin typeface="Times New Roman" panose="02020603050405020304" pitchFamily="18" charset="0"/>
                <a:cs typeface="Times New Roman" panose="02020603050405020304" pitchFamily="18" charset="0"/>
              </a:rPr>
              <a:t>调试程序</a:t>
            </a:r>
            <a:r>
              <a:rPr lang="en-US" altLang="zh-CN" kern="0">
                <a:latin typeface="Times New Roman" panose="02020603050405020304" pitchFamily="18" charset="0"/>
                <a:cs typeface="Times New Roman" panose="02020603050405020304" pitchFamily="18" charset="0"/>
              </a:rPr>
              <a:t>DEBUG</a:t>
            </a:r>
            <a:r>
              <a:rPr lang="zh-CN" altLang="en-US" kern="0">
                <a:latin typeface="Times New Roman" panose="02020603050405020304" pitchFamily="18" charset="0"/>
                <a:cs typeface="Times New Roman" panose="02020603050405020304" pitchFamily="18" charset="0"/>
              </a:rPr>
              <a:t>的使用</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wipe(left)">
                                      <p:cBhvr>
                                        <p:cTn id="7" dur="500"/>
                                        <p:tgtEl>
                                          <p:spTgt spid="2867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7651">
                                            <p:txEl>
                                              <p:pRg st="0" end="0"/>
                                            </p:txEl>
                                          </p:spTgt>
                                        </p:tgtEl>
                                        <p:attrNameLst>
                                          <p:attrName>style.visibility</p:attrName>
                                        </p:attrNameLst>
                                      </p:cBhvr>
                                      <p:to>
                                        <p:strVal val="visible"/>
                                      </p:to>
                                    </p:set>
                                    <p:animEffect transition="in" filter="randombar(horizontal)">
                                      <p:cBhvr>
                                        <p:cTn id="12" dur="500"/>
                                        <p:tgtEl>
                                          <p:spTgt spid="276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7651">
                                            <p:txEl>
                                              <p:pRg st="1" end="1"/>
                                            </p:txEl>
                                          </p:spTgt>
                                        </p:tgtEl>
                                        <p:attrNameLst>
                                          <p:attrName>style.visibility</p:attrName>
                                        </p:attrNameLst>
                                      </p:cBhvr>
                                      <p:to>
                                        <p:strVal val="visible"/>
                                      </p:to>
                                    </p:set>
                                    <p:animEffect transition="in" filter="randombar(horizontal)">
                                      <p:cBhvr>
                                        <p:cTn id="17" dur="500"/>
                                        <p:tgtEl>
                                          <p:spTgt spid="2765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7651">
                                            <p:txEl>
                                              <p:pRg st="2" end="2"/>
                                            </p:txEl>
                                          </p:spTgt>
                                        </p:tgtEl>
                                        <p:attrNameLst>
                                          <p:attrName>style.visibility</p:attrName>
                                        </p:attrNameLst>
                                      </p:cBhvr>
                                      <p:to>
                                        <p:strVal val="visible"/>
                                      </p:to>
                                    </p:set>
                                    <p:animEffect transition="in" filter="randombar(horizontal)">
                                      <p:cBhvr>
                                        <p:cTn id="22" dur="500"/>
                                        <p:tgtEl>
                                          <p:spTgt spid="2765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7651">
                                            <p:txEl>
                                              <p:pRg st="3" end="3"/>
                                            </p:txEl>
                                          </p:spTgt>
                                        </p:tgtEl>
                                        <p:attrNameLst>
                                          <p:attrName>style.visibility</p:attrName>
                                        </p:attrNameLst>
                                      </p:cBhvr>
                                      <p:to>
                                        <p:strVal val="visible"/>
                                      </p:to>
                                    </p:set>
                                    <p:animEffect transition="in" filter="randombar(horizontal)">
                                      <p:cBhvr>
                                        <p:cTn id="27" dur="500"/>
                                        <p:tgtEl>
                                          <p:spTgt spid="27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7651"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7504" y="1412776"/>
            <a:ext cx="8229600" cy="864096"/>
          </a:xfrm>
        </p:spPr>
        <p:txBody>
          <a:bodyPr/>
          <a:lstStyle/>
          <a:p>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退出命令Q（Quit）</a:t>
            </a: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699" name="Rectangle 3"/>
          <p:cNvSpPr>
            <a:spLocks noGrp="1" noChangeArrowheads="1"/>
          </p:cNvSpPr>
          <p:nvPr>
            <p:ph type="body" idx="1"/>
          </p:nvPr>
        </p:nvSpPr>
        <p:spPr>
          <a:xfrm>
            <a:off x="1403648" y="2492896"/>
            <a:ext cx="6624736" cy="2088233"/>
          </a:xfrm>
        </p:spPr>
        <p:txBody>
          <a:bodyPr/>
          <a:lstStyle/>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格式：</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Q</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Q命令使DEBUG程序退出，返回DOS。</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Q命令无存盘功能，可使用W命令存盘。</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占位符 2"/>
          <p:cNvSpPr txBox="1"/>
          <p:nvPr/>
        </p:nvSpPr>
        <p:spPr>
          <a:xfrm>
            <a:off x="448280" y="990630"/>
            <a:ext cx="5832475" cy="512415"/>
          </a:xfrm>
          <a:prstGeom prst="rect">
            <a:avLst/>
          </a:prstGeom>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None/>
              <a:defRPr sz="2400" b="1">
                <a:solidFill>
                  <a:srgbClr val="000000"/>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None/>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kern="0">
                <a:latin typeface="Times New Roman" panose="02020603050405020304" pitchFamily="18" charset="0"/>
                <a:cs typeface="Times New Roman" panose="02020603050405020304" pitchFamily="18" charset="0"/>
              </a:rPr>
              <a:t>5.9</a:t>
            </a:r>
            <a:r>
              <a:rPr lang="zh-CN" altLang="en-US" kern="0">
                <a:latin typeface="Times New Roman" panose="02020603050405020304" pitchFamily="18" charset="0"/>
                <a:cs typeface="Times New Roman" panose="02020603050405020304" pitchFamily="18" charset="0"/>
              </a:rPr>
              <a:t>调试程序</a:t>
            </a:r>
            <a:r>
              <a:rPr lang="en-US" altLang="zh-CN" kern="0">
                <a:latin typeface="Times New Roman" panose="02020603050405020304" pitchFamily="18" charset="0"/>
                <a:cs typeface="Times New Roman" panose="02020603050405020304" pitchFamily="18" charset="0"/>
              </a:rPr>
              <a:t>DEBUG</a:t>
            </a:r>
            <a:r>
              <a:rPr lang="zh-CN" altLang="en-US" kern="0">
                <a:latin typeface="Times New Roman" panose="02020603050405020304" pitchFamily="18" charset="0"/>
                <a:cs typeface="Times New Roman" panose="02020603050405020304" pitchFamily="18" charset="0"/>
              </a:rPr>
              <a:t>的使用</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fade">
                                      <p:cBhvr>
                                        <p:cTn id="7" dur="500"/>
                                        <p:tgtEl>
                                          <p:spTgt spid="2969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699">
                                            <p:txEl>
                                              <p:pRg st="0" end="0"/>
                                            </p:txEl>
                                          </p:spTgt>
                                        </p:tgtEl>
                                        <p:attrNameLst>
                                          <p:attrName>style.visibility</p:attrName>
                                        </p:attrNameLst>
                                      </p:cBhvr>
                                      <p:to>
                                        <p:strVal val="visible"/>
                                      </p:to>
                                    </p:set>
                                    <p:animEffect transition="in" filter="fade">
                                      <p:cBhvr>
                                        <p:cTn id="10" dur="500"/>
                                        <p:tgtEl>
                                          <p:spTgt spid="2969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699">
                                            <p:txEl>
                                              <p:pRg st="1" end="1"/>
                                            </p:txEl>
                                          </p:spTgt>
                                        </p:tgtEl>
                                        <p:attrNameLst>
                                          <p:attrName>style.visibility</p:attrName>
                                        </p:attrNameLst>
                                      </p:cBhvr>
                                      <p:to>
                                        <p:strVal val="visible"/>
                                      </p:to>
                                    </p:set>
                                    <p:animEffect transition="in" filter="fade">
                                      <p:cBhvr>
                                        <p:cTn id="15" dur="500"/>
                                        <p:tgtEl>
                                          <p:spTgt spid="2969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699">
                                            <p:txEl>
                                              <p:pRg st="2" end="2"/>
                                            </p:txEl>
                                          </p:spTgt>
                                        </p:tgtEl>
                                        <p:attrNameLst>
                                          <p:attrName>style.visibility</p:attrName>
                                        </p:attrNameLst>
                                      </p:cBhvr>
                                      <p:to>
                                        <p:strVal val="visible"/>
                                      </p:to>
                                    </p:set>
                                    <p:animEffect transition="in" filter="fade">
                                      <p:cBhvr>
                                        <p:cTn id="20" dur="500"/>
                                        <p:tgtEl>
                                          <p:spTgt spid="2969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9699">
                                            <p:txEl>
                                              <p:pRg st="3" end="3"/>
                                            </p:txEl>
                                          </p:spTgt>
                                        </p:tgtEl>
                                        <p:attrNameLst>
                                          <p:attrName>style.visibility</p:attrName>
                                        </p:attrNameLst>
                                      </p:cBhvr>
                                      <p:to>
                                        <p:strVal val="visible"/>
                                      </p:to>
                                    </p:set>
                                    <p:animEffect transition="in" filter="fade">
                                      <p:cBhvr>
                                        <p:cTn id="25" dur="500"/>
                                        <p:tgtEl>
                                          <p:spTgt spid="29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699"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51520" y="1493913"/>
            <a:ext cx="8229600" cy="638943"/>
          </a:xfrm>
        </p:spPr>
        <p:txBody>
          <a:bodyPr/>
          <a:lstStyle/>
          <a:p>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（11）</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命名命令N（Name）</a:t>
            </a: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723" name="Rectangle 3"/>
          <p:cNvSpPr>
            <a:spLocks noGrp="1" noChangeArrowheads="1"/>
          </p:cNvSpPr>
          <p:nvPr>
            <p:ph type="body" idx="1"/>
          </p:nvPr>
        </p:nvSpPr>
        <p:spPr>
          <a:xfrm>
            <a:off x="611560" y="2375115"/>
            <a:ext cx="8229600" cy="2376264"/>
          </a:xfrm>
        </p:spPr>
        <p:txBody>
          <a:bodyPr/>
          <a:lstStyle/>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格式：</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schemeClr val="tx2">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N 文件标识符1[,文件标识符2]</a:t>
            </a:r>
            <a:endParaRPr lang="zh-CN" altLang="zh-CN" sz="2000" dirty="0">
              <a:solidFill>
                <a:schemeClr val="tx2">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N命令把一个或两个文件标识符存入DEBUG的文件控制块FCB中，以便在其后用L或W命令把文件装入或存盘。</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文件标识符就是包含路径的文件全名。</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占位符 2"/>
          <p:cNvSpPr txBox="1"/>
          <p:nvPr/>
        </p:nvSpPr>
        <p:spPr>
          <a:xfrm>
            <a:off x="448280" y="990630"/>
            <a:ext cx="5832475" cy="512415"/>
          </a:xfrm>
          <a:prstGeom prst="rect">
            <a:avLst/>
          </a:prstGeom>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None/>
              <a:defRPr sz="2400" b="1">
                <a:solidFill>
                  <a:srgbClr val="000000"/>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None/>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kern="0">
                <a:latin typeface="Times New Roman" panose="02020603050405020304" pitchFamily="18" charset="0"/>
                <a:cs typeface="Times New Roman" panose="02020603050405020304" pitchFamily="18" charset="0"/>
              </a:rPr>
              <a:t>5.9</a:t>
            </a:r>
            <a:r>
              <a:rPr lang="zh-CN" altLang="en-US" kern="0">
                <a:latin typeface="Times New Roman" panose="02020603050405020304" pitchFamily="18" charset="0"/>
                <a:cs typeface="Times New Roman" panose="02020603050405020304" pitchFamily="18" charset="0"/>
              </a:rPr>
              <a:t>调试程序</a:t>
            </a:r>
            <a:r>
              <a:rPr lang="en-US" altLang="zh-CN" kern="0">
                <a:latin typeface="Times New Roman" panose="02020603050405020304" pitchFamily="18" charset="0"/>
                <a:cs typeface="Times New Roman" panose="02020603050405020304" pitchFamily="18" charset="0"/>
              </a:rPr>
              <a:t>DEBUG</a:t>
            </a:r>
            <a:r>
              <a:rPr lang="zh-CN" altLang="en-US" kern="0">
                <a:latin typeface="Times New Roman" panose="02020603050405020304" pitchFamily="18" charset="0"/>
                <a:cs typeface="Times New Roman" panose="02020603050405020304" pitchFamily="18" charset="0"/>
              </a:rPr>
              <a:t>的使用</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fade">
                                      <p:cBhvr>
                                        <p:cTn id="7" dur="500"/>
                                        <p:tgtEl>
                                          <p:spTgt spid="307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0" end="0"/>
                                            </p:txEl>
                                          </p:spTgt>
                                        </p:tgtEl>
                                        <p:attrNameLst>
                                          <p:attrName>style.visibility</p:attrName>
                                        </p:attrNameLst>
                                      </p:cBhvr>
                                      <p:to>
                                        <p:strVal val="visible"/>
                                      </p:to>
                                    </p:set>
                                    <p:animEffect transition="in" filter="fade">
                                      <p:cBhvr>
                                        <p:cTn id="10" dur="500"/>
                                        <p:tgtEl>
                                          <p:spTgt spid="3072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723">
                                            <p:txEl>
                                              <p:pRg st="1" end="1"/>
                                            </p:txEl>
                                          </p:spTgt>
                                        </p:tgtEl>
                                        <p:attrNameLst>
                                          <p:attrName>style.visibility</p:attrName>
                                        </p:attrNameLst>
                                      </p:cBhvr>
                                      <p:to>
                                        <p:strVal val="visible"/>
                                      </p:to>
                                    </p:set>
                                    <p:animEffect transition="in" filter="fade">
                                      <p:cBhvr>
                                        <p:cTn id="15" dur="500"/>
                                        <p:tgtEl>
                                          <p:spTgt spid="3072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0723">
                                            <p:txEl>
                                              <p:pRg st="2" end="2"/>
                                            </p:txEl>
                                          </p:spTgt>
                                        </p:tgtEl>
                                        <p:attrNameLst>
                                          <p:attrName>style.visibility</p:attrName>
                                        </p:attrNameLst>
                                      </p:cBhvr>
                                      <p:to>
                                        <p:strVal val="visible"/>
                                      </p:to>
                                    </p:set>
                                    <p:animEffect transition="in" filter="fade">
                                      <p:cBhvr>
                                        <p:cTn id="20" dur="500"/>
                                        <p:tgtEl>
                                          <p:spTgt spid="3072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0723">
                                            <p:txEl>
                                              <p:pRg st="3" end="3"/>
                                            </p:txEl>
                                          </p:spTgt>
                                        </p:tgtEl>
                                        <p:attrNameLst>
                                          <p:attrName>style.visibility</p:attrName>
                                        </p:attrNameLst>
                                      </p:cBhvr>
                                      <p:to>
                                        <p:strVal val="visible"/>
                                      </p:to>
                                    </p:set>
                                    <p:animEffect transition="in" filter="fade">
                                      <p:cBhvr>
                                        <p:cTn id="25" dur="500"/>
                                        <p:tgtEl>
                                          <p:spTgt spid="3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3"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19672" y="1484784"/>
            <a:ext cx="5277272" cy="716631"/>
          </a:xfrm>
        </p:spPr>
        <p:txBody>
          <a:bodyPr/>
          <a:lstStyle/>
          <a:p>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（12）</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装入命令L（Load）</a:t>
            </a: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747" name="Rectangle 3"/>
          <p:cNvSpPr>
            <a:spLocks noGrp="1" noChangeArrowheads="1"/>
          </p:cNvSpPr>
          <p:nvPr>
            <p:ph type="body" idx="1"/>
          </p:nvPr>
        </p:nvSpPr>
        <p:spPr>
          <a:xfrm>
            <a:off x="457200" y="2057399"/>
            <a:ext cx="8229600" cy="4525963"/>
          </a:xfrm>
        </p:spPr>
        <p:txBody>
          <a:bodyPr/>
          <a:lstStyle/>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格式：</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schemeClr val="tx2">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L [地址]	；</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格式1：装入由N命令指定的文件</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schemeClr val="tx2">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L 地址 驱动器 扇区号 扇区数</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；格式2：装入指定磁盘</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；扇区范围的内容</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格式1，</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装载一个文件到给定的主存地址处；如未指定地址，则装入CS:100开始的存储区；对于COM和EXE文件，则一定装入CS:100位置处。</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格式2</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，装载磁盘的若干扇区（最多80h）到指定的主存地址处；默认段地址是CS。其中，0表示A盘，1表示B盘，2表示C盘，……。例如将硬盘C的DOS引导扇区（逻辑扇区号为0的一个扇区）内容装入，然后查看的命令是：</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schemeClr val="tx2">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－L 0 2 0 1</a:t>
            </a:r>
            <a:endParaRPr lang="zh-CN" altLang="zh-CN" sz="2000" dirty="0">
              <a:solidFill>
                <a:schemeClr val="tx2">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solidFill>
                  <a:schemeClr val="tx2">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		－D CS:0</a:t>
            </a:r>
            <a:endParaRPr lang="zh-CN" altLang="zh-CN" sz="2000" dirty="0">
              <a:solidFill>
                <a:schemeClr val="tx2">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占位符 2"/>
          <p:cNvSpPr txBox="1"/>
          <p:nvPr/>
        </p:nvSpPr>
        <p:spPr>
          <a:xfrm>
            <a:off x="448280" y="990630"/>
            <a:ext cx="5832475" cy="512415"/>
          </a:xfrm>
          <a:prstGeom prst="rect">
            <a:avLst/>
          </a:prstGeom>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None/>
              <a:defRPr sz="2400" b="1">
                <a:solidFill>
                  <a:srgbClr val="000000"/>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None/>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kern="0">
                <a:latin typeface="Times New Roman" panose="02020603050405020304" pitchFamily="18" charset="0"/>
                <a:cs typeface="Times New Roman" panose="02020603050405020304" pitchFamily="18" charset="0"/>
              </a:rPr>
              <a:t>5.9</a:t>
            </a:r>
            <a:r>
              <a:rPr lang="zh-CN" altLang="en-US" kern="0">
                <a:latin typeface="Times New Roman" panose="02020603050405020304" pitchFamily="18" charset="0"/>
                <a:cs typeface="Times New Roman" panose="02020603050405020304" pitchFamily="18" charset="0"/>
              </a:rPr>
              <a:t>调试程序</a:t>
            </a:r>
            <a:r>
              <a:rPr lang="en-US" altLang="zh-CN" kern="0">
                <a:latin typeface="Times New Roman" panose="02020603050405020304" pitchFamily="18" charset="0"/>
                <a:cs typeface="Times New Roman" panose="02020603050405020304" pitchFamily="18" charset="0"/>
              </a:rPr>
              <a:t>DEBUG</a:t>
            </a:r>
            <a:r>
              <a:rPr lang="zh-CN" altLang="en-US" kern="0">
                <a:latin typeface="Times New Roman" panose="02020603050405020304" pitchFamily="18" charset="0"/>
                <a:cs typeface="Times New Roman" panose="02020603050405020304" pitchFamily="18" charset="0"/>
              </a:rPr>
              <a:t>的使用</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fade">
                                      <p:cBhvr>
                                        <p:cTn id="7" dur="500"/>
                                        <p:tgtEl>
                                          <p:spTgt spid="317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747">
                                            <p:txEl>
                                              <p:pRg st="0" end="0"/>
                                            </p:txEl>
                                          </p:spTgt>
                                        </p:tgtEl>
                                        <p:attrNameLst>
                                          <p:attrName>style.visibility</p:attrName>
                                        </p:attrNameLst>
                                      </p:cBhvr>
                                      <p:to>
                                        <p:strVal val="visible"/>
                                      </p:to>
                                    </p:set>
                                    <p:animEffect transition="in" filter="fade">
                                      <p:cBhvr>
                                        <p:cTn id="10" dur="500"/>
                                        <p:tgtEl>
                                          <p:spTgt spid="3174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1747">
                                            <p:txEl>
                                              <p:pRg st="1" end="1"/>
                                            </p:txEl>
                                          </p:spTgt>
                                        </p:tgtEl>
                                        <p:attrNameLst>
                                          <p:attrName>style.visibility</p:attrName>
                                        </p:attrNameLst>
                                      </p:cBhvr>
                                      <p:to>
                                        <p:strVal val="visible"/>
                                      </p:to>
                                    </p:set>
                                    <p:animEffect transition="in" filter="fade">
                                      <p:cBhvr>
                                        <p:cTn id="15" dur="500"/>
                                        <p:tgtEl>
                                          <p:spTgt spid="3174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2" end="2"/>
                                            </p:txEl>
                                          </p:spTgt>
                                        </p:tgtEl>
                                        <p:attrNameLst>
                                          <p:attrName>style.visibility</p:attrName>
                                        </p:attrNameLst>
                                      </p:cBhvr>
                                      <p:to>
                                        <p:strVal val="visible"/>
                                      </p:to>
                                    </p:set>
                                    <p:animEffect transition="in" filter="fade">
                                      <p:cBhvr>
                                        <p:cTn id="20" dur="500"/>
                                        <p:tgtEl>
                                          <p:spTgt spid="3174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1747">
                                            <p:txEl>
                                              <p:pRg st="3" end="3"/>
                                            </p:txEl>
                                          </p:spTgt>
                                        </p:tgtEl>
                                        <p:attrNameLst>
                                          <p:attrName>style.visibility</p:attrName>
                                        </p:attrNameLst>
                                      </p:cBhvr>
                                      <p:to>
                                        <p:strVal val="visible"/>
                                      </p:to>
                                    </p:set>
                                    <p:animEffect transition="in" filter="fade">
                                      <p:cBhvr>
                                        <p:cTn id="25" dur="500"/>
                                        <p:tgtEl>
                                          <p:spTgt spid="3174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1747">
                                            <p:txEl>
                                              <p:pRg st="4" end="4"/>
                                            </p:txEl>
                                          </p:spTgt>
                                        </p:tgtEl>
                                        <p:attrNameLst>
                                          <p:attrName>style.visibility</p:attrName>
                                        </p:attrNameLst>
                                      </p:cBhvr>
                                      <p:to>
                                        <p:strVal val="visible"/>
                                      </p:to>
                                    </p:set>
                                    <p:animEffect transition="in" filter="fade">
                                      <p:cBhvr>
                                        <p:cTn id="30" dur="500"/>
                                        <p:tgtEl>
                                          <p:spTgt spid="3174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1747">
                                            <p:txEl>
                                              <p:pRg st="5" end="5"/>
                                            </p:txEl>
                                          </p:spTgt>
                                        </p:tgtEl>
                                        <p:attrNameLst>
                                          <p:attrName>style.visibility</p:attrName>
                                        </p:attrNameLst>
                                      </p:cBhvr>
                                      <p:to>
                                        <p:strVal val="visible"/>
                                      </p:to>
                                    </p:set>
                                    <p:animEffect transition="in" filter="fade">
                                      <p:cBhvr>
                                        <p:cTn id="35" dur="500"/>
                                        <p:tgtEl>
                                          <p:spTgt spid="3174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1747">
                                            <p:txEl>
                                              <p:pRg st="6" end="6"/>
                                            </p:txEl>
                                          </p:spTgt>
                                        </p:tgtEl>
                                        <p:attrNameLst>
                                          <p:attrName>style.visibility</p:attrName>
                                        </p:attrNameLst>
                                      </p:cBhvr>
                                      <p:to>
                                        <p:strVal val="visible"/>
                                      </p:to>
                                    </p:set>
                                    <p:animEffect transition="in" filter="fade">
                                      <p:cBhvr>
                                        <p:cTn id="40" dur="500"/>
                                        <p:tgtEl>
                                          <p:spTgt spid="3174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1747">
                                            <p:txEl>
                                              <p:pRg st="7" end="7"/>
                                            </p:txEl>
                                          </p:spTgt>
                                        </p:tgtEl>
                                        <p:attrNameLst>
                                          <p:attrName>style.visibility</p:attrName>
                                        </p:attrNameLst>
                                      </p:cBhvr>
                                      <p:to>
                                        <p:strVal val="visible"/>
                                      </p:to>
                                    </p:set>
                                    <p:animEffect transition="in" filter="fade">
                                      <p:cBhvr>
                                        <p:cTn id="45" dur="500"/>
                                        <p:tgtEl>
                                          <p:spTgt spid="31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7"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547664" y="1628800"/>
            <a:ext cx="5554960" cy="422920"/>
          </a:xfrm>
        </p:spPr>
        <p:txBody>
          <a:bodyPr/>
          <a:lstStyle/>
          <a:p>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（13）</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写盘命令W（Write）</a:t>
            </a: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771" name="Rectangle 3"/>
          <p:cNvSpPr>
            <a:spLocks noGrp="1" noChangeArrowheads="1"/>
          </p:cNvSpPr>
          <p:nvPr>
            <p:ph type="body" idx="1"/>
          </p:nvPr>
        </p:nvSpPr>
        <p:spPr>
          <a:xfrm>
            <a:off x="539552" y="2204864"/>
            <a:ext cx="8229600" cy="3633267"/>
          </a:xfrm>
        </p:spPr>
        <p:txBody>
          <a:bodyPr/>
          <a:lstStyle/>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格式：</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schemeClr val="tx2">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W[地址]</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；格式1，将由N命令指定的文件写入磁盘</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schemeClr val="tx2">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W 地址 驱动器 扇区号 扇区数	</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；格式2：把数据写入</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；指定磁盘扇区范围</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格式1</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将指定开始地址的数据写入一个文件（这个文件应该已经用N命令命名）；如未指定地址则从CS:IP开始。要写入文件的字节数应先放入BX（高字）和CX（低字）中。如果采用这个W命令保存可执行程序，扩展名应是COM；它不能写入具有EXE和HEX扩展名的文件。</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占位符 2"/>
          <p:cNvSpPr txBox="1"/>
          <p:nvPr/>
        </p:nvSpPr>
        <p:spPr>
          <a:xfrm>
            <a:off x="448280" y="990630"/>
            <a:ext cx="5832475" cy="512415"/>
          </a:xfrm>
          <a:prstGeom prst="rect">
            <a:avLst/>
          </a:prstGeom>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None/>
              <a:defRPr sz="2400" b="1">
                <a:solidFill>
                  <a:srgbClr val="000000"/>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None/>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kern="0">
                <a:latin typeface="Times New Roman" panose="02020603050405020304" pitchFamily="18" charset="0"/>
                <a:cs typeface="Times New Roman" panose="02020603050405020304" pitchFamily="18" charset="0"/>
              </a:rPr>
              <a:t>5.9</a:t>
            </a:r>
            <a:r>
              <a:rPr lang="zh-CN" altLang="en-US" kern="0">
                <a:latin typeface="Times New Roman" panose="02020603050405020304" pitchFamily="18" charset="0"/>
                <a:cs typeface="Times New Roman" panose="02020603050405020304" pitchFamily="18" charset="0"/>
              </a:rPr>
              <a:t>调试程序</a:t>
            </a:r>
            <a:r>
              <a:rPr lang="en-US" altLang="zh-CN" kern="0">
                <a:latin typeface="Times New Roman" panose="02020603050405020304" pitchFamily="18" charset="0"/>
                <a:cs typeface="Times New Roman" panose="02020603050405020304" pitchFamily="18" charset="0"/>
              </a:rPr>
              <a:t>DEBUG</a:t>
            </a:r>
            <a:r>
              <a:rPr lang="zh-CN" altLang="en-US" kern="0">
                <a:latin typeface="Times New Roman" panose="02020603050405020304" pitchFamily="18" charset="0"/>
                <a:cs typeface="Times New Roman" panose="02020603050405020304" pitchFamily="18" charset="0"/>
              </a:rPr>
              <a:t>的使用</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fade">
                                      <p:cBhvr>
                                        <p:cTn id="7" dur="500"/>
                                        <p:tgtEl>
                                          <p:spTgt spid="3277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771">
                                            <p:txEl>
                                              <p:pRg st="0" end="0"/>
                                            </p:txEl>
                                          </p:spTgt>
                                        </p:tgtEl>
                                        <p:attrNameLst>
                                          <p:attrName>style.visibility</p:attrName>
                                        </p:attrNameLst>
                                      </p:cBhvr>
                                      <p:to>
                                        <p:strVal val="visible"/>
                                      </p:to>
                                    </p:set>
                                    <p:animEffect transition="in" filter="fade">
                                      <p:cBhvr>
                                        <p:cTn id="10" dur="500"/>
                                        <p:tgtEl>
                                          <p:spTgt spid="3277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771">
                                            <p:txEl>
                                              <p:pRg st="1" end="1"/>
                                            </p:txEl>
                                          </p:spTgt>
                                        </p:tgtEl>
                                        <p:attrNameLst>
                                          <p:attrName>style.visibility</p:attrName>
                                        </p:attrNameLst>
                                      </p:cBhvr>
                                      <p:to>
                                        <p:strVal val="visible"/>
                                      </p:to>
                                    </p:set>
                                    <p:animEffect transition="in" filter="fade">
                                      <p:cBhvr>
                                        <p:cTn id="15" dur="500"/>
                                        <p:tgtEl>
                                          <p:spTgt spid="3277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771">
                                            <p:txEl>
                                              <p:pRg st="2" end="2"/>
                                            </p:txEl>
                                          </p:spTgt>
                                        </p:tgtEl>
                                        <p:attrNameLst>
                                          <p:attrName>style.visibility</p:attrName>
                                        </p:attrNameLst>
                                      </p:cBhvr>
                                      <p:to>
                                        <p:strVal val="visible"/>
                                      </p:to>
                                    </p:set>
                                    <p:animEffect transition="in" filter="fade">
                                      <p:cBhvr>
                                        <p:cTn id="20" dur="500"/>
                                        <p:tgtEl>
                                          <p:spTgt spid="3277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2771">
                                            <p:txEl>
                                              <p:pRg st="3" end="3"/>
                                            </p:txEl>
                                          </p:spTgt>
                                        </p:tgtEl>
                                        <p:attrNameLst>
                                          <p:attrName>style.visibility</p:attrName>
                                        </p:attrNameLst>
                                      </p:cBhvr>
                                      <p:to>
                                        <p:strVal val="visible"/>
                                      </p:to>
                                    </p:set>
                                    <p:animEffect transition="in" filter="fade">
                                      <p:cBhvr>
                                        <p:cTn id="25" dur="500"/>
                                        <p:tgtEl>
                                          <p:spTgt spid="3277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2771">
                                            <p:txEl>
                                              <p:pRg st="4" end="4"/>
                                            </p:txEl>
                                          </p:spTgt>
                                        </p:tgtEl>
                                        <p:attrNameLst>
                                          <p:attrName>style.visibility</p:attrName>
                                        </p:attrNameLst>
                                      </p:cBhvr>
                                      <p:to>
                                        <p:strVal val="visible"/>
                                      </p:to>
                                    </p:set>
                                    <p:animEffect transition="in" filter="fade">
                                      <p:cBhvr>
                                        <p:cTn id="30" dur="500"/>
                                        <p:tgtEl>
                                          <p:spTgt spid="32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5.2</a:t>
            </a:r>
            <a:r>
              <a:rPr lang="zh-CN" altLang="en-US" dirty="0"/>
              <a:t>汇编语言中的数据</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448280" y="1654810"/>
            <a:ext cx="8156168" cy="3924151"/>
          </a:xfrm>
          <a:prstGeom prst="rect">
            <a:avLst/>
          </a:prstGeom>
        </p:spPr>
        <p:txBody>
          <a:bodyPr wrap="square">
            <a:spAutoFit/>
          </a:bodyPr>
          <a:lstStyle/>
          <a:p>
            <a:pPr>
              <a:spcBef>
                <a:spcPts val="600"/>
              </a:spcBef>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变量的使用</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① 变量名作为存储单元的</a:t>
            </a:r>
            <a:r>
              <a:rPr lang="zh-CN" altLang="en-US"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直接地址</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：变量名用直接寻址时</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变量的类型必须与指令的要求相符合。</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AB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已定义字节变量</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AW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定义为字变量</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用变量名作直接寻址形式如下</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MOV   AH,AB</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MOV   AX, AW</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②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用合成运算符</a:t>
            </a:r>
            <a:r>
              <a:rPr lang="en-US" altLang="zh-CN"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PTR</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可以临时改变变量类型。</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AB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已定义字节变量</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AW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定义为字变量，指令序列如下：</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MOV   CX, WORD PTR AB</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MOV   CL, BYTE PTR AW</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则临时把</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AB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变为字类型</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AW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变为字节类型</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但段和偏移属性不变。</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circle(in)">
                                      <p:cBhvr>
                                        <p:cTn id="15" dur="2000"/>
                                        <p:tgtEl>
                                          <p:spTgt spid="5">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circle(in)">
                                      <p:cBhvr>
                                        <p:cTn id="18" dur="2000"/>
                                        <p:tgtEl>
                                          <p:spTgt spid="5">
                                            <p:txEl>
                                              <p:pRg st="3" end="3"/>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circle(in)">
                                      <p:cBhvr>
                                        <p:cTn id="21" dur="20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1" dur="500"/>
                                        <p:tgtEl>
                                          <p:spTgt spid="5">
                                            <p:txEl>
                                              <p:pRg st="6" end="6"/>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randombar(horizontal)">
                                      <p:cBhvr>
                                        <p:cTn id="34" dur="500"/>
                                        <p:tgtEl>
                                          <p:spTgt spid="5">
                                            <p:txEl>
                                              <p:pRg st="7" end="7"/>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randombar(horizontal)">
                                      <p:cBhvr>
                                        <p:cTn id="37" dur="500"/>
                                        <p:tgtEl>
                                          <p:spTgt spid="5">
                                            <p:txEl>
                                              <p:pRg st="8" end="8"/>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randombar(horizontal)">
                                      <p:cBhvr>
                                        <p:cTn id="40"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835696" y="1772816"/>
            <a:ext cx="5184576" cy="432048"/>
          </a:xfrm>
        </p:spPr>
        <p:txBody>
          <a:bodyPr/>
          <a:lstStyle/>
          <a:p>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（13）写盘命令W（Write）</a:t>
            </a: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795" name="Rectangle 3"/>
          <p:cNvSpPr>
            <a:spLocks noGrp="1" noChangeArrowheads="1"/>
          </p:cNvSpPr>
          <p:nvPr>
            <p:ph type="body" idx="1"/>
          </p:nvPr>
        </p:nvSpPr>
        <p:spPr>
          <a:xfrm>
            <a:off x="457200" y="2708920"/>
            <a:ext cx="8229600" cy="3057203"/>
          </a:xfrm>
        </p:spPr>
        <p:txBody>
          <a:bodyPr/>
          <a:lstStyle/>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格式2，将指定地址的数据写入磁盘的若干扇区（最多80h）；如果没有给出段地址，则默认段是CS。其他说明同L命令。</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格式2直接对磁盘写入，没有经过DOS文件系统管理，所以一定要小心，否则可能无法利用DOS文件系统读写。</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占位符 2"/>
          <p:cNvSpPr txBox="1"/>
          <p:nvPr/>
        </p:nvSpPr>
        <p:spPr>
          <a:xfrm>
            <a:off x="448280" y="990630"/>
            <a:ext cx="5832475" cy="512415"/>
          </a:xfrm>
          <a:prstGeom prst="rect">
            <a:avLst/>
          </a:prstGeom>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None/>
              <a:defRPr sz="2400" b="1">
                <a:solidFill>
                  <a:srgbClr val="000000"/>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None/>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kern="0">
                <a:latin typeface="Times New Roman" panose="02020603050405020304" pitchFamily="18" charset="0"/>
                <a:cs typeface="Times New Roman" panose="02020603050405020304" pitchFamily="18" charset="0"/>
              </a:rPr>
              <a:t>5.9</a:t>
            </a:r>
            <a:r>
              <a:rPr lang="zh-CN" altLang="en-US" kern="0">
                <a:latin typeface="Times New Roman" panose="02020603050405020304" pitchFamily="18" charset="0"/>
                <a:cs typeface="Times New Roman" panose="02020603050405020304" pitchFamily="18" charset="0"/>
              </a:rPr>
              <a:t>调试程序</a:t>
            </a:r>
            <a:r>
              <a:rPr lang="en-US" altLang="zh-CN" kern="0">
                <a:latin typeface="Times New Roman" panose="02020603050405020304" pitchFamily="18" charset="0"/>
                <a:cs typeface="Times New Roman" panose="02020603050405020304" pitchFamily="18" charset="0"/>
              </a:rPr>
              <a:t>DEBUG</a:t>
            </a:r>
            <a:r>
              <a:rPr lang="zh-CN" altLang="en-US" kern="0">
                <a:latin typeface="Times New Roman" panose="02020603050405020304" pitchFamily="18" charset="0"/>
                <a:cs typeface="Times New Roman" panose="02020603050405020304" pitchFamily="18" charset="0"/>
              </a:rPr>
              <a:t>的使用</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fade">
                                      <p:cBhvr>
                                        <p:cTn id="7" dur="500"/>
                                        <p:tgtEl>
                                          <p:spTgt spid="3379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795">
                                            <p:txEl>
                                              <p:pRg st="0" end="0"/>
                                            </p:txEl>
                                          </p:spTgt>
                                        </p:tgtEl>
                                        <p:attrNameLst>
                                          <p:attrName>style.visibility</p:attrName>
                                        </p:attrNameLst>
                                      </p:cBhvr>
                                      <p:to>
                                        <p:strVal val="visible"/>
                                      </p:to>
                                    </p:set>
                                    <p:animEffect transition="in" filter="fade">
                                      <p:cBhvr>
                                        <p:cTn id="10" dur="500"/>
                                        <p:tgtEl>
                                          <p:spTgt spid="3379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3795">
                                            <p:txEl>
                                              <p:pRg st="1" end="1"/>
                                            </p:txEl>
                                          </p:spTgt>
                                        </p:tgtEl>
                                        <p:attrNameLst>
                                          <p:attrName>style.visibility</p:attrName>
                                        </p:attrNameLst>
                                      </p:cBhvr>
                                      <p:to>
                                        <p:strVal val="visible"/>
                                      </p:to>
                                    </p:set>
                                    <p:animEffect transition="in" filter="fade">
                                      <p:cBhvr>
                                        <p:cTn id="15" dur="500"/>
                                        <p:tgtEl>
                                          <p:spTgt spid="337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79512" y="1268760"/>
            <a:ext cx="8229600" cy="1143000"/>
          </a:xfrm>
        </p:spPr>
        <p:txBody>
          <a:bodyPr/>
          <a:lstStyle/>
          <a:p>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（14）</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hlinkClick r:id="rId2" action="ppaction://hlinksldjump"/>
              </a:rPr>
              <a:t>其他命令</a:t>
            </a: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819" name="Rectangle 3"/>
          <p:cNvSpPr>
            <a:spLocks noGrp="1" noChangeArrowheads="1"/>
          </p:cNvSpPr>
          <p:nvPr>
            <p:ph type="body" idx="1"/>
          </p:nvPr>
        </p:nvSpPr>
        <p:spPr>
          <a:xfrm>
            <a:off x="457200" y="2636912"/>
            <a:ext cx="8229600" cy="3489251"/>
          </a:xfrm>
        </p:spPr>
        <p:txBody>
          <a:bodyPr/>
          <a:lstStyle/>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比较命令C（Compare）</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C 范围 地址	；将指定范围的内容与指定地址的内容			；比较</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16进制数计算命令H（Hex）</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H 数字1，数字2	；同时计算两个16进制数字				；和与差</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输入命令I（Input）</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I 端口地址 	；从指定I/O端口输入一个字节，				；并显示</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占位符 2"/>
          <p:cNvSpPr txBox="1"/>
          <p:nvPr/>
        </p:nvSpPr>
        <p:spPr>
          <a:xfrm>
            <a:off x="448280" y="990630"/>
            <a:ext cx="5832475" cy="512415"/>
          </a:xfrm>
          <a:prstGeom prst="rect">
            <a:avLst/>
          </a:prstGeom>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None/>
              <a:defRPr sz="2400" b="1">
                <a:solidFill>
                  <a:srgbClr val="000000"/>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None/>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kern="0">
                <a:latin typeface="Times New Roman" panose="02020603050405020304" pitchFamily="18" charset="0"/>
                <a:cs typeface="Times New Roman" panose="02020603050405020304" pitchFamily="18" charset="0"/>
              </a:rPr>
              <a:t>5.9</a:t>
            </a:r>
            <a:r>
              <a:rPr lang="zh-CN" altLang="en-US" kern="0">
                <a:latin typeface="Times New Roman" panose="02020603050405020304" pitchFamily="18" charset="0"/>
                <a:cs typeface="Times New Roman" panose="02020603050405020304" pitchFamily="18" charset="0"/>
              </a:rPr>
              <a:t>调试程序</a:t>
            </a:r>
            <a:r>
              <a:rPr lang="en-US" altLang="zh-CN" kern="0">
                <a:latin typeface="Times New Roman" panose="02020603050405020304" pitchFamily="18" charset="0"/>
                <a:cs typeface="Times New Roman" panose="02020603050405020304" pitchFamily="18" charset="0"/>
              </a:rPr>
              <a:t>DEBUG</a:t>
            </a:r>
            <a:r>
              <a:rPr lang="zh-CN" altLang="en-US" kern="0">
                <a:latin typeface="Times New Roman" panose="02020603050405020304" pitchFamily="18" charset="0"/>
                <a:cs typeface="Times New Roman" panose="02020603050405020304" pitchFamily="18" charset="0"/>
              </a:rPr>
              <a:t>的使用</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fade">
                                      <p:cBhvr>
                                        <p:cTn id="7" dur="500"/>
                                        <p:tgtEl>
                                          <p:spTgt spid="348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0" end="0"/>
                                            </p:txEl>
                                          </p:spTgt>
                                        </p:tgtEl>
                                        <p:attrNameLst>
                                          <p:attrName>style.visibility</p:attrName>
                                        </p:attrNameLst>
                                      </p:cBhvr>
                                      <p:to>
                                        <p:strVal val="visible"/>
                                      </p:to>
                                    </p:set>
                                    <p:animEffect transition="in" filter="fade">
                                      <p:cBhvr>
                                        <p:cTn id="10" dur="500"/>
                                        <p:tgtEl>
                                          <p:spTgt spid="3481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1" end="1"/>
                                            </p:txEl>
                                          </p:spTgt>
                                        </p:tgtEl>
                                        <p:attrNameLst>
                                          <p:attrName>style.visibility</p:attrName>
                                        </p:attrNameLst>
                                      </p:cBhvr>
                                      <p:to>
                                        <p:strVal val="visible"/>
                                      </p:to>
                                    </p:set>
                                    <p:animEffect transition="in" filter="fade">
                                      <p:cBhvr>
                                        <p:cTn id="13" dur="500"/>
                                        <p:tgtEl>
                                          <p:spTgt spid="3481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2" end="2"/>
                                            </p:txEl>
                                          </p:spTgt>
                                        </p:tgtEl>
                                        <p:attrNameLst>
                                          <p:attrName>style.visibility</p:attrName>
                                        </p:attrNameLst>
                                      </p:cBhvr>
                                      <p:to>
                                        <p:strVal val="visible"/>
                                      </p:to>
                                    </p:set>
                                    <p:animEffect transition="in" filter="fade">
                                      <p:cBhvr>
                                        <p:cTn id="18" dur="500"/>
                                        <p:tgtEl>
                                          <p:spTgt spid="34819">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3" end="3"/>
                                            </p:txEl>
                                          </p:spTgt>
                                        </p:tgtEl>
                                        <p:attrNameLst>
                                          <p:attrName>style.visibility</p:attrName>
                                        </p:attrNameLst>
                                      </p:cBhvr>
                                      <p:to>
                                        <p:strVal val="visible"/>
                                      </p:to>
                                    </p:set>
                                    <p:animEffect transition="in" filter="fade">
                                      <p:cBhvr>
                                        <p:cTn id="21" dur="500"/>
                                        <p:tgtEl>
                                          <p:spTgt spid="3481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4" end="4"/>
                                            </p:txEl>
                                          </p:spTgt>
                                        </p:tgtEl>
                                        <p:attrNameLst>
                                          <p:attrName>style.visibility</p:attrName>
                                        </p:attrNameLst>
                                      </p:cBhvr>
                                      <p:to>
                                        <p:strVal val="visible"/>
                                      </p:to>
                                    </p:set>
                                    <p:animEffect transition="in" filter="fade">
                                      <p:cBhvr>
                                        <p:cTn id="26" dur="500"/>
                                        <p:tgtEl>
                                          <p:spTgt spid="34819">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5" end="5"/>
                                            </p:txEl>
                                          </p:spTgt>
                                        </p:tgtEl>
                                        <p:attrNameLst>
                                          <p:attrName>style.visibility</p:attrName>
                                        </p:attrNameLst>
                                      </p:cBhvr>
                                      <p:to>
                                        <p:strVal val="visible"/>
                                      </p:to>
                                    </p:set>
                                    <p:animEffect transition="in" filter="fade">
                                      <p:cBhvr>
                                        <p:cTn id="29" dur="500"/>
                                        <p:tgtEl>
                                          <p:spTgt spid="34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979712" y="1484784"/>
            <a:ext cx="4701208" cy="648073"/>
          </a:xfrm>
        </p:spPr>
        <p:txBody>
          <a:bodyPr/>
          <a:lstStyle/>
          <a:p>
            <a:r>
              <a:rPr lang="zh-CN" altLang="zh-CN" sz="2400" dirty="0">
                <a:latin typeface="微软雅黑" panose="020B0503020204020204" pitchFamily="34" charset="-122"/>
                <a:ea typeface="微软雅黑" panose="020B0503020204020204" pitchFamily="34" charset="-122"/>
                <a:hlinkClick r:id="rId2" action="ppaction://hlinksldjump"/>
              </a:rPr>
              <a:t>其他命令</a:t>
            </a:r>
            <a:endParaRPr lang="zh-CN" altLang="zh-CN" sz="2400" dirty="0">
              <a:latin typeface="微软雅黑" panose="020B0503020204020204" pitchFamily="34" charset="-122"/>
              <a:ea typeface="微软雅黑" panose="020B0503020204020204" pitchFamily="34" charset="-122"/>
            </a:endParaRPr>
          </a:p>
        </p:txBody>
      </p:sp>
      <p:sp>
        <p:nvSpPr>
          <p:cNvPr id="35843" name="Rectangle 3"/>
          <p:cNvSpPr>
            <a:spLocks noGrp="1" noChangeArrowheads="1"/>
          </p:cNvSpPr>
          <p:nvPr>
            <p:ph type="body" idx="1"/>
          </p:nvPr>
        </p:nvSpPr>
        <p:spPr>
          <a:xfrm>
            <a:off x="452400" y="2564905"/>
            <a:ext cx="8229600" cy="3024336"/>
          </a:xfrm>
        </p:spPr>
        <p:txBody>
          <a:bodyPr/>
          <a:lstStyle/>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输出命令O（Output）</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O 端口地址 字节数据		；将数据输出到指定的</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；I/O端口</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传送命令M（Move）</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M 范围 地址		；将指定范围的内容传送到指定</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；指定地址处</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查找命令S（Search）</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S 范围 地址		；在指定范围内查找指定的数据</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占位符 2"/>
          <p:cNvSpPr txBox="1"/>
          <p:nvPr/>
        </p:nvSpPr>
        <p:spPr>
          <a:xfrm>
            <a:off x="448280" y="990630"/>
            <a:ext cx="5832475" cy="512415"/>
          </a:xfrm>
          <a:prstGeom prst="rect">
            <a:avLst/>
          </a:prstGeom>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None/>
              <a:defRPr sz="2400" b="1">
                <a:solidFill>
                  <a:srgbClr val="000000"/>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None/>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kern="0">
                <a:latin typeface="Times New Roman" panose="02020603050405020304" pitchFamily="18" charset="0"/>
                <a:cs typeface="Times New Roman" panose="02020603050405020304" pitchFamily="18" charset="0"/>
              </a:rPr>
              <a:t>5.9</a:t>
            </a:r>
            <a:r>
              <a:rPr lang="zh-CN" altLang="en-US" kern="0">
                <a:latin typeface="Times New Roman" panose="02020603050405020304" pitchFamily="18" charset="0"/>
                <a:cs typeface="Times New Roman" panose="02020603050405020304" pitchFamily="18" charset="0"/>
              </a:rPr>
              <a:t>调试程序</a:t>
            </a:r>
            <a:r>
              <a:rPr lang="en-US" altLang="zh-CN" kern="0">
                <a:latin typeface="Times New Roman" panose="02020603050405020304" pitchFamily="18" charset="0"/>
                <a:cs typeface="Times New Roman" panose="02020603050405020304" pitchFamily="18" charset="0"/>
              </a:rPr>
              <a:t>DEBUG</a:t>
            </a:r>
            <a:r>
              <a:rPr lang="zh-CN" altLang="en-US" kern="0">
                <a:latin typeface="Times New Roman" panose="02020603050405020304" pitchFamily="18" charset="0"/>
                <a:cs typeface="Times New Roman" panose="02020603050405020304" pitchFamily="18" charset="0"/>
              </a:rPr>
              <a:t>的使用</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fade">
                                      <p:cBhvr>
                                        <p:cTn id="7" dur="500"/>
                                        <p:tgtEl>
                                          <p:spTgt spid="358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843">
                                            <p:txEl>
                                              <p:pRg st="0" end="0"/>
                                            </p:txEl>
                                          </p:spTgt>
                                        </p:tgtEl>
                                        <p:attrNameLst>
                                          <p:attrName>style.visibility</p:attrName>
                                        </p:attrNameLst>
                                      </p:cBhvr>
                                      <p:to>
                                        <p:strVal val="visible"/>
                                      </p:to>
                                    </p:set>
                                    <p:animEffect transition="in" filter="fade">
                                      <p:cBhvr>
                                        <p:cTn id="10" dur="500"/>
                                        <p:tgtEl>
                                          <p:spTgt spid="3584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843">
                                            <p:txEl>
                                              <p:pRg st="1" end="1"/>
                                            </p:txEl>
                                          </p:spTgt>
                                        </p:tgtEl>
                                        <p:attrNameLst>
                                          <p:attrName>style.visibility</p:attrName>
                                        </p:attrNameLst>
                                      </p:cBhvr>
                                      <p:to>
                                        <p:strVal val="visible"/>
                                      </p:to>
                                    </p:set>
                                    <p:animEffect transition="in" filter="fade">
                                      <p:cBhvr>
                                        <p:cTn id="13" dur="500"/>
                                        <p:tgtEl>
                                          <p:spTgt spid="3584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843">
                                            <p:txEl>
                                              <p:pRg st="2" end="2"/>
                                            </p:txEl>
                                          </p:spTgt>
                                        </p:tgtEl>
                                        <p:attrNameLst>
                                          <p:attrName>style.visibility</p:attrName>
                                        </p:attrNameLst>
                                      </p:cBhvr>
                                      <p:to>
                                        <p:strVal val="visible"/>
                                      </p:to>
                                    </p:set>
                                    <p:animEffect transition="in" filter="fade">
                                      <p:cBhvr>
                                        <p:cTn id="16" dur="500"/>
                                        <p:tgtEl>
                                          <p:spTgt spid="3584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5843">
                                            <p:txEl>
                                              <p:pRg st="3" end="3"/>
                                            </p:txEl>
                                          </p:spTgt>
                                        </p:tgtEl>
                                        <p:attrNameLst>
                                          <p:attrName>style.visibility</p:attrName>
                                        </p:attrNameLst>
                                      </p:cBhvr>
                                      <p:to>
                                        <p:strVal val="visible"/>
                                      </p:to>
                                    </p:set>
                                    <p:animEffect transition="in" filter="fade">
                                      <p:cBhvr>
                                        <p:cTn id="21" dur="500"/>
                                        <p:tgtEl>
                                          <p:spTgt spid="3584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843">
                                            <p:txEl>
                                              <p:pRg st="4" end="4"/>
                                            </p:txEl>
                                          </p:spTgt>
                                        </p:tgtEl>
                                        <p:attrNameLst>
                                          <p:attrName>style.visibility</p:attrName>
                                        </p:attrNameLst>
                                      </p:cBhvr>
                                      <p:to>
                                        <p:strVal val="visible"/>
                                      </p:to>
                                    </p:set>
                                    <p:animEffect transition="in" filter="fade">
                                      <p:cBhvr>
                                        <p:cTn id="24" dur="500"/>
                                        <p:tgtEl>
                                          <p:spTgt spid="3584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5843">
                                            <p:txEl>
                                              <p:pRg st="5" end="5"/>
                                            </p:txEl>
                                          </p:spTgt>
                                        </p:tgtEl>
                                        <p:attrNameLst>
                                          <p:attrName>style.visibility</p:attrName>
                                        </p:attrNameLst>
                                      </p:cBhvr>
                                      <p:to>
                                        <p:strVal val="visible"/>
                                      </p:to>
                                    </p:set>
                                    <p:animEffect transition="in" filter="fade">
                                      <p:cBhvr>
                                        <p:cTn id="27" dur="500"/>
                                        <p:tgtEl>
                                          <p:spTgt spid="3584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843">
                                            <p:txEl>
                                              <p:pRg st="6" end="6"/>
                                            </p:txEl>
                                          </p:spTgt>
                                        </p:tgtEl>
                                        <p:attrNameLst>
                                          <p:attrName>style.visibility</p:attrName>
                                        </p:attrNameLst>
                                      </p:cBhvr>
                                      <p:to>
                                        <p:strVal val="visible"/>
                                      </p:to>
                                    </p:set>
                                    <p:animEffect transition="in" filter="fade">
                                      <p:cBhvr>
                                        <p:cTn id="32" dur="500"/>
                                        <p:tgtEl>
                                          <p:spTgt spid="35843">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843">
                                            <p:txEl>
                                              <p:pRg st="7" end="7"/>
                                            </p:txEl>
                                          </p:spTgt>
                                        </p:tgtEl>
                                        <p:attrNameLst>
                                          <p:attrName>style.visibility</p:attrName>
                                        </p:attrNameLst>
                                      </p:cBhvr>
                                      <p:to>
                                        <p:strVal val="visible"/>
                                      </p:to>
                                    </p:set>
                                    <p:animEffect transition="in" filter="fade">
                                      <p:cBhvr>
                                        <p:cTn id="35" dur="500"/>
                                        <p:tgtEl>
                                          <p:spTgt spid="358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a:t>
            </a:r>
            <a:r>
              <a:rPr lang="zh-CN" altLang="en-US" dirty="0"/>
              <a:t>某数据段内有如下数据定义</a:t>
            </a:r>
            <a:endParaRPr lang="zh-CN" altLang="en-US" dirty="0"/>
          </a:p>
          <a:p>
            <a:r>
              <a:rPr lang="en-US" altLang="zh-CN" sz="1800" dirty="0">
                <a:latin typeface="Times New Roman" panose="02020603050405020304" pitchFamily="18" charset="0"/>
                <a:cs typeface="Times New Roman" panose="02020603050405020304" pitchFamily="18" charset="0"/>
              </a:rPr>
              <a:t>X1   </a:t>
            </a:r>
            <a:r>
              <a:rPr lang="en-US" altLang="zh-CN" sz="1800" dirty="0" err="1">
                <a:latin typeface="Times New Roman" panose="02020603050405020304" pitchFamily="18" charset="0"/>
                <a:cs typeface="Times New Roman" panose="02020603050405020304" pitchFamily="18" charset="0"/>
              </a:rPr>
              <a:t>db</a:t>
            </a:r>
            <a:r>
              <a:rPr lang="en-US" altLang="zh-CN" sz="1800" dirty="0">
                <a:latin typeface="Times New Roman" panose="02020603050405020304" pitchFamily="18" charset="0"/>
                <a:cs typeface="Times New Roman" panose="02020603050405020304" pitchFamily="18" charset="0"/>
              </a:rPr>
              <a:t>  20,20H, ‘AB’, 3-2, ?, 11000011B</a:t>
            </a:r>
            <a:endParaRPr lang="en-US" altLang="zh-CN" sz="1800" dirty="0">
              <a:latin typeface="Times New Roman" panose="02020603050405020304" pitchFamily="18" charset="0"/>
              <a:cs typeface="Times New Roman" panose="02020603050405020304" pitchFamily="18" charset="0"/>
            </a:endParaRPr>
          </a:p>
          <a:p>
            <a:r>
              <a:rPr lang="en-US" altLang="zh-CN" sz="1800" dirty="0">
                <a:latin typeface="Times New Roman" panose="02020603050405020304" pitchFamily="18" charset="0"/>
                <a:cs typeface="Times New Roman" panose="02020603050405020304" pitchFamily="18" charset="0"/>
              </a:rPr>
              <a:t>X2   </a:t>
            </a:r>
            <a:r>
              <a:rPr lang="en-US" altLang="zh-CN" sz="1800" dirty="0" err="1">
                <a:latin typeface="Times New Roman" panose="02020603050405020304" pitchFamily="18" charset="0"/>
                <a:cs typeface="Times New Roman" panose="02020603050405020304" pitchFamily="18" charset="0"/>
              </a:rPr>
              <a:t>dw</a:t>
            </a:r>
            <a:r>
              <a:rPr lang="en-US" altLang="zh-CN" sz="1800" dirty="0">
                <a:latin typeface="Times New Roman" panose="02020603050405020304" pitchFamily="18" charset="0"/>
                <a:cs typeface="Times New Roman" panose="02020603050405020304" pitchFamily="18" charset="0"/>
              </a:rPr>
              <a:t>  0AAH, -1, ‘AB’</a:t>
            </a:r>
            <a:endParaRPr lang="en-US" altLang="zh-CN" sz="1800" dirty="0">
              <a:latin typeface="Times New Roman" panose="02020603050405020304" pitchFamily="18" charset="0"/>
              <a:cs typeface="Times New Roman" panose="02020603050405020304" pitchFamily="18" charset="0"/>
            </a:endParaRPr>
          </a:p>
          <a:p>
            <a:r>
              <a:rPr lang="en-US" altLang="zh-CN" sz="1800" dirty="0">
                <a:latin typeface="Times New Roman" panose="02020603050405020304" pitchFamily="18" charset="0"/>
                <a:cs typeface="Times New Roman" panose="02020603050405020304" pitchFamily="18" charset="0"/>
              </a:rPr>
              <a:t>Z    dd   5 dup(3, 2 dup(?), 0)</a:t>
            </a:r>
            <a:endParaRPr lang="en-US" altLang="zh-CN" sz="1800" dirty="0">
              <a:latin typeface="Times New Roman" panose="02020603050405020304" pitchFamily="18" charset="0"/>
              <a:cs typeface="Times New Roman" panose="02020603050405020304" pitchFamily="18" charset="0"/>
            </a:endParaRPr>
          </a:p>
          <a:p>
            <a:r>
              <a:rPr lang="en-US" altLang="zh-CN" sz="1800" dirty="0">
                <a:latin typeface="Times New Roman" panose="02020603050405020304" pitchFamily="18" charset="0"/>
                <a:cs typeface="Times New Roman" panose="02020603050405020304" pitchFamily="18" charset="0"/>
              </a:rPr>
              <a:t>W   </a:t>
            </a:r>
            <a:r>
              <a:rPr lang="en-US" altLang="zh-CN" sz="1800" dirty="0" err="1">
                <a:latin typeface="Times New Roman" panose="02020603050405020304" pitchFamily="18" charset="0"/>
                <a:cs typeface="Times New Roman" panose="02020603050405020304" pitchFamily="18" charset="0"/>
              </a:rPr>
              <a:t>dw</a:t>
            </a:r>
            <a:r>
              <a:rPr lang="en-US" altLang="zh-CN" sz="1800" dirty="0">
                <a:latin typeface="Times New Roman" panose="02020603050405020304" pitchFamily="18" charset="0"/>
                <a:cs typeface="Times New Roman" panose="02020603050405020304" pitchFamily="18" charset="0"/>
              </a:rPr>
              <a:t>   Z-X2</a:t>
            </a:r>
            <a:endParaRPr lang="en-US" altLang="zh-CN" sz="1800" dirty="0">
              <a:latin typeface="Times New Roman" panose="02020603050405020304" pitchFamily="18" charset="0"/>
              <a:cs typeface="Times New Roman" panose="02020603050405020304" pitchFamily="18" charset="0"/>
            </a:endParaRPr>
          </a:p>
          <a:p>
            <a:r>
              <a:rPr lang="zh-CN" altLang="en-US" sz="1800" dirty="0">
                <a:latin typeface="Times New Roman" panose="02020603050405020304" pitchFamily="18" charset="0"/>
                <a:cs typeface="Times New Roman" panose="02020603050405020304" pitchFamily="18" charset="0"/>
              </a:rPr>
              <a:t>假设</a:t>
            </a:r>
            <a:r>
              <a:rPr lang="en-US" altLang="zh-CN" sz="1800" dirty="0">
                <a:latin typeface="Times New Roman" panose="02020603050405020304" pitchFamily="18" charset="0"/>
                <a:cs typeface="Times New Roman" panose="02020603050405020304" pitchFamily="18" charset="0"/>
              </a:rPr>
              <a:t>X1</a:t>
            </a:r>
            <a:r>
              <a:rPr lang="zh-CN" altLang="en-US" sz="1800" dirty="0">
                <a:latin typeface="Times New Roman" panose="02020603050405020304" pitchFamily="18" charset="0"/>
                <a:cs typeface="Times New Roman" panose="02020603050405020304" pitchFamily="18" charset="0"/>
              </a:rPr>
              <a:t>的偏移地址微</a:t>
            </a:r>
            <a:r>
              <a:rPr lang="en-US" altLang="zh-CN" sz="1800" dirty="0">
                <a:latin typeface="Times New Roman" panose="02020603050405020304" pitchFamily="18" charset="0"/>
                <a:cs typeface="Times New Roman" panose="02020603050405020304" pitchFamily="18" charset="0"/>
              </a:rPr>
              <a:t>100H</a:t>
            </a:r>
            <a:r>
              <a:rPr lang="zh-CN" altLang="en-US"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1</a:t>
            </a:r>
            <a:r>
              <a:rPr lang="zh-CN" altLang="en-US" sz="1800" dirty="0">
                <a:latin typeface="Times New Roman" panose="02020603050405020304" pitchFamily="18" charset="0"/>
                <a:cs typeface="Times New Roman" panose="02020603050405020304" pitchFamily="18" charset="0"/>
              </a:rPr>
              <a:t>）写出变量</a:t>
            </a:r>
            <a:r>
              <a:rPr lang="en-US" altLang="zh-CN" sz="1800" dirty="0">
                <a:latin typeface="Times New Roman" panose="02020603050405020304" pitchFamily="18" charset="0"/>
                <a:cs typeface="Times New Roman" panose="02020603050405020304" pitchFamily="18" charset="0"/>
              </a:rPr>
              <a:t>X1</a:t>
            </a:r>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X2</a:t>
            </a:r>
            <a:r>
              <a:rPr lang="zh-CN" altLang="en-US" sz="1800" dirty="0">
                <a:latin typeface="Times New Roman" panose="02020603050405020304" pitchFamily="18" charset="0"/>
                <a:cs typeface="Times New Roman" panose="02020603050405020304" pitchFamily="18" charset="0"/>
              </a:rPr>
              <a:t>各数据在内存中具体位置和相关内存单元的值；</a:t>
            </a:r>
            <a:endParaRPr lang="en-US" altLang="zh-CN" sz="1800" dirty="0">
              <a:latin typeface="Times New Roman" panose="02020603050405020304" pitchFamily="18" charset="0"/>
              <a:cs typeface="Times New Roman" panose="02020603050405020304" pitchFamily="18" charset="0"/>
            </a:endParaRPr>
          </a:p>
          <a:p>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2</a:t>
            </a:r>
            <a:r>
              <a:rPr lang="zh-CN" altLang="en-US" sz="1800" dirty="0">
                <a:latin typeface="Times New Roman" panose="02020603050405020304" pitchFamily="18" charset="0"/>
                <a:cs typeface="Times New Roman" panose="02020603050405020304" pitchFamily="18" charset="0"/>
              </a:rPr>
              <a:t>）写出变量</a:t>
            </a:r>
            <a:r>
              <a:rPr lang="en-US" altLang="zh-CN" sz="1800" dirty="0">
                <a:latin typeface="Times New Roman" panose="02020603050405020304" pitchFamily="18" charset="0"/>
                <a:cs typeface="Times New Roman" panose="02020603050405020304" pitchFamily="18" charset="0"/>
              </a:rPr>
              <a:t>Z</a:t>
            </a:r>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W</a:t>
            </a:r>
            <a:r>
              <a:rPr lang="zh-CN" altLang="en-US" sz="1800" dirty="0">
                <a:latin typeface="Times New Roman" panose="02020603050405020304" pitchFamily="18" charset="0"/>
                <a:cs typeface="Times New Roman" panose="02020603050405020304" pitchFamily="18" charset="0"/>
              </a:rPr>
              <a:t>的偏移地址；</a:t>
            </a:r>
            <a:endParaRPr lang="en-US" altLang="zh-CN" sz="1800" dirty="0">
              <a:latin typeface="Times New Roman" panose="02020603050405020304" pitchFamily="18" charset="0"/>
              <a:cs typeface="Times New Roman" panose="02020603050405020304" pitchFamily="18" charset="0"/>
            </a:endParaRPr>
          </a:p>
          <a:p>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3</a:t>
            </a:r>
            <a:r>
              <a:rPr lang="zh-CN" altLang="en-US" sz="1800" dirty="0">
                <a:latin typeface="Times New Roman" panose="02020603050405020304" pitchFamily="18" charset="0"/>
                <a:cs typeface="Times New Roman" panose="02020603050405020304" pitchFamily="18" charset="0"/>
              </a:rPr>
              <a:t>）写出变量</a:t>
            </a:r>
            <a:r>
              <a:rPr lang="en-US" altLang="zh-CN" sz="1800" dirty="0">
                <a:latin typeface="Times New Roman" panose="02020603050405020304" pitchFamily="18" charset="0"/>
                <a:cs typeface="Times New Roman" panose="02020603050405020304" pitchFamily="18" charset="0"/>
              </a:rPr>
              <a:t>W</a:t>
            </a:r>
            <a:r>
              <a:rPr lang="zh-CN" altLang="en-US" sz="1800" dirty="0">
                <a:latin typeface="Times New Roman" panose="02020603050405020304" pitchFamily="18" charset="0"/>
                <a:cs typeface="Times New Roman" panose="02020603050405020304" pitchFamily="18" charset="0"/>
              </a:rPr>
              <a:t>的值</a:t>
            </a:r>
            <a:endParaRPr lang="zh-CN" altLang="en-US" sz="1800" dirty="0">
              <a:latin typeface="Times New Roman" panose="02020603050405020304" pitchFamily="18" charset="0"/>
              <a:cs typeface="Times New Roman" panose="02020603050405020304" pitchFamily="18" charset="0"/>
            </a:endParaRPr>
          </a:p>
          <a:p>
            <a:endParaRPr lang="zh-CN" altLang="en-US" dirty="0"/>
          </a:p>
        </p:txBody>
      </p:sp>
      <p:sp>
        <p:nvSpPr>
          <p:cNvPr id="3" name="文本占位符 2"/>
          <p:cNvSpPr>
            <a:spLocks noGrp="1"/>
          </p:cNvSpPr>
          <p:nvPr>
            <p:ph type="body" sz="quarter" idx="10"/>
          </p:nvPr>
        </p:nvSpPr>
        <p:spPr>
          <a:xfrm>
            <a:off x="456425" y="1024206"/>
            <a:ext cx="5832475" cy="512415"/>
          </a:xfrm>
        </p:spPr>
        <p:txBody>
          <a:bodyPr/>
          <a:lstStyle/>
          <a:p>
            <a:r>
              <a:rPr lang="en-US" altLang="zh-CN" dirty="0"/>
              <a:t>5.10 </a:t>
            </a:r>
            <a:r>
              <a:rPr lang="zh-CN" altLang="en-US" dirty="0"/>
              <a:t>例题解析</a:t>
            </a:r>
            <a:endParaRPr lang="zh-CN" altLang="en-US" dirty="0"/>
          </a:p>
        </p:txBody>
      </p:sp>
      <p:sp>
        <p:nvSpPr>
          <p:cNvPr id="4" name="标题 3"/>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5.10 </a:t>
            </a:r>
            <a:r>
              <a:rPr lang="zh-CN" altLang="en-US" dirty="0"/>
              <a:t>例题解析</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7" name="矩形 6"/>
          <p:cNvSpPr/>
          <p:nvPr/>
        </p:nvSpPr>
        <p:spPr>
          <a:xfrm>
            <a:off x="620350" y="2204864"/>
            <a:ext cx="4572000" cy="1015663"/>
          </a:xfrm>
          <a:prstGeom prst="rect">
            <a:avLst/>
          </a:prstGeom>
        </p:spPr>
        <p:txBody>
          <a:bodyPr>
            <a:spAutoFit/>
          </a:bodyPr>
          <a:lstStyle/>
          <a:p>
            <a:pPr indent="254000" algn="just">
              <a:spcAft>
                <a:spcPts val="0"/>
              </a:spcAft>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【解析】：</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  X1</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X2</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各数据在内存中存放的位置和内存单元的值如</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右图</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 name="表格 7"/>
          <p:cNvGraphicFramePr>
            <a:graphicFrameLocks noGrp="1"/>
          </p:cNvGraphicFramePr>
          <p:nvPr/>
        </p:nvGraphicFramePr>
        <p:xfrm>
          <a:off x="6716008" y="2204864"/>
          <a:ext cx="1979712" cy="3589020"/>
        </p:xfrm>
        <a:graphic>
          <a:graphicData uri="http://schemas.openxmlformats.org/drawingml/2006/table">
            <a:tbl>
              <a:tblPr/>
              <a:tblGrid>
                <a:gridCol w="883871"/>
                <a:gridCol w="1095841"/>
              </a:tblGrid>
              <a:tr h="255905">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0100H</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fr-FR" sz="1600" b="1" kern="100">
                          <a:solidFill>
                            <a:srgbClr val="0070C0"/>
                          </a:solidFill>
                          <a:effectLst/>
                          <a:latin typeface="Times New Roman" panose="02020603050405020304" pitchFamily="18" charset="0"/>
                          <a:ea typeface="宋体" panose="02010600030101010101" pitchFamily="2" charset="-122"/>
                        </a:rPr>
                        <a:t>14H</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905">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 </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20H</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905">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 </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41H</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905">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 </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42H</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905">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 </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01H</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905">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 </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00H</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905">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 </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C3H</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905">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0107H</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AAH</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905">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 </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00H</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905">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 </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FFH</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905">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 </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fr-FR" sz="1600" b="1" kern="100">
                          <a:solidFill>
                            <a:srgbClr val="0070C0"/>
                          </a:solidFill>
                          <a:effectLst/>
                          <a:latin typeface="Times New Roman" panose="02020603050405020304" pitchFamily="18" charset="0"/>
                          <a:ea typeface="宋体" panose="02010600030101010101" pitchFamily="2" charset="-122"/>
                        </a:rPr>
                        <a:t>FFH</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905">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 </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42H</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905">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 </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41H</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255">
                <a:tc>
                  <a:txBody>
                    <a:bodyPr/>
                    <a:lstStyle/>
                    <a:p>
                      <a:pPr algn="just">
                        <a:lnSpc>
                          <a:spcPts val="2000"/>
                        </a:lnSpc>
                        <a:spcAft>
                          <a:spcPts val="0"/>
                        </a:spcAft>
                      </a:pPr>
                      <a:r>
                        <a:rPr lang="fr-FR" sz="1600" b="1" kern="100">
                          <a:effectLst/>
                          <a:latin typeface="Times New Roman" panose="02020603050405020304" pitchFamily="18" charset="0"/>
                          <a:ea typeface="宋体" panose="02010600030101010101" pitchFamily="2" charset="-122"/>
                        </a:rPr>
                        <a:t>010D</a:t>
                      </a:r>
                      <a:endParaRPr lang="zh-CN" sz="16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fr-FR" sz="1600" b="1" kern="100" dirty="0">
                          <a:effectLst/>
                          <a:latin typeface="Times New Roman" panose="02020603050405020304" pitchFamily="18" charset="0"/>
                          <a:ea typeface="宋体" panose="02010600030101010101" pitchFamily="2" charset="-122"/>
                        </a:rPr>
                        <a:t> </a:t>
                      </a:r>
                      <a:endParaRPr lang="zh-CN" sz="1600" b="1"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矩形 8"/>
          <p:cNvSpPr/>
          <p:nvPr/>
        </p:nvSpPr>
        <p:spPr>
          <a:xfrm>
            <a:off x="587625" y="3429000"/>
            <a:ext cx="4572000" cy="2400657"/>
          </a:xfrm>
          <a:prstGeom prst="rect">
            <a:avLst/>
          </a:prstGeom>
        </p:spPr>
        <p:txBody>
          <a:bodyPr>
            <a:spAutoFit/>
          </a:bodyPr>
          <a:lstStyle/>
          <a:p>
            <a:pPr>
              <a:spcBef>
                <a:spcPts val="600"/>
              </a:spcBef>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根据</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X1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在内存中的分布，可以发现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Z</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的偏移地址是</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010DH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；由于</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Z</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中的每个数据都是双字，占</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个字节，一共占用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5×(4+2×4+4)=80=50H</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个字节，则</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的偏移地址是</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015DH</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(3) Z-X2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的值是</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06H</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5.10 </a:t>
            </a:r>
            <a:r>
              <a:rPr lang="zh-CN" altLang="en-US" dirty="0"/>
              <a:t>例题解析</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539552" y="1988840"/>
            <a:ext cx="3438128" cy="4062651"/>
          </a:xfrm>
          <a:prstGeom prst="rect">
            <a:avLst/>
          </a:prstGeom>
        </p:spPr>
        <p:txBody>
          <a:bodyPr wrap="square">
            <a:spAutoFit/>
          </a:bodyPr>
          <a:lstStyle/>
          <a:p>
            <a:pPr>
              <a:spcBef>
                <a:spcPts val="1200"/>
              </a:spcBef>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根据下列要求编写一个汇编语言程序。</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代码段的段名为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COD_SG</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数据段的段名为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DAT_SG</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堆栈段的段名为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STK_SG</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变量</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HIGH_DAT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所包含的数据为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95</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将变量</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HIGH_DAT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装入寄存器</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AH</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BH</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DL</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(6)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程序运行的入口地址为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START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4283968" y="2000875"/>
            <a:ext cx="4598504" cy="4185761"/>
          </a:xfrm>
          <a:prstGeom prst="rect">
            <a:avLst/>
          </a:prstGeom>
          <a:solidFill>
            <a:srgbClr val="FFFFCC"/>
          </a:solidFill>
          <a:ln>
            <a:solidFill>
              <a:srgbClr val="FF0000"/>
            </a:solidFill>
          </a:ln>
        </p:spPr>
        <p:txBody>
          <a:bodyPr wrap="square">
            <a:spAutoFit/>
          </a:bodyPr>
          <a:lstStyle/>
          <a:p>
            <a:r>
              <a:rPr lang="en-US" altLang="zh-CN" sz="1400" b="1" dirty="0">
                <a:latin typeface="Times New Roman" panose="02020603050405020304" pitchFamily="18" charset="0"/>
                <a:cs typeface="Times New Roman" panose="02020603050405020304" pitchFamily="18" charset="0"/>
              </a:rPr>
              <a:t>DAT_SG   	SEGMENT</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	HIGH_DAT    DB  95</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DAT_SG   	ENDS</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  </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STK_SG   	SEGMENT</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	DW 64 DUP(?)</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STK_SG   	ENDS</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  </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COD_SG   	SEGMENT</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ASSUME   	CS: COD_SG ,  DS: DAT_SG ,  SS: STK_SG</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START: 	MOV   AX , DAT_SG</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	MOV	DS , AX</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	MOV	AH , HIGH_DAT</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	MOV	BH , AH</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	MOV	DL,AH</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	MOV	AH,4CH</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	INT	21H</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COD_SG  	ENDS</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END    START</a:t>
            </a:r>
            <a:endParaRPr lang="en-US" altLang="zh-CN" sz="1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5.10 </a:t>
            </a:r>
            <a:r>
              <a:rPr lang="zh-CN" altLang="en-US" dirty="0"/>
              <a:t>例题解析</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326239" y="1772816"/>
            <a:ext cx="3960440" cy="4524315"/>
          </a:xfrm>
          <a:prstGeom prst="rect">
            <a:avLst/>
          </a:prstGeom>
          <a:solidFill>
            <a:srgbClr val="FFFFCC"/>
          </a:solidFill>
          <a:ln>
            <a:solidFill>
              <a:srgbClr val="740000"/>
            </a:solidFill>
          </a:ln>
        </p:spPr>
        <p:txBody>
          <a:bodyPr wrap="square">
            <a:spAutoFit/>
          </a:bodyPr>
          <a:lstStyle/>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指出下列程序中的错误。</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STAKSG  SEGMENT</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DB   100  DUP(?)</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STA_SG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ENDS</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DTSEG 	  SEGMENT</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DATA1	  DB  ?</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DTSEG	  END</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CDSEG	  SEGMENT</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MAIN	  PROC   	FAR</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START: 	  MOV 	DS , DATSEG</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MOV	 AL , 34H</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ADD	  AL , 4FH</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MOV  	DATA , AL</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START	  ENDP</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CDSEG 	  ENDS</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END</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5032514" y="1988840"/>
            <a:ext cx="3510136" cy="3693319"/>
          </a:xfrm>
          <a:prstGeom prst="rect">
            <a:avLst/>
          </a:prstGeom>
        </p:spPr>
        <p:txBody>
          <a:bodyPr wrap="square">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首先段名和子程序名的标号必须前后一致，但是堆栈段和主程序标号前后不对应；</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其次需用使用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ASSUME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将程序中的段和段寄存器对应起来；</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主程序要有结束本程序并返回操作系统的操作；</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END [label]</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其中标号指示程序开始执行的起始地址，</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只有在多个程序模块相连接，则只有主程序要使用标号，其他子程序模块则只使用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END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而不必使用标号。</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p:cNvSpPr/>
          <p:nvPr/>
        </p:nvSpPr>
        <p:spPr>
          <a:xfrm>
            <a:off x="328808" y="1614117"/>
            <a:ext cx="4896544" cy="4770537"/>
          </a:xfrm>
          <a:prstGeom prst="rect">
            <a:avLst/>
          </a:prstGeom>
          <a:solidFill>
            <a:schemeClr val="accent6">
              <a:lumMod val="95000"/>
            </a:schemeClr>
          </a:solidFill>
          <a:ln>
            <a:solidFill>
              <a:srgbClr val="740000"/>
            </a:solidFill>
          </a:ln>
        </p:spPr>
        <p:txBody>
          <a:bodyPr wrap="square">
            <a:spAutoFit/>
          </a:bodyPr>
          <a:lstStyle/>
          <a:p>
            <a:r>
              <a:rPr lang="en-US" altLang="zh-CN" sz="1600" dirty="0">
                <a:latin typeface="Times New Roman" panose="02020603050405020304" pitchFamily="18" charset="0"/>
                <a:cs typeface="Times New Roman" panose="02020603050405020304" pitchFamily="18" charset="0"/>
              </a:rPr>
              <a:t>STAKSG   SEGMENT</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DB    100 DUP(?)</a:t>
            </a:r>
            <a:endParaRPr lang="en-US" altLang="zh-CN" sz="1600" dirty="0">
              <a:latin typeface="Times New Roman" panose="02020603050405020304" pitchFamily="18" charset="0"/>
              <a:cs typeface="Times New Roman" panose="02020603050405020304" pitchFamily="18" charset="0"/>
            </a:endParaRPr>
          </a:p>
          <a:p>
            <a:r>
              <a:rPr lang="en-US" altLang="zh-CN" sz="1600" b="1" dirty="0">
                <a:solidFill>
                  <a:srgbClr val="FF0000"/>
                </a:solidFill>
                <a:latin typeface="Times New Roman" panose="02020603050405020304" pitchFamily="18" charset="0"/>
                <a:cs typeface="Times New Roman" panose="02020603050405020304" pitchFamily="18" charset="0"/>
              </a:rPr>
              <a:t>STAKSG</a:t>
            </a:r>
            <a:r>
              <a:rPr lang="en-US" altLang="zh-CN" sz="1600" dirty="0">
                <a:solidFill>
                  <a:srgbClr val="FF0000"/>
                </a:solidFill>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	ENDS</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DTSEG		SEGMENT</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DATA1		DB ?</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DTSEG		ENDS</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CDSEG     	SEGMENT</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MAIN		PROC   FAR</a:t>
            </a:r>
            <a:endParaRPr lang="en-US" altLang="zh-CN" sz="1600" dirty="0">
              <a:latin typeface="Times New Roman" panose="02020603050405020304" pitchFamily="18" charset="0"/>
              <a:cs typeface="Times New Roman" panose="02020603050405020304" pitchFamily="18" charset="0"/>
            </a:endParaRPr>
          </a:p>
          <a:p>
            <a:r>
              <a:rPr lang="en-US" altLang="zh-CN" sz="1600" b="1" u="sng" dirty="0">
                <a:solidFill>
                  <a:srgbClr val="FF0000"/>
                </a:solidFill>
                <a:latin typeface="Times New Roman" panose="02020603050405020304" pitchFamily="18" charset="0"/>
                <a:cs typeface="Times New Roman" panose="02020603050405020304" pitchFamily="18" charset="0"/>
              </a:rPr>
              <a:t>ASSUME CS: CDSEG ,  DS: DTSEG , SS: STAKSG</a:t>
            </a:r>
            <a:endParaRPr lang="en-US" altLang="zh-CN" sz="1600" b="1" u="sng" dirty="0">
              <a:solidFill>
                <a:srgbClr val="FF0000"/>
              </a:solidFill>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START: 	MOV  AX, DTSEG</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MOV  DS,AX</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MOV  AL,34H</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ADD  AL,4FH</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MOV  DATA1,AL</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en-US" altLang="zh-CN" sz="1600" b="1" u="sng" dirty="0">
                <a:solidFill>
                  <a:srgbClr val="CC00CC"/>
                </a:solidFill>
                <a:latin typeface="Times New Roman" panose="02020603050405020304" pitchFamily="18" charset="0"/>
                <a:cs typeface="Times New Roman" panose="02020603050405020304" pitchFamily="18" charset="0"/>
              </a:rPr>
              <a:t>MOV  AH,4CH</a:t>
            </a:r>
            <a:endParaRPr lang="en-US" altLang="zh-CN" sz="1600" b="1" u="sng" dirty="0">
              <a:solidFill>
                <a:srgbClr val="CC00CC"/>
              </a:solidFill>
              <a:latin typeface="Times New Roman" panose="02020603050405020304" pitchFamily="18" charset="0"/>
              <a:cs typeface="Times New Roman" panose="02020603050405020304" pitchFamily="18" charset="0"/>
            </a:endParaRPr>
          </a:p>
          <a:p>
            <a:r>
              <a:rPr lang="en-US" altLang="zh-CN" sz="1600" b="1" u="sng" dirty="0">
                <a:solidFill>
                  <a:srgbClr val="CC00CC"/>
                </a:solidFill>
                <a:latin typeface="Times New Roman" panose="02020603050405020304" pitchFamily="18" charset="0"/>
                <a:cs typeface="Times New Roman" panose="02020603050405020304" pitchFamily="18" charset="0"/>
              </a:rPr>
              <a:t>	INT   21H</a:t>
            </a:r>
            <a:endParaRPr lang="en-US" altLang="zh-CN" sz="1600" b="1" u="sng" dirty="0">
              <a:solidFill>
                <a:srgbClr val="CC00CC"/>
              </a:solidFill>
              <a:latin typeface="Times New Roman" panose="02020603050405020304" pitchFamily="18" charset="0"/>
              <a:cs typeface="Times New Roman" panose="02020603050405020304" pitchFamily="18" charset="0"/>
            </a:endParaRPr>
          </a:p>
          <a:p>
            <a:r>
              <a:rPr lang="en-US" altLang="zh-CN" sz="1600" b="1" u="sng" dirty="0">
                <a:solidFill>
                  <a:srgbClr val="FF0000"/>
                </a:solidFill>
                <a:latin typeface="Times New Roman" panose="02020603050405020304" pitchFamily="18" charset="0"/>
                <a:cs typeface="Times New Roman" panose="02020603050405020304" pitchFamily="18" charset="0"/>
              </a:rPr>
              <a:t>MAIN  	ENDP</a:t>
            </a:r>
            <a:endParaRPr lang="en-US" altLang="zh-CN" sz="1600" b="1" u="sng" dirty="0">
              <a:solidFill>
                <a:srgbClr val="FF0000"/>
              </a:solidFill>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CDSEG 	ENDS</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END    </a:t>
            </a:r>
            <a:r>
              <a:rPr lang="en-US" altLang="zh-CN" sz="1600" b="1" dirty="0">
                <a:solidFill>
                  <a:srgbClr val="FF0000"/>
                </a:solidFill>
                <a:latin typeface="Times New Roman" panose="02020603050405020304" pitchFamily="18" charset="0"/>
                <a:cs typeface="Times New Roman" panose="02020603050405020304" pitchFamily="18" charset="0"/>
              </a:rPr>
              <a:t>START</a:t>
            </a:r>
            <a:endParaRPr lang="en-US" altLang="zh-CN" sz="16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bldP spid="7"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5.10 </a:t>
            </a:r>
            <a:r>
              <a:rPr lang="zh-CN" altLang="en-US" dirty="0"/>
              <a:t>例题解析</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297775" y="2132856"/>
            <a:ext cx="8460940" cy="1815882"/>
          </a:xfrm>
          <a:prstGeom prst="rect">
            <a:avLst/>
          </a:prstGeom>
        </p:spPr>
        <p:txBody>
          <a:bodyPr wrap="square">
            <a:spAutoFit/>
          </a:bodyPr>
          <a:lstStyle/>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4.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对于下面两个数据段，偏移地址</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10H</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11H</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的两个字节中的数据是一样的吗？为什么？ </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数据段</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数据段</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2</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DTSEG   SEGMENT     		   |    DTSEG   SEGMENT</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ORG     10H		      	   |    		ORG     10H</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DATA1   DB  72H	       		   |    		DATA1   DW    7204H</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DB  04H	   			   |    DTSEG   ENDS</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DTSEG   ENDS		                     |</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711821" y="4143821"/>
            <a:ext cx="7632848" cy="1723549"/>
          </a:xfrm>
          <a:prstGeom prst="rect">
            <a:avLst/>
          </a:prstGeom>
        </p:spPr>
        <p:txBody>
          <a:bodyPr wrap="square">
            <a:spAutoFit/>
          </a:bodyPr>
          <a:lstStyle/>
          <a:p>
            <a:pPr indent="254000" algn="just">
              <a:spcAft>
                <a:spcPts val="0"/>
              </a:spcAft>
            </a:pP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【解析】</a:t>
            </a:r>
            <a:endPar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b="1" kern="100" dirty="0">
                <a:solidFill>
                  <a:srgbClr val="CC00CC"/>
                </a:solidFill>
                <a:latin typeface="Times New Roman" panose="02020603050405020304" pitchFamily="18" charset="0"/>
                <a:ea typeface="微软雅黑" panose="020B0503020204020204" pitchFamily="34" charset="-122"/>
                <a:cs typeface="Times New Roman" panose="02020603050405020304" pitchFamily="18" charset="0"/>
              </a:rPr>
              <a:t>不一样。</a:t>
            </a:r>
            <a:endParaRPr lang="en-US" altLang="zh-CN" b="1" kern="100" dirty="0">
              <a:solidFill>
                <a:srgbClr val="CC00CC"/>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数据段</a:t>
            </a:r>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10H</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开始两个字节依序存放了</a:t>
            </a:r>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72H</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04H</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数据段</a:t>
            </a:r>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则存放着</a:t>
            </a:r>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04H</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72H</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究其原因是因为数据段</a:t>
            </a:r>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中存放的是</a:t>
            </a:r>
            <a:r>
              <a:rPr lang="zh-CN" altLang="zh-CN"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两个字节类型的数</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，数据段</a:t>
            </a:r>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存放的是</a:t>
            </a:r>
            <a:r>
              <a:rPr lang="zh-CN" altLang="zh-CN"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一个字类型的数</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，存储字时低</a:t>
            </a:r>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8</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位存在低字节</a:t>
            </a:r>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高</a:t>
            </a:r>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8</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位存在高字节。</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fade">
                                      <p:cBhvr>
                                        <p:cTn id="30" dur="500"/>
                                        <p:tgtEl>
                                          <p:spTgt spid="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Effect transition="in" filter="fade">
                                      <p:cBhvr>
                                        <p:cTn id="35" dur="500"/>
                                        <p:tgtEl>
                                          <p:spTgt spid="6">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fade">
                                      <p:cBhvr>
                                        <p:cTn id="40" dur="500"/>
                                        <p:tgtEl>
                                          <p:spTgt spid="6">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animEffect transition="in" filter="fade">
                                      <p:cBhvr>
                                        <p:cTn id="45" dur="500"/>
                                        <p:tgtEl>
                                          <p:spTgt spid="6">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5.10 </a:t>
            </a:r>
            <a:r>
              <a:rPr lang="zh-CN" altLang="en-US" dirty="0"/>
              <a:t>例题解析</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448280" y="1665493"/>
            <a:ext cx="4572000" cy="923330"/>
          </a:xfrm>
          <a:prstGeom prst="rect">
            <a:avLst/>
          </a:prstGeom>
        </p:spPr>
        <p:txBody>
          <a:bodyPr>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假设</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X+2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单元的内容为双精度数</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单元的内容为双精度数</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为低位字</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试说明下列程序段做什么工作？</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899592" y="2751271"/>
            <a:ext cx="3240360" cy="3385542"/>
          </a:xfrm>
          <a:prstGeom prst="rect">
            <a:avLst/>
          </a:prstGeom>
        </p:spPr>
        <p:txBody>
          <a:bodyPr wrap="square">
            <a:spAutoFit/>
          </a:bodyPr>
          <a:lstStyle/>
          <a:p>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MOV   DX, X+2</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MOV   AX, X</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ADD   AX, X</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ADC   DX, X+2</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CMP   DX, Y+2</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JL  	   L2</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JG     L1</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CMP   AX, Y</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JBE    L2</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L1</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MOV  AX, 1</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JMP   SHORT EXIT</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L2</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MOV  AX, 2</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EXIT</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INT 20H</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p:cNvSpPr/>
          <p:nvPr/>
        </p:nvSpPr>
        <p:spPr>
          <a:xfrm>
            <a:off x="3724641" y="3982377"/>
            <a:ext cx="4572000" cy="923330"/>
          </a:xfrm>
          <a:prstGeom prst="rect">
            <a:avLst/>
          </a:prstGeom>
          <a:solidFill>
            <a:srgbClr val="FFFFCC"/>
          </a:solidFill>
        </p:spPr>
        <p:txBody>
          <a:bodyPr>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解析</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此程序段判断</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，则使</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(AX)=1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后退出；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p*2≤q</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，则使</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(AX)=2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后退出</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5.10 </a:t>
            </a:r>
            <a:r>
              <a:rPr lang="zh-CN" altLang="en-US" dirty="0"/>
              <a:t>例题解析</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465994" y="1772816"/>
            <a:ext cx="7634397" cy="646331"/>
          </a:xfrm>
          <a:prstGeom prst="rect">
            <a:avLst/>
          </a:prstGeom>
        </p:spPr>
        <p:txBody>
          <a:bodyPr wrap="square">
            <a:spAutoFit/>
          </a:bodyPr>
          <a:lstStyle/>
          <a:p>
            <a:pPr indent="254000" algn="just">
              <a:spcAft>
                <a:spcPts val="0"/>
              </a:spcAft>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6.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有两个</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位的</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ASCII</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数串</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ASC1</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ASC2</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定义如下：</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ASC1 DB '578'</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ASC2 DB '694'</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ASC3 DB '0000'</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，请编写程序段计算</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ASC3</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ASC1+ASC2</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800" b="1"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1646083" y="2592194"/>
            <a:ext cx="4572000" cy="3693319"/>
          </a:xfrm>
          <a:prstGeom prst="rect">
            <a:avLst/>
          </a:prstGeom>
          <a:solidFill>
            <a:srgbClr val="FFFFCC"/>
          </a:solidFill>
        </p:spPr>
        <p:txBody>
          <a:bodyPr>
            <a:spAutoFit/>
          </a:bodyPr>
          <a:lstStyle/>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解析</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CLC</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MOV  	CX,3</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MOV  	BX,2</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BACK: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MOV	AL, ASC1</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BX</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ADC	AL, ASC2</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BX</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AAA</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OR	ASC3</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BX+1</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AL</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DEC	BX</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LOOP	BACK</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RCL	CX, 1</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OR	ASC3</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BX</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,CL</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5.2</a:t>
            </a:r>
            <a:r>
              <a:rPr lang="zh-CN" altLang="en-US" dirty="0"/>
              <a:t>汇编语言中的数据</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6" name="矩形 5"/>
          <p:cNvSpPr/>
          <p:nvPr/>
        </p:nvSpPr>
        <p:spPr>
          <a:xfrm>
            <a:off x="448280" y="1696998"/>
            <a:ext cx="7920880" cy="4170372"/>
          </a:xfrm>
          <a:prstGeom prst="rect">
            <a:avLst/>
          </a:prstGeom>
        </p:spPr>
        <p:txBody>
          <a:bodyPr wrap="square">
            <a:spAutoFit/>
          </a:bodyPr>
          <a:lstStyle/>
          <a:p>
            <a:pPr>
              <a:spcBef>
                <a:spcPts val="600"/>
              </a:spcBef>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③ 变量名作为</a:t>
            </a:r>
            <a:r>
              <a:rPr lang="zh-CN" altLang="en-US"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相对寻址中的</a:t>
            </a:r>
            <a:r>
              <a:rPr lang="zh-CN" altLang="en-US"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偏移量</a:t>
            </a:r>
            <a:endParaRPr lang="zh-CN" altLang="en-US"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AB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已定义字节变量</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AW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定义为字变量，在如下指令序列中：</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MOV  AX, AB[SI]</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MOV  AX, AW[ BX][ SI]</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AB, AW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分别表示它们的偏移量而不是它们所表示的数据，常用于数组或表格操作，</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AB[ SI]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就表示</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AB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数组中第</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SI</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个元素。</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④ 变量名仅对应</a:t>
            </a:r>
            <a:r>
              <a:rPr lang="zh-CN" altLang="en-US"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数据区第一个数据项</a:t>
            </a:r>
            <a:endParaRPr lang="zh-CN" altLang="en-US"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WORD   DW 20 DUP( ?)</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MOV    AX, WORD			;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第一个元素送</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AX,</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MOV    AX, WORD+ 38			;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20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个元素送</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AX.</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dissolv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arn(inVertical)">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barn(inVertical)">
                                      <p:cBhvr>
                                        <p:cTn id="28" dur="500"/>
                                        <p:tgtEl>
                                          <p:spTgt spid="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randombar(horizontal)">
                                      <p:cBhvr>
                                        <p:cTn id="33" dur="500"/>
                                        <p:tgtEl>
                                          <p:spTgt spid="6">
                                            <p:txEl>
                                              <p:pRg st="6" end="6"/>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randombar(horizontal)">
                                      <p:cBhvr>
                                        <p:cTn id="36" dur="500"/>
                                        <p:tgtEl>
                                          <p:spTgt spid="6">
                                            <p:txEl>
                                              <p:pRg st="7" end="7"/>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randombar(horizontal)">
                                      <p:cBhvr>
                                        <p:cTn id="39" dur="500"/>
                                        <p:tgtEl>
                                          <p:spTgt spid="6">
                                            <p:txEl>
                                              <p:pRg st="8" end="8"/>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randombar(horizontal)">
                                      <p:cBhvr>
                                        <p:cTn id="4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7. </a:t>
            </a:r>
            <a:r>
              <a:rPr lang="zh-CN" altLang="en-US" dirty="0"/>
              <a:t>试编写程序，要求从键盘输入</a:t>
            </a:r>
            <a:r>
              <a:rPr lang="en-US" altLang="zh-CN" dirty="0"/>
              <a:t>3</a:t>
            </a:r>
            <a:r>
              <a:rPr lang="zh-CN" altLang="en-US" dirty="0"/>
              <a:t>个十六进制数，并根据对</a:t>
            </a:r>
            <a:r>
              <a:rPr lang="en-US" altLang="zh-CN" dirty="0"/>
              <a:t>3</a:t>
            </a:r>
            <a:r>
              <a:rPr lang="zh-CN" altLang="en-US" dirty="0"/>
              <a:t>个数的比较显示如下信息</a:t>
            </a:r>
            <a:r>
              <a:rPr lang="en-US" altLang="zh-CN" dirty="0"/>
              <a:t>: </a:t>
            </a:r>
            <a:endParaRPr lang="en-US" altLang="zh-CN" dirty="0"/>
          </a:p>
          <a:p>
            <a:r>
              <a:rPr lang="en-US" altLang="zh-CN" dirty="0"/>
              <a:t>(1) </a:t>
            </a:r>
            <a:r>
              <a:rPr lang="zh-CN" altLang="en-US" dirty="0"/>
              <a:t>如果</a:t>
            </a:r>
            <a:r>
              <a:rPr lang="en-US" altLang="zh-CN" dirty="0"/>
              <a:t>3</a:t>
            </a:r>
            <a:r>
              <a:rPr lang="zh-CN" altLang="en-US" dirty="0"/>
              <a:t>个数都不相等则显示</a:t>
            </a:r>
            <a:r>
              <a:rPr lang="en-US" altLang="zh-CN" dirty="0"/>
              <a:t>0</a:t>
            </a:r>
            <a:r>
              <a:rPr lang="zh-CN" altLang="en-US" dirty="0"/>
              <a:t>。</a:t>
            </a:r>
            <a:endParaRPr lang="zh-CN" altLang="en-US" dirty="0"/>
          </a:p>
          <a:p>
            <a:r>
              <a:rPr lang="en-US" altLang="zh-CN" dirty="0"/>
              <a:t>(2) </a:t>
            </a:r>
            <a:r>
              <a:rPr lang="zh-CN" altLang="en-US" dirty="0"/>
              <a:t>如果</a:t>
            </a:r>
            <a:r>
              <a:rPr lang="en-US" altLang="zh-CN" dirty="0"/>
              <a:t>3</a:t>
            </a:r>
            <a:r>
              <a:rPr lang="zh-CN" altLang="en-US" dirty="0"/>
              <a:t>个数中有两个数相等则显示</a:t>
            </a:r>
            <a:r>
              <a:rPr lang="en-US" altLang="zh-CN" dirty="0"/>
              <a:t>2</a:t>
            </a:r>
            <a:r>
              <a:rPr lang="zh-CN" altLang="en-US" dirty="0"/>
              <a:t>。</a:t>
            </a:r>
            <a:endParaRPr lang="zh-CN" altLang="en-US" dirty="0"/>
          </a:p>
          <a:p>
            <a:r>
              <a:rPr lang="en-US" altLang="zh-CN" dirty="0"/>
              <a:t>(3) </a:t>
            </a:r>
            <a:r>
              <a:rPr lang="zh-CN" altLang="en-US" dirty="0"/>
              <a:t>如果</a:t>
            </a:r>
            <a:r>
              <a:rPr lang="en-US" altLang="zh-CN" dirty="0"/>
              <a:t>3</a:t>
            </a:r>
            <a:r>
              <a:rPr lang="zh-CN" altLang="en-US" dirty="0"/>
              <a:t>个数都相等则显示</a:t>
            </a:r>
            <a:r>
              <a:rPr lang="en-US" altLang="zh-CN" dirty="0"/>
              <a:t>3</a:t>
            </a:r>
            <a:r>
              <a:rPr lang="zh-CN" altLang="en-US" dirty="0"/>
              <a:t>。</a:t>
            </a:r>
            <a:endParaRPr lang="zh-CN" altLang="en-US" dirty="0"/>
          </a:p>
          <a:p>
            <a:endParaRPr lang="zh-CN" altLang="en-US" dirty="0"/>
          </a:p>
        </p:txBody>
      </p:sp>
      <p:sp>
        <p:nvSpPr>
          <p:cNvPr id="3" name="文本占位符 2"/>
          <p:cNvSpPr>
            <a:spLocks noGrp="1"/>
          </p:cNvSpPr>
          <p:nvPr>
            <p:ph type="body" sz="quarter" idx="10"/>
          </p:nvPr>
        </p:nvSpPr>
        <p:spPr/>
        <p:txBody>
          <a:bodyPr/>
          <a:lstStyle/>
          <a:p>
            <a:r>
              <a:rPr lang="en-US" altLang="zh-CN" dirty="0"/>
              <a:t>5.10 </a:t>
            </a:r>
            <a:r>
              <a:rPr lang="zh-CN" altLang="en-US" dirty="0"/>
              <a:t>例题解析</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000" b="1" dirty="0"/>
              <a:t>8. </a:t>
            </a:r>
            <a:r>
              <a:rPr lang="zh-CN" altLang="en-US" sz="2000" b="1" dirty="0"/>
              <a:t>试编写程序，它轮流测试两个设备的状态寄存器，只要一个状态寄存器的第</a:t>
            </a:r>
            <a:r>
              <a:rPr lang="en-US" altLang="zh-CN" sz="2000" b="1" dirty="0"/>
              <a:t>0</a:t>
            </a:r>
            <a:r>
              <a:rPr lang="zh-CN" altLang="en-US" sz="2000" b="1" dirty="0"/>
              <a:t>位为</a:t>
            </a:r>
            <a:r>
              <a:rPr lang="en-US" altLang="zh-CN" sz="2000" b="1" dirty="0"/>
              <a:t>1</a:t>
            </a:r>
            <a:r>
              <a:rPr lang="zh-CN" altLang="en-US" sz="2000" b="1" dirty="0"/>
              <a:t>，则与其相应的设备就输入一个字符；如果其中任一状态寄存器的第</a:t>
            </a:r>
            <a:r>
              <a:rPr lang="en-US" altLang="zh-CN" sz="2000" b="1" dirty="0"/>
              <a:t>3</a:t>
            </a:r>
            <a:r>
              <a:rPr lang="zh-CN" altLang="en-US" sz="2000" b="1" dirty="0"/>
              <a:t>位为</a:t>
            </a:r>
            <a:r>
              <a:rPr lang="en-US" altLang="zh-CN" sz="2000" b="1" dirty="0"/>
              <a:t>1</a:t>
            </a:r>
            <a:r>
              <a:rPr lang="zh-CN" altLang="en-US" sz="2000" b="1" dirty="0"/>
              <a:t>，则整个输入过程结束。两个状态寄存器的端口地址分别是</a:t>
            </a:r>
            <a:r>
              <a:rPr lang="en-US" altLang="zh-CN" sz="2000" b="1" dirty="0"/>
              <a:t>0024H</a:t>
            </a:r>
            <a:r>
              <a:rPr lang="zh-CN" altLang="en-US" sz="2000" b="1" dirty="0"/>
              <a:t>和</a:t>
            </a:r>
            <a:r>
              <a:rPr lang="en-US" altLang="zh-CN" sz="2000" b="1" dirty="0"/>
              <a:t>0036H</a:t>
            </a:r>
            <a:r>
              <a:rPr lang="zh-CN" altLang="en-US" sz="2000" b="1" dirty="0"/>
              <a:t>，与其相应的数据输入寄存器的端口则为</a:t>
            </a:r>
            <a:r>
              <a:rPr lang="en-US" altLang="zh-CN" sz="2000" b="1" dirty="0"/>
              <a:t>0026H</a:t>
            </a:r>
            <a:r>
              <a:rPr lang="zh-CN" altLang="en-US" sz="2000" b="1" dirty="0"/>
              <a:t>和</a:t>
            </a:r>
            <a:r>
              <a:rPr lang="en-US" altLang="zh-CN" sz="2000" b="1" dirty="0"/>
              <a:t>0038H</a:t>
            </a:r>
            <a:r>
              <a:rPr lang="zh-CN" altLang="en-US" sz="2000" b="1" dirty="0"/>
              <a:t>，输入字符分别存入首地址为</a:t>
            </a:r>
            <a:r>
              <a:rPr lang="en-US" altLang="zh-CN" sz="2000" b="1" dirty="0"/>
              <a:t>BUFF1</a:t>
            </a:r>
            <a:r>
              <a:rPr lang="zh-CN" altLang="en-US" sz="2000" b="1" dirty="0"/>
              <a:t>和</a:t>
            </a:r>
            <a:r>
              <a:rPr lang="en-US" altLang="zh-CN" sz="2000" b="1" dirty="0"/>
              <a:t>BUFF2</a:t>
            </a:r>
            <a:r>
              <a:rPr lang="zh-CN" altLang="en-US" sz="2000" b="1" dirty="0"/>
              <a:t>的存储区中。</a:t>
            </a:r>
            <a:endParaRPr lang="zh-CN" altLang="en-US" sz="2000" b="1" dirty="0"/>
          </a:p>
        </p:txBody>
      </p:sp>
      <p:sp>
        <p:nvSpPr>
          <p:cNvPr id="3" name="文本占位符 2"/>
          <p:cNvSpPr>
            <a:spLocks noGrp="1"/>
          </p:cNvSpPr>
          <p:nvPr>
            <p:ph type="body" sz="quarter" idx="10"/>
          </p:nvPr>
        </p:nvSpPr>
        <p:spPr/>
        <p:txBody>
          <a:bodyPr/>
          <a:lstStyle/>
          <a:p>
            <a:r>
              <a:rPr lang="en-US" altLang="zh-CN" dirty="0"/>
              <a:t>5.10 </a:t>
            </a:r>
            <a:r>
              <a:rPr lang="zh-CN" altLang="en-US" dirty="0"/>
              <a:t>例题解析</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5.10 </a:t>
            </a:r>
            <a:r>
              <a:rPr lang="zh-CN" altLang="en-US"/>
              <a:t>例题解析</a:t>
            </a:r>
            <a:endParaRPr lang="zh-CN" altLang="en-US"/>
          </a:p>
          <a:p>
            <a:endParaRPr lang="zh-CN" altLang="en-US"/>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611560" y="1772816"/>
            <a:ext cx="7344816" cy="1200329"/>
          </a:xfrm>
          <a:prstGeom prst="rect">
            <a:avLst/>
          </a:prstGeom>
        </p:spPr>
        <p:txBody>
          <a:bodyPr wrap="square">
            <a:spAutoFit/>
          </a:bodyPr>
          <a:lstStyle/>
          <a:p>
            <a:pPr marL="342900" lvl="0" indent="-342900" algn="just">
              <a:spcAft>
                <a:spcPts val="0"/>
              </a:spcAft>
              <a:buFont typeface="+mj-lt"/>
              <a:buAutoNum type="arabicPeriod" startAt="9"/>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给定</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(SP)=0100H</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(SS)=0300H</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(FLAGS)=0240H</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，存储单元的内容为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(00020H)=0040H</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(00022H)=0100H</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，在段地址为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0900H</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及偏移地址为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00A0H</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的单元中有一条中断指令</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INT 8</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，试问执行</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INT 8</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指令后，</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SP</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SS</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IP</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FLAGS</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的内容各是什么？栈顶的三个字是什么？</a:t>
            </a:r>
            <a:endParaRPr lang="zh-CN" altLang="zh-CN" sz="1800" b="1"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971600" y="3429000"/>
            <a:ext cx="4572000" cy="1477328"/>
          </a:xfrm>
          <a:prstGeom prst="rect">
            <a:avLst/>
          </a:prstGeom>
        </p:spPr>
        <p:txBody>
          <a:bodyPr>
            <a:spAutoFit/>
          </a:bodyPr>
          <a:lstStyle/>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解析</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(SP)=00FAH</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(SS)=0300H</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(IP)=0040H</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(FLAGS)=0040H</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堆栈内容：</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 name="表格 7"/>
          <p:cNvGraphicFramePr>
            <a:graphicFrameLocks noGrp="1"/>
          </p:cNvGraphicFramePr>
          <p:nvPr/>
        </p:nvGraphicFramePr>
        <p:xfrm>
          <a:off x="5004049" y="3680905"/>
          <a:ext cx="936104" cy="1097280"/>
        </p:xfrm>
        <a:graphic>
          <a:graphicData uri="http://schemas.openxmlformats.org/drawingml/2006/table">
            <a:tbl>
              <a:tblPr/>
              <a:tblGrid>
                <a:gridCol w="936104"/>
              </a:tblGrid>
              <a:tr h="182245">
                <a:tc>
                  <a:txBody>
                    <a:bodyPr/>
                    <a:lstStyle/>
                    <a:p>
                      <a:pPr algn="just">
                        <a:spcAft>
                          <a:spcPts val="0"/>
                        </a:spcAft>
                      </a:pPr>
                      <a:r>
                        <a:rPr lang="en-US" sz="1800" kern="100" dirty="0">
                          <a:effectLst/>
                          <a:latin typeface="Times New Roman" panose="02020603050405020304" pitchFamily="18" charset="0"/>
                          <a:ea typeface="宋体" panose="02010600030101010101" pitchFamily="2" charset="-122"/>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38125">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00A1H</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0900H</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160">
                <a:tc>
                  <a:txBody>
                    <a:bodyPr/>
                    <a:lstStyle/>
                    <a:p>
                      <a:pPr algn="just">
                        <a:spcAft>
                          <a:spcPts val="0"/>
                        </a:spcAft>
                      </a:pPr>
                      <a:r>
                        <a:rPr lang="en-US" sz="1800" kern="100" dirty="0">
                          <a:effectLst/>
                          <a:latin typeface="Times New Roman" panose="02020603050405020304" pitchFamily="18" charset="0"/>
                          <a:ea typeface="宋体" panose="02010600030101010101" pitchFamily="2" charset="-122"/>
                        </a:rPr>
                        <a:t>0240H</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5"/>
            <a:ext cx="8229600" cy="563562"/>
          </a:xfrm>
        </p:spPr>
        <p:txBody>
          <a:bodyPr/>
          <a:lstStyle/>
          <a:p>
            <a:r>
              <a:rPr lang="en-US" altLang="zh-CN" b="1" dirty="0"/>
              <a:t>5.2.3 </a:t>
            </a:r>
            <a:r>
              <a:rPr lang="zh-CN" altLang="zh-CN" b="1" dirty="0"/>
              <a:t>标号</a:t>
            </a:r>
            <a:endParaRPr lang="zh-CN" altLang="zh-CN" b="1" dirty="0"/>
          </a:p>
        </p:txBody>
      </p:sp>
      <p:sp>
        <p:nvSpPr>
          <p:cNvPr id="3" name="文本占位符 2"/>
          <p:cNvSpPr>
            <a:spLocks noGrp="1"/>
          </p:cNvSpPr>
          <p:nvPr>
            <p:ph type="body" sz="quarter" idx="10"/>
          </p:nvPr>
        </p:nvSpPr>
        <p:spPr/>
        <p:txBody>
          <a:bodyPr/>
          <a:lstStyle/>
          <a:p>
            <a:r>
              <a:rPr lang="en-US" altLang="zh-CN" dirty="0"/>
              <a:t>5.2</a:t>
            </a:r>
            <a:r>
              <a:rPr lang="zh-CN" altLang="en-US" dirty="0"/>
              <a:t>汇编语言中的数据</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6" name="矩形 5"/>
          <p:cNvSpPr/>
          <p:nvPr/>
        </p:nvSpPr>
        <p:spPr>
          <a:xfrm>
            <a:off x="755576" y="2208406"/>
            <a:ext cx="7272808" cy="1422441"/>
          </a:xfrm>
          <a:prstGeom prst="rect">
            <a:avLst/>
          </a:prstGeom>
        </p:spPr>
        <p:txBody>
          <a:bodyPr wrap="square">
            <a:spAutoFit/>
          </a:bodyPr>
          <a:lstStyle/>
          <a:p>
            <a:pPr>
              <a:lnSpc>
                <a:spcPct val="150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  在指令性语句中，标号表示本条语句的</a:t>
            </a:r>
            <a:r>
              <a:rPr lang="zh-CN" altLang="en-US"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符号地址</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  标号、名字统称为标识符，都具备</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种属性</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段属性、偏移属性及类型属性</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p:cNvSpPr/>
          <p:nvPr/>
        </p:nvSpPr>
        <p:spPr>
          <a:xfrm>
            <a:off x="755576" y="3709116"/>
            <a:ext cx="7931224" cy="2554545"/>
          </a:xfrm>
          <a:prstGeom prst="rect">
            <a:avLst/>
          </a:prstGeom>
        </p:spPr>
        <p:txBody>
          <a:bodyPr wrap="square">
            <a:spAutoFit/>
          </a:bodyPr>
          <a:lstStyle/>
          <a:p>
            <a:pPr>
              <a:spcBef>
                <a:spcPts val="1200"/>
              </a:spcBef>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① 标号的段属性是定义标号在程序段的段地址。当程序中引用一个标号时，该标号的段值应在</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CS</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寄存器中。</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② 标号的偏移量属性表示标号所在段的起始地址到定义该标号的地址之间的字节数。偏移量是一个</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位无符号数。 </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 ③ 标号的类型属性有两种：</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NEAR</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FAR</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。前一种标号可以在段内被引用，地址指针为</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字节；后一种标号可以在其他段被引用，地址指针为</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字节。</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wipe(left)">
                                      <p:cBhvr>
                                        <p:cTn id="23" dur="500"/>
                                        <p:tgtEl>
                                          <p:spTgt spid="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wipe(left)">
                                      <p:cBhvr>
                                        <p:cTn id="28" dur="500"/>
                                        <p:tgtEl>
                                          <p:spTgt spid="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wipe(left)">
                                      <p:cBhvr>
                                        <p:cTn id="3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5.3</a:t>
            </a:r>
            <a:r>
              <a:rPr lang="zh-CN" altLang="en-US" dirty="0"/>
              <a:t>运算符与表达式</a:t>
            </a:r>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448280" y="1677798"/>
            <a:ext cx="8064896" cy="4555093"/>
          </a:xfrm>
          <a:prstGeom prst="rect">
            <a:avLst/>
          </a:prstGeom>
        </p:spPr>
        <p:txBody>
          <a:bodyPr wrap="square">
            <a:spAutoFit/>
          </a:bodyPr>
          <a:lstStyle/>
          <a:p>
            <a:pPr>
              <a:spcBef>
                <a:spcPts val="600"/>
              </a:spcBef>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表达式由操作数和运算符组成，如</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77 AND 55</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NOT 5AH</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等。</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操作数</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        操作数用于代表一个</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数据</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或一个</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地址</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运算符</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         运算符包括</a:t>
            </a:r>
            <a:r>
              <a:rPr lang="zh-CN" altLang="en-US" sz="2000" b="1" u="sng"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算术、逻辑、关系、分析、综合</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五类运算符。</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①    算术运算符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包括   </a:t>
            </a:r>
            <a:r>
              <a:rPr lang="en-US" altLang="zh-CN"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MOD</a:t>
            </a:r>
            <a:endParaRPr lang="en-US" altLang="zh-CN"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参加运算的内容可以是数据，也可以是地址，但在一个算术运算符的两边不能都是地址。</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   ②   </a:t>
            </a:r>
            <a:r>
              <a:rPr lang="zh-CN" altLang="en-US"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逻辑运算符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包括  </a:t>
            </a:r>
            <a:r>
              <a:rPr lang="en-US" altLang="zh-CN"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AND</a:t>
            </a:r>
            <a:r>
              <a:rPr lang="zh-CN" altLang="en-US"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OR</a:t>
            </a:r>
            <a:r>
              <a:rPr lang="zh-CN" altLang="en-US"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NOT</a:t>
            </a:r>
            <a:r>
              <a:rPr lang="zh-CN" altLang="en-US"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XOR</a:t>
            </a:r>
            <a:endParaRPr lang="en-US" altLang="zh-CN"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③   </a:t>
            </a:r>
            <a:r>
              <a:rPr lang="zh-CN" altLang="en-US"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关系运算符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包括    相等 ：</a:t>
            </a:r>
            <a:r>
              <a:rPr lang="en-US" altLang="zh-CN"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EQ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大于：</a:t>
            </a:r>
            <a:r>
              <a:rPr lang="en-US" altLang="zh-CN"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GT</a:t>
            </a:r>
            <a:endParaRPr lang="en-US" altLang="zh-CN"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不等：</a:t>
            </a:r>
            <a:r>
              <a:rPr lang="en-US" altLang="zh-CN"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NE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小于或等于：</a:t>
            </a:r>
            <a:r>
              <a:rPr lang="en-US" altLang="zh-CN"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LE</a:t>
            </a:r>
            <a:endParaRPr lang="en-US" altLang="zh-CN"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小于：</a:t>
            </a:r>
            <a:r>
              <a:rPr lang="en-US" altLang="zh-CN"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LT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大于或等于：</a:t>
            </a:r>
            <a:r>
              <a:rPr lang="en-US" altLang="zh-CN"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GE</a:t>
            </a:r>
            <a:endParaRPr lang="zh-CN" altLang="en-US" sz="20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0" dur="500"/>
                                        <p:tgtEl>
                                          <p:spTgt spid="5">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8" dur="500"/>
                                        <p:tgtEl>
                                          <p:spTgt spid="5">
                                            <p:txEl>
                                              <p:pRg st="5" end="5"/>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randombar(horizontal)">
                                      <p:cBhvr>
                                        <p:cTn id="36" dur="500"/>
                                        <p:tgtEl>
                                          <p:spTgt spid="5">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1" dur="500"/>
                                        <p:tgtEl>
                                          <p:spTgt spid="5">
                                            <p:txEl>
                                              <p:pRg st="8" end="8"/>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5">
                                            <p:txEl>
                                              <p:pRg st="9" end="9"/>
                                            </p:txEl>
                                          </p:spTgt>
                                        </p:tgtEl>
                                        <p:attrNameLst>
                                          <p:attrName>style.visibility</p:attrName>
                                        </p:attrNameLst>
                                      </p:cBhvr>
                                      <p:to>
                                        <p:strVal val="visible"/>
                                      </p:to>
                                    </p:set>
                                    <p:animEffect transition="in" filter="randombar(horizontal)">
                                      <p:cBhvr>
                                        <p:cTn id="44" dur="500"/>
                                        <p:tgtEl>
                                          <p:spTgt spid="5">
                                            <p:txEl>
                                              <p:pRg st="9" end="9"/>
                                            </p:txEl>
                                          </p:spTgt>
                                        </p:tgtEl>
                                      </p:cBhvr>
                                    </p:animEffect>
                                  </p:childTnLst>
                                </p:cTn>
                              </p:par>
                              <p:par>
                                <p:cTn id="45" presetID="14" presetClass="entr" presetSubtype="10" fill="hold" nodeType="with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4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5.3</a:t>
            </a:r>
            <a:r>
              <a:rPr lang="zh-CN" altLang="en-US" dirty="0"/>
              <a:t>运算符与表达式</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Text Box 2"/>
          <p:cNvSpPr txBox="1">
            <a:spLocks noChangeArrowheads="1"/>
          </p:cNvSpPr>
          <p:nvPr/>
        </p:nvSpPr>
        <p:spPr bwMode="auto">
          <a:xfrm>
            <a:off x="537708" y="1642775"/>
            <a:ext cx="8588375"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Arial" panose="020B0604020202020204" pitchFamily="34" charset="0"/>
              <a:buNone/>
            </a:pPr>
            <a:r>
              <a:rPr lang="zh-CN" altLang="en-US" sz="20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         关系运算结果只有两个</a:t>
            </a:r>
            <a:r>
              <a:rPr lang="en-US" altLang="zh-CN" sz="20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真、假。</a:t>
            </a:r>
            <a:endParaRPr lang="zh-CN" altLang="en-US" sz="20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50000"/>
              </a:spcBef>
              <a:buFont typeface="Arial" panose="020B0604020202020204" pitchFamily="34" charset="0"/>
              <a:buNone/>
            </a:pPr>
            <a:r>
              <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如果关系是真，则结果为 </a:t>
            </a:r>
            <a:r>
              <a:rPr lang="en-US" altLang="zh-CN"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0FFH</a:t>
            </a:r>
            <a:r>
              <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0FFFFH</a:t>
            </a:r>
            <a:r>
              <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50000"/>
              </a:spcBef>
              <a:buFont typeface="Arial" panose="020B0604020202020204" pitchFamily="34" charset="0"/>
              <a:buNone/>
            </a:pPr>
            <a:r>
              <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如果关系是假，则结果为</a:t>
            </a:r>
            <a:r>
              <a:rPr lang="en-US" altLang="zh-CN"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50000"/>
              </a:spcBef>
              <a:buFont typeface="Arial" panose="020B0604020202020204" pitchFamily="34" charset="0"/>
              <a:buNone/>
            </a:pPr>
            <a:r>
              <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例如</a:t>
            </a:r>
            <a:endPar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50000"/>
              </a:spcBef>
              <a:buFont typeface="Arial" panose="020B0604020202020204" pitchFamily="34" charset="0"/>
              <a:buNone/>
            </a:pPr>
            <a:r>
              <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MOV   BX,  </a:t>
            </a:r>
            <a:r>
              <a:rPr lang="en-US" altLang="zh-CN" sz="2000" b="1" u="sng"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DATA1  </a:t>
            </a:r>
            <a:r>
              <a:rPr lang="en-US" altLang="zh-CN" sz="2000" b="1" u="sng"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b="1" u="sng"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0010H</a:t>
            </a:r>
            <a:r>
              <a:rPr lang="en-US" altLang="zh-CN"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MOV   BX,   0FFFFH</a:t>
            </a:r>
            <a:endParaRPr lang="en-US" altLang="zh-CN" sz="2000" b="1" u="sng"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50000"/>
              </a:spcBef>
              <a:buFont typeface="Arial" panose="020B0604020202020204" pitchFamily="34" charset="0"/>
              <a:buNone/>
            </a:pPr>
            <a:r>
              <a:rPr lang="en-US" altLang="zh-CN"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50000"/>
              </a:spcBef>
              <a:buFont typeface="Arial" panose="020B0604020202020204" pitchFamily="34" charset="0"/>
              <a:buNone/>
            </a:pPr>
            <a:endParaRPr lang="en-US" altLang="zh-CN"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50000"/>
              </a:spcBef>
              <a:buFont typeface="Arial" panose="020B0604020202020204" pitchFamily="34" charset="0"/>
              <a:buNone/>
            </a:pPr>
            <a:r>
              <a:rPr lang="en-US" altLang="zh-CN"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MOV   BX,  </a:t>
            </a:r>
            <a:r>
              <a:rPr lang="en-US" altLang="zh-CN" sz="2000" b="1" u="sng"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DATA1  </a:t>
            </a:r>
            <a:r>
              <a:rPr lang="en-US" altLang="zh-CN" sz="2000" b="1" u="sng"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b="1" u="sng"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0010H</a:t>
            </a:r>
            <a:r>
              <a:rPr lang="en-US" altLang="zh-CN"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MOV  BX,  0  </a:t>
            </a:r>
            <a:endParaRPr lang="en-US" altLang="zh-CN"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50000"/>
              </a:spcBef>
              <a:buFont typeface="Arial" panose="020B0604020202020204" pitchFamily="34" charset="0"/>
              <a:buNone/>
            </a:pPr>
            <a:endParaRPr lang="en-US" altLang="zh-CN"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50000"/>
              </a:spcBef>
              <a:buFont typeface="Arial" panose="020B0604020202020204" pitchFamily="34" charset="0"/>
              <a:buNone/>
            </a:pPr>
            <a:endPar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组合 1"/>
          <p:cNvGrpSpPr/>
          <p:nvPr/>
        </p:nvGrpSpPr>
        <p:grpSpPr>
          <a:xfrm>
            <a:off x="5330370" y="3614450"/>
            <a:ext cx="458788" cy="109538"/>
            <a:chOff x="5330370" y="3614450"/>
            <a:chExt cx="458788" cy="109538"/>
          </a:xfrm>
        </p:grpSpPr>
        <p:sp>
          <p:nvSpPr>
            <p:cNvPr id="6" name="Line 3"/>
            <p:cNvSpPr>
              <a:spLocks noChangeShapeType="1"/>
            </p:cNvSpPr>
            <p:nvPr/>
          </p:nvSpPr>
          <p:spPr bwMode="auto">
            <a:xfrm>
              <a:off x="5330370" y="3614450"/>
              <a:ext cx="44926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Line 4"/>
            <p:cNvSpPr>
              <a:spLocks noChangeShapeType="1"/>
            </p:cNvSpPr>
            <p:nvPr/>
          </p:nvSpPr>
          <p:spPr bwMode="auto">
            <a:xfrm>
              <a:off x="5339895" y="3723988"/>
              <a:ext cx="44926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4" name="组合 13"/>
          <p:cNvGrpSpPr/>
          <p:nvPr/>
        </p:nvGrpSpPr>
        <p:grpSpPr>
          <a:xfrm>
            <a:off x="3734933" y="4133564"/>
            <a:ext cx="2774950" cy="571500"/>
            <a:chOff x="3734933" y="4133564"/>
            <a:chExt cx="2774950" cy="571500"/>
          </a:xfrm>
        </p:grpSpPr>
        <p:sp>
          <p:nvSpPr>
            <p:cNvPr id="8" name="AutoShape 5"/>
            <p:cNvSpPr>
              <a:spLocks noChangeArrowheads="1"/>
            </p:cNvSpPr>
            <p:nvPr/>
          </p:nvSpPr>
          <p:spPr bwMode="auto">
            <a:xfrm>
              <a:off x="3734933" y="4133564"/>
              <a:ext cx="2713037" cy="571500"/>
            </a:xfrm>
            <a:prstGeom prst="wedgeEllipseCallout">
              <a:avLst>
                <a:gd name="adj1" fmla="val -38065"/>
                <a:gd name="adj2" fmla="val -90782"/>
              </a:avLst>
            </a:prstGeom>
            <a:solidFill>
              <a:srgbClr val="FFCC99"/>
            </a:solidFill>
            <a:ln w="95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buFont typeface="Arial" panose="020B0604020202020204" pitchFamily="34" charset="0"/>
                <a:buNone/>
              </a:pPr>
              <a:endParaRPr lang="zh-CN" altLang="en-US" sz="2000" b="1">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 Box 6"/>
            <p:cNvSpPr txBox="1">
              <a:spLocks noChangeArrowheads="1"/>
            </p:cNvSpPr>
            <p:nvPr/>
          </p:nvSpPr>
          <p:spPr bwMode="auto">
            <a:xfrm>
              <a:off x="3887333" y="4220876"/>
              <a:ext cx="2622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Arial" panose="020B0604020202020204" pitchFamily="34" charset="0"/>
                <a:buNone/>
              </a:pPr>
              <a:r>
                <a:rPr lang="zh-CN" altLang="en-US"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当 </a:t>
              </a:r>
              <a:r>
                <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DATA1&lt; 0010H  </a:t>
              </a:r>
              <a:r>
                <a:rPr lang="zh-CN" altLang="en-US"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时</a:t>
              </a:r>
              <a:r>
                <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5" name="组合 14"/>
          <p:cNvGrpSpPr/>
          <p:nvPr/>
        </p:nvGrpSpPr>
        <p:grpSpPr>
          <a:xfrm>
            <a:off x="5732008" y="4994176"/>
            <a:ext cx="449263" cy="117512"/>
            <a:chOff x="5732008" y="4994176"/>
            <a:chExt cx="449263" cy="117512"/>
          </a:xfrm>
        </p:grpSpPr>
        <p:sp>
          <p:nvSpPr>
            <p:cNvPr id="10" name="Line 7"/>
            <p:cNvSpPr>
              <a:spLocks noChangeShapeType="1"/>
            </p:cNvSpPr>
            <p:nvPr/>
          </p:nvSpPr>
          <p:spPr bwMode="auto">
            <a:xfrm>
              <a:off x="5732008" y="4994176"/>
              <a:ext cx="44926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Line 8"/>
            <p:cNvSpPr>
              <a:spLocks noChangeShapeType="1"/>
            </p:cNvSpPr>
            <p:nvPr/>
          </p:nvSpPr>
          <p:spPr bwMode="auto">
            <a:xfrm>
              <a:off x="5732008" y="5111688"/>
              <a:ext cx="44926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6" name="组合 15"/>
          <p:cNvGrpSpPr/>
          <p:nvPr/>
        </p:nvGrpSpPr>
        <p:grpSpPr>
          <a:xfrm>
            <a:off x="4375489" y="5509687"/>
            <a:ext cx="2776537" cy="731838"/>
            <a:chOff x="4375489" y="5509687"/>
            <a:chExt cx="2776537" cy="731838"/>
          </a:xfrm>
        </p:grpSpPr>
        <p:sp>
          <p:nvSpPr>
            <p:cNvPr id="12" name="AutoShape 9"/>
            <p:cNvSpPr>
              <a:spLocks noChangeArrowheads="1"/>
            </p:cNvSpPr>
            <p:nvPr/>
          </p:nvSpPr>
          <p:spPr bwMode="auto">
            <a:xfrm>
              <a:off x="4375489" y="5509687"/>
              <a:ext cx="2713037" cy="731838"/>
            </a:xfrm>
            <a:prstGeom prst="wedgeEllipseCallout">
              <a:avLst>
                <a:gd name="adj1" fmla="val -45028"/>
                <a:gd name="adj2" fmla="val -98157"/>
              </a:avLst>
            </a:prstGeom>
            <a:solidFill>
              <a:srgbClr val="FFCC99"/>
            </a:solidFill>
            <a:ln w="95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buFont typeface="Arial" panose="020B0604020202020204" pitchFamily="34" charset="0"/>
                <a:buNone/>
              </a:pPr>
              <a:endParaRPr lang="zh-CN" altLang="en-US" sz="2000" b="1">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Text Box 10"/>
            <p:cNvSpPr txBox="1">
              <a:spLocks noChangeArrowheads="1"/>
            </p:cNvSpPr>
            <p:nvPr/>
          </p:nvSpPr>
          <p:spPr bwMode="auto">
            <a:xfrm>
              <a:off x="4529476" y="5684312"/>
              <a:ext cx="26225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Arial" panose="020B0604020202020204" pitchFamily="34" charset="0"/>
                <a:buNone/>
              </a:pPr>
              <a:r>
                <a:rPr lang="zh-CN" altLang="en-US"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当 </a:t>
              </a:r>
              <a:r>
                <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DATA1 &gt; 0010H  </a:t>
              </a:r>
              <a:r>
                <a:rPr lang="zh-CN" altLang="en-US"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时</a:t>
              </a:r>
              <a:r>
                <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0" dur="500"/>
                                        <p:tgtEl>
                                          <p:spTgt spid="5">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8" dur="500"/>
                                        <p:tgtEl>
                                          <p:spTgt spid="5">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1" dur="500"/>
                                        <p:tgtEl>
                                          <p:spTgt spid="5">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9" dur="500"/>
                                        <p:tgtEl>
                                          <p:spTgt spid="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randombar(horizontal)">
                                      <p:cBhvr>
                                        <p:cTn id="39" dur="500"/>
                                        <p:tgtEl>
                                          <p:spTgt spid="5">
                                            <p:txEl>
                                              <p:pRg st="7" end="7"/>
                                            </p:txEl>
                                          </p:spTgt>
                                        </p:tgtEl>
                                      </p:cBhvr>
                                    </p:animEffect>
                                  </p:childTnLst>
                                </p:cTn>
                              </p:par>
                              <p:par>
                                <p:cTn id="40" presetID="22" presetClass="entr" presetSubtype="8"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5.3</a:t>
            </a:r>
            <a:r>
              <a:rPr lang="zh-CN" altLang="en-US" dirty="0"/>
              <a:t>运算符与表达式</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Text Box 2"/>
          <p:cNvSpPr txBox="1">
            <a:spLocks noChangeArrowheads="1"/>
          </p:cNvSpPr>
          <p:nvPr/>
        </p:nvSpPr>
        <p:spPr bwMode="auto">
          <a:xfrm>
            <a:off x="448280" y="1576387"/>
            <a:ext cx="8156168"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Arial" panose="020B0604020202020204" pitchFamily="34" charset="0"/>
              <a:buNone/>
            </a:pPr>
            <a:r>
              <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④取值运算符</a:t>
            </a:r>
            <a:endPar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50000"/>
              </a:spcBef>
              <a:buFont typeface="Arial" panose="020B0604020202020204" pitchFamily="34" charset="0"/>
              <a:buNone/>
            </a:pPr>
            <a:r>
              <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取值运算在汇编语言程序设计中很重要。它可以把它存储器         操作数分解成它的组成部分</a:t>
            </a:r>
            <a:r>
              <a:rPr lang="en-US" altLang="zh-CN"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50000"/>
              </a:spcBef>
              <a:buFont typeface="Arial" panose="020B0604020202020204" pitchFamily="34" charset="0"/>
              <a:buNone/>
            </a:pPr>
            <a:r>
              <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包括</a:t>
            </a:r>
            <a:endPar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50000"/>
              </a:spcBef>
              <a:buFont typeface="Arial" panose="020B0604020202020204" pitchFamily="34" charset="0"/>
              <a:buNone/>
            </a:pPr>
            <a:r>
              <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取存储单元偏移：</a:t>
            </a:r>
            <a:r>
              <a:rPr lang="en-US" altLang="zh-CN" sz="20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OFFSET</a:t>
            </a:r>
            <a:endParaRPr lang="en-US" altLang="zh-CN" sz="20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50000"/>
              </a:spcBef>
              <a:buFont typeface="Arial" panose="020B0604020202020204" pitchFamily="34" charset="0"/>
              <a:buNone/>
            </a:pPr>
            <a:r>
              <a:rPr lang="en-US" altLang="zh-CN"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取存储单元段：</a:t>
            </a:r>
            <a:r>
              <a:rPr lang="zh-CN" altLang="en-US" sz="20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SEG</a:t>
            </a:r>
            <a:endParaRPr lang="en-US" altLang="zh-CN" sz="20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50000"/>
              </a:spcBef>
              <a:buFont typeface="Arial" panose="020B0604020202020204" pitchFamily="34" charset="0"/>
              <a:buNone/>
            </a:pPr>
            <a:r>
              <a:rPr lang="en-US" altLang="zh-CN"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取类型：</a:t>
            </a:r>
            <a:r>
              <a:rPr lang="en-US" altLang="zh-CN" sz="20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TYPE</a:t>
            </a:r>
            <a:endParaRPr lang="en-US" altLang="zh-CN" sz="20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50000"/>
              </a:spcBef>
              <a:buFont typeface="Arial" panose="020B0604020202020204" pitchFamily="34" charset="0"/>
              <a:buNone/>
            </a:pPr>
            <a:r>
              <a:rPr lang="en-US" altLang="zh-CN"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取字节数：</a:t>
            </a:r>
            <a:r>
              <a:rPr lang="zh-CN" altLang="en-US" sz="20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SIZE</a:t>
            </a:r>
            <a:endParaRPr lang="en-US" altLang="zh-CN" sz="20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50000"/>
              </a:spcBef>
              <a:buFont typeface="Arial" panose="020B0604020202020204" pitchFamily="34" charset="0"/>
              <a:buNone/>
            </a:pPr>
            <a:r>
              <a:rPr lang="en-US" altLang="zh-CN"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按类型取长度：</a:t>
            </a:r>
            <a:r>
              <a:rPr lang="en-US" altLang="zh-CN" sz="20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LENGTH</a:t>
            </a:r>
            <a:endParaRPr lang="en-US" altLang="zh-CN" sz="20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50000"/>
              </a:spcBef>
              <a:buFont typeface="Arial" panose="020B0604020202020204" pitchFamily="34" charset="0"/>
              <a:buNone/>
            </a:pPr>
            <a:endParaRPr lang="zh-CN" altLang="en-US" sz="20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up)">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up)">
                                      <p:cBhvr>
                                        <p:cTn id="15" dur="500"/>
                                        <p:tgtEl>
                                          <p:spTgt spid="5">
                                            <p:txEl>
                                              <p:pRg st="2" end="2"/>
                                            </p:txEl>
                                          </p:spTgt>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up)">
                                      <p:cBhvr>
                                        <p:cTn id="19" dur="500"/>
                                        <p:tgtEl>
                                          <p:spTgt spid="5">
                                            <p:txEl>
                                              <p:pRg st="3" end="3"/>
                                            </p:txEl>
                                          </p:spTgt>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up)">
                                      <p:cBhvr>
                                        <p:cTn id="23" dur="500"/>
                                        <p:tgtEl>
                                          <p:spTgt spid="5">
                                            <p:txEl>
                                              <p:pRg st="4" end="4"/>
                                            </p:txEl>
                                          </p:spTgt>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up)">
                                      <p:cBhvr>
                                        <p:cTn id="27" dur="500"/>
                                        <p:tgtEl>
                                          <p:spTgt spid="5">
                                            <p:txEl>
                                              <p:pRg st="5" end="5"/>
                                            </p:txEl>
                                          </p:spTgt>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up)">
                                      <p:cBhvr>
                                        <p:cTn id="31" dur="500"/>
                                        <p:tgtEl>
                                          <p:spTgt spid="5">
                                            <p:txEl>
                                              <p:pRg st="6" end="6"/>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up)">
                                      <p:cBhvr>
                                        <p:cTn id="35"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5.3</a:t>
            </a:r>
            <a:r>
              <a:rPr lang="zh-CN" altLang="en-US" dirty="0"/>
              <a:t>运算符与表达式</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Text Box 2"/>
          <p:cNvSpPr txBox="1">
            <a:spLocks noChangeArrowheads="1"/>
          </p:cNvSpPr>
          <p:nvPr/>
        </p:nvSpPr>
        <p:spPr bwMode="auto">
          <a:xfrm>
            <a:off x="460375" y="1687627"/>
            <a:ext cx="601027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0"/>
              </a:spcBef>
              <a:buFont typeface="Arial" panose="020B0604020202020204" pitchFamily="34" charset="0"/>
              <a:buNone/>
            </a:pPr>
            <a:r>
              <a:rPr lang="zh-CN" altLang="en-US"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设有数据段中使用</a:t>
            </a:r>
            <a:endParaRPr lang="zh-CN" altLang="en-US"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buFont typeface="Arial" panose="020B0604020202020204" pitchFamily="34" charset="0"/>
              <a:buNone/>
            </a:pPr>
            <a:r>
              <a:rPr lang="zh-CN" altLang="en-US"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DATA1      DB  ?</a:t>
            </a:r>
            <a:endPar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buFont typeface="Arial" panose="020B0604020202020204" pitchFamily="34" charset="0"/>
              <a:buNone/>
            </a:pPr>
            <a:r>
              <a:rPr lang="zh-CN" altLang="en-US"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定义了一个单元，则</a:t>
            </a:r>
            <a:endParaRPr lang="zh-CN" altLang="en-US"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buFont typeface="Arial" panose="020B0604020202020204" pitchFamily="34" charset="0"/>
              <a:buNone/>
            </a:pPr>
            <a:r>
              <a:rPr lang="zh-CN" altLang="en-US"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MOV  AL, DATA1</a:t>
            </a:r>
            <a:r>
              <a:rPr lang="en-US" altLang="zh-CN"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buFont typeface="Arial" panose="020B0604020202020204" pitchFamily="34" charset="0"/>
              <a:buNone/>
            </a:pPr>
            <a:r>
              <a:rPr lang="zh-CN" altLang="en-US"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可将</a:t>
            </a:r>
            <a:r>
              <a:rPr lang="en-US" altLang="zh-CN"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DATA1</a:t>
            </a:r>
            <a:r>
              <a:rPr lang="zh-CN" altLang="en-US"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中的数传送到</a:t>
            </a:r>
            <a:r>
              <a:rPr lang="en-US" altLang="zh-CN"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AL</a:t>
            </a:r>
            <a:r>
              <a:rPr lang="zh-CN" altLang="en-US"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中，        </a:t>
            </a:r>
            <a:r>
              <a:rPr lang="en-US" altLang="zh-CN"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AL=05</a:t>
            </a:r>
            <a:endParaRPr lang="en-US" altLang="zh-CN"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buFont typeface="Arial" panose="020B0604020202020204" pitchFamily="34" charset="0"/>
              <a:buNone/>
            </a:pPr>
            <a:r>
              <a:rPr lang="en-US" altLang="zh-CN"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MOV  AX, SEG  DATA1</a:t>
            </a:r>
            <a:endPar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buFont typeface="Arial" panose="020B0604020202020204" pitchFamily="34" charset="0"/>
              <a:buNone/>
            </a:pPr>
            <a:r>
              <a:rPr lang="zh-CN" altLang="en-US"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可将</a:t>
            </a:r>
            <a:r>
              <a:rPr lang="en-US" altLang="zh-CN"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DATA1</a:t>
            </a:r>
            <a:r>
              <a:rPr lang="zh-CN" altLang="en-US"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的所在段地址传到</a:t>
            </a:r>
            <a:r>
              <a:rPr lang="en-US" altLang="zh-CN"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AX</a:t>
            </a:r>
            <a:r>
              <a:rPr lang="zh-CN" altLang="en-US"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中，</a:t>
            </a:r>
            <a:r>
              <a:rPr lang="en-US" altLang="zh-CN"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AX=2000</a:t>
            </a:r>
            <a:endParaRPr lang="en-US" altLang="zh-CN"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buFont typeface="Arial" panose="020B0604020202020204" pitchFamily="34" charset="0"/>
              <a:buNone/>
            </a:pPr>
            <a:r>
              <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                   MOV  AX,  OFFSET  DATA1</a:t>
            </a:r>
            <a:endPar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buFont typeface="Arial" panose="020B0604020202020204" pitchFamily="34" charset="0"/>
              <a:buNone/>
            </a:pPr>
            <a:r>
              <a:rPr lang="zh-CN" altLang="en-US"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可将</a:t>
            </a:r>
            <a:r>
              <a:rPr lang="en-US" altLang="zh-CN"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DATA1</a:t>
            </a:r>
            <a:r>
              <a:rPr lang="zh-CN" altLang="en-US"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的偏移地址传入</a:t>
            </a:r>
            <a:r>
              <a:rPr lang="en-US" altLang="zh-CN"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AX</a:t>
            </a:r>
            <a:r>
              <a:rPr lang="zh-CN" altLang="en-US"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中</a:t>
            </a:r>
            <a:r>
              <a:rPr lang="en-US" altLang="zh-CN"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AX=1500     </a:t>
            </a:r>
            <a:endParaRPr lang="en-US" altLang="zh-CN"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buFont typeface="Arial" panose="020B0604020202020204" pitchFamily="34" charset="0"/>
              <a:buNone/>
            </a:pPr>
            <a:endPar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buFont typeface="Arial" panose="020B0604020202020204" pitchFamily="34" charset="0"/>
              <a:buNone/>
            </a:pPr>
            <a:r>
              <a:rPr lang="zh-CN" altLang="en-US"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设有数据段中使用</a:t>
            </a:r>
            <a:endParaRPr lang="zh-CN" altLang="en-US"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buFont typeface="Arial" panose="020B0604020202020204" pitchFamily="34" charset="0"/>
              <a:buNone/>
            </a:pPr>
            <a:r>
              <a:rPr lang="zh-CN" altLang="en-US"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DATA1      DW    100  DUP (?)</a:t>
            </a:r>
            <a:r>
              <a:rPr lang="en-US" altLang="zh-CN"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buFont typeface="Arial" panose="020B0604020202020204" pitchFamily="34" charset="0"/>
              <a:buNone/>
            </a:pPr>
            <a:r>
              <a:rPr lang="zh-CN" altLang="en-US"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定义了</a:t>
            </a:r>
            <a:r>
              <a:rPr lang="en-US" altLang="zh-CN"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100</a:t>
            </a:r>
            <a:r>
              <a:rPr lang="zh-CN" altLang="en-US"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个字单元，则</a:t>
            </a:r>
            <a:endParaRPr lang="zh-CN" altLang="en-US"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buFont typeface="Arial" panose="020B0604020202020204" pitchFamily="34" charset="0"/>
              <a:buNone/>
            </a:pPr>
            <a:r>
              <a:rPr lang="zh-CN" altLang="en-US"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MOV  AX, TYPE  DATA1             AX=2</a:t>
            </a:r>
            <a:endPar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buFont typeface="Arial" panose="020B0604020202020204" pitchFamily="34" charset="0"/>
              <a:buNone/>
            </a:pPr>
            <a:r>
              <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            MOV   AX,  SIZE  DATA1            AX=200</a:t>
            </a:r>
            <a:endPar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buFont typeface="Arial" panose="020B0604020202020204" pitchFamily="34" charset="0"/>
              <a:buNone/>
            </a:pPr>
            <a:r>
              <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            MOV  AX,  LENGTH  DATA1     AX=100</a:t>
            </a:r>
            <a:endParaRPr lang="en-US" altLang="zh-CN"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Rectangle 3"/>
          <p:cNvSpPr>
            <a:spLocks noChangeArrowheads="1"/>
          </p:cNvSpPr>
          <p:nvPr/>
        </p:nvSpPr>
        <p:spPr bwMode="auto">
          <a:xfrm>
            <a:off x="7071990" y="874767"/>
            <a:ext cx="623888" cy="5938837"/>
          </a:xfrm>
          <a:prstGeom prst="rect">
            <a:avLst/>
          </a:prstGeom>
          <a:solidFill>
            <a:srgbClr val="B2B2B2"/>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 name="Line 4"/>
          <p:cNvSpPr>
            <a:spLocks noChangeShapeType="1"/>
          </p:cNvSpPr>
          <p:nvPr/>
        </p:nvSpPr>
        <p:spPr bwMode="auto">
          <a:xfrm>
            <a:off x="7076753" y="3202042"/>
            <a:ext cx="623887"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8" name="Line 5"/>
          <p:cNvSpPr>
            <a:spLocks noChangeShapeType="1"/>
          </p:cNvSpPr>
          <p:nvPr/>
        </p:nvSpPr>
        <p:spPr bwMode="auto">
          <a:xfrm>
            <a:off x="7076753" y="3463979"/>
            <a:ext cx="623887"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9" name="Line 6"/>
          <p:cNvSpPr>
            <a:spLocks noChangeShapeType="1"/>
          </p:cNvSpPr>
          <p:nvPr/>
        </p:nvSpPr>
        <p:spPr bwMode="auto">
          <a:xfrm>
            <a:off x="7079928" y="5299129"/>
            <a:ext cx="623887"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10" name="Line 7"/>
          <p:cNvSpPr>
            <a:spLocks noChangeShapeType="1"/>
          </p:cNvSpPr>
          <p:nvPr/>
        </p:nvSpPr>
        <p:spPr bwMode="auto">
          <a:xfrm>
            <a:off x="7076753" y="3725917"/>
            <a:ext cx="623887"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11" name="Line 8"/>
          <p:cNvSpPr>
            <a:spLocks noChangeShapeType="1"/>
          </p:cNvSpPr>
          <p:nvPr/>
        </p:nvSpPr>
        <p:spPr bwMode="auto">
          <a:xfrm>
            <a:off x="7076753" y="3987854"/>
            <a:ext cx="623887"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12" name="Line 9"/>
          <p:cNvSpPr>
            <a:spLocks noChangeShapeType="1"/>
          </p:cNvSpPr>
          <p:nvPr/>
        </p:nvSpPr>
        <p:spPr bwMode="auto">
          <a:xfrm>
            <a:off x="7076753" y="4249792"/>
            <a:ext cx="623887"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13" name="Line 10"/>
          <p:cNvSpPr>
            <a:spLocks noChangeShapeType="1"/>
          </p:cNvSpPr>
          <p:nvPr/>
        </p:nvSpPr>
        <p:spPr bwMode="auto">
          <a:xfrm>
            <a:off x="7076753" y="4513317"/>
            <a:ext cx="623887"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14" name="Line 11"/>
          <p:cNvSpPr>
            <a:spLocks noChangeShapeType="1"/>
          </p:cNvSpPr>
          <p:nvPr/>
        </p:nvSpPr>
        <p:spPr bwMode="auto">
          <a:xfrm>
            <a:off x="7076753" y="4775254"/>
            <a:ext cx="623887"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15" name="Line 12"/>
          <p:cNvSpPr>
            <a:spLocks noChangeShapeType="1"/>
          </p:cNvSpPr>
          <p:nvPr/>
        </p:nvSpPr>
        <p:spPr bwMode="auto">
          <a:xfrm>
            <a:off x="7079928" y="5561067"/>
            <a:ext cx="623887"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16" name="Line 13"/>
          <p:cNvSpPr>
            <a:spLocks noChangeShapeType="1"/>
          </p:cNvSpPr>
          <p:nvPr/>
        </p:nvSpPr>
        <p:spPr bwMode="auto">
          <a:xfrm>
            <a:off x="7079928" y="5823004"/>
            <a:ext cx="623887"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17" name="Text Box 14"/>
          <p:cNvSpPr txBox="1">
            <a:spLocks noChangeArrowheads="1"/>
          </p:cNvSpPr>
          <p:nvPr/>
        </p:nvSpPr>
        <p:spPr bwMode="auto">
          <a:xfrm>
            <a:off x="7216453" y="3283004"/>
            <a:ext cx="458787"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5000"/>
              </a:lnSpc>
              <a:spcBef>
                <a:spcPct val="50000"/>
              </a:spcBef>
              <a:buFont typeface="Arial" panose="020B0604020202020204" pitchFamily="34" charset="0"/>
              <a:buNone/>
            </a:pPr>
            <a:r>
              <a:rPr lang="en-US" altLang="zh-CN" sz="1600" b="1">
                <a:solidFill>
                  <a:srgbClr val="000000"/>
                </a:solidFill>
                <a:latin typeface="Times New Roman" panose="02020603050405020304" pitchFamily="18" charset="0"/>
                <a:ea typeface="宋体" panose="02010600030101010101" pitchFamily="2" charset="-122"/>
              </a:rPr>
              <a:t>05</a:t>
            </a:r>
            <a:endParaRPr lang="en-US" altLang="zh-CN" sz="1600" b="1">
              <a:solidFill>
                <a:srgbClr val="000000"/>
              </a:solidFill>
              <a:latin typeface="Times New Roman" panose="02020603050405020304" pitchFamily="18" charset="0"/>
              <a:ea typeface="宋体" panose="02010600030101010101" pitchFamily="2" charset="-122"/>
            </a:endParaRPr>
          </a:p>
          <a:p>
            <a:pPr>
              <a:lnSpc>
                <a:spcPct val="55000"/>
              </a:lnSpc>
              <a:spcBef>
                <a:spcPct val="50000"/>
              </a:spcBef>
              <a:buFont typeface="Arial" panose="020B0604020202020204" pitchFamily="34" charset="0"/>
              <a:buNone/>
            </a:pPr>
            <a:r>
              <a:rPr lang="en-US" altLang="zh-CN" sz="1600" b="1">
                <a:solidFill>
                  <a:srgbClr val="000000"/>
                </a:solidFill>
                <a:latin typeface="Times New Roman" panose="02020603050405020304" pitchFamily="18" charset="0"/>
                <a:ea typeface="宋体" panose="02010600030101010101" pitchFamily="2" charset="-122"/>
              </a:rPr>
              <a:t>A2</a:t>
            </a:r>
            <a:endParaRPr lang="en-US" altLang="zh-CN" sz="1600" b="1">
              <a:solidFill>
                <a:srgbClr val="000000"/>
              </a:solidFill>
              <a:latin typeface="Times New Roman" panose="02020603050405020304" pitchFamily="18" charset="0"/>
              <a:ea typeface="宋体" panose="02010600030101010101" pitchFamily="2" charset="-122"/>
            </a:endParaRPr>
          </a:p>
          <a:p>
            <a:pPr>
              <a:lnSpc>
                <a:spcPct val="55000"/>
              </a:lnSpc>
              <a:spcBef>
                <a:spcPct val="50000"/>
              </a:spcBef>
              <a:buFont typeface="Arial" panose="020B0604020202020204" pitchFamily="34" charset="0"/>
              <a:buNone/>
            </a:pPr>
            <a:r>
              <a:rPr lang="en-US" altLang="zh-CN" sz="1600" b="1">
                <a:solidFill>
                  <a:srgbClr val="000000"/>
                </a:solidFill>
                <a:latin typeface="Times New Roman" panose="02020603050405020304" pitchFamily="18" charset="0"/>
                <a:ea typeface="宋体" panose="02010600030101010101" pitchFamily="2" charset="-122"/>
              </a:rPr>
              <a:t>00</a:t>
            </a:r>
            <a:endParaRPr lang="en-US" altLang="zh-CN" sz="1600" b="1">
              <a:solidFill>
                <a:srgbClr val="000000"/>
              </a:solidFill>
              <a:latin typeface="Times New Roman" panose="02020603050405020304" pitchFamily="18" charset="0"/>
              <a:ea typeface="宋体" panose="02010600030101010101" pitchFamily="2" charset="-122"/>
            </a:endParaRPr>
          </a:p>
          <a:p>
            <a:pPr>
              <a:lnSpc>
                <a:spcPct val="55000"/>
              </a:lnSpc>
              <a:spcBef>
                <a:spcPct val="50000"/>
              </a:spcBef>
              <a:buFont typeface="Arial" panose="020B0604020202020204" pitchFamily="34" charset="0"/>
              <a:buNone/>
            </a:pPr>
            <a:r>
              <a:rPr lang="en-US" altLang="zh-CN" sz="1600" b="1">
                <a:solidFill>
                  <a:srgbClr val="000000"/>
                </a:solidFill>
                <a:latin typeface="Times New Roman" panose="02020603050405020304" pitchFamily="18" charset="0"/>
                <a:ea typeface="宋体" panose="02010600030101010101" pitchFamily="2" charset="-122"/>
              </a:rPr>
              <a:t>10</a:t>
            </a:r>
            <a:endParaRPr lang="en-US" altLang="zh-CN" sz="1600" b="1">
              <a:solidFill>
                <a:srgbClr val="000000"/>
              </a:solidFill>
              <a:latin typeface="Times New Roman" panose="02020603050405020304" pitchFamily="18" charset="0"/>
              <a:ea typeface="宋体" panose="02010600030101010101" pitchFamily="2" charset="-122"/>
            </a:endParaRPr>
          </a:p>
          <a:p>
            <a:pPr>
              <a:lnSpc>
                <a:spcPct val="55000"/>
              </a:lnSpc>
              <a:spcBef>
                <a:spcPct val="50000"/>
              </a:spcBef>
              <a:buFont typeface="Arial" panose="020B0604020202020204" pitchFamily="34" charset="0"/>
              <a:buNone/>
            </a:pPr>
            <a:r>
              <a:rPr lang="en-US" altLang="zh-CN" sz="1600" b="1">
                <a:solidFill>
                  <a:srgbClr val="000000"/>
                </a:solidFill>
                <a:latin typeface="Times New Roman" panose="02020603050405020304" pitchFamily="18" charset="0"/>
                <a:ea typeface="宋体" panose="02010600030101010101" pitchFamily="2" charset="-122"/>
              </a:rPr>
              <a:t>85</a:t>
            </a:r>
            <a:endParaRPr lang="en-US" altLang="zh-CN" sz="1600" b="1">
              <a:solidFill>
                <a:srgbClr val="000000"/>
              </a:solidFill>
              <a:latin typeface="Times New Roman" panose="02020603050405020304" pitchFamily="18" charset="0"/>
              <a:ea typeface="宋体" panose="02010600030101010101" pitchFamily="2" charset="-122"/>
            </a:endParaRPr>
          </a:p>
          <a:p>
            <a:pPr>
              <a:lnSpc>
                <a:spcPct val="55000"/>
              </a:lnSpc>
              <a:spcBef>
                <a:spcPct val="50000"/>
              </a:spcBef>
              <a:buFont typeface="Arial" panose="020B0604020202020204" pitchFamily="34" charset="0"/>
              <a:buNone/>
            </a:pPr>
            <a:endParaRPr lang="zh-CN" altLang="en-US" sz="1600" b="1">
              <a:solidFill>
                <a:srgbClr val="000000"/>
              </a:solidFill>
              <a:latin typeface="Times New Roman" panose="02020603050405020304" pitchFamily="18" charset="0"/>
              <a:ea typeface="宋体" panose="02010600030101010101" pitchFamily="2" charset="-122"/>
            </a:endParaRPr>
          </a:p>
        </p:txBody>
      </p:sp>
      <p:sp>
        <p:nvSpPr>
          <p:cNvPr id="18" name="Line 15"/>
          <p:cNvSpPr>
            <a:spLocks noChangeShapeType="1"/>
          </p:cNvSpPr>
          <p:nvPr/>
        </p:nvSpPr>
        <p:spPr bwMode="auto">
          <a:xfrm>
            <a:off x="7076753" y="998592"/>
            <a:ext cx="623887"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19" name="Line 16"/>
          <p:cNvSpPr>
            <a:spLocks noChangeShapeType="1"/>
          </p:cNvSpPr>
          <p:nvPr/>
        </p:nvSpPr>
        <p:spPr bwMode="auto">
          <a:xfrm>
            <a:off x="7076753" y="1260529"/>
            <a:ext cx="623887"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20" name="Line 17"/>
          <p:cNvSpPr>
            <a:spLocks noChangeShapeType="1"/>
          </p:cNvSpPr>
          <p:nvPr/>
        </p:nvSpPr>
        <p:spPr bwMode="auto">
          <a:xfrm>
            <a:off x="7076753" y="1522467"/>
            <a:ext cx="623887"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21" name="Line 18"/>
          <p:cNvSpPr>
            <a:spLocks noChangeShapeType="1"/>
          </p:cNvSpPr>
          <p:nvPr/>
        </p:nvSpPr>
        <p:spPr bwMode="auto">
          <a:xfrm>
            <a:off x="7076753" y="1784404"/>
            <a:ext cx="623887"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22" name="Line 19"/>
          <p:cNvSpPr>
            <a:spLocks noChangeShapeType="1"/>
          </p:cNvSpPr>
          <p:nvPr/>
        </p:nvSpPr>
        <p:spPr bwMode="auto">
          <a:xfrm>
            <a:off x="7076753" y="2046342"/>
            <a:ext cx="623887"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23" name="Line 20"/>
          <p:cNvSpPr>
            <a:spLocks noChangeShapeType="1"/>
          </p:cNvSpPr>
          <p:nvPr/>
        </p:nvSpPr>
        <p:spPr bwMode="auto">
          <a:xfrm>
            <a:off x="7076753" y="2309867"/>
            <a:ext cx="623887"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24" name="Line 21"/>
          <p:cNvSpPr>
            <a:spLocks noChangeShapeType="1"/>
          </p:cNvSpPr>
          <p:nvPr/>
        </p:nvSpPr>
        <p:spPr bwMode="auto">
          <a:xfrm>
            <a:off x="7076753" y="2571804"/>
            <a:ext cx="623887"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25" name="AutoShape 22"/>
          <p:cNvSpPr/>
          <p:nvPr/>
        </p:nvSpPr>
        <p:spPr bwMode="auto">
          <a:xfrm>
            <a:off x="7776840" y="3202042"/>
            <a:ext cx="152400" cy="3573462"/>
          </a:xfrm>
          <a:prstGeom prst="rightBrace">
            <a:avLst>
              <a:gd name="adj1" fmla="val 195399"/>
              <a:gd name="adj2" fmla="val 50000"/>
            </a:avLst>
          </a:prstGeom>
          <a:noFill/>
          <a:ln w="952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26" name="Text Box 23"/>
          <p:cNvSpPr txBox="1">
            <a:spLocks noChangeArrowheads="1"/>
          </p:cNvSpPr>
          <p:nvPr/>
        </p:nvSpPr>
        <p:spPr bwMode="auto">
          <a:xfrm>
            <a:off x="8003853" y="4787954"/>
            <a:ext cx="292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buFont typeface="Arial" panose="020B0604020202020204" pitchFamily="34" charset="0"/>
              <a:buNone/>
            </a:pPr>
            <a:r>
              <a:rPr lang="en-US" altLang="zh-CN" b="1">
                <a:solidFill>
                  <a:srgbClr val="008000"/>
                </a:solidFill>
                <a:latin typeface="Times New Roman" panose="02020603050405020304" pitchFamily="18" charset="0"/>
                <a:ea typeface="宋体" panose="02010600030101010101" pitchFamily="2" charset="-122"/>
              </a:rPr>
              <a:t>DS</a:t>
            </a:r>
            <a:endParaRPr lang="en-US" altLang="zh-CN" b="1">
              <a:solidFill>
                <a:srgbClr val="008000"/>
              </a:solidFill>
              <a:latin typeface="Times New Roman" panose="02020603050405020304" pitchFamily="18" charset="0"/>
              <a:ea typeface="宋体" panose="02010600030101010101" pitchFamily="2" charset="-122"/>
            </a:endParaRPr>
          </a:p>
        </p:txBody>
      </p:sp>
      <p:sp>
        <p:nvSpPr>
          <p:cNvPr id="27" name="AutoShape 24"/>
          <p:cNvSpPr/>
          <p:nvPr/>
        </p:nvSpPr>
        <p:spPr bwMode="auto">
          <a:xfrm>
            <a:off x="7776840" y="954142"/>
            <a:ext cx="152400" cy="1905000"/>
          </a:xfrm>
          <a:prstGeom prst="rightBrace">
            <a:avLst>
              <a:gd name="adj1" fmla="val 104167"/>
              <a:gd name="adj2" fmla="val 50000"/>
            </a:avLst>
          </a:prstGeom>
          <a:noFill/>
          <a:ln w="952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28" name="Text Box 25"/>
          <p:cNvSpPr txBox="1">
            <a:spLocks noChangeArrowheads="1"/>
          </p:cNvSpPr>
          <p:nvPr/>
        </p:nvSpPr>
        <p:spPr bwMode="auto">
          <a:xfrm>
            <a:off x="8008615" y="1639942"/>
            <a:ext cx="292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buFont typeface="Arial" panose="020B0604020202020204" pitchFamily="34" charset="0"/>
              <a:buNone/>
            </a:pPr>
            <a:r>
              <a:rPr lang="en-US" altLang="zh-CN" b="1">
                <a:solidFill>
                  <a:srgbClr val="008000"/>
                </a:solidFill>
                <a:latin typeface="Times New Roman" panose="02020603050405020304" pitchFamily="18" charset="0"/>
                <a:ea typeface="宋体" panose="02010600030101010101" pitchFamily="2" charset="-122"/>
              </a:rPr>
              <a:t>CS</a:t>
            </a:r>
            <a:endParaRPr lang="en-US" altLang="zh-CN" b="1">
              <a:solidFill>
                <a:srgbClr val="008000"/>
              </a:solidFill>
              <a:latin typeface="Times New Roman" panose="02020603050405020304" pitchFamily="18" charset="0"/>
              <a:ea typeface="宋体" panose="02010600030101010101" pitchFamily="2" charset="-122"/>
            </a:endParaRPr>
          </a:p>
        </p:txBody>
      </p:sp>
      <p:sp>
        <p:nvSpPr>
          <p:cNvPr id="29" name="Line 26"/>
          <p:cNvSpPr>
            <a:spLocks noChangeShapeType="1"/>
          </p:cNvSpPr>
          <p:nvPr/>
        </p:nvSpPr>
        <p:spPr bwMode="auto">
          <a:xfrm>
            <a:off x="7319640" y="5411842"/>
            <a:ext cx="152400"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anose="020B0604020202020204" pitchFamily="34" charset="0"/>
              <a:buNone/>
            </a:pPr>
            <a:endParaRPr lang="zh-CN" altLang="en-US" sz="2000" b="1">
              <a:solidFill>
                <a:srgbClr val="3333CC"/>
              </a:solidFill>
              <a:latin typeface="Times New Roman" panose="02020603050405020304" pitchFamily="18" charset="0"/>
              <a:ea typeface="宋体" panose="02010600030101010101" pitchFamily="2" charset="-122"/>
            </a:endParaRPr>
          </a:p>
        </p:txBody>
      </p:sp>
      <p:sp>
        <p:nvSpPr>
          <p:cNvPr id="30" name="Line 27"/>
          <p:cNvSpPr>
            <a:spLocks noChangeShapeType="1"/>
          </p:cNvSpPr>
          <p:nvPr/>
        </p:nvSpPr>
        <p:spPr bwMode="auto">
          <a:xfrm>
            <a:off x="7319640" y="5716642"/>
            <a:ext cx="152400"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anose="020B0604020202020204" pitchFamily="34" charset="0"/>
              <a:buNone/>
            </a:pPr>
            <a:endParaRPr lang="zh-CN" altLang="en-US" sz="2000" b="1">
              <a:solidFill>
                <a:srgbClr val="3333CC"/>
              </a:solidFill>
              <a:latin typeface="Times New Roman" panose="02020603050405020304" pitchFamily="18" charset="0"/>
              <a:ea typeface="宋体" panose="02010600030101010101" pitchFamily="2" charset="-122"/>
            </a:endParaRPr>
          </a:p>
        </p:txBody>
      </p:sp>
      <p:sp>
        <p:nvSpPr>
          <p:cNvPr id="31" name="Line 28"/>
          <p:cNvSpPr>
            <a:spLocks noChangeShapeType="1"/>
          </p:cNvSpPr>
          <p:nvPr/>
        </p:nvSpPr>
        <p:spPr bwMode="auto">
          <a:xfrm>
            <a:off x="7319640" y="5945242"/>
            <a:ext cx="152400"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anose="020B0604020202020204" pitchFamily="34" charset="0"/>
              <a:buNone/>
            </a:pPr>
            <a:endParaRPr lang="zh-CN" altLang="en-US" sz="2000" b="1">
              <a:solidFill>
                <a:srgbClr val="3333CC"/>
              </a:solidFill>
              <a:latin typeface="Times New Roman" panose="02020603050405020304" pitchFamily="18" charset="0"/>
              <a:ea typeface="宋体" panose="02010600030101010101" pitchFamily="2" charset="-122"/>
            </a:endParaRPr>
          </a:p>
        </p:txBody>
      </p:sp>
      <p:sp>
        <p:nvSpPr>
          <p:cNvPr id="32" name="Line 29"/>
          <p:cNvSpPr>
            <a:spLocks noChangeShapeType="1"/>
          </p:cNvSpPr>
          <p:nvPr/>
        </p:nvSpPr>
        <p:spPr bwMode="auto">
          <a:xfrm>
            <a:off x="7076753" y="6089704"/>
            <a:ext cx="623887"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33" name="Line 30"/>
          <p:cNvSpPr>
            <a:spLocks noChangeShapeType="1"/>
          </p:cNvSpPr>
          <p:nvPr/>
        </p:nvSpPr>
        <p:spPr bwMode="auto">
          <a:xfrm>
            <a:off x="7076753" y="6351642"/>
            <a:ext cx="623887"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34" name="Line 31"/>
          <p:cNvSpPr>
            <a:spLocks noChangeShapeType="1"/>
          </p:cNvSpPr>
          <p:nvPr/>
        </p:nvSpPr>
        <p:spPr bwMode="auto">
          <a:xfrm>
            <a:off x="7075165" y="6618342"/>
            <a:ext cx="62388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35" name="Line 32"/>
          <p:cNvSpPr>
            <a:spLocks noChangeShapeType="1"/>
          </p:cNvSpPr>
          <p:nvPr/>
        </p:nvSpPr>
        <p:spPr bwMode="auto">
          <a:xfrm>
            <a:off x="7314878" y="6211942"/>
            <a:ext cx="152400"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anose="020B0604020202020204" pitchFamily="34" charset="0"/>
              <a:buNone/>
            </a:pPr>
            <a:endParaRPr lang="zh-CN" altLang="en-US" sz="2000" b="1">
              <a:solidFill>
                <a:srgbClr val="3333CC"/>
              </a:solidFill>
              <a:latin typeface="Times New Roman" panose="02020603050405020304" pitchFamily="18" charset="0"/>
              <a:ea typeface="宋体" panose="02010600030101010101" pitchFamily="2" charset="-122"/>
            </a:endParaRPr>
          </a:p>
        </p:txBody>
      </p:sp>
      <p:sp>
        <p:nvSpPr>
          <p:cNvPr id="36" name="Line 33"/>
          <p:cNvSpPr>
            <a:spLocks noChangeShapeType="1"/>
          </p:cNvSpPr>
          <p:nvPr/>
        </p:nvSpPr>
        <p:spPr bwMode="auto">
          <a:xfrm>
            <a:off x="7338690" y="6478642"/>
            <a:ext cx="152400"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anose="020B0604020202020204" pitchFamily="34" charset="0"/>
              <a:buNone/>
            </a:pPr>
            <a:endParaRPr lang="zh-CN" altLang="en-US" sz="2000" b="1">
              <a:solidFill>
                <a:srgbClr val="3333CC"/>
              </a:solidFill>
              <a:latin typeface="Times New Roman" panose="02020603050405020304" pitchFamily="18" charset="0"/>
              <a:ea typeface="宋体" panose="02010600030101010101" pitchFamily="2" charset="-122"/>
            </a:endParaRPr>
          </a:p>
        </p:txBody>
      </p:sp>
      <p:sp>
        <p:nvSpPr>
          <p:cNvPr id="37" name="Text Box 34"/>
          <p:cNvSpPr txBox="1">
            <a:spLocks noChangeArrowheads="1"/>
          </p:cNvSpPr>
          <p:nvPr/>
        </p:nvSpPr>
        <p:spPr bwMode="auto">
          <a:xfrm>
            <a:off x="6262365" y="3192517"/>
            <a:ext cx="7794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Arial" panose="020B0604020202020204" pitchFamily="34" charset="0"/>
              <a:buNone/>
            </a:pPr>
            <a:r>
              <a:rPr lang="en-US" altLang="zh-CN" sz="1400" b="1">
                <a:solidFill>
                  <a:srgbClr val="A50021"/>
                </a:solidFill>
                <a:latin typeface="Times New Roman" panose="02020603050405020304" pitchFamily="18" charset="0"/>
                <a:ea typeface="宋体" panose="02010600030101010101" pitchFamily="2" charset="-122"/>
              </a:rPr>
              <a:t>DATA1</a:t>
            </a:r>
            <a:endParaRPr lang="en-US" altLang="zh-CN" sz="1400" b="1">
              <a:solidFill>
                <a:srgbClr val="A50021"/>
              </a:solidFill>
              <a:latin typeface="Times New Roman" panose="02020603050405020304" pitchFamily="18" charset="0"/>
              <a:ea typeface="宋体" panose="02010600030101010101" pitchFamily="2" charset="-122"/>
            </a:endParaRPr>
          </a:p>
        </p:txBody>
      </p:sp>
      <p:sp>
        <p:nvSpPr>
          <p:cNvPr id="38" name="Text Box 35"/>
          <p:cNvSpPr txBox="1">
            <a:spLocks noChangeArrowheads="1"/>
          </p:cNvSpPr>
          <p:nvPr/>
        </p:nvSpPr>
        <p:spPr bwMode="auto">
          <a:xfrm>
            <a:off x="7822878" y="3182992"/>
            <a:ext cx="8620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spAutoFit/>
          </a:bodyPr>
          <a:lstStyle/>
          <a:p>
            <a:pPr>
              <a:buFont typeface="Arial" panose="020B0604020202020204" pitchFamily="34" charset="0"/>
              <a:buNone/>
            </a:pPr>
            <a:r>
              <a:rPr lang="en-US" altLang="zh-CN" sz="1400" b="1">
                <a:solidFill>
                  <a:srgbClr val="A50021"/>
                </a:solidFill>
                <a:latin typeface="Times New Roman" panose="02020603050405020304" pitchFamily="18" charset="0"/>
                <a:ea typeface="宋体" panose="02010600030101010101" pitchFamily="2" charset="-122"/>
              </a:rPr>
              <a:t>2000:1500</a:t>
            </a:r>
            <a:endParaRPr lang="en-US" altLang="zh-CN" sz="1400" b="1">
              <a:solidFill>
                <a:srgbClr val="A5002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up)">
                                      <p:cBhvr>
                                        <p:cTn id="40" dur="500"/>
                                        <p:tgtEl>
                                          <p:spTgt spid="17"/>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up)">
                                      <p:cBhvr>
                                        <p:cTn id="43" dur="500"/>
                                        <p:tgtEl>
                                          <p:spTgt spid="18"/>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up)">
                                      <p:cBhvr>
                                        <p:cTn id="46" dur="500"/>
                                        <p:tgtEl>
                                          <p:spTgt spid="19"/>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up)">
                                      <p:cBhvr>
                                        <p:cTn id="49" dur="500"/>
                                        <p:tgtEl>
                                          <p:spTgt spid="20"/>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up)">
                                      <p:cBhvr>
                                        <p:cTn id="52" dur="500"/>
                                        <p:tgtEl>
                                          <p:spTgt spid="21"/>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up)">
                                      <p:cBhvr>
                                        <p:cTn id="55" dur="500"/>
                                        <p:tgtEl>
                                          <p:spTgt spid="22"/>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500"/>
                                        <p:tgtEl>
                                          <p:spTgt spid="23"/>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up)">
                                      <p:cBhvr>
                                        <p:cTn id="61" dur="500"/>
                                        <p:tgtEl>
                                          <p:spTgt spid="24"/>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left)">
                                      <p:cBhvr>
                                        <p:cTn id="64" dur="500"/>
                                        <p:tgtEl>
                                          <p:spTgt spid="25"/>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up)">
                                      <p:cBhvr>
                                        <p:cTn id="67" dur="500"/>
                                        <p:tgtEl>
                                          <p:spTgt spid="29"/>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up)">
                                      <p:cBhvr>
                                        <p:cTn id="70" dur="500"/>
                                        <p:tgtEl>
                                          <p:spTgt spid="30"/>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up)">
                                      <p:cBhvr>
                                        <p:cTn id="73" dur="500"/>
                                        <p:tgtEl>
                                          <p:spTgt spid="31"/>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up)">
                                      <p:cBhvr>
                                        <p:cTn id="76" dur="500"/>
                                        <p:tgtEl>
                                          <p:spTgt spid="32"/>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up)">
                                      <p:cBhvr>
                                        <p:cTn id="79" dur="500"/>
                                        <p:tgtEl>
                                          <p:spTgt spid="33"/>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up)">
                                      <p:cBhvr>
                                        <p:cTn id="82" dur="500"/>
                                        <p:tgtEl>
                                          <p:spTgt spid="34"/>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wipe(up)">
                                      <p:cBhvr>
                                        <p:cTn id="85" dur="500"/>
                                        <p:tgtEl>
                                          <p:spTgt spid="35"/>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wipe(up)">
                                      <p:cBhvr>
                                        <p:cTn id="88" dur="500"/>
                                        <p:tgtEl>
                                          <p:spTgt spid="36"/>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wipe(up)">
                                      <p:cBhvr>
                                        <p:cTn id="91" dur="500"/>
                                        <p:tgtEl>
                                          <p:spTgt spid="37"/>
                                        </p:tgtEl>
                                      </p:cBhvr>
                                    </p:animEffect>
                                  </p:childTnLst>
                                </p:cTn>
                              </p:par>
                              <p:par>
                                <p:cTn id="92" presetID="22" presetClass="entr" presetSubtype="1" fill="hold" grpId="0" nodeType="with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wipe(up)">
                                      <p:cBhvr>
                                        <p:cTn id="94" dur="500"/>
                                        <p:tgtEl>
                                          <p:spTgt spid="3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wipe(left)">
                                      <p:cBhvr>
                                        <p:cTn id="99" dur="500"/>
                                        <p:tgtEl>
                                          <p:spTgt spid="27"/>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wipe(left)">
                                      <p:cBhvr>
                                        <p:cTn id="102" dur="500"/>
                                        <p:tgtEl>
                                          <p:spTgt spid="2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5">
                                            <p:txEl>
                                              <p:pRg st="0" end="0"/>
                                            </p:txEl>
                                          </p:spTgt>
                                        </p:tgtEl>
                                        <p:attrNameLst>
                                          <p:attrName>style.visibility</p:attrName>
                                        </p:attrNameLst>
                                      </p:cBhvr>
                                      <p:to>
                                        <p:strVal val="visible"/>
                                      </p:to>
                                    </p:set>
                                    <p:animEffect transition="in" filter="fade">
                                      <p:cBhvr>
                                        <p:cTn id="107" dur="500"/>
                                        <p:tgtEl>
                                          <p:spTgt spid="5">
                                            <p:txEl>
                                              <p:pRg st="0" end="0"/>
                                            </p:txEl>
                                          </p:spTgt>
                                        </p:tgtEl>
                                      </p:cBhvr>
                                    </p:animEffect>
                                  </p:childTnLst>
                                </p:cTn>
                              </p:par>
                              <p:par>
                                <p:cTn id="108" presetID="10" presetClass="entr" presetSubtype="0" fill="hold" nodeType="withEffect">
                                  <p:stCondLst>
                                    <p:cond delay="0"/>
                                  </p:stCondLst>
                                  <p:childTnLst>
                                    <p:set>
                                      <p:cBhvr>
                                        <p:cTn id="109" dur="1" fill="hold">
                                          <p:stCondLst>
                                            <p:cond delay="0"/>
                                          </p:stCondLst>
                                        </p:cTn>
                                        <p:tgtEl>
                                          <p:spTgt spid="5">
                                            <p:txEl>
                                              <p:pRg st="1" end="1"/>
                                            </p:txEl>
                                          </p:spTgt>
                                        </p:tgtEl>
                                        <p:attrNameLst>
                                          <p:attrName>style.visibility</p:attrName>
                                        </p:attrNameLst>
                                      </p:cBhvr>
                                      <p:to>
                                        <p:strVal val="visible"/>
                                      </p:to>
                                    </p:set>
                                    <p:animEffect transition="in" filter="fade">
                                      <p:cBhvr>
                                        <p:cTn id="110" dur="500"/>
                                        <p:tgtEl>
                                          <p:spTgt spid="5">
                                            <p:txEl>
                                              <p:pRg st="1" end="1"/>
                                            </p:txEl>
                                          </p:spTgt>
                                        </p:tgtEl>
                                      </p:cBhvr>
                                    </p:animEffect>
                                  </p:childTnLst>
                                </p:cTn>
                              </p:par>
                              <p:par>
                                <p:cTn id="111" presetID="10" presetClass="entr" presetSubtype="0" fill="hold" nodeType="withEffect">
                                  <p:stCondLst>
                                    <p:cond delay="0"/>
                                  </p:stCondLst>
                                  <p:childTnLst>
                                    <p:set>
                                      <p:cBhvr>
                                        <p:cTn id="112" dur="1" fill="hold">
                                          <p:stCondLst>
                                            <p:cond delay="0"/>
                                          </p:stCondLst>
                                        </p:cTn>
                                        <p:tgtEl>
                                          <p:spTgt spid="5">
                                            <p:txEl>
                                              <p:pRg st="2" end="2"/>
                                            </p:txEl>
                                          </p:spTgt>
                                        </p:tgtEl>
                                        <p:attrNameLst>
                                          <p:attrName>style.visibility</p:attrName>
                                        </p:attrNameLst>
                                      </p:cBhvr>
                                      <p:to>
                                        <p:strVal val="visible"/>
                                      </p:to>
                                    </p:set>
                                    <p:animEffect transition="in" filter="fade">
                                      <p:cBhvr>
                                        <p:cTn id="113" dur="500"/>
                                        <p:tgtEl>
                                          <p:spTgt spid="5">
                                            <p:txEl>
                                              <p:pRg st="2" end="2"/>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5">
                                            <p:txEl>
                                              <p:pRg st="3" end="3"/>
                                            </p:txEl>
                                          </p:spTgt>
                                        </p:tgtEl>
                                        <p:attrNameLst>
                                          <p:attrName>style.visibility</p:attrName>
                                        </p:attrNameLst>
                                      </p:cBhvr>
                                      <p:to>
                                        <p:strVal val="visible"/>
                                      </p:to>
                                    </p:set>
                                    <p:animEffect transition="in" filter="fade">
                                      <p:cBhvr>
                                        <p:cTn id="118" dur="500"/>
                                        <p:tgtEl>
                                          <p:spTgt spid="5">
                                            <p:txEl>
                                              <p:pRg st="3" end="3"/>
                                            </p:txEl>
                                          </p:spTgt>
                                        </p:tgtEl>
                                      </p:cBhvr>
                                    </p:animEffect>
                                  </p:childTnLst>
                                </p:cTn>
                              </p:par>
                              <p:par>
                                <p:cTn id="119" presetID="10" presetClass="entr" presetSubtype="0" fill="hold" nodeType="withEffect">
                                  <p:stCondLst>
                                    <p:cond delay="0"/>
                                  </p:stCondLst>
                                  <p:childTnLst>
                                    <p:set>
                                      <p:cBhvr>
                                        <p:cTn id="120" dur="1" fill="hold">
                                          <p:stCondLst>
                                            <p:cond delay="0"/>
                                          </p:stCondLst>
                                        </p:cTn>
                                        <p:tgtEl>
                                          <p:spTgt spid="5">
                                            <p:txEl>
                                              <p:pRg st="4" end="4"/>
                                            </p:txEl>
                                          </p:spTgt>
                                        </p:tgtEl>
                                        <p:attrNameLst>
                                          <p:attrName>style.visibility</p:attrName>
                                        </p:attrNameLst>
                                      </p:cBhvr>
                                      <p:to>
                                        <p:strVal val="visible"/>
                                      </p:to>
                                    </p:set>
                                    <p:animEffect transition="in" filter="fade">
                                      <p:cBhvr>
                                        <p:cTn id="121" dur="500"/>
                                        <p:tgtEl>
                                          <p:spTgt spid="5">
                                            <p:txEl>
                                              <p:pRg st="4" end="4"/>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5">
                                            <p:txEl>
                                              <p:pRg st="5" end="5"/>
                                            </p:txEl>
                                          </p:spTgt>
                                        </p:tgtEl>
                                        <p:attrNameLst>
                                          <p:attrName>style.visibility</p:attrName>
                                        </p:attrNameLst>
                                      </p:cBhvr>
                                      <p:to>
                                        <p:strVal val="visible"/>
                                      </p:to>
                                    </p:set>
                                    <p:animEffect transition="in" filter="fade">
                                      <p:cBhvr>
                                        <p:cTn id="126" dur="500"/>
                                        <p:tgtEl>
                                          <p:spTgt spid="5">
                                            <p:txEl>
                                              <p:pRg st="5" end="5"/>
                                            </p:txEl>
                                          </p:spTgt>
                                        </p:tgtEl>
                                      </p:cBhvr>
                                    </p:animEffect>
                                  </p:childTnLst>
                                </p:cTn>
                              </p:par>
                              <p:par>
                                <p:cTn id="127" presetID="10" presetClass="entr" presetSubtype="0" fill="hold" nodeType="withEffect">
                                  <p:stCondLst>
                                    <p:cond delay="0"/>
                                  </p:stCondLst>
                                  <p:childTnLst>
                                    <p:set>
                                      <p:cBhvr>
                                        <p:cTn id="128" dur="1" fill="hold">
                                          <p:stCondLst>
                                            <p:cond delay="0"/>
                                          </p:stCondLst>
                                        </p:cTn>
                                        <p:tgtEl>
                                          <p:spTgt spid="5">
                                            <p:txEl>
                                              <p:pRg st="6" end="6"/>
                                            </p:txEl>
                                          </p:spTgt>
                                        </p:tgtEl>
                                        <p:attrNameLst>
                                          <p:attrName>style.visibility</p:attrName>
                                        </p:attrNameLst>
                                      </p:cBhvr>
                                      <p:to>
                                        <p:strVal val="visible"/>
                                      </p:to>
                                    </p:set>
                                    <p:animEffect transition="in" filter="fade">
                                      <p:cBhvr>
                                        <p:cTn id="129" dur="500"/>
                                        <p:tgtEl>
                                          <p:spTgt spid="5">
                                            <p:txEl>
                                              <p:pRg st="6" end="6"/>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5">
                                            <p:txEl>
                                              <p:pRg st="7" end="7"/>
                                            </p:txEl>
                                          </p:spTgt>
                                        </p:tgtEl>
                                        <p:attrNameLst>
                                          <p:attrName>style.visibility</p:attrName>
                                        </p:attrNameLst>
                                      </p:cBhvr>
                                      <p:to>
                                        <p:strVal val="visible"/>
                                      </p:to>
                                    </p:set>
                                    <p:animEffect transition="in" filter="fade">
                                      <p:cBhvr>
                                        <p:cTn id="134" dur="500"/>
                                        <p:tgtEl>
                                          <p:spTgt spid="5">
                                            <p:txEl>
                                              <p:pRg st="7" end="7"/>
                                            </p:txEl>
                                          </p:spTgt>
                                        </p:tgtEl>
                                      </p:cBhvr>
                                    </p:animEffect>
                                  </p:childTnLst>
                                </p:cTn>
                              </p:par>
                              <p:par>
                                <p:cTn id="135" presetID="10" presetClass="entr" presetSubtype="0" fill="hold" nodeType="withEffect">
                                  <p:stCondLst>
                                    <p:cond delay="0"/>
                                  </p:stCondLst>
                                  <p:childTnLst>
                                    <p:set>
                                      <p:cBhvr>
                                        <p:cTn id="136" dur="1" fill="hold">
                                          <p:stCondLst>
                                            <p:cond delay="0"/>
                                          </p:stCondLst>
                                        </p:cTn>
                                        <p:tgtEl>
                                          <p:spTgt spid="5">
                                            <p:txEl>
                                              <p:pRg st="8" end="8"/>
                                            </p:txEl>
                                          </p:spTgt>
                                        </p:tgtEl>
                                        <p:attrNameLst>
                                          <p:attrName>style.visibility</p:attrName>
                                        </p:attrNameLst>
                                      </p:cBhvr>
                                      <p:to>
                                        <p:strVal val="visible"/>
                                      </p:to>
                                    </p:set>
                                    <p:animEffect transition="in" filter="fade">
                                      <p:cBhvr>
                                        <p:cTn id="137" dur="500"/>
                                        <p:tgtEl>
                                          <p:spTgt spid="5">
                                            <p:txEl>
                                              <p:pRg st="8" end="8"/>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5">
                                            <p:txEl>
                                              <p:pRg st="10" end="10"/>
                                            </p:txEl>
                                          </p:spTgt>
                                        </p:tgtEl>
                                        <p:attrNameLst>
                                          <p:attrName>style.visibility</p:attrName>
                                        </p:attrNameLst>
                                      </p:cBhvr>
                                      <p:to>
                                        <p:strVal val="visible"/>
                                      </p:to>
                                    </p:set>
                                    <p:animEffect transition="in" filter="fade">
                                      <p:cBhvr>
                                        <p:cTn id="142" dur="500"/>
                                        <p:tgtEl>
                                          <p:spTgt spid="5">
                                            <p:txEl>
                                              <p:pRg st="10" end="10"/>
                                            </p:txEl>
                                          </p:spTgt>
                                        </p:tgtEl>
                                      </p:cBhvr>
                                    </p:animEffect>
                                  </p:childTnLst>
                                </p:cTn>
                              </p:par>
                              <p:par>
                                <p:cTn id="143" presetID="10" presetClass="entr" presetSubtype="0" fill="hold" nodeType="withEffect">
                                  <p:stCondLst>
                                    <p:cond delay="0"/>
                                  </p:stCondLst>
                                  <p:childTnLst>
                                    <p:set>
                                      <p:cBhvr>
                                        <p:cTn id="144" dur="1" fill="hold">
                                          <p:stCondLst>
                                            <p:cond delay="0"/>
                                          </p:stCondLst>
                                        </p:cTn>
                                        <p:tgtEl>
                                          <p:spTgt spid="5">
                                            <p:txEl>
                                              <p:pRg st="11" end="11"/>
                                            </p:txEl>
                                          </p:spTgt>
                                        </p:tgtEl>
                                        <p:attrNameLst>
                                          <p:attrName>style.visibility</p:attrName>
                                        </p:attrNameLst>
                                      </p:cBhvr>
                                      <p:to>
                                        <p:strVal val="visible"/>
                                      </p:to>
                                    </p:set>
                                    <p:animEffect transition="in" filter="fade">
                                      <p:cBhvr>
                                        <p:cTn id="145" dur="500"/>
                                        <p:tgtEl>
                                          <p:spTgt spid="5">
                                            <p:txEl>
                                              <p:pRg st="11" end="11"/>
                                            </p:txEl>
                                          </p:spTgt>
                                        </p:tgtEl>
                                      </p:cBhvr>
                                    </p:animEffect>
                                  </p:childTnLst>
                                </p:cTn>
                              </p:par>
                              <p:par>
                                <p:cTn id="146" presetID="10" presetClass="entr" presetSubtype="0" fill="hold" nodeType="withEffect">
                                  <p:stCondLst>
                                    <p:cond delay="0"/>
                                  </p:stCondLst>
                                  <p:childTnLst>
                                    <p:set>
                                      <p:cBhvr>
                                        <p:cTn id="147" dur="1" fill="hold">
                                          <p:stCondLst>
                                            <p:cond delay="0"/>
                                          </p:stCondLst>
                                        </p:cTn>
                                        <p:tgtEl>
                                          <p:spTgt spid="5">
                                            <p:txEl>
                                              <p:pRg st="12" end="12"/>
                                            </p:txEl>
                                          </p:spTgt>
                                        </p:tgtEl>
                                        <p:attrNameLst>
                                          <p:attrName>style.visibility</p:attrName>
                                        </p:attrNameLst>
                                      </p:cBhvr>
                                      <p:to>
                                        <p:strVal val="visible"/>
                                      </p:to>
                                    </p:set>
                                    <p:animEffect transition="in" filter="fade">
                                      <p:cBhvr>
                                        <p:cTn id="148" dur="500"/>
                                        <p:tgtEl>
                                          <p:spTgt spid="5">
                                            <p:txEl>
                                              <p:pRg st="12" end="12"/>
                                            </p:txEl>
                                          </p:spTgt>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5">
                                            <p:txEl>
                                              <p:pRg st="13" end="13"/>
                                            </p:txEl>
                                          </p:spTgt>
                                        </p:tgtEl>
                                        <p:attrNameLst>
                                          <p:attrName>style.visibility</p:attrName>
                                        </p:attrNameLst>
                                      </p:cBhvr>
                                      <p:to>
                                        <p:strVal val="visible"/>
                                      </p:to>
                                    </p:set>
                                    <p:animEffect transition="in" filter="fade">
                                      <p:cBhvr>
                                        <p:cTn id="153" dur="500"/>
                                        <p:tgtEl>
                                          <p:spTgt spid="5">
                                            <p:txEl>
                                              <p:pRg st="13" end="13"/>
                                            </p:txEl>
                                          </p:spTgt>
                                        </p:tgtEl>
                                      </p:cBhvr>
                                    </p:animEffect>
                                  </p:childTnLst>
                                </p:cTn>
                              </p:par>
                              <p:par>
                                <p:cTn id="154" presetID="10" presetClass="entr" presetSubtype="0" fill="hold" nodeType="withEffect">
                                  <p:stCondLst>
                                    <p:cond delay="0"/>
                                  </p:stCondLst>
                                  <p:childTnLst>
                                    <p:set>
                                      <p:cBhvr>
                                        <p:cTn id="155" dur="1" fill="hold">
                                          <p:stCondLst>
                                            <p:cond delay="0"/>
                                          </p:stCondLst>
                                        </p:cTn>
                                        <p:tgtEl>
                                          <p:spTgt spid="5">
                                            <p:txEl>
                                              <p:pRg st="14" end="14"/>
                                            </p:txEl>
                                          </p:spTgt>
                                        </p:tgtEl>
                                        <p:attrNameLst>
                                          <p:attrName>style.visibility</p:attrName>
                                        </p:attrNameLst>
                                      </p:cBhvr>
                                      <p:to>
                                        <p:strVal val="visible"/>
                                      </p:to>
                                    </p:set>
                                    <p:animEffect transition="in" filter="fade">
                                      <p:cBhvr>
                                        <p:cTn id="156" dur="500"/>
                                        <p:tgtEl>
                                          <p:spTgt spid="5">
                                            <p:txEl>
                                              <p:pRg st="14" end="14"/>
                                            </p:txEl>
                                          </p:spTgt>
                                        </p:tgtEl>
                                      </p:cBhvr>
                                    </p:animEffect>
                                  </p:childTnLst>
                                </p:cTn>
                              </p:par>
                              <p:par>
                                <p:cTn id="157" presetID="10" presetClass="entr" presetSubtype="0" fill="hold" nodeType="withEffect">
                                  <p:stCondLst>
                                    <p:cond delay="0"/>
                                  </p:stCondLst>
                                  <p:childTnLst>
                                    <p:set>
                                      <p:cBhvr>
                                        <p:cTn id="158" dur="1" fill="hold">
                                          <p:stCondLst>
                                            <p:cond delay="0"/>
                                          </p:stCondLst>
                                        </p:cTn>
                                        <p:tgtEl>
                                          <p:spTgt spid="5">
                                            <p:txEl>
                                              <p:pRg st="15" end="15"/>
                                            </p:txEl>
                                          </p:spTgt>
                                        </p:tgtEl>
                                        <p:attrNameLst>
                                          <p:attrName>style.visibility</p:attrName>
                                        </p:attrNameLst>
                                      </p:cBhvr>
                                      <p:to>
                                        <p:strVal val="visible"/>
                                      </p:to>
                                    </p:set>
                                    <p:animEffect transition="in" filter="fade">
                                      <p:cBhvr>
                                        <p:cTn id="159"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animBg="1"/>
      <p:bldP spid="19" grpId="0" animBg="1"/>
      <p:bldP spid="20" grpId="0" animBg="1"/>
      <p:bldP spid="21" grpId="0" animBg="1"/>
      <p:bldP spid="22" grpId="0" animBg="1"/>
      <p:bldP spid="23" grpId="0" animBg="1"/>
      <p:bldP spid="24" grpId="0" animBg="1"/>
      <p:bldP spid="25" grpId="0" animBg="1"/>
      <p:bldP spid="27" grpId="0" animBg="1"/>
      <p:bldP spid="28" grpId="0"/>
      <p:bldP spid="29" grpId="0" animBg="1"/>
      <p:bldP spid="30" grpId="0" animBg="1"/>
      <p:bldP spid="31" grpId="0" animBg="1"/>
      <p:bldP spid="32" grpId="0" animBg="1"/>
      <p:bldP spid="33" grpId="0" animBg="1"/>
      <p:bldP spid="34" grpId="0" animBg="1"/>
      <p:bldP spid="35" grpId="0" animBg="1"/>
      <p:bldP spid="36" grpId="0" animBg="1"/>
      <p:bldP spid="37" grpId="0"/>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z="2400" b="0"/>
              <a:t>微机原理与接口技术（第</a:t>
            </a:r>
            <a:r>
              <a:rPr lang="en-US" altLang="zh-CN" sz="2400" b="0"/>
              <a:t>3</a:t>
            </a:r>
            <a:r>
              <a:rPr lang="zh-CN" altLang="en-US" sz="2400" b="0"/>
              <a:t>版）</a:t>
            </a:r>
            <a:endParaRPr lang="zh-CN" altLang="en-US" sz="2400" b="0"/>
          </a:p>
        </p:txBody>
      </p:sp>
      <p:sp>
        <p:nvSpPr>
          <p:cNvPr id="33795" name="Rectangle 3"/>
          <p:cNvSpPr>
            <a:spLocks noChangeArrowheads="1"/>
          </p:cNvSpPr>
          <p:nvPr/>
        </p:nvSpPr>
        <p:spPr bwMode="black">
          <a:xfrm>
            <a:off x="4572000" y="1196752"/>
            <a:ext cx="3508375" cy="469616"/>
          </a:xfrm>
          <a:prstGeom prst="rect">
            <a:avLst/>
          </a:prstGeom>
          <a:noFill/>
          <a:ln w="9525" algn="ctr">
            <a:noFill/>
            <a:miter lim="800000"/>
          </a:ln>
          <a:effectLst/>
        </p:spPr>
        <p:txBody>
          <a:bodyPr>
            <a:spAutoFit/>
          </a:bodyPr>
          <a:lstStyle/>
          <a:p>
            <a:pPr eaLnBrk="0" hangingPunct="0">
              <a:lnSpc>
                <a:spcPct val="110000"/>
              </a:lnSpc>
            </a:pPr>
            <a:r>
              <a:rPr lang="en-US" altLang="zh-CN" sz="2400" b="1"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sz="2400" b="1"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汇编语言程序设计</a:t>
            </a:r>
            <a:endParaRPr lang="en-US" altLang="zh-CN" sz="16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796" name="Line 4"/>
          <p:cNvSpPr>
            <a:spLocks noChangeShapeType="1"/>
          </p:cNvSpPr>
          <p:nvPr/>
        </p:nvSpPr>
        <p:spPr bwMode="auto">
          <a:xfrm>
            <a:off x="4418647" y="1196434"/>
            <a:ext cx="31751" cy="4805797"/>
          </a:xfrm>
          <a:prstGeom prst="line">
            <a:avLst/>
          </a:prstGeom>
          <a:noFill/>
          <a:ln w="9525">
            <a:solidFill>
              <a:schemeClr val="tx1"/>
            </a:solidFill>
            <a:prstDash val="dash"/>
            <a:round/>
          </a:ln>
          <a:effectLst/>
        </p:spPr>
        <p:txBody>
          <a:bodyPr wrap="none" anchor="ct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3"/>
          <p:cNvGrpSpPr/>
          <p:nvPr/>
        </p:nvGrpSpPr>
        <p:grpSpPr>
          <a:xfrm>
            <a:off x="4830445" y="1966739"/>
            <a:ext cx="3182620" cy="369570"/>
            <a:chOff x="7937" y="5230"/>
            <a:chExt cx="5012" cy="582"/>
          </a:xfrm>
        </p:grpSpPr>
        <p:sp>
          <p:nvSpPr>
            <p:cNvPr id="33808" name="AutoShape 16"/>
            <p:cNvSpPr>
              <a:spLocks noChangeArrowheads="1"/>
            </p:cNvSpPr>
            <p:nvPr/>
          </p:nvSpPr>
          <p:spPr bwMode="gray">
            <a:xfrm>
              <a:off x="7937" y="5325"/>
              <a:ext cx="390" cy="39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2"/>
            </a:solidFill>
            <a:ln w="9525" algn="ctr">
              <a:noFill/>
              <a:round/>
            </a:ln>
            <a:effectLst>
              <a:outerShdw dist="28398" dir="1593903" algn="ctr" rotWithShape="0">
                <a:schemeClr val="bg2">
                  <a:alpha val="50000"/>
                </a:schemeClr>
              </a:outerShdw>
            </a:effectLst>
          </p:spPr>
          <p:txBody>
            <a:bodyPr wrap="none" anchor="ct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812" name="Text Box 20"/>
            <p:cNvSpPr txBox="1">
              <a:spLocks noChangeArrowheads="1"/>
            </p:cNvSpPr>
            <p:nvPr/>
          </p:nvSpPr>
          <p:spPr bwMode="gray">
            <a:xfrm>
              <a:off x="8337" y="5230"/>
              <a:ext cx="4612" cy="582"/>
            </a:xfrm>
            <a:prstGeom prst="rect">
              <a:avLst/>
            </a:prstGeom>
            <a:noFill/>
            <a:ln w="9525" algn="ctr">
              <a:noFill/>
              <a:miter lim="800000"/>
            </a:ln>
            <a:effectLst/>
          </p:spPr>
          <p:txBody>
            <a:bodyPr wrap="square">
              <a:spAutoFit/>
            </a:bodyPr>
            <a:lstStyle/>
            <a:p>
              <a:pPr eaLnBrk="0" hangingPunct="0"/>
              <a:r>
                <a:rPr lang="zh-CN" altLang="zh-CN" dirty="0">
                  <a:latin typeface="Times New Roman" panose="02020603050405020304" pitchFamily="18" charset="0"/>
                  <a:ea typeface="微软雅黑" panose="020B0503020204020204" pitchFamily="34" charset="-122"/>
                  <a:cs typeface="Times New Roman" panose="02020603050405020304" pitchFamily="18" charset="0"/>
                </a:rPr>
                <a:t>汇编语言程序基本格式</a:t>
              </a:r>
              <a:endParaRPr lang="en-US" altLang="zh-CN" sz="1800" dirty="0">
                <a:solidFill>
                  <a:srgbClr val="1C1C1C"/>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 name="组合 4"/>
          <p:cNvGrpSpPr/>
          <p:nvPr/>
        </p:nvGrpSpPr>
        <p:grpSpPr>
          <a:xfrm>
            <a:off x="4830445" y="2350322"/>
            <a:ext cx="2555875" cy="369570"/>
            <a:chOff x="7937" y="5942"/>
            <a:chExt cx="4025" cy="582"/>
          </a:xfrm>
        </p:grpSpPr>
        <p:sp>
          <p:nvSpPr>
            <p:cNvPr id="33809" name="AutoShape 17"/>
            <p:cNvSpPr>
              <a:spLocks noChangeArrowheads="1"/>
            </p:cNvSpPr>
            <p:nvPr/>
          </p:nvSpPr>
          <p:spPr bwMode="gray">
            <a:xfrm>
              <a:off x="7937" y="6037"/>
              <a:ext cx="390" cy="39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folHlink"/>
            </a:solidFill>
            <a:ln w="9525" algn="ctr">
              <a:noFill/>
              <a:round/>
            </a:ln>
            <a:effectLst>
              <a:outerShdw dist="28398" dir="1593903" algn="ctr" rotWithShape="0">
                <a:schemeClr val="bg2">
                  <a:alpha val="50000"/>
                </a:schemeClr>
              </a:outerShdw>
            </a:effectLst>
          </p:spPr>
          <p:txBody>
            <a:bodyPr wrap="none" anchor="ct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813" name="Text Box 21"/>
            <p:cNvSpPr txBox="1">
              <a:spLocks noChangeArrowheads="1"/>
            </p:cNvSpPr>
            <p:nvPr/>
          </p:nvSpPr>
          <p:spPr bwMode="gray">
            <a:xfrm>
              <a:off x="8337" y="5942"/>
              <a:ext cx="3625" cy="582"/>
            </a:xfrm>
            <a:prstGeom prst="rect">
              <a:avLst/>
            </a:prstGeom>
            <a:noFill/>
            <a:ln w="9525" algn="ctr">
              <a:noFill/>
              <a:miter lim="800000"/>
            </a:ln>
            <a:effectLst/>
          </p:spPr>
          <p:txBody>
            <a:bodyPr>
              <a:spAutoFit/>
            </a:bodyPr>
            <a:lstStyle/>
            <a:p>
              <a:pPr eaLnBrk="0" hangingPunct="0"/>
              <a:r>
                <a:rPr lang="zh-CN" altLang="zh-CN" dirty="0">
                  <a:latin typeface="Times New Roman" panose="02020603050405020304" pitchFamily="18" charset="0"/>
                  <a:ea typeface="微软雅黑" panose="020B0503020204020204" pitchFamily="34" charset="-122"/>
                  <a:cs typeface="Times New Roman" panose="02020603050405020304" pitchFamily="18" charset="0"/>
                </a:rPr>
                <a:t>汇编语言中的数据</a:t>
              </a:r>
              <a:endParaRPr lang="en-US" altLang="zh-CN" sz="1800" dirty="0">
                <a:solidFill>
                  <a:srgbClr val="1C1C1C"/>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 name="组合 5"/>
          <p:cNvGrpSpPr/>
          <p:nvPr/>
        </p:nvGrpSpPr>
        <p:grpSpPr>
          <a:xfrm>
            <a:off x="4830445" y="2746955"/>
            <a:ext cx="2555240" cy="369570"/>
            <a:chOff x="7937" y="6654"/>
            <a:chExt cx="4024" cy="582"/>
          </a:xfrm>
        </p:grpSpPr>
        <p:sp>
          <p:nvSpPr>
            <p:cNvPr id="33810" name="AutoShape 18"/>
            <p:cNvSpPr>
              <a:spLocks noChangeArrowheads="1"/>
            </p:cNvSpPr>
            <p:nvPr/>
          </p:nvSpPr>
          <p:spPr bwMode="gray">
            <a:xfrm>
              <a:off x="7937" y="6749"/>
              <a:ext cx="390" cy="39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hlink"/>
            </a:solidFill>
            <a:ln w="9525" algn="ctr">
              <a:noFill/>
              <a:round/>
            </a:ln>
            <a:effectLst>
              <a:outerShdw dist="28398" dir="1593903" algn="ctr" rotWithShape="0">
                <a:schemeClr val="bg2">
                  <a:alpha val="50000"/>
                </a:schemeClr>
              </a:outerShdw>
            </a:effectLst>
          </p:spPr>
          <p:txBody>
            <a:bodyPr wrap="none" anchor="ct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814" name="Text Box 22"/>
            <p:cNvSpPr txBox="1">
              <a:spLocks noChangeArrowheads="1"/>
            </p:cNvSpPr>
            <p:nvPr/>
          </p:nvSpPr>
          <p:spPr bwMode="gray">
            <a:xfrm>
              <a:off x="8336" y="6654"/>
              <a:ext cx="3625" cy="582"/>
            </a:xfrm>
            <a:prstGeom prst="rect">
              <a:avLst/>
            </a:prstGeom>
            <a:noFill/>
            <a:ln w="9525" algn="ctr">
              <a:noFill/>
              <a:miter lim="800000"/>
            </a:ln>
            <a:effectLst/>
          </p:spPr>
          <p:txBody>
            <a:bodyPr>
              <a:spAutoFit/>
            </a:bodyPr>
            <a:lstStyle/>
            <a:p>
              <a:pPr eaLnBrk="0" hangingPunct="0"/>
              <a:r>
                <a:rPr lang="zh-CN" altLang="zh-CN" dirty="0">
                  <a:latin typeface="Times New Roman" panose="02020603050405020304" pitchFamily="18" charset="0"/>
                  <a:ea typeface="微软雅黑" panose="020B0503020204020204" pitchFamily="34" charset="-122"/>
                  <a:cs typeface="Times New Roman" panose="02020603050405020304" pitchFamily="18" charset="0"/>
                </a:rPr>
                <a:t>运算符与表达式</a:t>
              </a:r>
              <a:endParaRPr lang="en-US" altLang="zh-CN" sz="1800" dirty="0">
                <a:solidFill>
                  <a:srgbClr val="1C1C1C"/>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7" name="组合 6"/>
          <p:cNvGrpSpPr/>
          <p:nvPr/>
        </p:nvGrpSpPr>
        <p:grpSpPr>
          <a:xfrm>
            <a:off x="4850479" y="3184846"/>
            <a:ext cx="2555875" cy="369570"/>
            <a:chOff x="7937" y="7366"/>
            <a:chExt cx="4025" cy="582"/>
          </a:xfrm>
        </p:grpSpPr>
        <p:sp>
          <p:nvSpPr>
            <p:cNvPr id="33811" name="AutoShape 19"/>
            <p:cNvSpPr>
              <a:spLocks noChangeArrowheads="1"/>
            </p:cNvSpPr>
            <p:nvPr/>
          </p:nvSpPr>
          <p:spPr bwMode="gray">
            <a:xfrm>
              <a:off x="7937" y="7461"/>
              <a:ext cx="390" cy="39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lgn="ctr">
              <a:noFill/>
              <a:round/>
            </a:ln>
            <a:effectLst>
              <a:outerShdw dist="28398" dir="1593903" algn="ctr" rotWithShape="0">
                <a:schemeClr val="bg2">
                  <a:alpha val="50000"/>
                </a:schemeClr>
              </a:outerShdw>
            </a:effectLst>
          </p:spPr>
          <p:txBody>
            <a:bodyPr wrap="none" anchor="ct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815" name="Text Box 23"/>
            <p:cNvSpPr txBox="1">
              <a:spLocks noChangeArrowheads="1"/>
            </p:cNvSpPr>
            <p:nvPr/>
          </p:nvSpPr>
          <p:spPr bwMode="gray">
            <a:xfrm>
              <a:off x="8337" y="7366"/>
              <a:ext cx="3625" cy="582"/>
            </a:xfrm>
            <a:prstGeom prst="rect">
              <a:avLst/>
            </a:prstGeom>
            <a:noFill/>
            <a:ln w="9525" algn="ctr">
              <a:noFill/>
              <a:miter lim="800000"/>
            </a:ln>
            <a:effectLst/>
          </p:spPr>
          <p:txBody>
            <a:bodyPr>
              <a:spAutoFit/>
            </a:bodyPr>
            <a:lstStyle/>
            <a:p>
              <a:pPr eaLnBrk="0" hangingPunct="0"/>
              <a:r>
                <a:rPr lang="zh-CN" altLang="zh-CN" dirty="0">
                  <a:latin typeface="Times New Roman" panose="02020603050405020304" pitchFamily="18" charset="0"/>
                  <a:ea typeface="微软雅黑" panose="020B0503020204020204" pitchFamily="34" charset="-122"/>
                  <a:cs typeface="Times New Roman" panose="02020603050405020304" pitchFamily="18" charset="0"/>
                </a:rPr>
                <a:t>伪指令</a:t>
              </a:r>
              <a:endParaRPr lang="en-US" altLang="zh-CN" sz="1800" dirty="0">
                <a:solidFill>
                  <a:srgbClr val="1C1C1C"/>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3816" name="Line 24"/>
          <p:cNvSpPr>
            <a:spLocks noChangeShapeType="1"/>
          </p:cNvSpPr>
          <p:nvPr/>
        </p:nvSpPr>
        <p:spPr bwMode="auto">
          <a:xfrm rot="16200000" flipH="1">
            <a:off x="6232367" y="111378"/>
            <a:ext cx="6350" cy="3557587"/>
          </a:xfrm>
          <a:prstGeom prst="line">
            <a:avLst/>
          </a:prstGeom>
          <a:noFill/>
          <a:ln w="9525">
            <a:solidFill>
              <a:schemeClr val="tx1"/>
            </a:solidFill>
            <a:prstDash val="dash"/>
            <a:round/>
          </a:ln>
          <a:effectLst/>
        </p:spPr>
        <p:txBody>
          <a:bodyPr wrap="none" anchor="ct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9" name="组合 18"/>
          <p:cNvGrpSpPr/>
          <p:nvPr/>
        </p:nvGrpSpPr>
        <p:grpSpPr>
          <a:xfrm>
            <a:off x="4849303" y="3641135"/>
            <a:ext cx="2555875" cy="369570"/>
            <a:chOff x="7937" y="5942"/>
            <a:chExt cx="4025" cy="582"/>
          </a:xfrm>
        </p:grpSpPr>
        <p:sp>
          <p:nvSpPr>
            <p:cNvPr id="20" name="AutoShape 17"/>
            <p:cNvSpPr>
              <a:spLocks noChangeArrowheads="1"/>
            </p:cNvSpPr>
            <p:nvPr/>
          </p:nvSpPr>
          <p:spPr bwMode="gray">
            <a:xfrm>
              <a:off x="7937" y="6037"/>
              <a:ext cx="390" cy="39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folHlink"/>
            </a:solidFill>
            <a:ln w="9525" algn="ctr">
              <a:noFill/>
              <a:round/>
            </a:ln>
            <a:effectLst>
              <a:outerShdw dist="28398" dir="1593903" algn="ctr" rotWithShape="0">
                <a:schemeClr val="bg2">
                  <a:alpha val="50000"/>
                </a:schemeClr>
              </a:outerShdw>
            </a:effectLst>
          </p:spPr>
          <p:txBody>
            <a:bodyPr wrap="none" anchor="ct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Text Box 21"/>
            <p:cNvSpPr txBox="1">
              <a:spLocks noChangeArrowheads="1"/>
            </p:cNvSpPr>
            <p:nvPr/>
          </p:nvSpPr>
          <p:spPr bwMode="gray">
            <a:xfrm>
              <a:off x="8337" y="5942"/>
              <a:ext cx="3625" cy="582"/>
            </a:xfrm>
            <a:prstGeom prst="rect">
              <a:avLst/>
            </a:prstGeom>
            <a:noFill/>
            <a:ln w="9525" algn="ctr">
              <a:noFill/>
              <a:miter lim="800000"/>
            </a:ln>
            <a:effectLst/>
          </p:spPr>
          <p:txBody>
            <a:bodyPr>
              <a:spAutoFit/>
            </a:bodyPr>
            <a:lstStyle/>
            <a:p>
              <a:pPr eaLnBrk="0" hangingPunct="0"/>
              <a:r>
                <a:rPr lang="zh-CN" altLang="zh-CN" dirty="0">
                  <a:latin typeface="Times New Roman" panose="02020603050405020304" pitchFamily="18" charset="0"/>
                  <a:ea typeface="微软雅黑" panose="020B0503020204020204" pitchFamily="34" charset="-122"/>
                  <a:cs typeface="Times New Roman" panose="02020603050405020304" pitchFamily="18" charset="0"/>
                </a:rPr>
                <a:t>系统功能调用</a:t>
              </a:r>
              <a:endParaRPr lang="en-US" altLang="zh-CN" sz="1800" dirty="0">
                <a:solidFill>
                  <a:srgbClr val="1C1C1C"/>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2" name="组合 21"/>
          <p:cNvGrpSpPr/>
          <p:nvPr/>
        </p:nvGrpSpPr>
        <p:grpSpPr>
          <a:xfrm>
            <a:off x="4830445" y="4110320"/>
            <a:ext cx="2555240" cy="369570"/>
            <a:chOff x="7937" y="6654"/>
            <a:chExt cx="4024" cy="582"/>
          </a:xfrm>
        </p:grpSpPr>
        <p:sp>
          <p:nvSpPr>
            <p:cNvPr id="23" name="AutoShape 18"/>
            <p:cNvSpPr>
              <a:spLocks noChangeArrowheads="1"/>
            </p:cNvSpPr>
            <p:nvPr/>
          </p:nvSpPr>
          <p:spPr bwMode="gray">
            <a:xfrm>
              <a:off x="7937" y="6749"/>
              <a:ext cx="390" cy="39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hlink"/>
            </a:solidFill>
            <a:ln w="9525" algn="ctr">
              <a:noFill/>
              <a:round/>
            </a:ln>
            <a:effectLst>
              <a:outerShdw dist="28398" dir="1593903" algn="ctr" rotWithShape="0">
                <a:schemeClr val="bg2">
                  <a:alpha val="50000"/>
                </a:schemeClr>
              </a:outerShdw>
            </a:effectLst>
          </p:spPr>
          <p:txBody>
            <a:bodyPr wrap="none" anchor="ct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Text Box 22"/>
            <p:cNvSpPr txBox="1">
              <a:spLocks noChangeArrowheads="1"/>
            </p:cNvSpPr>
            <p:nvPr/>
          </p:nvSpPr>
          <p:spPr bwMode="gray">
            <a:xfrm>
              <a:off x="8336" y="6654"/>
              <a:ext cx="3625" cy="582"/>
            </a:xfrm>
            <a:prstGeom prst="rect">
              <a:avLst/>
            </a:prstGeom>
            <a:noFill/>
            <a:ln w="9525" algn="ctr">
              <a:noFill/>
              <a:miter lim="800000"/>
            </a:ln>
            <a:effectLst/>
          </p:spPr>
          <p:txBody>
            <a:bodyPr>
              <a:spAutoFit/>
            </a:bodyPr>
            <a:lstStyle/>
            <a:p>
              <a:pPr eaLnBrk="0" hangingPunct="0"/>
              <a:r>
                <a:rPr lang="zh-CN" altLang="zh-CN" dirty="0">
                  <a:latin typeface="Times New Roman" panose="02020603050405020304" pitchFamily="18" charset="0"/>
                  <a:ea typeface="微软雅黑" panose="020B0503020204020204" pitchFamily="34" charset="-122"/>
                  <a:cs typeface="Times New Roman" panose="02020603050405020304" pitchFamily="18" charset="0"/>
                </a:rPr>
                <a:t>宏指令</a:t>
              </a:r>
              <a:endParaRPr lang="en-US" altLang="zh-CN" sz="1800" dirty="0">
                <a:solidFill>
                  <a:srgbClr val="1C1C1C"/>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5" name="组合 24"/>
          <p:cNvGrpSpPr/>
          <p:nvPr/>
        </p:nvGrpSpPr>
        <p:grpSpPr>
          <a:xfrm>
            <a:off x="4830445" y="4548211"/>
            <a:ext cx="3182620" cy="369570"/>
            <a:chOff x="7937" y="5230"/>
            <a:chExt cx="5012" cy="582"/>
          </a:xfrm>
        </p:grpSpPr>
        <p:sp>
          <p:nvSpPr>
            <p:cNvPr id="26" name="AutoShape 16"/>
            <p:cNvSpPr>
              <a:spLocks noChangeArrowheads="1"/>
            </p:cNvSpPr>
            <p:nvPr/>
          </p:nvSpPr>
          <p:spPr bwMode="gray">
            <a:xfrm>
              <a:off x="7937" y="5325"/>
              <a:ext cx="390" cy="39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2"/>
            </a:solidFill>
            <a:ln w="9525" algn="ctr">
              <a:noFill/>
              <a:round/>
            </a:ln>
            <a:effectLst>
              <a:outerShdw dist="28398" dir="1593903" algn="ctr" rotWithShape="0">
                <a:schemeClr val="bg2">
                  <a:alpha val="50000"/>
                </a:schemeClr>
              </a:outerShdw>
            </a:effectLst>
          </p:spPr>
          <p:txBody>
            <a:bodyPr wrap="none" anchor="ct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Text Box 20"/>
            <p:cNvSpPr txBox="1">
              <a:spLocks noChangeArrowheads="1"/>
            </p:cNvSpPr>
            <p:nvPr/>
          </p:nvSpPr>
          <p:spPr bwMode="gray">
            <a:xfrm>
              <a:off x="8337" y="5230"/>
              <a:ext cx="4612" cy="582"/>
            </a:xfrm>
            <a:prstGeom prst="rect">
              <a:avLst/>
            </a:prstGeom>
            <a:noFill/>
            <a:ln w="9525" algn="ctr">
              <a:noFill/>
              <a:miter lim="800000"/>
            </a:ln>
            <a:effectLst/>
          </p:spPr>
          <p:txBody>
            <a:bodyPr wrap="square">
              <a:spAutoFit/>
            </a:bodyPr>
            <a:lstStyle/>
            <a:p>
              <a:pPr eaLnBrk="0" hangingPunct="0"/>
              <a:r>
                <a:rPr lang="zh-CN" altLang="zh-CN" dirty="0">
                  <a:latin typeface="Times New Roman" panose="02020603050405020304" pitchFamily="18" charset="0"/>
                  <a:ea typeface="微软雅黑" panose="020B0503020204020204" pitchFamily="34" charset="-122"/>
                  <a:cs typeface="Times New Roman" panose="02020603050405020304" pitchFamily="18" charset="0"/>
                </a:rPr>
                <a:t>汇编语言程序设计举例</a:t>
              </a:r>
              <a:endParaRPr lang="en-US" altLang="zh-CN" sz="1800" dirty="0">
                <a:solidFill>
                  <a:srgbClr val="1C1C1C"/>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8" name="组合 27"/>
          <p:cNvGrpSpPr/>
          <p:nvPr/>
        </p:nvGrpSpPr>
        <p:grpSpPr>
          <a:xfrm>
            <a:off x="4835482" y="5006035"/>
            <a:ext cx="3182620" cy="369570"/>
            <a:chOff x="7937" y="5942"/>
            <a:chExt cx="5012" cy="582"/>
          </a:xfrm>
        </p:grpSpPr>
        <p:sp>
          <p:nvSpPr>
            <p:cNvPr id="29" name="AutoShape 17"/>
            <p:cNvSpPr>
              <a:spLocks noChangeArrowheads="1"/>
            </p:cNvSpPr>
            <p:nvPr/>
          </p:nvSpPr>
          <p:spPr bwMode="gray">
            <a:xfrm>
              <a:off x="7937" y="6037"/>
              <a:ext cx="390" cy="39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folHlink"/>
            </a:solidFill>
            <a:ln w="9525" algn="ctr">
              <a:noFill/>
              <a:round/>
            </a:ln>
            <a:effectLst>
              <a:outerShdw dist="28398" dir="1593903" algn="ctr" rotWithShape="0">
                <a:schemeClr val="bg2">
                  <a:alpha val="50000"/>
                </a:schemeClr>
              </a:outerShdw>
            </a:effectLst>
          </p:spPr>
          <p:txBody>
            <a:bodyPr wrap="none" anchor="ct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Text Box 21"/>
            <p:cNvSpPr txBox="1">
              <a:spLocks noChangeArrowheads="1"/>
            </p:cNvSpPr>
            <p:nvPr/>
          </p:nvSpPr>
          <p:spPr bwMode="gray">
            <a:xfrm>
              <a:off x="8337" y="5942"/>
              <a:ext cx="4612" cy="582"/>
            </a:xfrm>
            <a:prstGeom prst="rect">
              <a:avLst/>
            </a:prstGeom>
            <a:noFill/>
            <a:ln w="9525" algn="ctr">
              <a:noFill/>
              <a:miter lim="800000"/>
            </a:ln>
            <a:effectLst/>
          </p:spPr>
          <p:txBody>
            <a:bodyPr wrap="square">
              <a:spAutoFit/>
            </a:bodyPr>
            <a:lstStyle/>
            <a:p>
              <a:pPr eaLnBrk="0" hangingPunct="0"/>
              <a:r>
                <a:rPr lang="zh-CN" altLang="zh-CN" dirty="0">
                  <a:latin typeface="Times New Roman" panose="02020603050405020304" pitchFamily="18" charset="0"/>
                  <a:ea typeface="微软雅黑" panose="020B0503020204020204" pitchFamily="34" charset="-122"/>
                  <a:cs typeface="Times New Roman" panose="02020603050405020304" pitchFamily="18" charset="0"/>
                </a:rPr>
                <a:t>汇编语言程序上机过程</a:t>
              </a:r>
              <a:endParaRPr lang="en-US" altLang="zh-CN" sz="1800" dirty="0">
                <a:solidFill>
                  <a:srgbClr val="1C1C1C"/>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1" name="组合 30"/>
          <p:cNvGrpSpPr/>
          <p:nvPr/>
        </p:nvGrpSpPr>
        <p:grpSpPr>
          <a:xfrm>
            <a:off x="4830445" y="5502716"/>
            <a:ext cx="3293110" cy="369570"/>
            <a:chOff x="7937" y="6654"/>
            <a:chExt cx="5186" cy="582"/>
          </a:xfrm>
        </p:grpSpPr>
        <p:sp>
          <p:nvSpPr>
            <p:cNvPr id="32" name="AutoShape 18"/>
            <p:cNvSpPr>
              <a:spLocks noChangeArrowheads="1"/>
            </p:cNvSpPr>
            <p:nvPr/>
          </p:nvSpPr>
          <p:spPr bwMode="gray">
            <a:xfrm>
              <a:off x="7937" y="6749"/>
              <a:ext cx="390" cy="39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hlink"/>
            </a:solidFill>
            <a:ln w="9525" algn="ctr">
              <a:noFill/>
              <a:round/>
            </a:ln>
            <a:effectLst>
              <a:outerShdw dist="28398" dir="1593903" algn="ctr" rotWithShape="0">
                <a:schemeClr val="bg2">
                  <a:alpha val="50000"/>
                </a:schemeClr>
              </a:outerShdw>
            </a:effectLst>
          </p:spPr>
          <p:txBody>
            <a:bodyPr wrap="none" anchor="ct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Text Box 22"/>
            <p:cNvSpPr txBox="1">
              <a:spLocks noChangeArrowheads="1"/>
            </p:cNvSpPr>
            <p:nvPr/>
          </p:nvSpPr>
          <p:spPr bwMode="gray">
            <a:xfrm>
              <a:off x="8336" y="6654"/>
              <a:ext cx="4787" cy="582"/>
            </a:xfrm>
            <a:prstGeom prst="rect">
              <a:avLst/>
            </a:prstGeom>
            <a:noFill/>
            <a:ln w="9525" algn="ctr">
              <a:noFill/>
              <a:miter lim="800000"/>
            </a:ln>
            <a:effectLst/>
          </p:spPr>
          <p:txBody>
            <a:bodyPr wrap="square">
              <a:spAutoFit/>
            </a:bodyPr>
            <a:lstStyle/>
            <a:p>
              <a:pPr eaLnBrk="0" hangingPunct="0"/>
              <a:r>
                <a:rPr lang="zh-CN" altLang="zh-CN" dirty="0">
                  <a:latin typeface="Times New Roman" panose="02020603050405020304" pitchFamily="18" charset="0"/>
                  <a:ea typeface="微软雅黑" panose="020B0503020204020204" pitchFamily="34" charset="-122"/>
                  <a:cs typeface="Times New Roman" panose="02020603050405020304" pitchFamily="18" charset="0"/>
                </a:rPr>
                <a:t>调试程序</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DEBUG</a:t>
              </a:r>
              <a:r>
                <a:rPr lang="zh-CN" altLang="zh-CN" dirty="0">
                  <a:latin typeface="Times New Roman" panose="02020603050405020304" pitchFamily="18" charset="0"/>
                  <a:ea typeface="微软雅黑" panose="020B0503020204020204" pitchFamily="34" charset="-122"/>
                  <a:cs typeface="Times New Roman" panose="02020603050405020304" pitchFamily="18" charset="0"/>
                </a:rPr>
                <a:t>的使用</a:t>
              </a:r>
              <a:endParaRPr lang="en-US" altLang="zh-CN" sz="1800" dirty="0">
                <a:solidFill>
                  <a:srgbClr val="1C1C1C"/>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2" name="对象 1"/>
          <p:cNvGraphicFramePr/>
          <p:nvPr/>
        </p:nvGraphicFramePr>
        <p:xfrm>
          <a:off x="982980" y="2410460"/>
          <a:ext cx="2945765" cy="2287905"/>
        </p:xfrm>
        <a:graphic>
          <a:graphicData uri="http://schemas.openxmlformats.org/presentationml/2006/ole">
            <mc:AlternateContent xmlns:mc="http://schemas.openxmlformats.org/markup-compatibility/2006">
              <mc:Choice xmlns:v="urn:schemas-microsoft-com:vml" Requires="v">
                <p:oleObj spid="_x0000_s3" name="" r:id="rId1" imgW="2943225" imgH="2286000" progId="Paint.Picture">
                  <p:embed/>
                </p:oleObj>
              </mc:Choice>
              <mc:Fallback>
                <p:oleObj name="" r:id="rId1" imgW="2943225" imgH="2286000" progId="Paint.Picture">
                  <p:embed/>
                  <p:pic>
                    <p:nvPicPr>
                      <p:cNvPr id="0" name="图片 2"/>
                      <p:cNvPicPr/>
                      <p:nvPr/>
                    </p:nvPicPr>
                    <p:blipFill>
                      <a:blip r:embed="rId2"/>
                      <a:stretch>
                        <a:fillRect/>
                      </a:stretch>
                    </p:blipFill>
                    <p:spPr>
                      <a:xfrm>
                        <a:off x="982980" y="2410460"/>
                        <a:ext cx="2945765" cy="2287905"/>
                      </a:xfrm>
                      <a:prstGeom prst="rect">
                        <a:avLst/>
                      </a:prstGeom>
                    </p:spPr>
                  </p:pic>
                </p:oleObj>
              </mc:Fallback>
            </mc:AlternateContent>
          </a:graphicData>
        </a:graphic>
      </p:graphicFrame>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5.3</a:t>
            </a:r>
            <a:r>
              <a:rPr lang="zh-CN" altLang="en-US" dirty="0"/>
              <a:t>运算符与表达式</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Text Box 2"/>
          <p:cNvSpPr txBox="1">
            <a:spLocks noChangeArrowheads="1"/>
          </p:cNvSpPr>
          <p:nvPr/>
        </p:nvSpPr>
        <p:spPr bwMode="auto">
          <a:xfrm>
            <a:off x="448280" y="1475492"/>
            <a:ext cx="8724900" cy="2280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⑤   综合运算符</a:t>
            </a:r>
            <a:endParaRPr lang="zh-CN" altLang="en-US"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spcBef>
                <a:spcPct val="5000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综合运算符包括两个地址操作符 </a:t>
            </a:r>
            <a:r>
              <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PTR</a:t>
            </a:r>
            <a:endPar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spcBef>
                <a:spcPct val="50000"/>
              </a:spcBef>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改变存储器地址操作数的</a:t>
            </a:r>
            <a:r>
              <a:rPr lang="zh-CN" altLang="en-US"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操作类型</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，但其段地址和偏移地址不变。          </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spcBef>
                <a:spcPct val="5000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如：</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ct val="5000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DATA1   DW   100  DUP(?)</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Rectangle 3"/>
          <p:cNvSpPr>
            <a:spLocks noChangeArrowheads="1"/>
          </p:cNvSpPr>
          <p:nvPr/>
        </p:nvSpPr>
        <p:spPr bwMode="auto">
          <a:xfrm>
            <a:off x="7184231" y="2832718"/>
            <a:ext cx="623887" cy="3617913"/>
          </a:xfrm>
          <a:prstGeom prst="rect">
            <a:avLst/>
          </a:prstGeom>
          <a:solidFill>
            <a:srgbClr val="FFFF99"/>
          </a:solidFill>
          <a:ln>
            <a:solidFill>
              <a:schemeClr val="tx2"/>
            </a:solidFill>
          </a:ln>
          <a:effectLst>
            <a:outerShdw dist="35921" dir="2700000" algn="ctr" rotWithShape="0">
              <a:schemeClr val="bg2"/>
            </a:outerShdw>
          </a:effectLst>
        </p:spPr>
        <p:txBody>
          <a:bodyPr wrap="none" anchor="ctr"/>
          <a:lstStyle/>
          <a:p>
            <a:pPr algn="ctr"/>
            <a:endPar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Line 4"/>
          <p:cNvSpPr>
            <a:spLocks noChangeShapeType="1"/>
          </p:cNvSpPr>
          <p:nvPr/>
        </p:nvSpPr>
        <p:spPr bwMode="auto">
          <a:xfrm>
            <a:off x="7188993" y="3380406"/>
            <a:ext cx="6238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Line 5"/>
          <p:cNvSpPr>
            <a:spLocks noChangeShapeType="1"/>
          </p:cNvSpPr>
          <p:nvPr/>
        </p:nvSpPr>
        <p:spPr bwMode="auto">
          <a:xfrm>
            <a:off x="7188993" y="3642343"/>
            <a:ext cx="6238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Line 6"/>
          <p:cNvSpPr>
            <a:spLocks noChangeShapeType="1"/>
          </p:cNvSpPr>
          <p:nvPr/>
        </p:nvSpPr>
        <p:spPr bwMode="auto">
          <a:xfrm>
            <a:off x="7192168" y="5477493"/>
            <a:ext cx="6238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Line 7"/>
          <p:cNvSpPr>
            <a:spLocks noChangeShapeType="1"/>
          </p:cNvSpPr>
          <p:nvPr/>
        </p:nvSpPr>
        <p:spPr bwMode="auto">
          <a:xfrm>
            <a:off x="7188993" y="3904281"/>
            <a:ext cx="6238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Line 8"/>
          <p:cNvSpPr>
            <a:spLocks noChangeShapeType="1"/>
          </p:cNvSpPr>
          <p:nvPr/>
        </p:nvSpPr>
        <p:spPr bwMode="auto">
          <a:xfrm>
            <a:off x="7188993" y="4166218"/>
            <a:ext cx="6238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Line 9"/>
          <p:cNvSpPr>
            <a:spLocks noChangeShapeType="1"/>
          </p:cNvSpPr>
          <p:nvPr/>
        </p:nvSpPr>
        <p:spPr bwMode="auto">
          <a:xfrm>
            <a:off x="7188993" y="4428156"/>
            <a:ext cx="6238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Line 10"/>
          <p:cNvSpPr>
            <a:spLocks noChangeShapeType="1"/>
          </p:cNvSpPr>
          <p:nvPr/>
        </p:nvSpPr>
        <p:spPr bwMode="auto">
          <a:xfrm>
            <a:off x="7188993" y="4691681"/>
            <a:ext cx="6238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Line 11"/>
          <p:cNvSpPr>
            <a:spLocks noChangeShapeType="1"/>
          </p:cNvSpPr>
          <p:nvPr/>
        </p:nvSpPr>
        <p:spPr bwMode="auto">
          <a:xfrm>
            <a:off x="7188993" y="4953618"/>
            <a:ext cx="6238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Line 12"/>
          <p:cNvSpPr>
            <a:spLocks noChangeShapeType="1"/>
          </p:cNvSpPr>
          <p:nvPr/>
        </p:nvSpPr>
        <p:spPr bwMode="auto">
          <a:xfrm>
            <a:off x="7192168" y="5739431"/>
            <a:ext cx="6238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Line 13"/>
          <p:cNvSpPr>
            <a:spLocks noChangeShapeType="1"/>
          </p:cNvSpPr>
          <p:nvPr/>
        </p:nvSpPr>
        <p:spPr bwMode="auto">
          <a:xfrm>
            <a:off x="7192168" y="6001368"/>
            <a:ext cx="6238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Text Box 14"/>
          <p:cNvSpPr txBox="1">
            <a:spLocks noChangeArrowheads="1"/>
          </p:cNvSpPr>
          <p:nvPr/>
        </p:nvSpPr>
        <p:spPr bwMode="auto">
          <a:xfrm>
            <a:off x="7287418" y="3445493"/>
            <a:ext cx="458788" cy="1535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5000"/>
              </a:lnSpc>
              <a:spcBef>
                <a:spcPct val="50000"/>
              </a:spcBef>
            </a:pPr>
            <a:r>
              <a:rPr lang="en-US" altLang="zh-CN" sz="16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05</a:t>
            </a:r>
            <a:endParaRPr lang="en-US" altLang="zh-CN" sz="16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55000"/>
              </a:lnSpc>
              <a:spcBef>
                <a:spcPct val="50000"/>
              </a:spcBef>
            </a:pPr>
            <a:r>
              <a:rPr lang="en-US" altLang="zh-CN" sz="16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A2</a:t>
            </a:r>
            <a:endParaRPr lang="en-US" altLang="zh-CN" sz="16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55000"/>
              </a:lnSpc>
              <a:spcBef>
                <a:spcPct val="50000"/>
              </a:spcBef>
            </a:pPr>
            <a:r>
              <a:rPr lang="en-US" altLang="zh-CN" sz="16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a:t>
            </a:r>
            <a:endParaRPr lang="en-US" altLang="zh-CN" sz="16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55000"/>
              </a:lnSpc>
              <a:spcBef>
                <a:spcPct val="50000"/>
              </a:spcBef>
            </a:pPr>
            <a:r>
              <a:rPr lang="en-US" altLang="zh-CN" sz="16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10</a:t>
            </a:r>
            <a:endParaRPr lang="en-US" altLang="zh-CN" sz="16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55000"/>
              </a:lnSpc>
              <a:spcBef>
                <a:spcPct val="50000"/>
              </a:spcBef>
            </a:pPr>
            <a:r>
              <a:rPr lang="en-US" altLang="zh-CN" sz="1600" b="1">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85</a:t>
            </a:r>
            <a:endParaRPr lang="en-US" altLang="zh-CN" sz="1600" b="1">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55000"/>
              </a:lnSpc>
              <a:spcBef>
                <a:spcPct val="50000"/>
              </a:spcBef>
            </a:pPr>
            <a:endParaRPr lang="zh-CN" altLang="en-US" sz="16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AutoShape 15"/>
          <p:cNvSpPr/>
          <p:nvPr/>
        </p:nvSpPr>
        <p:spPr bwMode="auto">
          <a:xfrm>
            <a:off x="7919243" y="3432793"/>
            <a:ext cx="122238" cy="3049588"/>
          </a:xfrm>
          <a:prstGeom prst="rightBrace">
            <a:avLst>
              <a:gd name="adj1" fmla="val 207900"/>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Text Box 16"/>
          <p:cNvSpPr txBox="1">
            <a:spLocks noChangeArrowheads="1"/>
          </p:cNvSpPr>
          <p:nvPr/>
        </p:nvSpPr>
        <p:spPr bwMode="auto">
          <a:xfrm>
            <a:off x="8201818" y="4794868"/>
            <a:ext cx="2949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r>
              <a:rPr lang="en-US" altLang="zh-CN" sz="1800" b="1">
                <a:solidFill>
                  <a:srgbClr val="008000"/>
                </a:solidFill>
                <a:latin typeface="Times New Roman" panose="02020603050405020304" pitchFamily="18" charset="0"/>
                <a:ea typeface="微软雅黑" panose="020B0503020204020204" pitchFamily="34" charset="-122"/>
                <a:cs typeface="Times New Roman" panose="02020603050405020304" pitchFamily="18" charset="0"/>
              </a:rPr>
              <a:t>DS</a:t>
            </a:r>
            <a:endParaRPr lang="en-US" altLang="zh-CN" sz="1800" b="1">
              <a:solidFill>
                <a:srgbClr val="008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Line 17"/>
          <p:cNvSpPr>
            <a:spLocks noChangeShapeType="1"/>
          </p:cNvSpPr>
          <p:nvPr/>
        </p:nvSpPr>
        <p:spPr bwMode="auto">
          <a:xfrm>
            <a:off x="7188993" y="6268068"/>
            <a:ext cx="6238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Text Box 18"/>
          <p:cNvSpPr txBox="1">
            <a:spLocks noChangeArrowheads="1"/>
          </p:cNvSpPr>
          <p:nvPr/>
        </p:nvSpPr>
        <p:spPr bwMode="auto">
          <a:xfrm>
            <a:off x="1757363" y="4417838"/>
            <a:ext cx="43164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MOV  AL, DATA1</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50000"/>
              </a:spcBef>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50000"/>
              </a:spcBef>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MOV AL,  BYTE   PTR  DATA1    </a:t>
            </a:r>
            <a:endParaRPr lang="en-US" altLang="zh-CN"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Rectangle 19"/>
          <p:cNvSpPr>
            <a:spLocks noChangeArrowheads="1"/>
          </p:cNvSpPr>
          <p:nvPr/>
        </p:nvSpPr>
        <p:spPr bwMode="auto">
          <a:xfrm>
            <a:off x="4500301" y="5067739"/>
            <a:ext cx="62085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72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72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组合 1"/>
          <p:cNvGrpSpPr/>
          <p:nvPr/>
        </p:nvGrpSpPr>
        <p:grpSpPr>
          <a:xfrm>
            <a:off x="2508250" y="4363863"/>
            <a:ext cx="1333500" cy="539750"/>
            <a:chOff x="2508250" y="4363863"/>
            <a:chExt cx="1333500" cy="539750"/>
          </a:xfrm>
        </p:grpSpPr>
        <p:sp>
          <p:nvSpPr>
            <p:cNvPr id="23" name="Line 20"/>
            <p:cNvSpPr>
              <a:spLocks noChangeShapeType="1"/>
            </p:cNvSpPr>
            <p:nvPr/>
          </p:nvSpPr>
          <p:spPr bwMode="auto">
            <a:xfrm flipH="1">
              <a:off x="2508250" y="4363863"/>
              <a:ext cx="1304925" cy="509588"/>
            </a:xfrm>
            <a:prstGeom prst="line">
              <a:avLst/>
            </a:prstGeom>
            <a:noFill/>
            <a:ln w="9525">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Line 21"/>
            <p:cNvSpPr>
              <a:spLocks noChangeShapeType="1"/>
            </p:cNvSpPr>
            <p:nvPr/>
          </p:nvSpPr>
          <p:spPr bwMode="auto">
            <a:xfrm>
              <a:off x="2628900" y="4379738"/>
              <a:ext cx="1212850" cy="523875"/>
            </a:xfrm>
            <a:prstGeom prst="line">
              <a:avLst/>
            </a:prstGeom>
            <a:noFill/>
            <a:ln w="9525">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5" name="Text Box 22"/>
          <p:cNvSpPr txBox="1">
            <a:spLocks noChangeArrowheads="1"/>
          </p:cNvSpPr>
          <p:nvPr/>
        </p:nvSpPr>
        <p:spPr bwMode="auto">
          <a:xfrm>
            <a:off x="7901781" y="3377231"/>
            <a:ext cx="7575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DATA1</a:t>
            </a:r>
            <a:endParaRPr lang="en-US" altLang="zh-CN" sz="1400" b="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up)">
                                      <p:cBhvr>
                                        <p:cTn id="29" dur="500"/>
                                        <p:tgtEl>
                                          <p:spTgt spid="7"/>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up)">
                                      <p:cBhvr>
                                        <p:cTn id="38" dur="500"/>
                                        <p:tgtEl>
                                          <p:spTgt spid="10"/>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up)">
                                      <p:cBhvr>
                                        <p:cTn id="41" dur="500"/>
                                        <p:tgtEl>
                                          <p:spTgt spid="11"/>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up)">
                                      <p:cBhvr>
                                        <p:cTn id="44" dur="500"/>
                                        <p:tgtEl>
                                          <p:spTgt spid="12"/>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up)">
                                      <p:cBhvr>
                                        <p:cTn id="50" dur="500"/>
                                        <p:tgtEl>
                                          <p:spTgt spid="14"/>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up)">
                                      <p:cBhvr>
                                        <p:cTn id="53" dur="500"/>
                                        <p:tgtEl>
                                          <p:spTgt spid="15"/>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up)">
                                      <p:cBhvr>
                                        <p:cTn id="56" dur="500"/>
                                        <p:tgtEl>
                                          <p:spTgt spid="16"/>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up)">
                                      <p:cBhvr>
                                        <p:cTn id="59" dur="500"/>
                                        <p:tgtEl>
                                          <p:spTgt spid="17"/>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up)">
                                      <p:cBhvr>
                                        <p:cTn id="62" dur="500"/>
                                        <p:tgtEl>
                                          <p:spTgt spid="20"/>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up)">
                                      <p:cBhvr>
                                        <p:cTn id="65" dur="500"/>
                                        <p:tgtEl>
                                          <p:spTgt spid="25"/>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left)">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1">
                                            <p:txEl>
                                              <p:pRg st="0" end="0"/>
                                            </p:txEl>
                                          </p:spTgt>
                                        </p:tgtEl>
                                        <p:attrNameLst>
                                          <p:attrName>style.visibility</p:attrName>
                                        </p:attrNameLst>
                                      </p:cBhvr>
                                      <p:to>
                                        <p:strVal val="visible"/>
                                      </p:to>
                                    </p:set>
                                    <p:animEffect transition="in" filter="fade">
                                      <p:cBhvr>
                                        <p:cTn id="77" dur="500"/>
                                        <p:tgtEl>
                                          <p:spTgt spid="21">
                                            <p:txEl>
                                              <p:pRg st="0" end="0"/>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21">
                                            <p:txEl>
                                              <p:pRg st="2" end="2"/>
                                            </p:txEl>
                                          </p:spTgt>
                                        </p:tgtEl>
                                        <p:attrNameLst>
                                          <p:attrName>style.visibility</p:attrName>
                                        </p:attrNameLst>
                                      </p:cBhvr>
                                      <p:to>
                                        <p:strVal val="visible"/>
                                      </p:to>
                                    </p:set>
                                    <p:animEffect transition="in" filter="fade">
                                      <p:cBhvr>
                                        <p:cTn id="80" dur="500"/>
                                        <p:tgtEl>
                                          <p:spTgt spid="21">
                                            <p:txEl>
                                              <p:pRg st="2" end="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nodeType="clickEffect">
                                  <p:stCondLst>
                                    <p:cond delay="0"/>
                                  </p:stCondLst>
                                  <p:childTnLst>
                                    <p:set>
                                      <p:cBhvr>
                                        <p:cTn id="84" dur="1" fill="hold">
                                          <p:stCondLst>
                                            <p:cond delay="0"/>
                                          </p:stCondLst>
                                        </p:cTn>
                                        <p:tgtEl>
                                          <p:spTgt spid="2"/>
                                        </p:tgtEl>
                                        <p:attrNameLst>
                                          <p:attrName>style.visibility</p:attrName>
                                        </p:attrNameLst>
                                      </p:cBhvr>
                                      <p:to>
                                        <p:strVal val="visible"/>
                                      </p:to>
                                    </p:set>
                                    <p:animEffect transition="in" filter="randombar(horizontal)">
                                      <p:cBhvr>
                                        <p:cTn id="85" dur="500"/>
                                        <p:tgtEl>
                                          <p:spTgt spid="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animBg="1"/>
      <p:bldP spid="19" grpId="0"/>
      <p:bldP spid="20" grpId="0" animBg="1"/>
      <p:bldP spid="22"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5.3</a:t>
            </a:r>
            <a:r>
              <a:rPr lang="zh-CN" altLang="en-US" dirty="0"/>
              <a:t>运算符与表达式</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Rectangle 2"/>
          <p:cNvSpPr txBox="1">
            <a:spLocks noChangeArrowheads="1"/>
          </p:cNvSpPr>
          <p:nvPr/>
        </p:nvSpPr>
        <p:spPr>
          <a:xfrm>
            <a:off x="414609" y="1772816"/>
            <a:ext cx="3797352" cy="3600400"/>
          </a:xfrm>
        </p:spPr>
        <p:txBody>
          <a:bodyPr/>
          <a:lstStyle>
            <a:lvl1pPr algn="l" rtl="0" eaLnBrk="1" fontAlgn="base" hangingPunct="1">
              <a:spcBef>
                <a:spcPct val="0"/>
              </a:spcBef>
              <a:spcAft>
                <a:spcPct val="0"/>
              </a:spcAft>
              <a:defRPr lang="zh-CN" altLang="zh-CN" sz="2800" b="1" smtClean="0">
                <a:solidFill>
                  <a:schemeClr val="bg1"/>
                </a:solidFill>
                <a:effectLst/>
                <a:latin typeface="幼圆" pitchFamily="49" charset="-122"/>
                <a:ea typeface="幼圆" pitchFamily="49" charset="-122"/>
                <a:cs typeface="+mj-cs"/>
              </a:defRPr>
            </a:lvl1pPr>
            <a:lvl2pPr algn="l" rtl="0" eaLnBrk="1" fontAlgn="base" hangingPunct="1">
              <a:spcBef>
                <a:spcPct val="0"/>
              </a:spcBef>
              <a:spcAft>
                <a:spcPct val="0"/>
              </a:spcAft>
              <a:defRPr sz="3200" b="1">
                <a:solidFill>
                  <a:schemeClr val="bg1"/>
                </a:solidFill>
                <a:latin typeface="Verdana" panose="020B0604030504040204" pitchFamily="34" charset="0"/>
              </a:defRPr>
            </a:lvl2pPr>
            <a:lvl3pPr algn="l" rtl="0" eaLnBrk="1" fontAlgn="base" hangingPunct="1">
              <a:spcBef>
                <a:spcPct val="0"/>
              </a:spcBef>
              <a:spcAft>
                <a:spcPct val="0"/>
              </a:spcAft>
              <a:defRPr sz="3200" b="1">
                <a:solidFill>
                  <a:schemeClr val="bg1"/>
                </a:solidFill>
                <a:latin typeface="Verdana" panose="020B0604030504040204" pitchFamily="34" charset="0"/>
              </a:defRPr>
            </a:lvl3pPr>
            <a:lvl4pPr algn="l" rtl="0" eaLnBrk="1" fontAlgn="base" hangingPunct="1">
              <a:spcBef>
                <a:spcPct val="0"/>
              </a:spcBef>
              <a:spcAft>
                <a:spcPct val="0"/>
              </a:spcAft>
              <a:defRPr sz="3200" b="1">
                <a:solidFill>
                  <a:schemeClr val="bg1"/>
                </a:solidFill>
                <a:latin typeface="Verdana" panose="020B0604030504040204" pitchFamily="34" charset="0"/>
              </a:defRPr>
            </a:lvl4pPr>
            <a:lvl5pPr algn="l" rtl="0" eaLnBrk="1" fontAlgn="base" hangingPunct="1">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a:lstStyle>
          <a:p>
            <a:pPr algn="just">
              <a:spcBef>
                <a:spcPts val="1200"/>
              </a:spcBef>
              <a:buFont typeface="Wingdings" panose="05000000000000000000" pitchFamily="2" charset="2"/>
              <a:buNone/>
            </a:pPr>
            <a:r>
              <a:rPr lang="zh-CN" altLang="en-US" sz="2000" kern="0" dirty="0">
                <a:solidFill>
                  <a:schemeClr val="tx2"/>
                </a:solidFill>
                <a:latin typeface="楷体_GB2312" pitchFamily="49" charset="-122"/>
                <a:ea typeface="楷体_GB2312" pitchFamily="49" charset="-122"/>
              </a:rPr>
              <a:t>在计算具有多个运算符的表达式值时，按以下规则操作：</a:t>
            </a:r>
            <a:endParaRPr lang="zh-CN" altLang="en-US" sz="2000" kern="0" dirty="0">
              <a:solidFill>
                <a:schemeClr val="tx2"/>
              </a:solidFill>
              <a:latin typeface="楷体_GB2312" pitchFamily="49" charset="-122"/>
              <a:ea typeface="楷体_GB2312" pitchFamily="49" charset="-122"/>
            </a:endParaRPr>
          </a:p>
          <a:p>
            <a:pPr algn="just">
              <a:spcBef>
                <a:spcPts val="1200"/>
              </a:spcBef>
              <a:buFont typeface="Wingdings" panose="05000000000000000000" pitchFamily="2" charset="2"/>
              <a:buNone/>
            </a:pPr>
            <a:r>
              <a:rPr lang="zh-CN" altLang="en-US" sz="2000" kern="0" dirty="0">
                <a:solidFill>
                  <a:schemeClr val="tx2"/>
                </a:solidFill>
                <a:latin typeface="楷体_GB2312" pitchFamily="49" charset="-122"/>
                <a:ea typeface="楷体_GB2312" pitchFamily="49" charset="-122"/>
              </a:rPr>
              <a:t> ◎优先级高的先运算，优先级低的后运算。</a:t>
            </a:r>
            <a:endParaRPr lang="zh-CN" altLang="en-US" sz="2000" kern="0" dirty="0">
              <a:solidFill>
                <a:schemeClr val="tx2"/>
              </a:solidFill>
              <a:latin typeface="楷体_GB2312" pitchFamily="49" charset="-122"/>
              <a:ea typeface="楷体_GB2312" pitchFamily="49" charset="-122"/>
            </a:endParaRPr>
          </a:p>
          <a:p>
            <a:pPr algn="just">
              <a:spcBef>
                <a:spcPts val="1200"/>
              </a:spcBef>
              <a:buFont typeface="Wingdings" panose="05000000000000000000" pitchFamily="2" charset="2"/>
              <a:buNone/>
            </a:pPr>
            <a:r>
              <a:rPr lang="zh-CN" altLang="en-US" sz="2000" kern="0" dirty="0">
                <a:solidFill>
                  <a:schemeClr val="tx2"/>
                </a:solidFill>
                <a:latin typeface="楷体_GB2312" pitchFamily="49" charset="-122"/>
                <a:ea typeface="楷体_GB2312" pitchFamily="49" charset="-122"/>
              </a:rPr>
              <a:t> ◎当优先级相同时，按表达式中从左到右的顺序进行运算</a:t>
            </a:r>
            <a:endParaRPr lang="zh-CN" altLang="en-US" sz="2000" kern="0" dirty="0">
              <a:solidFill>
                <a:schemeClr val="tx2"/>
              </a:solidFill>
              <a:latin typeface="楷体_GB2312" pitchFamily="49" charset="-122"/>
              <a:ea typeface="楷体_GB2312" pitchFamily="49" charset="-122"/>
            </a:endParaRPr>
          </a:p>
          <a:p>
            <a:pPr algn="just">
              <a:spcBef>
                <a:spcPts val="1200"/>
              </a:spcBef>
              <a:buFont typeface="Wingdings" panose="05000000000000000000" pitchFamily="2" charset="2"/>
              <a:buNone/>
            </a:pPr>
            <a:r>
              <a:rPr lang="zh-CN" altLang="en-US" sz="2000" kern="0" dirty="0">
                <a:solidFill>
                  <a:schemeClr val="tx2"/>
                </a:solidFill>
                <a:latin typeface="楷体_GB2312" pitchFamily="49" charset="-122"/>
                <a:ea typeface="楷体_GB2312" pitchFamily="49" charset="-122"/>
              </a:rPr>
              <a:t> ◎使用括号可以提高表达式运算的优先级。</a:t>
            </a:r>
            <a:endParaRPr lang="zh-CN" altLang="en-US" sz="2000" kern="0" dirty="0">
              <a:solidFill>
                <a:schemeClr val="tx2"/>
              </a:solidFill>
              <a:latin typeface="楷体_GB2312" pitchFamily="49" charset="-122"/>
              <a:ea typeface="楷体_GB2312" pitchFamily="49" charset="-122"/>
            </a:endParaRPr>
          </a:p>
          <a:p>
            <a:pPr algn="just">
              <a:spcBef>
                <a:spcPts val="1200"/>
              </a:spcBef>
              <a:buFont typeface="Wingdings" panose="05000000000000000000" pitchFamily="2" charset="2"/>
              <a:buNone/>
            </a:pPr>
            <a:r>
              <a:rPr lang="zh-CN" altLang="en-US" sz="2000" kern="0" dirty="0">
                <a:solidFill>
                  <a:schemeClr val="tx2"/>
                </a:solidFill>
                <a:latin typeface="楷体_GB2312" pitchFamily="49" charset="-122"/>
                <a:ea typeface="楷体_GB2312" pitchFamily="49" charset="-122"/>
              </a:rPr>
              <a:t> ◎表达式中的运算符的优先级</a:t>
            </a:r>
            <a:endParaRPr lang="zh-CN" altLang="en-US" sz="2000" kern="0" dirty="0">
              <a:solidFill>
                <a:schemeClr val="tx2"/>
              </a:solidFill>
              <a:latin typeface="楷体_GB2312" pitchFamily="49" charset="-122"/>
              <a:ea typeface="楷体_GB2312" pitchFamily="49" charset="-122"/>
            </a:endParaRPr>
          </a:p>
        </p:txBody>
      </p:sp>
      <p:graphicFrame>
        <p:nvGraphicFramePr>
          <p:cNvPr id="6" name="Group 1"/>
          <p:cNvGraphicFramePr>
            <a:graphicFrameLocks noGrp="1"/>
          </p:cNvGraphicFramePr>
          <p:nvPr/>
        </p:nvGraphicFramePr>
        <p:xfrm>
          <a:off x="4408616" y="2409398"/>
          <a:ext cx="4320776" cy="3188289"/>
        </p:xfrm>
        <a:graphic>
          <a:graphicData uri="http://schemas.openxmlformats.org/drawingml/2006/table">
            <a:tbl>
              <a:tblPr/>
              <a:tblGrid>
                <a:gridCol w="762942"/>
                <a:gridCol w="304079"/>
                <a:gridCol w="3253755"/>
              </a:tblGrid>
              <a:tr h="359713">
                <a:tc rowSpan="9">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高</a:t>
                      </a:r>
                      <a:endPar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优</a:t>
                      </a:r>
                      <a:endPar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先</a:t>
                      </a:r>
                      <a:endPar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级</a:t>
                      </a:r>
                      <a:endPar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低 </a:t>
                      </a:r>
                      <a:endPar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括号中的项，即（</a:t>
                      </a: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）和</a:t>
                      </a: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9713">
                <a:tc vMerge="1">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2</a:t>
                      </a:r>
                      <a:endPar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LENGTH</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SIZE</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WIDTH</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MASK</a:t>
                      </a:r>
                      <a:endPar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2184">
                <a:tc vMerge="1">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PTR</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OFFSET</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SEG</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TYPE</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THIS</a:t>
                      </a:r>
                      <a:endPar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3027">
                <a:tc vMerge="1">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4</a:t>
                      </a:r>
                      <a:endPar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MOD</a:t>
                      </a:r>
                      <a:endPar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9713">
                <a:tc vMerge="1">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9713">
                <a:tc vMerge="1">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EQ</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NE</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L</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LE</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GT</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GE</a:t>
                      </a:r>
                      <a:endPar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9713">
                <a:tc vMerge="1">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7</a:t>
                      </a:r>
                      <a:endPar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NOT</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9713">
                <a:tc vMerge="1">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8</a:t>
                      </a:r>
                      <a:endPar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AND</a:t>
                      </a:r>
                      <a:endPar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6747">
                <a:tc vMerge="1">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9</a:t>
                      </a:r>
                      <a:endParaRPr kumimoji="1" lang="en-US" altLang="zh-CN"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OR</a:t>
                      </a:r>
                      <a:r>
                        <a:rPr kumimoji="1" lang="zh-CN" altLang="en-US" sz="1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XOR</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Line 37"/>
          <p:cNvSpPr>
            <a:spLocks noChangeShapeType="1"/>
          </p:cNvSpPr>
          <p:nvPr/>
        </p:nvSpPr>
        <p:spPr bwMode="auto">
          <a:xfrm>
            <a:off x="5004048" y="2409398"/>
            <a:ext cx="0" cy="3124200"/>
          </a:xfrm>
          <a:prstGeom prst="line">
            <a:avLst/>
          </a:prstGeom>
          <a:noFill/>
          <a:ln w="28575">
            <a:solidFill>
              <a:srgbClr val="CC00CC"/>
            </a:solidFill>
            <a:round/>
            <a:tailEnd type="triangle" w="med" len="lg"/>
          </a:ln>
          <a:extLst>
            <a:ext uri="{909E8E84-426E-40DD-AFC4-6F175D3DCCD1}">
              <a14:hiddenFill xmlns:a14="http://schemas.microsoft.com/office/drawing/2010/main">
                <a:noFill/>
              </a14:hiddenFill>
            </a:ext>
          </a:extLst>
        </p:spPr>
        <p:txBody>
          <a:bodyPr/>
          <a:lstStyle/>
          <a:p>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up)">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5.4</a:t>
            </a:r>
            <a:r>
              <a:rPr lang="zh-CN" altLang="zh-CN" dirty="0"/>
              <a:t>伪指令</a:t>
            </a:r>
            <a:endParaRPr lang="zh-CN" altLang="zh-CN"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611560" y="1642775"/>
            <a:ext cx="7776864" cy="120032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3333CC"/>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在</a:t>
            </a:r>
            <a:r>
              <a:rPr kumimoji="0"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8086/8088</a:t>
            </a:r>
            <a:r>
              <a:rPr kumimoji="0" lang="zh-CN" altLang="en-US" sz="2400" b="1" i="0" u="none" strike="noStrike" kern="0" cap="none" spc="0" normalizeH="0" baseline="0" noProof="0" dirty="0">
                <a:ln>
                  <a:noFill/>
                </a:ln>
                <a:solidFill>
                  <a:srgbClr val="3333CC"/>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汇编语言中</a:t>
            </a:r>
            <a:r>
              <a:rPr kumimoji="0" lang="zh-CN" altLang="en-US" sz="2400" b="1" i="0" u="none" strike="noStrike" kern="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伪指令</a:t>
            </a:r>
            <a:r>
              <a:rPr kumimoji="0" lang="zh-CN" altLang="en-US" sz="2400" b="1" i="0" u="none" strike="noStrike" kern="0" cap="none" spc="0" normalizeH="0" baseline="0" noProof="0" dirty="0">
                <a:ln>
                  <a:noFill/>
                </a:ln>
                <a:solidFill>
                  <a:srgbClr val="3333CC"/>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是用于诸如</a:t>
            </a:r>
            <a:r>
              <a:rPr kumimoji="0" lang="zh-CN" altLang="en-US" sz="2400" b="1" i="0" u="none" strike="noStrike" kern="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数据定义、存储区分配</a:t>
            </a:r>
            <a:r>
              <a:rPr kumimoji="0" lang="zh-CN" altLang="en-US" sz="2400" b="1" i="0" u="none" strike="noStrike" kern="0" cap="none" spc="0" normalizeH="0" baseline="0" noProof="0" dirty="0">
                <a:ln>
                  <a:noFill/>
                </a:ln>
                <a:solidFill>
                  <a:srgbClr val="3333CC"/>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等功能。所谓</a:t>
            </a:r>
            <a:r>
              <a:rPr kumimoji="0" lang="zh-CN" altLang="en-US" sz="2400" b="1" i="0" u="none" strike="noStrike" kern="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伪指令是非机器指令，它是在汇编期间进行操作的</a:t>
            </a:r>
            <a:r>
              <a:rPr kumimoji="0" lang="zh-CN" altLang="en-US" sz="2400" b="1" i="0" u="none" strike="noStrike" kern="0" cap="none" spc="0" normalizeH="0" baseline="0" noProof="0" dirty="0">
                <a:ln>
                  <a:noFill/>
                </a:ln>
                <a:solidFill>
                  <a:srgbClr val="3333CC"/>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Rectangle 2"/>
          <p:cNvSpPr txBox="1">
            <a:spLocks noChangeArrowheads="1"/>
          </p:cNvSpPr>
          <p:nvPr/>
        </p:nvSpPr>
        <p:spPr bwMode="auto">
          <a:xfrm>
            <a:off x="418395" y="3152003"/>
            <a:ext cx="8229600" cy="2409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just" defTabSz="914400" rtl="0" eaLnBrk="1" fontAlgn="base" latinLnBrk="0" hangingPunct="1">
              <a:lnSpc>
                <a:spcPct val="120000"/>
              </a:lnSpc>
              <a:spcBef>
                <a:spcPct val="2000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i="0" u="none" strike="noStrike" kern="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rPr>
              <a:t>1. </a:t>
            </a:r>
            <a:r>
              <a:rPr kumimoji="1"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pitchFamily="49" charset="-122"/>
                <a:cs typeface="Times New Roman" panose="02020603050405020304" pitchFamily="18" charset="0"/>
              </a:rPr>
              <a:t>符号定义伪指令</a:t>
            </a:r>
            <a:endParaRPr kumimoji="1"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just" defTabSz="914400" rtl="0" eaLnBrk="1" fontAlgn="base" latinLnBrk="0" hangingPunct="1">
              <a:lnSpc>
                <a:spcPct val="120000"/>
              </a:lnSpc>
              <a:spcBef>
                <a:spcPct val="20000"/>
              </a:spcBef>
              <a:spcAft>
                <a:spcPct val="0"/>
              </a:spcAft>
              <a:buClrTx/>
              <a:buSzTx/>
              <a:buFontTx/>
              <a:buNone/>
              <a:defRPr/>
            </a:pPr>
            <a:r>
              <a:rPr kumimoji="1" lang="zh-CN" altLang="en-US" sz="2000" b="1" i="0" u="none" strike="noStrike" kern="0" cap="none" spc="0" normalizeH="0" baseline="0" noProof="0" dirty="0">
                <a:ln>
                  <a:noFill/>
                </a:ln>
                <a:solidFill>
                  <a:srgbClr val="0000FF"/>
                </a:solidFill>
                <a:effectLst/>
                <a:uLnTx/>
                <a:uFillTx/>
                <a:latin typeface="Times New Roman" panose="02020603050405020304" pitchFamily="18" charset="0"/>
                <a:ea typeface="楷体_GB2312" pitchFamily="49" charset="-122"/>
                <a:cs typeface="Times New Roman" panose="02020603050405020304" pitchFamily="18" charset="0"/>
              </a:rPr>
              <a:t>             符号定义</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伪指令的用途是给表达式赋予一个符号名或为标号</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变量定义新的类型属性。表达式可以是汇编语言中的</a:t>
            </a:r>
            <a:r>
              <a:rPr kumimoji="1" lang="zh-CN" altLang="en-US" sz="2000" b="1" i="0" u="none" strike="noStrike" kern="0" cap="none" spc="0" normalizeH="0" baseline="0" noProof="0" dirty="0">
                <a:ln>
                  <a:noFill/>
                </a:ln>
                <a:solidFill>
                  <a:srgbClr val="C00000"/>
                </a:solidFill>
                <a:effectLst/>
                <a:uLnTx/>
                <a:uFillTx/>
                <a:latin typeface="Times New Roman" panose="02020603050405020304" pitchFamily="18" charset="0"/>
                <a:ea typeface="楷体_GB2312" pitchFamily="49" charset="-122"/>
                <a:cs typeface="Times New Roman" panose="02020603050405020304" pitchFamily="18" charset="0"/>
              </a:rPr>
              <a:t>变量名、标号名、过程名、寄存器名以及指令助记符</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等，符号可自行定义。在以后的程序中凡需要用到该表达式的地方都可用此符号名来代替。</a:t>
            </a:r>
            <a:endPar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just" defTabSz="914400" rtl="0" eaLnBrk="1" fontAlgn="base" latinLnBrk="0" hangingPunct="1">
              <a:lnSpc>
                <a:spcPct val="120000"/>
              </a:lnSpc>
              <a:spcBef>
                <a:spcPct val="20000"/>
              </a:spcBef>
              <a:spcAft>
                <a:spcPct val="0"/>
              </a:spcAft>
              <a:buClrTx/>
              <a:buSzTx/>
              <a:buFontTx/>
              <a:buNone/>
              <a:defRPr/>
            </a:pPr>
            <a:r>
              <a:rPr kumimoji="1" lang="zh-CN" altLang="en-US" sz="2000" b="1" i="0" u="none" strike="noStrike" kern="0" cap="none" spc="0" normalizeH="0" baseline="0" noProof="0" dirty="0">
                <a:ln>
                  <a:noFill/>
                </a:ln>
                <a:solidFill>
                  <a:srgbClr val="C00000"/>
                </a:solidFill>
                <a:effectLst/>
                <a:uLnTx/>
                <a:uFillTx/>
                <a:latin typeface="Times New Roman" panose="02020603050405020304" pitchFamily="18" charset="0"/>
                <a:ea typeface="楷体_GB2312" pitchFamily="49" charset="-122"/>
                <a:cs typeface="Times New Roman" panose="02020603050405020304" pitchFamily="18" charset="0"/>
              </a:rPr>
              <a:t>     常用</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的符号定义伪指令有：等值语句</a:t>
            </a:r>
            <a:r>
              <a:rPr kumimoji="1"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楷体_GB2312" pitchFamily="49" charset="-122"/>
                <a:cs typeface="Times New Roman" panose="02020603050405020304" pitchFamily="18" charset="0"/>
              </a:rPr>
              <a:t>EQU</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、等号语句</a:t>
            </a:r>
            <a:r>
              <a:rPr kumimoji="1" lang="zh-CN" altLang="en-US" sz="2000" b="1" i="0" u="none" strike="noStrike" kern="0" cap="none" spc="0" normalizeH="0" baseline="0" noProof="0" dirty="0">
                <a:ln>
                  <a:noFill/>
                </a:ln>
                <a:solidFill>
                  <a:srgbClr val="3333CC"/>
                </a:solidFill>
                <a:effectLst/>
                <a:uLnTx/>
                <a:uFillTx/>
                <a:latin typeface="Times New Roman" panose="02020603050405020304" pitchFamily="18" charset="0"/>
                <a:ea typeface="楷体_GB2312" pitchFamily="49" charset="-122"/>
                <a:cs typeface="Times New Roman" panose="02020603050405020304" pitchFamily="18" charset="0"/>
              </a:rPr>
              <a:t>＝</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1" lang="en-US" altLang="zh-CN" sz="2000" b="1" i="0" u="none" strike="noStrike" kern="0" cap="none" spc="0" normalizeH="0" baseline="0" noProof="0" dirty="0">
                <a:ln>
                  <a:noFill/>
                </a:ln>
                <a:solidFill>
                  <a:srgbClr val="C00000"/>
                </a:solidFill>
                <a:effectLst/>
                <a:uLnTx/>
                <a:uFillTx/>
                <a:latin typeface="Times New Roman" panose="02020603050405020304" pitchFamily="18" charset="0"/>
                <a:ea typeface="楷体_GB2312" pitchFamily="49" charset="-122"/>
                <a:cs typeface="Times New Roman" panose="02020603050405020304" pitchFamily="18" charset="0"/>
              </a:rPr>
              <a:t>LABEL</a:t>
            </a:r>
            <a:endParaRPr kumimoji="1" lang="zh-CN" altLang="en-US" sz="2000" b="1" i="0" u="none" strike="noStrike" kern="0" cap="none" spc="0" normalizeH="0" baseline="0" noProof="0" dirty="0">
              <a:ln>
                <a:noFill/>
              </a:ln>
              <a:solidFill>
                <a:srgbClr val="C00000"/>
              </a:solidFill>
              <a:effectLst/>
              <a:uLnTx/>
              <a:uFillTx/>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500"/>
                                        <p:tgtEl>
                                          <p:spTgt spid="6">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5" dur="500"/>
                                        <p:tgtEl>
                                          <p:spTgt spid="6">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8"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5.4</a:t>
            </a:r>
            <a:r>
              <a:rPr lang="zh-CN" altLang="zh-CN" dirty="0"/>
              <a:t>伪指令</a:t>
            </a:r>
            <a:endParaRPr lang="zh-CN" altLang="zh-CN"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448280" y="2121015"/>
            <a:ext cx="7992888" cy="3754874"/>
          </a:xfrm>
          <a:prstGeom prst="rect">
            <a:avLst/>
          </a:prstGeom>
        </p:spPr>
        <p:txBody>
          <a:bodyPr wrap="square">
            <a:spAutoFit/>
          </a:bodyPr>
          <a:lstStyle/>
          <a:p>
            <a:pPr marL="342900" lvl="0" indent="-342900" algn="just">
              <a:lnSpc>
                <a:spcPct val="80000"/>
              </a:lnSpc>
              <a:defRPr/>
            </a:pPr>
            <a:endParaRPr kumimoji="1" lang="zh-CN" altLang="en-US" sz="1600" b="1" kern="0" dirty="0">
              <a:solidFill>
                <a:srgbClr val="0000FF"/>
              </a:solidFill>
              <a:latin typeface="Times New Roman" panose="02020603050405020304"/>
              <a:ea typeface="楷体_GB2312" pitchFamily="49" charset="-122"/>
            </a:endParaRPr>
          </a:p>
          <a:p>
            <a:pPr marL="342900" lvl="0" indent="-342900" algn="just">
              <a:lnSpc>
                <a:spcPct val="80000"/>
              </a:lnSpc>
              <a:defRPr/>
            </a:pPr>
            <a:r>
              <a:rPr kumimoji="1" lang="zh-CN" altLang="en-US" b="1" kern="0" dirty="0">
                <a:solidFill>
                  <a:srgbClr val="000000"/>
                </a:solidFill>
                <a:latin typeface="楷体_GB2312" pitchFamily="49" charset="-122"/>
                <a:ea typeface="楷体_GB2312" pitchFamily="49" charset="-122"/>
              </a:rPr>
              <a:t>  </a:t>
            </a:r>
            <a:r>
              <a:rPr kumimoji="1" lang="zh-CN" altLang="en-US" b="1" kern="0" dirty="0">
                <a:solidFill>
                  <a:srgbClr val="008080"/>
                </a:solidFill>
                <a:latin typeface="楷体_GB2312" pitchFamily="49" charset="-122"/>
                <a:ea typeface="楷体_GB2312" pitchFamily="49" charset="-122"/>
              </a:rPr>
              <a:t>格式</a:t>
            </a:r>
            <a:r>
              <a:rPr kumimoji="1" lang="zh-CN" altLang="en-US" b="1" kern="0" dirty="0">
                <a:solidFill>
                  <a:srgbClr val="000000"/>
                </a:solidFill>
                <a:latin typeface="Times New Roman" panose="02020603050405020304"/>
                <a:ea typeface="楷体_GB2312" pitchFamily="49" charset="-122"/>
              </a:rPr>
              <a:t> ：             </a:t>
            </a:r>
            <a:r>
              <a:rPr kumimoji="1" lang="zh-CN" altLang="en-US" b="1" kern="0" dirty="0">
                <a:solidFill>
                  <a:srgbClr val="FF0000"/>
                </a:solidFill>
                <a:latin typeface="Times New Roman" panose="02020603050405020304"/>
                <a:ea typeface="楷体_GB2312" pitchFamily="49" charset="-122"/>
              </a:rPr>
              <a:t>符号名       </a:t>
            </a:r>
            <a:r>
              <a:rPr kumimoji="1" lang="en-US" altLang="zh-CN" b="1" kern="0" dirty="0">
                <a:solidFill>
                  <a:srgbClr val="FF0000"/>
                </a:solidFill>
                <a:latin typeface="Times New Roman" panose="02020603050405020304"/>
                <a:ea typeface="楷体_GB2312" pitchFamily="49" charset="-122"/>
              </a:rPr>
              <a:t>EQU /</a:t>
            </a:r>
            <a:r>
              <a:rPr kumimoji="1" lang="zh-CN" altLang="en-US" b="1" kern="0" dirty="0">
                <a:solidFill>
                  <a:srgbClr val="FF0000"/>
                </a:solidFill>
                <a:latin typeface="Times New Roman" panose="02020603050405020304"/>
                <a:ea typeface="楷体_GB2312" pitchFamily="49" charset="-122"/>
              </a:rPr>
              <a:t> </a:t>
            </a:r>
            <a:r>
              <a:rPr kumimoji="1" lang="zh-CN" altLang="en-US" b="1" kern="0" dirty="0">
                <a:solidFill>
                  <a:srgbClr val="3333CC"/>
                </a:solidFill>
                <a:latin typeface="楷体_GB2312" pitchFamily="49" charset="-122"/>
                <a:ea typeface="楷体_GB2312" pitchFamily="49" charset="-122"/>
              </a:rPr>
              <a:t>＝    </a:t>
            </a:r>
            <a:r>
              <a:rPr kumimoji="1" lang="zh-CN" altLang="en-US" b="1" kern="0" dirty="0">
                <a:solidFill>
                  <a:srgbClr val="FF0000"/>
                </a:solidFill>
                <a:latin typeface="Times New Roman" panose="02020603050405020304"/>
                <a:ea typeface="楷体_GB2312" pitchFamily="49" charset="-122"/>
              </a:rPr>
              <a:t> 表达式</a:t>
            </a:r>
            <a:endParaRPr kumimoji="1" lang="en-US" altLang="zh-CN" b="1" kern="0" dirty="0">
              <a:solidFill>
                <a:srgbClr val="FF0000"/>
              </a:solidFill>
              <a:latin typeface="Times New Roman" panose="02020603050405020304"/>
              <a:ea typeface="楷体_GB2312" pitchFamily="49" charset="-122"/>
            </a:endParaRPr>
          </a:p>
          <a:p>
            <a:pPr marL="342900" lvl="0" indent="-342900" algn="just">
              <a:lnSpc>
                <a:spcPct val="80000"/>
              </a:lnSpc>
              <a:defRPr/>
            </a:pPr>
            <a:r>
              <a:rPr kumimoji="1" lang="en-US" altLang="zh-CN" b="1" kern="0" dirty="0">
                <a:solidFill>
                  <a:srgbClr val="FF0000"/>
                </a:solidFill>
                <a:latin typeface="Times New Roman" panose="02020603050405020304"/>
                <a:ea typeface="楷体_GB2312" pitchFamily="49" charset="-122"/>
              </a:rPr>
              <a:t>                               </a:t>
            </a:r>
            <a:r>
              <a:rPr kumimoji="1" lang="zh-CN" altLang="en-US" b="1" kern="0" dirty="0">
                <a:solidFill>
                  <a:srgbClr val="FF0000"/>
                </a:solidFill>
                <a:latin typeface="Times New Roman" panose="02020603050405020304"/>
                <a:ea typeface="楷体_GB2312" pitchFamily="49" charset="-122"/>
              </a:rPr>
              <a:t>名字           </a:t>
            </a:r>
            <a:r>
              <a:rPr kumimoji="1" lang="en-US" altLang="zh-CN" b="1" kern="0" dirty="0">
                <a:solidFill>
                  <a:srgbClr val="FF0000"/>
                </a:solidFill>
                <a:latin typeface="Times New Roman" panose="02020603050405020304"/>
                <a:ea typeface="楷体_GB2312" pitchFamily="49" charset="-122"/>
              </a:rPr>
              <a:t>LABEL     </a:t>
            </a:r>
            <a:r>
              <a:rPr kumimoji="1" lang="zh-CN" altLang="en-US" b="1" kern="0" dirty="0">
                <a:solidFill>
                  <a:srgbClr val="FF0000"/>
                </a:solidFill>
                <a:latin typeface="Times New Roman" panose="02020603050405020304"/>
                <a:ea typeface="楷体_GB2312" pitchFamily="49" charset="-122"/>
              </a:rPr>
              <a:t>类型</a:t>
            </a:r>
            <a:endParaRPr kumimoji="1" lang="zh-CN" altLang="en-US" b="1" kern="0" dirty="0">
              <a:solidFill>
                <a:srgbClr val="000000"/>
              </a:solidFill>
              <a:latin typeface="Times New Roman" panose="02020603050405020304"/>
              <a:ea typeface="楷体_GB2312" pitchFamily="49" charset="-122"/>
            </a:endParaRPr>
          </a:p>
          <a:p>
            <a:pPr marL="342900" lvl="0" indent="-342900" algn="just">
              <a:defRPr/>
            </a:pPr>
            <a:endParaRPr kumimoji="1" lang="zh-CN" altLang="en-US" sz="2000" b="1" kern="0" dirty="0">
              <a:solidFill>
                <a:srgbClr val="000000"/>
              </a:solidFill>
              <a:latin typeface="Times New Roman" panose="02020603050405020304"/>
              <a:ea typeface="楷体_GB2312" pitchFamily="49" charset="-122"/>
            </a:endParaRPr>
          </a:p>
          <a:p>
            <a:pPr marL="742950" lvl="1" indent="-285750" algn="just">
              <a:spcAft>
                <a:spcPct val="30000"/>
              </a:spcAft>
              <a:buClr>
                <a:srgbClr val="FF3300"/>
              </a:buClr>
              <a:buFont typeface="宋体" panose="02010600030101010101" pitchFamily="2" charset="-122"/>
              <a:buChar char="▲"/>
              <a:defRPr/>
            </a:pPr>
            <a:r>
              <a:rPr kumimoji="1" lang="zh-CN" altLang="en-US" b="1" kern="0" dirty="0">
                <a:solidFill>
                  <a:srgbClr val="000000"/>
                </a:solidFill>
                <a:latin typeface="Times New Roman" panose="02020603050405020304"/>
                <a:ea typeface="楷体_GB2312" pitchFamily="49" charset="-122"/>
              </a:rPr>
              <a:t> 作用</a:t>
            </a:r>
            <a:r>
              <a:rPr kumimoji="1" lang="en-US" altLang="zh-CN" b="1" kern="0" dirty="0">
                <a:solidFill>
                  <a:srgbClr val="000000"/>
                </a:solidFill>
                <a:latin typeface="Times New Roman" panose="02020603050405020304"/>
                <a:ea typeface="楷体_GB2312" pitchFamily="49" charset="-122"/>
              </a:rPr>
              <a:t>:</a:t>
            </a:r>
            <a:endParaRPr kumimoji="1" lang="en-US" altLang="zh-CN" b="1" kern="0" dirty="0">
              <a:solidFill>
                <a:srgbClr val="000000"/>
              </a:solidFill>
              <a:latin typeface="Times New Roman" panose="02020603050405020304"/>
              <a:ea typeface="楷体_GB2312" pitchFamily="49" charset="-122"/>
            </a:endParaRPr>
          </a:p>
          <a:p>
            <a:pPr marL="742950" lvl="1" indent="-285750" algn="just">
              <a:spcAft>
                <a:spcPct val="30000"/>
              </a:spcAft>
              <a:buClr>
                <a:srgbClr val="FF3300"/>
              </a:buClr>
              <a:defRPr/>
            </a:pPr>
            <a:r>
              <a:rPr kumimoji="1" lang="zh-CN" altLang="en-US" b="1" kern="0" dirty="0">
                <a:solidFill>
                  <a:srgbClr val="000000"/>
                </a:solidFill>
                <a:latin typeface="Times New Roman" panose="02020603050405020304"/>
                <a:ea typeface="楷体_GB2312" pitchFamily="49" charset="-122"/>
              </a:rPr>
              <a:t>给程序中的表达式赋予一个符号名，其中表达式可以是任何有效的操作数。</a:t>
            </a:r>
            <a:endParaRPr kumimoji="1" lang="zh-CN" altLang="en-US" b="1" kern="0" dirty="0">
              <a:solidFill>
                <a:srgbClr val="000000"/>
              </a:solidFill>
              <a:latin typeface="Times New Roman" panose="02020603050405020304"/>
              <a:ea typeface="楷体_GB2312" pitchFamily="49" charset="-122"/>
            </a:endParaRPr>
          </a:p>
          <a:p>
            <a:pPr marL="742950" lvl="1" indent="-285750" algn="just">
              <a:spcAft>
                <a:spcPct val="30000"/>
              </a:spcAft>
              <a:buClr>
                <a:srgbClr val="FF3300"/>
              </a:buClr>
              <a:defRPr/>
            </a:pPr>
            <a:r>
              <a:rPr kumimoji="1" lang="zh-CN" altLang="en-US" b="1" kern="0" dirty="0">
                <a:solidFill>
                  <a:srgbClr val="000000"/>
                </a:solidFill>
                <a:latin typeface="Times New Roman" panose="02020603050405020304"/>
                <a:ea typeface="楷体_GB2312" pitchFamily="49" charset="-122"/>
              </a:rPr>
              <a:t>      汇编时用语句中的表达式代替程序中符号所在的地方。</a:t>
            </a:r>
            <a:endParaRPr kumimoji="1" lang="zh-CN" altLang="en-US" b="1" kern="0" dirty="0">
              <a:solidFill>
                <a:srgbClr val="000000"/>
              </a:solidFill>
              <a:latin typeface="Times New Roman" panose="02020603050405020304"/>
              <a:ea typeface="楷体_GB2312" pitchFamily="49" charset="-122"/>
            </a:endParaRPr>
          </a:p>
          <a:p>
            <a:pPr marL="742950" lvl="1" indent="-285750" algn="just">
              <a:spcAft>
                <a:spcPct val="30000"/>
              </a:spcAft>
              <a:buClr>
                <a:srgbClr val="FF3300"/>
              </a:buClr>
              <a:defRPr/>
            </a:pPr>
            <a:r>
              <a:rPr kumimoji="1" lang="zh-CN" altLang="en-US" b="1" kern="0" dirty="0">
                <a:solidFill>
                  <a:srgbClr val="000000"/>
                </a:solidFill>
                <a:latin typeface="Times New Roman" panose="02020603050405020304"/>
                <a:ea typeface="楷体_GB2312" pitchFamily="49" charset="-122"/>
              </a:rPr>
              <a:t>      </a:t>
            </a:r>
            <a:r>
              <a:rPr kumimoji="1" lang="zh-CN" altLang="en-US" b="1" kern="0" dirty="0">
                <a:solidFill>
                  <a:srgbClr val="FF3300"/>
                </a:solidFill>
                <a:latin typeface="Times New Roman" panose="02020603050405020304"/>
                <a:ea typeface="楷体_GB2312" pitchFamily="49" charset="-122"/>
              </a:rPr>
              <a:t>同一符号不能赋几个不同的值。</a:t>
            </a:r>
            <a:endParaRPr kumimoji="1" lang="zh-CN" altLang="en-US" b="1" kern="0" dirty="0">
              <a:solidFill>
                <a:srgbClr val="FF3300"/>
              </a:solidFill>
              <a:latin typeface="Times New Roman" panose="02020603050405020304"/>
              <a:ea typeface="楷体_GB2312" pitchFamily="49" charset="-122"/>
            </a:endParaRPr>
          </a:p>
          <a:p>
            <a:pPr marL="2057400" lvl="4" indent="-228600" algn="just">
              <a:defRPr/>
            </a:pPr>
            <a:endParaRPr kumimoji="1" lang="zh-CN" altLang="en-US" b="1" kern="0" dirty="0">
              <a:solidFill>
                <a:srgbClr val="000000"/>
              </a:solidFill>
              <a:latin typeface="Times New Roman" panose="02020603050405020304"/>
              <a:ea typeface="楷体_GB2312" pitchFamily="49" charset="-122"/>
            </a:endParaRPr>
          </a:p>
          <a:p>
            <a:pPr marL="742950" lvl="1" indent="-285750" algn="just">
              <a:spcAft>
                <a:spcPct val="30000"/>
              </a:spcAft>
              <a:buClr>
                <a:srgbClr val="FF3300"/>
              </a:buClr>
              <a:buFont typeface="宋体" panose="02010600030101010101" pitchFamily="2" charset="-122"/>
              <a:buChar char="▲"/>
              <a:defRPr/>
            </a:pPr>
            <a:r>
              <a:rPr kumimoji="1" lang="zh-CN" altLang="en-US" b="1" kern="0" dirty="0">
                <a:solidFill>
                  <a:srgbClr val="000000"/>
                </a:solidFill>
                <a:latin typeface="Times New Roman" panose="02020603050405020304"/>
                <a:ea typeface="楷体_GB2312" pitchFamily="49" charset="-122"/>
              </a:rPr>
              <a:t>应用：</a:t>
            </a:r>
            <a:endParaRPr kumimoji="1" lang="zh-CN" altLang="en-US" b="1" kern="0" dirty="0">
              <a:solidFill>
                <a:srgbClr val="000000"/>
              </a:solidFill>
              <a:latin typeface="Times New Roman" panose="02020603050405020304"/>
              <a:ea typeface="楷体_GB2312" pitchFamily="49" charset="-122"/>
            </a:endParaRPr>
          </a:p>
          <a:p>
            <a:pPr marL="1143000" lvl="2" indent="-228600" algn="just">
              <a:spcAft>
                <a:spcPct val="30000"/>
              </a:spcAft>
              <a:defRPr/>
            </a:pPr>
            <a:r>
              <a:rPr kumimoji="1" lang="en-US" altLang="zh-CN" b="1" kern="0" dirty="0">
                <a:solidFill>
                  <a:srgbClr val="000000"/>
                </a:solidFill>
                <a:latin typeface="Times New Roman" panose="02020603050405020304"/>
                <a:ea typeface="楷体_GB2312" pitchFamily="49" charset="-122"/>
              </a:rPr>
              <a:t>1. </a:t>
            </a:r>
            <a:r>
              <a:rPr kumimoji="1" lang="zh-CN" altLang="en-US" b="1" kern="0" dirty="0">
                <a:solidFill>
                  <a:srgbClr val="000000"/>
                </a:solidFill>
                <a:latin typeface="Times New Roman" panose="02020603050405020304"/>
                <a:ea typeface="楷体_GB2312" pitchFamily="49" charset="-122"/>
              </a:rPr>
              <a:t>定义符号常量，方便修改程序。</a:t>
            </a:r>
            <a:endParaRPr kumimoji="1" lang="zh-CN" altLang="en-US" b="1" kern="0" dirty="0">
              <a:solidFill>
                <a:srgbClr val="000000"/>
              </a:solidFill>
              <a:latin typeface="Times New Roman" panose="02020603050405020304"/>
              <a:ea typeface="楷体_GB2312" pitchFamily="49" charset="-122"/>
            </a:endParaRPr>
          </a:p>
          <a:p>
            <a:pPr marL="1143000" lvl="2" indent="-228600" algn="just">
              <a:spcAft>
                <a:spcPct val="30000"/>
              </a:spcAft>
              <a:defRPr/>
            </a:pPr>
            <a:r>
              <a:rPr kumimoji="1" lang="en-US" altLang="zh-CN" b="1" kern="0" dirty="0">
                <a:solidFill>
                  <a:srgbClr val="000000"/>
                </a:solidFill>
                <a:latin typeface="Times New Roman" panose="02020603050405020304"/>
                <a:ea typeface="楷体_GB2312" pitchFamily="49" charset="-122"/>
              </a:rPr>
              <a:t>2. </a:t>
            </a:r>
            <a:r>
              <a:rPr kumimoji="1" lang="zh-CN" altLang="en-US" b="1" kern="0" dirty="0">
                <a:solidFill>
                  <a:srgbClr val="000000"/>
                </a:solidFill>
                <a:latin typeface="Times New Roman" panose="02020603050405020304"/>
                <a:ea typeface="楷体_GB2312" pitchFamily="49" charset="-122"/>
              </a:rPr>
              <a:t>某表达式多次出现时，用等值伪操作可以方便编程。</a:t>
            </a:r>
            <a:r>
              <a:rPr kumimoji="1" lang="zh-CN" altLang="en-US" sz="1600" kern="0" dirty="0">
                <a:solidFill>
                  <a:srgbClr val="000000"/>
                </a:solidFill>
                <a:latin typeface="Times New Roman" panose="02020603050405020304"/>
                <a:ea typeface="宋体" panose="02010600030101010101" pitchFamily="2" charset="-122"/>
              </a:rPr>
              <a:t>         </a:t>
            </a:r>
            <a:endParaRPr kumimoji="1" lang="zh-CN" altLang="en-US" kern="0" dirty="0">
              <a:solidFill>
                <a:srgbClr val="000000"/>
              </a:solidFill>
              <a:latin typeface="Times New Roman" panose="02020603050405020304"/>
              <a:ea typeface="宋体" panose="02010600030101010101" pitchFamily="2" charset="-122"/>
            </a:endParaRPr>
          </a:p>
        </p:txBody>
      </p:sp>
      <p:sp>
        <p:nvSpPr>
          <p:cNvPr id="6" name="矩形 5"/>
          <p:cNvSpPr/>
          <p:nvPr/>
        </p:nvSpPr>
        <p:spPr>
          <a:xfrm>
            <a:off x="478300" y="1642775"/>
            <a:ext cx="2765501" cy="461665"/>
          </a:xfrm>
          <a:prstGeom prst="rect">
            <a:avLst/>
          </a:prstGeom>
        </p:spPr>
        <p:txBody>
          <a:bodyPr wrap="none">
            <a:spAutoFit/>
          </a:bodyPr>
          <a:lstStyle/>
          <a:p>
            <a:r>
              <a:rPr lang="zh-CN" altLang="en-US" sz="2400" b="1" dirty="0"/>
              <a:t> </a:t>
            </a:r>
            <a:r>
              <a:rPr lang="en-US" altLang="zh-CN" sz="2400" b="1" dirty="0"/>
              <a:t>1. </a:t>
            </a:r>
            <a:r>
              <a:rPr lang="zh-CN" altLang="en-US" sz="2400" b="1" dirty="0"/>
              <a:t>符号定义伪指令</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up)">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fade">
                                      <p:cBhvr>
                                        <p:cTn id="23" dur="500"/>
                                        <p:tgtEl>
                                          <p:spTgt spid="5">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fade">
                                      <p:cBhvr>
                                        <p:cTn id="26" dur="500"/>
                                        <p:tgtEl>
                                          <p:spTgt spid="5">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fade">
                                      <p:cBhvr>
                                        <p:cTn id="29" dur="500"/>
                                        <p:tgtEl>
                                          <p:spTgt spid="5">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fade">
                                      <p:cBhvr>
                                        <p:cTn id="34" dur="500"/>
                                        <p:tgtEl>
                                          <p:spTgt spid="5">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fade">
                                      <p:cBhvr>
                                        <p:cTn id="37" dur="500"/>
                                        <p:tgtEl>
                                          <p:spTgt spid="5">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1" end="11"/>
                                            </p:txEl>
                                          </p:spTgt>
                                        </p:tgtEl>
                                        <p:attrNameLst>
                                          <p:attrName>style.visibility</p:attrName>
                                        </p:attrNameLst>
                                      </p:cBhvr>
                                      <p:to>
                                        <p:strVal val="visible"/>
                                      </p:to>
                                    </p:set>
                                    <p:animEffect transition="in" filter="fade">
                                      <p:cBhvr>
                                        <p:cTn id="40"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5.4</a:t>
            </a:r>
            <a:r>
              <a:rPr lang="zh-CN" altLang="zh-CN" dirty="0"/>
              <a:t>伪指令</a:t>
            </a:r>
            <a:endParaRPr lang="zh-CN" altLang="zh-CN"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Text Box 2"/>
          <p:cNvSpPr txBox="1">
            <a:spLocks noChangeArrowheads="1"/>
          </p:cNvSpPr>
          <p:nvPr/>
        </p:nvSpPr>
        <p:spPr bwMode="auto">
          <a:xfrm>
            <a:off x="448280" y="1642775"/>
            <a:ext cx="8084159" cy="4665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ts val="60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可在语句中进行运算，如：</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60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DATA_PORT   EQU  3F8H</a:t>
            </a:r>
            <a:endParaRPr lang="en-US" altLang="zh-CN" sz="16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600"/>
              </a:spcBef>
            </a:pPr>
            <a:r>
              <a:rPr lang="en-US" altLang="zh-CN" sz="16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              STAT_PORT    EQU  3F8H+2</a:t>
            </a:r>
            <a:endParaRPr lang="en-US" altLang="zh-CN" sz="16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600"/>
              </a:spcBef>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solidFill>
                  <a:srgbClr val="336600"/>
                </a:solidFill>
                <a:latin typeface="Times New Roman" panose="02020603050405020304" pitchFamily="18" charset="0"/>
                <a:ea typeface="微软雅黑" panose="020B0503020204020204" pitchFamily="34" charset="-122"/>
                <a:cs typeface="Times New Roman" panose="02020603050405020304" pitchFamily="18" charset="0"/>
              </a:rPr>
              <a:t>SEED       EQU   10</a:t>
            </a:r>
            <a:endParaRPr lang="en-US" altLang="zh-CN" sz="1600" b="1" dirty="0">
              <a:solidFill>
                <a:srgbClr val="33660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600"/>
              </a:spcBef>
            </a:pPr>
            <a:r>
              <a:rPr lang="en-US" altLang="zh-CN" sz="1600" b="1" dirty="0">
                <a:solidFill>
                  <a:srgbClr val="336600"/>
                </a:solidFill>
                <a:latin typeface="Times New Roman" panose="02020603050405020304" pitchFamily="18" charset="0"/>
                <a:ea typeface="微软雅黑" panose="020B0503020204020204" pitchFamily="34" charset="-122"/>
                <a:cs typeface="Times New Roman" panose="02020603050405020304" pitchFamily="18" charset="0"/>
              </a:rPr>
              <a:t>              FUNC       EQU  SEED*SEED+2*SEED+1</a:t>
            </a:r>
            <a:endParaRPr lang="en-US" altLang="zh-CN" sz="1600" b="1" dirty="0">
              <a:solidFill>
                <a:srgbClr val="33660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ts val="600"/>
              </a:spcBef>
            </a:pPr>
            <a:r>
              <a:rPr lang="en-US" altLang="zh-CN" b="1" dirty="0">
                <a:solidFill>
                  <a:srgbClr val="000099"/>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u="sng" dirty="0">
                <a:solidFill>
                  <a:srgbClr val="000099"/>
                </a:solidFill>
                <a:latin typeface="Times New Roman" panose="02020603050405020304" pitchFamily="18" charset="0"/>
                <a:ea typeface="微软雅黑" panose="020B0503020204020204" pitchFamily="34" charset="-122"/>
                <a:cs typeface="Times New Roman" panose="02020603050405020304" pitchFamily="18" charset="0"/>
              </a:rPr>
              <a:t>‘ = ’   </a:t>
            </a:r>
            <a:r>
              <a:rPr lang="zh-CN" altLang="en-US" b="1" u="sng" dirty="0">
                <a:solidFill>
                  <a:srgbClr val="000099"/>
                </a:solidFill>
                <a:latin typeface="Times New Roman" panose="02020603050405020304" pitchFamily="18" charset="0"/>
                <a:ea typeface="微软雅黑" panose="020B0503020204020204" pitchFamily="34" charset="-122"/>
                <a:cs typeface="Times New Roman" panose="02020603050405020304" pitchFamily="18" charset="0"/>
              </a:rPr>
              <a:t>号操作</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ts val="60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对符号的赋值还可使用“</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操作，它与</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EQU</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的区别是“</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操作可以重复定义，而</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EQU</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则不能重复定义。如：</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50000"/>
              </a:lnSpc>
              <a:spcBef>
                <a:spcPts val="60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X=3</a:t>
            </a:r>
            <a:endPar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50000"/>
              </a:lnSpc>
              <a:spcBef>
                <a:spcPts val="600"/>
              </a:spcBef>
            </a:pPr>
            <a:r>
              <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              Y=6</a:t>
            </a:r>
            <a:endPar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50000"/>
              </a:lnSpc>
              <a:spcBef>
                <a:spcPts val="600"/>
              </a:spcBef>
            </a:pPr>
            <a:r>
              <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              Y=Y*Y-X</a:t>
            </a:r>
            <a:endPar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50000"/>
              </a:lnSpc>
              <a:spcBef>
                <a:spcPts val="600"/>
              </a:spcBef>
            </a:pPr>
            <a:r>
              <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50000"/>
              </a:lnSpc>
              <a:spcBef>
                <a:spcPts val="600"/>
              </a:spcBef>
            </a:pPr>
            <a:r>
              <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              MOV  AX, Y</a:t>
            </a:r>
            <a:endPar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ts val="600"/>
              </a:spcBef>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b="1" dirty="0">
                <a:solidFill>
                  <a:srgbClr val="336600"/>
                </a:solidFill>
                <a:latin typeface="Times New Roman" panose="02020603050405020304" pitchFamily="18" charset="0"/>
                <a:ea typeface="微软雅黑" panose="020B0503020204020204" pitchFamily="34" charset="-122"/>
                <a:cs typeface="Times New Roman" panose="02020603050405020304" pitchFamily="18" charset="0"/>
              </a:rPr>
              <a:t>通过上述操作，最后使</a:t>
            </a:r>
            <a:r>
              <a:rPr lang="en-US" altLang="zh-CN" sz="1600" b="1" dirty="0">
                <a:solidFill>
                  <a:srgbClr val="336600"/>
                </a:solidFill>
                <a:latin typeface="Times New Roman" panose="02020603050405020304" pitchFamily="18" charset="0"/>
                <a:ea typeface="微软雅黑" panose="020B0503020204020204" pitchFamily="34" charset="-122"/>
                <a:cs typeface="Times New Roman" panose="02020603050405020304" pitchFamily="18" charset="0"/>
              </a:rPr>
              <a:t>Y=33</a:t>
            </a:r>
            <a:r>
              <a:rPr lang="zh-CN" altLang="en-US" sz="1600" b="1" dirty="0">
                <a:solidFill>
                  <a:srgbClr val="336600"/>
                </a:solidFill>
                <a:latin typeface="Times New Roman" panose="02020603050405020304" pitchFamily="18" charset="0"/>
                <a:ea typeface="微软雅黑" panose="020B0503020204020204" pitchFamily="34" charset="-122"/>
                <a:cs typeface="Times New Roman" panose="02020603050405020304" pitchFamily="18" charset="0"/>
              </a:rPr>
              <a:t>，后面的</a:t>
            </a:r>
            <a:r>
              <a:rPr lang="en-US" altLang="zh-CN" sz="1600" b="1" dirty="0">
                <a:solidFill>
                  <a:srgbClr val="336600"/>
                </a:solidFill>
                <a:latin typeface="Times New Roman" panose="02020603050405020304" pitchFamily="18" charset="0"/>
                <a:ea typeface="微软雅黑" panose="020B0503020204020204" pitchFamily="34" charset="-122"/>
                <a:cs typeface="Times New Roman" panose="02020603050405020304" pitchFamily="18" charset="0"/>
              </a:rPr>
              <a:t>MOV</a:t>
            </a:r>
            <a:r>
              <a:rPr lang="zh-CN" altLang="en-US" sz="1600" b="1" dirty="0">
                <a:solidFill>
                  <a:srgbClr val="336600"/>
                </a:solidFill>
                <a:latin typeface="Times New Roman" panose="02020603050405020304" pitchFamily="18" charset="0"/>
                <a:ea typeface="微软雅黑" panose="020B0503020204020204" pitchFamily="34" charset="-122"/>
                <a:cs typeface="Times New Roman" panose="02020603050405020304" pitchFamily="18" charset="0"/>
              </a:rPr>
              <a:t>语句中，当生成目标代码时将用</a:t>
            </a:r>
            <a:r>
              <a:rPr lang="en-US" altLang="zh-CN" sz="1600" b="1" dirty="0">
                <a:solidFill>
                  <a:srgbClr val="336600"/>
                </a:solidFill>
                <a:latin typeface="Times New Roman" panose="02020603050405020304" pitchFamily="18" charset="0"/>
                <a:ea typeface="微软雅黑" panose="020B0503020204020204" pitchFamily="34" charset="-122"/>
                <a:cs typeface="Times New Roman" panose="02020603050405020304" pitchFamily="18" charset="0"/>
              </a:rPr>
              <a:t>33</a:t>
            </a:r>
            <a:r>
              <a:rPr lang="zh-CN" altLang="en-US" sz="1600" b="1" dirty="0">
                <a:solidFill>
                  <a:srgbClr val="336600"/>
                </a:solidFill>
                <a:latin typeface="Times New Roman" panose="02020603050405020304" pitchFamily="18" charset="0"/>
                <a:ea typeface="微软雅黑" panose="020B0503020204020204" pitchFamily="34" charset="-122"/>
                <a:cs typeface="Times New Roman" panose="02020603050405020304" pitchFamily="18" charset="0"/>
              </a:rPr>
              <a:t>取代</a:t>
            </a:r>
            <a:r>
              <a:rPr lang="en-US" altLang="zh-CN" sz="1600" b="1" dirty="0">
                <a:solidFill>
                  <a:srgbClr val="336600"/>
                </a:solidFill>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。即</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MOV AX, 21H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33D)</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500"/>
                                        <p:tgtEl>
                                          <p:spTgt spid="5">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fade">
                                      <p:cBhvr>
                                        <p:cTn id="38" dur="500"/>
                                        <p:tgtEl>
                                          <p:spTgt spid="5">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animEffect transition="in" filter="fade">
                                      <p:cBhvr>
                                        <p:cTn id="41" dur="500"/>
                                        <p:tgtEl>
                                          <p:spTgt spid="5">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fade">
                                      <p:cBhvr>
                                        <p:cTn id="44" dur="500"/>
                                        <p:tgtEl>
                                          <p:spTgt spid="5">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animEffect transition="in" filter="fade">
                                      <p:cBhvr>
                                        <p:cTn id="49"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5"/>
            <a:ext cx="8229600" cy="563562"/>
          </a:xfrm>
        </p:spPr>
        <p:txBody>
          <a:bodyPr/>
          <a:lstStyle/>
          <a:p>
            <a:r>
              <a:rPr lang="en-US" altLang="zh-CN" b="1" dirty="0"/>
              <a:t>2.</a:t>
            </a:r>
            <a:r>
              <a:rPr lang="zh-CN" altLang="zh-CN" b="1" dirty="0"/>
              <a:t>数据定义伪指令</a:t>
            </a:r>
            <a:endParaRPr lang="zh-CN" altLang="zh-CN" b="1" dirty="0"/>
          </a:p>
          <a:p>
            <a:endParaRPr lang="zh-CN" altLang="en-US" dirty="0"/>
          </a:p>
        </p:txBody>
      </p:sp>
      <p:sp>
        <p:nvSpPr>
          <p:cNvPr id="3" name="文本占位符 2"/>
          <p:cNvSpPr>
            <a:spLocks noGrp="1"/>
          </p:cNvSpPr>
          <p:nvPr>
            <p:ph type="body" sz="quarter" idx="10"/>
          </p:nvPr>
        </p:nvSpPr>
        <p:spPr/>
        <p:txBody>
          <a:bodyPr/>
          <a:lstStyle/>
          <a:p>
            <a:r>
              <a:rPr lang="en-US" altLang="zh-CN" dirty="0"/>
              <a:t>5.4</a:t>
            </a:r>
            <a:r>
              <a:rPr lang="zh-CN" altLang="zh-CN" dirty="0"/>
              <a:t>伪指令</a:t>
            </a:r>
            <a:endParaRPr lang="zh-CN" altLang="zh-CN"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Rectangle 4"/>
          <p:cNvSpPr>
            <a:spLocks noChangeArrowheads="1"/>
          </p:cNvSpPr>
          <p:nvPr/>
        </p:nvSpPr>
        <p:spPr bwMode="auto">
          <a:xfrm>
            <a:off x="1081254" y="4521721"/>
            <a:ext cx="7391400" cy="1371600"/>
          </a:xfrm>
          <a:prstGeom prst="rect">
            <a:avLst/>
          </a:prstGeom>
          <a:noFill/>
          <a:ln w="9525">
            <a:solidFill>
              <a:srgbClr val="00FF00"/>
            </a:solidFill>
            <a:miter lim="800000"/>
          </a:ln>
          <a:extLst>
            <a:ext uri="{909E8E84-426E-40DD-AFC4-6F175D3DCCD1}">
              <a14:hiddenFill xmlns:a14="http://schemas.microsoft.com/office/drawing/2010/main">
                <a:solidFill>
                  <a:schemeClr val="accent1"/>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58825" indent="-285750">
              <a:defRPr kumimoji="1" sz="2400">
                <a:solidFill>
                  <a:schemeClr val="tx1"/>
                </a:solidFill>
                <a:latin typeface="Times New Roman" panose="02020603050405020304" pitchFamily="18" charset="0"/>
                <a:ea typeface="宋体" panose="02010600030101010101" pitchFamily="2" charset="-122"/>
              </a:defRPr>
            </a:lvl2pPr>
            <a:lvl3pPr marL="1177925"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000" dirty="0">
                <a:solidFill>
                  <a:schemeClr val="tx2"/>
                </a:solidFill>
                <a:ea typeface="微软雅黑" panose="020B0503020204020204" pitchFamily="34" charset="-122"/>
                <a:cs typeface="Times New Roman" panose="02020603050405020304" pitchFamily="18" charset="0"/>
              </a:rPr>
              <a:t>DB	</a:t>
            </a:r>
            <a:r>
              <a:rPr lang="zh-CN" altLang="en-US" sz="2000" dirty="0">
                <a:solidFill>
                  <a:schemeClr val="tx2"/>
                </a:solidFill>
                <a:ea typeface="微软雅黑" panose="020B0503020204020204" pitchFamily="34" charset="-122"/>
                <a:cs typeface="Times New Roman" panose="02020603050405020304" pitchFamily="18" charset="0"/>
              </a:rPr>
              <a:t>用来定义字节            </a:t>
            </a:r>
            <a:r>
              <a:rPr lang="en-US" altLang="zh-CN" sz="2000" dirty="0">
                <a:solidFill>
                  <a:schemeClr val="tx2"/>
                </a:solidFill>
                <a:ea typeface="微软雅黑" panose="020B0503020204020204" pitchFamily="34" charset="-122"/>
                <a:cs typeface="Times New Roman" panose="02020603050405020304" pitchFamily="18" charset="0"/>
              </a:rPr>
              <a:t>DW   </a:t>
            </a:r>
            <a:r>
              <a:rPr lang="zh-CN" altLang="en-US" sz="2000" dirty="0">
                <a:solidFill>
                  <a:schemeClr val="tx2"/>
                </a:solidFill>
                <a:ea typeface="微软雅黑" panose="020B0503020204020204" pitchFamily="34" charset="-122"/>
                <a:cs typeface="Times New Roman" panose="02020603050405020304" pitchFamily="18" charset="0"/>
              </a:rPr>
              <a:t>用来定义字</a:t>
            </a:r>
            <a:endParaRPr lang="zh-CN" altLang="en-US" sz="2000" dirty="0">
              <a:solidFill>
                <a:schemeClr val="tx2"/>
              </a:solidFill>
              <a:ea typeface="微软雅黑" panose="020B0503020204020204" pitchFamily="34" charset="-122"/>
              <a:cs typeface="Times New Roman" panose="02020603050405020304" pitchFamily="18" charset="0"/>
            </a:endParaRPr>
          </a:p>
          <a:p>
            <a:pPr>
              <a:spcBef>
                <a:spcPct val="20000"/>
              </a:spcBef>
            </a:pPr>
            <a:r>
              <a:rPr lang="en-US" altLang="zh-CN" sz="2000" dirty="0">
                <a:solidFill>
                  <a:schemeClr val="tx2"/>
                </a:solidFill>
                <a:ea typeface="微软雅黑" panose="020B0503020204020204" pitchFamily="34" charset="-122"/>
                <a:cs typeface="Times New Roman" panose="02020603050405020304" pitchFamily="18" charset="0"/>
              </a:rPr>
              <a:t>DD        </a:t>
            </a:r>
            <a:r>
              <a:rPr lang="zh-CN" altLang="en-US" sz="2000" dirty="0">
                <a:solidFill>
                  <a:schemeClr val="tx2"/>
                </a:solidFill>
                <a:ea typeface="微软雅黑" panose="020B0503020204020204" pitchFamily="34" charset="-122"/>
                <a:cs typeface="Times New Roman" panose="02020603050405020304" pitchFamily="18" charset="0"/>
              </a:rPr>
              <a:t>用来定义双字             </a:t>
            </a:r>
            <a:r>
              <a:rPr lang="en-US" altLang="zh-CN" sz="2000" dirty="0">
                <a:solidFill>
                  <a:schemeClr val="tx2"/>
                </a:solidFill>
                <a:ea typeface="微软雅黑" panose="020B0503020204020204" pitchFamily="34" charset="-122"/>
                <a:cs typeface="Times New Roman" panose="02020603050405020304" pitchFamily="18" charset="0"/>
              </a:rPr>
              <a:t>DF   </a:t>
            </a:r>
            <a:r>
              <a:rPr lang="zh-CN" altLang="en-US" sz="2000" dirty="0">
                <a:solidFill>
                  <a:schemeClr val="tx2"/>
                </a:solidFill>
                <a:ea typeface="微软雅黑" panose="020B0503020204020204" pitchFamily="34" charset="-122"/>
                <a:cs typeface="Times New Roman" panose="02020603050405020304" pitchFamily="18" charset="0"/>
              </a:rPr>
              <a:t>用来定义</a:t>
            </a:r>
            <a:r>
              <a:rPr lang="en-US" altLang="zh-CN" sz="2000" dirty="0">
                <a:solidFill>
                  <a:schemeClr val="tx2"/>
                </a:solidFill>
                <a:ea typeface="微软雅黑" panose="020B0503020204020204" pitchFamily="34" charset="-122"/>
                <a:cs typeface="Times New Roman" panose="02020603050405020304" pitchFamily="18" charset="0"/>
              </a:rPr>
              <a:t>6</a:t>
            </a:r>
            <a:r>
              <a:rPr lang="zh-CN" altLang="en-US" sz="2000" dirty="0">
                <a:solidFill>
                  <a:schemeClr val="tx2"/>
                </a:solidFill>
                <a:ea typeface="微软雅黑" panose="020B0503020204020204" pitchFamily="34" charset="-122"/>
                <a:cs typeface="Times New Roman" panose="02020603050405020304" pitchFamily="18" charset="0"/>
              </a:rPr>
              <a:t>字节内容</a:t>
            </a:r>
            <a:endParaRPr lang="zh-CN" altLang="en-US" sz="2000" dirty="0">
              <a:solidFill>
                <a:schemeClr val="tx2"/>
              </a:solidFill>
              <a:ea typeface="微软雅黑" panose="020B0503020204020204" pitchFamily="34" charset="-122"/>
              <a:cs typeface="Times New Roman" panose="02020603050405020304" pitchFamily="18" charset="0"/>
            </a:endParaRPr>
          </a:p>
          <a:p>
            <a:pPr>
              <a:spcBef>
                <a:spcPct val="20000"/>
              </a:spcBef>
            </a:pPr>
            <a:r>
              <a:rPr lang="en-US" altLang="zh-CN" sz="2000" dirty="0">
                <a:solidFill>
                  <a:schemeClr val="tx2"/>
                </a:solidFill>
                <a:ea typeface="微软雅黑" panose="020B0503020204020204" pitchFamily="34" charset="-122"/>
                <a:cs typeface="Times New Roman" panose="02020603050405020304" pitchFamily="18" charset="0"/>
              </a:rPr>
              <a:t>DQ         </a:t>
            </a:r>
            <a:r>
              <a:rPr lang="zh-CN" altLang="en-US" sz="2000" dirty="0">
                <a:solidFill>
                  <a:schemeClr val="tx2"/>
                </a:solidFill>
                <a:ea typeface="微软雅黑" panose="020B0503020204020204" pitchFamily="34" charset="-122"/>
                <a:cs typeface="Times New Roman" panose="02020603050405020304" pitchFamily="18" charset="0"/>
              </a:rPr>
              <a:t>用来定义</a:t>
            </a:r>
            <a:r>
              <a:rPr lang="en-US" altLang="zh-CN" sz="2000" dirty="0">
                <a:solidFill>
                  <a:schemeClr val="tx2"/>
                </a:solidFill>
                <a:ea typeface="微软雅黑" panose="020B0503020204020204" pitchFamily="34" charset="-122"/>
                <a:cs typeface="Times New Roman" panose="02020603050405020304" pitchFamily="18" charset="0"/>
              </a:rPr>
              <a:t>4</a:t>
            </a:r>
            <a:r>
              <a:rPr lang="zh-CN" altLang="en-US" sz="2000" dirty="0">
                <a:solidFill>
                  <a:schemeClr val="tx2"/>
                </a:solidFill>
                <a:ea typeface="微软雅黑" panose="020B0503020204020204" pitchFamily="34" charset="-122"/>
                <a:cs typeface="Times New Roman" panose="02020603050405020304" pitchFamily="18" charset="0"/>
              </a:rPr>
              <a:t>字内容      </a:t>
            </a:r>
            <a:r>
              <a:rPr lang="en-US" altLang="zh-CN" sz="2000" dirty="0">
                <a:solidFill>
                  <a:schemeClr val="tx2"/>
                </a:solidFill>
                <a:ea typeface="微软雅黑" panose="020B0503020204020204" pitchFamily="34" charset="-122"/>
                <a:cs typeface="Times New Roman" panose="02020603050405020304" pitchFamily="18" charset="0"/>
              </a:rPr>
              <a:t>DT   </a:t>
            </a:r>
            <a:r>
              <a:rPr lang="zh-CN" altLang="en-US" sz="2000" dirty="0">
                <a:solidFill>
                  <a:schemeClr val="tx2"/>
                </a:solidFill>
                <a:ea typeface="微软雅黑" panose="020B0503020204020204" pitchFamily="34" charset="-122"/>
                <a:cs typeface="Times New Roman" panose="02020603050405020304" pitchFamily="18" charset="0"/>
              </a:rPr>
              <a:t>用来定义</a:t>
            </a:r>
            <a:r>
              <a:rPr lang="en-US" altLang="zh-CN" sz="2000" dirty="0">
                <a:solidFill>
                  <a:schemeClr val="tx2"/>
                </a:solidFill>
                <a:ea typeface="微软雅黑" panose="020B0503020204020204" pitchFamily="34" charset="-122"/>
                <a:cs typeface="Times New Roman" panose="02020603050405020304" pitchFamily="18" charset="0"/>
              </a:rPr>
              <a:t>10</a:t>
            </a:r>
            <a:r>
              <a:rPr lang="zh-CN" altLang="en-US" sz="2000" dirty="0">
                <a:solidFill>
                  <a:schemeClr val="tx2"/>
                </a:solidFill>
                <a:ea typeface="微软雅黑" panose="020B0503020204020204" pitchFamily="34" charset="-122"/>
                <a:cs typeface="Times New Roman" panose="02020603050405020304" pitchFamily="18" charset="0"/>
              </a:rPr>
              <a:t>字节内容</a:t>
            </a:r>
            <a:endParaRPr lang="zh-CN" altLang="en-US" sz="2000" dirty="0">
              <a:solidFill>
                <a:schemeClr val="tx2"/>
              </a:solidFill>
              <a:ea typeface="微软雅黑" panose="020B0503020204020204" pitchFamily="34" charset="-122"/>
              <a:cs typeface="Times New Roman" panose="02020603050405020304" pitchFamily="18" charset="0"/>
            </a:endParaRPr>
          </a:p>
        </p:txBody>
      </p:sp>
      <p:sp>
        <p:nvSpPr>
          <p:cNvPr id="6" name="Rectangle 5"/>
          <p:cNvSpPr>
            <a:spLocks noChangeArrowheads="1"/>
          </p:cNvSpPr>
          <p:nvPr/>
        </p:nvSpPr>
        <p:spPr bwMode="auto">
          <a:xfrm>
            <a:off x="492292" y="3889540"/>
            <a:ext cx="7315200" cy="37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dirty="0">
                <a:solidFill>
                  <a:schemeClr val="tx2"/>
                </a:solidFill>
                <a:ea typeface="微软雅黑" panose="020B0503020204020204" pitchFamily="34" charset="-122"/>
                <a:cs typeface="Times New Roman" panose="02020603050405020304" pitchFamily="18" charset="0"/>
              </a:rPr>
              <a:t>伪指令助记符有如下几种：</a:t>
            </a:r>
            <a:endParaRPr lang="zh-CN" altLang="en-US" sz="2000" dirty="0">
              <a:solidFill>
                <a:schemeClr val="tx2"/>
              </a:solidFill>
              <a:ea typeface="微软雅黑" panose="020B0503020204020204" pitchFamily="34" charset="-122"/>
              <a:cs typeface="Times New Roman" panose="02020603050405020304" pitchFamily="18" charset="0"/>
            </a:endParaRPr>
          </a:p>
        </p:txBody>
      </p:sp>
      <p:sp>
        <p:nvSpPr>
          <p:cNvPr id="7" name="Rectangle 8"/>
          <p:cNvSpPr>
            <a:spLocks noChangeArrowheads="1"/>
          </p:cNvSpPr>
          <p:nvPr/>
        </p:nvSpPr>
        <p:spPr bwMode="auto">
          <a:xfrm>
            <a:off x="492292" y="2193667"/>
            <a:ext cx="8569325" cy="1407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25000"/>
              </a:spcBef>
            </a:pPr>
            <a:r>
              <a:rPr kumimoji="1" lang="zh-CN" altLang="en-US" sz="20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格式：</a:t>
            </a:r>
            <a:endParaRPr kumimoji="1" lang="zh-CN" altLang="en-US" sz="20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spcBef>
                <a:spcPct val="25000"/>
              </a:spcBef>
            </a:pPr>
            <a:r>
              <a:rPr kumimoji="1" lang="en-US" altLang="zh-CN" sz="2000" b="1"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000" b="1"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名称</a:t>
            </a:r>
            <a:r>
              <a:rPr kumimoji="1" lang="en-US" altLang="zh-CN" sz="2000" b="1"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000"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b="1"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伪指令助记符</a:t>
            </a:r>
            <a:r>
              <a:rPr kumimoji="1" lang="zh-CN" altLang="en-US" sz="2000"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b="1" dirty="0">
                <a:solidFill>
                  <a:srgbClr val="FF0000"/>
                </a:solidFill>
                <a:effectLst>
                  <a:outerShdw blurRad="38100" dist="38100" dir="2700000" algn="tl">
                    <a:srgbClr val="FFFFFF"/>
                  </a:outerShdw>
                </a:effectLst>
                <a:latin typeface="Times New Roman" panose="02020603050405020304" pitchFamily="18" charset="0"/>
                <a:ea typeface="微软雅黑" panose="020B0503020204020204" pitchFamily="34" charset="-122"/>
                <a:cs typeface="Times New Roman" panose="02020603050405020304" pitchFamily="18" charset="0"/>
              </a:rPr>
              <a:t>数据表</a:t>
            </a:r>
            <a:r>
              <a:rPr kumimoji="1"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0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0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注释</a:t>
            </a:r>
            <a:r>
              <a:rPr kumimoji="1" lang="en-US" altLang="zh-CN" sz="20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20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spcBef>
                <a:spcPct val="25000"/>
              </a:spcBef>
            </a:pPr>
            <a:r>
              <a:rPr kumimoji="1" lang="zh-CN" altLang="en-US" sz="20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其中变量名用符号地址表示，后面不能跟冒号。</a:t>
            </a:r>
            <a:endParaRPr kumimoji="1" lang="zh-CN" altLang="en-US" sz="20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autoUpdateAnimBg="0"/>
      <p:bldP spid="6" grpId="0" autoUpdateAnimBg="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5"/>
            <a:ext cx="8229600" cy="563562"/>
          </a:xfrm>
        </p:spPr>
        <p:txBody>
          <a:bodyPr/>
          <a:lstStyle/>
          <a:p>
            <a:r>
              <a:rPr lang="en-US" altLang="zh-CN" b="1" dirty="0"/>
              <a:t>3.</a:t>
            </a:r>
            <a:r>
              <a:rPr lang="zh-CN" altLang="zh-CN" b="1" dirty="0"/>
              <a:t>段定义伪指令</a:t>
            </a:r>
            <a:endParaRPr lang="zh-CN" altLang="zh-CN" b="1" dirty="0"/>
          </a:p>
        </p:txBody>
      </p:sp>
      <p:sp>
        <p:nvSpPr>
          <p:cNvPr id="3" name="文本占位符 2"/>
          <p:cNvSpPr>
            <a:spLocks noGrp="1"/>
          </p:cNvSpPr>
          <p:nvPr>
            <p:ph type="body" sz="quarter" idx="10"/>
          </p:nvPr>
        </p:nvSpPr>
        <p:spPr/>
        <p:txBody>
          <a:bodyPr/>
          <a:lstStyle/>
          <a:p>
            <a:r>
              <a:rPr lang="en-US" altLang="zh-CN" dirty="0"/>
              <a:t>5.4</a:t>
            </a:r>
            <a:r>
              <a:rPr lang="zh-CN" altLang="zh-CN" dirty="0"/>
              <a:t>伪指令</a:t>
            </a:r>
            <a:endParaRPr lang="zh-CN" altLang="zh-CN"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482622" y="2193667"/>
            <a:ext cx="7977810" cy="3831818"/>
          </a:xfrm>
          <a:prstGeom prst="rect">
            <a:avLst/>
          </a:prstGeom>
        </p:spPr>
        <p:txBody>
          <a:bodyPr wrap="square">
            <a:spAutoFit/>
          </a:bodyPr>
          <a:lstStyle/>
          <a:p>
            <a:pPr marL="0" marR="0" lvl="0" indent="0" defTabSz="914400" eaLnBrk="1" fontAlgn="auto" latinLnBrk="0" hangingPunct="1">
              <a:lnSpc>
                <a:spcPct val="120000"/>
              </a:lnSpc>
              <a:spcBef>
                <a:spcPts val="60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r>
              <a:rPr kumimoji="1" lang="zh-CN" altLang="en-US" sz="2000" b="1" i="0" u="none" strike="noStrike" kern="0" cap="none" spc="0" normalizeH="0" baseline="0" noProof="0" dirty="0">
                <a:ln>
                  <a:noFill/>
                </a:ln>
                <a:solidFill>
                  <a:srgbClr val="000000"/>
                </a:solidFill>
                <a:effectLst/>
                <a:uLnTx/>
                <a:uFillTx/>
                <a:latin typeface="楷体_GB2312" pitchFamily="49" charset="-122"/>
                <a:ea typeface="楷体_GB2312" pitchFamily="49" charset="-122"/>
              </a:rPr>
              <a:t>段定义伪指令的用途是在汇编语言程序中定义逻辑段，用它来指定段的名称和范围，并指明段的定位类型、组合类型及类别。</a:t>
            </a:r>
            <a:endParaRPr kumimoji="1" lang="zh-CN" altLang="en-US" sz="2000" b="1" i="0" u="none" strike="noStrike" kern="0" cap="none" spc="0" normalizeH="0" baseline="0" noProof="0" dirty="0">
              <a:ln>
                <a:noFill/>
              </a:ln>
              <a:solidFill>
                <a:srgbClr val="000000"/>
              </a:solidFill>
              <a:effectLst/>
              <a:uLnTx/>
              <a:uFillTx/>
              <a:latin typeface="楷体_GB2312" pitchFamily="49" charset="-122"/>
              <a:ea typeface="楷体_GB2312" pitchFamily="49" charset="-122"/>
            </a:endParaRPr>
          </a:p>
          <a:p>
            <a:pPr marL="0" marR="0" lvl="0" indent="0" defTabSz="914400" eaLnBrk="1" fontAlgn="auto" latinLnBrk="0" hangingPunct="1">
              <a:lnSpc>
                <a:spcPct val="120000"/>
              </a:lnSpc>
              <a:spcBef>
                <a:spcPts val="60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latin typeface="楷体_GB2312" pitchFamily="49" charset="-122"/>
                <a:ea typeface="楷体_GB2312" pitchFamily="49" charset="-122"/>
              </a:rPr>
              <a:t>   常用的段定义伪指令有</a:t>
            </a:r>
            <a:r>
              <a:rPr kumimoji="1" lang="zh-CN" altLang="en-US" sz="2000" b="0" i="0" u="none" strike="noStrike" kern="0" cap="none" spc="0" normalizeH="0" baseline="0" noProof="0" dirty="0">
                <a:ln>
                  <a:noFill/>
                </a:ln>
                <a:solidFill>
                  <a:srgbClr val="000000"/>
                </a:solidFill>
                <a:effectLst/>
                <a:uLnTx/>
                <a:uFillTx/>
                <a:latin typeface="楷体_GB2312" pitchFamily="49" charset="-122"/>
                <a:ea typeface="楷体_GB2312" pitchFamily="49" charset="-122"/>
              </a:rPr>
              <a:t> </a:t>
            </a:r>
            <a:r>
              <a:rPr kumimoji="1" lang="en-US" altLang="zh-CN" sz="2000" b="1" i="0" u="none" strike="noStrike" kern="0" cap="none" spc="0" normalizeH="0" baseline="0" noProof="0" dirty="0">
                <a:ln>
                  <a:noFill/>
                </a:ln>
                <a:solidFill>
                  <a:srgbClr val="FF3300"/>
                </a:solidFill>
                <a:effectLst/>
                <a:uLnTx/>
                <a:uFillTx/>
                <a:latin typeface="Times New Roman" panose="02020603050405020304" pitchFamily="18" charset="0"/>
                <a:ea typeface="楷体_GB2312" pitchFamily="49" charset="-122"/>
              </a:rPr>
              <a:t>SEGMENT / ENDS</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 </a:t>
            </a:r>
            <a:r>
              <a:rPr kumimoji="1" lang="zh-CN" altLang="en-US" sz="2000" b="0" i="0" u="none" strike="noStrike" kern="0" cap="none" spc="0" normalizeH="0" baseline="0" noProof="0" dirty="0">
                <a:ln>
                  <a:noFill/>
                </a:ln>
                <a:solidFill>
                  <a:srgbClr val="000000"/>
                </a:solidFill>
                <a:effectLst/>
                <a:uLnTx/>
                <a:uFillTx/>
                <a:latin typeface="楷体_GB2312" pitchFamily="49" charset="-122"/>
                <a:ea typeface="楷体_GB2312" pitchFamily="49" charset="-122"/>
              </a:rPr>
              <a:t>和 </a:t>
            </a:r>
            <a:r>
              <a:rPr kumimoji="1" lang="en-US" altLang="zh-CN" sz="2000" b="1" i="0" u="none" strike="noStrike" kern="0" cap="none" spc="0" normalizeH="0" baseline="0" noProof="0" dirty="0">
                <a:ln>
                  <a:noFill/>
                </a:ln>
                <a:solidFill>
                  <a:srgbClr val="FF3300"/>
                </a:solidFill>
                <a:effectLst/>
                <a:uLnTx/>
                <a:uFillTx/>
                <a:latin typeface="Times New Roman" panose="02020603050405020304" pitchFamily="18" charset="0"/>
                <a:ea typeface="楷体_GB2312" pitchFamily="49" charset="-122"/>
              </a:rPr>
              <a:t>ASSUME</a:t>
            </a:r>
            <a:r>
              <a:rPr kumimoji="1" lang="zh-CN" altLang="en-US" sz="2000" b="0" i="0" u="none" strike="noStrike" kern="0" cap="none" spc="0" normalizeH="0" baseline="0" noProof="0" dirty="0">
                <a:ln>
                  <a:noFill/>
                </a:ln>
                <a:solidFill>
                  <a:srgbClr val="000000"/>
                </a:solidFill>
                <a:effectLst/>
                <a:uLnTx/>
                <a:uFillTx/>
                <a:latin typeface="楷体_GB2312" pitchFamily="49" charset="-122"/>
                <a:ea typeface="楷体_GB2312" pitchFamily="49" charset="-122"/>
              </a:rPr>
              <a:t>等。</a:t>
            </a:r>
            <a:r>
              <a:rPr kumimoji="1"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1"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auto" latinLnBrk="0" hangingPunct="1">
              <a:lnSpc>
                <a:spcPct val="90000"/>
              </a:lnSpc>
              <a:spcBef>
                <a:spcPts val="600"/>
              </a:spcBef>
              <a:spcAft>
                <a:spcPts val="0"/>
              </a:spcAft>
              <a:buClrTx/>
              <a:buSzTx/>
              <a:buFontTx/>
              <a:buNone/>
              <a:defRPr/>
            </a:pPr>
            <a:r>
              <a:rPr kumimoji="1"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1" lang="zh-CN" altLang="en-US" sz="2000" b="0" i="0" u="none" strike="noStrike" kern="0" cap="none" spc="0" normalizeH="0" baseline="0" noProof="0" dirty="0">
                <a:ln>
                  <a:noFill/>
                </a:ln>
                <a:solidFill>
                  <a:srgbClr val="000000"/>
                </a:solidFill>
                <a:effectLst/>
                <a:uLnTx/>
                <a:uFillTx/>
                <a:latin typeface="楷体_GB2312" pitchFamily="49" charset="-122"/>
                <a:ea typeface="楷体_GB2312" pitchFamily="49" charset="-122"/>
              </a:rPr>
              <a:t>（</a:t>
            </a:r>
            <a:r>
              <a:rPr kumimoji="1" lang="en-US" altLang="zh-CN" sz="2000" b="0" i="0" u="none" strike="noStrike" kern="0" cap="none" spc="0" normalizeH="0" baseline="0" noProof="0" dirty="0">
                <a:ln>
                  <a:noFill/>
                </a:ln>
                <a:solidFill>
                  <a:srgbClr val="000000"/>
                </a:solidFill>
                <a:effectLst/>
                <a:uLnTx/>
                <a:uFillTx/>
                <a:latin typeface="楷体_GB2312" pitchFamily="49" charset="-122"/>
                <a:ea typeface="楷体_GB2312" pitchFamily="49" charset="-122"/>
              </a:rPr>
              <a:t>1</a:t>
            </a:r>
            <a:r>
              <a:rPr kumimoji="1" lang="zh-CN" altLang="en-US" sz="2000" b="0" i="0" u="none" strike="noStrike" kern="0" cap="none" spc="0" normalizeH="0" baseline="0" noProof="0" dirty="0">
                <a:ln>
                  <a:noFill/>
                </a:ln>
                <a:solidFill>
                  <a:srgbClr val="000000"/>
                </a:solidFill>
                <a:effectLst/>
                <a:uLnTx/>
                <a:uFillTx/>
                <a:latin typeface="楷体_GB2312" pitchFamily="49" charset="-122"/>
                <a:ea typeface="楷体_GB2312" pitchFamily="49" charset="-122"/>
              </a:rPr>
              <a:t>）</a:t>
            </a:r>
            <a:r>
              <a:rPr kumimoji="1" lang="zh-CN" altLang="en-US" sz="2000" b="0" i="0" u="none" strike="noStrike" kern="0" cap="none" spc="0" normalizeH="0" baseline="0" noProof="0" dirty="0">
                <a:ln>
                  <a:noFill/>
                </a:ln>
                <a:solidFill>
                  <a:srgbClr val="FF33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段定义伪指令</a:t>
            </a:r>
            <a:r>
              <a:rPr kumimoji="1" lang="zh-CN" altLang="en-US" sz="2000" b="0" i="0" u="none" strike="noStrike" kern="0" cap="none" spc="0" normalizeH="0" baseline="0" noProof="0" dirty="0">
                <a:ln>
                  <a:noFill/>
                </a:ln>
                <a:solidFill>
                  <a:srgbClr val="000000"/>
                </a:solidFill>
                <a:effectLst/>
                <a:uLnTx/>
                <a:uFillTx/>
                <a:latin typeface="楷体_GB2312" pitchFamily="49" charset="-122"/>
                <a:ea typeface="楷体_GB2312" pitchFamily="49" charset="-122"/>
              </a:rPr>
              <a:t>    </a:t>
            </a:r>
            <a:r>
              <a:rPr kumimoji="1" lang="en-US" altLang="zh-CN" sz="2000" b="1" i="0" u="none" strike="noStrike" kern="0" cap="none" spc="0" normalizeH="0" baseline="0" noProof="0" dirty="0">
                <a:ln>
                  <a:noFill/>
                </a:ln>
                <a:solidFill>
                  <a:srgbClr val="FF3300"/>
                </a:solidFill>
                <a:effectLst/>
                <a:uLnTx/>
                <a:uFillTx/>
                <a:latin typeface="Times New Roman" panose="02020603050405020304" pitchFamily="18" charset="0"/>
                <a:ea typeface="楷体_GB2312" pitchFamily="49" charset="-122"/>
              </a:rPr>
              <a:t>SEGMENT/ENDS</a:t>
            </a:r>
            <a:endParaRPr kumimoji="1" lang="en-US" altLang="zh-CN" sz="2000" b="1" i="0" u="none" strike="noStrike" kern="0" cap="none" spc="0" normalizeH="0" baseline="0" noProof="0" dirty="0">
              <a:ln>
                <a:noFill/>
              </a:ln>
              <a:solidFill>
                <a:srgbClr val="FF3300"/>
              </a:solidFill>
              <a:effectLst/>
              <a:uLnTx/>
              <a:uFillTx/>
              <a:latin typeface="Times New Roman" panose="02020603050405020304" pitchFamily="18" charset="0"/>
              <a:ea typeface="楷体_GB2312" pitchFamily="49" charset="-122"/>
            </a:endParaRPr>
          </a:p>
          <a:p>
            <a:pPr marL="0" marR="0" lvl="1" indent="0" defTabSz="914400" eaLnBrk="1" fontAlgn="auto" latinLnBrk="0" hangingPunct="1">
              <a:lnSpc>
                <a:spcPct val="100000"/>
              </a:lnSpc>
              <a:spcBef>
                <a:spcPts val="60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格式  </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a:t>
            </a:r>
            <a:endParaRPr kumimoji="1" lang="en-US" altLang="zh-CN" sz="11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endParaRPr>
          </a:p>
          <a:p>
            <a:pPr marL="0" marR="0" lvl="1" indent="0" defTabSz="914400" eaLnBrk="1" fontAlgn="auto" latinLnBrk="0" hangingPunct="1">
              <a:lnSpc>
                <a:spcPct val="90000"/>
              </a:lnSpc>
              <a:spcBef>
                <a:spcPts val="600"/>
              </a:spcBef>
              <a:spcAft>
                <a:spcPts val="0"/>
              </a:spcAft>
              <a:buClrTx/>
              <a:buSzTx/>
              <a:buFontTx/>
              <a:buNone/>
              <a:defRPr/>
            </a:pPr>
            <a:r>
              <a:rPr kumimoji="1" lang="zh-CN" altLang="en-US" sz="20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49" charset="-122"/>
              </a:rPr>
              <a:t>         段名</a:t>
            </a:r>
            <a:r>
              <a:rPr kumimoji="1" lang="zh-CN" altLang="en-US" sz="2000" b="1" i="0" u="none" strike="noStrike" kern="0" cap="none" spc="0" normalizeH="0" baseline="0" noProof="0" dirty="0">
                <a:ln>
                  <a:noFill/>
                </a:ln>
                <a:solidFill>
                  <a:srgbClr val="000000"/>
                </a:solidFill>
                <a:effectLst/>
                <a:uLnTx/>
                <a:uFillTx/>
                <a:latin typeface="楷体_GB2312" pitchFamily="49" charset="-122"/>
                <a:ea typeface="楷体_GB2312" pitchFamily="49" charset="-122"/>
              </a:rPr>
              <a:t> </a:t>
            </a:r>
            <a:r>
              <a:rPr kumimoji="1" lang="en-US" altLang="zh-CN" sz="2000" b="1" i="0" u="none" strike="noStrike" kern="0" cap="none" spc="0" normalizeH="0" baseline="0" noProof="0" dirty="0">
                <a:ln>
                  <a:noFill/>
                </a:ln>
                <a:solidFill>
                  <a:srgbClr val="FF3300"/>
                </a:solidFill>
                <a:effectLst/>
                <a:uLnTx/>
                <a:uFillTx/>
                <a:latin typeface="Times New Roman" panose="02020603050405020304" pitchFamily="18" charset="0"/>
                <a:ea typeface="楷体_GB2312" pitchFamily="49" charset="-122"/>
              </a:rPr>
              <a:t>SEGMENT</a:t>
            </a:r>
            <a:r>
              <a:rPr kumimoji="1" lang="en-US" altLang="zh-CN" sz="2000" b="1" i="0" u="none" strike="noStrike" kern="0" cap="none" spc="0" normalizeH="0" baseline="0" noProof="0" dirty="0">
                <a:ln>
                  <a:noFill/>
                </a:ln>
                <a:solidFill>
                  <a:srgbClr val="000000"/>
                </a:solidFill>
                <a:effectLst/>
                <a:uLnTx/>
                <a:uFillTx/>
                <a:latin typeface="楷体_GB2312" pitchFamily="49" charset="-122"/>
                <a:ea typeface="楷体_GB2312" pitchFamily="49" charset="-122"/>
              </a:rPr>
              <a:t> [</a:t>
            </a:r>
            <a:r>
              <a:rPr kumimoji="1" lang="zh-CN" altLang="en-US" sz="2000" b="1" i="0" u="none" strike="noStrike" kern="0" cap="none" spc="0" normalizeH="0" baseline="0" noProof="0" dirty="0">
                <a:ln>
                  <a:noFill/>
                </a:ln>
                <a:solidFill>
                  <a:srgbClr val="000000"/>
                </a:solidFill>
                <a:effectLst/>
                <a:uLnTx/>
                <a:uFillTx/>
                <a:latin typeface="楷体_GB2312" pitchFamily="49" charset="-122"/>
                <a:ea typeface="楷体_GB2312" pitchFamily="49" charset="-122"/>
              </a:rPr>
              <a:t>定位类型</a:t>
            </a:r>
            <a:r>
              <a:rPr kumimoji="1" lang="en-US" altLang="zh-CN" sz="2000" b="1" i="0" u="none" strike="noStrike" kern="0" cap="none" spc="0" normalizeH="0" baseline="0" noProof="0" dirty="0">
                <a:ln>
                  <a:noFill/>
                </a:ln>
                <a:solidFill>
                  <a:srgbClr val="000000"/>
                </a:solidFill>
                <a:effectLst/>
                <a:uLnTx/>
                <a:uFillTx/>
                <a:latin typeface="楷体_GB2312" pitchFamily="49" charset="-122"/>
                <a:ea typeface="楷体_GB2312" pitchFamily="49" charset="-122"/>
              </a:rPr>
              <a:t>] [</a:t>
            </a:r>
            <a:r>
              <a:rPr kumimoji="1" lang="zh-CN" altLang="en-US" sz="2000" b="1" i="0" u="none" strike="noStrike" kern="0" cap="none" spc="0" normalizeH="0" baseline="0" noProof="0" dirty="0">
                <a:ln>
                  <a:noFill/>
                </a:ln>
                <a:solidFill>
                  <a:srgbClr val="000000"/>
                </a:solidFill>
                <a:effectLst/>
                <a:uLnTx/>
                <a:uFillTx/>
                <a:latin typeface="楷体_GB2312" pitchFamily="49" charset="-122"/>
                <a:ea typeface="楷体_GB2312" pitchFamily="49" charset="-122"/>
              </a:rPr>
              <a:t>组合类型</a:t>
            </a:r>
            <a:r>
              <a:rPr kumimoji="1" lang="en-US" altLang="zh-CN" sz="2000" b="1" i="0" u="none" strike="noStrike" kern="0" cap="none" spc="0" normalizeH="0" baseline="0" noProof="0" dirty="0">
                <a:ln>
                  <a:noFill/>
                </a:ln>
                <a:solidFill>
                  <a:srgbClr val="000000"/>
                </a:solidFill>
                <a:effectLst/>
                <a:uLnTx/>
                <a:uFillTx/>
                <a:latin typeface="楷体_GB2312" pitchFamily="49" charset="-122"/>
                <a:ea typeface="楷体_GB2312" pitchFamily="49" charset="-122"/>
              </a:rPr>
              <a:t>] [</a:t>
            </a:r>
            <a:r>
              <a:rPr kumimoji="1" lang="zh-CN" altLang="en-US" sz="2000" b="1" i="0" u="none" strike="noStrike" kern="0" cap="none" spc="0" normalizeH="0" baseline="0" noProof="0" dirty="0">
                <a:ln>
                  <a:noFill/>
                </a:ln>
                <a:solidFill>
                  <a:srgbClr val="000000"/>
                </a:solidFill>
                <a:effectLst/>
                <a:uLnTx/>
                <a:uFillTx/>
                <a:latin typeface="楷体_GB2312" pitchFamily="49" charset="-122"/>
                <a:ea typeface="楷体_GB2312" pitchFamily="49" charset="-122"/>
              </a:rPr>
              <a:t>分类名</a:t>
            </a:r>
            <a:r>
              <a:rPr kumimoji="1" lang="en-US" altLang="zh-CN" sz="2000" b="1" i="0" u="none" strike="noStrike" kern="0" cap="none" spc="0" normalizeH="0" baseline="0" noProof="0" dirty="0">
                <a:ln>
                  <a:noFill/>
                </a:ln>
                <a:solidFill>
                  <a:srgbClr val="000000"/>
                </a:solidFill>
                <a:effectLst/>
                <a:uLnTx/>
                <a:uFillTx/>
                <a:latin typeface="楷体_GB2312" pitchFamily="49" charset="-122"/>
                <a:ea typeface="楷体_GB2312" pitchFamily="49" charset="-122"/>
              </a:rPr>
              <a:t>]</a:t>
            </a:r>
            <a:endParaRPr kumimoji="1" lang="en-US" altLang="zh-CN" sz="2000" b="1" i="0" u="none" strike="noStrike" kern="0" cap="none" spc="0" normalizeH="0" baseline="0" noProof="0" dirty="0">
              <a:ln>
                <a:noFill/>
              </a:ln>
              <a:solidFill>
                <a:srgbClr val="000000"/>
              </a:solidFill>
              <a:effectLst/>
              <a:uLnTx/>
              <a:uFillTx/>
              <a:latin typeface="楷体_GB2312" pitchFamily="49" charset="-122"/>
              <a:ea typeface="楷体_GB2312" pitchFamily="49" charset="-122"/>
            </a:endParaRPr>
          </a:p>
          <a:p>
            <a:pPr marL="0" marR="0" lvl="1" indent="0" defTabSz="914400" eaLnBrk="1" fontAlgn="auto" latinLnBrk="0" hangingPunct="1">
              <a:lnSpc>
                <a:spcPct val="100000"/>
              </a:lnSpc>
              <a:spcBef>
                <a:spcPts val="60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latin typeface="楷体_GB2312" pitchFamily="49" charset="-122"/>
                <a:ea typeface="楷体_GB2312" pitchFamily="49" charset="-122"/>
              </a:rPr>
              <a:t>                   </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段体</a:t>
            </a:r>
            <a:r>
              <a:rPr kumimoji="1" lang="zh-CN" altLang="en-US" sz="2000" b="1" i="0" u="none" strike="noStrike" kern="0" cap="none" spc="0" normalizeH="0" baseline="0" noProof="0" dirty="0">
                <a:ln>
                  <a:noFill/>
                </a:ln>
                <a:solidFill>
                  <a:srgbClr val="000000"/>
                </a:solidFill>
                <a:effectLst/>
                <a:uLnTx/>
                <a:uFillTx/>
                <a:latin typeface="楷体_GB2312" pitchFamily="49" charset="-122"/>
                <a:ea typeface="楷体_GB2312" pitchFamily="49" charset="-122"/>
              </a:rPr>
              <a:t>       ；本段程序内容</a:t>
            </a:r>
            <a:r>
              <a:rPr kumimoji="1" lang="en-US" altLang="zh-CN" sz="2000" b="1" i="0" u="none" strike="noStrike" kern="0" cap="none" spc="0" normalizeH="0" baseline="0" noProof="0" dirty="0">
                <a:ln>
                  <a:noFill/>
                </a:ln>
                <a:solidFill>
                  <a:srgbClr val="000000"/>
                </a:solidFill>
                <a:effectLst/>
                <a:uLnTx/>
                <a:uFillTx/>
                <a:latin typeface="楷体_GB2312" pitchFamily="49" charset="-122"/>
                <a:ea typeface="楷体_GB2312" pitchFamily="49" charset="-122"/>
              </a:rPr>
              <a:t>(</a:t>
            </a:r>
            <a:r>
              <a:rPr kumimoji="1" lang="zh-CN" altLang="en-US" sz="2000" b="1" i="0" u="none" strike="noStrike" kern="0" cap="none" spc="0" normalizeH="0" baseline="0" noProof="0" dirty="0">
                <a:ln>
                  <a:noFill/>
                </a:ln>
                <a:solidFill>
                  <a:srgbClr val="000000"/>
                </a:solidFill>
                <a:effectLst/>
                <a:uLnTx/>
                <a:uFillTx/>
                <a:latin typeface="楷体_GB2312" pitchFamily="49" charset="-122"/>
                <a:ea typeface="楷体_GB2312" pitchFamily="49" charset="-122"/>
              </a:rPr>
              <a:t>指令语句或伪指令语句</a:t>
            </a:r>
            <a:r>
              <a:rPr kumimoji="1" lang="en-US" altLang="zh-CN" sz="2000" b="1" i="0" u="none" strike="noStrike" kern="0" cap="none" spc="0" normalizeH="0" baseline="0" noProof="0" dirty="0">
                <a:ln>
                  <a:noFill/>
                </a:ln>
                <a:solidFill>
                  <a:srgbClr val="000000"/>
                </a:solidFill>
                <a:effectLst/>
                <a:uLnTx/>
                <a:uFillTx/>
                <a:latin typeface="楷体_GB2312" pitchFamily="49" charset="-122"/>
                <a:ea typeface="楷体_GB2312" pitchFamily="49" charset="-122"/>
              </a:rPr>
              <a:t>)</a:t>
            </a:r>
            <a:endParaRPr kumimoji="1" lang="en-US" altLang="zh-CN" sz="2000" b="1" i="0" u="none" strike="noStrike" kern="0" cap="none" spc="0" normalizeH="0" baseline="0" noProof="0" dirty="0">
              <a:ln>
                <a:noFill/>
              </a:ln>
              <a:solidFill>
                <a:srgbClr val="000000"/>
              </a:solidFill>
              <a:effectLst/>
              <a:uLnTx/>
              <a:uFillTx/>
              <a:latin typeface="楷体_GB2312" pitchFamily="49" charset="-122"/>
              <a:ea typeface="楷体_GB2312" pitchFamily="49" charset="-122"/>
            </a:endParaRPr>
          </a:p>
          <a:p>
            <a:pPr marL="0" marR="0" lvl="1" indent="0" defTabSz="914400" eaLnBrk="1" fontAlgn="auto" latinLnBrk="0" hangingPunct="1">
              <a:lnSpc>
                <a:spcPct val="100000"/>
              </a:lnSpc>
              <a:spcBef>
                <a:spcPts val="600"/>
              </a:spcBef>
              <a:spcAft>
                <a:spcPts val="0"/>
              </a:spcAft>
              <a:buClrTx/>
              <a:buSzTx/>
              <a:buFontTx/>
              <a:buNone/>
              <a:defRPr/>
            </a:pPr>
            <a:r>
              <a:rPr kumimoji="1" lang="zh-CN" altLang="en-US" sz="20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49" charset="-122"/>
              </a:rPr>
              <a:t>         段名</a:t>
            </a:r>
            <a:r>
              <a:rPr kumimoji="1" lang="zh-CN" altLang="en-US" sz="2000" b="1" i="0" u="none" strike="noStrike" kern="0" cap="none" spc="0" normalizeH="0" baseline="0" noProof="0" dirty="0">
                <a:ln>
                  <a:noFill/>
                </a:ln>
                <a:solidFill>
                  <a:srgbClr val="000000"/>
                </a:solidFill>
                <a:effectLst/>
                <a:uLnTx/>
                <a:uFillTx/>
                <a:latin typeface="楷体_GB2312" pitchFamily="49" charset="-122"/>
                <a:ea typeface="楷体_GB2312" pitchFamily="49" charset="-122"/>
              </a:rPr>
              <a:t> </a:t>
            </a:r>
            <a:r>
              <a:rPr kumimoji="1" lang="zh-CN" altLang="en-US" sz="2000" b="1" i="0" u="none" strike="noStrike" kern="0" cap="none" spc="0" normalizeH="0" baseline="0" noProof="0" dirty="0">
                <a:ln>
                  <a:noFill/>
                </a:ln>
                <a:solidFill>
                  <a:srgbClr val="FF3300"/>
                </a:solidFill>
                <a:effectLst/>
                <a:uLnTx/>
                <a:uFillTx/>
                <a:latin typeface="Times New Roman" panose="02020603050405020304" pitchFamily="18" charset="0"/>
                <a:ea typeface="楷体_GB2312" pitchFamily="49" charset="-122"/>
              </a:rPr>
              <a:t>  </a:t>
            </a:r>
            <a:r>
              <a:rPr kumimoji="1" lang="en-US" altLang="zh-CN" sz="2000" b="1" i="0" u="none" strike="noStrike" kern="0" cap="none" spc="0" normalizeH="0" baseline="0" noProof="0" dirty="0">
                <a:ln>
                  <a:noFill/>
                </a:ln>
                <a:solidFill>
                  <a:srgbClr val="FF3300"/>
                </a:solidFill>
                <a:effectLst/>
                <a:uLnTx/>
                <a:uFillTx/>
                <a:latin typeface="Times New Roman" panose="02020603050405020304" pitchFamily="18" charset="0"/>
                <a:ea typeface="楷体_GB2312" pitchFamily="49" charset="-122"/>
              </a:rPr>
              <a:t>ENDS</a:t>
            </a:r>
            <a:endParaRPr kumimoji="1" lang="en-US" altLang="zh-CN" sz="2000" b="1" i="0" u="none" strike="noStrike" kern="0" cap="none" spc="0" normalizeH="0" baseline="0" noProof="0" dirty="0">
              <a:ln>
                <a:noFill/>
              </a:ln>
              <a:solidFill>
                <a:srgbClr val="FF3300"/>
              </a:solidFill>
              <a:effectLst/>
              <a:uLnTx/>
              <a:uFillTx/>
              <a:latin typeface="Times New Roman" panose="02020603050405020304" pitchFamily="18" charset="0"/>
              <a:ea typeface="楷体_GB2312" pitchFamily="49" charset="-122"/>
            </a:endParaRPr>
          </a:p>
          <a:p>
            <a:pPr marL="0" marR="0" lvl="1" indent="0" defTabSz="914400" eaLnBrk="1" fontAlgn="auto" latinLnBrk="0" hangingPunct="1">
              <a:lnSpc>
                <a:spcPct val="100000"/>
              </a:lnSpc>
              <a:spcBef>
                <a:spcPts val="600"/>
              </a:spcBef>
              <a:spcAft>
                <a:spcPts val="0"/>
              </a:spcAft>
              <a:buClrTx/>
              <a:buSzTx/>
              <a:buFontTx/>
              <a:buNone/>
              <a:defRPr/>
            </a:pPr>
            <a:r>
              <a:rPr kumimoji="1" lang="zh-CN" altLang="en-US" sz="2000" b="1" i="0" u="none" strike="noStrike" kern="0" cap="none" spc="0" normalizeH="0" baseline="0" noProof="0" dirty="0">
                <a:ln>
                  <a:noFill/>
                </a:ln>
                <a:solidFill>
                  <a:srgbClr val="333399"/>
                </a:solidFill>
                <a:effectLst/>
                <a:uLnTx/>
                <a:uFillTx/>
                <a:latin typeface="Times New Roman" panose="02020603050405020304" pitchFamily="18" charset="0"/>
                <a:ea typeface="楷体_GB2312" pitchFamily="49" charset="-122"/>
              </a:rPr>
              <a:t>         段名</a:t>
            </a:r>
            <a:r>
              <a:rPr kumimoji="1" lang="zh-CN" altLang="en-US" sz="2000" b="1" i="0" u="none" strike="noStrike" kern="0" cap="none" spc="0" normalizeH="0" baseline="0" noProof="0" dirty="0">
                <a:ln>
                  <a:noFill/>
                </a:ln>
                <a:solidFill>
                  <a:srgbClr val="000000"/>
                </a:solidFill>
                <a:effectLst/>
                <a:uLnTx/>
                <a:uFillTx/>
                <a:latin typeface="楷体_GB2312" pitchFamily="49" charset="-122"/>
                <a:ea typeface="楷体_GB2312" pitchFamily="49" charset="-122"/>
              </a:rPr>
              <a:t>为所定义段的名称或标识符，用于识别段，指示汇编程序为该段分配的存储器起始位置。</a:t>
            </a:r>
            <a:endParaRPr kumimoji="0" lang="zh-CN" altLang="en-US" sz="1600" b="0" i="0" u="none" strike="noStrike" kern="0" cap="none" spc="0" normalizeH="0" baseline="0" noProof="0" dirty="0">
              <a:ln>
                <a:noFill/>
              </a:ln>
              <a:solidFill>
                <a:sysClr val="windowText" lastClr="0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5.4</a:t>
            </a:r>
            <a:r>
              <a:rPr lang="zh-CN" altLang="zh-CN" dirty="0"/>
              <a:t>伪指令</a:t>
            </a:r>
            <a:endParaRPr lang="zh-CN" altLang="zh-CN"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Text Box 2"/>
          <p:cNvSpPr txBox="1">
            <a:spLocks noChangeArrowheads="1"/>
          </p:cNvSpPr>
          <p:nvPr/>
        </p:nvSpPr>
        <p:spPr bwMode="auto">
          <a:xfrm>
            <a:off x="469173" y="2883056"/>
            <a:ext cx="8353425" cy="3105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just" defTabSz="914400" eaLnBrk="0" fontAlgn="auto" latinLnBrk="0" hangingPunct="0">
              <a:lnSpc>
                <a:spcPct val="150000"/>
              </a:lnSpc>
              <a:spcBef>
                <a:spcPts val="0"/>
              </a:spcBef>
              <a:spcAft>
                <a:spcPts val="0"/>
              </a:spcAft>
              <a:buClr>
                <a:srgbClr val="FF3300"/>
              </a:buClr>
              <a:buSzTx/>
              <a:buFont typeface="宋体" panose="02010600030101010101" pitchFamily="2" charset="-122"/>
              <a:buChar char="▲"/>
              <a:defRPr/>
            </a:pPr>
            <a:r>
              <a:rPr kumimoji="1"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  </a:t>
            </a: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段定义由伪指令</a:t>
            </a:r>
            <a:r>
              <a:rPr kumimoji="1"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楷体_GB2312" pitchFamily="49" charset="-122"/>
              </a:rPr>
              <a:t>SEGMENT</a:t>
            </a:r>
            <a:r>
              <a:rPr kumimoji="1"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楷体_GB2312" pitchFamily="49" charset="-122"/>
              </a:rPr>
              <a:t>开始</a:t>
            </a: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a:t>
            </a:r>
            <a:r>
              <a:rPr kumimoji="1"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楷体_GB2312" pitchFamily="49" charset="-122"/>
              </a:rPr>
              <a:t>ENDS</a:t>
            </a:r>
            <a:r>
              <a:rPr kumimoji="1"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楷体_GB2312" pitchFamily="49" charset="-122"/>
              </a:rPr>
              <a:t>结束</a:t>
            </a: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a:t>
            </a:r>
            <a:endPar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endParaRPr>
          </a:p>
          <a:p>
            <a:pPr marL="0" marR="0" lvl="3" indent="0" algn="just" defTabSz="914400" eaLnBrk="0" fontAlgn="auto" latinLnBrk="0" hangingPunct="0">
              <a:lnSpc>
                <a:spcPct val="15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其中： </a:t>
            </a:r>
            <a:r>
              <a:rPr kumimoji="1"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SEGMENT </a:t>
            </a: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和</a:t>
            </a:r>
            <a:r>
              <a:rPr kumimoji="1"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ENDS </a:t>
            </a: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必须成对出现，</a:t>
            </a:r>
            <a:endPar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endParaRPr>
          </a:p>
          <a:p>
            <a:pPr marL="0" marR="0" lvl="3" indent="0" algn="just" defTabSz="914400" eaLnBrk="0" fontAlgn="auto" latinLnBrk="0" hangingPunct="0">
              <a:lnSpc>
                <a:spcPct val="150000"/>
              </a:lnSpc>
              <a:spcBef>
                <a:spcPts val="0"/>
              </a:spcBef>
              <a:spcAft>
                <a:spcPts val="1200"/>
              </a:spcAft>
              <a:buClrTx/>
              <a:buSzTx/>
              <a:buFontTx/>
              <a:buNone/>
              <a:defRPr/>
            </a:pP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             且语句前必须有段名，</a:t>
            </a:r>
            <a:r>
              <a:rPr kumimoji="1"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楷体_GB2312" pitchFamily="49" charset="-122"/>
              </a:rPr>
              <a:t>段名必须相同</a:t>
            </a: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a:t>
            </a:r>
            <a:endPar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endParaRPr>
          </a:p>
          <a:p>
            <a:pPr marL="0" marR="0" lvl="0" indent="0" algn="just" defTabSz="914400" eaLnBrk="0" fontAlgn="auto" latinLnBrk="0" hangingPunct="0">
              <a:lnSpc>
                <a:spcPct val="150000"/>
              </a:lnSpc>
              <a:spcBef>
                <a:spcPts val="0"/>
              </a:spcBef>
              <a:spcAft>
                <a:spcPts val="0"/>
              </a:spcAft>
              <a:buClr>
                <a:srgbClr val="FF3300"/>
              </a:buClr>
              <a:buSzTx/>
              <a:buFont typeface="宋体" panose="02010600030101010101" pitchFamily="2" charset="-122"/>
              <a:buChar char="▲"/>
              <a:defRPr/>
            </a:pP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  </a:t>
            </a:r>
            <a:r>
              <a:rPr kumimoji="1"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SEGMENT</a:t>
            </a: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和</a:t>
            </a:r>
            <a:r>
              <a:rPr kumimoji="1"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ENDS</a:t>
            </a: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语句之间可以有指令和其他伪操作</a:t>
            </a:r>
            <a:r>
              <a:rPr kumimoji="1"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a:t>
            </a:r>
            <a:endParaRPr kumimoji="1"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endParaRPr>
          </a:p>
          <a:p>
            <a:pPr marL="0" marR="0" lvl="0" indent="0" algn="just" defTabSz="914400" eaLnBrk="0" fontAlgn="auto" latinLnBrk="0" hangingPunct="0">
              <a:lnSpc>
                <a:spcPct val="150000"/>
              </a:lnSpc>
              <a:spcBef>
                <a:spcPts val="0"/>
              </a:spcBef>
              <a:spcAft>
                <a:spcPts val="0"/>
              </a:spcAft>
              <a:buClr>
                <a:srgbClr val="FF3300"/>
              </a:buClr>
              <a:buSzTx/>
              <a:buFont typeface="宋体" panose="02010600030101010101" pitchFamily="2" charset="-122"/>
              <a:buNone/>
              <a:defRPr/>
            </a:pPr>
            <a:r>
              <a:rPr kumimoji="1"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     </a:t>
            </a: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表示存放在该段内存的变量、指令或其他伪操作对该段内存的处理。</a:t>
            </a:r>
            <a:endPar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endParaRPr>
          </a:p>
          <a:p>
            <a:pPr marL="0" marR="0" lvl="0" indent="0" algn="just" defTabSz="914400" eaLnBrk="0" fontAlgn="auto" latinLnBrk="0" hangingPunct="0">
              <a:lnSpc>
                <a:spcPct val="150000"/>
              </a:lnSpc>
              <a:spcBef>
                <a:spcPts val="0"/>
              </a:spcBef>
              <a:spcAft>
                <a:spcPts val="0"/>
              </a:spcAft>
              <a:buClr>
                <a:srgbClr val="FF3300"/>
              </a:buClr>
              <a:buSzTx/>
              <a:buFont typeface="宋体" panose="02010600030101010101" pitchFamily="2" charset="-122"/>
              <a:buChar char="▲"/>
              <a:defRPr/>
            </a:pP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 程序中可以定义多个段，如</a:t>
            </a:r>
            <a:r>
              <a:rPr kumimoji="1" lang="zh-CN" altLang="en-US" sz="1800" b="1" i="0" u="none" strike="noStrike" kern="0" cap="none" spc="0" normalizeH="0" baseline="0" noProof="0" dirty="0">
                <a:ln>
                  <a:noFill/>
                </a:ln>
                <a:solidFill>
                  <a:srgbClr val="C00000"/>
                </a:solidFill>
                <a:effectLst/>
                <a:uLnTx/>
                <a:uFillTx/>
                <a:latin typeface="Times New Roman" panose="02020603050405020304" pitchFamily="18" charset="0"/>
                <a:ea typeface="楷体_GB2312" pitchFamily="49" charset="-122"/>
              </a:rPr>
              <a:t>数据段、代码段、堆栈段、附加段</a:t>
            </a: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a:t>
            </a:r>
            <a:endPar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endParaRPr>
          </a:p>
          <a:p>
            <a:pPr marL="0" marR="0" lvl="0" indent="0" algn="just" defTabSz="914400" eaLnBrk="0" fontAlgn="auto" latinLnBrk="0" hangingPunct="0">
              <a:lnSpc>
                <a:spcPct val="150000"/>
              </a:lnSpc>
              <a:spcBef>
                <a:spcPts val="0"/>
              </a:spcBef>
              <a:spcAft>
                <a:spcPts val="0"/>
              </a:spcAft>
              <a:buClr>
                <a:srgbClr val="FF3300"/>
              </a:buClr>
              <a:buSzTx/>
              <a:buFont typeface="宋体" panose="02010600030101010101" pitchFamily="2" charset="-122"/>
              <a:buChar char="▲"/>
              <a:defRPr/>
            </a:pP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 程序经汇编、链接及装入内存后，段名为一具体的段值。</a:t>
            </a:r>
            <a:endPar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endParaRPr>
          </a:p>
        </p:txBody>
      </p:sp>
      <p:sp>
        <p:nvSpPr>
          <p:cNvPr id="6" name="矩形 5"/>
          <p:cNvSpPr/>
          <p:nvPr/>
        </p:nvSpPr>
        <p:spPr>
          <a:xfrm>
            <a:off x="683568" y="1772816"/>
            <a:ext cx="7110536" cy="1138773"/>
          </a:xfrm>
          <a:prstGeom prst="rect">
            <a:avLst/>
          </a:prstGeom>
        </p:spPr>
        <p:txBody>
          <a:bodyPr wrap="square">
            <a:spAutoFit/>
          </a:bodyPr>
          <a:lstStyle/>
          <a:p>
            <a:pPr marL="0" lvl="1" fontAlgn="auto">
              <a:lnSpc>
                <a:spcPct val="90000"/>
              </a:lnSpc>
              <a:spcBef>
                <a:spcPts val="600"/>
              </a:spcBef>
              <a:spcAft>
                <a:spcPts val="0"/>
              </a:spcAft>
              <a:defRPr/>
            </a:pPr>
            <a:r>
              <a:rPr kumimoji="1" lang="zh-CN" altLang="en-US" sz="2000" b="1" kern="0" dirty="0">
                <a:solidFill>
                  <a:srgbClr val="333399"/>
                </a:solidFill>
                <a:latin typeface="Times New Roman" panose="02020603050405020304" pitchFamily="18" charset="0"/>
                <a:ea typeface="黑体" panose="02010609060101010101" pitchFamily="49" charset="-122"/>
              </a:rPr>
              <a:t>段名</a:t>
            </a:r>
            <a:r>
              <a:rPr kumimoji="1" lang="zh-CN" altLang="en-US" sz="2000" b="1" kern="0" dirty="0">
                <a:solidFill>
                  <a:srgbClr val="000000"/>
                </a:solidFill>
                <a:latin typeface="楷体_GB2312" pitchFamily="49" charset="-122"/>
                <a:ea typeface="楷体_GB2312" pitchFamily="49" charset="-122"/>
              </a:rPr>
              <a:t> </a:t>
            </a:r>
            <a:r>
              <a:rPr kumimoji="1" lang="en-US" altLang="zh-CN" sz="2000" b="1" kern="0" dirty="0">
                <a:solidFill>
                  <a:srgbClr val="FF3300"/>
                </a:solidFill>
                <a:latin typeface="Times New Roman" panose="02020603050405020304" pitchFamily="18" charset="0"/>
                <a:ea typeface="楷体_GB2312" pitchFamily="49" charset="-122"/>
              </a:rPr>
              <a:t>SEGMENT</a:t>
            </a:r>
            <a:r>
              <a:rPr kumimoji="1" lang="en-US" altLang="zh-CN" sz="2000" b="1" kern="0" dirty="0">
                <a:solidFill>
                  <a:srgbClr val="000000"/>
                </a:solidFill>
                <a:latin typeface="楷体_GB2312" pitchFamily="49" charset="-122"/>
                <a:ea typeface="楷体_GB2312" pitchFamily="49" charset="-122"/>
              </a:rPr>
              <a:t> [</a:t>
            </a:r>
            <a:r>
              <a:rPr kumimoji="1" lang="zh-CN" altLang="en-US" sz="2000" b="1" kern="0" dirty="0">
                <a:solidFill>
                  <a:srgbClr val="000000"/>
                </a:solidFill>
                <a:latin typeface="楷体_GB2312" pitchFamily="49" charset="-122"/>
                <a:ea typeface="楷体_GB2312" pitchFamily="49" charset="-122"/>
              </a:rPr>
              <a:t>定位类型</a:t>
            </a:r>
            <a:r>
              <a:rPr kumimoji="1" lang="en-US" altLang="zh-CN" sz="2000" b="1" kern="0" dirty="0">
                <a:solidFill>
                  <a:srgbClr val="000000"/>
                </a:solidFill>
                <a:latin typeface="楷体_GB2312" pitchFamily="49" charset="-122"/>
                <a:ea typeface="楷体_GB2312" pitchFamily="49" charset="-122"/>
              </a:rPr>
              <a:t>] [</a:t>
            </a:r>
            <a:r>
              <a:rPr kumimoji="1" lang="zh-CN" altLang="en-US" sz="2000" b="1" kern="0" dirty="0">
                <a:solidFill>
                  <a:srgbClr val="000000"/>
                </a:solidFill>
                <a:latin typeface="楷体_GB2312" pitchFamily="49" charset="-122"/>
                <a:ea typeface="楷体_GB2312" pitchFamily="49" charset="-122"/>
              </a:rPr>
              <a:t>组合类型</a:t>
            </a:r>
            <a:r>
              <a:rPr kumimoji="1" lang="en-US" altLang="zh-CN" sz="2000" b="1" kern="0" dirty="0">
                <a:solidFill>
                  <a:srgbClr val="000000"/>
                </a:solidFill>
                <a:latin typeface="楷体_GB2312" pitchFamily="49" charset="-122"/>
                <a:ea typeface="楷体_GB2312" pitchFamily="49" charset="-122"/>
              </a:rPr>
              <a:t>] [</a:t>
            </a:r>
            <a:r>
              <a:rPr kumimoji="1" lang="zh-CN" altLang="en-US" sz="2000" b="1" kern="0" dirty="0">
                <a:solidFill>
                  <a:srgbClr val="000000"/>
                </a:solidFill>
                <a:latin typeface="楷体_GB2312" pitchFamily="49" charset="-122"/>
                <a:ea typeface="楷体_GB2312" pitchFamily="49" charset="-122"/>
              </a:rPr>
              <a:t>分类名</a:t>
            </a:r>
            <a:r>
              <a:rPr kumimoji="1" lang="en-US" altLang="zh-CN" sz="2000" b="1" kern="0" dirty="0">
                <a:solidFill>
                  <a:srgbClr val="000000"/>
                </a:solidFill>
                <a:latin typeface="楷体_GB2312" pitchFamily="49" charset="-122"/>
                <a:ea typeface="楷体_GB2312" pitchFamily="49" charset="-122"/>
              </a:rPr>
              <a:t>]</a:t>
            </a:r>
            <a:endParaRPr kumimoji="1" lang="en-US" altLang="zh-CN" sz="2000" b="1" kern="0" dirty="0">
              <a:solidFill>
                <a:srgbClr val="000000"/>
              </a:solidFill>
              <a:latin typeface="楷体_GB2312" pitchFamily="49" charset="-122"/>
              <a:ea typeface="楷体_GB2312" pitchFamily="49" charset="-122"/>
            </a:endParaRPr>
          </a:p>
          <a:p>
            <a:pPr marL="0" lvl="1" fontAlgn="auto">
              <a:spcBef>
                <a:spcPts val="600"/>
              </a:spcBef>
              <a:spcAft>
                <a:spcPts val="0"/>
              </a:spcAft>
              <a:defRPr/>
            </a:pPr>
            <a:r>
              <a:rPr kumimoji="1" lang="en-US" altLang="zh-CN" sz="2000" b="1" kern="0" dirty="0">
                <a:solidFill>
                  <a:srgbClr val="000000"/>
                </a:solidFill>
                <a:latin typeface="楷体_GB2312" pitchFamily="49" charset="-122"/>
                <a:ea typeface="楷体_GB2312" pitchFamily="49" charset="-122"/>
              </a:rPr>
              <a:t>                   </a:t>
            </a:r>
            <a:r>
              <a:rPr kumimoji="1" lang="zh-CN" altLang="en-US" sz="2000" b="1" kern="0" dirty="0">
                <a:solidFill>
                  <a:srgbClr val="000000"/>
                </a:solidFill>
                <a:latin typeface="Times New Roman" panose="02020603050405020304" pitchFamily="18" charset="0"/>
                <a:ea typeface="楷体_GB2312" pitchFamily="49" charset="-122"/>
              </a:rPr>
              <a:t>段体</a:t>
            </a:r>
            <a:r>
              <a:rPr kumimoji="1" lang="zh-CN" altLang="en-US" sz="2000" b="1" kern="0" dirty="0">
                <a:solidFill>
                  <a:srgbClr val="000000"/>
                </a:solidFill>
                <a:latin typeface="楷体_GB2312" pitchFamily="49" charset="-122"/>
                <a:ea typeface="楷体_GB2312" pitchFamily="49" charset="-122"/>
              </a:rPr>
              <a:t>       ；本段程序内容</a:t>
            </a:r>
            <a:r>
              <a:rPr kumimoji="1" lang="en-US" altLang="zh-CN" sz="2000" b="1" kern="0" dirty="0">
                <a:solidFill>
                  <a:srgbClr val="000000"/>
                </a:solidFill>
                <a:latin typeface="楷体_GB2312" pitchFamily="49" charset="-122"/>
                <a:ea typeface="楷体_GB2312" pitchFamily="49" charset="-122"/>
              </a:rPr>
              <a:t>(</a:t>
            </a:r>
            <a:r>
              <a:rPr kumimoji="1" lang="zh-CN" altLang="en-US" sz="2000" b="1" kern="0" dirty="0">
                <a:solidFill>
                  <a:srgbClr val="000000"/>
                </a:solidFill>
                <a:latin typeface="楷体_GB2312" pitchFamily="49" charset="-122"/>
                <a:ea typeface="楷体_GB2312" pitchFamily="49" charset="-122"/>
              </a:rPr>
              <a:t>指令语句或伪指令语句</a:t>
            </a:r>
            <a:r>
              <a:rPr kumimoji="1" lang="en-US" altLang="zh-CN" sz="2000" b="1" kern="0" dirty="0">
                <a:solidFill>
                  <a:srgbClr val="000000"/>
                </a:solidFill>
                <a:latin typeface="楷体_GB2312" pitchFamily="49" charset="-122"/>
                <a:ea typeface="楷体_GB2312" pitchFamily="49" charset="-122"/>
              </a:rPr>
              <a:t>)</a:t>
            </a:r>
            <a:endParaRPr kumimoji="1" lang="en-US" altLang="zh-CN" sz="2000" b="1" kern="0" dirty="0">
              <a:solidFill>
                <a:srgbClr val="000000"/>
              </a:solidFill>
              <a:latin typeface="楷体_GB2312" pitchFamily="49" charset="-122"/>
              <a:ea typeface="楷体_GB2312" pitchFamily="49" charset="-122"/>
            </a:endParaRPr>
          </a:p>
          <a:p>
            <a:pPr marL="0" lvl="1" fontAlgn="auto">
              <a:spcBef>
                <a:spcPts val="600"/>
              </a:spcBef>
              <a:spcAft>
                <a:spcPts val="0"/>
              </a:spcAft>
              <a:defRPr/>
            </a:pPr>
            <a:r>
              <a:rPr kumimoji="1" lang="zh-CN" altLang="en-US" sz="2000" b="1" kern="0" dirty="0">
                <a:solidFill>
                  <a:srgbClr val="333399"/>
                </a:solidFill>
                <a:latin typeface="Times New Roman" panose="02020603050405020304" pitchFamily="18" charset="0"/>
                <a:ea typeface="黑体" panose="02010609060101010101" pitchFamily="49" charset="-122"/>
              </a:rPr>
              <a:t>段名</a:t>
            </a:r>
            <a:r>
              <a:rPr kumimoji="1" lang="zh-CN" altLang="en-US" sz="2000" b="1" kern="0" dirty="0">
                <a:solidFill>
                  <a:srgbClr val="000000"/>
                </a:solidFill>
                <a:latin typeface="楷体_GB2312" pitchFamily="49" charset="-122"/>
                <a:ea typeface="楷体_GB2312" pitchFamily="49" charset="-122"/>
              </a:rPr>
              <a:t> </a:t>
            </a:r>
            <a:r>
              <a:rPr kumimoji="1" lang="zh-CN" altLang="en-US" sz="2000" b="1" kern="0" dirty="0">
                <a:solidFill>
                  <a:srgbClr val="FF3300"/>
                </a:solidFill>
                <a:latin typeface="Times New Roman" panose="02020603050405020304" pitchFamily="18" charset="0"/>
                <a:ea typeface="楷体_GB2312" pitchFamily="49" charset="-122"/>
              </a:rPr>
              <a:t>  </a:t>
            </a:r>
            <a:r>
              <a:rPr kumimoji="1" lang="en-US" altLang="zh-CN" sz="2000" b="1" kern="0" dirty="0">
                <a:solidFill>
                  <a:srgbClr val="FF3300"/>
                </a:solidFill>
                <a:latin typeface="Times New Roman" panose="02020603050405020304" pitchFamily="18" charset="0"/>
                <a:ea typeface="楷体_GB2312" pitchFamily="49" charset="-122"/>
              </a:rPr>
              <a:t>ENDS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3" dur="500"/>
                                        <p:tgtEl>
                                          <p:spTgt spid="5">
                                            <p:txEl>
                                              <p:pRg st="3" end="3"/>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6" dur="500"/>
                                        <p:tgtEl>
                                          <p:spTgt spid="5">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barn(inVertical)">
                                      <p:cBhvr>
                                        <p:cTn id="31" dur="500"/>
                                        <p:tgtEl>
                                          <p:spTgt spid="5">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wipe(down)">
                                      <p:cBhvr>
                                        <p:cTn id="36"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5.4</a:t>
            </a:r>
            <a:r>
              <a:rPr lang="zh-CN" altLang="zh-CN" dirty="0"/>
              <a:t>伪指令</a:t>
            </a:r>
            <a:endParaRPr lang="zh-CN" altLang="zh-CN" dirty="0"/>
          </a:p>
          <a:p>
            <a:endParaRPr lang="zh-CN" altLang="en-US" dirty="0"/>
          </a:p>
        </p:txBody>
      </p:sp>
      <p:sp>
        <p:nvSpPr>
          <p:cNvPr id="4" name="标题 3"/>
          <p:cNvSpPr>
            <a:spLocks noGrp="1"/>
          </p:cNvSpPr>
          <p:nvPr>
            <p:ph type="title"/>
          </p:nvPr>
        </p:nvSpPr>
        <p:spPr/>
        <p:txBody>
          <a:bodyPr/>
          <a:lstStyle/>
          <a:p>
            <a:endParaRPr lang="zh-CN" altLang="en-US"/>
          </a:p>
        </p:txBody>
      </p:sp>
      <p:sp>
        <p:nvSpPr>
          <p:cNvPr id="12" name="Text Box 3"/>
          <p:cNvSpPr txBox="1">
            <a:spLocks noChangeArrowheads="1"/>
          </p:cNvSpPr>
          <p:nvPr/>
        </p:nvSpPr>
        <p:spPr bwMode="auto">
          <a:xfrm>
            <a:off x="467955" y="3209781"/>
            <a:ext cx="8497888"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
              </a:spcBef>
            </a:pPr>
            <a:r>
              <a:rPr kumimoji="0" lang="en-GB"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0" lang="en-GB"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BYTE</a:t>
            </a:r>
            <a:endParaRPr kumimoji="0" lang="en-GB"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5000"/>
              </a:spcBef>
            </a:pPr>
            <a:r>
              <a:rPr lang="zh-CN" altLang="en-GB" sz="2000"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起始地址  </a:t>
            </a:r>
            <a:r>
              <a:rPr kumimoji="0" lang="zh-CN" altLang="en-GB"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  ××××  ×××× ×××× ××××</a:t>
            </a:r>
            <a:endParaRPr kumimoji="0"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Text Box 5"/>
          <p:cNvSpPr txBox="1">
            <a:spLocks noChangeArrowheads="1"/>
          </p:cNvSpPr>
          <p:nvPr/>
        </p:nvSpPr>
        <p:spPr bwMode="auto">
          <a:xfrm>
            <a:off x="500302" y="4721949"/>
            <a:ext cx="8675688"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
              </a:spcBef>
            </a:pPr>
            <a:r>
              <a:rPr lang="en-GB"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a:t>
            </a:r>
            <a:r>
              <a:rPr lang="en-GB"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DWORD </a:t>
            </a:r>
            <a:endParaRPr lang="en-GB"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5000"/>
              </a:spcBef>
            </a:pPr>
            <a:r>
              <a:rPr lang="zh-CN" altLang="en-GB" sz="2000"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起始地址    </a:t>
            </a:r>
            <a:r>
              <a:rPr kumimoji="0" lang="zh-CN" altLang="en-GB"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  ××××  ×××× ×××× ××00 </a:t>
            </a:r>
            <a:endParaRPr kumimoji="0"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Text Box 7"/>
          <p:cNvSpPr txBox="1">
            <a:spLocks noChangeArrowheads="1"/>
          </p:cNvSpPr>
          <p:nvPr/>
        </p:nvSpPr>
        <p:spPr bwMode="auto">
          <a:xfrm>
            <a:off x="455176" y="5519554"/>
            <a:ext cx="79248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
              </a:spcBef>
            </a:pPr>
            <a:r>
              <a:rPr lang="en-GB"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5）</a:t>
            </a:r>
            <a:r>
              <a:rPr lang="en-GB"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PAGE </a:t>
            </a:r>
            <a:endParaRPr lang="en-GB"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50000"/>
              </a:spcBef>
            </a:pPr>
            <a:r>
              <a:rPr lang="zh-CN" altLang="en-GB" sz="2000"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起始地址      </a:t>
            </a:r>
            <a:r>
              <a:rPr kumimoji="0" lang="zh-CN" altLang="en-GB"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  ××××  ×××× 0000 0000</a:t>
            </a:r>
            <a:endParaRPr kumimoji="0"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 Box 9"/>
          <p:cNvSpPr txBox="1">
            <a:spLocks noChangeArrowheads="1"/>
          </p:cNvSpPr>
          <p:nvPr/>
        </p:nvSpPr>
        <p:spPr bwMode="auto">
          <a:xfrm>
            <a:off x="455176" y="1642775"/>
            <a:ext cx="594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GB" altLang="en-US" sz="2000" b="1" dirty="0">
                <a:latin typeface="微软雅黑" panose="020B0503020204020204" pitchFamily="34" charset="-122"/>
                <a:ea typeface="微软雅黑" panose="020B0503020204020204" pitchFamily="34" charset="-122"/>
                <a:cs typeface="Times New Roman" panose="02020603050405020304" pitchFamily="18" charset="0"/>
              </a:rPr>
              <a:t>① </a:t>
            </a:r>
            <a:r>
              <a:rPr kumimoji="0" lang="en-GB" altLang="en-US" sz="2000" b="1" dirty="0" err="1">
                <a:latin typeface="Times New Roman" panose="02020603050405020304" pitchFamily="18" charset="0"/>
                <a:ea typeface="微软雅黑" panose="020B0503020204020204" pitchFamily="34" charset="-122"/>
                <a:cs typeface="Times New Roman" panose="02020603050405020304" pitchFamily="18" charset="0"/>
              </a:rPr>
              <a:t>定位方式</a:t>
            </a:r>
            <a:r>
              <a:rPr kumimoji="0" lang="en-GB" altLang="en-US" sz="20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（定位类型</a:t>
            </a:r>
            <a:r>
              <a:rPr kumimoji="0" lang="en-GB"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0" lang="en-GB" altLang="en-US" sz="20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0" lang="en-GB"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kumimoji="0" lang="en-GB" altLang="zh-CN" sz="2000" b="1" dirty="0">
                <a:latin typeface="Times New Roman" panose="02020603050405020304" pitchFamily="18" charset="0"/>
                <a:ea typeface="微软雅黑" panose="020B0503020204020204" pitchFamily="34" charset="-122"/>
                <a:cs typeface="Times New Roman" panose="02020603050405020304" pitchFamily="18" charset="0"/>
              </a:rPr>
              <a:t>Align）</a:t>
            </a:r>
            <a:endParaRPr kumimoji="0"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Text Box 10"/>
          <p:cNvSpPr txBox="1">
            <a:spLocks noChangeArrowheads="1"/>
          </p:cNvSpPr>
          <p:nvPr/>
        </p:nvSpPr>
        <p:spPr bwMode="auto">
          <a:xfrm>
            <a:off x="499626" y="2054877"/>
            <a:ext cx="7772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说明</a:t>
            </a:r>
            <a:r>
              <a:rPr kumimoji="0" lang="en-US" altLang="en-GB" sz="2000" b="1" dirty="0" err="1">
                <a:latin typeface="Times New Roman" panose="02020603050405020304" pitchFamily="18" charset="0"/>
                <a:ea typeface="微软雅黑" panose="020B0503020204020204" pitchFamily="34" charset="-122"/>
                <a:cs typeface="Times New Roman" panose="02020603050405020304" pitchFamily="18" charset="0"/>
              </a:rPr>
              <a:t>如何确定逻辑段的边界。定位类型有</a:t>
            </a:r>
            <a:r>
              <a:rPr kumimoji="0" lang="en-US" altLang="en-GB" sz="2000" b="1" dirty="0" err="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四种</a:t>
            </a:r>
            <a:r>
              <a:rPr kumimoji="0" lang="en-US" altLang="en-GB" sz="2000" b="1" dirty="0">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Text Box 11"/>
          <p:cNvSpPr txBox="1">
            <a:spLocks noChangeArrowheads="1"/>
          </p:cNvSpPr>
          <p:nvPr/>
        </p:nvSpPr>
        <p:spPr bwMode="auto">
          <a:xfrm>
            <a:off x="498206" y="2508874"/>
            <a:ext cx="83534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GB"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0" lang="en-GB"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PARA</a:t>
            </a:r>
            <a:r>
              <a:rPr kumimoji="0" lang="en-GB" altLang="zh-CN" sz="2000" b="1" dirty="0">
                <a:latin typeface="Times New Roman" panose="02020603050405020304" pitchFamily="18" charset="0"/>
                <a:ea typeface="微软雅黑" panose="020B0503020204020204" pitchFamily="34" charset="-122"/>
                <a:cs typeface="Times New Roman" panose="02020603050405020304" pitchFamily="18" charset="0"/>
              </a:rPr>
              <a:t>（Paragraph）</a:t>
            </a:r>
            <a:r>
              <a:rPr kumimoji="0" lang="zh-CN" altLang="en-GB"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(缺省情况)</a:t>
            </a:r>
            <a:endParaRPr kumimoji="0" lang="en-GB"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r>
              <a:rPr kumimoji="0" lang="zh-CN" altLang="en-GB" sz="2000"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起始地址   </a:t>
            </a:r>
            <a:r>
              <a:rPr kumimoji="0" lang="zh-CN" altLang="en-GB"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  ××××  ×××× ××××  0000</a:t>
            </a:r>
            <a:endParaRPr kumimoji="0" lang="en-US" altLang="zh-CN"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Text Box 12"/>
          <p:cNvSpPr txBox="1">
            <a:spLocks noChangeArrowheads="1"/>
          </p:cNvSpPr>
          <p:nvPr/>
        </p:nvSpPr>
        <p:spPr bwMode="auto">
          <a:xfrm>
            <a:off x="498206" y="4001869"/>
            <a:ext cx="8839200"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
              </a:spcBef>
            </a:pPr>
            <a:r>
              <a:rPr lang="en-GB"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GB"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WORD</a:t>
            </a:r>
            <a:r>
              <a:rPr kumimoji="0" lang="en-GB" altLang="zh-CN" sz="2000" b="1" dirty="0">
                <a:solidFill>
                  <a:srgbClr val="FF9933"/>
                </a:solidFill>
                <a:latin typeface="Times New Roman" panose="02020603050405020304" pitchFamily="18" charset="0"/>
                <a:ea typeface="微软雅黑" panose="020B0503020204020204" pitchFamily="34" charset="-122"/>
                <a:cs typeface="Times New Roman" panose="02020603050405020304" pitchFamily="18" charset="0"/>
              </a:rPr>
              <a:t> </a:t>
            </a:r>
            <a:endParaRPr kumimoji="0" lang="en-GB"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5000"/>
              </a:spcBef>
            </a:pPr>
            <a:r>
              <a:rPr lang="zh-CN" altLang="en-GB" sz="2000"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起始地址   </a:t>
            </a:r>
            <a:r>
              <a:rPr kumimoji="0" lang="zh-CN" altLang="en-GB"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  ××××  ×××× ×××× ×××0</a:t>
            </a:r>
            <a:endParaRPr kumimoji="0"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5.4</a:t>
            </a:r>
            <a:r>
              <a:rPr lang="zh-CN" altLang="zh-CN" dirty="0"/>
              <a:t>伪指令</a:t>
            </a:r>
            <a:endParaRPr lang="zh-CN" altLang="zh-CN"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Text Box 6"/>
          <p:cNvSpPr txBox="1">
            <a:spLocks noChangeArrowheads="1"/>
          </p:cNvSpPr>
          <p:nvPr/>
        </p:nvSpPr>
        <p:spPr bwMode="auto">
          <a:xfrm>
            <a:off x="298450" y="1500407"/>
            <a:ext cx="8820150" cy="50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1" indent="0" defTabSz="914400" eaLnBrk="1" fontAlgn="auto" latinLnBrk="0" hangingPunct="1">
              <a:lnSpc>
                <a:spcPct val="13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② </a:t>
            </a:r>
            <a:r>
              <a:rPr kumimoji="1" lang="zh-CN" altLang="en-US" b="1" i="0" u="none" strike="noStrike" kern="0" cap="none" spc="0" normalizeH="0" baseline="0" noProof="0" dirty="0">
                <a:ln>
                  <a:noFill/>
                </a:ln>
                <a:solidFill>
                  <a:srgbClr val="3333CC"/>
                </a:solidFill>
                <a:effectLst/>
                <a:uLnTx/>
                <a:uFillTx/>
                <a:ea typeface="微软雅黑" panose="020B0503020204020204" pitchFamily="34" charset="-122"/>
                <a:cs typeface="Times New Roman" panose="02020603050405020304" pitchFamily="18" charset="0"/>
              </a:rPr>
              <a:t>组合类型</a:t>
            </a:r>
            <a:r>
              <a:rPr kumimoji="1" lang="zh-CN" altLang="en-US" sz="2800" b="0"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 </a:t>
            </a:r>
            <a:r>
              <a:rPr kumimoji="1" lang="zh-CN" altLang="en-US" sz="2800" b="0" i="0" u="none" strike="noStrike" kern="0" cap="none" spc="0" normalizeH="0" baseline="0" noProof="0" dirty="0">
                <a:ln>
                  <a:noFill/>
                </a:ln>
                <a:solidFill>
                  <a:srgbClr val="3333FF"/>
                </a:solidFill>
                <a:effectLst/>
                <a:uLnTx/>
                <a:uFillTx/>
                <a:ea typeface="微软雅黑" panose="020B0503020204020204" pitchFamily="34" charset="-122"/>
                <a:cs typeface="Times New Roman" panose="02020603050405020304" pitchFamily="18" charset="0"/>
              </a:rPr>
              <a:t>：</a:t>
            </a:r>
            <a:endParaRPr kumimoji="1" lang="zh-CN" altLang="en-US" sz="2800" b="0" i="0" u="none" strike="noStrike" kern="0" cap="none" spc="0" normalizeH="0" baseline="0" noProof="0" dirty="0">
              <a:ln>
                <a:noFill/>
              </a:ln>
              <a:solidFill>
                <a:srgbClr val="3333FF"/>
              </a:solidFill>
              <a:effectLst/>
              <a:uLnTx/>
              <a:uFillTx/>
              <a:ea typeface="微软雅黑" panose="020B0503020204020204" pitchFamily="34" charset="-122"/>
              <a:cs typeface="Times New Roman" panose="02020603050405020304" pitchFamily="18" charset="0"/>
            </a:endParaRPr>
          </a:p>
          <a:p>
            <a:pPr marL="0" marR="0" lvl="1" indent="0" defTabSz="914400" eaLnBrk="1" fontAlgn="auto" latinLnBrk="0" hangingPunct="1">
              <a:lnSpc>
                <a:spcPct val="13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        一个汇编语言源程序往往有许多模块组成，而每一个模块常常又有自己的数据段、代码段和堆栈段。组合类型用于告诉</a:t>
            </a:r>
            <a:r>
              <a:rPr kumimoji="1" lang="en-US" altLang="zh-CN"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LINK</a:t>
            </a:r>
            <a:r>
              <a:rPr kumimoji="1" lang="zh-CN" altLang="en-US"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程序，多个模块连接是本段与其他模块中同名段的组合连接关系。</a:t>
            </a:r>
            <a:endParaRPr kumimoji="1" lang="zh-CN" altLang="en-US"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endParaRPr>
          </a:p>
          <a:p>
            <a:pPr marL="0" marR="0" lvl="1" indent="0" defTabSz="914400" eaLnBrk="1" fontAlgn="auto" latinLnBrk="0" hangingPunct="1">
              <a:lnSpc>
                <a:spcPct val="13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1" i="0" u="none" strike="noStrike" kern="0" cap="none" spc="0" normalizeH="0" baseline="0" noProof="0" dirty="0">
                <a:ln>
                  <a:noFill/>
                </a:ln>
                <a:solidFill>
                  <a:srgbClr val="990099"/>
                </a:solidFill>
                <a:effectLst/>
                <a:uLnTx/>
                <a:uFillTx/>
                <a:ea typeface="微软雅黑" panose="020B0503020204020204" pitchFamily="34" charset="-122"/>
                <a:cs typeface="Times New Roman" panose="02020603050405020304" pitchFamily="18" charset="0"/>
              </a:rPr>
              <a:t>NONE</a:t>
            </a:r>
            <a:r>
              <a:rPr kumimoji="1" lang="en-US" altLang="zh-CN"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  </a:t>
            </a:r>
            <a:r>
              <a:rPr kumimoji="1" lang="zh-CN" altLang="en-US"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无组合关系。（默认）</a:t>
            </a:r>
            <a:endParaRPr kumimoji="1" lang="zh-CN" altLang="en-US"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endParaRPr>
          </a:p>
          <a:p>
            <a:pPr marL="0" marR="0" lvl="1" indent="0" defTabSz="914400" eaLnBrk="1" fontAlgn="auto" latinLnBrk="0" hangingPunct="1">
              <a:lnSpc>
                <a:spcPct val="13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1" i="0" u="none" strike="noStrike" kern="0" cap="none" spc="0" normalizeH="0" baseline="0" noProof="0" dirty="0">
                <a:ln>
                  <a:noFill/>
                </a:ln>
                <a:solidFill>
                  <a:srgbClr val="990099"/>
                </a:solidFill>
                <a:effectLst/>
                <a:uLnTx/>
                <a:uFillTx/>
                <a:ea typeface="微软雅黑" panose="020B0503020204020204" pitchFamily="34" charset="-122"/>
                <a:cs typeface="Times New Roman" panose="02020603050405020304" pitchFamily="18" charset="0"/>
              </a:rPr>
              <a:t>PUBLIC</a:t>
            </a:r>
            <a:r>
              <a:rPr kumimoji="1" lang="zh-CN" altLang="en-US" sz="2000" b="1" i="0" u="none" strike="noStrike" kern="0" cap="none" spc="0" normalizeH="0" baseline="0" noProof="0" dirty="0">
                <a:ln>
                  <a:noFill/>
                </a:ln>
                <a:solidFill>
                  <a:srgbClr val="990099"/>
                </a:solidFill>
                <a:effectLst/>
                <a:uLnTx/>
                <a:uFillTx/>
                <a:ea typeface="微软雅黑" panose="020B0503020204020204" pitchFamily="34" charset="-122"/>
                <a:cs typeface="Times New Roman" panose="02020603050405020304" pitchFamily="18" charset="0"/>
              </a:rPr>
              <a:t>：</a:t>
            </a:r>
            <a:r>
              <a:rPr kumimoji="1" lang="zh-CN" altLang="en-US"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依次连接。</a:t>
            </a:r>
            <a:endParaRPr kumimoji="1" lang="zh-CN" altLang="en-US"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endParaRPr>
          </a:p>
          <a:p>
            <a:pPr marL="0" marR="0" lvl="1" indent="0" defTabSz="914400" eaLnBrk="1" fontAlgn="auto" latinLnBrk="0" hangingPunct="1">
              <a:lnSpc>
                <a:spcPct val="13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990099"/>
                </a:solidFill>
                <a:effectLst/>
                <a:uLnTx/>
                <a:uFillTx/>
                <a:ea typeface="微软雅黑" panose="020B0503020204020204" pitchFamily="34" charset="-122"/>
                <a:cs typeface="Times New Roman" panose="02020603050405020304" pitchFamily="18" charset="0"/>
              </a:rPr>
              <a:t>     </a:t>
            </a:r>
            <a:r>
              <a:rPr kumimoji="1" lang="en-US" altLang="zh-CN" sz="2000" b="1" i="0" u="none" strike="noStrike" kern="0" cap="none" spc="0" normalizeH="0" baseline="0" noProof="0" dirty="0">
                <a:ln>
                  <a:noFill/>
                </a:ln>
                <a:solidFill>
                  <a:srgbClr val="990099"/>
                </a:solidFill>
                <a:effectLst/>
                <a:uLnTx/>
                <a:uFillTx/>
                <a:ea typeface="微软雅黑" panose="020B0503020204020204" pitchFamily="34" charset="-122"/>
                <a:cs typeface="Times New Roman" panose="02020603050405020304" pitchFamily="18" charset="0"/>
              </a:rPr>
              <a:t>STACK</a:t>
            </a:r>
            <a:r>
              <a:rPr kumimoji="1" lang="zh-CN" altLang="en-US" sz="2000" b="1" i="0" u="none" strike="noStrike" kern="0" cap="none" spc="0" normalizeH="0" baseline="0" noProof="0" dirty="0">
                <a:ln>
                  <a:noFill/>
                </a:ln>
                <a:solidFill>
                  <a:srgbClr val="990099"/>
                </a:solidFill>
                <a:effectLst/>
                <a:uLnTx/>
                <a:uFillTx/>
                <a:ea typeface="微软雅黑" panose="020B0503020204020204" pitchFamily="34" charset="-122"/>
                <a:cs typeface="Times New Roman" panose="02020603050405020304" pitchFamily="18" charset="0"/>
              </a:rPr>
              <a:t>： </a:t>
            </a:r>
            <a:r>
              <a:rPr kumimoji="1" lang="zh-CN" altLang="en-US"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与</a:t>
            </a:r>
            <a:r>
              <a:rPr kumimoji="1" lang="en-US" altLang="zh-CN"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PUBLIC</a:t>
            </a:r>
            <a:r>
              <a:rPr kumimoji="1" lang="zh-CN" altLang="en-US"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方式相同，但仅用于堆栈段。</a:t>
            </a:r>
            <a:endParaRPr kumimoji="1" lang="zh-CN" altLang="en-US"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endParaRPr>
          </a:p>
          <a:p>
            <a:pPr marL="0" marR="0" lvl="1" indent="0" defTabSz="914400" eaLnBrk="1" fontAlgn="auto" latinLnBrk="0" hangingPunct="1">
              <a:lnSpc>
                <a:spcPct val="13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990099"/>
                </a:solidFill>
                <a:effectLst/>
                <a:uLnTx/>
                <a:uFillTx/>
                <a:ea typeface="微软雅黑" panose="020B0503020204020204" pitchFamily="34" charset="-122"/>
                <a:cs typeface="Times New Roman" panose="02020603050405020304" pitchFamily="18" charset="0"/>
              </a:rPr>
              <a:t>     </a:t>
            </a:r>
            <a:r>
              <a:rPr kumimoji="1" lang="en-US" altLang="zh-CN" sz="2000" b="1" i="0" u="none" strike="noStrike" kern="0" cap="none" spc="0" normalizeH="0" baseline="0" noProof="0" dirty="0">
                <a:ln>
                  <a:noFill/>
                </a:ln>
                <a:solidFill>
                  <a:srgbClr val="990099"/>
                </a:solidFill>
                <a:effectLst/>
                <a:uLnTx/>
                <a:uFillTx/>
                <a:ea typeface="微软雅黑" panose="020B0503020204020204" pitchFamily="34" charset="-122"/>
                <a:cs typeface="Times New Roman" panose="02020603050405020304" pitchFamily="18" charset="0"/>
              </a:rPr>
              <a:t>COMMON</a:t>
            </a:r>
            <a:r>
              <a:rPr kumimoji="1" lang="zh-CN" altLang="en-US" sz="2000" b="1" i="0" u="none" strike="noStrike" kern="0" cap="none" spc="0" normalizeH="0" baseline="0" noProof="0" dirty="0">
                <a:ln>
                  <a:noFill/>
                </a:ln>
                <a:solidFill>
                  <a:srgbClr val="990099"/>
                </a:solidFill>
                <a:effectLst/>
                <a:uLnTx/>
                <a:uFillTx/>
                <a:ea typeface="微软雅黑" panose="020B0503020204020204" pitchFamily="34" charset="-122"/>
                <a:cs typeface="Times New Roman" panose="02020603050405020304" pitchFamily="18" charset="0"/>
              </a:rPr>
              <a:t>：</a:t>
            </a:r>
            <a:r>
              <a:rPr kumimoji="1" lang="zh-CN" altLang="en-US"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从相同的地址开始，具有同样的段地址。</a:t>
            </a:r>
            <a:endParaRPr kumimoji="1" lang="zh-CN" altLang="en-US"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endParaRPr>
          </a:p>
          <a:p>
            <a:pPr marL="0" marR="0" lvl="1" indent="0" defTabSz="914400" eaLnBrk="1" fontAlgn="auto" latinLnBrk="0" hangingPunct="1">
              <a:lnSpc>
                <a:spcPct val="13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990099"/>
                </a:solidFill>
                <a:effectLst/>
                <a:uLnTx/>
                <a:uFillTx/>
                <a:ea typeface="微软雅黑" panose="020B0503020204020204" pitchFamily="34" charset="-122"/>
                <a:cs typeface="Times New Roman" panose="02020603050405020304" pitchFamily="18" charset="0"/>
              </a:rPr>
              <a:t>     </a:t>
            </a:r>
            <a:r>
              <a:rPr kumimoji="1" lang="en-US" altLang="zh-CN" sz="2000" b="1" i="0" u="none" strike="noStrike" kern="0" cap="none" spc="0" normalizeH="0" baseline="0" noProof="0" dirty="0">
                <a:ln>
                  <a:noFill/>
                </a:ln>
                <a:solidFill>
                  <a:srgbClr val="990099"/>
                </a:solidFill>
                <a:effectLst/>
                <a:uLnTx/>
                <a:uFillTx/>
                <a:ea typeface="微软雅黑" panose="020B0503020204020204" pitchFamily="34" charset="-122"/>
                <a:cs typeface="Times New Roman" panose="02020603050405020304" pitchFamily="18" charset="0"/>
              </a:rPr>
              <a:t>MEMORY</a:t>
            </a:r>
            <a:r>
              <a:rPr kumimoji="1" lang="zh-CN" altLang="en-US" sz="2000" b="1" i="0" u="none" strike="noStrike" kern="0" cap="none" spc="0" normalizeH="0" baseline="0" noProof="0" dirty="0">
                <a:ln>
                  <a:noFill/>
                </a:ln>
                <a:solidFill>
                  <a:srgbClr val="990099"/>
                </a:solidFill>
                <a:effectLst/>
                <a:uLnTx/>
                <a:uFillTx/>
                <a:ea typeface="微软雅黑" panose="020B0503020204020204" pitchFamily="34" charset="-122"/>
                <a:cs typeface="Times New Roman" panose="02020603050405020304" pitchFamily="18" charset="0"/>
              </a:rPr>
              <a:t>：</a:t>
            </a:r>
            <a:r>
              <a:rPr kumimoji="1" lang="zh-CN" altLang="en-US"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装在被链接的其它段之后。</a:t>
            </a:r>
            <a:endParaRPr kumimoji="1" lang="zh-CN" altLang="en-US"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endParaRPr>
          </a:p>
          <a:p>
            <a:pPr marL="0" marR="0" lvl="1" indent="0" defTabSz="914400" eaLnBrk="1" fontAlgn="auto" latinLnBrk="0" hangingPunct="1">
              <a:lnSpc>
                <a:spcPct val="130000"/>
              </a:lnSpc>
              <a:spcBef>
                <a:spcPts val="0"/>
              </a:spcBef>
              <a:spcAft>
                <a:spcPts val="0"/>
              </a:spcAft>
              <a:buClrTx/>
              <a:buSzTx/>
              <a:buFontTx/>
              <a:buNone/>
              <a:defRPr/>
            </a:pPr>
            <a:r>
              <a:rPr kumimoji="1" lang="zh-CN" altLang="en-US" sz="2000" b="0"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 </a:t>
            </a:r>
            <a:r>
              <a:rPr kumimoji="1" lang="zh-CN" altLang="en-US"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1" i="0" u="none" strike="noStrike" kern="0" cap="none" spc="0" normalizeH="0" baseline="0" noProof="0" dirty="0">
                <a:ln>
                  <a:noFill/>
                </a:ln>
                <a:solidFill>
                  <a:srgbClr val="990099"/>
                </a:solidFill>
                <a:effectLst/>
                <a:uLnTx/>
                <a:uFillTx/>
                <a:ea typeface="微软雅黑" panose="020B0503020204020204" pitchFamily="34" charset="-122"/>
                <a:cs typeface="Times New Roman" panose="02020603050405020304" pitchFamily="18" charset="0"/>
              </a:rPr>
              <a:t>AT</a:t>
            </a:r>
            <a:r>
              <a:rPr kumimoji="1" lang="zh-CN" altLang="en-US" sz="2000" b="1" i="0" u="none" strike="noStrike" kern="0" cap="none" spc="0" normalizeH="0" baseline="0" noProof="0" dirty="0">
                <a:ln>
                  <a:noFill/>
                </a:ln>
                <a:solidFill>
                  <a:srgbClr val="990099"/>
                </a:solidFill>
                <a:effectLst/>
                <a:uLnTx/>
                <a:uFillTx/>
                <a:ea typeface="微软雅黑" panose="020B0503020204020204" pitchFamily="34" charset="-122"/>
                <a:cs typeface="Times New Roman" panose="02020603050405020304" pitchFamily="18" charset="0"/>
              </a:rPr>
              <a:t>表达式</a:t>
            </a:r>
            <a:r>
              <a:rPr kumimoji="1" lang="zh-CN" altLang="en-US" sz="2000" b="0"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a:t>
            </a:r>
            <a:r>
              <a:rPr kumimoji="1" lang="zh-CN" altLang="en-US"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相应段定位在表达式的值指定的段地址上。</a:t>
            </a:r>
            <a:endParaRPr kumimoji="1" lang="zh-CN" altLang="en-US" sz="2000" b="0"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endParaRPr>
          </a:p>
          <a:p>
            <a:pPr marL="0" marR="0" lvl="1" indent="0"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3333FF"/>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③ </a:t>
            </a:r>
            <a:r>
              <a:rPr kumimoji="1" lang="zh-CN" altLang="en-US" b="1" i="0" u="none" strike="noStrike" kern="0" cap="none" spc="0" normalizeH="0" baseline="0" noProof="0" dirty="0">
                <a:ln>
                  <a:noFill/>
                </a:ln>
                <a:solidFill>
                  <a:srgbClr val="3333FF"/>
                </a:solidFill>
                <a:effectLst/>
                <a:uLnTx/>
                <a:uFillTx/>
                <a:ea typeface="微软雅黑" panose="020B0503020204020204" pitchFamily="34" charset="-122"/>
                <a:cs typeface="Times New Roman" panose="02020603050405020304" pitchFamily="18" charset="0"/>
              </a:rPr>
              <a:t>类别名</a:t>
            </a:r>
            <a:r>
              <a:rPr kumimoji="1" lang="zh-CN" altLang="en-US" b="0" i="0" u="none" strike="noStrike" kern="0" cap="none" spc="0" normalizeH="0" baseline="0" noProof="0" dirty="0">
                <a:ln>
                  <a:noFill/>
                </a:ln>
                <a:solidFill>
                  <a:srgbClr val="3333FF"/>
                </a:solidFill>
                <a:effectLst/>
                <a:uLnTx/>
                <a:uFillTx/>
                <a:ea typeface="微软雅黑" panose="020B0503020204020204" pitchFamily="34" charset="-122"/>
                <a:cs typeface="Times New Roman" panose="02020603050405020304" pitchFamily="18" charset="0"/>
              </a:rPr>
              <a:t> ：</a:t>
            </a:r>
            <a:r>
              <a:rPr kumimoji="1" lang="zh-CN" altLang="en-US"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由单引号括起来的字符串，表示该段的类别，如</a:t>
            </a:r>
            <a:r>
              <a:rPr kumimoji="1" lang="en-US" altLang="zh-CN"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’STACK’</a:t>
            </a:r>
            <a:r>
              <a:rPr kumimoji="1" lang="zh-CN" altLang="en-US"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‘CODE’</a:t>
            </a:r>
            <a:r>
              <a:rPr kumimoji="1" lang="zh-CN" altLang="en-US"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a:t>
            </a:r>
            <a:r>
              <a:rPr kumimoji="1" lang="en-US" altLang="zh-CN"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’DATA’</a:t>
            </a:r>
            <a:r>
              <a:rPr kumimoji="1" lang="zh-CN" altLang="en-US"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等。</a:t>
            </a:r>
            <a:endParaRPr kumimoji="1" lang="zh-CN" altLang="en-US"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500"/>
                                        <p:tgtEl>
                                          <p:spTgt spid="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4"/>
            <a:ext cx="8229600" cy="563563"/>
          </a:xfrm>
        </p:spPr>
        <p:txBody>
          <a:bodyPr/>
          <a:lstStyle/>
          <a:p>
            <a:r>
              <a:rPr lang="en-US" altLang="zh-CN" b="1" dirty="0"/>
              <a:t>5.1.1</a:t>
            </a:r>
            <a:r>
              <a:rPr lang="zh-CN" altLang="zh-CN" b="1" dirty="0"/>
              <a:t>汇编语言源程序和汇编程序</a:t>
            </a:r>
            <a:endParaRPr lang="zh-CN" altLang="zh-CN" b="1" dirty="0"/>
          </a:p>
        </p:txBody>
      </p:sp>
      <p:sp>
        <p:nvSpPr>
          <p:cNvPr id="3" name="文本占位符 2"/>
          <p:cNvSpPr>
            <a:spLocks noGrp="1"/>
          </p:cNvSpPr>
          <p:nvPr>
            <p:ph type="body" sz="quarter" idx="10"/>
          </p:nvPr>
        </p:nvSpPr>
        <p:spPr/>
        <p:txBody>
          <a:bodyPr/>
          <a:lstStyle/>
          <a:p>
            <a:r>
              <a:rPr lang="en-US" altLang="zh-CN" dirty="0"/>
              <a:t>5.1</a:t>
            </a:r>
            <a:r>
              <a:rPr lang="zh-CN" altLang="en-US" dirty="0"/>
              <a:t>汇编语言程序基本格式</a:t>
            </a:r>
            <a:endParaRPr lang="zh-CN" altLang="en-US" dirty="0"/>
          </a:p>
        </p:txBody>
      </p:sp>
      <p:sp>
        <p:nvSpPr>
          <p:cNvPr id="4" name="标题 3"/>
          <p:cNvSpPr>
            <a:spLocks noGrp="1"/>
          </p:cNvSpPr>
          <p:nvPr>
            <p:ph type="title"/>
          </p:nvPr>
        </p:nvSpPr>
        <p:spPr/>
        <p:txBody>
          <a:bodyPr/>
          <a:lstStyle/>
          <a:p>
            <a:endParaRPr lang="zh-CN" altLang="en-US" dirty="0"/>
          </a:p>
        </p:txBody>
      </p:sp>
      <p:sp>
        <p:nvSpPr>
          <p:cNvPr id="6" name="矩形 5"/>
          <p:cNvSpPr/>
          <p:nvPr/>
        </p:nvSpPr>
        <p:spPr>
          <a:xfrm>
            <a:off x="647564" y="2193666"/>
            <a:ext cx="7848872" cy="2677656"/>
          </a:xfrm>
          <a:prstGeom prst="rect">
            <a:avLst/>
          </a:prstGeom>
        </p:spPr>
        <p:txBody>
          <a:bodyPr wrap="square">
            <a:spAutoFit/>
          </a:bodyPr>
          <a:lstStyle/>
          <a:p>
            <a:pPr algn="just">
              <a:lnSpc>
                <a:spcPct val="120000"/>
              </a:lnSpc>
            </a:pPr>
            <a:r>
              <a:rPr lang="zh-CN" altLang="en-US" sz="2400" dirty="0">
                <a:latin typeface="楷体_GB2312" pitchFamily="49" charset="-122"/>
                <a:ea typeface="楷体_GB2312" pitchFamily="49" charset="-122"/>
              </a:rPr>
              <a:t> </a:t>
            </a:r>
            <a:r>
              <a:rPr lang="zh-CN" altLang="en-US" sz="2400" b="1" dirty="0">
                <a:solidFill>
                  <a:srgbClr val="3366CC"/>
                </a:solidFill>
                <a:latin typeface="楷体_GB2312" pitchFamily="49" charset="-122"/>
                <a:ea typeface="楷体_GB2312" pitchFamily="49" charset="-122"/>
              </a:rPr>
              <a:t>汇编程序</a:t>
            </a:r>
            <a:r>
              <a:rPr lang="zh-CN" altLang="en-US" sz="2400" dirty="0">
                <a:latin typeface="楷体_GB2312" pitchFamily="49" charset="-122"/>
                <a:ea typeface="楷体_GB2312" pitchFamily="49" charset="-122"/>
              </a:rPr>
              <a:t>以</a:t>
            </a:r>
            <a:r>
              <a:rPr lang="zh-CN" altLang="en-US" sz="2400" b="1" dirty="0">
                <a:solidFill>
                  <a:srgbClr val="6600FF"/>
                </a:solidFill>
                <a:latin typeface="楷体_GB2312" pitchFamily="49" charset="-122"/>
                <a:ea typeface="楷体_GB2312" pitchFamily="49" charset="-122"/>
              </a:rPr>
              <a:t>汇编语言</a:t>
            </a:r>
            <a:r>
              <a:rPr lang="zh-CN" altLang="en-US" sz="2400" dirty="0">
                <a:latin typeface="楷体_GB2312" pitchFamily="49" charset="-122"/>
                <a:ea typeface="楷体_GB2312" pitchFamily="49" charset="-122"/>
              </a:rPr>
              <a:t>源程序文件作为输入，并由它产生两种输出文件：</a:t>
            </a:r>
            <a:r>
              <a:rPr lang="zh-CN" altLang="en-US" sz="2400" b="1" dirty="0">
                <a:solidFill>
                  <a:srgbClr val="FF3300"/>
                </a:solidFill>
                <a:latin typeface="楷体_GB2312" pitchFamily="49" charset="-122"/>
                <a:ea typeface="楷体_GB2312" pitchFamily="49" charset="-122"/>
              </a:rPr>
              <a:t>目标程序</a:t>
            </a:r>
            <a:r>
              <a:rPr lang="zh-CN" altLang="en-US" sz="2400" dirty="0">
                <a:latin typeface="楷体_GB2312" pitchFamily="49" charset="-122"/>
                <a:ea typeface="楷体_GB2312" pitchFamily="49" charset="-122"/>
              </a:rPr>
              <a:t>文件和</a:t>
            </a:r>
            <a:r>
              <a:rPr lang="zh-CN" altLang="en-US" sz="2400" b="1" dirty="0">
                <a:solidFill>
                  <a:srgbClr val="FF3300"/>
                </a:solidFill>
                <a:latin typeface="楷体_GB2312" pitchFamily="49" charset="-122"/>
                <a:ea typeface="楷体_GB2312" pitchFamily="49" charset="-122"/>
              </a:rPr>
              <a:t>源程序列表</a:t>
            </a:r>
            <a:r>
              <a:rPr lang="zh-CN" altLang="en-US" sz="2400" dirty="0">
                <a:latin typeface="楷体_GB2312" pitchFamily="49" charset="-122"/>
                <a:ea typeface="楷体_GB2312" pitchFamily="49" charset="-122"/>
              </a:rPr>
              <a:t>文件。</a:t>
            </a:r>
            <a:endParaRPr lang="zh-CN" altLang="en-US" sz="2400" dirty="0">
              <a:latin typeface="楷体_GB2312" pitchFamily="49" charset="-122"/>
              <a:ea typeface="楷体_GB2312" pitchFamily="49" charset="-122"/>
            </a:endParaRPr>
          </a:p>
          <a:p>
            <a:pPr lvl="1" algn="just">
              <a:lnSpc>
                <a:spcPct val="120000"/>
              </a:lnSpc>
              <a:buFont typeface="Wingdings" panose="05000000000000000000" pitchFamily="2" charset="2"/>
              <a:buChar char="Ø"/>
            </a:pPr>
            <a:r>
              <a:rPr lang="zh-CN" altLang="en-US" sz="2400" dirty="0">
                <a:latin typeface="楷体_GB2312" pitchFamily="49" charset="-122"/>
                <a:ea typeface="楷体_GB2312" pitchFamily="49" charset="-122"/>
              </a:rPr>
              <a:t> </a:t>
            </a:r>
            <a:r>
              <a:rPr lang="zh-CN" altLang="en-US" sz="2400" b="1" dirty="0">
                <a:solidFill>
                  <a:srgbClr val="FF3300"/>
                </a:solidFill>
                <a:latin typeface="楷体_GB2312" pitchFamily="49" charset="-122"/>
                <a:ea typeface="楷体_GB2312" pitchFamily="49" charset="-122"/>
              </a:rPr>
              <a:t>目标程序</a:t>
            </a:r>
            <a:r>
              <a:rPr lang="zh-CN" altLang="en-US" sz="2400" dirty="0">
                <a:latin typeface="楷体_GB2312" pitchFamily="49" charset="-122"/>
                <a:ea typeface="楷体_GB2312" pitchFamily="49" charset="-122"/>
              </a:rPr>
              <a:t>文件经</a:t>
            </a:r>
            <a:r>
              <a:rPr lang="zh-CN" altLang="en-US" sz="2400" b="1" dirty="0">
                <a:solidFill>
                  <a:srgbClr val="FF3300"/>
                </a:solidFill>
                <a:latin typeface="黑体" panose="02010609060101010101" pitchFamily="49" charset="-122"/>
                <a:ea typeface="黑体" panose="02010609060101010101" pitchFamily="49" charset="-122"/>
              </a:rPr>
              <a:t>链接定位</a:t>
            </a:r>
            <a:r>
              <a:rPr lang="zh-CN" altLang="en-US" sz="2400" dirty="0">
                <a:latin typeface="楷体_GB2312" pitchFamily="49" charset="-122"/>
                <a:ea typeface="楷体_GB2312" pitchFamily="49" charset="-122"/>
              </a:rPr>
              <a:t>后由计算机执行；</a:t>
            </a:r>
            <a:endParaRPr lang="zh-CN" altLang="en-US" sz="2400" dirty="0">
              <a:latin typeface="楷体_GB2312" pitchFamily="49" charset="-122"/>
              <a:ea typeface="楷体_GB2312" pitchFamily="49" charset="-122"/>
            </a:endParaRPr>
          </a:p>
          <a:p>
            <a:pPr lvl="1" algn="just">
              <a:lnSpc>
                <a:spcPct val="120000"/>
              </a:lnSpc>
              <a:buFont typeface="Wingdings" panose="05000000000000000000" pitchFamily="2" charset="2"/>
              <a:buChar char="Ø"/>
            </a:pPr>
            <a:r>
              <a:rPr lang="zh-CN" altLang="en-US" sz="2400" dirty="0">
                <a:latin typeface="楷体_GB2312" pitchFamily="49" charset="-122"/>
                <a:ea typeface="楷体_GB2312" pitchFamily="49" charset="-122"/>
              </a:rPr>
              <a:t> </a:t>
            </a:r>
            <a:r>
              <a:rPr lang="zh-CN" altLang="en-US" sz="2400" b="1" dirty="0">
                <a:solidFill>
                  <a:srgbClr val="FF3300"/>
                </a:solidFill>
                <a:latin typeface="楷体_GB2312" pitchFamily="49" charset="-122"/>
                <a:ea typeface="楷体_GB2312" pitchFamily="49" charset="-122"/>
              </a:rPr>
              <a:t>源程序列表</a:t>
            </a:r>
            <a:r>
              <a:rPr lang="zh-CN" altLang="en-US" sz="2400" dirty="0">
                <a:latin typeface="楷体_GB2312" pitchFamily="49" charset="-122"/>
                <a:ea typeface="楷体_GB2312" pitchFamily="49" charset="-122"/>
              </a:rPr>
              <a:t>文件将列出源程序、目标程序的</a:t>
            </a:r>
            <a:r>
              <a:rPr lang="zh-CN" altLang="en-US" sz="2400" b="1" dirty="0">
                <a:solidFill>
                  <a:srgbClr val="CC0066"/>
                </a:solidFill>
                <a:latin typeface="楷体_GB2312" pitchFamily="49" charset="-122"/>
                <a:ea typeface="楷体_GB2312" pitchFamily="49" charset="-122"/>
              </a:rPr>
              <a:t>机器语言代码</a:t>
            </a:r>
            <a:r>
              <a:rPr lang="zh-CN" altLang="en-US" sz="2400" dirty="0">
                <a:latin typeface="楷体_GB2312" pitchFamily="49" charset="-122"/>
                <a:ea typeface="楷体_GB2312" pitchFamily="49" charset="-122"/>
              </a:rPr>
              <a:t>及符号表</a:t>
            </a:r>
            <a:r>
              <a:rPr lang="zh-CN" altLang="en-US"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a:p>
            <a:pPr eaLnBrk="1" hangingPunct="1">
              <a:buFont typeface="Wingdings" panose="05000000000000000000" pitchFamily="2" charset="2"/>
              <a:buNone/>
            </a:pPr>
            <a:r>
              <a:rPr lang="zh-CN" altLang="en-US" sz="2400" b="1" dirty="0">
                <a:solidFill>
                  <a:srgbClr val="6600FF"/>
                </a:solidFill>
                <a:latin typeface="楷体_GB2312" pitchFamily="49" charset="-122"/>
                <a:ea typeface="楷体_GB2312" pitchFamily="49" charset="-122"/>
              </a:rPr>
              <a:t>        汇编语言</a:t>
            </a:r>
            <a:r>
              <a:rPr lang="zh-CN" altLang="en-US" sz="2400" dirty="0">
                <a:latin typeface="楷体_GB2312" pitchFamily="49" charset="-122"/>
                <a:ea typeface="楷体_GB2312" pitchFamily="49" charset="-122"/>
              </a:rPr>
              <a:t>源程序的处理过程如下：</a:t>
            </a:r>
            <a:endParaRPr lang="zh-CN" altLang="en-US" dirty="0"/>
          </a:p>
        </p:txBody>
      </p:sp>
      <p:sp>
        <p:nvSpPr>
          <p:cNvPr id="7" name="Text Box 5"/>
          <p:cNvSpPr txBox="1">
            <a:spLocks noChangeArrowheads="1"/>
          </p:cNvSpPr>
          <p:nvPr/>
        </p:nvSpPr>
        <p:spPr bwMode="auto">
          <a:xfrm>
            <a:off x="2268538" y="5276850"/>
            <a:ext cx="1441450" cy="779463"/>
          </a:xfrm>
          <a:prstGeom prst="rect">
            <a:avLst/>
          </a:prstGeom>
          <a:noFill/>
          <a:ln w="9525" algn="ctr">
            <a:noFill/>
            <a:miter lim="800000"/>
          </a:ln>
          <a:effectLst/>
        </p:spPr>
        <p:txBody>
          <a:bodyPr>
            <a:spAutoFit/>
          </a:bodyPr>
          <a:lstStyle/>
          <a:p>
            <a:pPr algn="ctr">
              <a:spcBef>
                <a:spcPct val="50000"/>
              </a:spcBef>
              <a:defRPr/>
            </a:pPr>
            <a:r>
              <a:rPr lang="zh-CN" altLang="en-US" b="1">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汇编程序</a:t>
            </a:r>
            <a:endParaRPr lang="zh-CN" altLang="en-US" b="1">
              <a:solidFill>
                <a:srgbClr val="3333FF"/>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spcBef>
                <a:spcPct val="50000"/>
              </a:spcBef>
              <a:defRPr/>
            </a:pPr>
            <a:r>
              <a:rPr lang="en-US" altLang="zh-CN"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Assembler</a:t>
            </a:r>
            <a:endParaRPr lang="en-US" altLang="zh-CN"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Line 6"/>
          <p:cNvSpPr>
            <a:spLocks noChangeShapeType="1"/>
          </p:cNvSpPr>
          <p:nvPr/>
        </p:nvSpPr>
        <p:spPr bwMode="auto">
          <a:xfrm>
            <a:off x="2268538" y="5708650"/>
            <a:ext cx="15113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1" i="0" u="none" strike="noStrike" kern="0" cap="none" spc="0" normalizeH="0" baseline="0" noProof="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Line 7"/>
          <p:cNvSpPr>
            <a:spLocks noChangeShapeType="1"/>
          </p:cNvSpPr>
          <p:nvPr/>
        </p:nvSpPr>
        <p:spPr bwMode="auto">
          <a:xfrm>
            <a:off x="5437188" y="5708650"/>
            <a:ext cx="1222375"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1" i="0" u="none" strike="noStrike" kern="0" cap="none" spc="0" normalizeH="0" baseline="0" noProof="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Text Box 8"/>
          <p:cNvSpPr txBox="1">
            <a:spLocks noChangeArrowheads="1"/>
          </p:cNvSpPr>
          <p:nvPr/>
        </p:nvSpPr>
        <p:spPr bwMode="auto">
          <a:xfrm>
            <a:off x="611188" y="5276850"/>
            <a:ext cx="1655762" cy="788988"/>
          </a:xfrm>
          <a:prstGeom prst="rect">
            <a:avLst/>
          </a:prstGeom>
          <a:noFill/>
          <a:ln w="9525" algn="ctr">
            <a:solidFill>
              <a:srgbClr val="000000"/>
            </a:solidFill>
            <a:miter lim="800000"/>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zh-CN" altLang="en-US" sz="18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汇编语言</a:t>
            </a:r>
            <a:endParaRPr kumimoji="0" lang="zh-CN" altLang="en-US" sz="18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eaLnBrk="1" fontAlgn="auto" latinLnBrk="0" hangingPunct="1">
              <a:lnSpc>
                <a:spcPct val="100000"/>
              </a:lnSpc>
              <a:spcBef>
                <a:spcPct val="50000"/>
              </a:spcBef>
              <a:spcAft>
                <a:spcPts val="0"/>
              </a:spcAft>
              <a:buClrTx/>
              <a:buSzTx/>
              <a:buFontTx/>
              <a:buNone/>
              <a:defRPr/>
            </a:pPr>
            <a:r>
              <a:rPr kumimoji="0" lang="zh-CN" altLang="en-US" sz="18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源程序</a:t>
            </a:r>
            <a:r>
              <a:rPr kumimoji="0" lang="en-US" altLang="zh-CN" sz="18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1800" b="1" i="0" u="none" strike="noStrike" kern="0" cap="none" spc="0" normalizeH="0" baseline="0" noProof="0" dirty="0">
                <a:ln>
                  <a:noFill/>
                </a:ln>
                <a:solidFill>
                  <a:srgbClr val="FF3300"/>
                </a:solidFill>
                <a:uLnTx/>
                <a:uFillTx/>
                <a:latin typeface="Times New Roman" panose="02020603050405020304" pitchFamily="18" charset="0"/>
                <a:ea typeface="微软雅黑" panose="020B0503020204020204" pitchFamily="34" charset="-122"/>
                <a:cs typeface="Times New Roman" panose="02020603050405020304" pitchFamily="18" charset="0"/>
              </a:rPr>
              <a:t>ASM</a:t>
            </a:r>
            <a:endParaRPr kumimoji="0" lang="en-US" altLang="zh-CN" sz="1800" b="1" i="0" u="none" strike="noStrike" kern="0" cap="none" spc="0" normalizeH="0" baseline="0" noProof="0" dirty="0">
              <a:ln>
                <a:noFill/>
              </a:ln>
              <a:solidFill>
                <a:srgbClr val="FF3300"/>
              </a:solidFill>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Text Box 9"/>
          <p:cNvSpPr txBox="1">
            <a:spLocks noChangeArrowheads="1"/>
          </p:cNvSpPr>
          <p:nvPr/>
        </p:nvSpPr>
        <p:spPr bwMode="auto">
          <a:xfrm>
            <a:off x="3779838" y="5276850"/>
            <a:ext cx="1655762" cy="788988"/>
          </a:xfrm>
          <a:prstGeom prst="rect">
            <a:avLst/>
          </a:prstGeom>
          <a:noFill/>
          <a:ln w="9525" algn="ctr">
            <a:solidFill>
              <a:srgbClr val="000000"/>
            </a:solidFill>
            <a:miter lim="800000"/>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zh-CN" altLang="en-US" sz="18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机器语言</a:t>
            </a:r>
            <a:endParaRPr kumimoji="0" lang="zh-CN" altLang="en-US" sz="18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eaLnBrk="1" fontAlgn="auto" latinLnBrk="0" hangingPunct="1">
              <a:lnSpc>
                <a:spcPct val="100000"/>
              </a:lnSpc>
              <a:spcBef>
                <a:spcPct val="50000"/>
              </a:spcBef>
              <a:spcAft>
                <a:spcPts val="0"/>
              </a:spcAft>
              <a:buClrTx/>
              <a:buSzTx/>
              <a:buFontTx/>
              <a:buNone/>
              <a:defRPr/>
            </a:pPr>
            <a:r>
              <a:rPr kumimoji="0" lang="zh-CN" altLang="en-US" sz="18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目标文件</a:t>
            </a:r>
            <a:r>
              <a:rPr kumimoji="0" lang="en-US" altLang="zh-CN" sz="18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1800" b="1" i="0" u="none" strike="noStrike" kern="0" cap="none" spc="0" normalizeH="0" baseline="0" noProof="0" dirty="0">
                <a:ln>
                  <a:noFill/>
                </a:ln>
                <a:solidFill>
                  <a:srgbClr val="FF3300"/>
                </a:solidFill>
                <a:uLnTx/>
                <a:uFillTx/>
                <a:latin typeface="Times New Roman" panose="02020603050405020304" pitchFamily="18" charset="0"/>
                <a:ea typeface="微软雅黑" panose="020B0503020204020204" pitchFamily="34" charset="-122"/>
                <a:cs typeface="Times New Roman" panose="02020603050405020304" pitchFamily="18" charset="0"/>
              </a:rPr>
              <a:t>OBJ</a:t>
            </a:r>
            <a:endParaRPr kumimoji="0" lang="en-US" altLang="zh-CN" sz="1800" b="1" i="0" u="none" strike="noStrike" kern="0" cap="none" spc="0" normalizeH="0" baseline="0" noProof="0" dirty="0">
              <a:ln>
                <a:noFill/>
              </a:ln>
              <a:solidFill>
                <a:srgbClr val="FF3300"/>
              </a:solidFill>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Text Box 1024"/>
          <p:cNvSpPr txBox="1">
            <a:spLocks noChangeArrowheads="1"/>
          </p:cNvSpPr>
          <p:nvPr/>
        </p:nvSpPr>
        <p:spPr bwMode="auto">
          <a:xfrm>
            <a:off x="5435600" y="5276850"/>
            <a:ext cx="1296988" cy="779463"/>
          </a:xfrm>
          <a:prstGeom prst="rect">
            <a:avLst/>
          </a:prstGeom>
          <a:noFill/>
          <a:ln w="9525" algn="ctr">
            <a:noFill/>
            <a:miter lim="800000"/>
          </a:ln>
          <a:effectLst/>
        </p:spPr>
        <p:txBody>
          <a:bodyPr>
            <a:spAutoFit/>
          </a:bodyPr>
          <a:lstStyle/>
          <a:p>
            <a:pPr algn="ctr">
              <a:spcBef>
                <a:spcPct val="50000"/>
              </a:spcBef>
              <a:defRPr/>
            </a:pPr>
            <a:r>
              <a:rPr lang="en-US" altLang="zh-CN"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LINK</a:t>
            </a:r>
            <a:endParaRPr lang="en-US" altLang="zh-CN"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spcBef>
                <a:spcPct val="50000"/>
              </a:spcBef>
              <a:defRPr/>
            </a:pPr>
            <a:r>
              <a:rPr lang="zh-CN" altLang="en-US" b="1">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链接程序</a:t>
            </a:r>
            <a:endParaRPr lang="zh-CN" altLang="en-US" b="1">
              <a:solidFill>
                <a:srgbClr val="3333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Text Box 1025"/>
          <p:cNvSpPr txBox="1">
            <a:spLocks noChangeArrowheads="1"/>
          </p:cNvSpPr>
          <p:nvPr/>
        </p:nvSpPr>
        <p:spPr bwMode="auto">
          <a:xfrm>
            <a:off x="6659563" y="5276850"/>
            <a:ext cx="1512887" cy="777457"/>
          </a:xfrm>
          <a:prstGeom prst="rect">
            <a:avLst/>
          </a:prstGeom>
          <a:noFill/>
          <a:ln w="9525" algn="ctr">
            <a:solidFill>
              <a:srgbClr val="000000"/>
            </a:solidFill>
            <a:miter lim="800000"/>
          </a:ln>
          <a:effectLst/>
        </p:spPr>
        <p:txBody>
          <a:bodyPr>
            <a:spAutoFit/>
          </a:bodyPr>
          <a:lstStyle/>
          <a:p>
            <a:pPr marL="0" marR="0" lvl="0" indent="0" algn="ctr" defTabSz="914400" eaLnBrk="1" fontAlgn="auto" latinLnBrk="0" hangingPunct="1">
              <a:lnSpc>
                <a:spcPct val="130000"/>
              </a:lnSpc>
              <a:spcBef>
                <a:spcPct val="50000"/>
              </a:spcBef>
              <a:spcAft>
                <a:spcPts val="0"/>
              </a:spcAft>
              <a:buClrTx/>
              <a:buSzTx/>
              <a:buFontTx/>
              <a:buNone/>
              <a:defRPr/>
            </a:pPr>
            <a:r>
              <a:rPr kumimoji="0" lang="zh-CN" altLang="en-US" sz="1800" b="1" i="0" u="none" strike="noStrike" kern="0" cap="none" spc="0" normalizeH="0" baseline="0" noProof="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机器语言执行文件</a:t>
            </a:r>
            <a:r>
              <a:rPr kumimoji="0" lang="en-US" altLang="zh-CN" sz="1800" b="1" i="0" u="none" strike="noStrike" kern="0" cap="none" spc="0" normalizeH="0" baseline="0" noProof="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1800" b="1" i="0" u="none" strike="noStrike" kern="0" cap="none" spc="0" normalizeH="0" baseline="0" noProof="0">
                <a:ln>
                  <a:noFill/>
                </a:ln>
                <a:solidFill>
                  <a:srgbClr val="FF3300"/>
                </a:solidFill>
                <a:uLnTx/>
                <a:uFillTx/>
                <a:latin typeface="Times New Roman" panose="02020603050405020304" pitchFamily="18" charset="0"/>
                <a:ea typeface="微软雅黑" panose="020B0503020204020204" pitchFamily="34" charset="-122"/>
                <a:cs typeface="Times New Roman" panose="02020603050405020304" pitchFamily="18" charset="0"/>
              </a:rPr>
              <a:t>EXE</a:t>
            </a:r>
            <a:endParaRPr kumimoji="0" lang="en-US" altLang="zh-CN" sz="1800" b="1" i="0" u="none" strike="noStrike" kern="0" cap="none" spc="0" normalizeH="0" baseline="0" noProof="0">
              <a:ln>
                <a:noFill/>
              </a:ln>
              <a:solidFill>
                <a:srgbClr val="FF3300"/>
              </a:solidFill>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1000"/>
                                        <p:tgtEl>
                                          <p:spTgt spid="6">
                                            <p:txEl>
                                              <p:pRg st="3" end="3"/>
                                            </p:txEl>
                                          </p:spTgt>
                                        </p:tgtEl>
                                      </p:cBhvr>
                                    </p:animEffect>
                                    <p:anim calcmode="lin" valueType="num">
                                      <p:cBhvr>
                                        <p:cTn id="34"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par>
                          <p:cTn id="48" fill="hold">
                            <p:stCondLst>
                              <p:cond delay="2500"/>
                            </p:stCondLst>
                            <p:childTnLst>
                              <p:par>
                                <p:cTn id="49" presetID="22" presetClass="entr" presetSubtype="8"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left)">
                                      <p:cBhvr>
                                        <p:cTn id="51" dur="500"/>
                                        <p:tgtEl>
                                          <p:spTgt spid="11"/>
                                        </p:tgtEl>
                                      </p:cBhvr>
                                    </p:animEffect>
                                  </p:childTnLst>
                                </p:cTn>
                              </p:par>
                            </p:childTnLst>
                          </p:cTn>
                        </p:par>
                        <p:par>
                          <p:cTn id="52" fill="hold">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p:stCondLst>
                              <p:cond delay="3500"/>
                            </p:stCondLst>
                            <p:childTnLst>
                              <p:par>
                                <p:cTn id="57" presetID="22" presetClass="entr" presetSubtype="8"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p:bldP spid="8" grpId="0" animBg="1"/>
      <p:bldP spid="9" grpId="0" animBg="1"/>
      <p:bldP spid="10" grpId="0" animBg="1"/>
      <p:bldP spid="11" grpId="0" animBg="1"/>
      <p:bldP spid="12" grpId="0"/>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5.4</a:t>
            </a:r>
            <a:r>
              <a:rPr lang="zh-CN" altLang="zh-CN" dirty="0"/>
              <a:t>伪指令</a:t>
            </a:r>
            <a:endParaRPr lang="zh-CN" altLang="zh-CN" dirty="0"/>
          </a:p>
          <a:p>
            <a:endParaRPr lang="zh-CN" altLang="en-US" dirty="0"/>
          </a:p>
        </p:txBody>
      </p:sp>
      <p:sp>
        <p:nvSpPr>
          <p:cNvPr id="4" name="标题 3"/>
          <p:cNvSpPr>
            <a:spLocks noGrp="1"/>
          </p:cNvSpPr>
          <p:nvPr>
            <p:ph type="title"/>
          </p:nvPr>
        </p:nvSpPr>
        <p:spPr/>
        <p:txBody>
          <a:bodyPr/>
          <a:lstStyle/>
          <a:p>
            <a:endParaRPr lang="zh-CN" altLang="en-US" dirty="0"/>
          </a:p>
        </p:txBody>
      </p:sp>
      <p:sp>
        <p:nvSpPr>
          <p:cNvPr id="5" name="矩形 4"/>
          <p:cNvSpPr/>
          <p:nvPr/>
        </p:nvSpPr>
        <p:spPr>
          <a:xfrm>
            <a:off x="287016" y="1635072"/>
            <a:ext cx="8856984" cy="4669805"/>
          </a:xfrm>
          <a:prstGeom prst="rect">
            <a:avLst/>
          </a:prstGeom>
        </p:spPr>
        <p:txBody>
          <a:bodyPr wrap="square">
            <a:spAutoFit/>
          </a:bodyPr>
          <a:lstStyle/>
          <a:p>
            <a:pPr lvl="0"/>
            <a:r>
              <a:rPr kumimoji="1" lang="en-US" altLang="zh-CN"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 </a:t>
            </a:r>
            <a:r>
              <a:rPr kumimoji="1"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段寄存器说明伪指令</a:t>
            </a:r>
            <a:r>
              <a:rPr kumimoji="1"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ASSUME</a:t>
            </a:r>
            <a:endParaRPr kumimoji="1" lang="en-US" altLang="zh-CN"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gn="just">
              <a:spcAft>
                <a:spcPct val="50000"/>
              </a:spcAft>
            </a:pPr>
            <a:endParaRPr kumimoji="1" lang="en-US" altLang="zh-CN" sz="800" b="1" dirty="0">
              <a:solidFill>
                <a:srgbClr val="008080"/>
              </a:solidFill>
              <a:latin typeface="Times New Roman" panose="02020603050405020304" pitchFamily="18" charset="0"/>
              <a:ea typeface="微软雅黑" panose="020B0503020204020204" pitchFamily="34" charset="-122"/>
              <a:cs typeface="Times New Roman" panose="02020603050405020304" pitchFamily="18" charset="0"/>
            </a:endParaRPr>
          </a:p>
          <a:p>
            <a:pPr lvl="1" algn="just">
              <a:spcAft>
                <a:spcPct val="50000"/>
              </a:spcAft>
            </a:pPr>
            <a:r>
              <a:rPr kumimoji="1" lang="zh-CN" altLang="en-US" sz="2000" b="1" dirty="0">
                <a:solidFill>
                  <a:srgbClr val="008080"/>
                </a:solidFill>
                <a:latin typeface="Times New Roman" panose="02020603050405020304" pitchFamily="18" charset="0"/>
                <a:ea typeface="微软雅黑" panose="020B0503020204020204" pitchFamily="34" charset="-122"/>
                <a:cs typeface="Times New Roman" panose="02020603050405020304" pitchFamily="18" charset="0"/>
              </a:rPr>
              <a:t>格式</a:t>
            </a:r>
            <a:r>
              <a:rPr kumimoji="1" lang="en-US" altLang="zh-CN"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ASSUME    </a:t>
            </a:r>
            <a:r>
              <a:rPr kumimoji="1"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段寄存器： 段名  </a:t>
            </a:r>
            <a:r>
              <a:rPr kumimoji="1"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段寄存器</a:t>
            </a:r>
            <a:r>
              <a:rPr kumimoji="1"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段名</a:t>
            </a:r>
            <a:r>
              <a:rPr kumimoji="1"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  ]</a:t>
            </a:r>
            <a:r>
              <a:rPr kumimoji="1" lang="en-US" altLang="zh-CN"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endParaRPr kumimoji="1" lang="en-US" altLang="zh-CN"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lvl="3" algn="just">
              <a:spcAft>
                <a:spcPct val="50000"/>
              </a:spcAft>
            </a:pPr>
            <a:r>
              <a:rPr kumimoji="1" lang="en-US" altLang="zh-CN"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其中：</a:t>
            </a:r>
            <a:r>
              <a:rPr kumimoji="1" lang="zh-CN" altLang="en-US" sz="2000" b="1" dirty="0">
                <a:solidFill>
                  <a:srgbClr val="FF3399"/>
                </a:solidFill>
                <a:latin typeface="Times New Roman" panose="02020603050405020304" pitchFamily="18" charset="0"/>
                <a:ea typeface="微软雅黑" panose="020B0503020204020204" pitchFamily="34" charset="-122"/>
                <a:cs typeface="Times New Roman" panose="02020603050405020304" pitchFamily="18" charset="0"/>
              </a:rPr>
              <a:t>段寄存器</a:t>
            </a:r>
            <a:r>
              <a:rPr kumimoji="1"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为</a:t>
            </a:r>
            <a:r>
              <a:rPr kumimoji="1" lang="en-US" altLang="zh-CN"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CS</a:t>
            </a:r>
            <a:r>
              <a:rPr kumimoji="1"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DS</a:t>
            </a:r>
            <a:r>
              <a:rPr kumimoji="1"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ES</a:t>
            </a:r>
            <a:r>
              <a:rPr kumimoji="1"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SS</a:t>
            </a:r>
            <a:r>
              <a:rPr kumimoji="1"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中的一个，</a:t>
            </a:r>
            <a:endParaRPr kumimoji="1"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lvl="3" algn="just">
              <a:spcAft>
                <a:spcPct val="50000"/>
              </a:spcAft>
            </a:pPr>
            <a:r>
              <a:rPr kumimoji="1"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b="1" dirty="0">
                <a:solidFill>
                  <a:srgbClr val="FF3399"/>
                </a:solidFill>
                <a:latin typeface="Times New Roman" panose="02020603050405020304" pitchFamily="18" charset="0"/>
                <a:ea typeface="微软雅黑" panose="020B0503020204020204" pitchFamily="34" charset="-122"/>
                <a:cs typeface="Times New Roman" panose="02020603050405020304" pitchFamily="18" charset="0"/>
              </a:rPr>
              <a:t>段名</a:t>
            </a:r>
            <a:r>
              <a:rPr kumimoji="1"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为用</a:t>
            </a:r>
            <a:r>
              <a:rPr kumimoji="1" lang="en-US" altLang="zh-CN"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SEGMENT</a:t>
            </a:r>
            <a:r>
              <a:rPr kumimoji="1"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段定义伪指令定义过的段名。</a:t>
            </a:r>
            <a:endParaRPr kumimoji="1"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lvl="3" algn="just"/>
            <a:r>
              <a:rPr kumimoji="1"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例</a:t>
            </a:r>
            <a:r>
              <a:rPr kumimoji="1"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ASSUME   CS: cc ,  </a:t>
            </a:r>
            <a:r>
              <a:rPr kumimoji="1" lang="en-US" altLang="zh-CN" sz="20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DS:aa</a:t>
            </a:r>
            <a:endParaRPr kumimoji="1" lang="en-US" altLang="zh-CN"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en-US" altLang="zh-CN" sz="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lvl="0" algn="just">
              <a:lnSpc>
                <a:spcPct val="110000"/>
              </a:lnSpc>
              <a:buClr>
                <a:srgbClr val="FF3300"/>
              </a:buClr>
              <a:buFont typeface="宋体" panose="02010600030101010101" pitchFamily="2" charset="-122"/>
              <a:buChar char="▲"/>
            </a:pPr>
            <a:r>
              <a:rPr kumimoji="1" lang="en-US" altLang="zh-CN"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000"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ASSUME </a:t>
            </a:r>
            <a:r>
              <a:rPr kumimoji="1" lang="zh-CN" altLang="en-US" sz="2000"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伪操作的作用</a:t>
            </a:r>
            <a:endParaRPr kumimoji="1" lang="zh-CN" altLang="en-US" sz="2000"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endParaRPr>
          </a:p>
          <a:p>
            <a:pPr lvl="0" algn="just">
              <a:lnSpc>
                <a:spcPct val="110000"/>
              </a:lnSpc>
            </a:pPr>
            <a:r>
              <a:rPr kumimoji="1"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设定特定的段寄存器指向特定的段，说明源程序中定义的段由哪个段寄存器去寻址。不如此，汇编程序无法生成目标代码程序。</a:t>
            </a:r>
            <a:endParaRPr kumimoji="1"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lvl="0">
              <a:lnSpc>
                <a:spcPct val="110000"/>
              </a:lnSpc>
              <a:spcBef>
                <a:spcPct val="20000"/>
              </a:spcBef>
              <a:buFont typeface="Times New Roman" panose="02020603050405020304" pitchFamily="18" charset="0"/>
              <a:buChar char="▲"/>
            </a:pPr>
            <a:r>
              <a:rPr kumimoji="1" lang="zh-CN" altLang="en-US" sz="2000"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000"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ASSUME</a:t>
            </a:r>
            <a:r>
              <a:rPr kumimoji="1" lang="zh-CN" altLang="en-US" sz="2000"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语句只起指示作用，并无实际的操作</a:t>
            </a:r>
            <a:r>
              <a:rPr kumimoji="1"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10000"/>
              </a:lnSpc>
            </a:pPr>
            <a:r>
              <a:rPr kumimoji="1"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ASSUME</a:t>
            </a:r>
            <a:r>
              <a:rPr kumimoji="1"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并未真正将段地址装入相应的段寄存器，段寄存器</a:t>
            </a:r>
            <a:r>
              <a:rPr kumimoji="1" lang="en-US" altLang="zh-CN"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(CS</a:t>
            </a:r>
            <a:r>
              <a:rPr kumimoji="1"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除外</a:t>
            </a:r>
            <a:r>
              <a:rPr kumimoji="1" lang="en-US" altLang="zh-CN"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的初值设定还是要由程序中的</a:t>
            </a:r>
            <a:r>
              <a:rPr kumimoji="1" lang="en-US" altLang="zh-CN"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MOV</a:t>
            </a:r>
            <a:r>
              <a:rPr kumimoji="1"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指令来完成。      </a:t>
            </a:r>
            <a:endParaRPr kumimoji="1"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fade">
                                      <p:cBhvr>
                                        <p:cTn id="16" dur="500"/>
                                        <p:tgtEl>
                                          <p:spTgt spid="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500"/>
                                        <p:tgtEl>
                                          <p:spTgt spid="5">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fade">
                                      <p:cBhvr>
                                        <p:cTn id="34" dur="500"/>
                                        <p:tgtEl>
                                          <p:spTgt spid="5">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fade">
                                      <p:cBhvr>
                                        <p:cTn id="3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3B8C709-8D63-4986-A9D0-DDCE2CB655E0}" type="slidenum">
              <a:rPr lang="en-US" altLang="zh-CN" sz="1400"/>
            </a:fld>
            <a:endParaRPr lang="en-US" altLang="zh-CN" sz="1400"/>
          </a:p>
        </p:txBody>
      </p:sp>
      <p:sp>
        <p:nvSpPr>
          <p:cNvPr id="63491" name="Text Box 3"/>
          <p:cNvSpPr txBox="1">
            <a:spLocks noChangeArrowheads="1"/>
          </p:cNvSpPr>
          <p:nvPr/>
        </p:nvSpPr>
        <p:spPr bwMode="auto">
          <a:xfrm>
            <a:off x="395928" y="950615"/>
            <a:ext cx="85836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dirty="0">
                <a:solidFill>
                  <a:srgbClr val="0000FF"/>
                </a:solidFill>
                <a:ea typeface="楷体_GB2312" pitchFamily="49" charset="-122"/>
              </a:rPr>
              <a:t>程序中有</a:t>
            </a:r>
            <a:r>
              <a:rPr lang="en-US" altLang="zh-CN" sz="2000" b="1" dirty="0">
                <a:solidFill>
                  <a:srgbClr val="0000FF"/>
                </a:solidFill>
                <a:ea typeface="楷体_GB2312" pitchFamily="49" charset="-122"/>
              </a:rPr>
              <a:t>ASSUME</a:t>
            </a:r>
            <a:r>
              <a:rPr lang="zh-CN" altLang="en-US" sz="2000" b="1" dirty="0">
                <a:solidFill>
                  <a:srgbClr val="0000FF"/>
                </a:solidFill>
                <a:ea typeface="楷体_GB2312" pitchFamily="49" charset="-122"/>
              </a:rPr>
              <a:t>语句，经汇编，链接和装入内存后的情况：</a:t>
            </a:r>
            <a:endParaRPr lang="zh-CN" altLang="en-US" sz="2000" b="1" dirty="0">
              <a:solidFill>
                <a:srgbClr val="0000FF"/>
              </a:solidFill>
              <a:latin typeface="宋体" panose="02010600030101010101" pitchFamily="2" charset="-122"/>
            </a:endParaRPr>
          </a:p>
        </p:txBody>
      </p:sp>
      <p:sp>
        <p:nvSpPr>
          <p:cNvPr id="63492" name="Text Box 4"/>
          <p:cNvSpPr txBox="1">
            <a:spLocks noChangeArrowheads="1"/>
          </p:cNvSpPr>
          <p:nvPr/>
        </p:nvSpPr>
        <p:spPr bwMode="auto">
          <a:xfrm>
            <a:off x="275950" y="1340147"/>
            <a:ext cx="3886200" cy="4338638"/>
          </a:xfrm>
          <a:prstGeom prst="rect">
            <a:avLst/>
          </a:prstGeom>
          <a:solidFill>
            <a:srgbClr val="CCFFFF"/>
          </a:solidFill>
          <a:ln w="9525">
            <a:solidFill>
              <a:schemeClr val="tx1"/>
            </a:solidFill>
            <a:miter lim="800000"/>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Aft>
                <a:spcPct val="10000"/>
              </a:spcAft>
            </a:pPr>
            <a:r>
              <a:rPr lang="en-US" altLang="zh-CN" sz="1700" b="1" dirty="0">
                <a:ea typeface="楷体_GB2312" pitchFamily="49" charset="-122"/>
              </a:rPr>
              <a:t>data      SEGMENT</a:t>
            </a:r>
            <a:endParaRPr lang="en-US" altLang="zh-CN" sz="1700" b="1" dirty="0">
              <a:ea typeface="楷体_GB2312" pitchFamily="49" charset="-122"/>
            </a:endParaRPr>
          </a:p>
          <a:p>
            <a:pPr algn="just">
              <a:spcAft>
                <a:spcPct val="10000"/>
              </a:spcAft>
            </a:pPr>
            <a:r>
              <a:rPr lang="en-US" altLang="zh-CN" sz="1700" b="1" dirty="0">
                <a:ea typeface="楷体_GB2312" pitchFamily="49" charset="-122"/>
              </a:rPr>
              <a:t> value     DW     1234H, 5678H</a:t>
            </a:r>
            <a:endParaRPr lang="en-US" altLang="zh-CN" sz="1700" b="1" dirty="0">
              <a:ea typeface="楷体_GB2312" pitchFamily="49" charset="-122"/>
            </a:endParaRPr>
          </a:p>
          <a:p>
            <a:pPr algn="just">
              <a:spcAft>
                <a:spcPct val="10000"/>
              </a:spcAft>
            </a:pPr>
            <a:r>
              <a:rPr lang="en-US" altLang="zh-CN" sz="1700" b="1" dirty="0">
                <a:ea typeface="楷体_GB2312" pitchFamily="49" charset="-122"/>
              </a:rPr>
              <a:t> result    DW     ?</a:t>
            </a:r>
            <a:endParaRPr lang="en-US" altLang="zh-CN" sz="1700" b="1" dirty="0">
              <a:ea typeface="楷体_GB2312" pitchFamily="49" charset="-122"/>
            </a:endParaRPr>
          </a:p>
          <a:p>
            <a:pPr algn="just">
              <a:spcAft>
                <a:spcPct val="10000"/>
              </a:spcAft>
            </a:pPr>
            <a:r>
              <a:rPr lang="en-US" altLang="zh-CN" sz="1700" b="1" dirty="0">
                <a:ea typeface="楷体_GB2312" pitchFamily="49" charset="-122"/>
              </a:rPr>
              <a:t> data     ENDS</a:t>
            </a:r>
            <a:endParaRPr lang="en-US" altLang="zh-CN" sz="1700" b="1" dirty="0">
              <a:ea typeface="楷体_GB2312" pitchFamily="49" charset="-122"/>
            </a:endParaRPr>
          </a:p>
          <a:p>
            <a:pPr algn="just">
              <a:spcAft>
                <a:spcPct val="10000"/>
              </a:spcAft>
            </a:pPr>
            <a:r>
              <a:rPr lang="en-US" altLang="zh-CN" sz="1700" b="1" dirty="0">
                <a:ea typeface="楷体_GB2312" pitchFamily="49" charset="-122"/>
              </a:rPr>
              <a:t> code   SEGMENT</a:t>
            </a:r>
            <a:endParaRPr lang="en-US" altLang="zh-CN" sz="1700" b="1" dirty="0">
              <a:ea typeface="楷体_GB2312" pitchFamily="49" charset="-122"/>
            </a:endParaRPr>
          </a:p>
          <a:p>
            <a:pPr algn="just">
              <a:spcAft>
                <a:spcPct val="10000"/>
              </a:spcAft>
            </a:pPr>
            <a:r>
              <a:rPr lang="en-US" altLang="zh-CN" sz="1700" b="1" dirty="0">
                <a:ea typeface="楷体_GB2312" pitchFamily="49" charset="-122"/>
              </a:rPr>
              <a:t>        ASSUME   </a:t>
            </a:r>
            <a:r>
              <a:rPr lang="en-US" altLang="zh-CN" sz="1700" b="1" dirty="0" err="1">
                <a:ea typeface="楷体_GB2312" pitchFamily="49" charset="-122"/>
              </a:rPr>
              <a:t>CS:code</a:t>
            </a:r>
            <a:r>
              <a:rPr lang="en-US" altLang="zh-CN" sz="1700" b="1" dirty="0">
                <a:ea typeface="楷体_GB2312" pitchFamily="49" charset="-122"/>
              </a:rPr>
              <a:t>, </a:t>
            </a:r>
            <a:r>
              <a:rPr lang="en-US" altLang="zh-CN" sz="1700" b="1" dirty="0" err="1">
                <a:ea typeface="楷体_GB2312" pitchFamily="49" charset="-122"/>
              </a:rPr>
              <a:t>DS:data</a:t>
            </a:r>
            <a:endParaRPr lang="en-US" altLang="zh-CN" sz="1700" b="1" dirty="0">
              <a:ea typeface="楷体_GB2312" pitchFamily="49" charset="-122"/>
            </a:endParaRPr>
          </a:p>
          <a:p>
            <a:pPr algn="just">
              <a:spcAft>
                <a:spcPct val="10000"/>
              </a:spcAft>
            </a:pPr>
            <a:r>
              <a:rPr lang="en-US" altLang="zh-CN" sz="1700" b="1" dirty="0">
                <a:ea typeface="楷体_GB2312" pitchFamily="49" charset="-122"/>
              </a:rPr>
              <a:t> start:    MOV   AX, </a:t>
            </a:r>
            <a:r>
              <a:rPr lang="en-US" altLang="zh-CN" sz="1700" b="1" dirty="0">
                <a:solidFill>
                  <a:srgbClr val="FF0000"/>
                </a:solidFill>
                <a:ea typeface="楷体_GB2312" pitchFamily="49" charset="-122"/>
              </a:rPr>
              <a:t>data</a:t>
            </a:r>
            <a:r>
              <a:rPr lang="en-US" altLang="zh-CN" sz="1700" b="1" dirty="0">
                <a:ea typeface="楷体_GB2312" pitchFamily="49" charset="-122"/>
              </a:rPr>
              <a:t>       ;</a:t>
            </a:r>
            <a:r>
              <a:rPr lang="zh-CN" altLang="en-US" sz="1700" b="1" dirty="0">
                <a:ea typeface="楷体_GB2312" pitchFamily="49" charset="-122"/>
              </a:rPr>
              <a:t>给</a:t>
            </a:r>
            <a:r>
              <a:rPr lang="en-US" altLang="zh-CN" sz="1700" b="1" dirty="0">
                <a:ea typeface="楷体_GB2312" pitchFamily="49" charset="-122"/>
              </a:rPr>
              <a:t>DS</a:t>
            </a:r>
            <a:r>
              <a:rPr lang="zh-CN" altLang="en-US" sz="1700" b="1" dirty="0">
                <a:ea typeface="楷体_GB2312" pitchFamily="49" charset="-122"/>
              </a:rPr>
              <a:t>赋值      </a:t>
            </a:r>
            <a:endParaRPr lang="zh-CN" altLang="en-US" sz="1700" b="1" dirty="0">
              <a:ea typeface="楷体_GB2312" pitchFamily="49" charset="-122"/>
            </a:endParaRPr>
          </a:p>
          <a:p>
            <a:pPr algn="just">
              <a:spcAft>
                <a:spcPct val="10000"/>
              </a:spcAft>
            </a:pPr>
            <a:r>
              <a:rPr lang="zh-CN" altLang="en-US" sz="1700" b="1" dirty="0">
                <a:ea typeface="楷体_GB2312" pitchFamily="49" charset="-122"/>
              </a:rPr>
              <a:t>              </a:t>
            </a:r>
            <a:r>
              <a:rPr lang="en-US" altLang="zh-CN" sz="1700" b="1" dirty="0">
                <a:ea typeface="楷体_GB2312" pitchFamily="49" charset="-122"/>
              </a:rPr>
              <a:t>MOV   DS, AX</a:t>
            </a:r>
            <a:endParaRPr lang="en-US" altLang="zh-CN" sz="1700" b="1" dirty="0">
              <a:ea typeface="楷体_GB2312" pitchFamily="49" charset="-122"/>
            </a:endParaRPr>
          </a:p>
          <a:p>
            <a:pPr algn="just">
              <a:spcAft>
                <a:spcPct val="10000"/>
              </a:spcAft>
            </a:pPr>
            <a:r>
              <a:rPr lang="en-US" altLang="zh-CN" sz="1700" b="1" dirty="0">
                <a:ea typeface="楷体_GB2312" pitchFamily="49" charset="-122"/>
              </a:rPr>
              <a:t>              MOV   AX,</a:t>
            </a:r>
            <a:r>
              <a:rPr lang="en-US" altLang="zh-CN" sz="1700" b="1" dirty="0">
                <a:solidFill>
                  <a:srgbClr val="FF00FF"/>
                </a:solidFill>
                <a:ea typeface="楷体_GB2312" pitchFamily="49" charset="-122"/>
              </a:rPr>
              <a:t> value</a:t>
            </a:r>
            <a:r>
              <a:rPr lang="en-US" altLang="zh-CN" sz="1700" b="1" dirty="0">
                <a:ea typeface="楷体_GB2312" pitchFamily="49" charset="-122"/>
              </a:rPr>
              <a:t>      ;</a:t>
            </a:r>
            <a:r>
              <a:rPr lang="zh-CN" altLang="en-US" sz="1700" b="1" dirty="0">
                <a:ea typeface="楷体_GB2312" pitchFamily="49" charset="-122"/>
              </a:rPr>
              <a:t>取数   </a:t>
            </a:r>
            <a:endParaRPr lang="zh-CN" altLang="en-US" sz="1700" b="1" dirty="0">
              <a:ea typeface="楷体_GB2312" pitchFamily="49" charset="-122"/>
            </a:endParaRPr>
          </a:p>
          <a:p>
            <a:pPr algn="just">
              <a:spcAft>
                <a:spcPct val="10000"/>
              </a:spcAft>
            </a:pPr>
            <a:r>
              <a:rPr lang="zh-CN" altLang="en-US" sz="1700" b="1" dirty="0">
                <a:ea typeface="楷体_GB2312" pitchFamily="49" charset="-122"/>
              </a:rPr>
              <a:t>              </a:t>
            </a:r>
            <a:r>
              <a:rPr lang="en-US" altLang="zh-CN" sz="1700" b="1" dirty="0">
                <a:ea typeface="楷体_GB2312" pitchFamily="49" charset="-122"/>
              </a:rPr>
              <a:t>ADD    AX, </a:t>
            </a:r>
            <a:r>
              <a:rPr lang="en-US" altLang="zh-CN" sz="1700" b="1" dirty="0">
                <a:solidFill>
                  <a:srgbClr val="FF00FF"/>
                </a:solidFill>
                <a:ea typeface="楷体_GB2312" pitchFamily="49" charset="-122"/>
              </a:rPr>
              <a:t>value+2</a:t>
            </a:r>
            <a:r>
              <a:rPr lang="en-US" altLang="zh-CN" sz="1700" b="1" dirty="0">
                <a:ea typeface="楷体_GB2312" pitchFamily="49" charset="-122"/>
              </a:rPr>
              <a:t>  ;</a:t>
            </a:r>
            <a:r>
              <a:rPr lang="zh-CN" altLang="en-US" sz="1700" b="1" dirty="0">
                <a:ea typeface="楷体_GB2312" pitchFamily="49" charset="-122"/>
              </a:rPr>
              <a:t>两数相加 </a:t>
            </a:r>
            <a:endParaRPr lang="zh-CN" altLang="en-US" sz="1700" b="1" dirty="0">
              <a:ea typeface="楷体_GB2312" pitchFamily="49" charset="-122"/>
            </a:endParaRPr>
          </a:p>
          <a:p>
            <a:pPr algn="just">
              <a:spcAft>
                <a:spcPct val="10000"/>
              </a:spcAft>
            </a:pPr>
            <a:r>
              <a:rPr lang="zh-CN" altLang="en-US" sz="1700" b="1" dirty="0">
                <a:ea typeface="楷体_GB2312" pitchFamily="49" charset="-122"/>
              </a:rPr>
              <a:t>              </a:t>
            </a:r>
            <a:r>
              <a:rPr lang="en-US" altLang="zh-CN" sz="1700" b="1" dirty="0">
                <a:ea typeface="楷体_GB2312" pitchFamily="49" charset="-122"/>
              </a:rPr>
              <a:t>MOV   </a:t>
            </a:r>
            <a:r>
              <a:rPr lang="en-US" altLang="zh-CN" sz="1700" b="1" dirty="0">
                <a:solidFill>
                  <a:srgbClr val="FF00FF"/>
                </a:solidFill>
                <a:ea typeface="楷体_GB2312" pitchFamily="49" charset="-122"/>
              </a:rPr>
              <a:t>result</a:t>
            </a:r>
            <a:r>
              <a:rPr lang="en-US" altLang="zh-CN" sz="1700" b="1" dirty="0">
                <a:ea typeface="楷体_GB2312" pitchFamily="49" charset="-122"/>
              </a:rPr>
              <a:t>, AX     ;</a:t>
            </a:r>
            <a:r>
              <a:rPr lang="zh-CN" altLang="en-US" sz="1700" b="1" dirty="0">
                <a:ea typeface="楷体_GB2312" pitchFamily="49" charset="-122"/>
              </a:rPr>
              <a:t>保存结果</a:t>
            </a:r>
            <a:endParaRPr lang="zh-CN" altLang="en-US" sz="1700" b="1" dirty="0">
              <a:ea typeface="楷体_GB2312" pitchFamily="49" charset="-122"/>
            </a:endParaRPr>
          </a:p>
          <a:p>
            <a:pPr algn="just">
              <a:spcAft>
                <a:spcPct val="10000"/>
              </a:spcAft>
            </a:pPr>
            <a:r>
              <a:rPr lang="zh-CN" altLang="en-US" sz="1700" b="1" dirty="0">
                <a:ea typeface="楷体_GB2312" pitchFamily="49" charset="-122"/>
              </a:rPr>
              <a:t>              </a:t>
            </a:r>
            <a:r>
              <a:rPr lang="en-US" altLang="zh-CN" sz="1700" b="1" dirty="0">
                <a:ea typeface="楷体_GB2312" pitchFamily="49" charset="-122"/>
              </a:rPr>
              <a:t>MOV   AH, 4CH       ;</a:t>
            </a:r>
            <a:r>
              <a:rPr lang="zh-CN" altLang="en-US" sz="1700" b="1" dirty="0">
                <a:ea typeface="楷体_GB2312" pitchFamily="49" charset="-122"/>
              </a:rPr>
              <a:t>返回</a:t>
            </a:r>
            <a:r>
              <a:rPr lang="en-US" altLang="zh-CN" sz="1700" b="1" dirty="0">
                <a:ea typeface="楷体_GB2312" pitchFamily="49" charset="-122"/>
              </a:rPr>
              <a:t>DOS</a:t>
            </a:r>
            <a:endParaRPr lang="en-US" altLang="zh-CN" sz="1700" b="1" dirty="0">
              <a:ea typeface="楷体_GB2312" pitchFamily="49" charset="-122"/>
            </a:endParaRPr>
          </a:p>
          <a:p>
            <a:pPr algn="just">
              <a:spcAft>
                <a:spcPct val="10000"/>
              </a:spcAft>
            </a:pPr>
            <a:r>
              <a:rPr lang="en-US" altLang="zh-CN" sz="1700" b="1" dirty="0">
                <a:ea typeface="楷体_GB2312" pitchFamily="49" charset="-122"/>
              </a:rPr>
              <a:t>              INT    21H</a:t>
            </a:r>
            <a:endParaRPr lang="en-US" altLang="zh-CN" sz="1700" b="1" dirty="0">
              <a:ea typeface="楷体_GB2312" pitchFamily="49" charset="-122"/>
            </a:endParaRPr>
          </a:p>
          <a:p>
            <a:pPr algn="just">
              <a:spcAft>
                <a:spcPct val="10000"/>
              </a:spcAft>
            </a:pPr>
            <a:r>
              <a:rPr lang="en-US" altLang="zh-CN" sz="1700" b="1" dirty="0">
                <a:ea typeface="楷体_GB2312" pitchFamily="49" charset="-122"/>
              </a:rPr>
              <a:t> code     ENDS</a:t>
            </a:r>
            <a:endParaRPr lang="en-US" altLang="zh-CN" sz="1700" b="1" dirty="0">
              <a:ea typeface="楷体_GB2312" pitchFamily="49" charset="-122"/>
            </a:endParaRPr>
          </a:p>
          <a:p>
            <a:pPr algn="just">
              <a:spcAft>
                <a:spcPct val="10000"/>
              </a:spcAft>
            </a:pPr>
            <a:r>
              <a:rPr lang="en-US" altLang="zh-CN" sz="1700" b="1" dirty="0">
                <a:ea typeface="楷体_GB2312" pitchFamily="49" charset="-122"/>
              </a:rPr>
              <a:t>              END start</a:t>
            </a:r>
            <a:endParaRPr lang="en-US" altLang="zh-CN" sz="1700" dirty="0"/>
          </a:p>
        </p:txBody>
      </p:sp>
      <p:sp>
        <p:nvSpPr>
          <p:cNvPr id="189445" name="Text Box 5"/>
          <p:cNvSpPr txBox="1">
            <a:spLocks noChangeArrowheads="1"/>
          </p:cNvSpPr>
          <p:nvPr/>
        </p:nvSpPr>
        <p:spPr bwMode="auto">
          <a:xfrm>
            <a:off x="4224309" y="1343301"/>
            <a:ext cx="4724400" cy="4759325"/>
          </a:xfrm>
          <a:prstGeom prst="rect">
            <a:avLst/>
          </a:prstGeom>
          <a:solidFill>
            <a:srgbClr val="CCFFCC"/>
          </a:solidFill>
          <a:ln w="9525">
            <a:solidFill>
              <a:schemeClr val="tx1"/>
            </a:solidFill>
            <a:miter lim="800000"/>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ts val="600"/>
              </a:spcBef>
            </a:pPr>
            <a:r>
              <a:rPr lang="en-US" altLang="zh-CN" sz="1700" b="1" dirty="0">
                <a:solidFill>
                  <a:srgbClr val="000000"/>
                </a:solidFill>
              </a:rPr>
              <a:t>D:\MASM&gt;DEBUG  assume.exe</a:t>
            </a:r>
            <a:endParaRPr lang="en-US" altLang="zh-CN" sz="1700" b="1" dirty="0">
              <a:solidFill>
                <a:srgbClr val="000000"/>
              </a:solidFill>
            </a:endParaRPr>
          </a:p>
          <a:p>
            <a:pPr algn="just"/>
            <a:r>
              <a:rPr lang="en-US" altLang="zh-CN" sz="1700" b="1" dirty="0">
                <a:solidFill>
                  <a:srgbClr val="000000"/>
                </a:solidFill>
                <a:latin typeface="黑体" panose="02010609060101010101" pitchFamily="49" charset="-122"/>
                <a:ea typeface="黑体" panose="02010609060101010101" pitchFamily="49" charset="-122"/>
              </a:rPr>
              <a:t>-</a:t>
            </a:r>
            <a:r>
              <a:rPr lang="en-US" altLang="zh-CN" sz="1700" b="1" dirty="0">
                <a:solidFill>
                  <a:srgbClr val="000000"/>
                </a:solidFill>
              </a:rPr>
              <a:t>R                </a:t>
            </a:r>
            <a:r>
              <a:rPr lang="en-US" altLang="zh-CN" sz="1700" b="1" dirty="0">
                <a:solidFill>
                  <a:srgbClr val="0000FF"/>
                </a:solidFill>
                <a:ea typeface="楷体_GB2312" pitchFamily="49" charset="-122"/>
              </a:rPr>
              <a:t>;</a:t>
            </a:r>
            <a:r>
              <a:rPr lang="zh-CN" altLang="en-US" sz="1700" b="1" dirty="0">
                <a:solidFill>
                  <a:srgbClr val="0000FF"/>
                </a:solidFill>
                <a:ea typeface="楷体_GB2312" pitchFamily="49" charset="-122"/>
              </a:rPr>
              <a:t>查看程序执行</a:t>
            </a:r>
            <a:r>
              <a:rPr lang="zh-CN" altLang="en-US" sz="1700" b="1" dirty="0">
                <a:solidFill>
                  <a:srgbClr val="FF3300"/>
                </a:solidFill>
                <a:ea typeface="楷体_GB2312" pitchFamily="49" charset="-122"/>
              </a:rPr>
              <a:t>前</a:t>
            </a:r>
            <a:r>
              <a:rPr lang="zh-CN" altLang="en-US" sz="1700" b="1" dirty="0">
                <a:solidFill>
                  <a:srgbClr val="0000FF"/>
                </a:solidFill>
                <a:ea typeface="楷体_GB2312" pitchFamily="49" charset="-122"/>
              </a:rPr>
              <a:t>各寄存器</a:t>
            </a:r>
            <a:endParaRPr lang="zh-CN" altLang="en-US" sz="1700" b="1" dirty="0">
              <a:solidFill>
                <a:srgbClr val="000000"/>
              </a:solidFill>
            </a:endParaRPr>
          </a:p>
          <a:p>
            <a:pPr algn="just"/>
            <a:r>
              <a:rPr lang="en-US" altLang="zh-CN" sz="1700" b="1" dirty="0">
                <a:solidFill>
                  <a:srgbClr val="000000"/>
                </a:solidFill>
              </a:rPr>
              <a:t>AX=0000  BX=0000  CX=0023  DX=0000  </a:t>
            </a:r>
            <a:endParaRPr lang="en-US" altLang="zh-CN" sz="1700" b="1" dirty="0">
              <a:solidFill>
                <a:srgbClr val="000000"/>
              </a:solidFill>
            </a:endParaRPr>
          </a:p>
          <a:p>
            <a:pPr algn="just"/>
            <a:r>
              <a:rPr lang="en-US" altLang="zh-CN" sz="1700" b="1" dirty="0">
                <a:solidFill>
                  <a:srgbClr val="000000"/>
                </a:solidFill>
              </a:rPr>
              <a:t>SP=0000  BP=0000  SI=0000  DI=0000</a:t>
            </a:r>
            <a:endParaRPr lang="en-US" altLang="zh-CN" sz="1700" b="1" dirty="0">
              <a:solidFill>
                <a:srgbClr val="000000"/>
              </a:solidFill>
            </a:endParaRPr>
          </a:p>
          <a:p>
            <a:pPr algn="just"/>
            <a:r>
              <a:rPr lang="en-US" altLang="zh-CN" sz="1700" b="1" dirty="0">
                <a:solidFill>
                  <a:srgbClr val="0000FF"/>
                </a:solidFill>
              </a:rPr>
              <a:t>DS=1295</a:t>
            </a:r>
            <a:r>
              <a:rPr lang="en-US" altLang="zh-CN" sz="1700" b="1" dirty="0">
                <a:solidFill>
                  <a:srgbClr val="000000"/>
                </a:solidFill>
              </a:rPr>
              <a:t>  ES=1295  SS=12A5  </a:t>
            </a:r>
            <a:endParaRPr lang="en-US" altLang="zh-CN" sz="1700" b="1" dirty="0">
              <a:solidFill>
                <a:srgbClr val="000000"/>
              </a:solidFill>
            </a:endParaRPr>
          </a:p>
          <a:p>
            <a:pPr algn="just"/>
            <a:r>
              <a:rPr lang="en-US" altLang="zh-CN" sz="1700" b="1" dirty="0">
                <a:solidFill>
                  <a:srgbClr val="000000"/>
                </a:solidFill>
              </a:rPr>
              <a:t>CS=12A6  IP=0000 </a:t>
            </a:r>
            <a:endParaRPr lang="en-US" altLang="zh-CN" sz="1700" b="1" dirty="0">
              <a:solidFill>
                <a:srgbClr val="000000"/>
              </a:solidFill>
            </a:endParaRPr>
          </a:p>
          <a:p>
            <a:pPr algn="just"/>
            <a:r>
              <a:rPr lang="en-US" altLang="zh-CN" sz="1700" b="1" dirty="0">
                <a:solidFill>
                  <a:srgbClr val="000000"/>
                </a:solidFill>
              </a:rPr>
              <a:t>NV UP EI PL NZ NA PO NC</a:t>
            </a:r>
            <a:endParaRPr lang="en-US" altLang="zh-CN" sz="1700" b="1" dirty="0">
              <a:solidFill>
                <a:srgbClr val="000000"/>
              </a:solidFill>
            </a:endParaRPr>
          </a:p>
          <a:p>
            <a:pPr algn="just"/>
            <a:r>
              <a:rPr lang="en-US" altLang="zh-CN" sz="1700" b="1" dirty="0">
                <a:solidFill>
                  <a:srgbClr val="000000"/>
                </a:solidFill>
              </a:rPr>
              <a:t>12A6:0000 B8A512        MOV     AX,12A5</a:t>
            </a:r>
            <a:endParaRPr lang="en-US" altLang="zh-CN" sz="1700" b="1" dirty="0">
              <a:solidFill>
                <a:srgbClr val="000000"/>
              </a:solidFill>
            </a:endParaRPr>
          </a:p>
          <a:p>
            <a:pPr algn="just"/>
            <a:r>
              <a:rPr lang="en-US" altLang="zh-CN" sz="1700" b="1" dirty="0">
                <a:solidFill>
                  <a:srgbClr val="000000"/>
                </a:solidFill>
                <a:latin typeface="黑体" panose="02010609060101010101" pitchFamily="49" charset="-122"/>
                <a:ea typeface="黑体" panose="02010609060101010101" pitchFamily="49" charset="-122"/>
              </a:rPr>
              <a:t>-</a:t>
            </a:r>
            <a:r>
              <a:rPr lang="en-US" altLang="zh-CN" sz="1700" b="1" dirty="0">
                <a:solidFill>
                  <a:srgbClr val="000000"/>
                </a:solidFill>
              </a:rPr>
              <a:t>U                </a:t>
            </a:r>
            <a:r>
              <a:rPr lang="en-US" altLang="zh-CN" sz="1700" b="1" dirty="0">
                <a:solidFill>
                  <a:srgbClr val="0000FF"/>
                </a:solidFill>
                <a:ea typeface="楷体_GB2312" pitchFamily="49" charset="-122"/>
              </a:rPr>
              <a:t>;</a:t>
            </a:r>
            <a:r>
              <a:rPr lang="zh-CN" altLang="en-US" sz="1700" b="1" dirty="0">
                <a:solidFill>
                  <a:srgbClr val="0000FF"/>
                </a:solidFill>
                <a:ea typeface="楷体_GB2312" pitchFamily="49" charset="-122"/>
              </a:rPr>
              <a:t>查看在内存的程序</a:t>
            </a:r>
            <a:endParaRPr lang="zh-CN" altLang="en-US" sz="1700" b="1" dirty="0">
              <a:solidFill>
                <a:srgbClr val="000000"/>
              </a:solidFill>
            </a:endParaRPr>
          </a:p>
          <a:p>
            <a:pPr algn="just"/>
            <a:r>
              <a:rPr lang="en-US" altLang="zh-CN" sz="1700" b="1" dirty="0">
                <a:solidFill>
                  <a:srgbClr val="000000"/>
                </a:solidFill>
              </a:rPr>
              <a:t>12A6:0000 B8A512      MOV     AX, </a:t>
            </a:r>
            <a:r>
              <a:rPr lang="en-US" altLang="zh-CN" sz="1700" b="1" dirty="0">
                <a:solidFill>
                  <a:srgbClr val="FF0000"/>
                </a:solidFill>
              </a:rPr>
              <a:t>12A5</a:t>
            </a:r>
            <a:endParaRPr lang="en-US" altLang="zh-CN" sz="1700" b="1" dirty="0">
              <a:solidFill>
                <a:srgbClr val="000000"/>
              </a:solidFill>
            </a:endParaRPr>
          </a:p>
          <a:p>
            <a:pPr algn="just"/>
            <a:r>
              <a:rPr lang="en-US" altLang="zh-CN" sz="1700" b="1" dirty="0">
                <a:solidFill>
                  <a:srgbClr val="000000"/>
                </a:solidFill>
              </a:rPr>
              <a:t>12A6:0003 8ED8          MOV     DS, AX</a:t>
            </a:r>
            <a:endParaRPr lang="en-US" altLang="zh-CN" sz="1700" b="1" dirty="0">
              <a:solidFill>
                <a:srgbClr val="000000"/>
              </a:solidFill>
            </a:endParaRPr>
          </a:p>
          <a:p>
            <a:pPr algn="just"/>
            <a:r>
              <a:rPr lang="en-US" altLang="zh-CN" sz="1700" b="1" dirty="0">
                <a:solidFill>
                  <a:srgbClr val="000000"/>
                </a:solidFill>
              </a:rPr>
              <a:t>12A6:0005 A10000       MOV     AX, </a:t>
            </a:r>
            <a:r>
              <a:rPr lang="en-US" altLang="zh-CN" sz="1700" b="1" dirty="0">
                <a:solidFill>
                  <a:srgbClr val="FF00FF"/>
                </a:solidFill>
              </a:rPr>
              <a:t>[ 0000 ]</a:t>
            </a:r>
            <a:endParaRPr lang="en-US" altLang="zh-CN" sz="1700" b="1" dirty="0">
              <a:solidFill>
                <a:srgbClr val="000000"/>
              </a:solidFill>
            </a:endParaRPr>
          </a:p>
          <a:p>
            <a:pPr algn="just"/>
            <a:r>
              <a:rPr lang="en-US" altLang="zh-CN" sz="1700" b="1" dirty="0">
                <a:solidFill>
                  <a:srgbClr val="000000"/>
                </a:solidFill>
              </a:rPr>
              <a:t>12A6:0008 03060200    ADD     AX, </a:t>
            </a:r>
            <a:r>
              <a:rPr lang="en-US" altLang="zh-CN" sz="1700" b="1" dirty="0">
                <a:solidFill>
                  <a:srgbClr val="FF00FF"/>
                </a:solidFill>
              </a:rPr>
              <a:t>[ 0002 ]</a:t>
            </a:r>
            <a:endParaRPr lang="en-US" altLang="zh-CN" sz="1700" b="1" dirty="0">
              <a:solidFill>
                <a:srgbClr val="000000"/>
              </a:solidFill>
            </a:endParaRPr>
          </a:p>
          <a:p>
            <a:pPr algn="just"/>
            <a:r>
              <a:rPr lang="en-US" altLang="zh-CN" sz="1700" b="1" dirty="0">
                <a:solidFill>
                  <a:srgbClr val="000000"/>
                </a:solidFill>
              </a:rPr>
              <a:t>12A6:000C A30400      MOV     </a:t>
            </a:r>
            <a:r>
              <a:rPr lang="en-US" altLang="zh-CN" sz="1700" b="1" dirty="0">
                <a:solidFill>
                  <a:srgbClr val="FF00FF"/>
                </a:solidFill>
              </a:rPr>
              <a:t>[ 0004 ]</a:t>
            </a:r>
            <a:r>
              <a:rPr lang="en-US" altLang="zh-CN" sz="1700" b="1" dirty="0">
                <a:solidFill>
                  <a:srgbClr val="000000"/>
                </a:solidFill>
              </a:rPr>
              <a:t>, AX</a:t>
            </a:r>
            <a:endParaRPr lang="en-US" altLang="zh-CN" sz="1700" b="1" dirty="0">
              <a:solidFill>
                <a:srgbClr val="000000"/>
              </a:solidFill>
            </a:endParaRPr>
          </a:p>
          <a:p>
            <a:pPr algn="just"/>
            <a:r>
              <a:rPr lang="en-US" altLang="zh-CN" sz="1700" b="1" dirty="0">
                <a:solidFill>
                  <a:srgbClr val="000000"/>
                </a:solidFill>
              </a:rPr>
              <a:t>12A6:000F B44C          MOV     AH, 4C</a:t>
            </a:r>
            <a:endParaRPr lang="en-US" altLang="zh-CN" sz="1700" b="1" dirty="0">
              <a:solidFill>
                <a:srgbClr val="000000"/>
              </a:solidFill>
            </a:endParaRPr>
          </a:p>
          <a:p>
            <a:pPr algn="just"/>
            <a:r>
              <a:rPr lang="en-US" altLang="zh-CN" sz="1700" b="1" dirty="0">
                <a:solidFill>
                  <a:srgbClr val="000000"/>
                </a:solidFill>
              </a:rPr>
              <a:t>12A6:0011 CD21          INT       21</a:t>
            </a:r>
            <a:endParaRPr lang="en-US" altLang="zh-CN" sz="1700" b="1" dirty="0">
              <a:solidFill>
                <a:srgbClr val="000000"/>
              </a:solidFill>
            </a:endParaRPr>
          </a:p>
          <a:p>
            <a:pPr algn="just"/>
            <a:r>
              <a:rPr lang="en-US" altLang="zh-CN" sz="1700" b="1" dirty="0">
                <a:solidFill>
                  <a:srgbClr val="000000"/>
                </a:solidFill>
              </a:rPr>
              <a:t>……</a:t>
            </a:r>
            <a:endParaRPr lang="zh-CN" altLang="en-US" sz="1700" b="1" dirty="0">
              <a:solidFill>
                <a:srgbClr val="000000"/>
              </a:solidFill>
            </a:endParaRPr>
          </a:p>
          <a:p>
            <a:pPr algn="just"/>
            <a:r>
              <a:rPr lang="en-US" altLang="zh-CN" sz="1700" b="1" dirty="0">
                <a:solidFill>
                  <a:srgbClr val="000000"/>
                </a:solidFill>
              </a:rPr>
              <a:t>-</a:t>
            </a:r>
            <a:endParaRPr lang="en-US" altLang="zh-CN" sz="1700" dirty="0"/>
          </a:p>
        </p:txBody>
      </p:sp>
      <p:sp>
        <p:nvSpPr>
          <p:cNvPr id="63494" name="Text Box 6"/>
          <p:cNvSpPr txBox="1">
            <a:spLocks noChangeArrowheads="1"/>
          </p:cNvSpPr>
          <p:nvPr/>
        </p:nvSpPr>
        <p:spPr bwMode="auto">
          <a:xfrm>
            <a:off x="419100" y="5678785"/>
            <a:ext cx="85613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sz="1800" b="1" dirty="0">
                <a:solidFill>
                  <a:srgbClr val="0000FF"/>
                </a:solidFill>
                <a:latin typeface="楷体_GB2312" pitchFamily="49" charset="-122"/>
                <a:ea typeface="楷体_GB2312" pitchFamily="49" charset="-122"/>
              </a:rPr>
              <a:t>注意：</a:t>
            </a:r>
            <a:r>
              <a:rPr lang="zh-CN" altLang="en-US" sz="1800" b="1" dirty="0">
                <a:solidFill>
                  <a:srgbClr val="0000FF"/>
                </a:solidFill>
                <a:latin typeface="宋体" panose="02010600030101010101" pitchFamily="2" charset="-122"/>
              </a:rPr>
              <a:t> </a:t>
            </a:r>
            <a:endParaRPr lang="zh-CN" altLang="en-US" sz="1800" b="1" dirty="0">
              <a:solidFill>
                <a:srgbClr val="0000FF"/>
              </a:solidFill>
              <a:latin typeface="宋体" panose="02010600030101010101" pitchFamily="2" charset="-122"/>
            </a:endParaRPr>
          </a:p>
          <a:p>
            <a:pPr algn="just"/>
            <a:r>
              <a:rPr lang="zh-CN" altLang="en-US" sz="1800" b="1" dirty="0">
                <a:ea typeface="楷体_GB2312" pitchFamily="49" charset="-122"/>
              </a:rPr>
              <a:t>程序装入内存后，执行程序前，</a:t>
            </a:r>
            <a:endParaRPr lang="zh-CN" altLang="en-US" sz="1800" b="1" dirty="0">
              <a:ea typeface="楷体_GB2312" pitchFamily="49" charset="-122"/>
            </a:endParaRPr>
          </a:p>
          <a:p>
            <a:pPr algn="just"/>
            <a:r>
              <a:rPr lang="zh-CN" altLang="en-US" sz="1800" b="1" dirty="0">
                <a:ea typeface="楷体_GB2312" pitchFamily="49" charset="-122"/>
              </a:rPr>
              <a:t>当前的</a:t>
            </a:r>
            <a:r>
              <a:rPr lang="en-US" altLang="zh-CN" sz="1800" b="1" dirty="0">
                <a:ea typeface="楷体_GB2312" pitchFamily="49" charset="-122"/>
              </a:rPr>
              <a:t>DS</a:t>
            </a:r>
            <a:r>
              <a:rPr lang="zh-CN" altLang="en-US" sz="1800" b="1" dirty="0">
                <a:ea typeface="楷体_GB2312" pitchFamily="49" charset="-122"/>
              </a:rPr>
              <a:t>值并非程序定义的</a:t>
            </a:r>
            <a:r>
              <a:rPr lang="en-US" altLang="zh-CN" sz="1800" b="1" dirty="0">
                <a:ea typeface="楷体_GB2312" pitchFamily="49" charset="-122"/>
              </a:rPr>
              <a:t>data</a:t>
            </a:r>
            <a:r>
              <a:rPr lang="zh-CN" altLang="en-US" sz="1800" b="1" dirty="0">
                <a:ea typeface="楷体_GB2312" pitchFamily="49" charset="-122"/>
              </a:rPr>
              <a:t>段值， </a:t>
            </a:r>
            <a:r>
              <a:rPr lang="en-US" altLang="zh-CN" sz="1800" b="1" dirty="0">
                <a:solidFill>
                  <a:srgbClr val="0000FF"/>
                </a:solidFill>
              </a:rPr>
              <a:t>1295  </a:t>
            </a:r>
            <a:r>
              <a:rPr lang="zh-CN" altLang="en-US" sz="1800" b="1" dirty="0">
                <a:solidFill>
                  <a:srgbClr val="FF0000"/>
                </a:solidFill>
                <a:ea typeface="楷体_GB2312" pitchFamily="49" charset="-122"/>
              </a:rPr>
              <a:t>不等于</a:t>
            </a:r>
            <a:r>
              <a:rPr lang="zh-CN" altLang="en-US" sz="1800" b="1" dirty="0">
                <a:solidFill>
                  <a:srgbClr val="0000FF"/>
                </a:solidFill>
              </a:rPr>
              <a:t>  </a:t>
            </a:r>
            <a:r>
              <a:rPr lang="en-US" altLang="zh-CN" sz="1800" b="1" dirty="0">
                <a:solidFill>
                  <a:srgbClr val="0000FF"/>
                </a:solidFill>
              </a:rPr>
              <a:t>12A5</a:t>
            </a:r>
            <a:r>
              <a:rPr lang="zh-CN" altLang="en-US" sz="1800" b="1" dirty="0">
                <a:solidFill>
                  <a:srgbClr val="0000FF"/>
                </a:solidFill>
              </a:rPr>
              <a:t>。</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randombar(horizontal)">
                                      <p:cBhvr>
                                        <p:cTn id="7" dur="500"/>
                                        <p:tgtEl>
                                          <p:spTgt spid="634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492"/>
                                        </p:tgtEl>
                                        <p:attrNameLst>
                                          <p:attrName>style.visibility</p:attrName>
                                        </p:attrNameLst>
                                      </p:cBhvr>
                                      <p:to>
                                        <p:strVal val="visible"/>
                                      </p:to>
                                    </p:set>
                                    <p:animEffect transition="in" filter="fade">
                                      <p:cBhvr>
                                        <p:cTn id="12" dur="500"/>
                                        <p:tgtEl>
                                          <p:spTgt spid="6349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89445"/>
                                        </p:tgtEl>
                                        <p:attrNameLst>
                                          <p:attrName>style.visibility</p:attrName>
                                        </p:attrNameLst>
                                      </p:cBhvr>
                                      <p:to>
                                        <p:strVal val="visible"/>
                                      </p:to>
                                    </p:set>
                                    <p:animEffect transition="in" filter="box(in)">
                                      <p:cBhvr>
                                        <p:cTn id="17" dur="500"/>
                                        <p:tgtEl>
                                          <p:spTgt spid="18944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3494">
                                            <p:txEl>
                                              <p:pRg st="0" end="0"/>
                                            </p:txEl>
                                          </p:spTgt>
                                        </p:tgtEl>
                                        <p:attrNameLst>
                                          <p:attrName>style.visibility</p:attrName>
                                        </p:attrNameLst>
                                      </p:cBhvr>
                                      <p:to>
                                        <p:strVal val="visible"/>
                                      </p:to>
                                    </p:set>
                                    <p:animEffect transition="in" filter="dissolve">
                                      <p:cBhvr>
                                        <p:cTn id="22" dur="500"/>
                                        <p:tgtEl>
                                          <p:spTgt spid="63494">
                                            <p:txEl>
                                              <p:pRg st="0" end="0"/>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63494">
                                            <p:txEl>
                                              <p:pRg st="1" end="1"/>
                                            </p:txEl>
                                          </p:spTgt>
                                        </p:tgtEl>
                                        <p:attrNameLst>
                                          <p:attrName>style.visibility</p:attrName>
                                        </p:attrNameLst>
                                      </p:cBhvr>
                                      <p:to>
                                        <p:strVal val="visible"/>
                                      </p:to>
                                    </p:set>
                                    <p:animEffect transition="in" filter="dissolve">
                                      <p:cBhvr>
                                        <p:cTn id="25" dur="500"/>
                                        <p:tgtEl>
                                          <p:spTgt spid="63494">
                                            <p:txEl>
                                              <p:pRg st="1" end="1"/>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63494">
                                            <p:txEl>
                                              <p:pRg st="2" end="2"/>
                                            </p:txEl>
                                          </p:spTgt>
                                        </p:tgtEl>
                                        <p:attrNameLst>
                                          <p:attrName>style.visibility</p:attrName>
                                        </p:attrNameLst>
                                      </p:cBhvr>
                                      <p:to>
                                        <p:strVal val="visible"/>
                                      </p:to>
                                    </p:set>
                                    <p:animEffect transition="in" filter="dissolve">
                                      <p:cBhvr>
                                        <p:cTn id="28" dur="500"/>
                                        <p:tgtEl>
                                          <p:spTgt spid="634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p:bldP spid="63492" grpId="0" animBg="1"/>
      <p:bldP spid="1894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5.4</a:t>
            </a:r>
            <a:r>
              <a:rPr lang="zh-CN" altLang="zh-CN" dirty="0"/>
              <a:t>伪指令</a:t>
            </a:r>
            <a:endParaRPr lang="zh-CN" altLang="zh-CN"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448280" y="1642775"/>
            <a:ext cx="8300184" cy="4508927"/>
          </a:xfrm>
          <a:prstGeom prst="rect">
            <a:avLst/>
          </a:prstGeom>
        </p:spPr>
        <p:txBody>
          <a:bodyPr wrap="square">
            <a:spAutoFit/>
          </a:bodyPr>
          <a:lstStyle/>
          <a:p>
            <a:pPr marL="342900" lvl="0" indent="-342900" algn="just">
              <a:lnSpc>
                <a:spcPct val="95000"/>
              </a:lnSpc>
              <a:spcBef>
                <a:spcPct val="20000"/>
              </a:spcBef>
              <a:spcAft>
                <a:spcPct val="30000"/>
              </a:spcAft>
            </a:pPr>
            <a:r>
              <a:rPr kumimoji="1" lang="en-US" altLang="zh-CN" sz="2400" b="1" kern="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4. </a:t>
            </a:r>
            <a:r>
              <a:rPr kumimoji="1" lang="zh-CN" altLang="en-US" sz="2400" b="1" kern="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过程定义</a:t>
            </a:r>
            <a:r>
              <a:rPr kumimoji="1" lang="zh-CN" altLang="en-US" sz="2400" b="1" kern="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伪指令      </a:t>
            </a:r>
            <a:r>
              <a:rPr kumimoji="1" lang="en-US" altLang="zh-CN" sz="2400" b="1" kern="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PROC / ENDP </a:t>
            </a:r>
            <a:endParaRPr kumimoji="1" lang="en-US"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lgn="just">
              <a:lnSpc>
                <a:spcPct val="150000"/>
              </a:lnSpc>
              <a:spcBef>
                <a:spcPct val="20000"/>
              </a:spcBef>
              <a:spcAft>
                <a:spcPct val="30000"/>
              </a:spcAft>
            </a:pPr>
            <a:r>
              <a:rPr kumimoji="1" lang="en-US" altLang="zh-CN"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在程序设计中，经常将一些重复出现的语句组定义为子程序。子程序又称为</a:t>
            </a:r>
            <a:r>
              <a:rPr kumimoji="1" lang="zh-CN" altLang="en-US" sz="2000" b="1" kern="0"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过程</a:t>
            </a:r>
            <a:r>
              <a:rPr kumimoji="1" lang="zh-CN" altLang="en-US"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，可以采用</a:t>
            </a:r>
            <a:r>
              <a:rPr kumimoji="1" lang="en-US" altLang="zh-CN" sz="2000" b="1" kern="0"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CALL</a:t>
            </a:r>
            <a:r>
              <a:rPr kumimoji="1" lang="zh-CN" altLang="en-US"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指令来调用。</a:t>
            </a:r>
            <a:endParaRPr kumimoji="1" lang="zh-CN" altLang="en-US"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lgn="just">
              <a:lnSpc>
                <a:spcPct val="90000"/>
              </a:lnSpc>
              <a:spcBef>
                <a:spcPct val="20000"/>
              </a:spcBef>
            </a:pPr>
            <a:r>
              <a:rPr kumimoji="1" lang="zh-CN" altLang="en-US"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过程定义格式：</a:t>
            </a:r>
            <a:endParaRPr kumimoji="1" lang="zh-CN" altLang="en-US"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lgn="just">
              <a:lnSpc>
                <a:spcPct val="90000"/>
              </a:lnSpc>
              <a:spcBef>
                <a:spcPct val="20000"/>
              </a:spcBef>
            </a:pPr>
            <a:r>
              <a:rPr kumimoji="1" lang="zh-CN" altLang="en-US"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过程名    </a:t>
            </a:r>
            <a:r>
              <a:rPr kumimoji="1" lang="en-US" altLang="zh-CN" sz="2000" b="1" kern="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PROC </a:t>
            </a:r>
            <a:r>
              <a:rPr kumimoji="1" lang="en-US" altLang="zh-CN"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[NEAR] / FAR</a:t>
            </a:r>
            <a:endParaRPr kumimoji="1" lang="en-US" altLang="zh-CN"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lnSpc>
                <a:spcPct val="90000"/>
              </a:lnSpc>
              <a:spcBef>
                <a:spcPct val="20000"/>
              </a:spcBef>
            </a:pPr>
            <a:r>
              <a:rPr kumimoji="1" lang="en-US" altLang="zh-CN"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endParaRPr kumimoji="1" lang="zh-CN" altLang="en-US"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lnSpc>
                <a:spcPct val="90000"/>
              </a:lnSpc>
              <a:spcBef>
                <a:spcPct val="20000"/>
              </a:spcBef>
            </a:pPr>
            <a:r>
              <a:rPr kumimoji="1" lang="zh-CN" altLang="en-US"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endParaRPr kumimoji="1" lang="en-US" altLang="zh-CN"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lnSpc>
                <a:spcPct val="90000"/>
              </a:lnSpc>
              <a:spcBef>
                <a:spcPct val="20000"/>
              </a:spcBef>
            </a:pPr>
            <a:r>
              <a:rPr kumimoji="1" lang="en-US" altLang="zh-CN"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RET    </a:t>
            </a:r>
            <a:r>
              <a:rPr kumimoji="1" lang="zh-CN" altLang="en-US"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；过程体</a:t>
            </a:r>
            <a:endParaRPr kumimoji="1" lang="zh-CN" altLang="en-US"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lnSpc>
                <a:spcPct val="90000"/>
              </a:lnSpc>
              <a:spcBef>
                <a:spcPct val="20000"/>
              </a:spcBef>
            </a:pPr>
            <a:r>
              <a:rPr kumimoji="1" lang="en-US" altLang="zh-CN"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过程名    </a:t>
            </a:r>
            <a:r>
              <a:rPr kumimoji="1" lang="en-US" altLang="zh-CN" sz="2000" b="1" kern="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ENDP</a:t>
            </a:r>
            <a:endParaRPr kumimoji="1" lang="en-US" altLang="zh-CN" sz="2000" b="1" kern="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lgn="just">
              <a:lnSpc>
                <a:spcPct val="90000"/>
              </a:lnSpc>
              <a:spcBef>
                <a:spcPct val="35000"/>
              </a:spcBef>
              <a:spcAft>
                <a:spcPct val="40000"/>
              </a:spcAft>
            </a:pPr>
            <a:r>
              <a:rPr kumimoji="1" lang="en-US" altLang="zh-CN"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调用一个过程的格式为：</a:t>
            </a:r>
            <a:endParaRPr kumimoji="1" lang="zh-CN" altLang="en-US"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lgn="just">
              <a:lnSpc>
                <a:spcPct val="90000"/>
              </a:lnSpc>
              <a:spcBef>
                <a:spcPct val="20000"/>
              </a:spcBef>
            </a:pPr>
            <a:r>
              <a:rPr kumimoji="1" lang="zh-CN" altLang="en-US"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b="1" kern="0"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000" b="1" kern="0"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CALL </a:t>
            </a:r>
            <a:r>
              <a:rPr kumimoji="1" lang="en-US" altLang="zh-CN"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过程名</a:t>
            </a:r>
            <a:r>
              <a:rPr kumimoji="1" lang="zh-CN" altLang="en-US" sz="2000"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endParaRPr kumimoji="1" lang="zh-CN" altLang="en-US" sz="2000"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500"/>
                                        <p:tgtEl>
                                          <p:spTgt spid="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500"/>
                                        <p:tgtEl>
                                          <p:spTgt spid="5">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fade">
                                      <p:cBhvr>
                                        <p:cTn id="38"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5.4</a:t>
            </a:r>
            <a:r>
              <a:rPr lang="zh-CN" altLang="zh-CN" dirty="0"/>
              <a:t>伪指令</a:t>
            </a:r>
            <a:endParaRPr lang="zh-CN" altLang="zh-CN"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Text Box 2"/>
          <p:cNvSpPr txBox="1">
            <a:spLocks noChangeArrowheads="1"/>
          </p:cNvSpPr>
          <p:nvPr/>
        </p:nvSpPr>
        <p:spPr bwMode="auto">
          <a:xfrm>
            <a:off x="312785" y="1916832"/>
            <a:ext cx="85344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ts val="600"/>
              </a:spcBef>
              <a:spcAft>
                <a:spcPts val="600"/>
              </a:spcAft>
              <a:buClr>
                <a:srgbClr val="FF3300"/>
              </a:buClr>
              <a:buFont typeface="宋体" panose="02010600030101010101" pitchFamily="2" charset="-122"/>
              <a:buChar char="▲"/>
            </a:pPr>
            <a:r>
              <a:rPr lang="zh-CN" altLang="en-US" sz="2000" b="1" dirty="0">
                <a:solidFill>
                  <a:srgbClr val="000000"/>
                </a:solidFill>
                <a:ea typeface="楷体_GB2312" pitchFamily="49" charset="-122"/>
              </a:rPr>
              <a:t>过程名常用作</a:t>
            </a:r>
            <a:r>
              <a:rPr lang="en-US" altLang="zh-CN" sz="2000" b="1" dirty="0">
                <a:solidFill>
                  <a:srgbClr val="FF0000"/>
                </a:solidFill>
                <a:ea typeface="楷体_GB2312" pitchFamily="49" charset="-122"/>
              </a:rPr>
              <a:t>CALL</a:t>
            </a:r>
            <a:r>
              <a:rPr lang="zh-CN" altLang="en-US" sz="2000" b="1" dirty="0">
                <a:solidFill>
                  <a:srgbClr val="000000"/>
                </a:solidFill>
                <a:ea typeface="楷体_GB2312" pitchFamily="49" charset="-122"/>
              </a:rPr>
              <a:t>调用指令的操作数，</a:t>
            </a:r>
            <a:endParaRPr lang="en-US" altLang="zh-CN" sz="2000" b="1" dirty="0">
              <a:solidFill>
                <a:srgbClr val="000000"/>
              </a:solidFill>
              <a:ea typeface="楷体_GB2312" pitchFamily="49" charset="-122"/>
            </a:endParaRPr>
          </a:p>
          <a:p>
            <a:pPr algn="just" eaLnBrk="1" hangingPunct="1">
              <a:spcBef>
                <a:spcPts val="600"/>
              </a:spcBef>
              <a:spcAft>
                <a:spcPts val="2400"/>
              </a:spcAft>
            </a:pPr>
            <a:r>
              <a:rPr lang="en-US" altLang="zh-CN" sz="2000" b="1" dirty="0">
                <a:solidFill>
                  <a:srgbClr val="000000"/>
                </a:solidFill>
                <a:ea typeface="楷体_GB2312" pitchFamily="49" charset="-122"/>
              </a:rPr>
              <a:t>    </a:t>
            </a:r>
            <a:r>
              <a:rPr lang="zh-CN" altLang="en-US" sz="2000" b="1" dirty="0">
                <a:solidFill>
                  <a:srgbClr val="000000"/>
                </a:solidFill>
                <a:ea typeface="楷体_GB2312" pitchFamily="49" charset="-122"/>
              </a:rPr>
              <a:t>子程序的最后安排</a:t>
            </a:r>
            <a:r>
              <a:rPr lang="en-US" altLang="zh-CN" sz="2000" b="1" dirty="0">
                <a:solidFill>
                  <a:srgbClr val="FF0000"/>
                </a:solidFill>
                <a:ea typeface="楷体_GB2312" pitchFamily="49" charset="-122"/>
              </a:rPr>
              <a:t>RET</a:t>
            </a:r>
            <a:r>
              <a:rPr lang="zh-CN" altLang="en-US" sz="2000" b="1" dirty="0">
                <a:solidFill>
                  <a:srgbClr val="000000"/>
                </a:solidFill>
                <a:ea typeface="楷体_GB2312" pitchFamily="49" charset="-122"/>
              </a:rPr>
              <a:t>返回指令，使执行完子程序后能返回调用处。</a:t>
            </a:r>
            <a:endParaRPr lang="zh-CN" altLang="en-US" sz="2000" b="1" dirty="0">
              <a:solidFill>
                <a:srgbClr val="000000"/>
              </a:solidFill>
              <a:ea typeface="楷体_GB2312" pitchFamily="49" charset="-122"/>
            </a:endParaRPr>
          </a:p>
          <a:p>
            <a:pPr algn="just" eaLnBrk="1" hangingPunct="1">
              <a:spcBef>
                <a:spcPts val="600"/>
              </a:spcBef>
              <a:spcAft>
                <a:spcPts val="600"/>
              </a:spcAft>
              <a:buClr>
                <a:srgbClr val="FF3300"/>
              </a:buClr>
              <a:buFont typeface="宋体" panose="02010600030101010101" pitchFamily="2" charset="-122"/>
              <a:buChar char="▲"/>
            </a:pPr>
            <a:r>
              <a:rPr lang="zh-CN" altLang="en-US" sz="2000" b="1" dirty="0">
                <a:solidFill>
                  <a:srgbClr val="000000"/>
                </a:solidFill>
                <a:ea typeface="楷体_GB2312" pitchFamily="49" charset="-122"/>
              </a:rPr>
              <a:t>过程有两种类型：</a:t>
            </a:r>
            <a:r>
              <a:rPr lang="en-US" altLang="zh-CN" sz="2000" b="1" dirty="0">
                <a:solidFill>
                  <a:srgbClr val="FF0000"/>
                </a:solidFill>
                <a:ea typeface="楷体_GB2312" pitchFamily="49" charset="-122"/>
              </a:rPr>
              <a:t>NEAR</a:t>
            </a:r>
            <a:r>
              <a:rPr lang="zh-CN" altLang="en-US" sz="2000" b="1" dirty="0">
                <a:solidFill>
                  <a:srgbClr val="000000"/>
                </a:solidFill>
                <a:ea typeface="楷体_GB2312" pitchFamily="49" charset="-122"/>
              </a:rPr>
              <a:t>和</a:t>
            </a:r>
            <a:r>
              <a:rPr lang="en-US" altLang="zh-CN" sz="2000" b="1" dirty="0">
                <a:solidFill>
                  <a:srgbClr val="FF0000"/>
                </a:solidFill>
                <a:ea typeface="楷体_GB2312" pitchFamily="49" charset="-122"/>
              </a:rPr>
              <a:t>FAR</a:t>
            </a:r>
            <a:r>
              <a:rPr lang="en-US" altLang="zh-CN" sz="2000" b="1" dirty="0">
                <a:solidFill>
                  <a:srgbClr val="000000"/>
                </a:solidFill>
                <a:ea typeface="楷体_GB2312" pitchFamily="49" charset="-122"/>
              </a:rPr>
              <a:t> </a:t>
            </a:r>
            <a:endParaRPr lang="en-US" altLang="zh-CN" sz="2000" b="1" dirty="0">
              <a:solidFill>
                <a:srgbClr val="000000"/>
              </a:solidFill>
              <a:ea typeface="楷体_GB2312" pitchFamily="49" charset="-122"/>
            </a:endParaRPr>
          </a:p>
          <a:p>
            <a:pPr algn="just" eaLnBrk="1" hangingPunct="1">
              <a:spcBef>
                <a:spcPts val="600"/>
              </a:spcBef>
              <a:spcAft>
                <a:spcPts val="600"/>
              </a:spcAft>
              <a:buFont typeface="宋体" panose="02010600030101010101" pitchFamily="2" charset="-122"/>
              <a:buNone/>
            </a:pPr>
            <a:r>
              <a:rPr lang="en-US" altLang="zh-CN" sz="2000" b="1" dirty="0">
                <a:solidFill>
                  <a:srgbClr val="000000"/>
                </a:solidFill>
                <a:ea typeface="楷体_GB2312" pitchFamily="49" charset="-122"/>
              </a:rPr>
              <a:t>     </a:t>
            </a:r>
            <a:r>
              <a:rPr lang="zh-CN" altLang="en-US" sz="2000" b="1" dirty="0">
                <a:solidFill>
                  <a:srgbClr val="000000"/>
                </a:solidFill>
                <a:ea typeface="楷体_GB2312" pitchFamily="49" charset="-122"/>
              </a:rPr>
              <a:t>无类型项时，</a:t>
            </a:r>
            <a:r>
              <a:rPr lang="zh-CN" altLang="en-US" sz="2000" b="1" dirty="0">
                <a:solidFill>
                  <a:srgbClr val="0000FF"/>
                </a:solidFill>
                <a:ea typeface="楷体_GB2312" pitchFamily="49" charset="-122"/>
              </a:rPr>
              <a:t>默认为</a:t>
            </a:r>
            <a:r>
              <a:rPr lang="en-US" altLang="zh-CN" sz="2000" b="1" dirty="0">
                <a:solidFill>
                  <a:srgbClr val="0000FF"/>
                </a:solidFill>
                <a:ea typeface="楷体_GB2312" pitchFamily="49" charset="-122"/>
              </a:rPr>
              <a:t>NEAR</a:t>
            </a:r>
            <a:r>
              <a:rPr lang="zh-CN" altLang="en-US" sz="2000" b="1" dirty="0">
                <a:solidFill>
                  <a:srgbClr val="0000FF"/>
                </a:solidFill>
                <a:ea typeface="楷体_GB2312" pitchFamily="49" charset="-122"/>
              </a:rPr>
              <a:t>类型</a:t>
            </a:r>
            <a:r>
              <a:rPr lang="zh-CN" altLang="en-US" sz="2000" b="1" dirty="0">
                <a:solidFill>
                  <a:srgbClr val="000000"/>
                </a:solidFill>
                <a:ea typeface="楷体_GB2312" pitchFamily="49" charset="-122"/>
              </a:rPr>
              <a:t>。</a:t>
            </a:r>
            <a:endParaRPr lang="zh-CN" altLang="en-US" sz="2000" b="1" dirty="0">
              <a:solidFill>
                <a:srgbClr val="000000"/>
              </a:solidFill>
              <a:ea typeface="楷体_GB2312" pitchFamily="49" charset="-122"/>
            </a:endParaRPr>
          </a:p>
          <a:p>
            <a:pPr algn="just" eaLnBrk="1" hangingPunct="1">
              <a:spcBef>
                <a:spcPts val="600"/>
              </a:spcBef>
              <a:spcAft>
                <a:spcPts val="600"/>
              </a:spcAft>
              <a:buFont typeface="宋体" panose="02010600030101010101" pitchFamily="2" charset="-122"/>
              <a:buNone/>
            </a:pPr>
            <a:r>
              <a:rPr lang="zh-CN" altLang="en-US" sz="2000" b="1" dirty="0">
                <a:solidFill>
                  <a:srgbClr val="000000"/>
                </a:solidFill>
                <a:ea typeface="楷体_GB2312" pitchFamily="49" charset="-122"/>
              </a:rPr>
              <a:t>     当过程与调用指令不在同一段时，应将过程定义为 </a:t>
            </a:r>
            <a:r>
              <a:rPr lang="en-US" altLang="zh-CN" sz="2000" b="1" dirty="0">
                <a:solidFill>
                  <a:srgbClr val="000000"/>
                </a:solidFill>
                <a:ea typeface="楷体_GB2312" pitchFamily="49" charset="-122"/>
              </a:rPr>
              <a:t>FAR </a:t>
            </a:r>
            <a:r>
              <a:rPr lang="zh-CN" altLang="en-US" sz="2000" b="1" dirty="0">
                <a:solidFill>
                  <a:srgbClr val="000000"/>
                </a:solidFill>
                <a:ea typeface="楷体_GB2312" pitchFamily="49" charset="-122"/>
              </a:rPr>
              <a:t>类型。</a:t>
            </a:r>
            <a:endParaRPr lang="zh-CN" altLang="en-US" sz="2000" b="1" dirty="0">
              <a:solidFill>
                <a:srgbClr val="000000"/>
              </a:solidFill>
              <a:ea typeface="楷体_GB2312" pitchFamily="49" charset="-122"/>
            </a:endParaRPr>
          </a:p>
        </p:txBody>
      </p:sp>
      <p:sp>
        <p:nvSpPr>
          <p:cNvPr id="6" name="Text Box 3"/>
          <p:cNvSpPr txBox="1">
            <a:spLocks noChangeArrowheads="1"/>
          </p:cNvSpPr>
          <p:nvPr/>
        </p:nvSpPr>
        <p:spPr bwMode="auto">
          <a:xfrm>
            <a:off x="683568" y="4808220"/>
            <a:ext cx="6248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rPr>
              <a:t>过程类型决定子程序中</a:t>
            </a: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rPr>
              <a:t>RET</a:t>
            </a:r>
            <a:r>
              <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rPr>
              <a:t>的返回类型。</a:t>
            </a:r>
            <a:endPar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5.</a:t>
            </a:r>
            <a:r>
              <a:rPr lang="zh-CN" altLang="en-US" b="1" dirty="0">
                <a:latin typeface="Times New Roman" panose="02020603050405020304" pitchFamily="18" charset="0"/>
                <a:cs typeface="Times New Roman" panose="02020603050405020304" pitchFamily="18" charset="0"/>
              </a:rPr>
              <a:t>程序标题伪指令</a:t>
            </a:r>
            <a:r>
              <a:rPr lang="en-US" altLang="zh-CN" b="1" dirty="0">
                <a:solidFill>
                  <a:srgbClr val="C00000"/>
                </a:solidFill>
                <a:latin typeface="Times New Roman" panose="02020603050405020304" pitchFamily="18" charset="0"/>
                <a:cs typeface="Times New Roman" panose="02020603050405020304" pitchFamily="18" charset="0"/>
              </a:rPr>
              <a:t>TITLE</a:t>
            </a:r>
            <a:endParaRPr lang="en-US" altLang="zh-CN" b="1" dirty="0">
              <a:solidFill>
                <a:srgbClr val="C00000"/>
              </a:solidFill>
              <a:latin typeface="Times New Roman" panose="02020603050405020304" pitchFamily="18" charset="0"/>
              <a:cs typeface="Times New Roman" panose="02020603050405020304" pitchFamily="18" charset="0"/>
            </a:endParaRPr>
          </a:p>
          <a:p>
            <a:r>
              <a:rPr lang="en-US" altLang="zh-CN" b="1" dirty="0">
                <a:solidFill>
                  <a:srgbClr val="C00000"/>
                </a:solidFill>
                <a:latin typeface="Times New Roman" panose="02020603050405020304" pitchFamily="18" charset="0"/>
                <a:cs typeface="Times New Roman" panose="02020603050405020304" pitchFamily="18" charset="0"/>
              </a:rPr>
              <a:t>TITLE</a:t>
            </a:r>
            <a:r>
              <a:rPr lang="zh-CN" altLang="en-US" sz="2000" b="1" dirty="0">
                <a:latin typeface="Times New Roman" panose="02020603050405020304" pitchFamily="18" charset="0"/>
                <a:cs typeface="Times New Roman" panose="02020603050405020304" pitchFamily="18" charset="0"/>
              </a:rPr>
              <a:t>伪指令指定一个标题，以便能在列表文件每一页的第一行打印出这个标题，放置在程序的开始处。</a:t>
            </a:r>
            <a:endParaRPr lang="zh-CN" altLang="en-US" sz="2000" b="1" dirty="0">
              <a:latin typeface="Times New Roman" panose="02020603050405020304" pitchFamily="18" charset="0"/>
              <a:cs typeface="Times New Roman" panose="02020603050405020304" pitchFamily="18" charset="0"/>
            </a:endParaRPr>
          </a:p>
          <a:p>
            <a:r>
              <a:rPr lang="zh-CN" altLang="en-US" sz="2000" b="1" dirty="0">
                <a:latin typeface="Times New Roman" panose="02020603050405020304" pitchFamily="18" charset="0"/>
                <a:cs typeface="Times New Roman" panose="02020603050405020304" pitchFamily="18" charset="0"/>
              </a:rPr>
              <a:t>格式</a:t>
            </a:r>
            <a:r>
              <a:rPr lang="en-US" altLang="zh-CN" sz="2000" b="1" dirty="0">
                <a:latin typeface="Times New Roman" panose="02020603050405020304" pitchFamily="18" charset="0"/>
                <a:cs typeface="Times New Roman" panose="02020603050405020304" pitchFamily="18" charset="0"/>
              </a:rPr>
              <a:t>: </a:t>
            </a:r>
            <a:endParaRPr lang="en-US" altLang="zh-CN" sz="2000" b="1" dirty="0">
              <a:latin typeface="Times New Roman" panose="02020603050405020304" pitchFamily="18" charset="0"/>
              <a:cs typeface="Times New Roman" panose="02020603050405020304" pitchFamily="18" charset="0"/>
            </a:endParaRPr>
          </a:p>
          <a:p>
            <a:pPr algn="ctr"/>
            <a:r>
              <a:rPr lang="en-US" altLang="zh-CN" b="1" dirty="0">
                <a:solidFill>
                  <a:srgbClr val="C00000"/>
                </a:solidFill>
                <a:latin typeface="Times New Roman" panose="02020603050405020304" pitchFamily="18" charset="0"/>
                <a:cs typeface="Times New Roman" panose="02020603050405020304" pitchFamily="18" charset="0"/>
              </a:rPr>
              <a:t>TITLE</a:t>
            </a:r>
            <a:r>
              <a:rPr lang="en-US" altLang="zh-CN" sz="2000" b="1" dirty="0">
                <a:latin typeface="Times New Roman" panose="02020603050405020304" pitchFamily="18" charset="0"/>
                <a:cs typeface="Times New Roman" panose="02020603050405020304" pitchFamily="18" charset="0"/>
              </a:rPr>
              <a:t> </a:t>
            </a:r>
            <a:r>
              <a:rPr lang="zh-CN" altLang="en-US" b="1" dirty="0">
                <a:solidFill>
                  <a:srgbClr val="C00000"/>
                </a:solidFill>
                <a:latin typeface="Times New Roman" panose="02020603050405020304" pitchFamily="18" charset="0"/>
                <a:cs typeface="Times New Roman" panose="02020603050405020304" pitchFamily="18" charset="0"/>
              </a:rPr>
              <a:t>文本</a:t>
            </a:r>
            <a:endParaRPr lang="zh-CN" altLang="en-US" b="1" dirty="0">
              <a:solidFill>
                <a:srgbClr val="C00000"/>
              </a:solidFill>
              <a:latin typeface="Times New Roman" panose="02020603050405020304" pitchFamily="18" charset="0"/>
              <a:cs typeface="Times New Roman" panose="02020603050405020304" pitchFamily="18" charset="0"/>
            </a:endParaRPr>
          </a:p>
          <a:p>
            <a:r>
              <a:rPr lang="zh-CN" altLang="en-US" sz="2000" b="1" dirty="0">
                <a:latin typeface="Times New Roman" panose="02020603050405020304" pitchFamily="18" charset="0"/>
                <a:cs typeface="Times New Roman" panose="02020603050405020304" pitchFamily="18" charset="0"/>
              </a:rPr>
              <a:t>其中，文本是用户给出的字符串，要求长度不超过</a:t>
            </a:r>
            <a:r>
              <a:rPr lang="en-US" altLang="zh-CN" sz="2000" b="1" dirty="0">
                <a:latin typeface="Times New Roman" panose="02020603050405020304" pitchFamily="18" charset="0"/>
                <a:cs typeface="Times New Roman" panose="02020603050405020304" pitchFamily="18" charset="0"/>
              </a:rPr>
              <a:t>6</a:t>
            </a:r>
            <a:r>
              <a:rPr lang="zh-CN" altLang="en-US" sz="2000" b="1" dirty="0">
                <a:latin typeface="Times New Roman" panose="02020603050405020304" pitchFamily="18" charset="0"/>
                <a:cs typeface="Times New Roman" panose="02020603050405020304" pitchFamily="18" charset="0"/>
              </a:rPr>
              <a:t>个字符。</a:t>
            </a:r>
            <a:endParaRPr lang="zh-CN" altLang="en-US" sz="2000" b="1" dirty="0">
              <a:latin typeface="Times New Roman" panose="02020603050405020304" pitchFamily="18" charset="0"/>
              <a:cs typeface="Times New Roman" panose="02020603050405020304" pitchFamily="18" charset="0"/>
            </a:endParaRPr>
          </a:p>
          <a:p>
            <a:endParaRPr lang="zh-CN" altLang="en-US"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5.4</a:t>
            </a:r>
            <a:r>
              <a:rPr lang="zh-CN" altLang="zh-CN" dirty="0"/>
              <a:t>伪指令</a:t>
            </a:r>
            <a:endParaRPr lang="zh-CN" altLang="zh-CN" dirty="0"/>
          </a:p>
          <a:p>
            <a:endParaRPr lang="zh-CN" altLang="en-US" dirty="0"/>
          </a:p>
        </p:txBody>
      </p:sp>
      <p:sp>
        <p:nvSpPr>
          <p:cNvPr id="4" name="标题 3"/>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5" dur="500"/>
                                        <p:tgtEl>
                                          <p:spTgt spid="2">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8" dur="500"/>
                                        <p:tgtEl>
                                          <p:spTgt spid="2">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4"/>
            <a:ext cx="8229600" cy="563563"/>
          </a:xfrm>
        </p:spPr>
        <p:txBody>
          <a:bodyPr/>
          <a:lstStyle/>
          <a:p>
            <a:r>
              <a:rPr lang="en-US" altLang="zh-CN" b="1" dirty="0"/>
              <a:t>6.</a:t>
            </a:r>
            <a:r>
              <a:rPr lang="zh-CN" altLang="en-US" b="1" dirty="0"/>
              <a:t>地址计数器与对准伪指令</a:t>
            </a:r>
            <a:endParaRPr lang="zh-CN" altLang="en-US" b="1" dirty="0"/>
          </a:p>
        </p:txBody>
      </p:sp>
      <p:sp>
        <p:nvSpPr>
          <p:cNvPr id="3" name="文本占位符 2"/>
          <p:cNvSpPr>
            <a:spLocks noGrp="1"/>
          </p:cNvSpPr>
          <p:nvPr>
            <p:ph type="body" sz="quarter" idx="10"/>
          </p:nvPr>
        </p:nvSpPr>
        <p:spPr/>
        <p:txBody>
          <a:bodyPr/>
          <a:lstStyle/>
          <a:p>
            <a:r>
              <a:rPr lang="en-US" altLang="zh-CN" dirty="0"/>
              <a:t>5.4</a:t>
            </a:r>
            <a:r>
              <a:rPr lang="zh-CN" altLang="zh-CN" dirty="0"/>
              <a:t>伪指令</a:t>
            </a:r>
            <a:endParaRPr lang="zh-CN" altLang="zh-CN" dirty="0"/>
          </a:p>
          <a:p>
            <a:endParaRPr lang="zh-CN" altLang="en-US" dirty="0"/>
          </a:p>
        </p:txBody>
      </p:sp>
      <p:sp>
        <p:nvSpPr>
          <p:cNvPr id="4" name="标题 3"/>
          <p:cNvSpPr>
            <a:spLocks noGrp="1"/>
          </p:cNvSpPr>
          <p:nvPr>
            <p:ph type="title"/>
          </p:nvPr>
        </p:nvSpPr>
        <p:spPr/>
        <p:txBody>
          <a:bodyPr/>
          <a:lstStyle/>
          <a:p>
            <a:endParaRPr lang="zh-CN" altLang="en-US"/>
          </a:p>
        </p:txBody>
      </p:sp>
      <p:grpSp>
        <p:nvGrpSpPr>
          <p:cNvPr id="5" name="Group 2"/>
          <p:cNvGrpSpPr/>
          <p:nvPr/>
        </p:nvGrpSpPr>
        <p:grpSpPr bwMode="auto">
          <a:xfrm>
            <a:off x="475726" y="2218719"/>
            <a:ext cx="4669692" cy="3863135"/>
            <a:chOff x="499" y="142"/>
            <a:chExt cx="4804" cy="2334"/>
          </a:xfrm>
        </p:grpSpPr>
        <p:sp>
          <p:nvSpPr>
            <p:cNvPr id="6" name="Rectangle 3"/>
            <p:cNvSpPr>
              <a:spLocks noChangeArrowheads="1"/>
            </p:cNvSpPr>
            <p:nvPr/>
          </p:nvSpPr>
          <p:spPr bwMode="auto">
            <a:xfrm>
              <a:off x="499" y="142"/>
              <a:ext cx="4804" cy="2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30000"/>
                </a:lnSpc>
                <a:spcBef>
                  <a:spcPct val="50000"/>
                </a:spcBef>
                <a:spcAft>
                  <a:spcPts val="0"/>
                </a:spcAft>
                <a:buClrTx/>
                <a:buSzTx/>
                <a:buFontTx/>
                <a:buNone/>
                <a:defRPr/>
              </a:pPr>
              <a:r>
                <a:rPr kumimoji="1" lang="en-US" altLang="zh-CN" b="1" i="0" u="none" strike="noStrike" kern="0" cap="none" spc="0" normalizeH="0" baseline="0" noProof="0" dirty="0">
                  <a:ln>
                    <a:noFill/>
                  </a:ln>
                  <a:solidFill>
                    <a:srgbClr val="FF3300"/>
                  </a:solidFill>
                  <a:effectLst/>
                  <a:uLnTx/>
                  <a:uFillTx/>
                  <a:latin typeface="Times New Roman" panose="02020603050405020304" pitchFamily="18" charset="0"/>
                  <a:ea typeface="楷体_GB2312" pitchFamily="49" charset="-122"/>
                </a:rPr>
                <a:t>(1)   $</a:t>
              </a:r>
              <a:r>
                <a:rPr kumimoji="1" lang="en-US" altLang="zh-CN" sz="2000" b="1" i="0" u="none" strike="noStrike" kern="0" cap="none" spc="0" normalizeH="0" baseline="0" noProof="0" dirty="0">
                  <a:ln>
                    <a:noFill/>
                  </a:ln>
                  <a:solidFill>
                    <a:srgbClr val="FF3300"/>
                  </a:solidFill>
                  <a:effectLst/>
                  <a:uLnTx/>
                  <a:uFillTx/>
                  <a:latin typeface="Times New Roman" panose="02020603050405020304" pitchFamily="18" charset="0"/>
                  <a:ea typeface="楷体_GB2312" pitchFamily="49" charset="-122"/>
                </a:rPr>
                <a:t> </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 —— </a:t>
              </a:r>
              <a:r>
                <a:rPr lang="zh-CN" altLang="en-US" sz="2000" b="1" kern="0" dirty="0">
                  <a:solidFill>
                    <a:srgbClr val="3333CC"/>
                  </a:solidFill>
                  <a:ea typeface="楷体_GB2312" pitchFamily="49" charset="-122"/>
                </a:rPr>
                <a:t>地址</a:t>
              </a:r>
              <a:r>
                <a:rPr kumimoji="1" lang="zh-CN" altLang="en-US" sz="2000" b="1" i="0" u="none" strike="noStrike" kern="0" cap="none" spc="0" normalizeH="0" baseline="0" noProof="0" dirty="0">
                  <a:ln>
                    <a:noFill/>
                  </a:ln>
                  <a:solidFill>
                    <a:srgbClr val="3333CC"/>
                  </a:solidFill>
                  <a:effectLst/>
                  <a:uLnTx/>
                  <a:uFillTx/>
                  <a:latin typeface="Times New Roman" panose="02020603050405020304" pitchFamily="18" charset="0"/>
                  <a:ea typeface="楷体_GB2312" pitchFamily="49" charset="-122"/>
                </a:rPr>
                <a:t>计数器</a:t>
              </a:r>
              <a:r>
                <a:rPr kumimoji="1"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1"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just" defTabSz="914400" eaLnBrk="1" fontAlgn="auto" latinLnBrk="0" hangingPunct="1">
                <a:lnSpc>
                  <a:spcPct val="130000"/>
                </a:lnSpc>
                <a:spcBef>
                  <a:spcPct val="50000"/>
                </a:spcBef>
                <a:spcAft>
                  <a:spcPts val="0"/>
                </a:spcAft>
                <a:buClrTx/>
                <a:buSzTx/>
                <a:buFontTx/>
                <a:buNone/>
                <a:defRPr/>
              </a:pPr>
              <a:r>
                <a:rPr kumimoji="1"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字符“</a:t>
              </a:r>
              <a:r>
                <a:rPr kumimoji="1" lang="en-US" altLang="zh-CN" b="1" i="0" u="none" strike="noStrike" kern="0" cap="none" spc="0" normalizeH="0" baseline="0" noProof="0" dirty="0">
                  <a:ln>
                    <a:noFill/>
                  </a:ln>
                  <a:solidFill>
                    <a:srgbClr val="FF3300"/>
                  </a:solidFill>
                  <a:effectLst/>
                  <a:uLnTx/>
                  <a:uFillTx/>
                  <a:latin typeface="Times New Roman" panose="02020603050405020304" pitchFamily="18" charset="0"/>
                  <a:ea typeface="楷体_GB2312" pitchFamily="49" charset="-122"/>
                </a:rPr>
                <a:t>$</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 </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在 </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8086 </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宏汇编中具有一种特殊的意义，把它称为程序计数器。表示位置计数器的当前值，它可以在数值表达式中使用。</a:t>
              </a:r>
              <a:endPar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endParaRPr>
            </a:p>
            <a:p>
              <a:pPr marL="0" marR="0" lvl="0" indent="0" algn="just" defTabSz="914400" eaLnBrk="1" fontAlgn="auto" latinLnBrk="0" hangingPunct="1">
                <a:lnSpc>
                  <a:spcPct val="130000"/>
                </a:lnSpc>
                <a:spcBef>
                  <a:spcPct val="5000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             在程序中，“</a:t>
              </a:r>
              <a:r>
                <a:rPr kumimoji="1" lang="en-US" altLang="zh-CN" b="1" i="0" u="none" strike="noStrike" kern="0" cap="none" spc="0" normalizeH="0" baseline="0" noProof="0" dirty="0">
                  <a:ln>
                    <a:noFill/>
                  </a:ln>
                  <a:solidFill>
                    <a:srgbClr val="FF3300"/>
                  </a:solidFill>
                  <a:effectLst/>
                  <a:uLnTx/>
                  <a:uFillTx/>
                  <a:latin typeface="Times New Roman" panose="02020603050405020304" pitchFamily="18" charset="0"/>
                  <a:ea typeface="楷体_GB2312" pitchFamily="49" charset="-122"/>
                </a:rPr>
                <a:t>$</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出现在表达式里，它的值为程序下一个所能分配的存储单元的偏移地址。</a:t>
              </a:r>
              <a:endParaRPr kumimoji="1"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 name="Line 6"/>
            <p:cNvSpPr>
              <a:spLocks noChangeShapeType="1"/>
            </p:cNvSpPr>
            <p:nvPr/>
          </p:nvSpPr>
          <p:spPr bwMode="auto">
            <a:xfrm>
              <a:off x="1066" y="2439"/>
              <a:ext cx="1184" cy="0"/>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 name="Line 7"/>
            <p:cNvSpPr>
              <a:spLocks noChangeShapeType="1"/>
            </p:cNvSpPr>
            <p:nvPr/>
          </p:nvSpPr>
          <p:spPr bwMode="auto">
            <a:xfrm>
              <a:off x="2194" y="1308"/>
              <a:ext cx="839" cy="0"/>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9" name="Text Box 3"/>
          <p:cNvSpPr txBox="1">
            <a:spLocks noChangeArrowheads="1"/>
          </p:cNvSpPr>
          <p:nvPr/>
        </p:nvSpPr>
        <p:spPr bwMode="auto">
          <a:xfrm>
            <a:off x="5331769" y="2093198"/>
            <a:ext cx="3312368" cy="829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10000"/>
              </a:spcBef>
              <a:buFont typeface="Arial" panose="020B0604020202020204" pitchFamily="34" charset="0"/>
              <a:buNone/>
            </a:pPr>
            <a:r>
              <a:rPr lang="en-US" altLang="zh-CN" sz="2000" b="1" dirty="0">
                <a:solidFill>
                  <a:srgbClr val="000000"/>
                </a:solidFill>
                <a:latin typeface="Times New Roman" panose="02020603050405020304" pitchFamily="18" charset="0"/>
                <a:ea typeface="宋体" panose="02010600030101010101" pitchFamily="2" charset="-122"/>
              </a:rPr>
              <a:t>BLOCK   DB  ‘HELLO!’</a:t>
            </a:r>
            <a:endParaRPr lang="en-US" altLang="zh-CN" sz="2000" b="1" dirty="0">
              <a:solidFill>
                <a:srgbClr val="000000"/>
              </a:solidFill>
              <a:latin typeface="Times New Roman" panose="02020603050405020304" pitchFamily="18" charset="0"/>
              <a:ea typeface="宋体" panose="02010600030101010101" pitchFamily="2" charset="-122"/>
            </a:endParaRPr>
          </a:p>
          <a:p>
            <a:pPr>
              <a:lnSpc>
                <a:spcPct val="120000"/>
              </a:lnSpc>
              <a:spcBef>
                <a:spcPct val="10000"/>
              </a:spcBef>
              <a:buFont typeface="Arial" panose="020B0604020202020204" pitchFamily="34" charset="0"/>
              <a:buNone/>
            </a:pPr>
            <a:r>
              <a:rPr lang="en-US" altLang="zh-CN" sz="2000" b="1" dirty="0">
                <a:solidFill>
                  <a:srgbClr val="000000"/>
                </a:solidFill>
                <a:latin typeface="Times New Roman" panose="02020603050405020304" pitchFamily="18" charset="0"/>
                <a:ea typeface="宋体" panose="02010600030101010101" pitchFamily="2" charset="-122"/>
              </a:rPr>
              <a:t>NUM   EQU  $-BLOCK</a:t>
            </a:r>
            <a:endParaRPr lang="en-US" altLang="zh-CN" sz="2000" b="1" dirty="0">
              <a:solidFill>
                <a:srgbClr val="000000"/>
              </a:solidFill>
              <a:latin typeface="Times New Roman" panose="02020603050405020304" pitchFamily="18" charset="0"/>
              <a:ea typeface="宋体" panose="02010600030101010101" pitchFamily="2" charset="-122"/>
            </a:endParaRPr>
          </a:p>
        </p:txBody>
      </p:sp>
      <p:graphicFrame>
        <p:nvGraphicFramePr>
          <p:cNvPr id="10" name="Group 4"/>
          <p:cNvGraphicFramePr>
            <a:graphicFrameLocks noGrp="1"/>
          </p:cNvGraphicFramePr>
          <p:nvPr/>
        </p:nvGraphicFramePr>
        <p:xfrm>
          <a:off x="6793030" y="3068960"/>
          <a:ext cx="914400" cy="3169920"/>
        </p:xfrm>
        <a:graphic>
          <a:graphicData uri="http://schemas.openxmlformats.org/drawingml/2006/table">
            <a:tbl>
              <a:tblPr/>
              <a:tblGrid>
                <a:gridCol w="914400"/>
              </a:tblGrid>
              <a:tr h="390076">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‘H’</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1273">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‘E’</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076">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1273">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076">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076">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1273">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076">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1" name="Group 24"/>
          <p:cNvGraphicFramePr>
            <a:graphicFrameLocks noGrp="1"/>
          </p:cNvGraphicFramePr>
          <p:nvPr/>
        </p:nvGraphicFramePr>
        <p:xfrm>
          <a:off x="5508104" y="3068961"/>
          <a:ext cx="1284926" cy="3169920"/>
        </p:xfrm>
        <a:graphic>
          <a:graphicData uri="http://schemas.openxmlformats.org/drawingml/2006/table">
            <a:tbl>
              <a:tblPr/>
              <a:tblGrid>
                <a:gridCol w="1284926"/>
              </a:tblGrid>
              <a:tr h="0">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0000CC"/>
                          </a:solidFill>
                          <a:effectLst/>
                          <a:latin typeface="Times New Roman" panose="02020603050405020304" pitchFamily="18" charset="0"/>
                          <a:ea typeface="宋体" panose="02010600030101010101" pitchFamily="2" charset="-122"/>
                        </a:rPr>
                        <a:t>BLOCK</a:t>
                      </a:r>
                      <a:endParaRPr kumimoji="0" lang="en-US" altLang="zh-CN" sz="2000" b="1" i="0" u="none" strike="noStrike" cap="none" normalizeH="0" baseline="0" dirty="0">
                        <a:ln>
                          <a:noFill/>
                        </a:ln>
                        <a:solidFill>
                          <a:srgbClr val="0000CC"/>
                        </a:solidFill>
                        <a:effectLst/>
                        <a:latin typeface="Times New Roman" panose="02020603050405020304" pitchFamily="18" charset="0"/>
                        <a:ea typeface="宋体" panose="02010600030101010101" pitchFamily="2" charset="-122"/>
                      </a:endParaRPr>
                    </a:p>
                  </a:txBody>
                  <a:tcPr horzOverflow="overflow">
                    <a:lnL cap="flat">
                      <a:noFill/>
                    </a:lnL>
                    <a:lnR cap="flat">
                      <a:noFill/>
                    </a:lnR>
                    <a:lnT cap="flat">
                      <a:noFill/>
                    </a:lnT>
                    <a:lnB>
                      <a:noFill/>
                    </a:lnB>
                    <a:lnTlToBr>
                      <a:noFill/>
                    </a:lnTlToBr>
                    <a:lnBlToTr>
                      <a:noFill/>
                    </a:lnBlToTr>
                    <a:noFill/>
                  </a:tcPr>
                </a:tc>
              </a:tr>
              <a:tr h="0">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endParaRPr kumimoji="0" lang="zh-CN" altLang="en-US" sz="2000" b="1" i="0" u="none" strike="noStrike" cap="none" normalizeH="0" baseline="0" dirty="0">
                        <a:ln>
                          <a:noFill/>
                        </a:ln>
                        <a:solidFill>
                          <a:srgbClr val="0000CC"/>
                        </a:solidFill>
                        <a:effectLst/>
                        <a:latin typeface="Times New Roman" panose="02020603050405020304" pitchFamily="18" charset="0"/>
                        <a:ea typeface="宋体" panose="02010600030101010101" pitchFamily="2" charset="-122"/>
                      </a:endParaRPr>
                    </a:p>
                  </a:txBody>
                  <a:tcPr horzOverflow="overflow">
                    <a:lnL cap="flat">
                      <a:noFill/>
                    </a:lnL>
                    <a:lnR cap="flat">
                      <a:noFill/>
                    </a:lnR>
                    <a:lnT>
                      <a:noFill/>
                    </a:lnT>
                    <a:lnB>
                      <a:noFill/>
                    </a:lnB>
                    <a:lnTlToBr>
                      <a:noFill/>
                    </a:lnTlToBr>
                    <a:lnBlToTr>
                      <a:noFill/>
                    </a:lnBlToTr>
                    <a:noFill/>
                  </a:tcPr>
                </a:tc>
              </a:tr>
              <a:tr h="0">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endParaRPr kumimoji="0" lang="zh-CN" altLang="en-US" sz="20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endParaRPr>
                    </a:p>
                  </a:txBody>
                  <a:tcPr horzOverflow="overflow">
                    <a:lnL cap="flat">
                      <a:noFill/>
                    </a:lnL>
                    <a:lnR cap="flat">
                      <a:noFill/>
                    </a:lnR>
                    <a:lnT>
                      <a:noFill/>
                    </a:lnT>
                    <a:lnB>
                      <a:noFill/>
                    </a:lnB>
                    <a:lnTlToBr>
                      <a:noFill/>
                    </a:lnTlToBr>
                    <a:lnBlToTr>
                      <a:noFill/>
                    </a:lnBlToTr>
                    <a:noFill/>
                  </a:tcPr>
                </a:tc>
              </a:tr>
              <a:tr h="0">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endParaRPr kumimoji="0" lang="zh-CN" altLang="en-US" sz="20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endParaRPr>
                    </a:p>
                  </a:txBody>
                  <a:tcPr horzOverflow="overflow">
                    <a:lnL cap="flat">
                      <a:noFill/>
                    </a:lnL>
                    <a:lnR cap="flat">
                      <a:noFill/>
                    </a:lnR>
                    <a:lnT>
                      <a:noFill/>
                    </a:lnT>
                    <a:lnB>
                      <a:noFill/>
                    </a:lnB>
                    <a:lnTlToBr>
                      <a:noFill/>
                    </a:lnTlToBr>
                    <a:lnBlToTr>
                      <a:noFill/>
                    </a:lnBlToTr>
                    <a:noFill/>
                  </a:tcPr>
                </a:tc>
              </a:tr>
              <a:tr h="0">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endParaRPr kumimoji="0" lang="zh-CN" altLang="en-US" sz="20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endParaRPr>
                    </a:p>
                  </a:txBody>
                  <a:tcPr horzOverflow="overflow">
                    <a:lnL cap="flat">
                      <a:noFill/>
                    </a:lnL>
                    <a:lnR cap="flat">
                      <a:noFill/>
                    </a:lnR>
                    <a:lnT>
                      <a:noFill/>
                    </a:lnT>
                    <a:lnB>
                      <a:noFill/>
                    </a:lnB>
                    <a:lnTlToBr>
                      <a:noFill/>
                    </a:lnTlToBr>
                    <a:lnBlToTr>
                      <a:noFill/>
                    </a:lnBlToTr>
                    <a:noFill/>
                  </a:tcPr>
                </a:tc>
              </a:tr>
              <a:tr h="0">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endParaRPr kumimoji="0" lang="zh-CN" altLang="en-US" sz="20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endParaRPr>
                    </a:p>
                  </a:txBody>
                  <a:tcPr horzOverflow="overflow">
                    <a:lnL cap="flat">
                      <a:noFill/>
                    </a:lnL>
                    <a:lnR cap="flat">
                      <a:noFill/>
                    </a:lnR>
                    <a:lnT>
                      <a:noFill/>
                    </a:lnT>
                    <a:lnB>
                      <a:noFill/>
                    </a:lnB>
                    <a:lnTlToBr>
                      <a:noFill/>
                    </a:lnTlToBr>
                    <a:lnBlToTr>
                      <a:noFill/>
                    </a:lnBlToTr>
                    <a:noFill/>
                  </a:tcPr>
                </a:tc>
              </a:tr>
              <a:tr h="0">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endParaRPr kumimoji="0" lang="zh-CN" altLang="en-US" sz="20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endParaRPr>
                    </a:p>
                  </a:txBody>
                  <a:tcPr horzOverflow="overflow">
                    <a:lnL cap="flat">
                      <a:noFill/>
                    </a:lnL>
                    <a:lnR cap="flat">
                      <a:noFill/>
                    </a:lnR>
                    <a:lnT>
                      <a:noFill/>
                    </a:lnT>
                    <a:lnB>
                      <a:noFill/>
                    </a:lnB>
                    <a:lnTlToBr>
                      <a:noFill/>
                    </a:lnTlToBr>
                    <a:lnBlToTr>
                      <a:noFill/>
                    </a:lnBlToTr>
                    <a:noFill/>
                  </a:tcPr>
                </a:tc>
              </a:tr>
              <a:tr h="0">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endParaRPr kumimoji="0" lang="zh-CN" altLang="en-US" sz="2000" b="1" i="0" u="none" strike="noStrike" cap="none" normalizeH="0" baseline="0" dirty="0">
                        <a:ln>
                          <a:noFill/>
                        </a:ln>
                        <a:solidFill>
                          <a:srgbClr val="0000CC"/>
                        </a:solidFill>
                        <a:effectLst/>
                        <a:latin typeface="Times New Roman" panose="02020603050405020304" pitchFamily="18" charset="0"/>
                        <a:ea typeface="宋体" panose="02010600030101010101" pitchFamily="2" charset="-122"/>
                      </a:endParaRPr>
                    </a:p>
                  </a:txBody>
                  <a:tcPr horzOverflow="overflow">
                    <a:lnL cap="flat">
                      <a:noFill/>
                    </a:lnL>
                    <a:lnR cap="flat">
                      <a:noFill/>
                    </a:lnR>
                    <a:lnT>
                      <a:noFill/>
                    </a:lnT>
                    <a:lnB cap="flat">
                      <a:noFill/>
                    </a:lnB>
                    <a:lnTlToBr>
                      <a:noFill/>
                    </a:lnTlToBr>
                    <a:lnBlToTr>
                      <a:noFill/>
                    </a:lnBlToTr>
                    <a:noFill/>
                  </a:tcPr>
                </a:tc>
              </a:tr>
            </a:tbl>
          </a:graphicData>
        </a:graphic>
      </p:graphicFrame>
      <p:grpSp>
        <p:nvGrpSpPr>
          <p:cNvPr id="12" name="Group 51"/>
          <p:cNvGrpSpPr/>
          <p:nvPr/>
        </p:nvGrpSpPr>
        <p:grpSpPr bwMode="auto">
          <a:xfrm>
            <a:off x="7707228" y="5297038"/>
            <a:ext cx="1066800" cy="428625"/>
            <a:chOff x="0" y="0"/>
            <a:chExt cx="672" cy="270"/>
          </a:xfrm>
        </p:grpSpPr>
        <p:sp>
          <p:nvSpPr>
            <p:cNvPr id="13" name="Text Box 52"/>
            <p:cNvSpPr txBox="1">
              <a:spLocks noChangeArrowheads="1"/>
            </p:cNvSpPr>
            <p:nvPr/>
          </p:nvSpPr>
          <p:spPr bwMode="auto">
            <a:xfrm>
              <a:off x="432" y="0"/>
              <a:ext cx="24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Font typeface="Arial" panose="020B0604020202020204" pitchFamily="34" charset="0"/>
                <a:buNone/>
              </a:pPr>
              <a:r>
                <a:rPr lang="zh-CN" altLang="en-US" sz="2000" b="1" dirty="0">
                  <a:solidFill>
                    <a:srgbClr val="000000"/>
                  </a:solidFill>
                  <a:latin typeface="Times New Roman" panose="02020603050405020304" pitchFamily="18" charset="0"/>
                  <a:ea typeface="宋体" panose="02010600030101010101" pitchFamily="2" charset="-122"/>
                </a:rPr>
                <a:t>$</a:t>
              </a:r>
              <a:endParaRPr lang="zh-CN" altLang="en-US" sz="2000" b="1" dirty="0">
                <a:solidFill>
                  <a:srgbClr val="000000"/>
                </a:solidFill>
                <a:latin typeface="Times New Roman" panose="02020603050405020304" pitchFamily="18" charset="0"/>
                <a:ea typeface="宋体" panose="02010600030101010101" pitchFamily="2" charset="-122"/>
              </a:endParaRPr>
            </a:p>
          </p:txBody>
        </p:sp>
        <p:sp>
          <p:nvSpPr>
            <p:cNvPr id="14" name="Line 53"/>
            <p:cNvSpPr>
              <a:spLocks noChangeShapeType="1"/>
            </p:cNvSpPr>
            <p:nvPr/>
          </p:nvSpPr>
          <p:spPr bwMode="auto">
            <a:xfrm flipH="1">
              <a:off x="0" y="192"/>
              <a:ext cx="432" cy="0"/>
            </a:xfrm>
            <a:prstGeom prst="line">
              <a:avLst/>
            </a:prstGeom>
            <a:noFill/>
            <a:ln w="571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Arial" panose="020B0604020202020204" pitchFamily="34" charset="0"/>
                <a:buNone/>
              </a:pPr>
              <a:endParaRPr lang="zh-CN" altLang="en-US" sz="2400" b="1">
                <a:solidFill>
                  <a:srgbClr val="3333CC"/>
                </a:solidFill>
                <a:latin typeface="Times New Roman" panose="02020603050405020304" pitchFamily="18" charset="0"/>
                <a:ea typeface="宋体" panose="02010600030101010101" pitchFamily="2" charset="-122"/>
              </a:endParaRPr>
            </a:p>
          </p:txBody>
        </p:sp>
      </p:grpSp>
      <p:sp>
        <p:nvSpPr>
          <p:cNvPr id="15" name="矩形 14"/>
          <p:cNvSpPr/>
          <p:nvPr/>
        </p:nvSpPr>
        <p:spPr>
          <a:xfrm>
            <a:off x="5924362" y="5464231"/>
            <a:ext cx="793807" cy="369332"/>
          </a:xfrm>
          <a:prstGeom prst="rect">
            <a:avLst/>
          </a:prstGeom>
        </p:spPr>
        <p:txBody>
          <a:bodyPr wrap="none">
            <a:spAutoFit/>
          </a:bodyPr>
          <a:lstStyle/>
          <a:p>
            <a:r>
              <a:rPr lang="en-US" altLang="zh-CN" b="1" dirty="0">
                <a:solidFill>
                  <a:srgbClr val="000000"/>
                </a:solidFill>
                <a:latin typeface="Times New Roman" panose="02020603050405020304" pitchFamily="18" charset="0"/>
                <a:ea typeface="宋体" panose="02010600030101010101" pitchFamily="2" charset="-122"/>
              </a:rPr>
              <a:t>NUM </a:t>
            </a:r>
            <a:endParaRPr lang="zh-CN" altLang="en-US" dirty="0"/>
          </a:p>
        </p:txBody>
      </p:sp>
      <p:sp>
        <p:nvSpPr>
          <p:cNvPr id="16" name="矩形 15"/>
          <p:cNvSpPr/>
          <p:nvPr/>
        </p:nvSpPr>
        <p:spPr>
          <a:xfrm>
            <a:off x="6875990" y="5467702"/>
            <a:ext cx="685800" cy="369332"/>
          </a:xfrm>
          <a:prstGeom prst="rect">
            <a:avLst/>
          </a:prstGeom>
        </p:spPr>
        <p:txBody>
          <a:bodyPr wrap="square">
            <a:spAutoFit/>
          </a:bodyPr>
          <a:lstStyle/>
          <a:p>
            <a:r>
              <a:rPr lang="en-US" altLang="zh-CN" b="1" dirty="0">
                <a:solidFill>
                  <a:srgbClr val="000000"/>
                </a:solidFill>
                <a:latin typeface="Times New Roman" panose="02020603050405020304" pitchFamily="18" charset="0"/>
                <a:ea typeface="宋体" panose="02010600030101010101" pitchFamily="2" charset="-122"/>
              </a:rPr>
              <a:t>   6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righ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9" grpId="0" autoUpdateAnimBg="0"/>
      <p:bldP spid="15"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4"/>
            <a:ext cx="8229600" cy="563563"/>
          </a:xfrm>
        </p:spPr>
        <p:txBody>
          <a:bodyPr/>
          <a:lstStyle/>
          <a:p>
            <a:r>
              <a:rPr lang="en-US" altLang="zh-CN" b="1"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移动地址指针伪指令</a:t>
            </a:r>
            <a:r>
              <a:rPr lang="en-US" altLang="zh-CN" b="1" dirty="0">
                <a:latin typeface="Times New Roman" panose="02020603050405020304" pitchFamily="18" charset="0"/>
                <a:cs typeface="Times New Roman" panose="02020603050405020304" pitchFamily="18" charset="0"/>
              </a:rPr>
              <a:t>ORG</a:t>
            </a:r>
            <a:endParaRPr lang="zh-CN" altLang="en-US"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5.4</a:t>
            </a:r>
            <a:r>
              <a:rPr lang="zh-CN" altLang="zh-CN" dirty="0"/>
              <a:t>伪指令</a:t>
            </a:r>
            <a:endParaRPr lang="zh-CN" altLang="zh-CN"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Rectangle 2"/>
          <p:cNvSpPr txBox="1">
            <a:spLocks noChangeArrowheads="1"/>
          </p:cNvSpPr>
          <p:nvPr/>
        </p:nvSpPr>
        <p:spPr bwMode="auto">
          <a:xfrm>
            <a:off x="526341" y="2163927"/>
            <a:ext cx="8153400" cy="3703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l" defTabSz="914400" rtl="0" eaLnBrk="1" fontAlgn="base" latinLnBrk="0" hangingPunct="1">
              <a:lnSpc>
                <a:spcPct val="155000"/>
              </a:lnSpc>
              <a:spcBef>
                <a:spcPct val="0"/>
              </a:spcBef>
              <a:spcAft>
                <a:spcPct val="0"/>
              </a:spcAft>
              <a:buClrTx/>
              <a:buSzTx/>
              <a:buFontTx/>
              <a:buNone/>
              <a:defRPr/>
            </a:pPr>
            <a:r>
              <a:rPr kumimoji="1" lang="zh-CN" altLang="en-US" sz="2000" b="1" i="0" u="none" strike="noStrike" kern="0" cap="none" spc="0" normalizeH="0" baseline="0" noProof="0" dirty="0">
                <a:ln>
                  <a:noFill/>
                </a:ln>
                <a:solidFill>
                  <a:srgbClr val="000000"/>
                </a:solidFill>
                <a:effectLst/>
                <a:uLnTx/>
                <a:uFillTx/>
                <a:latin typeface="Times New Roman" panose="02020603050405020304"/>
                <a:ea typeface="楷体_GB2312" pitchFamily="49" charset="-122"/>
                <a:cs typeface="+mn-cs"/>
              </a:rPr>
              <a:t>	作用： 指定某源程序或数据块起点在段内的偏移地址，</a:t>
            </a:r>
            <a:endParaRPr kumimoji="1" lang="zh-CN" altLang="en-US" sz="2000" b="1" i="0" u="none" strike="noStrike" kern="0" cap="none" spc="0" normalizeH="0" baseline="0" noProof="0" dirty="0">
              <a:ln>
                <a:noFill/>
              </a:ln>
              <a:solidFill>
                <a:srgbClr val="000000"/>
              </a:solidFill>
              <a:effectLst/>
              <a:uLnTx/>
              <a:uFillTx/>
              <a:latin typeface="Times New Roman" panose="02020603050405020304"/>
              <a:ea typeface="楷体_GB2312" pitchFamily="49" charset="-122"/>
              <a:cs typeface="+mn-cs"/>
            </a:endParaRPr>
          </a:p>
          <a:p>
            <a:pPr marL="342900" marR="0" lvl="0" indent="-342900" algn="just" defTabSz="914400" rtl="0" eaLnBrk="1" fontAlgn="base" latinLnBrk="0" hangingPunct="1">
              <a:lnSpc>
                <a:spcPct val="130000"/>
              </a:lnSpc>
              <a:spcBef>
                <a:spcPct val="20000"/>
              </a:spcBef>
              <a:spcAft>
                <a:spcPct val="0"/>
              </a:spcAft>
              <a:buClrTx/>
              <a:buSzTx/>
              <a:buFontTx/>
              <a:buNone/>
              <a:defRPr/>
            </a:pPr>
            <a:r>
              <a:rPr kumimoji="1" lang="zh-CN" altLang="en-US" sz="2000" b="1" i="0" u="none" strike="noStrike" kern="0" cap="none" spc="0" normalizeH="0" baseline="0" noProof="0" dirty="0">
                <a:ln>
                  <a:noFill/>
                </a:ln>
                <a:solidFill>
                  <a:srgbClr val="000000"/>
                </a:solidFill>
                <a:effectLst/>
                <a:uLnTx/>
                <a:uFillTx/>
                <a:latin typeface="Times New Roman" panose="02020603050405020304"/>
                <a:ea typeface="楷体_GB2312" pitchFamily="49" charset="-122"/>
                <a:cs typeface="+mn-cs"/>
              </a:rPr>
              <a:t>     利用</a:t>
            </a:r>
            <a:r>
              <a:rPr kumimoji="1" lang="en-US" altLang="zh-CN" sz="2000" b="1" i="0" u="none" strike="noStrike" kern="0" cap="none" spc="0" normalizeH="0" baseline="0" noProof="0" dirty="0">
                <a:ln>
                  <a:noFill/>
                </a:ln>
                <a:solidFill>
                  <a:srgbClr val="000000"/>
                </a:solidFill>
                <a:effectLst/>
                <a:uLnTx/>
                <a:uFillTx/>
                <a:latin typeface="Times New Roman" panose="02020603050405020304"/>
                <a:ea typeface="楷体_GB2312" pitchFamily="49" charset="-122"/>
                <a:cs typeface="+mn-cs"/>
              </a:rPr>
              <a:t>ORG</a:t>
            </a:r>
            <a:r>
              <a:rPr kumimoji="1" lang="zh-CN" altLang="en-US" sz="2000" b="1" i="0" u="none" strike="noStrike" kern="0" cap="none" spc="0" normalizeH="0" baseline="0" noProof="0" dirty="0">
                <a:ln>
                  <a:noFill/>
                </a:ln>
                <a:solidFill>
                  <a:srgbClr val="000000"/>
                </a:solidFill>
                <a:effectLst/>
                <a:uLnTx/>
                <a:uFillTx/>
                <a:latin typeface="Times New Roman" panose="02020603050405020304"/>
                <a:ea typeface="楷体_GB2312" pitchFamily="49" charset="-122"/>
                <a:cs typeface="+mn-cs"/>
              </a:rPr>
              <a:t>伪指令可以强行改变位置</a:t>
            </a:r>
            <a:r>
              <a:rPr kumimoji="1" lang="zh-CN" altLang="en-US" sz="2000" b="1" i="0" u="none" strike="noStrike" kern="0" cap="none" spc="0" normalizeH="0" baseline="0" noProof="0" dirty="0">
                <a:ln>
                  <a:noFill/>
                </a:ln>
                <a:solidFill>
                  <a:srgbClr val="3333FF"/>
                </a:solidFill>
                <a:effectLst/>
                <a:uLnTx/>
                <a:uFillTx/>
                <a:latin typeface="Times New Roman" panose="02020603050405020304"/>
                <a:ea typeface="楷体_GB2312" pitchFamily="49" charset="-122"/>
                <a:cs typeface="+mn-cs"/>
              </a:rPr>
              <a:t>计数器</a:t>
            </a:r>
            <a:r>
              <a:rPr kumimoji="1" lang="zh-CN" altLang="en-US" sz="2000" b="1" i="0" u="none" strike="noStrike" kern="0" cap="none" spc="0" normalizeH="0" baseline="0" noProof="0" dirty="0">
                <a:ln>
                  <a:noFill/>
                </a:ln>
                <a:solidFill>
                  <a:srgbClr val="000000"/>
                </a:solidFill>
                <a:effectLst/>
                <a:uLnTx/>
                <a:uFillTx/>
                <a:latin typeface="Times New Roman" panose="02020603050405020304"/>
                <a:ea typeface="楷体_GB2312" pitchFamily="49" charset="-122"/>
                <a:cs typeface="+mn-cs"/>
              </a:rPr>
              <a:t>的值。</a:t>
            </a:r>
            <a:r>
              <a:rPr kumimoji="1" lang="zh-CN" altLang="en-US" sz="2400" b="1" i="0" u="none" strike="noStrike" kern="0" cap="none" spc="0" normalizeH="0" baseline="0" noProof="0" dirty="0">
                <a:ln>
                  <a:noFill/>
                </a:ln>
                <a:solidFill>
                  <a:srgbClr val="000000"/>
                </a:solidFill>
                <a:effectLst/>
                <a:uLnTx/>
                <a:uFillTx/>
                <a:latin typeface="Times New Roman" panose="02020603050405020304"/>
                <a:ea typeface="楷体_GB2312" pitchFamily="49" charset="-122"/>
                <a:cs typeface="+mn-cs"/>
              </a:rPr>
              <a:t> </a:t>
            </a:r>
            <a:endParaRPr kumimoji="1" lang="zh-CN" altLang="en-US" sz="2400" b="1" i="0" u="none" strike="noStrike" kern="0" cap="none" spc="0" normalizeH="0" baseline="0" noProof="0" dirty="0">
              <a:ln>
                <a:noFill/>
              </a:ln>
              <a:solidFill>
                <a:srgbClr val="000000"/>
              </a:solidFill>
              <a:effectLst/>
              <a:uLnTx/>
              <a:uFillTx/>
              <a:latin typeface="Times New Roman" panose="02020603050405020304"/>
              <a:ea typeface="楷体_GB2312" pitchFamily="49" charset="-122"/>
              <a:cs typeface="+mn-cs"/>
            </a:endParaRPr>
          </a:p>
          <a:p>
            <a:pPr marL="342900" marR="0" lvl="0" indent="-342900" algn="l" defTabSz="914400" rtl="0" eaLnBrk="1" fontAlgn="base" latinLnBrk="0" hangingPunct="1">
              <a:lnSpc>
                <a:spcPct val="155000"/>
              </a:lnSpc>
              <a:spcBef>
                <a:spcPct val="0"/>
              </a:spcBef>
              <a:spcAft>
                <a:spcPct val="0"/>
              </a:spcAft>
              <a:buClrTx/>
              <a:buSzTx/>
              <a:buFontTx/>
              <a:buNone/>
              <a:defRPr/>
            </a:pPr>
            <a:r>
              <a:rPr kumimoji="1" lang="zh-CN" altLang="en-US" sz="2000" b="1" i="0" u="none" strike="noStrike" kern="0" cap="none" spc="0" normalizeH="0" baseline="0" noProof="0" dirty="0">
                <a:ln>
                  <a:noFill/>
                </a:ln>
                <a:solidFill>
                  <a:srgbClr val="000000"/>
                </a:solidFill>
                <a:effectLst/>
                <a:uLnTx/>
                <a:uFillTx/>
                <a:latin typeface="Times New Roman" panose="02020603050405020304"/>
                <a:ea typeface="楷体_GB2312" pitchFamily="49" charset="-122"/>
                <a:cs typeface="+mn-cs"/>
              </a:rPr>
              <a:t>	使用格式 ：  </a:t>
            </a:r>
            <a:r>
              <a:rPr kumimoji="1" lang="zh-CN" altLang="en-US" sz="2000" b="1" i="0" u="none" strike="noStrike" kern="0" cap="none" spc="0" normalizeH="0" baseline="0" noProof="0" dirty="0">
                <a:ln>
                  <a:noFill/>
                </a:ln>
                <a:solidFill>
                  <a:srgbClr val="FF3300"/>
                </a:solidFill>
                <a:effectLst/>
                <a:uLnTx/>
                <a:uFillTx/>
                <a:latin typeface="Times New Roman" panose="02020603050405020304"/>
                <a:ea typeface="楷体_GB2312" pitchFamily="49" charset="-122"/>
                <a:cs typeface="+mn-cs"/>
              </a:rPr>
              <a:t> </a:t>
            </a:r>
            <a:r>
              <a:rPr kumimoji="1" lang="en-US" altLang="zh-CN" sz="2000" b="1" i="0" u="none" strike="noStrike" kern="0" cap="none" spc="0" normalizeH="0" baseline="0" noProof="0" dirty="0">
                <a:ln>
                  <a:noFill/>
                </a:ln>
                <a:solidFill>
                  <a:srgbClr val="FF3300"/>
                </a:solidFill>
                <a:effectLst/>
                <a:uLnTx/>
                <a:uFillTx/>
                <a:latin typeface="Times New Roman" panose="02020603050405020304"/>
                <a:ea typeface="楷体_GB2312" pitchFamily="49" charset="-122"/>
                <a:cs typeface="+mn-cs"/>
              </a:rPr>
              <a:t>ORG </a:t>
            </a:r>
            <a:r>
              <a:rPr kumimoji="1" lang="en-US" altLang="zh-CN" sz="2000" b="1" i="0" u="none" strike="noStrike" kern="0" cap="none" spc="0" normalizeH="0" baseline="0" noProof="0" dirty="0">
                <a:ln>
                  <a:noFill/>
                </a:ln>
                <a:solidFill>
                  <a:srgbClr val="000000"/>
                </a:solidFill>
                <a:effectLst/>
                <a:uLnTx/>
                <a:uFillTx/>
                <a:latin typeface="Times New Roman" panose="02020603050405020304"/>
                <a:ea typeface="楷体_GB2312" pitchFamily="49" charset="-122"/>
                <a:cs typeface="+mn-cs"/>
              </a:rPr>
              <a:t>   </a:t>
            </a:r>
            <a:r>
              <a:rPr kumimoji="1" lang="en-US" altLang="zh-CN" sz="2000" b="1" i="0" u="none" strike="noStrike" kern="0" cap="none" spc="0" normalizeH="0" baseline="0" noProof="0" dirty="0">
                <a:ln>
                  <a:noFill/>
                </a:ln>
                <a:solidFill>
                  <a:srgbClr val="FF3300"/>
                </a:solidFill>
                <a:effectLst/>
                <a:uLnTx/>
                <a:uFillTx/>
                <a:latin typeface="Times New Roman" panose="02020603050405020304"/>
                <a:ea typeface="楷体_GB2312" pitchFamily="49" charset="-122"/>
                <a:cs typeface="+mn-cs"/>
              </a:rPr>
              <a:t>exp</a:t>
            </a:r>
            <a:endParaRPr kumimoji="1" lang="en-US" altLang="zh-CN" sz="2000" b="1" i="0" u="none" strike="noStrike" kern="0" cap="none" spc="0" normalizeH="0" baseline="0" noProof="0" dirty="0">
              <a:ln>
                <a:noFill/>
              </a:ln>
              <a:solidFill>
                <a:srgbClr val="FF3300"/>
              </a:solidFill>
              <a:effectLst/>
              <a:uLnTx/>
              <a:uFillTx/>
              <a:latin typeface="Times New Roman" panose="02020603050405020304"/>
              <a:ea typeface="楷体_GB2312" pitchFamily="49" charset="-122"/>
              <a:cs typeface="+mn-cs"/>
            </a:endParaRPr>
          </a:p>
          <a:p>
            <a:pPr marL="342900" marR="0" lvl="0" indent="-342900" algn="l" defTabSz="914400" rtl="0" eaLnBrk="1" fontAlgn="base" latinLnBrk="0" hangingPunct="1">
              <a:lnSpc>
                <a:spcPct val="155000"/>
              </a:lnSpc>
              <a:spcBef>
                <a:spcPct val="0"/>
              </a:spcBef>
              <a:spcAft>
                <a:spcPct val="0"/>
              </a:spcAft>
              <a:buClrTx/>
              <a:buSzTx/>
              <a:buFontTx/>
              <a:buNone/>
              <a:defRPr/>
            </a:pPr>
            <a:r>
              <a:rPr kumimoji="1" lang="en-US" altLang="zh-CN" sz="2000" b="1" i="0" u="none" strike="noStrike" kern="0" cap="none" spc="0" normalizeH="0" baseline="0" noProof="0" dirty="0">
                <a:ln>
                  <a:noFill/>
                </a:ln>
                <a:solidFill>
                  <a:srgbClr val="000000"/>
                </a:solidFill>
                <a:effectLst/>
                <a:uLnTx/>
                <a:uFillTx/>
                <a:latin typeface="Times New Roman" panose="02020603050405020304"/>
                <a:ea typeface="楷体_GB2312" pitchFamily="49" charset="-122"/>
                <a:cs typeface="+mn-cs"/>
              </a:rPr>
              <a:t>	</a:t>
            </a:r>
            <a:r>
              <a:rPr kumimoji="1" lang="en-US" altLang="zh-CN" sz="2000" b="1" i="0" u="none" strike="noStrike" kern="0" cap="none" spc="0" normalizeH="0" baseline="0" noProof="0" dirty="0">
                <a:ln>
                  <a:noFill/>
                </a:ln>
                <a:solidFill>
                  <a:srgbClr val="FF3300"/>
                </a:solidFill>
                <a:effectLst/>
                <a:uLnTx/>
                <a:uFillTx/>
                <a:latin typeface="Times New Roman" panose="02020603050405020304"/>
                <a:ea typeface="楷体_GB2312" pitchFamily="49" charset="-122"/>
                <a:cs typeface="+mn-cs"/>
              </a:rPr>
              <a:t>exp</a:t>
            </a:r>
            <a:r>
              <a:rPr kumimoji="1" lang="en-US" altLang="zh-CN" sz="2000" b="1" i="0" u="none" strike="noStrike" kern="0" cap="none" spc="0" normalizeH="0" baseline="0" noProof="0" dirty="0">
                <a:ln>
                  <a:noFill/>
                </a:ln>
                <a:solidFill>
                  <a:srgbClr val="000000"/>
                </a:solidFill>
                <a:effectLst/>
                <a:uLnTx/>
                <a:uFillTx/>
                <a:latin typeface="Times New Roman" panose="02020603050405020304"/>
                <a:ea typeface="楷体_GB2312" pitchFamily="49" charset="-122"/>
                <a:cs typeface="+mn-cs"/>
              </a:rPr>
              <a:t> </a:t>
            </a:r>
            <a:r>
              <a:rPr kumimoji="1" lang="zh-CN" altLang="en-US" sz="2000" b="1" i="0" u="none" strike="noStrike" kern="0" cap="none" spc="0" normalizeH="0" baseline="0" noProof="0" dirty="0">
                <a:ln>
                  <a:noFill/>
                </a:ln>
                <a:solidFill>
                  <a:srgbClr val="000000"/>
                </a:solidFill>
                <a:effectLst/>
                <a:uLnTx/>
                <a:uFillTx/>
                <a:latin typeface="Times New Roman" panose="02020603050405020304"/>
                <a:ea typeface="楷体_GB2312" pitchFamily="49" charset="-122"/>
                <a:cs typeface="+mn-cs"/>
              </a:rPr>
              <a:t>为能计算出</a:t>
            </a:r>
            <a:r>
              <a:rPr kumimoji="1" lang="en-US" altLang="zh-CN" sz="2000" b="1" i="0" u="none" strike="noStrike" kern="0" cap="none" spc="0" normalizeH="0" baseline="0" noProof="0" dirty="0">
                <a:ln>
                  <a:noFill/>
                </a:ln>
                <a:solidFill>
                  <a:srgbClr val="000000"/>
                </a:solidFill>
                <a:effectLst/>
                <a:uLnTx/>
                <a:uFillTx/>
                <a:latin typeface="Times New Roman" panose="02020603050405020304"/>
                <a:ea typeface="楷体_GB2312" pitchFamily="49" charset="-122"/>
                <a:cs typeface="+mn-cs"/>
              </a:rPr>
              <a:t>16</a:t>
            </a:r>
            <a:r>
              <a:rPr kumimoji="1" lang="zh-CN" altLang="en-US" sz="2000" b="1" i="0" u="none" strike="noStrike" kern="0" cap="none" spc="0" normalizeH="0" baseline="0" noProof="0" dirty="0">
                <a:ln>
                  <a:noFill/>
                </a:ln>
                <a:solidFill>
                  <a:srgbClr val="000000"/>
                </a:solidFill>
                <a:effectLst/>
                <a:uLnTx/>
                <a:uFillTx/>
                <a:latin typeface="Times New Roman" panose="02020603050405020304"/>
                <a:ea typeface="楷体_GB2312" pitchFamily="49" charset="-122"/>
                <a:cs typeface="+mn-cs"/>
              </a:rPr>
              <a:t>位立即数的表达式</a:t>
            </a:r>
            <a:endParaRPr kumimoji="1" lang="zh-CN" altLang="en-US" sz="2000" b="1" i="0" u="none" strike="noStrike" kern="0" cap="none" spc="0" normalizeH="0" baseline="0" noProof="0" dirty="0">
              <a:ln>
                <a:noFill/>
              </a:ln>
              <a:solidFill>
                <a:srgbClr val="000000"/>
              </a:solidFill>
              <a:effectLst/>
              <a:uLnTx/>
              <a:uFillTx/>
              <a:latin typeface="Times New Roman" panose="02020603050405020304"/>
              <a:ea typeface="楷体_GB2312" pitchFamily="49" charset="-122"/>
              <a:cs typeface="+mn-cs"/>
            </a:endParaRPr>
          </a:p>
          <a:p>
            <a:pPr marL="342900" marR="0" lvl="0" indent="-342900" algn="l" defTabSz="914400" rtl="0" eaLnBrk="1" fontAlgn="base" latinLnBrk="0" hangingPunct="1">
              <a:lnSpc>
                <a:spcPct val="155000"/>
              </a:lnSpc>
              <a:spcBef>
                <a:spcPct val="0"/>
              </a:spcBef>
              <a:spcAft>
                <a:spcPct val="0"/>
              </a:spcAft>
              <a:buClrTx/>
              <a:buSzTx/>
              <a:buFontTx/>
              <a:buNone/>
              <a:defRPr/>
            </a:pPr>
            <a:r>
              <a:rPr kumimoji="1" lang="zh-CN" altLang="en-US" sz="2400" b="1" i="0" u="none" strike="noStrike" kern="0" cap="none" spc="0" normalizeH="0" baseline="0" noProof="0" dirty="0">
                <a:ln>
                  <a:noFill/>
                </a:ln>
                <a:solidFill>
                  <a:srgbClr val="000000"/>
                </a:solidFill>
                <a:effectLst/>
                <a:uLnTx/>
                <a:uFillTx/>
                <a:latin typeface="Times New Roman" panose="02020603050405020304"/>
                <a:ea typeface="楷体_GB2312" pitchFamily="49" charset="-122"/>
                <a:cs typeface="+mn-cs"/>
              </a:rPr>
              <a:t>	</a:t>
            </a:r>
            <a:r>
              <a:rPr kumimoji="1" lang="zh-CN" altLang="en-US" sz="2400" b="1" i="0" u="none" strike="noStrike" kern="0" cap="none" spc="0" normalizeH="0" baseline="0" noProof="0" dirty="0">
                <a:ln>
                  <a:noFill/>
                </a:ln>
                <a:solidFill>
                  <a:srgbClr val="3333CC"/>
                </a:solidFill>
                <a:effectLst/>
                <a:uLnTx/>
                <a:uFillTx/>
                <a:latin typeface="Times New Roman" panose="02020603050405020304"/>
                <a:ea typeface="楷体_GB2312" pitchFamily="49" charset="-122"/>
                <a:cs typeface="+mn-cs"/>
              </a:rPr>
              <a:t>例：</a:t>
            </a:r>
            <a:endParaRPr kumimoji="1" lang="zh-CN" altLang="en-US" sz="2400" b="1" i="0" u="none" strike="noStrike" kern="0" cap="none" spc="0" normalizeH="0" baseline="0" noProof="0" dirty="0">
              <a:ln>
                <a:noFill/>
              </a:ln>
              <a:solidFill>
                <a:srgbClr val="3333CC"/>
              </a:solidFill>
              <a:effectLst/>
              <a:uLnTx/>
              <a:uFillTx/>
              <a:latin typeface="Times New Roman" panose="02020603050405020304"/>
              <a:ea typeface="楷体_GB2312" pitchFamily="49" charset="-122"/>
              <a:cs typeface="+mn-cs"/>
            </a:endParaRPr>
          </a:p>
          <a:p>
            <a:pPr marL="342900" marR="0" lvl="0" indent="-342900" algn="l" defTabSz="914400" rtl="0" eaLnBrk="1" fontAlgn="base" latinLnBrk="0" hangingPunct="1">
              <a:lnSpc>
                <a:spcPct val="155000"/>
              </a:lnSpc>
              <a:spcBef>
                <a:spcPct val="0"/>
              </a:spcBef>
              <a:spcAft>
                <a:spcPct val="0"/>
              </a:spcAft>
              <a:buClrTx/>
              <a:buSzTx/>
              <a:buFontTx/>
              <a:buNone/>
              <a:defRPr/>
            </a:pPr>
            <a:r>
              <a:rPr kumimoji="1" lang="zh-CN" altLang="en-US" sz="2400" b="1" i="0" u="none" strike="noStrike" kern="0" cap="none" spc="0" normalizeH="0" baseline="0" noProof="0" dirty="0">
                <a:ln>
                  <a:noFill/>
                </a:ln>
                <a:solidFill>
                  <a:srgbClr val="000000"/>
                </a:solidFill>
                <a:effectLst/>
                <a:uLnTx/>
                <a:uFillTx/>
                <a:latin typeface="Times New Roman" panose="02020603050405020304"/>
                <a:ea typeface="楷体_GB2312" pitchFamily="49" charset="-122"/>
                <a:cs typeface="+mn-cs"/>
              </a:rPr>
              <a:t>	        </a:t>
            </a:r>
            <a:r>
              <a:rPr kumimoji="1" lang="en-US" altLang="zh-CN" sz="2400" b="1" i="0" u="none" strike="noStrike" kern="0" cap="none" spc="0" normalizeH="0" baseline="0" noProof="0" dirty="0">
                <a:ln>
                  <a:noFill/>
                </a:ln>
                <a:solidFill>
                  <a:srgbClr val="000000"/>
                </a:solidFill>
                <a:effectLst/>
                <a:uLnTx/>
                <a:uFillTx/>
                <a:latin typeface="Times New Roman" panose="02020603050405020304"/>
                <a:ea typeface="楷体_GB2312" pitchFamily="49" charset="-122"/>
                <a:cs typeface="+mn-cs"/>
              </a:rPr>
              <a:t>ORG    2000H</a:t>
            </a:r>
            <a:endParaRPr kumimoji="1" lang="en-US" altLang="zh-CN" sz="2400" b="1" i="0" u="none" strike="noStrike" kern="0" cap="none" spc="0" normalizeH="0" baseline="0" noProof="0" dirty="0">
              <a:ln>
                <a:noFill/>
              </a:ln>
              <a:solidFill>
                <a:srgbClr val="000000"/>
              </a:solidFill>
              <a:effectLst/>
              <a:uLnTx/>
              <a:uFillTx/>
              <a:latin typeface="Times New Roman" panose="02020603050405020304"/>
              <a:ea typeface="楷体_GB2312" pitchFamily="49" charset="-122"/>
              <a:cs typeface="+mn-cs"/>
            </a:endParaRPr>
          </a:p>
          <a:p>
            <a:pPr marL="342900" marR="0" lvl="0" indent="-342900" algn="l" defTabSz="914400" rtl="0" eaLnBrk="1" fontAlgn="base" latinLnBrk="0" hangingPunct="1">
              <a:lnSpc>
                <a:spcPct val="155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a:ea typeface="楷体_GB2312" pitchFamily="49" charset="-122"/>
                <a:cs typeface="+mn-cs"/>
              </a:rPr>
              <a:t>	        ORG    $ + 1000H</a:t>
            </a:r>
            <a:endParaRPr kumimoji="1" lang="en-US" altLang="zh-CN" sz="2400" b="1" i="0" u="none" strike="noStrike" kern="0" cap="none" spc="0" normalizeH="0" baseline="0" noProof="0" dirty="0">
              <a:ln>
                <a:noFill/>
              </a:ln>
              <a:solidFill>
                <a:srgbClr val="000000"/>
              </a:solidFill>
              <a:effectLst/>
              <a:uLnTx/>
              <a:uFillTx/>
              <a:latin typeface="Times New Roman" panose="02020603050405020304"/>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wipe(left)">
                                      <p:cBhvr>
                                        <p:cTn id="26" dur="500"/>
                                        <p:tgtEl>
                                          <p:spTgt spid="5">
                                            <p:txEl>
                                              <p:pRg st="4" end="4"/>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wipe(left)">
                                      <p:cBhvr>
                                        <p:cTn id="29" dur="500"/>
                                        <p:tgtEl>
                                          <p:spTgt spid="5">
                                            <p:txEl>
                                              <p:pRg st="5" end="5"/>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left)">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5.4</a:t>
            </a:r>
            <a:r>
              <a:rPr lang="zh-CN" altLang="zh-CN" dirty="0"/>
              <a:t>伪指令</a:t>
            </a:r>
            <a:endParaRPr lang="zh-CN" altLang="zh-CN" dirty="0"/>
          </a:p>
          <a:p>
            <a:endParaRPr lang="zh-CN" altLang="en-US" dirty="0"/>
          </a:p>
        </p:txBody>
      </p:sp>
      <p:sp>
        <p:nvSpPr>
          <p:cNvPr id="4" name="标题 3"/>
          <p:cNvSpPr>
            <a:spLocks noGrp="1"/>
          </p:cNvSpPr>
          <p:nvPr>
            <p:ph type="title"/>
          </p:nvPr>
        </p:nvSpPr>
        <p:spPr/>
        <p:txBody>
          <a:bodyPr/>
          <a:lstStyle/>
          <a:p>
            <a:endParaRPr lang="zh-CN" altLang="en-US"/>
          </a:p>
        </p:txBody>
      </p:sp>
      <p:sp>
        <p:nvSpPr>
          <p:cNvPr id="2" name="矩形 1"/>
          <p:cNvSpPr/>
          <p:nvPr/>
        </p:nvSpPr>
        <p:spPr>
          <a:xfrm>
            <a:off x="282020" y="1670293"/>
            <a:ext cx="4145964" cy="1354217"/>
          </a:xfrm>
          <a:prstGeom prst="rect">
            <a:avLst/>
          </a:prstGeom>
        </p:spPr>
        <p:txBody>
          <a:bodyPr wrap="square">
            <a:spAutoFit/>
          </a:bodyPr>
          <a:lstStyle/>
          <a:p>
            <a:pPr indent="254000" algn="just">
              <a:spcAft>
                <a:spcPts val="0"/>
              </a:spcAft>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(3)</a:t>
            </a:r>
            <a:r>
              <a:rPr lang="x-none" altLang="zh-CN" b="1" dirty="0">
                <a:latin typeface="微软雅黑" panose="020B0503020204020204" pitchFamily="34" charset="-122"/>
                <a:ea typeface="微软雅黑" panose="020B0503020204020204" pitchFamily="34" charset="-122"/>
                <a:cs typeface="Times New Roman" panose="02020603050405020304" pitchFamily="18" charset="0"/>
              </a:rPr>
              <a:t>EVEN伪指令</a:t>
            </a:r>
            <a:endParaRPr lang="zh-CN"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rPr>
              <a:t>EVEN</a:t>
            </a:r>
            <a:r>
              <a:rPr lang="zh-CN" altLang="zh-CN" sz="1600" kern="100" dirty="0">
                <a:latin typeface="Times New Roman" panose="02020603050405020304" pitchFamily="18" charset="0"/>
                <a:ea typeface="微软雅黑" panose="020B0503020204020204" pitchFamily="34" charset="-122"/>
                <a:cs typeface="Times New Roman" panose="02020603050405020304" pitchFamily="18" charset="0"/>
              </a:rPr>
              <a:t>伪指令使下一个变量或指令</a:t>
            </a:r>
            <a:r>
              <a:rPr lang="zh-CN" altLang="zh-CN" sz="16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开始于偶数字节地址</a:t>
            </a:r>
            <a:r>
              <a:rPr lang="zh-CN" altLang="zh-CN" sz="1600" kern="100" dirty="0">
                <a:latin typeface="Times New Roman" panose="02020603050405020304" pitchFamily="18" charset="0"/>
                <a:ea typeface="微软雅黑" panose="020B0503020204020204" pitchFamily="34" charset="-122"/>
                <a:cs typeface="Times New Roman" panose="02020603050405020304" pitchFamily="18" charset="0"/>
              </a:rPr>
              <a:t>。一个字的地址最好从偶地址开始。对于字数组，为保证其从偶地址开始，可以在其前用</a:t>
            </a:r>
            <a:r>
              <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rPr>
              <a:t>EVEN</a:t>
            </a:r>
            <a:r>
              <a:rPr lang="zh-CN" altLang="zh-CN" sz="1600" kern="100" dirty="0">
                <a:latin typeface="Times New Roman" panose="02020603050405020304" pitchFamily="18" charset="0"/>
                <a:ea typeface="微软雅黑" panose="020B0503020204020204" pitchFamily="34" charset="-122"/>
                <a:cs typeface="Times New Roman" panose="02020603050405020304" pitchFamily="18" charset="0"/>
              </a:rPr>
              <a:t>伪指令。</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p:cNvSpPr/>
          <p:nvPr/>
        </p:nvSpPr>
        <p:spPr>
          <a:xfrm>
            <a:off x="666502" y="3325659"/>
            <a:ext cx="2718048" cy="1600438"/>
          </a:xfrm>
          <a:prstGeom prst="rect">
            <a:avLst/>
          </a:prstGeom>
          <a:solidFill>
            <a:srgbClr val="FFFF99"/>
          </a:solidFill>
          <a:ln>
            <a:solidFill>
              <a:schemeClr val="tx1"/>
            </a:solidFill>
          </a:ln>
        </p:spPr>
        <p:txBody>
          <a:bodyPr wrap="square">
            <a:spAutoFit/>
          </a:bodyPr>
          <a:lstStyle/>
          <a:p>
            <a:pPr indent="254000" algn="just">
              <a:spcAft>
                <a:spcPts val="0"/>
              </a:spcAft>
            </a:pP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DATA_SEGSEGMENT</a:t>
            </a:r>
            <a:endParaRPr lang="zh-CN" altLang="zh-CN" sz="1400" dirty="0">
              <a:latin typeface="Times New Roman" panose="02020603050405020304" pitchFamily="18" charset="0"/>
              <a:ea typeface="仿宋" panose="02010609060101010101" pitchFamily="49" charset="-122"/>
              <a:cs typeface="Times New Roman" panose="02020603050405020304" pitchFamily="18" charset="0"/>
            </a:endParaRPr>
          </a:p>
          <a:p>
            <a:pPr marL="266700" indent="254000" algn="just">
              <a:spcAft>
                <a:spcPts val="0"/>
              </a:spcAft>
            </a:pPr>
            <a:r>
              <a:rPr lang="zh-CN" altLang="zh-CN" sz="1400" dirty="0">
                <a:latin typeface="Times New Roman" panose="02020603050405020304" pitchFamily="18" charset="0"/>
                <a:ea typeface="仿宋" panose="02010609060101010101" pitchFamily="49" charset="-122"/>
                <a:cs typeface="Times New Roman" panose="02020603050405020304" pitchFamily="18" charset="0"/>
              </a:rPr>
              <a:t></a:t>
            </a:r>
            <a:endParaRPr lang="zh-CN" altLang="zh-CN" sz="1400" dirty="0">
              <a:latin typeface="Times New Roman" panose="02020603050405020304" pitchFamily="18" charset="0"/>
              <a:ea typeface="仿宋" panose="02010609060101010101" pitchFamily="49" charset="-122"/>
              <a:cs typeface="Times New Roman" panose="02020603050405020304" pitchFamily="18" charset="0"/>
            </a:endParaRPr>
          </a:p>
          <a:p>
            <a:pPr marL="533400" indent="254000" algn="just">
              <a:spcAft>
                <a:spcPts val="0"/>
              </a:spcAft>
            </a:pPr>
            <a:r>
              <a:rPr lang="en-US" altLang="zh-CN" sz="1400" dirty="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EVEN</a:t>
            </a:r>
            <a:endParaRPr lang="zh-CN" altLang="zh-CN" sz="1400" dirty="0">
              <a:latin typeface="Times New Roman" panose="02020603050405020304" pitchFamily="18" charset="0"/>
              <a:ea typeface="仿宋" panose="02010609060101010101" pitchFamily="49" charset="-122"/>
              <a:cs typeface="Times New Roman" panose="02020603050405020304" pitchFamily="18" charset="0"/>
            </a:endParaRPr>
          </a:p>
          <a:p>
            <a:pPr marL="266700" indent="254000" algn="just">
              <a:spcAft>
                <a:spcPts val="0"/>
              </a:spcAft>
            </a:pP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WORD_ARRAY   DW   100DUP(?)</a:t>
            </a:r>
            <a:endParaRPr lang="zh-CN" altLang="zh-CN" sz="1400" dirty="0">
              <a:latin typeface="Times New Roman" panose="02020603050405020304" pitchFamily="18" charset="0"/>
              <a:ea typeface="仿宋" panose="02010609060101010101" pitchFamily="49" charset="-122"/>
              <a:cs typeface="Times New Roman" panose="02020603050405020304" pitchFamily="18" charset="0"/>
            </a:endParaRPr>
          </a:p>
          <a:p>
            <a:pPr marL="266700" indent="254000" algn="just">
              <a:spcAft>
                <a:spcPts val="0"/>
              </a:spcAft>
            </a:pPr>
            <a:r>
              <a:rPr lang="zh-CN" altLang="zh-CN" sz="1400" dirty="0">
                <a:latin typeface="Times New Roman" panose="02020603050405020304" pitchFamily="18" charset="0"/>
                <a:ea typeface="仿宋" panose="02010609060101010101" pitchFamily="49" charset="-122"/>
                <a:cs typeface="Times New Roman" panose="02020603050405020304" pitchFamily="18" charset="0"/>
              </a:rPr>
              <a:t></a:t>
            </a:r>
            <a:endParaRPr lang="zh-CN" altLang="zh-CN" sz="1400" dirty="0">
              <a:latin typeface="Times New Roman" panose="02020603050405020304" pitchFamily="18" charset="0"/>
              <a:ea typeface="仿宋" panose="02010609060101010101" pitchFamily="49" charset="-122"/>
              <a:cs typeface="Times New Roman" panose="02020603050405020304" pitchFamily="18" charset="0"/>
            </a:endParaRPr>
          </a:p>
          <a:p>
            <a:pPr indent="254000" algn="just">
              <a:spcAft>
                <a:spcPts val="0"/>
              </a:spcAft>
            </a:pP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DATA_SEGENDS</a:t>
            </a:r>
            <a:endParaRPr lang="zh-CN" altLang="zh-CN" sz="1400"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6" name="矩形 5"/>
          <p:cNvSpPr/>
          <p:nvPr/>
        </p:nvSpPr>
        <p:spPr>
          <a:xfrm>
            <a:off x="4716018" y="1642775"/>
            <a:ext cx="3987750" cy="1569660"/>
          </a:xfrm>
          <a:prstGeom prst="rect">
            <a:avLst/>
          </a:prstGeom>
        </p:spPr>
        <p:txBody>
          <a:bodyPr wrap="square">
            <a:spAutoFit/>
          </a:bodyPr>
          <a:lstStyle/>
          <a:p>
            <a:pPr indent="254000" algn="just">
              <a:spcAft>
                <a:spcPts val="0"/>
              </a:spcAft>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(4)</a:t>
            </a:r>
            <a:r>
              <a:rPr lang="x-none" altLang="zh-CN" sz="1600" b="1" dirty="0">
                <a:latin typeface="微软雅黑" panose="020B0503020204020204" pitchFamily="34" charset="-122"/>
                <a:ea typeface="微软雅黑" panose="020B0503020204020204" pitchFamily="34" charset="-122"/>
                <a:cs typeface="Times New Roman" panose="02020603050405020304" pitchFamily="18" charset="0"/>
              </a:rPr>
              <a:t>ALIGN伪指令</a:t>
            </a:r>
            <a:endPar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rPr>
              <a:t>ALIGN</a:t>
            </a:r>
            <a:r>
              <a:rPr lang="zh-CN" altLang="zh-CN" sz="1600" kern="100" dirty="0">
                <a:latin typeface="Times New Roman" panose="02020603050405020304" pitchFamily="18" charset="0"/>
                <a:ea typeface="微软雅黑" panose="020B0503020204020204" pitchFamily="34" charset="-122"/>
                <a:cs typeface="Times New Roman" panose="02020603050405020304" pitchFamily="18" charset="0"/>
              </a:rPr>
              <a:t>伪指令使下一个变量或指令开始于指定的位置。</a:t>
            </a:r>
            <a:endParaRPr lang="zh-CN"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zh-CN" altLang="zh-CN" sz="1600" kern="100" dirty="0">
                <a:latin typeface="Times New Roman" panose="02020603050405020304" pitchFamily="18" charset="0"/>
                <a:ea typeface="微软雅黑" panose="020B0503020204020204" pitchFamily="34" charset="-122"/>
                <a:cs typeface="Times New Roman" panose="02020603050405020304" pitchFamily="18" charset="0"/>
              </a:rPr>
              <a:t>格式：</a:t>
            </a:r>
            <a:endParaRPr lang="zh-CN"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rPr>
              <a:t>ALIGN	 BOUNDARY</a:t>
            </a:r>
            <a:endParaRPr lang="zh-CN"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1600" kern="100"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1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BOUNDARY</a:t>
            </a:r>
            <a:r>
              <a:rPr lang="zh-CN" altLang="zh-CN" sz="1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必须是</a:t>
            </a:r>
            <a:r>
              <a:rPr lang="en-US" altLang="zh-CN" sz="1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1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的幂</a:t>
            </a:r>
            <a:endParaRPr lang="zh-CN" altLang="en-US" sz="1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p:cNvSpPr/>
          <p:nvPr/>
        </p:nvSpPr>
        <p:spPr>
          <a:xfrm>
            <a:off x="4824030" y="3352165"/>
            <a:ext cx="3771726" cy="1384995"/>
          </a:xfrm>
          <a:prstGeom prst="rect">
            <a:avLst/>
          </a:prstGeom>
          <a:solidFill>
            <a:srgbClr val="FFFF99"/>
          </a:solidFill>
          <a:ln>
            <a:solidFill>
              <a:schemeClr val="tx2"/>
            </a:solidFill>
          </a:ln>
        </p:spPr>
        <p:txBody>
          <a:bodyPr wrap="square">
            <a:spAutoFit/>
          </a:bodyPr>
          <a:lstStyle/>
          <a:p>
            <a:pPr indent="254000" algn="just">
              <a:spcAft>
                <a:spcPts val="0"/>
              </a:spcAft>
            </a:pP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例如，为保证双字数组边界从</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的倍数开始，则可以使用如下语句：</a:t>
            </a:r>
            <a:endParaRPr lang="zh-CN"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marL="266700" indent="254000" algn="just">
              <a:spcAft>
                <a:spcPts val="0"/>
              </a:spcAft>
            </a:pP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.DATA</a:t>
            </a:r>
            <a:endParaRPr lang="zh-CN"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marL="266700" indent="254000" algn="just">
              <a:spcAft>
                <a:spcPts val="0"/>
              </a:spcAft>
            </a:pP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ALIGN  4</a:t>
            </a:r>
            <a:endParaRPr lang="zh-CN"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marL="254000" indent="266700" algn="just">
              <a:spcAft>
                <a:spcPts val="0"/>
              </a:spcAft>
            </a:pP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ARRAY DB 100 DUP(</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矩形 7"/>
          <p:cNvSpPr/>
          <p:nvPr/>
        </p:nvSpPr>
        <p:spPr>
          <a:xfrm>
            <a:off x="2987824" y="5373216"/>
            <a:ext cx="3424335" cy="338554"/>
          </a:xfrm>
          <a:prstGeom prst="rect">
            <a:avLst/>
          </a:prstGeom>
          <a:solidFill>
            <a:srgbClr val="92D050"/>
          </a:solidFill>
        </p:spPr>
        <p:txBody>
          <a:bodyPr wrap="none">
            <a:spAutoFit/>
          </a:bodyPr>
          <a:lstStyle/>
          <a:p>
            <a:r>
              <a:rPr lang="zh-CN" altLang="zh-CN" sz="16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ALIGN 2</a:t>
            </a:r>
            <a:r>
              <a:rPr lang="zh-CN" altLang="zh-CN" sz="16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6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EVEN</a:t>
            </a:r>
            <a:r>
              <a:rPr lang="zh-CN" altLang="zh-CN" sz="16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”是等价的</a:t>
            </a:r>
            <a:endParaRPr lang="zh-CN" altLang="en-US" sz="3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4"/>
            <a:ext cx="8229600" cy="563563"/>
          </a:xfrm>
        </p:spPr>
        <p:txBody>
          <a:bodyPr/>
          <a:lstStyle/>
          <a:p>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基数控制伪指令 </a:t>
            </a:r>
            <a:r>
              <a:rPr lang="en-US" altLang="zh-CN" dirty="0">
                <a:latin typeface="Times New Roman" panose="02020603050405020304" pitchFamily="18" charset="0"/>
                <a:cs typeface="Times New Roman" panose="02020603050405020304" pitchFamily="18" charset="0"/>
              </a:rPr>
              <a:t>.RADIX</a:t>
            </a:r>
            <a:endParaRPr lang="zh-CN" altLang="en-US"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5.4</a:t>
            </a:r>
            <a:r>
              <a:rPr lang="zh-CN" altLang="zh-CN" dirty="0"/>
              <a:t>伪指令</a:t>
            </a:r>
            <a:endParaRPr lang="zh-CN" altLang="zh-CN"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Text Box 3"/>
          <p:cNvSpPr txBox="1">
            <a:spLocks noChangeArrowheads="1"/>
          </p:cNvSpPr>
          <p:nvPr/>
        </p:nvSpPr>
        <p:spPr bwMode="auto">
          <a:xfrm>
            <a:off x="1475656" y="2242248"/>
            <a:ext cx="5867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just" defTabSz="914400" eaLnBrk="0" fontAlgn="auto" latinLnBrk="0" hangingPunct="0">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 RADIX  </a:t>
            </a:r>
            <a:r>
              <a:rPr kumimoji="1" lang="zh-CN" altLang="zh-CN"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表达式 </a:t>
            </a:r>
            <a:r>
              <a:rPr kumimoji="1" lang="zh-CN" altLang="en-US" sz="20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0"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 </a:t>
            </a:r>
            <a:r>
              <a:rPr kumimoji="1" lang="zh-CN" altLang="en-US" sz="2000" b="0"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规定无标记数的基数</a:t>
            </a:r>
            <a:endParaRPr kumimoji="1" lang="zh-CN" altLang="en-US" sz="2000" b="0" i="1"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endParaRPr>
          </a:p>
        </p:txBody>
      </p:sp>
      <p:sp>
        <p:nvSpPr>
          <p:cNvPr id="6" name="Text Box 4"/>
          <p:cNvSpPr txBox="1">
            <a:spLocks noChangeArrowheads="1"/>
          </p:cNvSpPr>
          <p:nvPr/>
        </p:nvSpPr>
        <p:spPr bwMode="auto">
          <a:xfrm>
            <a:off x="1475656" y="3158936"/>
            <a:ext cx="365760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dirty="0">
                <a:solidFill>
                  <a:srgbClr val="000000"/>
                </a:solidFill>
                <a:ea typeface="微软雅黑" panose="020B0503020204020204" pitchFamily="34" charset="-122"/>
                <a:cs typeface="Times New Roman" panose="02020603050405020304" pitchFamily="18" charset="0"/>
              </a:rPr>
              <a:t>MOV  BX, 0FFH</a:t>
            </a:r>
            <a:endParaRPr lang="en-US" altLang="zh-CN" sz="2000" dirty="0">
              <a:solidFill>
                <a:srgbClr val="000000"/>
              </a:solidFill>
              <a:ea typeface="微软雅黑" panose="020B0503020204020204" pitchFamily="34" charset="-122"/>
              <a:cs typeface="Times New Roman" panose="02020603050405020304" pitchFamily="18" charset="0"/>
            </a:endParaRPr>
          </a:p>
          <a:p>
            <a:pPr eaLnBrk="1" hangingPunct="1">
              <a:spcBef>
                <a:spcPct val="50000"/>
              </a:spcBef>
            </a:pPr>
            <a:r>
              <a:rPr lang="en-US" altLang="zh-CN" sz="2000" dirty="0">
                <a:solidFill>
                  <a:srgbClr val="000000"/>
                </a:solidFill>
                <a:ea typeface="微软雅黑" panose="020B0503020204020204" pitchFamily="34" charset="-122"/>
                <a:cs typeface="Times New Roman" panose="02020603050405020304" pitchFamily="18" charset="0"/>
              </a:rPr>
              <a:t>MOV  BX, 178</a:t>
            </a:r>
            <a:endParaRPr lang="en-US" altLang="zh-CN" sz="2000" dirty="0">
              <a:solidFill>
                <a:srgbClr val="000000"/>
              </a:solidFill>
              <a:ea typeface="微软雅黑" panose="020B0503020204020204" pitchFamily="34" charset="-122"/>
              <a:cs typeface="Times New Roman" panose="02020603050405020304" pitchFamily="18" charset="0"/>
            </a:endParaRPr>
          </a:p>
          <a:p>
            <a:pPr eaLnBrk="1" hangingPunct="1">
              <a:spcBef>
                <a:spcPct val="50000"/>
              </a:spcBef>
            </a:pPr>
            <a:endParaRPr lang="en-US" altLang="zh-CN" sz="2000" dirty="0">
              <a:solidFill>
                <a:srgbClr val="000000"/>
              </a:solidFill>
              <a:ea typeface="微软雅黑" panose="020B0503020204020204" pitchFamily="34" charset="-122"/>
              <a:cs typeface="Times New Roman" panose="02020603050405020304" pitchFamily="18" charset="0"/>
            </a:endParaRPr>
          </a:p>
          <a:p>
            <a:pPr lvl="2">
              <a:spcBef>
                <a:spcPct val="50000"/>
              </a:spcBef>
            </a:pPr>
            <a:r>
              <a:rPr lang="en-US" altLang="zh-CN" sz="2000" dirty="0">
                <a:solidFill>
                  <a:srgbClr val="000000"/>
                </a:solidFill>
                <a:ea typeface="微软雅黑" panose="020B0503020204020204" pitchFamily="34" charset="-122"/>
                <a:cs typeface="Times New Roman" panose="02020603050405020304" pitchFamily="18" charset="0"/>
              </a:rPr>
              <a:t>.RADIX  16</a:t>
            </a:r>
            <a:endParaRPr lang="en-US" altLang="zh-CN" sz="2000" dirty="0">
              <a:solidFill>
                <a:srgbClr val="000000"/>
              </a:solidFill>
              <a:ea typeface="微软雅黑" panose="020B0503020204020204" pitchFamily="34" charset="-122"/>
              <a:cs typeface="Times New Roman" panose="02020603050405020304" pitchFamily="18" charset="0"/>
            </a:endParaRPr>
          </a:p>
          <a:p>
            <a:pPr lvl="2">
              <a:spcBef>
                <a:spcPct val="50000"/>
              </a:spcBef>
            </a:pPr>
            <a:r>
              <a:rPr lang="en-US" altLang="zh-CN" sz="2000" dirty="0">
                <a:solidFill>
                  <a:srgbClr val="000000"/>
                </a:solidFill>
                <a:ea typeface="微软雅黑" panose="020B0503020204020204" pitchFamily="34" charset="-122"/>
                <a:cs typeface="Times New Roman" panose="02020603050405020304" pitchFamily="18" charset="0"/>
              </a:rPr>
              <a:t>MOV  BX, 0FF</a:t>
            </a:r>
            <a:endParaRPr lang="en-US" altLang="zh-CN" sz="2000" dirty="0">
              <a:solidFill>
                <a:srgbClr val="000000"/>
              </a:solidFill>
              <a:ea typeface="微软雅黑" panose="020B0503020204020204" pitchFamily="34" charset="-122"/>
              <a:cs typeface="Times New Roman" panose="02020603050405020304" pitchFamily="18" charset="0"/>
            </a:endParaRPr>
          </a:p>
          <a:p>
            <a:pPr lvl="2">
              <a:spcBef>
                <a:spcPct val="50000"/>
              </a:spcBef>
            </a:pPr>
            <a:r>
              <a:rPr lang="en-US" altLang="zh-CN" sz="2000" dirty="0">
                <a:solidFill>
                  <a:srgbClr val="000000"/>
                </a:solidFill>
                <a:ea typeface="微软雅黑" panose="020B0503020204020204" pitchFamily="34" charset="-122"/>
                <a:cs typeface="Times New Roman" panose="02020603050405020304" pitchFamily="18" charset="0"/>
              </a:rPr>
              <a:t>MOV  BX, 178D</a:t>
            </a:r>
            <a:endParaRPr lang="en-US" altLang="zh-CN" sz="2000" dirty="0">
              <a:solidFill>
                <a:srgbClr val="000000"/>
              </a:solidFill>
              <a:ea typeface="微软雅黑" panose="020B0503020204020204" pitchFamily="34" charset="-122"/>
              <a:cs typeface="Times New Roman" panose="02020603050405020304" pitchFamily="18" charset="0"/>
            </a:endParaRPr>
          </a:p>
        </p:txBody>
      </p:sp>
      <p:sp>
        <p:nvSpPr>
          <p:cNvPr id="7" name="Rectangle 5"/>
          <p:cNvSpPr>
            <a:spLocks noChangeArrowheads="1"/>
          </p:cNvSpPr>
          <p:nvPr/>
        </p:nvSpPr>
        <p:spPr bwMode="auto">
          <a:xfrm>
            <a:off x="1116360" y="2858537"/>
            <a:ext cx="2808312" cy="1352183"/>
          </a:xfrm>
          <a:prstGeom prst="rect">
            <a:avLst/>
          </a:prstGeom>
          <a:noFill/>
          <a:ln w="12700">
            <a:solidFill>
              <a:srgbClr val="CCCCFF"/>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Rectangle 5"/>
          <p:cNvSpPr>
            <a:spLocks noChangeArrowheads="1"/>
          </p:cNvSpPr>
          <p:nvPr/>
        </p:nvSpPr>
        <p:spPr bwMode="auto">
          <a:xfrm>
            <a:off x="1908448" y="4518151"/>
            <a:ext cx="2808312" cy="1352183"/>
          </a:xfrm>
          <a:prstGeom prst="rect">
            <a:avLst/>
          </a:prstGeom>
          <a:noFill/>
          <a:ln w="12700">
            <a:solidFill>
              <a:srgbClr val="CCCCFF"/>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箭头: 上弧形 10"/>
          <p:cNvSpPr/>
          <p:nvPr/>
        </p:nvSpPr>
        <p:spPr>
          <a:xfrm rot="5145916">
            <a:off x="3583622" y="3791922"/>
            <a:ext cx="1216152" cy="477007"/>
          </a:xfrm>
          <a:prstGeom prst="curvedDownArrow">
            <a:avLst>
              <a:gd name="adj1" fmla="val 25000"/>
              <a:gd name="adj2" fmla="val 50000"/>
              <a:gd name="adj3" fmla="val 44906"/>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dirty="0">
                <a:solidFill>
                  <a:schemeClr val="tx1"/>
                </a:solidFill>
              </a:rPr>
              <a:t>等价</a:t>
            </a:r>
            <a:endParaRPr lang="zh-CN" altLang="en-US" dirty="0">
              <a:solidFill>
                <a:schemeClr val="tx1"/>
              </a:solidFill>
            </a:endParaRPr>
          </a:p>
        </p:txBody>
      </p:sp>
      <p:sp>
        <p:nvSpPr>
          <p:cNvPr id="12" name="矩形 11"/>
          <p:cNvSpPr/>
          <p:nvPr/>
        </p:nvSpPr>
        <p:spPr>
          <a:xfrm>
            <a:off x="1187624" y="5997599"/>
            <a:ext cx="7199407" cy="369332"/>
          </a:xfrm>
          <a:prstGeom prst="rect">
            <a:avLst/>
          </a:prstGeom>
        </p:spPr>
        <p:txBody>
          <a:bodyPr wrap="none">
            <a:spAutoFit/>
          </a:bodyPr>
          <a:lstStyle/>
          <a:p>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在用</a:t>
            </a:r>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.RADIX 16</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把基数定为十六进制后，</a:t>
            </a:r>
            <a:r>
              <a:rPr lang="zh-CN" altLang="zh-CN"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十进制数后面都应跟字母</a:t>
            </a:r>
            <a:r>
              <a:rPr lang="en-US" altLang="zh-CN"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zh-CN"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P spid="7" grpId="0" animBg="1"/>
      <p:bldP spid="9" grpId="0" animBg="1"/>
      <p:bldP spid="11" grpId="0" animBg="1"/>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5.5</a:t>
            </a:r>
            <a:r>
              <a:rPr lang="zh-CN" altLang="zh-CN" dirty="0"/>
              <a:t>系统功能调用</a:t>
            </a:r>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219188" y="1642775"/>
            <a:ext cx="4172647" cy="4278094"/>
          </a:xfrm>
          <a:prstGeom prst="rect">
            <a:avLst/>
          </a:prstGeom>
        </p:spPr>
        <p:txBody>
          <a:bodyPr wrap="square">
            <a:spAutoFit/>
          </a:bodyPr>
          <a:lstStyle/>
          <a:p>
            <a:pPr marL="342900" marR="0" lvl="0" indent="-342900" defTabSz="914400" eaLnBrk="1" fontAlgn="auto" latinLnBrk="0" hangingPunct="1">
              <a:lnSpc>
                <a:spcPct val="100000"/>
              </a:lnSpc>
              <a:spcBef>
                <a:spcPct val="80000"/>
              </a:spcBef>
              <a:spcAft>
                <a:spcPts val="0"/>
              </a:spcAft>
              <a:buClrTx/>
              <a:buSzTx/>
              <a:buFontTx/>
              <a:buNone/>
              <a:defRPr/>
            </a:pPr>
            <a:r>
              <a:rPr kumimoji="0" lang="en-US" altLang="zh-CN" sz="20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0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为节省编程工作量与优化程序结构，在</a:t>
            </a:r>
            <a:r>
              <a:rPr kumimoji="0" lang="en-US" altLang="zh-CN" sz="20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DOS</a:t>
            </a:r>
            <a:r>
              <a:rPr kumimoji="0" lang="zh-CN" altLang="en-US" sz="20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及</a:t>
            </a:r>
            <a:r>
              <a:rPr kumimoji="0" lang="en-US" altLang="zh-CN" sz="20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BIOS</a:t>
            </a:r>
            <a:r>
              <a:rPr kumimoji="0" lang="zh-CN" altLang="en-US" sz="20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中预先设计好了一系列</a:t>
            </a:r>
            <a:r>
              <a:rPr kumimoji="0" lang="zh-CN" altLang="en-US" sz="2000" b="1" i="0" u="none" strike="noStrike" kern="0" cap="none" spc="0" normalizeH="0" baseline="0" noProof="0" dirty="0">
                <a:ln>
                  <a:noFill/>
                </a:ln>
                <a:solidFill>
                  <a:srgbClr val="FF9900"/>
                </a:solidFill>
                <a:uLnTx/>
                <a:uFillTx/>
                <a:latin typeface="Times New Roman" panose="02020603050405020304" pitchFamily="18" charset="0"/>
                <a:ea typeface="微软雅黑" panose="020B0503020204020204" pitchFamily="34" charset="-122"/>
                <a:cs typeface="Times New Roman" panose="02020603050405020304" pitchFamily="18" charset="0"/>
              </a:rPr>
              <a:t>通用子程序</a:t>
            </a:r>
            <a:r>
              <a:rPr kumimoji="0" lang="zh-CN" altLang="en-US" sz="20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，以便供</a:t>
            </a:r>
            <a:r>
              <a:rPr kumimoji="0" lang="en-US" altLang="zh-CN" sz="20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DOS</a:t>
            </a:r>
            <a:r>
              <a:rPr kumimoji="0" lang="zh-CN" altLang="en-US" sz="20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及</a:t>
            </a:r>
            <a:r>
              <a:rPr kumimoji="0" lang="en-US" altLang="zh-CN" sz="20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BIOS</a:t>
            </a:r>
            <a:r>
              <a:rPr kumimoji="0" lang="zh-CN" altLang="en-US" sz="20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调用。</a:t>
            </a:r>
            <a:endParaRPr kumimoji="0" lang="zh-CN" altLang="en-US" sz="20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defTabSz="914400" eaLnBrk="1" fontAlgn="auto" latinLnBrk="0" hangingPunct="1">
              <a:lnSpc>
                <a:spcPct val="100000"/>
              </a:lnSpc>
              <a:spcBef>
                <a:spcPct val="80000"/>
              </a:spcBef>
              <a:spcAft>
                <a:spcPts val="0"/>
              </a:spcAft>
              <a:buClrTx/>
              <a:buSzTx/>
              <a:buFontTx/>
              <a:buNone/>
              <a:defRPr/>
            </a:pPr>
            <a:r>
              <a:rPr kumimoji="0" lang="zh-CN" altLang="en-US" sz="20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    由于这种调用采用的是以中断指令</a:t>
            </a:r>
            <a:r>
              <a:rPr kumimoji="0" lang="en-US" altLang="zh-CN" sz="20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INT n</a:t>
            </a:r>
            <a:r>
              <a:rPr kumimoji="0" lang="zh-CN" altLang="en-US" sz="20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的</a:t>
            </a:r>
            <a:r>
              <a:rPr kumimoji="0" lang="zh-CN" altLang="en-US" sz="2000" b="1" i="0" u="none" strike="noStrike" kern="0" cap="none" spc="0" normalizeH="0" baseline="0" noProof="0" dirty="0">
                <a:ln>
                  <a:noFill/>
                </a:ln>
                <a:solidFill>
                  <a:srgbClr val="CC3300"/>
                </a:solidFill>
                <a:uLnTx/>
                <a:uFillTx/>
                <a:latin typeface="Times New Roman" panose="02020603050405020304" pitchFamily="18" charset="0"/>
                <a:ea typeface="微软雅黑" panose="020B0503020204020204" pitchFamily="34" charset="-122"/>
                <a:cs typeface="Times New Roman" panose="02020603050405020304" pitchFamily="18" charset="0"/>
              </a:rPr>
              <a:t>内部中断</a:t>
            </a:r>
            <a:r>
              <a:rPr kumimoji="0" lang="zh-CN" altLang="en-US" sz="20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方式进行的，所以常称为</a:t>
            </a:r>
            <a:r>
              <a:rPr kumimoji="0" lang="en-US" altLang="zh-CN" sz="20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DOS</a:t>
            </a:r>
            <a:r>
              <a:rPr kumimoji="0" lang="zh-CN" altLang="en-US" sz="20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及</a:t>
            </a:r>
            <a:r>
              <a:rPr kumimoji="0" lang="en-US" altLang="zh-CN" sz="20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BIOS</a:t>
            </a:r>
            <a:r>
              <a:rPr kumimoji="0" lang="zh-CN" altLang="en-US" sz="20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中断调用。</a:t>
            </a:r>
            <a:endParaRPr kumimoji="0" lang="zh-CN" altLang="en-US" sz="20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defTabSz="914400" eaLnBrk="1" fontAlgn="auto" latinLnBrk="0" hangingPunct="1">
              <a:lnSpc>
                <a:spcPct val="100000"/>
              </a:lnSpc>
              <a:spcBef>
                <a:spcPct val="80000"/>
              </a:spcBef>
              <a:spcAft>
                <a:spcPts val="0"/>
              </a:spcAft>
              <a:buClrTx/>
              <a:buSzTx/>
              <a:buFontTx/>
              <a:buNone/>
              <a:defRPr/>
            </a:pPr>
            <a:r>
              <a:rPr kumimoji="0" lang="zh-CN" altLang="en-US" sz="20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    在一个中断服务程序中往往包含有多个功能相对独立的子程序，所以也将中断调用称为</a:t>
            </a:r>
            <a:r>
              <a:rPr kumimoji="0" lang="zh-CN" altLang="en-US" sz="2000" b="1" i="0" u="none" strike="noStrike" kern="0" cap="none" spc="0" normalizeH="0" baseline="0" noProof="0" dirty="0">
                <a:ln>
                  <a:noFill/>
                </a:ln>
                <a:solidFill>
                  <a:srgbClr val="FF9900"/>
                </a:solidFill>
                <a:uLnTx/>
                <a:uFillTx/>
                <a:latin typeface="Times New Roman" panose="02020603050405020304" pitchFamily="18" charset="0"/>
                <a:ea typeface="微软雅黑" panose="020B0503020204020204" pitchFamily="34" charset="-122"/>
                <a:cs typeface="Times New Roman" panose="02020603050405020304" pitchFamily="18" charset="0"/>
              </a:rPr>
              <a:t>系统功能调用</a:t>
            </a:r>
            <a:r>
              <a:rPr kumimoji="0" lang="zh-CN" altLang="en-US" sz="2000" b="1" i="0" u="none" strike="noStrike" kern="0" cap="none" spc="0" normalizeH="0" baseline="0" noProof="0" dirty="0">
                <a:ln>
                  <a:noFill/>
                </a:ln>
                <a:solidFill>
                  <a:srgbClr val="000000"/>
                </a:solidFill>
                <a:uLnTx/>
                <a:uFillTx/>
                <a:latin typeface="Times New Roman" panose="02020603050405020304" pitchFamily="18" charset="0"/>
                <a:ea typeface="微软雅黑" panose="020B0503020204020204" pitchFamily="34" charset="-122"/>
                <a:cs typeface="Times New Roman" panose="02020603050405020304" pitchFamily="18" charset="0"/>
              </a:rPr>
              <a:t>或功能调用或中断功能调用。</a:t>
            </a:r>
            <a:endParaRPr kumimoji="0" lang="zh-CN" altLang="en-US" sz="1600" b="1" i="0" u="none" strike="noStrike" kern="0" cap="none" spc="0" normalizeH="0" baseline="0" noProof="0" dirty="0">
              <a:ln>
                <a:noFill/>
              </a:ln>
              <a:solidFill>
                <a:sysClr val="windowText" lastClr="000000"/>
              </a:solidFill>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Group 3"/>
          <p:cNvGrpSpPr/>
          <p:nvPr/>
        </p:nvGrpSpPr>
        <p:grpSpPr bwMode="auto">
          <a:xfrm>
            <a:off x="4744616" y="2564904"/>
            <a:ext cx="4399384" cy="3575484"/>
            <a:chOff x="1152" y="864"/>
            <a:chExt cx="4028" cy="3512"/>
          </a:xfrm>
        </p:grpSpPr>
        <p:grpSp>
          <p:nvGrpSpPr>
            <p:cNvPr id="7" name="Group 4"/>
            <p:cNvGrpSpPr/>
            <p:nvPr/>
          </p:nvGrpSpPr>
          <p:grpSpPr bwMode="auto">
            <a:xfrm>
              <a:off x="1152" y="864"/>
              <a:ext cx="4028" cy="2989"/>
              <a:chOff x="1588" y="864"/>
              <a:chExt cx="4028" cy="2989"/>
            </a:xfrm>
          </p:grpSpPr>
          <p:sp>
            <p:nvSpPr>
              <p:cNvPr id="9" name="Rectangle 5"/>
              <p:cNvSpPr>
                <a:spLocks noChangeArrowheads="1"/>
              </p:cNvSpPr>
              <p:nvPr/>
            </p:nvSpPr>
            <p:spPr bwMode="auto">
              <a:xfrm>
                <a:off x="4163" y="1414"/>
                <a:ext cx="1337" cy="288"/>
              </a:xfrm>
              <a:prstGeom prst="rect">
                <a:avLst/>
              </a:prstGeom>
              <a:solidFill>
                <a:srgbClr val="C0C0C0">
                  <a:alpha val="50195"/>
                </a:srgbClr>
              </a:solidFill>
              <a:ln w="25400">
                <a:solidFill>
                  <a:srgbClr val="000000"/>
                </a:solidFill>
                <a:miter lim="800000"/>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rPr>
                  <a:t>用户程序</a:t>
                </a:r>
                <a:endParaRPr kumimoji="1" lang="zh-CN" altLang="en-US" sz="20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endParaRPr>
              </a:p>
            </p:txBody>
          </p:sp>
          <p:sp>
            <p:nvSpPr>
              <p:cNvPr id="10" name="Rectangle 6"/>
              <p:cNvSpPr>
                <a:spLocks noChangeArrowheads="1"/>
              </p:cNvSpPr>
              <p:nvPr/>
            </p:nvSpPr>
            <p:spPr bwMode="auto">
              <a:xfrm>
                <a:off x="1588" y="2028"/>
                <a:ext cx="2907" cy="405"/>
              </a:xfrm>
              <a:prstGeom prst="rect">
                <a:avLst/>
              </a:prstGeom>
              <a:solidFill>
                <a:srgbClr val="CCFFCC"/>
              </a:solidFill>
              <a:ln w="25400">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90000"/>
                  </a:lnSpc>
                  <a:spcBef>
                    <a:spcPts val="0"/>
                  </a:spcBef>
                  <a:spcAft>
                    <a:spcPts val="0"/>
                  </a:spcAft>
                  <a:buClrTx/>
                  <a:buSzTx/>
                  <a:buFontTx/>
                  <a:buNone/>
                  <a:defRPr/>
                </a:pPr>
                <a:r>
                  <a:rPr kumimoji="1" lang="zh-CN" altLang="en-US"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rPr>
                  <a:t>磁盘管理模块</a:t>
                </a:r>
                <a:r>
                  <a:rPr kumimoji="1" lang="en-US" altLang="zh-CN"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rPr>
                  <a:t>(DOS</a:t>
                </a:r>
                <a:r>
                  <a:rPr kumimoji="1" lang="zh-CN" altLang="en-US"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rPr>
                  <a:t>内核</a:t>
                </a:r>
                <a:r>
                  <a:rPr kumimoji="1" lang="en-US" altLang="zh-CN"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rPr>
                  <a:t>)</a:t>
                </a:r>
                <a:endParaRPr kumimoji="1" lang="en-US" altLang="zh-CN"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endParaRPr>
              </a:p>
              <a:p>
                <a:pPr marL="0" marR="0" lvl="0" indent="0" algn="ctr" defTabSz="914400" eaLnBrk="1" fontAlgn="auto" latinLnBrk="0" hangingPunct="1">
                  <a:lnSpc>
                    <a:spcPct val="90000"/>
                  </a:lnSpc>
                  <a:spcBef>
                    <a:spcPts val="0"/>
                  </a:spcBef>
                  <a:spcAft>
                    <a:spcPts val="0"/>
                  </a:spcAft>
                  <a:buClrTx/>
                  <a:buSzTx/>
                  <a:buFontTx/>
                  <a:buNone/>
                  <a:defRPr/>
                </a:pPr>
                <a:r>
                  <a:rPr kumimoji="1" lang="en-US" altLang="zh-CN"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rPr>
                  <a:t>MSDOS.SYS  </a:t>
                </a:r>
                <a:r>
                  <a:rPr kumimoji="1" lang="zh-CN" altLang="en-US"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rPr>
                  <a:t>系统功能</a:t>
                </a:r>
                <a:endParaRPr kumimoji="1" lang="zh-CN" altLang="en-US" sz="20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endParaRPr>
              </a:p>
            </p:txBody>
          </p:sp>
          <p:sp>
            <p:nvSpPr>
              <p:cNvPr id="11" name="Rectangle 7"/>
              <p:cNvSpPr>
                <a:spLocks noChangeArrowheads="1"/>
              </p:cNvSpPr>
              <p:nvPr/>
            </p:nvSpPr>
            <p:spPr bwMode="auto">
              <a:xfrm>
                <a:off x="1588" y="2677"/>
                <a:ext cx="3433" cy="449"/>
              </a:xfrm>
              <a:prstGeom prst="rect">
                <a:avLst/>
              </a:prstGeom>
              <a:solidFill>
                <a:srgbClr val="CCFFCC"/>
              </a:solidFill>
              <a:ln w="25400">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90000"/>
                  </a:lnSpc>
                  <a:spcBef>
                    <a:spcPts val="0"/>
                  </a:spcBef>
                  <a:spcAft>
                    <a:spcPts val="0"/>
                  </a:spcAft>
                  <a:buClrTx/>
                  <a:buSzTx/>
                  <a:buFontTx/>
                  <a:buNone/>
                  <a:defRPr/>
                </a:pPr>
                <a:r>
                  <a:rPr kumimoji="1" lang="zh-CN" altLang="en-US"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rPr>
                  <a:t>基本输入</a:t>
                </a:r>
                <a:r>
                  <a:rPr kumimoji="1" lang="en-US" altLang="zh-CN"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rPr>
                  <a:t>/</a:t>
                </a:r>
                <a:r>
                  <a:rPr kumimoji="1" lang="zh-CN" altLang="en-US"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rPr>
                  <a:t>输出 </a:t>
                </a:r>
                <a:r>
                  <a:rPr kumimoji="1" lang="en-US" altLang="zh-CN"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rPr>
                  <a:t>BIOS </a:t>
                </a:r>
                <a:r>
                  <a:rPr kumimoji="1" lang="zh-CN" altLang="en-US"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rPr>
                  <a:t>模 块</a:t>
                </a:r>
                <a:endParaRPr kumimoji="1" lang="zh-CN" altLang="en-US"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endParaRPr>
              </a:p>
              <a:p>
                <a:pPr marL="0" marR="0" lvl="0" indent="0" algn="ctr" defTabSz="914400" eaLnBrk="1" fontAlgn="auto" latinLnBrk="0" hangingPunct="1">
                  <a:lnSpc>
                    <a:spcPct val="90000"/>
                  </a:lnSpc>
                  <a:spcBef>
                    <a:spcPts val="0"/>
                  </a:spcBef>
                  <a:spcAft>
                    <a:spcPts val="0"/>
                  </a:spcAft>
                  <a:buClrTx/>
                  <a:buSzTx/>
                  <a:buFontTx/>
                  <a:buNone/>
                  <a:defRPr/>
                </a:pPr>
                <a:r>
                  <a:rPr kumimoji="1" lang="en-US" altLang="zh-CN"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rPr>
                  <a:t>IO.SYS  </a:t>
                </a:r>
                <a:r>
                  <a:rPr kumimoji="1" lang="zh-CN" altLang="en-US"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rPr>
                  <a:t>设备驱动</a:t>
                </a:r>
                <a:endParaRPr kumimoji="1" lang="zh-CN" altLang="en-US"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endParaRPr>
              </a:p>
            </p:txBody>
          </p:sp>
          <p:sp>
            <p:nvSpPr>
              <p:cNvPr id="12" name="Rectangle 8"/>
              <p:cNvSpPr>
                <a:spLocks noChangeArrowheads="1"/>
              </p:cNvSpPr>
              <p:nvPr/>
            </p:nvSpPr>
            <p:spPr bwMode="auto">
              <a:xfrm>
                <a:off x="1588" y="3403"/>
                <a:ext cx="2474" cy="225"/>
              </a:xfrm>
              <a:prstGeom prst="rect">
                <a:avLst/>
              </a:prstGeom>
              <a:solidFill>
                <a:srgbClr val="CCFFFF"/>
              </a:solidFill>
              <a:ln w="25400">
                <a:solidFill>
                  <a:srgbClr val="000000"/>
                </a:solidFill>
                <a:miter lim="800000"/>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rPr>
                  <a:t>ROM  BIOS   </a:t>
                </a:r>
                <a:r>
                  <a:rPr kumimoji="1" lang="zh-CN" altLang="en-US"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rPr>
                  <a:t>基本</a:t>
                </a:r>
                <a:r>
                  <a:rPr kumimoji="1" lang="en-US" altLang="zh-CN"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rPr>
                  <a:t>I/O</a:t>
                </a:r>
                <a:endParaRPr kumimoji="1" lang="en-US" altLang="zh-CN"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endParaRPr>
              </a:p>
            </p:txBody>
          </p:sp>
          <p:sp>
            <p:nvSpPr>
              <p:cNvPr id="13" name="Rectangle 9"/>
              <p:cNvSpPr>
                <a:spLocks noChangeArrowheads="1"/>
              </p:cNvSpPr>
              <p:nvPr/>
            </p:nvSpPr>
            <p:spPr bwMode="auto">
              <a:xfrm>
                <a:off x="1588" y="3628"/>
                <a:ext cx="4028" cy="225"/>
              </a:xfrm>
              <a:prstGeom prst="rect">
                <a:avLst/>
              </a:prstGeom>
              <a:solidFill>
                <a:srgbClr val="FFCC99"/>
              </a:solidFill>
              <a:ln w="25400">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90000"/>
                  </a:lnSpc>
                  <a:spcBef>
                    <a:spcPts val="0"/>
                  </a:spcBef>
                  <a:spcAft>
                    <a:spcPts val="0"/>
                  </a:spcAft>
                  <a:buClrTx/>
                  <a:buSzTx/>
                  <a:buFontTx/>
                  <a:buNone/>
                  <a:defRPr/>
                </a:pPr>
                <a:r>
                  <a:rPr kumimoji="1" lang="zh-CN" altLang="en-US"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rPr>
                  <a:t>系      统      硬      件</a:t>
                </a:r>
                <a:endParaRPr kumimoji="1" lang="zh-CN" altLang="en-US" sz="16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defRPr/>
                </a:pPr>
                <a:endParaRPr kumimoji="1" lang="en-US" altLang="zh-CN" sz="600" b="0"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endParaRPr>
              </a:p>
            </p:txBody>
          </p:sp>
          <p:sp>
            <p:nvSpPr>
              <p:cNvPr id="14" name="Line 10"/>
              <p:cNvSpPr>
                <a:spLocks noChangeShapeType="1"/>
              </p:cNvSpPr>
              <p:nvPr/>
            </p:nvSpPr>
            <p:spPr bwMode="auto">
              <a:xfrm>
                <a:off x="4348" y="1708"/>
                <a:ext cx="1" cy="324"/>
              </a:xfrm>
              <a:prstGeom prst="line">
                <a:avLst/>
              </a:prstGeom>
              <a:noFill/>
              <a:ln w="254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Line 11"/>
              <p:cNvSpPr>
                <a:spLocks noChangeShapeType="1"/>
              </p:cNvSpPr>
              <p:nvPr/>
            </p:nvSpPr>
            <p:spPr bwMode="auto">
              <a:xfrm>
                <a:off x="4858" y="1708"/>
                <a:ext cx="0" cy="969"/>
              </a:xfrm>
              <a:prstGeom prst="line">
                <a:avLst/>
              </a:prstGeom>
              <a:noFill/>
              <a:ln w="254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Line 12"/>
              <p:cNvSpPr>
                <a:spLocks noChangeShapeType="1"/>
              </p:cNvSpPr>
              <p:nvPr/>
            </p:nvSpPr>
            <p:spPr bwMode="auto">
              <a:xfrm>
                <a:off x="5375" y="1708"/>
                <a:ext cx="0" cy="1920"/>
              </a:xfrm>
              <a:prstGeom prst="line">
                <a:avLst/>
              </a:prstGeom>
              <a:noFill/>
              <a:ln w="254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Line 13"/>
              <p:cNvSpPr>
                <a:spLocks noChangeShapeType="1"/>
              </p:cNvSpPr>
              <p:nvPr/>
            </p:nvSpPr>
            <p:spPr bwMode="auto">
              <a:xfrm>
                <a:off x="3421" y="1558"/>
                <a:ext cx="726" cy="0"/>
              </a:xfrm>
              <a:prstGeom prst="line">
                <a:avLst/>
              </a:prstGeom>
              <a:noFill/>
              <a:ln w="254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Line 14"/>
              <p:cNvSpPr>
                <a:spLocks noChangeShapeType="1"/>
              </p:cNvSpPr>
              <p:nvPr/>
            </p:nvSpPr>
            <p:spPr bwMode="auto">
              <a:xfrm>
                <a:off x="2501" y="1084"/>
                <a:ext cx="1" cy="270"/>
              </a:xfrm>
              <a:prstGeom prst="line">
                <a:avLst/>
              </a:prstGeom>
              <a:noFill/>
              <a:ln w="254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Line 15"/>
              <p:cNvSpPr>
                <a:spLocks noChangeShapeType="1"/>
              </p:cNvSpPr>
              <p:nvPr/>
            </p:nvSpPr>
            <p:spPr bwMode="auto">
              <a:xfrm flipH="1">
                <a:off x="2500" y="1748"/>
                <a:ext cx="0" cy="288"/>
              </a:xfrm>
              <a:prstGeom prst="line">
                <a:avLst/>
              </a:prstGeom>
              <a:noFill/>
              <a:ln w="254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Line 16"/>
              <p:cNvSpPr>
                <a:spLocks noChangeShapeType="1"/>
              </p:cNvSpPr>
              <p:nvPr/>
            </p:nvSpPr>
            <p:spPr bwMode="auto">
              <a:xfrm>
                <a:off x="2477" y="2446"/>
                <a:ext cx="1" cy="222"/>
              </a:xfrm>
              <a:prstGeom prst="line">
                <a:avLst/>
              </a:prstGeom>
              <a:noFill/>
              <a:ln w="254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Line 17"/>
              <p:cNvSpPr>
                <a:spLocks noChangeShapeType="1"/>
              </p:cNvSpPr>
              <p:nvPr/>
            </p:nvSpPr>
            <p:spPr bwMode="auto">
              <a:xfrm>
                <a:off x="2463" y="3132"/>
                <a:ext cx="1" cy="270"/>
              </a:xfrm>
              <a:prstGeom prst="line">
                <a:avLst/>
              </a:prstGeom>
              <a:noFill/>
              <a:ln w="254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Rectangle 18"/>
              <p:cNvSpPr>
                <a:spLocks noChangeArrowheads="1"/>
              </p:cNvSpPr>
              <p:nvPr/>
            </p:nvSpPr>
            <p:spPr bwMode="auto">
              <a:xfrm>
                <a:off x="3536" y="1361"/>
                <a:ext cx="488"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rPr>
                  <a:t>装入</a:t>
                </a:r>
                <a:endParaRPr kumimoji="1" lang="zh-CN" altLang="en-US" sz="1600" b="0"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endParaRPr>
              </a:p>
            </p:txBody>
          </p:sp>
          <p:sp>
            <p:nvSpPr>
              <p:cNvPr id="23" name="Rectangle 19"/>
              <p:cNvSpPr>
                <a:spLocks noChangeArrowheads="1"/>
              </p:cNvSpPr>
              <p:nvPr/>
            </p:nvSpPr>
            <p:spPr bwMode="auto">
              <a:xfrm>
                <a:off x="1632" y="1344"/>
                <a:ext cx="1802" cy="462"/>
              </a:xfrm>
              <a:prstGeom prst="rect">
                <a:avLst/>
              </a:prstGeom>
              <a:solidFill>
                <a:srgbClr val="CCFFCC"/>
              </a:solidFill>
              <a:ln w="25400">
                <a:solidFill>
                  <a:srgbClr val="000000"/>
                </a:solidFill>
                <a:miter lim="800000"/>
              </a:ln>
            </p:spPr>
            <p:txBody>
              <a:bodyPr lIns="0" r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90000"/>
                  </a:lnSpc>
                  <a:spcBef>
                    <a:spcPts val="0"/>
                  </a:spcBef>
                  <a:spcAft>
                    <a:spcPts val="0"/>
                  </a:spcAft>
                  <a:buClrTx/>
                  <a:buSzTx/>
                  <a:buFontTx/>
                  <a:buNone/>
                  <a:defRPr/>
                </a:pPr>
                <a:r>
                  <a:rPr kumimoji="1" lang="zh-CN" altLang="en-US" sz="14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命令处理模块</a:t>
                </a:r>
                <a:endParaRPr kumimoji="1" lang="zh-CN" altLang="en-US" sz="14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endParaRPr>
              </a:p>
              <a:p>
                <a:pPr marL="0" marR="0" lvl="0" indent="0" algn="ctr" defTabSz="914400" eaLnBrk="1" fontAlgn="auto" latinLnBrk="0" hangingPunct="1">
                  <a:lnSpc>
                    <a:spcPct val="90000"/>
                  </a:lnSpc>
                  <a:spcBef>
                    <a:spcPts val="0"/>
                  </a:spcBef>
                  <a:spcAft>
                    <a:spcPts val="0"/>
                  </a:spcAft>
                  <a:buClrTx/>
                  <a:buSzTx/>
                  <a:buFontTx/>
                  <a:buNone/>
                  <a:defRPr/>
                </a:pPr>
                <a:r>
                  <a:rPr kumimoji="1" lang="en-US" altLang="zh-CN" sz="1400" b="1"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COMMAND.COM</a:t>
                </a:r>
                <a:endParaRPr kumimoji="1" lang="en-US" altLang="zh-CN" sz="1400" b="0" i="0" u="none" strike="noStrike" kern="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endParaRPr>
              </a:p>
            </p:txBody>
          </p:sp>
          <p:sp>
            <p:nvSpPr>
              <p:cNvPr id="24" name="Rectangle 20"/>
              <p:cNvSpPr>
                <a:spLocks noChangeArrowheads="1"/>
              </p:cNvSpPr>
              <p:nvPr/>
            </p:nvSpPr>
            <p:spPr bwMode="auto">
              <a:xfrm>
                <a:off x="1767" y="864"/>
                <a:ext cx="1491" cy="240"/>
              </a:xfrm>
              <a:prstGeom prst="rect">
                <a:avLst/>
              </a:prstGeom>
              <a:solidFill>
                <a:srgbClr val="FFFF99"/>
              </a:solidFill>
              <a:ln w="25400">
                <a:solidFill>
                  <a:srgbClr val="000000"/>
                </a:solidFill>
                <a:miter lim="800000"/>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rPr>
                  <a:t>用户命令</a:t>
                </a:r>
                <a:endParaRPr kumimoji="1" lang="zh-CN" altLang="en-US" sz="1400" b="0"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endParaRPr>
              </a:p>
            </p:txBody>
          </p:sp>
        </p:grpSp>
        <p:sp>
          <p:nvSpPr>
            <p:cNvPr id="8" name="Rectangle 21"/>
            <p:cNvSpPr>
              <a:spLocks noChangeArrowheads="1"/>
            </p:cNvSpPr>
            <p:nvPr/>
          </p:nvSpPr>
          <p:spPr bwMode="auto">
            <a:xfrm>
              <a:off x="2384" y="3936"/>
              <a:ext cx="2512"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defRPr/>
              </a:pPr>
              <a:r>
                <a:rPr kumimoji="1" lang="en-US" altLang="zh-CN"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rPr>
                <a:t>DOS</a:t>
              </a:r>
              <a:r>
                <a:rPr kumimoji="1" lang="zh-CN" altLang="en-US"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rPr>
                <a:t>系统层次结构</a:t>
              </a:r>
              <a:endParaRPr kumimoji="1" lang="zh-CN" altLang="en-US" sz="1400" b="1" i="0" u="none" strike="noStrike" kern="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4"/>
            <a:ext cx="8229600" cy="563563"/>
          </a:xfrm>
        </p:spPr>
        <p:txBody>
          <a:bodyPr/>
          <a:lstStyle/>
          <a:p>
            <a:r>
              <a:rPr lang="en-US" altLang="zh-CN" b="1" dirty="0"/>
              <a:t>5.1.2</a:t>
            </a:r>
            <a:r>
              <a:rPr lang="zh-CN" altLang="en-US" b="1" dirty="0"/>
              <a:t>汇编语言的特点</a:t>
            </a:r>
            <a:endParaRPr lang="zh-CN" altLang="en-US" b="1" dirty="0"/>
          </a:p>
        </p:txBody>
      </p:sp>
      <p:sp>
        <p:nvSpPr>
          <p:cNvPr id="3" name="文本占位符 2"/>
          <p:cNvSpPr>
            <a:spLocks noGrp="1"/>
          </p:cNvSpPr>
          <p:nvPr>
            <p:ph type="body" sz="quarter" idx="10"/>
          </p:nvPr>
        </p:nvSpPr>
        <p:spPr/>
        <p:txBody>
          <a:bodyPr/>
          <a:lstStyle/>
          <a:p>
            <a:r>
              <a:rPr lang="en-US" altLang="zh-CN" dirty="0"/>
              <a:t>5.1</a:t>
            </a:r>
            <a:r>
              <a:rPr lang="zh-CN" altLang="en-US" dirty="0"/>
              <a:t>汇编语言程序基本格式</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1259632" y="2492896"/>
            <a:ext cx="6408712" cy="2345770"/>
          </a:xfrm>
          <a:prstGeom prst="rect">
            <a:avLst/>
          </a:prstGeom>
        </p:spPr>
        <p:txBody>
          <a:bodyPr wrap="square">
            <a:spAutoFit/>
          </a:bodyPr>
          <a:lstStyle/>
          <a:p>
            <a:pPr>
              <a:lnSpc>
                <a:spcPct val="150000"/>
              </a:lnSpc>
            </a:pPr>
            <a:r>
              <a:rPr lang="zh-CN" altLang="en-US" sz="2000" b="1" dirty="0"/>
              <a:t>① 执行速度快。</a:t>
            </a:r>
            <a:endParaRPr lang="zh-CN" altLang="en-US" sz="2000" b="1" dirty="0"/>
          </a:p>
          <a:p>
            <a:pPr>
              <a:lnSpc>
                <a:spcPct val="150000"/>
              </a:lnSpc>
            </a:pPr>
            <a:r>
              <a:rPr lang="zh-CN" altLang="en-US" sz="2000" b="1" dirty="0"/>
              <a:t>② 程序短小。</a:t>
            </a:r>
            <a:endParaRPr lang="zh-CN" altLang="en-US" sz="2000" b="1" dirty="0"/>
          </a:p>
          <a:p>
            <a:pPr>
              <a:lnSpc>
                <a:spcPct val="150000"/>
              </a:lnSpc>
            </a:pPr>
            <a:r>
              <a:rPr lang="zh-CN" altLang="en-US" sz="2000" b="1" dirty="0"/>
              <a:t>③ 可以直接控制硬件。</a:t>
            </a:r>
            <a:endParaRPr lang="zh-CN" altLang="en-US" sz="2000" b="1" dirty="0"/>
          </a:p>
          <a:p>
            <a:pPr>
              <a:lnSpc>
                <a:spcPct val="150000"/>
              </a:lnSpc>
            </a:pPr>
            <a:r>
              <a:rPr lang="zh-CN" altLang="en-US" sz="2000" b="1" dirty="0"/>
              <a:t>④ 可以方便地编译。</a:t>
            </a:r>
            <a:endParaRPr lang="zh-CN" altLang="en-US" sz="2000" b="1" dirty="0"/>
          </a:p>
          <a:p>
            <a:pPr>
              <a:lnSpc>
                <a:spcPct val="150000"/>
              </a:lnSpc>
            </a:pPr>
            <a:r>
              <a:rPr lang="zh-CN" altLang="en-US" sz="2000" b="1" dirty="0"/>
              <a:t>⑤ 辅助计算机工作者掌握计算机体系结构。</a:t>
            </a:r>
            <a:endParaRPr lang="zh-CN" altLang="en-US" sz="20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5"/>
            <a:ext cx="8229600" cy="926322"/>
          </a:xfrm>
        </p:spPr>
        <p:txBody>
          <a:bodyPr/>
          <a:lstStyle/>
          <a:p>
            <a:r>
              <a:rPr lang="zh-CN" altLang="en-US" sz="1800" b="1" dirty="0">
                <a:latin typeface="Times New Roman" panose="02020603050405020304" pitchFamily="18" charset="0"/>
                <a:cs typeface="Times New Roman" panose="02020603050405020304" pitchFamily="18" charset="0"/>
              </a:rPr>
              <a:t>操作系统提供了许多通用子程序供程序员使用</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这些子程序分别用于</a:t>
            </a:r>
            <a:r>
              <a:rPr lang="en-US" altLang="zh-CN" sz="1800" b="1" dirty="0">
                <a:solidFill>
                  <a:srgbClr val="740000"/>
                </a:solidFill>
                <a:latin typeface="Times New Roman" panose="02020603050405020304" pitchFamily="18" charset="0"/>
                <a:cs typeface="Times New Roman" panose="02020603050405020304" pitchFamily="18" charset="0"/>
              </a:rPr>
              <a:t>I/O</a:t>
            </a:r>
            <a:r>
              <a:rPr lang="zh-CN" altLang="en-US" sz="1800" b="1" dirty="0">
                <a:solidFill>
                  <a:srgbClr val="740000"/>
                </a:solidFill>
                <a:latin typeface="Times New Roman" panose="02020603050405020304" pitchFamily="18" charset="0"/>
                <a:cs typeface="Times New Roman" panose="02020603050405020304" pitchFamily="18" charset="0"/>
              </a:rPr>
              <a:t>管理、内存管理、文件管理、作业管理。</a:t>
            </a:r>
            <a:endParaRPr lang="zh-CN" altLang="en-US" sz="1800" b="1" dirty="0">
              <a:solidFill>
                <a:srgbClr val="740000"/>
              </a:solidFill>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5.5</a:t>
            </a:r>
            <a:r>
              <a:rPr lang="zh-CN" altLang="zh-CN" dirty="0"/>
              <a:t>系统功能调用</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457200" y="2556427"/>
            <a:ext cx="2876108" cy="400110"/>
          </a:xfrm>
          <a:prstGeom prst="rect">
            <a:avLst/>
          </a:prstGeom>
        </p:spPr>
        <p:txBody>
          <a:bodyPr wrap="none">
            <a:spAutoFit/>
          </a:bodyPr>
          <a:lstStyle/>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5.5.1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系统功能调用方法</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647564" y="3086564"/>
            <a:ext cx="7848872" cy="1631216"/>
          </a:xfrm>
          <a:prstGeom prst="rect">
            <a:avLst/>
          </a:prstGeom>
        </p:spPr>
        <p:txBody>
          <a:bodyPr wrap="square">
            <a:spAutoFit/>
          </a:bodyPr>
          <a:lstStyle/>
          <a:p>
            <a:pPr indent="254000">
              <a:spcAft>
                <a:spcPts val="0"/>
              </a:spcAft>
            </a:pP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格式：</a:t>
            </a:r>
            <a:endPar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INT n</a:t>
            </a:r>
            <a:endPar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是中断类型码。当</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n=5</a:t>
            </a:r>
            <a:r>
              <a:rPr lang="zh-CN"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1FH</a:t>
            </a:r>
            <a:r>
              <a:rPr lang="zh-CN"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时，调用</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BIOS</a:t>
            </a:r>
            <a:r>
              <a:rPr lang="zh-CN"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中的服务程序，称作</a:t>
            </a:r>
            <a:r>
              <a:rPr lang="zh-CN" altLang="zh-CN" sz="2000" b="1" kern="100"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系统中断调用</a:t>
            </a:r>
            <a:r>
              <a:rPr lang="zh-CN"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n=20</a:t>
            </a:r>
            <a:r>
              <a:rPr lang="zh-CN"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3FH</a:t>
            </a:r>
            <a:r>
              <a:rPr lang="zh-CN"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时，调用</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DOS</a:t>
            </a:r>
            <a:r>
              <a:rPr lang="zh-CN"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中的服务程序，称作</a:t>
            </a:r>
            <a:r>
              <a:rPr lang="zh-CN" altLang="zh-CN" sz="2000" b="1" kern="100"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功能调用</a:t>
            </a:r>
            <a:r>
              <a:rPr lang="zh-CN"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 Box 7"/>
          <p:cNvSpPr txBox="1">
            <a:spLocks noChangeArrowheads="1"/>
          </p:cNvSpPr>
          <p:nvPr/>
        </p:nvSpPr>
        <p:spPr bwMode="auto">
          <a:xfrm>
            <a:off x="1331640" y="4871945"/>
            <a:ext cx="5626968" cy="1449628"/>
          </a:xfrm>
          <a:prstGeom prst="rect">
            <a:avLst/>
          </a:prstGeom>
          <a:solidFill>
            <a:srgbClr val="FFFF99"/>
          </a:solidFill>
          <a:ln w="9525" cap="sq">
            <a:solidFill>
              <a:schemeClr val="tx2"/>
            </a:solidFill>
            <a:miter lim="800000"/>
            <a:headEnd type="none" w="sm" len="sm"/>
            <a:tailEnd type="none" w="sm" len="sm"/>
          </a:ln>
          <a:effectLst/>
        </p:spPr>
        <p:txBody>
          <a:bodyPr wrap="square">
            <a:spAutoFit/>
          </a:bodyPr>
          <a:lstStyle/>
          <a:p>
            <a:pPr algn="just" eaLnBrk="0" hangingPunct="0">
              <a:spcBef>
                <a:spcPct val="30000"/>
              </a:spcBef>
            </a:pPr>
            <a:r>
              <a:rPr lang="zh-CN" altLang="en-US" b="1" dirty="0">
                <a:solidFill>
                  <a:srgbClr val="000000"/>
                </a:solidFill>
                <a:effectLst>
                  <a:outerShdw blurRad="38100" dist="38100" dir="2700000" algn="tl">
                    <a:srgbClr val="FFFFFF"/>
                  </a:outerShdw>
                </a:effectLst>
                <a:latin typeface="Times New Roman" panose="02020603050405020304" pitchFamily="18" charset="0"/>
                <a:ea typeface="微软雅黑" panose="020B0503020204020204" pitchFamily="34" charset="-122"/>
                <a:cs typeface="Times New Roman" panose="02020603050405020304" pitchFamily="18" charset="0"/>
              </a:rPr>
              <a:t>调用的方法如下：</a:t>
            </a:r>
            <a:endParaRPr lang="zh-CN" altLang="en-US" b="1" dirty="0">
              <a:solidFill>
                <a:srgbClr val="000000"/>
              </a:solidFill>
              <a:effectLst>
                <a:outerShdw blurRad="38100" dist="38100" dir="2700000" algn="tl">
                  <a:srgbClr val="FFFFFF"/>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eaLnBrk="0" hangingPunct="0">
              <a:spcBef>
                <a:spcPct val="30000"/>
              </a:spcBef>
            </a:pPr>
            <a:r>
              <a:rPr lang="zh-CN" altLang="en-US" b="1" dirty="0">
                <a:solidFill>
                  <a:srgbClr val="000000"/>
                </a:solidFill>
                <a:effectLst>
                  <a:outerShdw blurRad="38100" dist="38100" dir="2700000" algn="tl">
                    <a:srgbClr val="FFFFFF"/>
                  </a:outerShdw>
                </a:effectLst>
                <a:latin typeface="Times New Roman" panose="02020603050405020304" pitchFamily="18" charset="0"/>
                <a:ea typeface="微软雅黑" panose="020B0503020204020204" pitchFamily="34" charset="-122"/>
                <a:cs typeface="Times New Roman" panose="02020603050405020304" pitchFamily="18" charset="0"/>
              </a:rPr>
              <a:t>① </a:t>
            </a:r>
            <a:r>
              <a:rPr lang="en-US" altLang="zh-CN" b="1" dirty="0">
                <a:solidFill>
                  <a:srgbClr val="FF9900"/>
                </a:solidFill>
                <a:effectLst>
                  <a:outerShdw blurRad="38100" dist="38100" dir="2700000" algn="tl">
                    <a:srgbClr val="000000"/>
                  </a:outerShdw>
                </a:effectLst>
                <a:latin typeface="Times New Roman" panose="02020603050405020304" pitchFamily="18" charset="0"/>
                <a:ea typeface="微软雅黑" panose="020B0503020204020204" pitchFamily="34" charset="-122"/>
                <a:cs typeface="Times New Roman" panose="02020603050405020304" pitchFamily="18" charset="0"/>
              </a:rPr>
              <a:t>AH</a:t>
            </a:r>
            <a:r>
              <a:rPr lang="zh-CN" altLang="en-US" b="1" dirty="0">
                <a:solidFill>
                  <a:srgbClr val="FF9900"/>
                </a:solidFill>
                <a:effectLst>
                  <a:outerShdw blurRad="38100" dist="38100" dir="2700000" algn="tl">
                    <a:srgbClr val="000000"/>
                  </a:outerShdw>
                </a:effectLst>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b="1" dirty="0">
                <a:solidFill>
                  <a:srgbClr val="FF9900"/>
                </a:solidFill>
                <a:effectLst>
                  <a:outerShdw blurRad="38100" dist="38100" dir="2700000" algn="tl">
                    <a:srgbClr val="000000"/>
                  </a:outerShdw>
                </a:effectLst>
                <a:latin typeface="Times New Roman" panose="02020603050405020304" pitchFamily="18" charset="0"/>
                <a:ea typeface="微软雅黑" panose="020B0503020204020204" pitchFamily="34" charset="-122"/>
                <a:cs typeface="Times New Roman" panose="02020603050405020304" pitchFamily="18" charset="0"/>
              </a:rPr>
              <a:t>AX</a:t>
            </a:r>
            <a:r>
              <a:rPr lang="en-US" altLang="zh-CN" b="1" dirty="0">
                <a:solidFill>
                  <a:srgbClr val="000000"/>
                </a:solidFill>
                <a:effectLst>
                  <a:outerShdw blurRad="38100" dist="38100" dir="2700000" algn="tl">
                    <a:srgbClr val="FFFFFF"/>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000000"/>
                </a:solidFill>
                <a:effectLst>
                  <a:outerShdw blurRad="38100" dist="38100" dir="2700000" algn="tl">
                    <a:srgbClr val="FFFFFF"/>
                  </a:outerShdw>
                </a:effectLst>
                <a:latin typeface="Times New Roman" panose="02020603050405020304" pitchFamily="18" charset="0"/>
                <a:ea typeface="微软雅黑" panose="020B0503020204020204" pitchFamily="34" charset="-122"/>
                <a:cs typeface="Times New Roman" panose="02020603050405020304" pitchFamily="18" charset="0"/>
              </a:rPr>
              <a:t>功能号；</a:t>
            </a:r>
            <a:endParaRPr lang="zh-CN" altLang="en-US" b="1" dirty="0">
              <a:solidFill>
                <a:srgbClr val="000000"/>
              </a:solidFill>
              <a:effectLst>
                <a:outerShdw blurRad="38100" dist="38100" dir="2700000" algn="tl">
                  <a:srgbClr val="FFFFFF"/>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eaLnBrk="0" hangingPunct="0">
              <a:spcBef>
                <a:spcPct val="30000"/>
              </a:spcBef>
            </a:pPr>
            <a:r>
              <a:rPr lang="zh-CN" altLang="en-US" b="1" dirty="0">
                <a:solidFill>
                  <a:srgbClr val="000000"/>
                </a:solidFill>
                <a:effectLst>
                  <a:outerShdw blurRad="38100" dist="38100" dir="2700000" algn="tl">
                    <a:srgbClr val="FFFFFF"/>
                  </a:outerShdw>
                </a:effectLst>
                <a:latin typeface="Times New Roman" panose="02020603050405020304" pitchFamily="18" charset="0"/>
                <a:ea typeface="微软雅黑" panose="020B0503020204020204" pitchFamily="34" charset="-122"/>
                <a:cs typeface="Times New Roman" panose="02020603050405020304" pitchFamily="18" charset="0"/>
              </a:rPr>
              <a:t>② 在其它寄存器中放入该功能所要求的</a:t>
            </a:r>
            <a:r>
              <a:rPr lang="zh-CN" altLang="en-US" b="1" dirty="0">
                <a:solidFill>
                  <a:srgbClr val="FF0000"/>
                </a:solidFill>
                <a:effectLst>
                  <a:outerShdw blurRad="38100" dist="38100" dir="2700000" algn="tl">
                    <a:srgbClr val="000000"/>
                  </a:outerShdw>
                </a:effectLst>
                <a:latin typeface="Times New Roman" panose="02020603050405020304" pitchFamily="18" charset="0"/>
                <a:ea typeface="微软雅黑" panose="020B0503020204020204" pitchFamily="34" charset="-122"/>
                <a:cs typeface="Times New Roman" panose="02020603050405020304" pitchFamily="18" charset="0"/>
              </a:rPr>
              <a:t>入口参数</a:t>
            </a:r>
            <a:r>
              <a:rPr lang="zh-CN" altLang="en-US" b="1" dirty="0">
                <a:solidFill>
                  <a:srgbClr val="000000"/>
                </a:solidFill>
                <a:effectLst>
                  <a:outerShdw blurRad="38100" dist="38100" dir="2700000" algn="tl">
                    <a:srgbClr val="FFFFFF"/>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solidFill>
                <a:srgbClr val="000000"/>
              </a:solidFill>
              <a:effectLst>
                <a:outerShdw blurRad="38100" dist="38100" dir="2700000" algn="tl">
                  <a:srgbClr val="FFFFFF"/>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eaLnBrk="0" hangingPunct="0">
              <a:spcBef>
                <a:spcPct val="30000"/>
              </a:spcBef>
            </a:pPr>
            <a:r>
              <a:rPr lang="zh-CN" altLang="en-US" b="1" dirty="0">
                <a:solidFill>
                  <a:srgbClr val="000000"/>
                </a:solidFill>
                <a:effectLst>
                  <a:outerShdw blurRad="38100" dist="38100" dir="2700000" algn="tl">
                    <a:srgbClr val="FFFFFF"/>
                  </a:outerShdw>
                </a:effectLst>
                <a:latin typeface="Times New Roman" panose="02020603050405020304" pitchFamily="18" charset="0"/>
                <a:ea typeface="微软雅黑" panose="020B0503020204020204" pitchFamily="34" charset="-122"/>
                <a:cs typeface="Times New Roman" panose="02020603050405020304" pitchFamily="18" charset="0"/>
              </a:rPr>
              <a:t>③ 执行</a:t>
            </a:r>
            <a:r>
              <a:rPr lang="en-US" altLang="zh-CN" b="1" dirty="0">
                <a:solidFill>
                  <a:srgbClr val="000000"/>
                </a:solidFill>
                <a:effectLst>
                  <a:outerShdw blurRad="38100" dist="38100" dir="2700000" algn="tl">
                    <a:srgbClr val="FFFFFF"/>
                  </a:outerShdw>
                </a:effectLst>
                <a:latin typeface="Times New Roman" panose="02020603050405020304" pitchFamily="18" charset="0"/>
                <a:ea typeface="微软雅黑" panose="020B0503020204020204" pitchFamily="34" charset="-122"/>
                <a:cs typeface="Times New Roman" panose="02020603050405020304" pitchFamily="18" charset="0"/>
              </a:rPr>
              <a:t>INT n</a:t>
            </a:r>
            <a:r>
              <a:rPr lang="zh-CN" altLang="en-US" b="1" dirty="0">
                <a:solidFill>
                  <a:srgbClr val="000000"/>
                </a:solidFill>
                <a:effectLst>
                  <a:outerShdw blurRad="38100" dist="38100" dir="2700000" algn="tl">
                    <a:srgbClr val="FFFFFF"/>
                  </a:outerShdw>
                </a:effectLst>
                <a:latin typeface="Times New Roman" panose="02020603050405020304" pitchFamily="18" charset="0"/>
                <a:ea typeface="微软雅黑" panose="020B0503020204020204" pitchFamily="34" charset="-122"/>
                <a:cs typeface="Times New Roman" panose="02020603050405020304" pitchFamily="18" charset="0"/>
              </a:rPr>
              <a:t>指令；</a:t>
            </a:r>
            <a:endParaRPr lang="zh-CN" altLang="en-US" b="1" dirty="0">
              <a:solidFill>
                <a:srgbClr val="000000"/>
              </a:solidFill>
              <a:effectLst>
                <a:outerShdw blurRad="38100" dist="38100" dir="2700000" algn="tl">
                  <a:srgbClr val="FFFFFF"/>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7"/>
                                        </p:tgtEl>
                                        <p:attrNameLst>
                                          <p:attrName>style.visibility</p:attrName>
                                        </p:attrNameLst>
                                      </p:cBhvr>
                                      <p:to>
                                        <p:strVal val="visible"/>
                                      </p:to>
                                    </p:set>
                                    <p:anim to="" calcmode="lin" valueType="num">
                                      <p:cBhvr>
                                        <p:cTn id="22" dur="1" fill="hold"/>
                                        <p:tgtEl>
                                          <p:spTgt spid="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P spid="7"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4"/>
            <a:ext cx="8229600" cy="563563"/>
          </a:xfrm>
        </p:spPr>
        <p:txBody>
          <a:bodyPr/>
          <a:lstStyle/>
          <a:p>
            <a:pPr algn="just">
              <a:spcAft>
                <a:spcPts val="0"/>
              </a:spcAft>
            </a:pPr>
            <a:r>
              <a:rPr lang="en-US" altLang="zh-CN" b="1" kern="100" dirty="0">
                <a:latin typeface="Times New Roman" panose="02020603050405020304" pitchFamily="18" charset="0"/>
                <a:cs typeface="Times New Roman" panose="02020603050405020304" pitchFamily="18" charset="0"/>
              </a:rPr>
              <a:t>5.5.2 BIOS</a:t>
            </a:r>
            <a:r>
              <a:rPr lang="zh-CN" altLang="zh-CN" b="1" kern="100" dirty="0">
                <a:latin typeface="Times New Roman" panose="02020603050405020304" pitchFamily="18" charset="0"/>
                <a:cs typeface="Times New Roman" panose="02020603050405020304" pitchFamily="18" charset="0"/>
              </a:rPr>
              <a:t>调用</a:t>
            </a:r>
            <a:endParaRPr lang="zh-CN" altLang="zh-CN" b="1" kern="100"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5.5</a:t>
            </a:r>
            <a:r>
              <a:rPr lang="zh-CN" altLang="zh-CN" dirty="0"/>
              <a:t>系统功能调用</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内容占位符 2"/>
          <p:cNvSpPr txBox="1"/>
          <p:nvPr/>
        </p:nvSpPr>
        <p:spPr bwMode="auto">
          <a:xfrm>
            <a:off x="306564" y="2193667"/>
            <a:ext cx="8153868" cy="1955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eaLnBrk="0" fontAlgn="base" hangingPunct="0">
              <a:spcBef>
                <a:spcPct val="20000"/>
              </a:spcBef>
              <a:spcAft>
                <a:spcPct val="0"/>
              </a:spcAft>
              <a:buChar char="»"/>
              <a:defRPr sz="2000" b="1">
                <a:solidFill>
                  <a:schemeClr val="tx1"/>
                </a:solidFill>
                <a:latin typeface="+mn-lt"/>
                <a:ea typeface="+mn-ea"/>
              </a:defRPr>
            </a:lvl6pPr>
            <a:lvl7pPr marL="2971800" indent="-228600" algn="l" rtl="0" eaLnBrk="0" fontAlgn="base" hangingPunct="0">
              <a:spcBef>
                <a:spcPct val="20000"/>
              </a:spcBef>
              <a:spcAft>
                <a:spcPct val="0"/>
              </a:spcAft>
              <a:buChar char="»"/>
              <a:defRPr sz="2000" b="1">
                <a:solidFill>
                  <a:schemeClr val="tx1"/>
                </a:solidFill>
                <a:latin typeface="+mn-lt"/>
                <a:ea typeface="+mn-ea"/>
              </a:defRPr>
            </a:lvl7pPr>
            <a:lvl8pPr marL="3429000" indent="-228600" algn="l" rtl="0" eaLnBrk="0" fontAlgn="base" hangingPunct="0">
              <a:spcBef>
                <a:spcPct val="20000"/>
              </a:spcBef>
              <a:spcAft>
                <a:spcPct val="0"/>
              </a:spcAft>
              <a:buChar char="»"/>
              <a:defRPr sz="2000" b="1">
                <a:solidFill>
                  <a:schemeClr val="tx1"/>
                </a:solidFill>
                <a:latin typeface="+mn-lt"/>
                <a:ea typeface="+mn-ea"/>
              </a:defRPr>
            </a:lvl8pPr>
            <a:lvl9pPr marL="3886200" indent="-228600" algn="l" rtl="0" eaLnBrk="0" fontAlgn="base" hangingPunct="0">
              <a:spcBef>
                <a:spcPct val="20000"/>
              </a:spcBef>
              <a:spcAft>
                <a:spcPct val="0"/>
              </a:spcAft>
              <a:buChar char="»"/>
              <a:defRPr sz="2000" b="1">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4C59D2"/>
              </a:buClr>
              <a:buSzTx/>
              <a:buFont typeface="Wingdings" panose="05000000000000000000" pitchFamily="2" charset="2"/>
              <a:buChar char="v"/>
              <a:defRPr/>
            </a:pPr>
            <a:r>
              <a:rPr kumimoji="0" lang="en-US" altLang="zh-CN" sz="1800" b="1" i="0" u="none" strike="noStrike" kern="0" cap="none" spc="0" normalizeH="0" baseline="0" noProof="0" dirty="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BIOS</a:t>
            </a:r>
            <a:r>
              <a:rPr kumimoji="0" lang="zh-CN" altLang="en-US" sz="1800" b="1" i="0" u="none" strike="noStrike" kern="0" cap="none" spc="0" normalizeH="0" baseline="0" noProof="0" dirty="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常驻</a:t>
            </a:r>
            <a:r>
              <a:rPr kumimoji="0" lang="en-US" altLang="zh-CN" sz="1800" b="1" i="0" u="none" strike="noStrike" kern="0" cap="none" spc="0" normalizeH="0" baseline="0" noProof="0" dirty="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ROM</a:t>
            </a:r>
            <a:r>
              <a:rPr kumimoji="0" lang="zh-CN" altLang="en-US" sz="1800" b="1" i="0" u="none" strike="noStrike" kern="0" cap="none" spc="0" normalizeH="0" baseline="0" noProof="0" dirty="0">
                <a:ln>
                  <a:noFill/>
                </a:ln>
                <a:solidFill>
                  <a:srgbClr val="001933"/>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，独立于</a:t>
            </a:r>
            <a:r>
              <a:rPr kumimoji="0" lang="en-US" altLang="zh-CN" sz="1800" b="1" i="0" u="none" strike="noStrike" kern="0" cap="none" spc="0" normalizeH="0" baseline="0" noProof="0" dirty="0">
                <a:ln>
                  <a:noFill/>
                </a:ln>
                <a:solidFill>
                  <a:srgbClr val="001933"/>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DOS</a:t>
            </a:r>
            <a:r>
              <a:rPr kumimoji="0" lang="zh-CN" altLang="en-US" sz="1800" b="1" i="0" u="none" strike="noStrike" kern="0" cap="none" spc="0" normalizeH="0" baseline="0" noProof="0" dirty="0">
                <a:ln>
                  <a:noFill/>
                </a:ln>
                <a:solidFill>
                  <a:srgbClr val="001933"/>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，可与任何操作系统一起工作。</a:t>
            </a:r>
            <a:endParaRPr kumimoji="0" lang="zh-CN" altLang="en-US" sz="1800" b="1" i="0" u="none" strike="noStrike" kern="0" cap="none" spc="0" normalizeH="0" baseline="0" noProof="0" dirty="0">
              <a:ln>
                <a:noFill/>
              </a:ln>
              <a:solidFill>
                <a:srgbClr val="001933"/>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
                <a:srgbClr val="4C59D2"/>
              </a:buClr>
              <a:buSzTx/>
              <a:buFont typeface="Wingdings" panose="05000000000000000000" pitchFamily="2" charset="2"/>
              <a:buChar char="v"/>
              <a:defRPr/>
            </a:pPr>
            <a:r>
              <a:rPr kumimoji="0" lang="zh-CN" altLang="en-US" sz="1800" b="1" i="0" u="none" strike="noStrike" kern="0" cap="none" spc="0" normalizeH="0" baseline="0" noProof="0" dirty="0">
                <a:ln>
                  <a:noFill/>
                </a:ln>
                <a:solidFill>
                  <a:srgbClr val="001933"/>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它的主要功能是驱动系统</a:t>
            </a:r>
            <a:r>
              <a:rPr kumimoji="0" lang="zh-CN" altLang="en-US" sz="1800" b="1" i="0" u="none" strike="noStrike" kern="0" cap="none" spc="0" normalizeH="0" baseline="0" noProof="0" dirty="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所配置的外部设备</a:t>
            </a:r>
            <a:r>
              <a:rPr kumimoji="0" lang="zh-CN" altLang="en-US" sz="1800" b="1" i="0" u="none" strike="noStrike" kern="0" cap="none" spc="0" normalizeH="0" baseline="0" noProof="0" dirty="0">
                <a:ln>
                  <a:noFill/>
                </a:ln>
                <a:solidFill>
                  <a:srgbClr val="001933"/>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，如磁盘驱动器、显示器、打印机及异步通信接口等。</a:t>
            </a:r>
            <a:endParaRPr kumimoji="0" lang="zh-CN" altLang="en-US" sz="1800" b="1" i="0" u="none" strike="noStrike" kern="0" cap="none" spc="0" normalizeH="0" baseline="0" noProof="0" dirty="0">
              <a:ln>
                <a:noFill/>
              </a:ln>
              <a:solidFill>
                <a:srgbClr val="001933"/>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
                <a:srgbClr val="4C59D2"/>
              </a:buClr>
              <a:buSzTx/>
              <a:buFont typeface="Wingdings" panose="05000000000000000000" pitchFamily="2" charset="2"/>
              <a:buChar char="v"/>
              <a:defRPr/>
            </a:pPr>
            <a:r>
              <a:rPr kumimoji="0" lang="zh-CN" altLang="en-US" sz="1800" b="1" i="0" u="none" strike="noStrike" kern="0" cap="none" spc="0" normalizeH="0" baseline="0" noProof="0" dirty="0">
                <a:ln>
                  <a:noFill/>
                </a:ln>
                <a:solidFill>
                  <a:srgbClr val="001933"/>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通过</a:t>
            </a:r>
            <a:r>
              <a:rPr kumimoji="0" lang="en-US" altLang="zh-CN" sz="1800" b="1" i="0" u="none" strike="noStrike" kern="0" cap="none" spc="0" normalizeH="0" baseline="0" noProof="0" dirty="0">
                <a:ln>
                  <a:noFill/>
                </a:ln>
                <a:solidFill>
                  <a:srgbClr val="001933"/>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INT  10H</a:t>
            </a:r>
            <a:r>
              <a:rPr kumimoji="0" lang="zh-CN" altLang="en-US" sz="1800" b="1" i="0" u="none" strike="noStrike" kern="0" cap="none" spc="0" normalizeH="0" baseline="0" noProof="0" dirty="0">
                <a:ln>
                  <a:noFill/>
                </a:ln>
                <a:solidFill>
                  <a:srgbClr val="001933"/>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1800" b="1" i="0" u="none" strike="noStrike" kern="0" cap="none" spc="0" normalizeH="0" baseline="0" noProof="0" dirty="0">
                <a:ln>
                  <a:noFill/>
                </a:ln>
                <a:solidFill>
                  <a:srgbClr val="001933"/>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INT  1AH</a:t>
            </a:r>
            <a:r>
              <a:rPr kumimoji="0" lang="zh-CN" altLang="en-US" sz="1800" b="1" i="0" u="none" strike="noStrike" kern="0" cap="none" spc="0" normalizeH="0" baseline="0" noProof="0" dirty="0">
                <a:ln>
                  <a:noFill/>
                </a:ln>
                <a:solidFill>
                  <a:srgbClr val="001933"/>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向用户提供服务程序的入口，使用户无须对硬件有深入了解，就可完成对</a:t>
            </a:r>
            <a:r>
              <a:rPr kumimoji="0" lang="en-US" altLang="zh-CN" sz="1800" b="1" i="0" u="none" strike="noStrike" kern="0" cap="none" spc="0" normalizeH="0" baseline="0" noProof="0" dirty="0">
                <a:ln>
                  <a:noFill/>
                </a:ln>
                <a:solidFill>
                  <a:srgbClr val="001933"/>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I/O</a:t>
            </a:r>
            <a:r>
              <a:rPr kumimoji="0" lang="zh-CN" altLang="en-US" sz="1800" b="1" i="0" u="none" strike="noStrike" kern="0" cap="none" spc="0" normalizeH="0" baseline="0" noProof="0" dirty="0">
                <a:ln>
                  <a:noFill/>
                </a:ln>
                <a:solidFill>
                  <a:srgbClr val="001933"/>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设备的控制与操作。</a:t>
            </a:r>
            <a:endParaRPr kumimoji="0" lang="zh-CN" altLang="en-US" sz="1800" b="1" i="0" u="none" strike="noStrike" kern="0" cap="none" spc="0" normalizeH="0" baseline="0" noProof="0" dirty="0">
              <a:ln>
                <a:noFill/>
              </a:ln>
              <a:solidFill>
                <a:srgbClr val="001933"/>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
                <a:srgbClr val="4C59D2"/>
              </a:buClr>
              <a:buSzTx/>
              <a:buFont typeface="Wingdings" panose="05000000000000000000" pitchFamily="2" charset="2"/>
              <a:buChar char="v"/>
              <a:defRPr/>
            </a:pPr>
            <a:r>
              <a:rPr kumimoji="0" lang="en-US" altLang="zh-CN" sz="1800" b="1" i="0" u="none" strike="noStrike" kern="0" cap="none" spc="0" normalizeH="0" baseline="0" noProof="0" dirty="0">
                <a:ln>
                  <a:noFill/>
                </a:ln>
                <a:solidFill>
                  <a:srgbClr val="001933"/>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BIOS</a:t>
            </a:r>
            <a:r>
              <a:rPr kumimoji="0" lang="zh-CN" altLang="en-US" sz="1800" b="1" i="0" u="none" strike="noStrike" kern="0" cap="none" spc="0" normalizeH="0" baseline="0" noProof="0" dirty="0">
                <a:ln>
                  <a:noFill/>
                </a:ln>
                <a:solidFill>
                  <a:srgbClr val="001933"/>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的中断调用与</a:t>
            </a:r>
            <a:r>
              <a:rPr kumimoji="0" lang="en-US" altLang="zh-CN" sz="1800" b="1" i="0" u="none" strike="noStrike" kern="0" cap="none" spc="0" normalizeH="0" baseline="0" noProof="0" dirty="0">
                <a:ln>
                  <a:noFill/>
                </a:ln>
                <a:solidFill>
                  <a:srgbClr val="001933"/>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DOS</a:t>
            </a:r>
            <a:r>
              <a:rPr kumimoji="0" lang="zh-CN" altLang="en-US" sz="1800" b="1" i="0" u="none" strike="noStrike" kern="0" cap="none" spc="0" normalizeH="0" baseline="0" noProof="0" dirty="0">
                <a:ln>
                  <a:noFill/>
                </a:ln>
                <a:solidFill>
                  <a:srgbClr val="001933"/>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功能调用类似。</a:t>
            </a:r>
            <a:endParaRPr kumimoji="0" lang="zh-CN" altLang="en-US" sz="1800" b="1" i="0" u="none" strike="noStrike" kern="0" cap="none" spc="0" normalizeH="0" baseline="0" noProof="0" dirty="0">
              <a:ln>
                <a:noFill/>
              </a:ln>
              <a:solidFill>
                <a:srgbClr val="001933"/>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表格 5"/>
          <p:cNvGraphicFramePr>
            <a:graphicFrameLocks noGrp="1"/>
          </p:cNvGraphicFramePr>
          <p:nvPr/>
        </p:nvGraphicFramePr>
        <p:xfrm>
          <a:off x="539552" y="4212611"/>
          <a:ext cx="8229600" cy="2225040"/>
        </p:xfrm>
        <a:graphic>
          <a:graphicData uri="http://schemas.openxmlformats.org/drawingml/2006/table">
            <a:tbl>
              <a:tblPr/>
              <a:tblGrid>
                <a:gridCol w="1800200"/>
                <a:gridCol w="2532655"/>
                <a:gridCol w="2262880"/>
                <a:gridCol w="1633865"/>
              </a:tblGrid>
              <a:tr h="0">
                <a:tc>
                  <a:txBody>
                    <a:bodyPr/>
                    <a:lstStyle/>
                    <a:p>
                      <a:pPr indent="457200" algn="l">
                        <a:spcAft>
                          <a:spcPts val="0"/>
                        </a:spcAft>
                      </a:pPr>
                      <a:r>
                        <a:rPr lang="zh-CN" sz="1800" b="1" kern="100" dirty="0">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软中断指令</a:t>
                      </a:r>
                      <a:endParaRPr lang="zh-CN" sz="2000" dirty="0">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7200" algn="l">
                        <a:spcAft>
                          <a:spcPts val="0"/>
                        </a:spcAft>
                      </a:pPr>
                      <a:r>
                        <a:rPr lang="zh-CN" sz="1800" b="1" kern="100" dirty="0">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功</a:t>
                      </a:r>
                      <a:r>
                        <a:rPr lang="en-US" sz="1800" b="1" kern="100" dirty="0">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sz="1800" b="1" kern="100" dirty="0">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能</a:t>
                      </a:r>
                      <a:endParaRPr lang="zh-CN" sz="2000" dirty="0">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7200" algn="just">
                        <a:spcAft>
                          <a:spcPts val="0"/>
                        </a:spcAft>
                      </a:pPr>
                      <a:r>
                        <a:rPr lang="en-US" sz="1800" b="1" kern="100" dirty="0">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sz="1800" b="1" kern="100" dirty="0">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软中断指令</a:t>
                      </a:r>
                      <a:endParaRPr lang="zh-CN" sz="2000" dirty="0">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9235" algn="just">
                        <a:spcAft>
                          <a:spcPts val="0"/>
                        </a:spcAft>
                      </a:pPr>
                      <a:r>
                        <a:rPr lang="zh-CN" sz="1800" b="1" kern="100" dirty="0">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功</a:t>
                      </a:r>
                      <a:r>
                        <a:rPr lang="en-US" sz="1800" b="1" kern="100" dirty="0">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sz="1800" b="1" kern="100" dirty="0">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能</a:t>
                      </a:r>
                      <a:endParaRPr lang="zh-CN" sz="2000" dirty="0">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39700" algn="l">
                        <a:spcAft>
                          <a:spcPts val="0"/>
                        </a:spcAft>
                      </a:pPr>
                      <a:r>
                        <a:rPr lang="en-US" sz="1600" kern="100">
                          <a:effectLst/>
                          <a:latin typeface="Times New Roman" panose="02020603050405020304" pitchFamily="18" charset="0"/>
                          <a:ea typeface="微软雅黑" panose="020B0503020204020204" pitchFamily="34" charset="-122"/>
                          <a:cs typeface="Times New Roman" panose="02020603050405020304" pitchFamily="18" charset="0"/>
                        </a:rPr>
                        <a:t>INT 00H</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39700" algn="l">
                        <a:spcAft>
                          <a:spcPts val="0"/>
                        </a:spcAft>
                      </a:pPr>
                      <a:r>
                        <a:rPr lang="zh-CN" sz="1600" kern="100">
                          <a:effectLst/>
                          <a:latin typeface="Times New Roman" panose="02020603050405020304" pitchFamily="18" charset="0"/>
                          <a:ea typeface="微软雅黑" panose="020B0503020204020204" pitchFamily="34" charset="-122"/>
                          <a:cs typeface="Times New Roman" panose="02020603050405020304" pitchFamily="18" charset="0"/>
                        </a:rPr>
                        <a:t>除法出错</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57200" algn="ctr">
                        <a:spcAft>
                          <a:spcPts val="0"/>
                        </a:spcAft>
                      </a:pPr>
                      <a:r>
                        <a:rPr 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INT 0DH</a:t>
                      </a:r>
                      <a:endParaRPr lang="zh-CN" sz="18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39700" algn="l">
                        <a:spcAft>
                          <a:spcPts val="0"/>
                        </a:spcAft>
                      </a:pPr>
                      <a:r>
                        <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硬盘中断</a:t>
                      </a:r>
                      <a:endParaRPr lang="zh-CN" sz="18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0">
                <a:tc>
                  <a:txBody>
                    <a:bodyPr/>
                    <a:lstStyle/>
                    <a:p>
                      <a:pPr indent="139700" algn="l">
                        <a:spcAft>
                          <a:spcPts val="0"/>
                        </a:spcAft>
                      </a:pPr>
                      <a:r>
                        <a:rPr lang="en-US" sz="1600" kern="100">
                          <a:effectLst/>
                          <a:latin typeface="Times New Roman" panose="02020603050405020304" pitchFamily="18" charset="0"/>
                          <a:ea typeface="微软雅黑" panose="020B0503020204020204" pitchFamily="34" charset="-122"/>
                          <a:cs typeface="Times New Roman" panose="02020603050405020304" pitchFamily="18" charset="0"/>
                        </a:rPr>
                        <a:t>INT 01H</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139700" algn="l">
                        <a:spcAft>
                          <a:spcPts val="0"/>
                        </a:spcAft>
                      </a:pPr>
                      <a:r>
                        <a:rPr lang="zh-CN" sz="1600" kern="100">
                          <a:effectLst/>
                          <a:latin typeface="Times New Roman" panose="02020603050405020304" pitchFamily="18" charset="0"/>
                          <a:ea typeface="微软雅黑" panose="020B0503020204020204" pitchFamily="34" charset="-122"/>
                          <a:cs typeface="Times New Roman" panose="02020603050405020304" pitchFamily="18" charset="0"/>
                        </a:rPr>
                        <a:t>单步中断</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indent="457200" algn="ctr">
                        <a:spcAft>
                          <a:spcPts val="0"/>
                        </a:spcAft>
                      </a:pPr>
                      <a:r>
                        <a:rPr lang="en-US" sz="1600" kern="100">
                          <a:effectLst/>
                          <a:latin typeface="Times New Roman" panose="02020603050405020304" pitchFamily="18" charset="0"/>
                          <a:ea typeface="微软雅黑" panose="020B0503020204020204" pitchFamily="34" charset="-122"/>
                          <a:cs typeface="Times New Roman" panose="02020603050405020304" pitchFamily="18" charset="0"/>
                        </a:rPr>
                        <a:t>INT 0EH</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39700" algn="l">
                        <a:spcAft>
                          <a:spcPts val="0"/>
                        </a:spcAft>
                      </a:pPr>
                      <a:r>
                        <a:rPr lang="zh-CN" sz="1600" kern="100">
                          <a:effectLst/>
                          <a:latin typeface="Times New Roman" panose="02020603050405020304" pitchFamily="18" charset="0"/>
                          <a:ea typeface="微软雅黑" panose="020B0503020204020204" pitchFamily="34" charset="-122"/>
                          <a:cs typeface="Times New Roman" panose="02020603050405020304" pitchFamily="18" charset="0"/>
                        </a:rPr>
                        <a:t>软盘中断</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0">
                <a:tc>
                  <a:txBody>
                    <a:bodyPr/>
                    <a:lstStyle/>
                    <a:p>
                      <a:pPr indent="139700" algn="l">
                        <a:spcAft>
                          <a:spcPts val="0"/>
                        </a:spcAft>
                      </a:pPr>
                      <a:r>
                        <a:rPr lang="en-US" sz="1600" kern="100">
                          <a:effectLst/>
                          <a:latin typeface="Times New Roman" panose="02020603050405020304" pitchFamily="18" charset="0"/>
                          <a:ea typeface="微软雅黑" panose="020B0503020204020204" pitchFamily="34" charset="-122"/>
                          <a:cs typeface="Times New Roman" panose="02020603050405020304" pitchFamily="18" charset="0"/>
                        </a:rPr>
                        <a:t>INT 02H</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139700" algn="l">
                        <a:spcAft>
                          <a:spcPts val="0"/>
                        </a:spcAft>
                      </a:pPr>
                      <a:r>
                        <a:rPr lang="zh-CN" sz="1600" kern="100">
                          <a:effectLst/>
                          <a:latin typeface="Times New Roman" panose="02020603050405020304" pitchFamily="18" charset="0"/>
                          <a:ea typeface="微软雅黑" panose="020B0503020204020204" pitchFamily="34" charset="-122"/>
                          <a:cs typeface="Times New Roman" panose="02020603050405020304" pitchFamily="18" charset="0"/>
                        </a:rPr>
                        <a:t>非屏蔽中断</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indent="457200" algn="ctr">
                        <a:spcAft>
                          <a:spcPts val="0"/>
                        </a:spcAft>
                      </a:pPr>
                      <a:r>
                        <a:rPr lang="en-US" sz="1600" kern="100">
                          <a:effectLst/>
                          <a:latin typeface="Times New Roman" panose="02020603050405020304" pitchFamily="18" charset="0"/>
                          <a:ea typeface="微软雅黑" panose="020B0503020204020204" pitchFamily="34" charset="-122"/>
                          <a:cs typeface="Times New Roman" panose="02020603050405020304" pitchFamily="18" charset="0"/>
                        </a:rPr>
                        <a:t>INT 10H</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39700" algn="l">
                        <a:spcAft>
                          <a:spcPts val="0"/>
                        </a:spcAft>
                      </a:pPr>
                      <a:r>
                        <a:rPr lang="zh-CN" sz="1600" kern="100">
                          <a:effectLst/>
                          <a:latin typeface="Times New Roman" panose="02020603050405020304" pitchFamily="18" charset="0"/>
                          <a:ea typeface="微软雅黑" panose="020B0503020204020204" pitchFamily="34" charset="-122"/>
                          <a:cs typeface="Times New Roman" panose="02020603050405020304" pitchFamily="18" charset="0"/>
                        </a:rPr>
                        <a:t>显示器中断</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0">
                <a:tc>
                  <a:txBody>
                    <a:bodyPr/>
                    <a:lstStyle/>
                    <a:p>
                      <a:pPr indent="139700" algn="l">
                        <a:spcAft>
                          <a:spcPts val="0"/>
                        </a:spcAft>
                      </a:pPr>
                      <a:r>
                        <a:rPr lang="en-US" sz="1600" kern="100">
                          <a:effectLst/>
                          <a:latin typeface="Times New Roman" panose="02020603050405020304" pitchFamily="18" charset="0"/>
                          <a:ea typeface="微软雅黑" panose="020B0503020204020204" pitchFamily="34" charset="-122"/>
                          <a:cs typeface="Times New Roman" panose="02020603050405020304" pitchFamily="18" charset="0"/>
                        </a:rPr>
                        <a:t>INT 03H</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139700" algn="l">
                        <a:spcAft>
                          <a:spcPts val="0"/>
                        </a:spcAft>
                      </a:pPr>
                      <a:r>
                        <a:rPr lang="zh-CN" sz="1600" kern="100">
                          <a:effectLst/>
                          <a:latin typeface="Times New Roman" panose="02020603050405020304" pitchFamily="18" charset="0"/>
                          <a:ea typeface="微软雅黑" panose="020B0503020204020204" pitchFamily="34" charset="-122"/>
                          <a:cs typeface="Times New Roman" panose="02020603050405020304" pitchFamily="18" charset="0"/>
                        </a:rPr>
                        <a:t>断点中断</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indent="457200" algn="ctr">
                        <a:spcAft>
                          <a:spcPts val="0"/>
                        </a:spcAft>
                      </a:pPr>
                      <a:r>
                        <a:rPr lang="en-US" sz="1600" kern="100">
                          <a:effectLst/>
                          <a:latin typeface="Times New Roman" panose="02020603050405020304" pitchFamily="18" charset="0"/>
                          <a:ea typeface="微软雅黑" panose="020B0503020204020204" pitchFamily="34" charset="-122"/>
                          <a:cs typeface="Times New Roman" panose="02020603050405020304" pitchFamily="18" charset="0"/>
                        </a:rPr>
                        <a:t>INT 12H</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39700" algn="l">
                        <a:spcAft>
                          <a:spcPts val="0"/>
                        </a:spcAft>
                      </a:pPr>
                      <a:r>
                        <a:rPr lang="zh-CN" sz="1600" kern="100">
                          <a:effectLst/>
                          <a:latin typeface="Times New Roman" panose="02020603050405020304" pitchFamily="18" charset="0"/>
                          <a:ea typeface="微软雅黑" panose="020B0503020204020204" pitchFamily="34" charset="-122"/>
                          <a:cs typeface="Times New Roman" panose="02020603050405020304" pitchFamily="18" charset="0"/>
                        </a:rPr>
                        <a:t>内存大小检查</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0">
                <a:tc>
                  <a:txBody>
                    <a:bodyPr/>
                    <a:lstStyle/>
                    <a:p>
                      <a:pPr indent="139700" algn="l">
                        <a:spcAft>
                          <a:spcPts val="0"/>
                        </a:spcAft>
                      </a:pPr>
                      <a:r>
                        <a:rPr lang="en-US" sz="1600" kern="100">
                          <a:effectLst/>
                          <a:latin typeface="Times New Roman" panose="02020603050405020304" pitchFamily="18" charset="0"/>
                          <a:ea typeface="微软雅黑" panose="020B0503020204020204" pitchFamily="34" charset="-122"/>
                          <a:cs typeface="Times New Roman" panose="02020603050405020304" pitchFamily="18" charset="0"/>
                        </a:rPr>
                        <a:t>INT 04H</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139700" algn="l">
                        <a:spcAft>
                          <a:spcPts val="0"/>
                        </a:spcAft>
                      </a:pPr>
                      <a:r>
                        <a:rPr lang="zh-CN" sz="1600" kern="100">
                          <a:effectLst/>
                          <a:latin typeface="Times New Roman" panose="02020603050405020304" pitchFamily="18" charset="0"/>
                          <a:ea typeface="微软雅黑" panose="020B0503020204020204" pitchFamily="34" charset="-122"/>
                          <a:cs typeface="Times New Roman" panose="02020603050405020304" pitchFamily="18" charset="0"/>
                        </a:rPr>
                        <a:t>溢出中断</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indent="457200" algn="ctr">
                        <a:spcAft>
                          <a:spcPts val="0"/>
                        </a:spcAft>
                      </a:pPr>
                      <a:r>
                        <a:rPr lang="en-US" sz="1600" kern="100">
                          <a:effectLst/>
                          <a:latin typeface="Times New Roman" panose="02020603050405020304" pitchFamily="18" charset="0"/>
                          <a:ea typeface="微软雅黑" panose="020B0503020204020204" pitchFamily="34" charset="-122"/>
                          <a:cs typeface="Times New Roman" panose="02020603050405020304" pitchFamily="18" charset="0"/>
                        </a:rPr>
                        <a:t>INT 15H</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39700" algn="l">
                        <a:spcAft>
                          <a:spcPts val="0"/>
                        </a:spcAft>
                      </a:pPr>
                      <a:r>
                        <a:rPr lang="zh-CN" sz="1600" kern="100">
                          <a:effectLst/>
                          <a:latin typeface="Times New Roman" panose="02020603050405020304" pitchFamily="18" charset="0"/>
                          <a:ea typeface="微软雅黑" panose="020B0503020204020204" pitchFamily="34" charset="-122"/>
                          <a:cs typeface="Times New Roman" panose="02020603050405020304" pitchFamily="18" charset="0"/>
                        </a:rPr>
                        <a:t>盒式磁带机</a:t>
                      </a:r>
                      <a:r>
                        <a:rPr lang="en-US" sz="1600" kern="100">
                          <a:effectLst/>
                          <a:latin typeface="Times New Roman" panose="02020603050405020304" pitchFamily="18" charset="0"/>
                          <a:ea typeface="微软雅黑" panose="020B0503020204020204" pitchFamily="34" charset="-122"/>
                          <a:cs typeface="Times New Roman" panose="02020603050405020304" pitchFamily="18" charset="0"/>
                        </a:rPr>
                        <a:t>I/O</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0">
                <a:tc>
                  <a:txBody>
                    <a:bodyPr/>
                    <a:lstStyle/>
                    <a:p>
                      <a:pPr indent="139700" algn="l">
                        <a:spcAft>
                          <a:spcPts val="0"/>
                        </a:spcAft>
                      </a:pPr>
                      <a:r>
                        <a:rPr lang="en-US" sz="1600" kern="100">
                          <a:effectLst/>
                          <a:latin typeface="Times New Roman" panose="02020603050405020304" pitchFamily="18" charset="0"/>
                          <a:ea typeface="微软雅黑" panose="020B0503020204020204" pitchFamily="34" charset="-122"/>
                          <a:cs typeface="Times New Roman" panose="02020603050405020304" pitchFamily="18" charset="0"/>
                        </a:rPr>
                        <a:t>INT 09H</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139700" algn="l">
                        <a:spcAft>
                          <a:spcPts val="0"/>
                        </a:spcAft>
                      </a:pPr>
                      <a:r>
                        <a:rPr lang="zh-CN" sz="1600" kern="100">
                          <a:effectLst/>
                          <a:latin typeface="Times New Roman" panose="02020603050405020304" pitchFamily="18" charset="0"/>
                          <a:ea typeface="微软雅黑" panose="020B0503020204020204" pitchFamily="34" charset="-122"/>
                          <a:cs typeface="Times New Roman" panose="02020603050405020304" pitchFamily="18" charset="0"/>
                        </a:rPr>
                        <a:t>键盘中断</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indent="457200" algn="ctr">
                        <a:spcAft>
                          <a:spcPts val="0"/>
                        </a:spcAft>
                      </a:pPr>
                      <a:r>
                        <a:rPr lang="en-US" sz="1600" kern="100">
                          <a:effectLst/>
                          <a:latin typeface="Times New Roman" panose="02020603050405020304" pitchFamily="18" charset="0"/>
                          <a:ea typeface="微软雅黑" panose="020B0503020204020204" pitchFamily="34" charset="-122"/>
                          <a:cs typeface="Times New Roman" panose="02020603050405020304" pitchFamily="18" charset="0"/>
                        </a:rPr>
                        <a:t>INT 16H</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39700" algn="l">
                        <a:spcAft>
                          <a:spcPts val="0"/>
                        </a:spcAft>
                      </a:pPr>
                      <a:r>
                        <a:rPr lang="zh-CN" sz="1600" kern="100">
                          <a:effectLst/>
                          <a:latin typeface="Times New Roman" panose="02020603050405020304" pitchFamily="18" charset="0"/>
                          <a:ea typeface="微软雅黑" panose="020B0503020204020204" pitchFamily="34" charset="-122"/>
                          <a:cs typeface="Times New Roman" panose="02020603050405020304" pitchFamily="18" charset="0"/>
                        </a:rPr>
                        <a:t>键盘输入</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0">
                <a:tc>
                  <a:txBody>
                    <a:bodyPr/>
                    <a:lstStyle/>
                    <a:p>
                      <a:pPr indent="139700" algn="l">
                        <a:spcAft>
                          <a:spcPts val="0"/>
                        </a:spcAft>
                      </a:pPr>
                      <a:r>
                        <a:rPr lang="en-US" sz="1600" kern="100">
                          <a:effectLst/>
                          <a:latin typeface="Times New Roman" panose="02020603050405020304" pitchFamily="18" charset="0"/>
                          <a:ea typeface="微软雅黑" panose="020B0503020204020204" pitchFamily="34" charset="-122"/>
                          <a:cs typeface="Times New Roman" panose="02020603050405020304" pitchFamily="18" charset="0"/>
                        </a:rPr>
                        <a:t>INT 0BH</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139700" algn="l">
                        <a:spcAft>
                          <a:spcPts val="0"/>
                        </a:spcAft>
                      </a:pPr>
                      <a:r>
                        <a:rPr lang="zh-CN" sz="1600" kern="100">
                          <a:effectLst/>
                          <a:latin typeface="Times New Roman" panose="02020603050405020304" pitchFamily="18" charset="0"/>
                          <a:ea typeface="微软雅黑" panose="020B0503020204020204" pitchFamily="34" charset="-122"/>
                          <a:cs typeface="Times New Roman" panose="02020603050405020304" pitchFamily="18" charset="0"/>
                        </a:rPr>
                        <a:t>异步通信串行口</a:t>
                      </a:r>
                      <a:r>
                        <a:rPr lang="en-US" sz="1600" kern="100">
                          <a:effectLst/>
                          <a:latin typeface="Times New Roman" panose="02020603050405020304" pitchFamily="18" charset="0"/>
                          <a:ea typeface="微软雅黑" panose="020B0503020204020204" pitchFamily="34" charset="-122"/>
                          <a:cs typeface="Times New Roman" panose="02020603050405020304" pitchFamily="18" charset="0"/>
                        </a:rPr>
                        <a:t>1</a:t>
                      </a:r>
                      <a:r>
                        <a:rPr lang="zh-CN" sz="1600" kern="100">
                          <a:effectLst/>
                          <a:latin typeface="Times New Roman" panose="02020603050405020304" pitchFamily="18" charset="0"/>
                          <a:ea typeface="微软雅黑" panose="020B0503020204020204" pitchFamily="34" charset="-122"/>
                          <a:cs typeface="Times New Roman" panose="02020603050405020304" pitchFamily="18" charset="0"/>
                        </a:rPr>
                        <a:t>中断</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indent="457200" algn="ctr">
                        <a:spcAft>
                          <a:spcPts val="0"/>
                        </a:spcAft>
                      </a:pPr>
                      <a:r>
                        <a:rPr lang="en-US" sz="1600" kern="100">
                          <a:effectLst/>
                          <a:latin typeface="Times New Roman" panose="02020603050405020304" pitchFamily="18" charset="0"/>
                          <a:ea typeface="微软雅黑" panose="020B0503020204020204" pitchFamily="34" charset="-122"/>
                          <a:cs typeface="Times New Roman" panose="02020603050405020304" pitchFamily="18" charset="0"/>
                        </a:rPr>
                        <a:t>INT 17H</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39700" algn="l">
                        <a:spcAft>
                          <a:spcPts val="0"/>
                        </a:spcAft>
                      </a:pPr>
                      <a:r>
                        <a:rPr lang="zh-CN" sz="1600" kern="100">
                          <a:effectLst/>
                          <a:latin typeface="Times New Roman" panose="02020603050405020304" pitchFamily="18" charset="0"/>
                          <a:ea typeface="微软雅黑" panose="020B0503020204020204" pitchFamily="34" charset="-122"/>
                          <a:cs typeface="Times New Roman" panose="02020603050405020304" pitchFamily="18" charset="0"/>
                        </a:rPr>
                        <a:t>打印机输出</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0">
                <a:tc>
                  <a:txBody>
                    <a:bodyPr/>
                    <a:lstStyle/>
                    <a:p>
                      <a:pPr indent="139700" algn="l">
                        <a:spcAft>
                          <a:spcPts val="0"/>
                        </a:spcAft>
                      </a:pPr>
                      <a:r>
                        <a:rPr lang="en-US" sz="1600" kern="100">
                          <a:effectLst/>
                          <a:latin typeface="Times New Roman" panose="02020603050405020304" pitchFamily="18" charset="0"/>
                          <a:ea typeface="微软雅黑" panose="020B0503020204020204" pitchFamily="34" charset="-122"/>
                          <a:cs typeface="Times New Roman" panose="02020603050405020304" pitchFamily="18" charset="0"/>
                        </a:rPr>
                        <a:t>INT 0CH</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139700" algn="l">
                        <a:spcAft>
                          <a:spcPts val="0"/>
                        </a:spcAft>
                      </a:pPr>
                      <a:r>
                        <a:rPr lang="zh-CN" sz="1600" kern="100">
                          <a:effectLst/>
                          <a:latin typeface="Times New Roman" panose="02020603050405020304" pitchFamily="18" charset="0"/>
                          <a:ea typeface="微软雅黑" panose="020B0503020204020204" pitchFamily="34" charset="-122"/>
                          <a:cs typeface="Times New Roman" panose="02020603050405020304" pitchFamily="18" charset="0"/>
                        </a:rPr>
                        <a:t>异步通信串行口</a:t>
                      </a:r>
                      <a:r>
                        <a:rPr lang="en-US" sz="1600" kern="100">
                          <a:effectLst/>
                          <a:latin typeface="Times New Roman" panose="02020603050405020304" pitchFamily="18" charset="0"/>
                          <a:ea typeface="微软雅黑" panose="020B0503020204020204" pitchFamily="34" charset="-122"/>
                          <a:cs typeface="Times New Roman" panose="02020603050405020304" pitchFamily="18" charset="0"/>
                        </a:rPr>
                        <a:t>2</a:t>
                      </a:r>
                      <a:r>
                        <a:rPr lang="zh-CN" sz="1600" kern="100">
                          <a:effectLst/>
                          <a:latin typeface="Times New Roman" panose="02020603050405020304" pitchFamily="18" charset="0"/>
                          <a:ea typeface="微软雅黑" panose="020B0503020204020204" pitchFamily="34" charset="-122"/>
                          <a:cs typeface="Times New Roman" panose="02020603050405020304" pitchFamily="18" charset="0"/>
                        </a:rPr>
                        <a:t>中断</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457200" algn="ctr">
                        <a:spcAft>
                          <a:spcPts val="0"/>
                        </a:spcAft>
                      </a:pPr>
                      <a:r>
                        <a:rPr lang="en-US" sz="1600" kern="100">
                          <a:effectLst/>
                          <a:latin typeface="Times New Roman" panose="02020603050405020304" pitchFamily="18" charset="0"/>
                          <a:ea typeface="微软雅黑" panose="020B0503020204020204" pitchFamily="34" charset="-122"/>
                          <a:cs typeface="Times New Roman" panose="02020603050405020304" pitchFamily="18" charset="0"/>
                        </a:rPr>
                        <a:t>INT 1AH</a:t>
                      </a:r>
                      <a:endParaRPr lang="zh-CN" sz="18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139700" algn="l">
                        <a:spcAft>
                          <a:spcPts val="0"/>
                        </a:spcAft>
                      </a:pPr>
                      <a:r>
                        <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时钟</a:t>
                      </a:r>
                      <a:endParaRPr lang="zh-CN" sz="18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5731" y="1772816"/>
            <a:ext cx="7710259" cy="2942546"/>
          </a:xfrm>
        </p:spPr>
        <p:txBody>
          <a:bodyPr/>
          <a:lstStyle/>
          <a:p>
            <a:pPr lvl="0" algn="just">
              <a:lnSpc>
                <a:spcPct val="100000"/>
              </a:lnSpc>
              <a:spcBef>
                <a:spcPct val="50000"/>
              </a:spcBef>
              <a:buClrTx/>
            </a:pPr>
            <a:r>
              <a:rPr kumimoji="1" lang="en-US" altLang="zh-CN" b="1" kern="1200" dirty="0">
                <a:solidFill>
                  <a:srgbClr val="FF3300"/>
                </a:solidFill>
                <a:latin typeface="Times New Roman" panose="02020603050405020304" pitchFamily="18" charset="0"/>
                <a:ea typeface="楷体_GB2312" pitchFamily="49" charset="-122"/>
              </a:rPr>
              <a:t>BIOS</a:t>
            </a:r>
            <a:r>
              <a:rPr kumimoji="1" lang="zh-CN" altLang="en-US" b="1" kern="1200" dirty="0">
                <a:solidFill>
                  <a:srgbClr val="FF3300"/>
                </a:solidFill>
                <a:latin typeface="Times New Roman" panose="02020603050405020304" pitchFamily="18" charset="0"/>
                <a:ea typeface="楷体_GB2312" pitchFamily="49" charset="-122"/>
              </a:rPr>
              <a:t>与</a:t>
            </a:r>
            <a:r>
              <a:rPr kumimoji="1" lang="en-US" altLang="zh-CN" b="1" kern="1200" dirty="0">
                <a:solidFill>
                  <a:srgbClr val="FF3300"/>
                </a:solidFill>
                <a:latin typeface="Times New Roman" panose="02020603050405020304" pitchFamily="18" charset="0"/>
                <a:ea typeface="楷体_GB2312" pitchFamily="49" charset="-122"/>
              </a:rPr>
              <a:t>DOS</a:t>
            </a:r>
            <a:r>
              <a:rPr kumimoji="1" lang="zh-CN" altLang="en-US" b="1" kern="1200" dirty="0">
                <a:solidFill>
                  <a:srgbClr val="FF3300"/>
                </a:solidFill>
                <a:latin typeface="Times New Roman" panose="02020603050405020304" pitchFamily="18" charset="0"/>
                <a:ea typeface="楷体_GB2312" pitchFamily="49" charset="-122"/>
              </a:rPr>
              <a:t>功能调用比较：</a:t>
            </a:r>
            <a:endParaRPr kumimoji="1" lang="zh-CN" altLang="en-US" b="1" kern="1200" dirty="0">
              <a:solidFill>
                <a:srgbClr val="FF3300"/>
              </a:solidFill>
              <a:latin typeface="Times New Roman" panose="02020603050405020304" pitchFamily="18" charset="0"/>
              <a:ea typeface="楷体_GB2312" pitchFamily="49" charset="-122"/>
            </a:endParaRPr>
          </a:p>
          <a:p>
            <a:pPr lvl="0" algn="just">
              <a:lnSpc>
                <a:spcPct val="100000"/>
              </a:lnSpc>
              <a:spcBef>
                <a:spcPct val="50000"/>
              </a:spcBef>
              <a:buClrTx/>
            </a:pPr>
            <a:r>
              <a:rPr kumimoji="1" lang="en-US" altLang="zh-CN" b="1" kern="1200" dirty="0">
                <a:solidFill>
                  <a:srgbClr val="002060"/>
                </a:solidFill>
                <a:latin typeface="Times New Roman" panose="02020603050405020304" pitchFamily="18" charset="0"/>
                <a:ea typeface="楷体_GB2312" pitchFamily="49" charset="-122"/>
              </a:rPr>
              <a:t>1. </a:t>
            </a:r>
            <a:r>
              <a:rPr kumimoji="1" lang="zh-CN" altLang="en-US" b="1" kern="1200" dirty="0">
                <a:solidFill>
                  <a:srgbClr val="002060"/>
                </a:solidFill>
                <a:latin typeface="Times New Roman" panose="02020603050405020304" pitchFamily="18" charset="0"/>
                <a:ea typeface="楷体_GB2312" pitchFamily="49" charset="-122"/>
              </a:rPr>
              <a:t>调用</a:t>
            </a:r>
            <a:r>
              <a:rPr kumimoji="1" lang="en-US" altLang="zh-CN" b="1" kern="1200" dirty="0">
                <a:solidFill>
                  <a:srgbClr val="002060"/>
                </a:solidFill>
                <a:latin typeface="Times New Roman" panose="02020603050405020304" pitchFamily="18" charset="0"/>
                <a:ea typeface="楷体_GB2312" pitchFamily="49" charset="-122"/>
              </a:rPr>
              <a:t>BIOS</a:t>
            </a:r>
            <a:r>
              <a:rPr kumimoji="1" lang="zh-CN" altLang="en-US" b="1" kern="1200" dirty="0">
                <a:solidFill>
                  <a:srgbClr val="002060"/>
                </a:solidFill>
                <a:latin typeface="Times New Roman" panose="02020603050405020304" pitchFamily="18" charset="0"/>
                <a:ea typeface="楷体_GB2312" pitchFamily="49" charset="-122"/>
              </a:rPr>
              <a:t>功能子程序比调用</a:t>
            </a:r>
            <a:r>
              <a:rPr kumimoji="1" lang="en-US" altLang="zh-CN" b="1" kern="1200" dirty="0">
                <a:solidFill>
                  <a:srgbClr val="002060"/>
                </a:solidFill>
                <a:latin typeface="Times New Roman" panose="02020603050405020304" pitchFamily="18" charset="0"/>
                <a:ea typeface="楷体_GB2312" pitchFamily="49" charset="-122"/>
              </a:rPr>
              <a:t>DOS</a:t>
            </a:r>
            <a:r>
              <a:rPr kumimoji="1" lang="zh-CN" altLang="en-US" b="1" kern="1200" dirty="0">
                <a:solidFill>
                  <a:srgbClr val="002060"/>
                </a:solidFill>
                <a:latin typeface="Times New Roman" panose="02020603050405020304" pitchFamily="18" charset="0"/>
                <a:ea typeface="楷体_GB2312" pitchFamily="49" charset="-122"/>
              </a:rPr>
              <a:t>功能子程序要复杂一些，但运行速度快，功能更强。</a:t>
            </a:r>
            <a:endParaRPr kumimoji="1" lang="zh-CN" altLang="en-US" b="1" kern="1200" dirty="0">
              <a:solidFill>
                <a:srgbClr val="002060"/>
              </a:solidFill>
              <a:latin typeface="Times New Roman" panose="02020603050405020304" pitchFamily="18" charset="0"/>
              <a:ea typeface="楷体_GB2312" pitchFamily="49" charset="-122"/>
            </a:endParaRPr>
          </a:p>
          <a:p>
            <a:pPr lvl="0" algn="just">
              <a:lnSpc>
                <a:spcPct val="100000"/>
              </a:lnSpc>
              <a:spcBef>
                <a:spcPct val="50000"/>
              </a:spcBef>
              <a:buClrTx/>
            </a:pPr>
            <a:r>
              <a:rPr kumimoji="1" lang="en-US" altLang="zh-CN" b="1" kern="1200" dirty="0">
                <a:solidFill>
                  <a:srgbClr val="002060"/>
                </a:solidFill>
                <a:latin typeface="Times New Roman" panose="02020603050405020304" pitchFamily="18" charset="0"/>
                <a:ea typeface="楷体_GB2312" pitchFamily="49" charset="-122"/>
              </a:rPr>
              <a:t>2. DOS</a:t>
            </a:r>
            <a:r>
              <a:rPr kumimoji="1" lang="zh-CN" altLang="en-US" b="1" kern="1200" dirty="0">
                <a:solidFill>
                  <a:srgbClr val="002060"/>
                </a:solidFill>
                <a:latin typeface="Times New Roman" panose="02020603050405020304" pitchFamily="18" charset="0"/>
                <a:ea typeface="楷体_GB2312" pitchFamily="49" charset="-122"/>
              </a:rPr>
              <a:t>功能调用只是在</a:t>
            </a:r>
            <a:r>
              <a:rPr kumimoji="1" lang="en-US" altLang="zh-CN" b="1" kern="1200" dirty="0">
                <a:solidFill>
                  <a:srgbClr val="002060"/>
                </a:solidFill>
                <a:latin typeface="Times New Roman" panose="02020603050405020304" pitchFamily="18" charset="0"/>
                <a:ea typeface="楷体_GB2312" pitchFamily="49" charset="-122"/>
              </a:rPr>
              <a:t>DOS</a:t>
            </a:r>
            <a:r>
              <a:rPr kumimoji="1" lang="zh-CN" altLang="en-US" b="1" kern="1200" dirty="0">
                <a:solidFill>
                  <a:srgbClr val="002060"/>
                </a:solidFill>
                <a:latin typeface="Times New Roman" panose="02020603050405020304" pitchFamily="18" charset="0"/>
                <a:ea typeface="楷体_GB2312" pitchFamily="49" charset="-122"/>
              </a:rPr>
              <a:t>的环境下使用，而</a:t>
            </a:r>
            <a:r>
              <a:rPr kumimoji="1" lang="en-US" altLang="zh-CN" b="1" kern="1200" dirty="0">
                <a:solidFill>
                  <a:srgbClr val="002060"/>
                </a:solidFill>
                <a:latin typeface="Times New Roman" panose="02020603050405020304" pitchFamily="18" charset="0"/>
                <a:ea typeface="楷体_GB2312" pitchFamily="49" charset="-122"/>
              </a:rPr>
              <a:t>BIOS</a:t>
            </a:r>
            <a:r>
              <a:rPr kumimoji="1" lang="zh-CN" altLang="en-US" b="1" kern="1200" dirty="0">
                <a:solidFill>
                  <a:srgbClr val="002060"/>
                </a:solidFill>
                <a:latin typeface="Times New Roman" panose="02020603050405020304" pitchFamily="18" charset="0"/>
                <a:ea typeface="楷体_GB2312" pitchFamily="49" charset="-122"/>
              </a:rPr>
              <a:t>功能调用不受任何操作系统的约束。</a:t>
            </a:r>
            <a:endParaRPr kumimoji="1" lang="zh-CN" altLang="en-US" b="1" kern="1200" dirty="0">
              <a:solidFill>
                <a:srgbClr val="002060"/>
              </a:solidFill>
              <a:latin typeface="Times New Roman" panose="02020603050405020304" pitchFamily="18" charset="0"/>
              <a:ea typeface="楷体_GB2312" pitchFamily="49" charset="-122"/>
            </a:endParaRPr>
          </a:p>
          <a:p>
            <a:pPr lvl="0" algn="just">
              <a:lnSpc>
                <a:spcPct val="100000"/>
              </a:lnSpc>
              <a:spcBef>
                <a:spcPct val="50000"/>
              </a:spcBef>
              <a:buClrTx/>
            </a:pPr>
            <a:r>
              <a:rPr kumimoji="1" lang="en-US" altLang="zh-CN" b="1" kern="1200" dirty="0">
                <a:solidFill>
                  <a:srgbClr val="002060"/>
                </a:solidFill>
                <a:latin typeface="Times New Roman" panose="02020603050405020304" pitchFamily="18" charset="0"/>
                <a:ea typeface="楷体_GB2312" pitchFamily="49" charset="-122"/>
              </a:rPr>
              <a:t>3.</a:t>
            </a:r>
            <a:r>
              <a:rPr kumimoji="1" lang="zh-CN" altLang="en-US" b="1" kern="1200" dirty="0">
                <a:solidFill>
                  <a:srgbClr val="002060"/>
                </a:solidFill>
                <a:latin typeface="Times New Roman" panose="02020603050405020304" pitchFamily="18" charset="0"/>
                <a:ea typeface="楷体_GB2312" pitchFamily="49" charset="-122"/>
              </a:rPr>
              <a:t>某些功能只有</a:t>
            </a:r>
            <a:r>
              <a:rPr kumimoji="1" lang="en-US" altLang="zh-CN" b="1" kern="1200" dirty="0">
                <a:solidFill>
                  <a:srgbClr val="002060"/>
                </a:solidFill>
                <a:latin typeface="Times New Roman" panose="02020603050405020304" pitchFamily="18" charset="0"/>
                <a:ea typeface="楷体_GB2312" pitchFamily="49" charset="-122"/>
              </a:rPr>
              <a:t>BIOS</a:t>
            </a:r>
            <a:r>
              <a:rPr kumimoji="1" lang="zh-CN" altLang="en-US" b="1" kern="1200" dirty="0">
                <a:solidFill>
                  <a:srgbClr val="002060"/>
                </a:solidFill>
                <a:latin typeface="Times New Roman" panose="02020603050405020304" pitchFamily="18" charset="0"/>
                <a:ea typeface="楷体_GB2312" pitchFamily="49" charset="-122"/>
              </a:rPr>
              <a:t>具有。</a:t>
            </a:r>
            <a:endParaRPr kumimoji="1" lang="zh-CN" altLang="en-US" b="1" kern="1200" dirty="0">
              <a:solidFill>
                <a:srgbClr val="002060"/>
              </a:solidFill>
              <a:latin typeface="Times New Roman" panose="02020603050405020304" pitchFamily="18" charset="0"/>
              <a:ea typeface="楷体_GB2312" pitchFamily="49" charset="-122"/>
            </a:endParaRPr>
          </a:p>
          <a:p>
            <a:endParaRPr lang="zh-CN" altLang="en-US" dirty="0"/>
          </a:p>
        </p:txBody>
      </p:sp>
      <p:sp>
        <p:nvSpPr>
          <p:cNvPr id="3" name="文本占位符 2"/>
          <p:cNvSpPr>
            <a:spLocks noGrp="1"/>
          </p:cNvSpPr>
          <p:nvPr>
            <p:ph type="body" sz="quarter" idx="10"/>
          </p:nvPr>
        </p:nvSpPr>
        <p:spPr/>
        <p:txBody>
          <a:bodyPr/>
          <a:lstStyle/>
          <a:p>
            <a:r>
              <a:rPr lang="en-US" altLang="zh-CN" dirty="0"/>
              <a:t>5.5</a:t>
            </a:r>
            <a:r>
              <a:rPr lang="zh-CN" altLang="zh-CN" dirty="0"/>
              <a:t>系统功能调用</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4"/>
            <a:ext cx="8229600" cy="563563"/>
          </a:xfrm>
        </p:spPr>
        <p:txBody>
          <a:bodyPr/>
          <a:lstStyle/>
          <a:p>
            <a:pPr algn="just">
              <a:spcAft>
                <a:spcPts val="0"/>
              </a:spcAft>
            </a:pPr>
            <a:r>
              <a:rPr lang="en-US" altLang="zh-CN" b="1" kern="100" dirty="0">
                <a:latin typeface="Times New Roman" panose="02020603050405020304" pitchFamily="18" charset="0"/>
                <a:cs typeface="Times New Roman" panose="02020603050405020304" pitchFamily="18" charset="0"/>
              </a:rPr>
              <a:t>5.5.3 DOS</a:t>
            </a:r>
            <a:r>
              <a:rPr lang="zh-CN" altLang="zh-CN" b="1" kern="100" dirty="0">
                <a:latin typeface="Times New Roman" panose="02020603050405020304" pitchFamily="18" charset="0"/>
                <a:cs typeface="Times New Roman" panose="02020603050405020304" pitchFamily="18" charset="0"/>
              </a:rPr>
              <a:t>系统功能调用</a:t>
            </a:r>
            <a:endParaRPr lang="zh-CN" altLang="en-US"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5.5</a:t>
            </a:r>
            <a:r>
              <a:rPr lang="zh-CN" altLang="zh-CN" dirty="0"/>
              <a:t>系统功能调用</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6" name="Rectangle 2"/>
          <p:cNvSpPr txBox="1">
            <a:spLocks noChangeArrowheads="1"/>
          </p:cNvSpPr>
          <p:nvPr/>
        </p:nvSpPr>
        <p:spPr bwMode="auto">
          <a:xfrm>
            <a:off x="428127" y="2564904"/>
            <a:ext cx="8243888" cy="2509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ct val="80000"/>
              </a:spcBef>
              <a:buFontTx/>
              <a:buNone/>
            </a:pPr>
            <a:r>
              <a:rPr lang="en-US" altLang="zh-CN" sz="2000" b="1"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    DOS</a:t>
            </a:r>
            <a:r>
              <a:rPr lang="zh-CN" altLang="en-US" sz="2000" b="1"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功能调用</a:t>
            </a:r>
            <a:r>
              <a:rPr lang="zh-CN" altLang="en-US" sz="2000"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指</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DOS</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为系统程序员和用户提供的一组常用</a:t>
            </a:r>
            <a:r>
              <a:rPr lang="zh-CN" altLang="en-US" sz="2000" b="1"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子程序</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90000"/>
              </a:lnSpc>
              <a:spcBef>
                <a:spcPct val="80000"/>
              </a:spcBef>
              <a:buFontTx/>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    用中断指令</a:t>
            </a:r>
            <a:r>
              <a:rPr lang="en-US" altLang="zh-CN" sz="2000" b="1"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INT 21H</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进入各功能调用子程序的总入口，再为每个功能调用规定一个</a:t>
            </a:r>
            <a:r>
              <a:rPr lang="zh-CN" altLang="en-US" sz="2000" b="1"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功能号</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以便进入相应各子程序的入口。</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90000"/>
              </a:lnSpc>
              <a:spcBef>
                <a:spcPct val="80000"/>
              </a:spcBef>
              <a:buFontTx/>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    子程序的入口参数及出口参数在每个功能调用的说明中可以查到。</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90000"/>
              </a:lnSpc>
              <a:spcBef>
                <a:spcPct val="80000"/>
              </a:spcBef>
              <a:buFontTx/>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    在</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DOS</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中断服务程序中，有</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近百个功能</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供用户选择使用，其中，</a:t>
            </a:r>
            <a:r>
              <a:rPr lang="zh-CN" altLang="en-US" sz="2000" b="1"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功能最多的是向量号为</a:t>
            </a:r>
            <a:r>
              <a:rPr lang="en-US" altLang="zh-CN" sz="2000" b="1"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21H</a:t>
            </a:r>
            <a:r>
              <a:rPr lang="zh-CN" altLang="en-US" sz="2000" b="1"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的向量中断。</a:t>
            </a:r>
            <a:endParaRPr lang="zh-CN" altLang="en-US" sz="2000" b="1"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4"/>
            <a:ext cx="8229600" cy="563563"/>
          </a:xfrm>
        </p:spPr>
        <p:txBody>
          <a:bodyPr/>
          <a:lstStyle/>
          <a:p>
            <a:r>
              <a:rPr lang="en-US" altLang="zh-CN" b="1" dirty="0">
                <a:latin typeface="Times New Roman" panose="02020603050405020304" pitchFamily="18" charset="0"/>
                <a:cs typeface="Times New Roman" panose="02020603050405020304" pitchFamily="18" charset="0"/>
              </a:rPr>
              <a:t>1. </a:t>
            </a:r>
            <a:r>
              <a:rPr lang="zh-CN" altLang="en-US" b="1" dirty="0">
                <a:latin typeface="Times New Roman" panose="02020603050405020304" pitchFamily="18" charset="0"/>
                <a:cs typeface="Times New Roman" panose="02020603050405020304" pitchFamily="18" charset="0"/>
              </a:rPr>
              <a:t>键盘输入并显示</a:t>
            </a:r>
            <a:r>
              <a:rPr lang="en-US" altLang="zh-CN" b="1" dirty="0">
                <a:latin typeface="Times New Roman" panose="02020603050405020304" pitchFamily="18" charset="0"/>
                <a:cs typeface="Times New Roman" panose="02020603050405020304" pitchFamily="18" charset="0"/>
              </a:rPr>
              <a:t>(01</a:t>
            </a:r>
            <a:r>
              <a:rPr lang="zh-CN" altLang="en-US" b="1" dirty="0">
                <a:latin typeface="Times New Roman" panose="02020603050405020304" pitchFamily="18" charset="0"/>
                <a:cs typeface="Times New Roman" panose="02020603050405020304" pitchFamily="18" charset="0"/>
              </a:rPr>
              <a:t>号功能调用）</a:t>
            </a:r>
            <a:endParaRPr lang="zh-CN" altLang="en-US"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5.5</a:t>
            </a:r>
            <a:r>
              <a:rPr lang="zh-CN" altLang="zh-CN" dirty="0"/>
              <a:t>系统功能调用</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570384" y="2327940"/>
            <a:ext cx="8003232" cy="3539430"/>
          </a:xfrm>
          <a:prstGeom prst="rect">
            <a:avLst/>
          </a:prstGeom>
        </p:spPr>
        <p:txBody>
          <a:bodyPr wrap="square">
            <a:spAutoFit/>
          </a:bodyPr>
          <a:lstStyle/>
          <a:p>
            <a:pPr marL="342900" lvl="0" indent="-342900" eaLnBrk="0" hangingPunct="0">
              <a:spcBef>
                <a:spcPct val="20000"/>
              </a:spcBef>
              <a:buClr>
                <a:srgbClr val="4C59D2"/>
              </a:buClr>
              <a:buFont typeface="Wingdings" panose="05000000000000000000" pitchFamily="2" charset="2"/>
              <a:buChar char="v"/>
            </a:pP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功能调用号</a:t>
            </a: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AH=01H</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eaLnBrk="0" hangingPunct="0">
              <a:spcBef>
                <a:spcPct val="20000"/>
              </a:spcBef>
              <a:buClr>
                <a:srgbClr val="4C59D2"/>
              </a:buClr>
              <a:buFont typeface="Wingdings" panose="05000000000000000000" pitchFamily="2" charset="2"/>
              <a:buChar char="v"/>
            </a:pP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功能：接收从键盘输入的一个字符并在屏幕回显。输入字符的</a:t>
            </a: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ASCII</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码存入</a:t>
            </a: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AL</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寄存器。若按下组合键</a:t>
            </a:r>
            <a:r>
              <a:rPr lang="en-US" altLang="zh-CN" sz="2000" b="1" kern="0" dirty="0" err="1">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Ctrl+Break</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000" b="1" kern="0" dirty="0" err="1">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Ctrl+C</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，则程序返回</a:t>
            </a: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DOS</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；如果按下的是</a:t>
            </a: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Tab</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键，屏幕上光标自动移至下一个制表位。</a:t>
            </a:r>
            <a:endPar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eaLnBrk="0" hangingPunct="0">
              <a:spcBef>
                <a:spcPct val="20000"/>
              </a:spcBef>
              <a:buClr>
                <a:srgbClr val="4C59D2"/>
              </a:buClr>
              <a:buFont typeface="Wingdings" panose="05000000000000000000" pitchFamily="2" charset="2"/>
              <a:buChar char="Ø"/>
            </a:pPr>
            <a:r>
              <a:rPr lang="zh-CN" altLang="en-US"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入口参数：无</a:t>
            </a:r>
            <a:endParaRPr lang="zh-CN" altLang="en-US"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eaLnBrk="0" hangingPunct="0">
              <a:spcBef>
                <a:spcPct val="20000"/>
              </a:spcBef>
              <a:buClr>
                <a:srgbClr val="4C59D2"/>
              </a:buClr>
              <a:buFont typeface="Wingdings" panose="05000000000000000000" pitchFamily="2" charset="2"/>
              <a:buChar char="Ø"/>
            </a:pPr>
            <a:r>
              <a:rPr lang="zh-CN" altLang="en-US"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出口参数：</a:t>
            </a:r>
            <a:r>
              <a:rPr lang="en-US" altLang="zh-CN"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AL</a:t>
            </a:r>
            <a:r>
              <a:rPr lang="zh-CN" altLang="en-US"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寄存器存放输入字符的</a:t>
            </a:r>
            <a:r>
              <a:rPr lang="en-US" altLang="zh-CN"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ASCII</a:t>
            </a:r>
            <a:r>
              <a:rPr lang="zh-CN" altLang="en-US"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码值</a:t>
            </a:r>
            <a:endParaRPr lang="zh-CN" altLang="en-US"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eaLnBrk="0" hangingPunct="0">
              <a:spcBef>
                <a:spcPct val="20000"/>
              </a:spcBef>
              <a:buClr>
                <a:srgbClr val="4C59D2"/>
              </a:buClr>
              <a:buFont typeface="Wingdings" panose="05000000000000000000" pitchFamily="2" charset="2"/>
              <a:buChar char="v"/>
            </a:pP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格式：</a:t>
            </a:r>
            <a:endPar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eaLnBrk="0" hangingPunct="0">
              <a:spcBef>
                <a:spcPct val="20000"/>
              </a:spcBef>
              <a:buClr>
                <a:srgbClr val="4C59D2"/>
              </a:buClr>
            </a:pP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         MOV  AH,01H    </a:t>
            </a:r>
            <a:endPar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eaLnBrk="0" hangingPunct="0">
              <a:spcBef>
                <a:spcPct val="20000"/>
              </a:spcBef>
              <a:buClr>
                <a:srgbClr val="4C59D2"/>
              </a:buClr>
            </a:pP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          INT  21H</a:t>
            </a:r>
            <a:endPar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500"/>
                                        <p:tgtEl>
                                          <p:spTgt spid="5">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500"/>
                                        <p:tgtEl>
                                          <p:spTgt spid="5">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4"/>
            <a:ext cx="8229600" cy="563563"/>
          </a:xfrm>
        </p:spPr>
        <p:txBody>
          <a:bodyPr/>
          <a:lstStyle/>
          <a:p>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输出单字符</a:t>
            </a:r>
            <a:r>
              <a:rPr lang="en-US" altLang="zh-CN" b="1" dirty="0">
                <a:latin typeface="Times New Roman" panose="02020603050405020304" pitchFamily="18" charset="0"/>
                <a:cs typeface="Times New Roman" panose="02020603050405020304" pitchFamily="18" charset="0"/>
              </a:rPr>
              <a:t>(02H</a:t>
            </a:r>
            <a:r>
              <a:rPr lang="zh-CN" altLang="en-US" b="1" dirty="0">
                <a:latin typeface="Times New Roman" panose="02020603050405020304" pitchFamily="18" charset="0"/>
                <a:cs typeface="Times New Roman" panose="02020603050405020304" pitchFamily="18" charset="0"/>
              </a:rPr>
              <a:t>号功能</a:t>
            </a: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5.5</a:t>
            </a:r>
            <a:r>
              <a:rPr lang="zh-CN" altLang="zh-CN" dirty="0"/>
              <a:t>系统功能调用</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570384" y="2327940"/>
            <a:ext cx="8003232" cy="2911566"/>
          </a:xfrm>
          <a:prstGeom prst="rect">
            <a:avLst/>
          </a:prstGeom>
        </p:spPr>
        <p:txBody>
          <a:bodyPr wrap="square">
            <a:spAutoFit/>
          </a:bodyPr>
          <a:lstStyle/>
          <a:p>
            <a:pPr marL="342900" lvl="0" indent="-342900" eaLnBrk="0" hangingPunct="0">
              <a:spcBef>
                <a:spcPct val="20000"/>
              </a:spcBef>
              <a:buClr>
                <a:srgbClr val="4C59D2"/>
              </a:buClr>
              <a:buFont typeface="Wingdings" panose="05000000000000000000" pitchFamily="2" charset="2"/>
              <a:buChar char="v"/>
            </a:pP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功能调用号</a:t>
            </a: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AH=02H</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eaLnBrk="0" hangingPunct="0">
              <a:spcBef>
                <a:spcPct val="20000"/>
              </a:spcBef>
              <a:buClr>
                <a:srgbClr val="4C59D2"/>
              </a:buClr>
              <a:buFont typeface="Wingdings" panose="05000000000000000000" pitchFamily="2" charset="2"/>
              <a:buChar char="v"/>
            </a:pP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功能：在屏幕上显示一个字符。</a:t>
            </a:r>
            <a:endPar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eaLnBrk="0" hangingPunct="0">
              <a:spcBef>
                <a:spcPct val="20000"/>
              </a:spcBef>
              <a:buClr>
                <a:srgbClr val="4C59D2"/>
              </a:buClr>
              <a:buFont typeface="Wingdings" panose="05000000000000000000" pitchFamily="2" charset="2"/>
              <a:buChar char="Ø"/>
            </a:pPr>
            <a:r>
              <a:rPr lang="zh-CN" altLang="en-US"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入口参数：</a:t>
            </a:r>
            <a:r>
              <a:rPr lang="en-US" altLang="zh-CN"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DL=</a:t>
            </a:r>
            <a:r>
              <a:rPr lang="zh-CN" altLang="en-US"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输出字符</a:t>
            </a:r>
            <a:endParaRPr lang="en-US" altLang="zh-CN"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eaLnBrk="0" hangingPunct="0">
              <a:spcBef>
                <a:spcPct val="20000"/>
              </a:spcBef>
              <a:buClr>
                <a:srgbClr val="4C59D2"/>
              </a:buClr>
              <a:buFont typeface="Wingdings" panose="05000000000000000000" pitchFamily="2" charset="2"/>
              <a:buChar char="Ø"/>
            </a:pPr>
            <a:r>
              <a:rPr lang="zh-CN" altLang="en-US"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出口参数：无</a:t>
            </a:r>
            <a:endParaRPr lang="zh-CN" altLang="en-US"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eaLnBrk="0" hangingPunct="0">
              <a:spcBef>
                <a:spcPct val="20000"/>
              </a:spcBef>
              <a:buClr>
                <a:srgbClr val="4C59D2"/>
              </a:buClr>
              <a:buFont typeface="Wingdings" panose="05000000000000000000" pitchFamily="2" charset="2"/>
              <a:buChar char="v"/>
            </a:pP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例如：</a:t>
            </a:r>
            <a:endPar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eaLnBrk="0" hangingPunct="0">
              <a:spcBef>
                <a:spcPct val="20000"/>
              </a:spcBef>
              <a:buClr>
                <a:srgbClr val="4C59D2"/>
              </a:buClr>
            </a:pP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	MOV DL</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'A'		; A</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字符的</a:t>
            </a: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ASCII</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码置入</a:t>
            </a: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DL</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中</a:t>
            </a:r>
            <a:endPar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eaLnBrk="0" hangingPunct="0">
              <a:spcBef>
                <a:spcPct val="20000"/>
              </a:spcBef>
              <a:buClr>
                <a:srgbClr val="4C59D2"/>
              </a:buClr>
            </a:pP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	MOV AH</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2</a:t>
            </a:r>
            <a:endPar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eaLnBrk="0" hangingPunct="0">
              <a:spcBef>
                <a:spcPct val="20000"/>
              </a:spcBef>
              <a:buClr>
                <a:srgbClr val="4C59D2"/>
              </a:buClr>
            </a:pP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	INT 21H</a:t>
            </a:r>
            <a:endPar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wipe(down)">
                                      <p:cBhvr>
                                        <p:cTn id="28" dur="500"/>
                                        <p:tgtEl>
                                          <p:spTgt spid="5">
                                            <p:txEl>
                                              <p:pRg st="4" end="4"/>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wipe(down)">
                                      <p:cBhvr>
                                        <p:cTn id="31" dur="500"/>
                                        <p:tgtEl>
                                          <p:spTgt spid="5">
                                            <p:txEl>
                                              <p:pRg st="5" end="5"/>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wipe(down)">
                                      <p:cBhvr>
                                        <p:cTn id="34" dur="500"/>
                                        <p:tgtEl>
                                          <p:spTgt spid="5">
                                            <p:txEl>
                                              <p:pRg st="6" end="6"/>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wipe(down)">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4"/>
            <a:ext cx="8229600" cy="563563"/>
          </a:xfrm>
        </p:spPr>
        <p:txBody>
          <a:bodyPr/>
          <a:lstStyle/>
          <a:p>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不带显示的单字符键盘输入</a:t>
            </a:r>
            <a:r>
              <a:rPr lang="en-US" altLang="zh-CN" b="1" dirty="0">
                <a:latin typeface="Times New Roman" panose="02020603050405020304" pitchFamily="18" charset="0"/>
                <a:cs typeface="Times New Roman" panose="02020603050405020304" pitchFamily="18" charset="0"/>
              </a:rPr>
              <a:t>(07H</a:t>
            </a:r>
            <a:r>
              <a:rPr lang="zh-CN" altLang="en-US" b="1" dirty="0">
                <a:latin typeface="Times New Roman" panose="02020603050405020304" pitchFamily="18" charset="0"/>
                <a:cs typeface="Times New Roman" panose="02020603050405020304" pitchFamily="18" charset="0"/>
              </a:rPr>
              <a:t>号、</a:t>
            </a:r>
            <a:r>
              <a:rPr lang="en-US" altLang="zh-CN" b="1" dirty="0">
                <a:latin typeface="Times New Roman" panose="02020603050405020304" pitchFamily="18" charset="0"/>
                <a:cs typeface="Times New Roman" panose="02020603050405020304" pitchFamily="18" charset="0"/>
              </a:rPr>
              <a:t>08H</a:t>
            </a:r>
            <a:r>
              <a:rPr lang="zh-CN" altLang="en-US" b="1" dirty="0">
                <a:latin typeface="Times New Roman" panose="02020603050405020304" pitchFamily="18" charset="0"/>
                <a:cs typeface="Times New Roman" panose="02020603050405020304" pitchFamily="18" charset="0"/>
              </a:rPr>
              <a:t>号功能</a:t>
            </a: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5.5</a:t>
            </a:r>
            <a:r>
              <a:rPr lang="zh-CN" altLang="zh-CN" dirty="0"/>
              <a:t>系统功能调用</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570384" y="2327940"/>
            <a:ext cx="8229600" cy="3958007"/>
          </a:xfrm>
          <a:prstGeom prst="rect">
            <a:avLst/>
          </a:prstGeom>
        </p:spPr>
        <p:txBody>
          <a:bodyPr wrap="square">
            <a:spAutoFit/>
          </a:bodyPr>
          <a:lstStyle/>
          <a:p>
            <a:pPr marL="342900" lvl="0" indent="-342900" eaLnBrk="0" hangingPunct="0">
              <a:spcBef>
                <a:spcPct val="20000"/>
              </a:spcBef>
              <a:buClr>
                <a:srgbClr val="4C59D2"/>
              </a:buClr>
              <a:buFont typeface="Wingdings" panose="05000000000000000000" pitchFamily="2" charset="2"/>
              <a:buChar char="v"/>
            </a:pP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功能调用号</a:t>
            </a: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AH=07H(08H)</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eaLnBrk="0" hangingPunct="0">
              <a:spcBef>
                <a:spcPct val="20000"/>
              </a:spcBef>
              <a:buClr>
                <a:srgbClr val="4C59D2"/>
              </a:buClr>
              <a:buFont typeface="Wingdings" panose="05000000000000000000" pitchFamily="2" charset="2"/>
              <a:buChar char="v"/>
            </a:pP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功能：与</a:t>
            </a: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01H</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号功能类似，区别仅仅是输入的字符不在屏幕上显示。其中，</a:t>
            </a: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07H</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号功能调用对</a:t>
            </a:r>
            <a:r>
              <a:rPr lang="en-US" altLang="zh-CN" sz="2000" b="1" kern="0" dirty="0" err="1">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Ctrl+C</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键和</a:t>
            </a: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Tab</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键无反应。</a:t>
            </a:r>
            <a:endPar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eaLnBrk="0" hangingPunct="0">
              <a:spcBef>
                <a:spcPct val="20000"/>
              </a:spcBef>
              <a:buClr>
                <a:srgbClr val="4C59D2"/>
              </a:buClr>
              <a:buFont typeface="Wingdings" panose="05000000000000000000" pitchFamily="2" charset="2"/>
              <a:buChar char="Ø"/>
            </a:pPr>
            <a:r>
              <a:rPr lang="zh-CN" altLang="en-US"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入口参数：无</a:t>
            </a:r>
            <a:endParaRPr lang="en-US" altLang="zh-CN"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eaLnBrk="0" hangingPunct="0">
              <a:spcBef>
                <a:spcPct val="20000"/>
              </a:spcBef>
              <a:buClr>
                <a:srgbClr val="4C59D2"/>
              </a:buClr>
              <a:buFont typeface="Wingdings" panose="05000000000000000000" pitchFamily="2" charset="2"/>
              <a:buChar char="Ø"/>
            </a:pPr>
            <a:r>
              <a:rPr lang="zh-CN" altLang="en-US"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出口参数：</a:t>
            </a:r>
            <a:r>
              <a:rPr lang="en-US" altLang="zh-CN"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DL=</a:t>
            </a:r>
            <a:r>
              <a:rPr lang="zh-CN" altLang="en-US"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输出字符</a:t>
            </a:r>
            <a:endParaRPr lang="en-US" altLang="zh-CN"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eaLnBrk="0" hangingPunct="0">
              <a:spcBef>
                <a:spcPct val="20000"/>
              </a:spcBef>
              <a:buClr>
                <a:srgbClr val="4C59D2"/>
              </a:buClr>
              <a:buFont typeface="Wingdings" panose="05000000000000000000" pitchFamily="2" charset="2"/>
              <a:buChar char="v"/>
            </a:pP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格式：</a:t>
            </a:r>
            <a:endPar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eaLnBrk="0" hangingPunct="0">
              <a:spcBef>
                <a:spcPct val="20000"/>
              </a:spcBef>
              <a:buClr>
                <a:srgbClr val="4C59D2"/>
              </a:buClr>
            </a:pPr>
            <a:r>
              <a:rPr lang="pt-BR"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		MOV	AH:07H</a:t>
            </a:r>
            <a:endParaRPr lang="pt-BR"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eaLnBrk="0" hangingPunct="0">
              <a:spcBef>
                <a:spcPct val="20000"/>
              </a:spcBef>
              <a:buClr>
                <a:srgbClr val="4C59D2"/>
              </a:buClr>
            </a:pPr>
            <a:r>
              <a:rPr lang="pt-BR"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		INT 21H</a:t>
            </a:r>
            <a:endParaRPr lang="pt-BR"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eaLnBrk="0" hangingPunct="0">
              <a:spcBef>
                <a:spcPct val="20000"/>
              </a:spcBef>
              <a:buClr>
                <a:srgbClr val="4C59D2"/>
              </a:buClr>
            </a:pP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pt-BR"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或</a:t>
            </a:r>
            <a:endParaRPr lang="zh-CN" altLang="pt-BR"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eaLnBrk="0" hangingPunct="0">
              <a:spcBef>
                <a:spcPct val="20000"/>
              </a:spcBef>
              <a:buClr>
                <a:srgbClr val="4C59D2"/>
              </a:buClr>
            </a:pPr>
            <a:r>
              <a:rPr lang="pt-BR"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		MOV	AH</a:t>
            </a:r>
            <a:r>
              <a:rPr lang="zh-CN" altLang="pt-BR"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a:t>
            </a:r>
            <a:r>
              <a:rPr lang="pt-BR"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08H</a:t>
            </a:r>
            <a:endParaRPr lang="pt-BR"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eaLnBrk="0" hangingPunct="0">
              <a:spcBef>
                <a:spcPct val="20000"/>
              </a:spcBef>
              <a:buClr>
                <a:srgbClr val="4C59D2"/>
              </a:buClr>
            </a:pPr>
            <a:r>
              <a:rPr lang="pt-BR"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		INT 21H</a:t>
            </a:r>
            <a:endParaRPr lang="pt-BR"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fade">
                                      <p:cBhvr>
                                        <p:cTn id="38" dur="500"/>
                                        <p:tgtEl>
                                          <p:spTgt spid="5">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Effect transition="in" filter="fade">
                                      <p:cBhvr>
                                        <p:cTn id="41"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4"/>
            <a:ext cx="8229600" cy="563563"/>
          </a:xfrm>
        </p:spPr>
        <p:txBody>
          <a:bodyPr/>
          <a:lstStyle/>
          <a:p>
            <a:r>
              <a:rPr lang="en-US" altLang="zh-CN" b="1" dirty="0">
                <a:latin typeface="Times New Roman" panose="02020603050405020304" pitchFamily="18" charset="0"/>
                <a:cs typeface="Times New Roman" panose="02020603050405020304" pitchFamily="18" charset="0"/>
              </a:rPr>
              <a:t>4.</a:t>
            </a:r>
            <a:r>
              <a:rPr lang="zh-CN" altLang="en-US" b="1" dirty="0">
                <a:latin typeface="Times New Roman" panose="02020603050405020304" pitchFamily="18" charset="0"/>
                <a:cs typeface="Times New Roman" panose="02020603050405020304" pitchFamily="18" charset="0"/>
              </a:rPr>
              <a:t>字符串输出</a:t>
            </a:r>
            <a:r>
              <a:rPr lang="en-US" altLang="zh-CN" b="1" dirty="0">
                <a:latin typeface="Times New Roman" panose="02020603050405020304" pitchFamily="18" charset="0"/>
                <a:cs typeface="Times New Roman" panose="02020603050405020304" pitchFamily="18" charset="0"/>
              </a:rPr>
              <a:t>(09H</a:t>
            </a:r>
            <a:r>
              <a:rPr lang="zh-CN" altLang="en-US" b="1" dirty="0">
                <a:latin typeface="Times New Roman" panose="02020603050405020304" pitchFamily="18" charset="0"/>
                <a:cs typeface="Times New Roman" panose="02020603050405020304" pitchFamily="18" charset="0"/>
              </a:rPr>
              <a:t>号功能</a:t>
            </a: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5.5</a:t>
            </a:r>
            <a:r>
              <a:rPr lang="zh-CN" altLang="zh-CN" dirty="0"/>
              <a:t>系统功能调用</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570384" y="2327940"/>
            <a:ext cx="8573616" cy="2492990"/>
          </a:xfrm>
          <a:prstGeom prst="rect">
            <a:avLst/>
          </a:prstGeom>
        </p:spPr>
        <p:txBody>
          <a:bodyPr wrap="square">
            <a:spAutoFit/>
          </a:bodyPr>
          <a:lstStyle/>
          <a:p>
            <a:pPr marL="342900" lvl="0" indent="-342900" eaLnBrk="0" hangingPunct="0">
              <a:spcBef>
                <a:spcPct val="20000"/>
              </a:spcBef>
              <a:buClr>
                <a:srgbClr val="4C59D2"/>
              </a:buClr>
              <a:buFont typeface="Wingdings" panose="05000000000000000000" pitchFamily="2" charset="2"/>
              <a:buChar char="v"/>
            </a:pP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功能调用号</a:t>
            </a: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AH=9</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eaLnBrk="0" hangingPunct="0">
              <a:spcBef>
                <a:spcPct val="20000"/>
              </a:spcBef>
              <a:buClr>
                <a:srgbClr val="4C59D2"/>
              </a:buClr>
              <a:buFont typeface="Wingdings" panose="05000000000000000000" pitchFamily="2" charset="2"/>
              <a:buChar char="v"/>
            </a:pP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功能：在屏幕上显示一个字符串。</a:t>
            </a:r>
            <a:endPar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eaLnBrk="0" hangingPunct="0">
              <a:spcBef>
                <a:spcPct val="20000"/>
              </a:spcBef>
              <a:buClr>
                <a:srgbClr val="4C59D2"/>
              </a:buClr>
              <a:buFont typeface="Wingdings" panose="05000000000000000000" pitchFamily="2" charset="2"/>
              <a:buChar char="Ø"/>
            </a:pP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入口参数：是被输出字符串首址，接收入口参数的是寄存器</a:t>
            </a: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DS</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DX</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，分别存入被输出字符串首址的段基值和偏移量。</a:t>
            </a:r>
            <a:endPar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eaLnBrk="0" hangingPunct="0">
              <a:spcBef>
                <a:spcPct val="20000"/>
              </a:spcBef>
              <a:buClr>
                <a:srgbClr val="4C59D2"/>
              </a:buClr>
              <a:buFont typeface="Wingdings" panose="05000000000000000000" pitchFamily="2" charset="2"/>
              <a:buChar char="ü"/>
            </a:pP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采用</a:t>
            </a: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9</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号功能输出字符串，要求字符串以‘</a:t>
            </a: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’结束，该字符作为字符串结束符，不输出。</a:t>
            </a:r>
            <a:endPar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eaLnBrk="0" hangingPunct="0">
              <a:spcBef>
                <a:spcPct val="20000"/>
              </a:spcBef>
              <a:buClr>
                <a:srgbClr val="4C59D2"/>
              </a:buClr>
              <a:buFont typeface="Wingdings" panose="05000000000000000000" pitchFamily="2" charset="2"/>
              <a:buChar char="Ø"/>
            </a:pP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出口参数：无</a:t>
            </a:r>
            <a:endPar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1331640" y="5002620"/>
            <a:ext cx="4572000" cy="1200329"/>
          </a:xfrm>
          <a:prstGeom prst="rect">
            <a:avLst/>
          </a:prstGeom>
        </p:spPr>
        <p:txBody>
          <a:bodyPr>
            <a:spAutoFit/>
          </a:bodyPr>
          <a:lstStyle/>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格式：</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pt-BR" altLang="zh-CN" b="1" dirty="0">
                <a:latin typeface="Times New Roman" panose="02020603050405020304" pitchFamily="18" charset="0"/>
                <a:ea typeface="微软雅黑" panose="020B0503020204020204" pitchFamily="34" charset="-122"/>
                <a:cs typeface="Times New Roman" panose="02020603050405020304" pitchFamily="18" charset="0"/>
              </a:rPr>
              <a:t>MOV	DX</a:t>
            </a:r>
            <a:r>
              <a:rPr lang="zh-CN" altLang="pt-BR" b="1" dirty="0">
                <a:latin typeface="Times New Roman" panose="02020603050405020304" pitchFamily="18" charset="0"/>
                <a:ea typeface="微软雅黑" panose="020B0503020204020204" pitchFamily="34" charset="-122"/>
                <a:cs typeface="Times New Roman" panose="02020603050405020304" pitchFamily="18" charset="0"/>
              </a:rPr>
              <a:t>，字符串偏移量</a:t>
            </a:r>
            <a:endParaRPr lang="zh-CN" altLang="pt-BR" b="1" dirty="0">
              <a:latin typeface="Times New Roman" panose="02020603050405020304" pitchFamily="18" charset="0"/>
              <a:ea typeface="微软雅黑" panose="020B0503020204020204" pitchFamily="34" charset="-122"/>
              <a:cs typeface="Times New Roman" panose="02020603050405020304" pitchFamily="18" charset="0"/>
            </a:endParaRPr>
          </a:p>
          <a:p>
            <a:r>
              <a:rPr lang="pt-BR" altLang="zh-CN" b="1" dirty="0">
                <a:latin typeface="Times New Roman" panose="02020603050405020304" pitchFamily="18" charset="0"/>
                <a:ea typeface="微软雅黑" panose="020B0503020204020204" pitchFamily="34" charset="-122"/>
                <a:cs typeface="Times New Roman" panose="02020603050405020304" pitchFamily="18" charset="0"/>
              </a:rPr>
              <a:t>MOV	AH</a:t>
            </a:r>
            <a:r>
              <a:rPr lang="zh-CN" altLang="pt-BR" b="1" dirty="0">
                <a:latin typeface="Times New Roman" panose="02020603050405020304" pitchFamily="18" charset="0"/>
                <a:ea typeface="微软雅黑" panose="020B0503020204020204" pitchFamily="34" charset="-122"/>
                <a:cs typeface="Times New Roman" panose="02020603050405020304" pitchFamily="18" charset="0"/>
              </a:rPr>
              <a:t>，</a:t>
            </a:r>
            <a:r>
              <a:rPr lang="pt-BR" altLang="zh-CN" b="1" dirty="0">
                <a:latin typeface="Times New Roman" panose="02020603050405020304" pitchFamily="18" charset="0"/>
                <a:ea typeface="微软雅黑" panose="020B0503020204020204" pitchFamily="34" charset="-122"/>
                <a:cs typeface="Times New Roman" panose="02020603050405020304" pitchFamily="18" charset="0"/>
              </a:rPr>
              <a:t>09H</a:t>
            </a:r>
            <a:endParaRPr lang="pt-BR"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pt-BR" altLang="zh-CN" b="1" dirty="0">
                <a:latin typeface="Times New Roman" panose="02020603050405020304" pitchFamily="18" charset="0"/>
                <a:ea typeface="微软雅黑" panose="020B0503020204020204" pitchFamily="34" charset="-122"/>
                <a:cs typeface="Times New Roman" panose="02020603050405020304" pitchFamily="18" charset="0"/>
              </a:rPr>
              <a:t>INT	21H</a:t>
            </a:r>
            <a:endParaRPr lang="pt-BR"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5" dur="500"/>
                                        <p:tgtEl>
                                          <p:spTgt spid="5">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8" dur="500"/>
                                        <p:tgtEl>
                                          <p:spTgt spid="5">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1" dur="500"/>
                                        <p:tgtEl>
                                          <p:spTgt spid="5">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ssolv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5.5</a:t>
            </a:r>
            <a:r>
              <a:rPr lang="zh-CN" altLang="zh-CN" dirty="0"/>
              <a:t>系统功能调用</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611560" y="1772816"/>
            <a:ext cx="8136904" cy="4401205"/>
          </a:xfrm>
          <a:prstGeom prst="rect">
            <a:avLst/>
          </a:prstGeom>
        </p:spPr>
        <p:txBody>
          <a:bodyPr wrap="square">
            <a:spAutoFit/>
          </a:bodyP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字符串输出（续）</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例如：</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DATA  SEGMENTS</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STRING	DB 	'A EXAMPLE'0DH</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0AH</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定义字符串</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DATA  ENDS</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CODE  SEGMENT</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MOV  DX,OFFSET  STRING</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MOV  AH,9</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INT  21H</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CODE  ENDS</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0" dur="500"/>
                                        <p:tgtEl>
                                          <p:spTgt spid="5">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3" dur="500"/>
                                        <p:tgtEl>
                                          <p:spTgt spid="5">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6" dur="500"/>
                                        <p:tgtEl>
                                          <p:spTgt spid="5">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9" dur="500"/>
                                        <p:tgtEl>
                                          <p:spTgt spid="5">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randombar(horizontal)">
                                      <p:cBhvr>
                                        <p:cTn id="27" dur="500"/>
                                        <p:tgtEl>
                                          <p:spTgt spid="5">
                                            <p:txEl>
                                              <p:pRg st="7" end="7"/>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randombar(horizontal)">
                                      <p:cBhvr>
                                        <p:cTn id="30" dur="500"/>
                                        <p:tgtEl>
                                          <p:spTgt spid="5">
                                            <p:txEl>
                                              <p:pRg st="8" end="8"/>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randombar(horizontal)">
                                      <p:cBhvr>
                                        <p:cTn id="33" dur="500"/>
                                        <p:tgtEl>
                                          <p:spTgt spid="5">
                                            <p:txEl>
                                              <p:pRg st="9" end="9"/>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36" dur="500"/>
                                        <p:tgtEl>
                                          <p:spTgt spid="5">
                                            <p:txEl>
                                              <p:pRg st="10" end="10"/>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39" dur="500"/>
                                        <p:tgtEl>
                                          <p:spTgt spid="5">
                                            <p:txEl>
                                              <p:pRg st="11" end="11"/>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randombar(horizontal)">
                                      <p:cBhvr>
                                        <p:cTn id="42" dur="500"/>
                                        <p:tgtEl>
                                          <p:spTgt spid="5">
                                            <p:txEl>
                                              <p:pRg st="12" end="12"/>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animEffect transition="in" filter="randombar(horizontal)">
                                      <p:cBhvr>
                                        <p:cTn id="45"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4"/>
            <a:ext cx="8229600" cy="563563"/>
          </a:xfrm>
        </p:spPr>
        <p:txBody>
          <a:bodyPr/>
          <a:lstStyle/>
          <a:p>
            <a:r>
              <a:rPr lang="en-US" altLang="zh-CN" b="1" dirty="0">
                <a:latin typeface="Times New Roman" panose="02020603050405020304" pitchFamily="18" charset="0"/>
                <a:cs typeface="Times New Roman" panose="02020603050405020304" pitchFamily="18" charset="0"/>
              </a:rPr>
              <a:t>5.</a:t>
            </a:r>
            <a:r>
              <a:rPr lang="zh-CN" altLang="en-US" b="1" dirty="0">
                <a:latin typeface="Times New Roman" panose="02020603050405020304" pitchFamily="18" charset="0"/>
                <a:cs typeface="Times New Roman" panose="02020603050405020304" pitchFamily="18" charset="0"/>
              </a:rPr>
              <a:t>字符串输入</a:t>
            </a:r>
            <a:r>
              <a:rPr lang="en-US" altLang="zh-CN" b="1" dirty="0">
                <a:latin typeface="Times New Roman" panose="02020603050405020304" pitchFamily="18" charset="0"/>
                <a:cs typeface="Times New Roman" panose="02020603050405020304" pitchFamily="18" charset="0"/>
              </a:rPr>
              <a:t>(0AH</a:t>
            </a:r>
            <a:r>
              <a:rPr lang="zh-CN" altLang="en-US" b="1" dirty="0">
                <a:latin typeface="Times New Roman" panose="02020603050405020304" pitchFamily="18" charset="0"/>
                <a:cs typeface="Times New Roman" panose="02020603050405020304" pitchFamily="18" charset="0"/>
              </a:rPr>
              <a:t>号功能调用</a:t>
            </a: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5.5</a:t>
            </a:r>
            <a:r>
              <a:rPr lang="zh-CN" altLang="zh-CN" dirty="0"/>
              <a:t>系统功能调用</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570384" y="2327940"/>
            <a:ext cx="8573616" cy="3884140"/>
          </a:xfrm>
          <a:prstGeom prst="rect">
            <a:avLst/>
          </a:prstGeom>
        </p:spPr>
        <p:txBody>
          <a:bodyPr wrap="square">
            <a:spAutoFit/>
          </a:bodyPr>
          <a:lstStyle/>
          <a:p>
            <a:pPr marL="342900" lvl="0" indent="-342900" eaLnBrk="0" hangingPunct="0">
              <a:spcBef>
                <a:spcPct val="20000"/>
              </a:spcBef>
              <a:buClr>
                <a:srgbClr val="4C59D2"/>
              </a:buClr>
              <a:buFont typeface="Wingdings" panose="05000000000000000000" pitchFamily="2" charset="2"/>
              <a:buChar char="v"/>
            </a:pP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功能调用号</a:t>
            </a: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AH=0AH</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eaLnBrk="0" hangingPunct="0">
              <a:spcBef>
                <a:spcPct val="20000"/>
              </a:spcBef>
              <a:buClr>
                <a:srgbClr val="4C59D2"/>
              </a:buClr>
              <a:buFont typeface="Wingdings" panose="05000000000000000000" pitchFamily="2" charset="2"/>
              <a:buChar char="v"/>
            </a:pP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功能：从键盘接受字符串后存入以</a:t>
            </a: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DS:DX</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为首地址的内存缓冲区，同时显示该字符串，输入过程以回车键结束。要求先建立缓冲区，并且：</a:t>
            </a:r>
            <a:endPar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eaLnBrk="0" hangingPunct="0">
              <a:spcBef>
                <a:spcPct val="20000"/>
              </a:spcBef>
              <a:buClr>
                <a:srgbClr val="4C59D2"/>
              </a:buClr>
              <a:buFont typeface="Wingdings" panose="05000000000000000000" pitchFamily="2" charset="2"/>
              <a:buChar char="ü"/>
            </a:pPr>
            <a:r>
              <a:rPr lang="zh-CN" altLang="en-US" b="1" kern="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kern="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b="1" kern="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第一个字节缓冲区能容纳的字符个数</a:t>
            </a:r>
            <a:endParaRPr lang="zh-CN" altLang="en-US" b="1" kern="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eaLnBrk="0" hangingPunct="0">
              <a:spcBef>
                <a:spcPct val="20000"/>
              </a:spcBef>
              <a:buClr>
                <a:srgbClr val="4C59D2"/>
              </a:buClr>
              <a:buFont typeface="Wingdings" panose="05000000000000000000" pitchFamily="2" charset="2"/>
              <a:buChar char="ü"/>
            </a:pPr>
            <a:r>
              <a:rPr lang="zh-CN" altLang="en-US" b="1" kern="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kern="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b="1" kern="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第二个字节保留，以存放实际放入的字符个数</a:t>
            </a:r>
            <a:endParaRPr lang="zh-CN" altLang="en-US" b="1" kern="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eaLnBrk="0" hangingPunct="0">
              <a:spcBef>
                <a:spcPct val="20000"/>
              </a:spcBef>
              <a:buClr>
                <a:srgbClr val="4C59D2"/>
              </a:buClr>
              <a:buFont typeface="Wingdings" panose="05000000000000000000" pitchFamily="2" charset="2"/>
              <a:buChar char="ü"/>
            </a:pPr>
            <a:r>
              <a:rPr lang="zh-CN" altLang="en-US" b="1" kern="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kern="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b="1" kern="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第三个字符开始存放从键盘输入的字符。</a:t>
            </a:r>
            <a:endParaRPr lang="zh-CN" altLang="en-US" b="1" kern="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eaLnBrk="0" hangingPunct="0">
              <a:spcBef>
                <a:spcPct val="20000"/>
              </a:spcBef>
              <a:buClr>
                <a:srgbClr val="4C59D2"/>
              </a:buClr>
              <a:buFont typeface="Wingdings" panose="05000000000000000000" pitchFamily="2" charset="2"/>
              <a:buChar char="ü"/>
            </a:pPr>
            <a:r>
              <a:rPr lang="zh-CN" altLang="en-US" b="1" kern="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kern="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4. </a:t>
            </a:r>
            <a:r>
              <a:rPr lang="zh-CN" altLang="en-US" b="1" kern="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实际输入不足，则补</a:t>
            </a:r>
            <a:r>
              <a:rPr lang="en-US" altLang="zh-CN" b="1" kern="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b="1" kern="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；太多，则忽略。</a:t>
            </a:r>
            <a:endParaRPr lang="zh-CN" altLang="en-US" b="1" kern="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eaLnBrk="0" hangingPunct="0">
              <a:spcBef>
                <a:spcPct val="20000"/>
              </a:spcBef>
              <a:buClr>
                <a:srgbClr val="4C59D2"/>
              </a:buClr>
              <a:buFont typeface="Wingdings" panose="05000000000000000000" pitchFamily="2" charset="2"/>
              <a:buChar char="Ø"/>
            </a:pPr>
            <a:r>
              <a:rPr lang="zh-CN" altLang="en-US" b="1" kern="0"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rPr>
              <a:t>入口参数</a:t>
            </a:r>
            <a:r>
              <a:rPr lang="en-US" altLang="zh-CN" b="1" kern="0"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rPr>
              <a:t>: DS: DX=</a:t>
            </a:r>
            <a:r>
              <a:rPr lang="zh-CN" altLang="en-US" b="1" kern="0"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rPr>
              <a:t>缓冲区首址</a:t>
            </a:r>
            <a:endParaRPr lang="zh-CN" altLang="en-US" b="1" kern="0"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lvl="1" eaLnBrk="0" hangingPunct="0">
              <a:spcBef>
                <a:spcPct val="20000"/>
              </a:spcBef>
              <a:buClr>
                <a:srgbClr val="4C59D2"/>
              </a:buClr>
            </a:pPr>
            <a:r>
              <a:rPr lang="zh-CN" altLang="en-US" b="1" kern="0"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kern="0"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rPr>
              <a:t>[DS: DX]=</a:t>
            </a:r>
            <a:r>
              <a:rPr lang="zh-CN" altLang="en-US" b="1" kern="0"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rPr>
              <a:t>缓冲区最大字符个数</a:t>
            </a:r>
            <a:endParaRPr lang="zh-CN" altLang="en-US" b="1" kern="0"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eaLnBrk="0" hangingPunct="0">
              <a:spcBef>
                <a:spcPct val="20000"/>
              </a:spcBef>
              <a:buClr>
                <a:srgbClr val="4C59D2"/>
              </a:buClr>
              <a:buFont typeface="Wingdings" panose="05000000000000000000" pitchFamily="2" charset="2"/>
              <a:buChar char="Ø"/>
            </a:pPr>
            <a:r>
              <a:rPr lang="zh-CN" altLang="en-US" b="1" kern="0"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rPr>
              <a:t>出口参数</a:t>
            </a:r>
            <a:r>
              <a:rPr lang="en-US" altLang="zh-CN" b="1" kern="0"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rPr>
              <a:t>: [DS: DX+1</a:t>
            </a:r>
            <a:r>
              <a:rPr lang="zh-CN" altLang="en-US" b="1" kern="0"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kern="0"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kern="0"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rPr>
              <a:t>实际输入的字符个数</a:t>
            </a:r>
            <a:endParaRPr lang="en-US" altLang="zh-CN" b="1" kern="0"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lvl="1" eaLnBrk="0" hangingPunct="0">
              <a:spcBef>
                <a:spcPct val="20000"/>
              </a:spcBef>
              <a:buClr>
                <a:srgbClr val="4C59D2"/>
              </a:buClr>
            </a:pPr>
            <a:r>
              <a:rPr lang="en-US" altLang="zh-CN" b="1" kern="0"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rPr>
              <a:t>                        [DS: DX+2]</a:t>
            </a:r>
            <a:r>
              <a:rPr lang="zh-CN" altLang="en-US" b="1" kern="0"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rPr>
              <a:t>单元开始存放实际输入的字符</a:t>
            </a:r>
            <a:endParaRPr lang="zh-CN" altLang="en-US" b="1" kern="0"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2" dur="500"/>
                                        <p:tgtEl>
                                          <p:spTgt spid="5">
                                            <p:txEl>
                                              <p:pRg st="6" end="6"/>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randombar(horizontal)">
                                      <p:cBhvr>
                                        <p:cTn id="35" dur="500"/>
                                        <p:tgtEl>
                                          <p:spTgt spid="5">
                                            <p:txEl>
                                              <p:pRg st="7" end="7"/>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randombar(horizontal)">
                                      <p:cBhvr>
                                        <p:cTn id="38" dur="500"/>
                                        <p:tgtEl>
                                          <p:spTgt spid="5">
                                            <p:txEl>
                                              <p:pRg st="8" end="8"/>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Effect transition="in" filter="randombar(horizontal)">
                                      <p:cBhvr>
                                        <p:cTn id="41"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298450" y="991257"/>
            <a:ext cx="5832475" cy="512415"/>
          </a:xfrm>
        </p:spPr>
        <p:txBody>
          <a:bodyPr/>
          <a:lstStyle/>
          <a:p>
            <a:r>
              <a:rPr lang="en-US" altLang="zh-CN" dirty="0"/>
              <a:t>5.1.3</a:t>
            </a:r>
            <a:r>
              <a:rPr lang="zh-CN" altLang="en-US" dirty="0"/>
              <a:t>一般汇编语言程序的结构形式</a:t>
            </a:r>
            <a:endParaRPr lang="zh-CN" altLang="en-US" dirty="0"/>
          </a:p>
        </p:txBody>
      </p:sp>
      <p:sp>
        <p:nvSpPr>
          <p:cNvPr id="4" name="标题 3"/>
          <p:cNvSpPr>
            <a:spLocks noGrp="1"/>
          </p:cNvSpPr>
          <p:nvPr>
            <p:ph type="title"/>
          </p:nvPr>
        </p:nvSpPr>
        <p:spPr/>
        <p:txBody>
          <a:bodyPr/>
          <a:lstStyle/>
          <a:p>
            <a:endParaRPr lang="zh-CN" altLang="en-US"/>
          </a:p>
        </p:txBody>
      </p:sp>
      <p:sp>
        <p:nvSpPr>
          <p:cNvPr id="28" name="Rectangle 2"/>
          <p:cNvSpPr>
            <a:spLocks noChangeArrowheads="1"/>
          </p:cNvSpPr>
          <p:nvPr/>
        </p:nvSpPr>
        <p:spPr bwMode="auto">
          <a:xfrm>
            <a:off x="827088" y="3444223"/>
            <a:ext cx="5832475" cy="3143227"/>
          </a:xfrm>
          <a:prstGeom prst="rect">
            <a:avLst/>
          </a:prstGeom>
          <a:solidFill>
            <a:srgbClr val="FFFF99"/>
          </a:solidFill>
          <a:ln w="12700" cap="sq">
            <a:solidFill>
              <a:schemeClr val="tx1"/>
            </a:solidFill>
            <a:miter lim="800000"/>
            <a:headEnd type="none" w="sm" len="sm"/>
            <a:tailEnd type="none" w="sm" len="sm"/>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dirty="0"/>
          </a:p>
        </p:txBody>
      </p:sp>
      <p:sp>
        <p:nvSpPr>
          <p:cNvPr id="29" name="Rectangle 3"/>
          <p:cNvSpPr>
            <a:spLocks noChangeArrowheads="1"/>
          </p:cNvSpPr>
          <p:nvPr/>
        </p:nvSpPr>
        <p:spPr bwMode="auto">
          <a:xfrm>
            <a:off x="827088" y="2554365"/>
            <a:ext cx="5832475" cy="874636"/>
          </a:xfrm>
          <a:prstGeom prst="rect">
            <a:avLst/>
          </a:prstGeom>
          <a:solidFill>
            <a:schemeClr val="accent6">
              <a:lumMod val="95000"/>
            </a:schemeClr>
          </a:solidFill>
          <a:ln w="12700" cap="sq">
            <a:solidFill>
              <a:schemeClr val="tx1"/>
            </a:solidFill>
            <a:miter lim="800000"/>
            <a:headEnd type="none" w="sm" len="sm"/>
            <a:tailEnd type="none" w="sm" len="sm"/>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30" name="Rectangle 4"/>
          <p:cNvSpPr>
            <a:spLocks noChangeArrowheads="1"/>
          </p:cNvSpPr>
          <p:nvPr/>
        </p:nvSpPr>
        <p:spPr bwMode="auto">
          <a:xfrm>
            <a:off x="827088" y="1618676"/>
            <a:ext cx="5832475" cy="925148"/>
          </a:xfrm>
          <a:prstGeom prst="rect">
            <a:avLst/>
          </a:prstGeom>
          <a:solidFill>
            <a:schemeClr val="accent3">
              <a:lumMod val="20000"/>
              <a:lumOff val="80000"/>
            </a:schemeClr>
          </a:solidFill>
          <a:ln w="12700" cap="sq">
            <a:solidFill>
              <a:schemeClr val="tx1"/>
            </a:solidFill>
            <a:miter lim="800000"/>
            <a:headEnd type="none" w="sm" len="sm"/>
            <a:tailEnd type="none" w="sm" len="sm"/>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dirty="0"/>
          </a:p>
        </p:txBody>
      </p:sp>
      <p:sp>
        <p:nvSpPr>
          <p:cNvPr id="31" name="Rectangle 5"/>
          <p:cNvSpPr txBox="1">
            <a:spLocks noChangeArrowheads="1"/>
          </p:cNvSpPr>
          <p:nvPr/>
        </p:nvSpPr>
        <p:spPr>
          <a:xfrm>
            <a:off x="684214" y="1618675"/>
            <a:ext cx="7775574" cy="5717818"/>
          </a:xfrm>
          <a:prstGeom prst="rect">
            <a:avLst/>
          </a:prstGeom>
        </p:spPr>
        <p:txBody>
          <a:bodyPr/>
          <a:lstStyle>
            <a:lvl1pPr marL="0" indent="0" algn="l" rtl="0" eaLnBrk="1" fontAlgn="base" hangingPunct="1">
              <a:lnSpc>
                <a:spcPct val="150000"/>
              </a:lnSpc>
              <a:spcBef>
                <a:spcPct val="20000"/>
              </a:spcBef>
              <a:spcAft>
                <a:spcPct val="0"/>
              </a:spcAft>
              <a:buClr>
                <a:schemeClr val="hlink"/>
              </a:buClr>
              <a:buFont typeface="Wingdings" panose="05000000000000000000" pitchFamily="2" charset="2"/>
              <a:buNone/>
              <a:defRPr sz="2400" b="0">
                <a:solidFill>
                  <a:srgbClr val="00349E"/>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lnSpc>
                <a:spcPct val="150000"/>
              </a:lnSpc>
              <a:spcBef>
                <a:spcPct val="20000"/>
              </a:spcBef>
              <a:spcAft>
                <a:spcPct val="0"/>
              </a:spcAft>
              <a:buClr>
                <a:schemeClr val="accent1"/>
              </a:buClr>
              <a:buFont typeface="Wingdings" panose="05000000000000000000" charset="0"/>
              <a:buChar char="n"/>
              <a:defRPr sz="2000" b="0">
                <a:solidFill>
                  <a:schemeClr val="tx1"/>
                </a:solidFill>
                <a:latin typeface="微软雅黑" panose="020B0503020204020204" pitchFamily="34" charset="-122"/>
                <a:ea typeface="微软雅黑" panose="020B0503020204020204" pitchFamily="34" charset="-122"/>
              </a:defRPr>
            </a:lvl2pPr>
            <a:lvl3pPr marL="1143000" indent="-228600" algn="l" rtl="0" eaLnBrk="1" fontAlgn="base" hangingPunct="1">
              <a:lnSpc>
                <a:spcPct val="150000"/>
              </a:lnSpc>
              <a:spcBef>
                <a:spcPct val="20000"/>
              </a:spcBef>
              <a:spcAft>
                <a:spcPct val="0"/>
              </a:spcAft>
              <a:buClr>
                <a:schemeClr val="tx1"/>
              </a:buClr>
              <a:buFont typeface="Wingdings" panose="05000000000000000000" charset="0"/>
              <a:buChar char="p"/>
              <a:defRPr sz="1800" b="0">
                <a:solidFill>
                  <a:schemeClr val="tx1"/>
                </a:solidFill>
                <a:latin typeface="微软雅黑" panose="020B0503020204020204" pitchFamily="34" charset="-122"/>
                <a:ea typeface="微软雅黑" panose="020B0503020204020204" pitchFamily="34" charset="-122"/>
              </a:defRPr>
            </a:lvl3pPr>
            <a:lvl4pPr marL="1600200" indent="-228600" algn="l" rtl="0" eaLnBrk="1" fontAlgn="base" hangingPunct="1">
              <a:lnSpc>
                <a:spcPct val="150000"/>
              </a:lnSpc>
              <a:spcBef>
                <a:spcPct val="20000"/>
              </a:spcBef>
              <a:spcAft>
                <a:spcPct val="0"/>
              </a:spcAft>
              <a:buChar char="–"/>
              <a:defRPr sz="1600" b="0">
                <a:solidFill>
                  <a:schemeClr val="tx1"/>
                </a:solidFill>
                <a:latin typeface="微软雅黑" panose="020B0503020204020204" pitchFamily="34" charset="-122"/>
                <a:ea typeface="微软雅黑" panose="020B0503020204020204" pitchFamily="34" charset="-122"/>
              </a:defRPr>
            </a:lvl4pPr>
            <a:lvl5pPr marL="1828800" indent="0" algn="l" rtl="0" eaLnBrk="1" fontAlgn="base" hangingPunct="1">
              <a:spcBef>
                <a:spcPct val="20000"/>
              </a:spcBef>
              <a:spcAft>
                <a:spcPct val="0"/>
              </a:spcAft>
              <a:buNone/>
              <a:defRPr sz="2000" b="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90000"/>
              </a:lnSpc>
            </a:pPr>
            <a:r>
              <a:rPr lang="en-US" altLang="zh-CN" sz="1800" b="1" i="1" kern="0" dirty="0">
                <a:solidFill>
                  <a:srgbClr val="FF0000"/>
                </a:solidFill>
                <a:latin typeface="Times New Roman" panose="02020603050405020304" pitchFamily="18" charset="0"/>
              </a:rPr>
              <a:t>      stack    </a:t>
            </a:r>
            <a:r>
              <a:rPr lang="en-US" altLang="zh-CN" sz="1800" b="1" kern="0" dirty="0">
                <a:solidFill>
                  <a:srgbClr val="FF0000"/>
                </a:solidFill>
                <a:latin typeface="Times New Roman" panose="02020603050405020304" pitchFamily="18" charset="0"/>
              </a:rPr>
              <a:t>SEGMENT  PARA  ‘</a:t>
            </a:r>
            <a:r>
              <a:rPr lang="en-US" altLang="zh-CN" sz="1800" b="1" i="1" kern="0" dirty="0">
                <a:solidFill>
                  <a:srgbClr val="FF0000"/>
                </a:solidFill>
                <a:latin typeface="Times New Roman" panose="02020603050405020304" pitchFamily="18" charset="0"/>
              </a:rPr>
              <a:t>stack‘</a:t>
            </a:r>
            <a:endParaRPr lang="en-US" altLang="zh-CN" sz="1800" b="1" kern="0" dirty="0">
              <a:solidFill>
                <a:srgbClr val="FF0000"/>
              </a:solidFill>
              <a:latin typeface="Times New Roman" panose="02020603050405020304" pitchFamily="18" charset="0"/>
            </a:endParaRPr>
          </a:p>
          <a:p>
            <a:pPr>
              <a:lnSpc>
                <a:spcPct val="90000"/>
              </a:lnSpc>
            </a:pPr>
            <a:r>
              <a:rPr lang="en-US" altLang="zh-CN" sz="1800" b="1" kern="0" dirty="0">
                <a:solidFill>
                  <a:srgbClr val="FF0000"/>
                </a:solidFill>
                <a:latin typeface="Times New Roman" panose="02020603050405020304" pitchFamily="18" charset="0"/>
              </a:rPr>
              <a:t>                 DB    100  DUP(‘</a:t>
            </a:r>
            <a:r>
              <a:rPr lang="en-US" altLang="zh-CN" sz="1800" b="1" i="1" kern="0" dirty="0">
                <a:solidFill>
                  <a:srgbClr val="FF0000"/>
                </a:solidFill>
                <a:latin typeface="Times New Roman" panose="02020603050405020304" pitchFamily="18" charset="0"/>
              </a:rPr>
              <a:t>stack</a:t>
            </a:r>
            <a:r>
              <a:rPr lang="en-US" altLang="zh-CN" sz="1800" b="1" kern="0" dirty="0">
                <a:solidFill>
                  <a:srgbClr val="FF0000"/>
                </a:solidFill>
                <a:latin typeface="Times New Roman" panose="02020603050405020304" pitchFamily="18" charset="0"/>
              </a:rPr>
              <a:t>’)</a:t>
            </a:r>
            <a:endParaRPr lang="en-US" altLang="zh-CN" sz="1800" b="1" kern="0" dirty="0">
              <a:solidFill>
                <a:srgbClr val="FF0000"/>
              </a:solidFill>
              <a:latin typeface="Times New Roman" panose="02020603050405020304" pitchFamily="18" charset="0"/>
            </a:endParaRPr>
          </a:p>
          <a:p>
            <a:pPr>
              <a:lnSpc>
                <a:spcPct val="90000"/>
              </a:lnSpc>
            </a:pPr>
            <a:r>
              <a:rPr lang="en-US" altLang="zh-CN" sz="1800" b="1" kern="0" dirty="0">
                <a:solidFill>
                  <a:srgbClr val="FF0000"/>
                </a:solidFill>
                <a:latin typeface="Times New Roman" panose="02020603050405020304" pitchFamily="18" charset="0"/>
              </a:rPr>
              <a:t>    </a:t>
            </a:r>
            <a:r>
              <a:rPr lang="en-US" altLang="zh-CN" sz="1800" b="1" i="1" kern="0" dirty="0">
                <a:solidFill>
                  <a:srgbClr val="FF0000"/>
                </a:solidFill>
                <a:latin typeface="Times New Roman" panose="02020603050405020304" pitchFamily="18" charset="0"/>
              </a:rPr>
              <a:t>stack</a:t>
            </a:r>
            <a:r>
              <a:rPr lang="en-US" altLang="zh-CN" sz="1800" b="1" kern="0" dirty="0">
                <a:solidFill>
                  <a:srgbClr val="FF0000"/>
                </a:solidFill>
                <a:latin typeface="Times New Roman" panose="02020603050405020304" pitchFamily="18" charset="0"/>
              </a:rPr>
              <a:t>    ENDS</a:t>
            </a:r>
            <a:endParaRPr lang="en-US" altLang="zh-CN" sz="1800" b="1" kern="0" dirty="0">
              <a:solidFill>
                <a:srgbClr val="FF0000"/>
              </a:solidFill>
              <a:latin typeface="Times New Roman" panose="02020603050405020304" pitchFamily="18" charset="0"/>
            </a:endParaRPr>
          </a:p>
          <a:p>
            <a:pPr>
              <a:lnSpc>
                <a:spcPct val="90000"/>
              </a:lnSpc>
            </a:pPr>
            <a:r>
              <a:rPr lang="en-US" altLang="zh-CN" sz="1800" b="1" kern="0" dirty="0">
                <a:solidFill>
                  <a:schemeClr val="accent1"/>
                </a:solidFill>
                <a:latin typeface="Times New Roman" panose="02020603050405020304" pitchFamily="18" charset="0"/>
              </a:rPr>
              <a:t>    </a:t>
            </a:r>
            <a:r>
              <a:rPr lang="en-US" altLang="zh-CN" sz="1800" b="1" i="1" kern="0" dirty="0">
                <a:solidFill>
                  <a:schemeClr val="accent1"/>
                </a:solidFill>
                <a:latin typeface="Times New Roman" panose="02020603050405020304" pitchFamily="18" charset="0"/>
              </a:rPr>
              <a:t>data</a:t>
            </a:r>
            <a:r>
              <a:rPr lang="en-US" altLang="zh-CN" sz="1800" b="1" kern="0" dirty="0">
                <a:solidFill>
                  <a:schemeClr val="accent1"/>
                </a:solidFill>
                <a:latin typeface="Times New Roman" panose="02020603050405020304" pitchFamily="18" charset="0"/>
              </a:rPr>
              <a:t>     SEGMENT</a:t>
            </a:r>
            <a:endParaRPr lang="en-US" altLang="zh-CN" sz="1800" b="1" kern="0" dirty="0">
              <a:solidFill>
                <a:schemeClr val="accent1"/>
              </a:solidFill>
              <a:latin typeface="Times New Roman" panose="02020603050405020304" pitchFamily="18" charset="0"/>
            </a:endParaRPr>
          </a:p>
          <a:p>
            <a:pPr>
              <a:lnSpc>
                <a:spcPct val="90000"/>
              </a:lnSpc>
            </a:pPr>
            <a:r>
              <a:rPr lang="en-US" altLang="zh-CN" sz="1800" b="1" kern="0" dirty="0">
                <a:solidFill>
                  <a:schemeClr val="accent1"/>
                </a:solidFill>
                <a:latin typeface="Times New Roman" panose="02020603050405020304" pitchFamily="18" charset="0"/>
              </a:rPr>
              <a:t>                </a:t>
            </a:r>
            <a:r>
              <a:rPr lang="en-US" altLang="zh-CN" sz="1800" b="1" i="1" kern="0" dirty="0">
                <a:solidFill>
                  <a:schemeClr val="accent1"/>
                </a:solidFill>
                <a:latin typeface="Times New Roman" panose="02020603050405020304" pitchFamily="18" charset="0"/>
              </a:rPr>
              <a:t>&lt;</a:t>
            </a:r>
            <a:r>
              <a:rPr lang="zh-CN" altLang="en-US" sz="1800" b="1" i="1" kern="0" dirty="0">
                <a:solidFill>
                  <a:schemeClr val="accent1"/>
                </a:solidFill>
                <a:latin typeface="Times New Roman" panose="02020603050405020304" pitchFamily="18" charset="0"/>
              </a:rPr>
              <a:t>数据、变量在此定义</a:t>
            </a:r>
            <a:r>
              <a:rPr lang="en-US" altLang="zh-CN" sz="1800" b="1" i="1" kern="0" dirty="0">
                <a:solidFill>
                  <a:schemeClr val="accent1"/>
                </a:solidFill>
                <a:latin typeface="Times New Roman" panose="02020603050405020304" pitchFamily="18" charset="0"/>
              </a:rPr>
              <a:t>&gt;</a:t>
            </a:r>
            <a:endParaRPr lang="en-US" altLang="zh-CN" sz="1800" b="1" i="1" kern="0" dirty="0">
              <a:solidFill>
                <a:schemeClr val="accent1"/>
              </a:solidFill>
              <a:latin typeface="Times New Roman" panose="02020603050405020304" pitchFamily="18" charset="0"/>
            </a:endParaRPr>
          </a:p>
          <a:p>
            <a:pPr>
              <a:lnSpc>
                <a:spcPct val="90000"/>
              </a:lnSpc>
            </a:pPr>
            <a:r>
              <a:rPr lang="en-US" altLang="zh-CN" sz="1800" b="1" kern="0" dirty="0">
                <a:solidFill>
                  <a:schemeClr val="accent1"/>
                </a:solidFill>
                <a:latin typeface="Times New Roman" panose="02020603050405020304" pitchFamily="18" charset="0"/>
              </a:rPr>
              <a:t>    </a:t>
            </a:r>
            <a:r>
              <a:rPr lang="en-US" altLang="zh-CN" sz="1800" b="1" i="1" kern="0" dirty="0">
                <a:solidFill>
                  <a:schemeClr val="accent1"/>
                </a:solidFill>
                <a:latin typeface="Times New Roman" panose="02020603050405020304" pitchFamily="18" charset="0"/>
              </a:rPr>
              <a:t>data </a:t>
            </a:r>
            <a:r>
              <a:rPr lang="en-US" altLang="zh-CN" sz="1800" b="1" kern="0" dirty="0">
                <a:solidFill>
                  <a:schemeClr val="accent1"/>
                </a:solidFill>
                <a:latin typeface="Times New Roman" panose="02020603050405020304" pitchFamily="18" charset="0"/>
              </a:rPr>
              <a:t>    ENDS</a:t>
            </a:r>
            <a:endParaRPr lang="en-US" altLang="zh-CN" sz="1800" b="1" kern="0" dirty="0">
              <a:solidFill>
                <a:schemeClr val="accent1"/>
              </a:solidFill>
              <a:latin typeface="Times New Roman" panose="02020603050405020304" pitchFamily="18" charset="0"/>
            </a:endParaRPr>
          </a:p>
          <a:p>
            <a:pPr>
              <a:lnSpc>
                <a:spcPct val="90000"/>
              </a:lnSpc>
            </a:pPr>
            <a:r>
              <a:rPr lang="en-US" altLang="zh-CN" b="1" kern="0" dirty="0">
                <a:latin typeface="Times New Roman" panose="02020603050405020304" pitchFamily="18" charset="0"/>
              </a:rPr>
              <a:t>   </a:t>
            </a:r>
            <a:r>
              <a:rPr lang="en-US" altLang="zh-CN" sz="1800" b="1" i="1" kern="0" dirty="0">
                <a:solidFill>
                  <a:srgbClr val="740000"/>
                </a:solidFill>
                <a:latin typeface="Times New Roman" panose="02020603050405020304" pitchFamily="18" charset="0"/>
              </a:rPr>
              <a:t>code</a:t>
            </a:r>
            <a:r>
              <a:rPr lang="en-US" altLang="zh-CN" sz="1800" b="1" kern="0" dirty="0">
                <a:solidFill>
                  <a:srgbClr val="740000"/>
                </a:solidFill>
                <a:latin typeface="Times New Roman" panose="02020603050405020304" pitchFamily="18" charset="0"/>
              </a:rPr>
              <a:t>    SEGMENT</a:t>
            </a:r>
            <a:endParaRPr lang="en-US" altLang="zh-CN" sz="1800" b="1" kern="0" dirty="0">
              <a:solidFill>
                <a:srgbClr val="740000"/>
              </a:solidFill>
              <a:latin typeface="Times New Roman" panose="02020603050405020304" pitchFamily="18" charset="0"/>
            </a:endParaRPr>
          </a:p>
          <a:p>
            <a:pPr>
              <a:lnSpc>
                <a:spcPct val="90000"/>
              </a:lnSpc>
            </a:pPr>
            <a:r>
              <a:rPr lang="en-US" altLang="zh-CN" sz="1800" b="1" kern="0" dirty="0">
                <a:solidFill>
                  <a:srgbClr val="740000"/>
                </a:solidFill>
                <a:latin typeface="Times New Roman" panose="02020603050405020304" pitchFamily="18" charset="0"/>
              </a:rPr>
              <a:t>                ASSUME  </a:t>
            </a:r>
            <a:r>
              <a:rPr lang="en-US" altLang="zh-CN" sz="1800" b="1" kern="0" dirty="0" err="1">
                <a:solidFill>
                  <a:srgbClr val="740000"/>
                </a:solidFill>
                <a:latin typeface="Times New Roman" panose="02020603050405020304" pitchFamily="18" charset="0"/>
              </a:rPr>
              <a:t>CS:</a:t>
            </a:r>
            <a:r>
              <a:rPr lang="en-US" altLang="zh-CN" sz="1800" b="1" i="1" kern="0" dirty="0" err="1">
                <a:solidFill>
                  <a:srgbClr val="740000"/>
                </a:solidFill>
                <a:latin typeface="Times New Roman" panose="02020603050405020304" pitchFamily="18" charset="0"/>
              </a:rPr>
              <a:t>code</a:t>
            </a:r>
            <a:r>
              <a:rPr lang="en-US" altLang="zh-CN" sz="1800" b="1" kern="0" dirty="0">
                <a:solidFill>
                  <a:srgbClr val="740000"/>
                </a:solidFill>
                <a:latin typeface="Times New Roman" panose="02020603050405020304" pitchFamily="18" charset="0"/>
              </a:rPr>
              <a:t>, </a:t>
            </a:r>
            <a:r>
              <a:rPr lang="en-US" altLang="zh-CN" sz="1800" b="1" kern="0" dirty="0" err="1">
                <a:solidFill>
                  <a:srgbClr val="740000"/>
                </a:solidFill>
                <a:latin typeface="Times New Roman" panose="02020603050405020304" pitchFamily="18" charset="0"/>
              </a:rPr>
              <a:t>DS:</a:t>
            </a:r>
            <a:r>
              <a:rPr lang="en-US" altLang="zh-CN" sz="1800" b="1" i="1" kern="0" dirty="0" err="1">
                <a:solidFill>
                  <a:srgbClr val="740000"/>
                </a:solidFill>
                <a:latin typeface="Times New Roman" panose="02020603050405020304" pitchFamily="18" charset="0"/>
              </a:rPr>
              <a:t>data</a:t>
            </a:r>
            <a:r>
              <a:rPr lang="en-US" altLang="zh-CN" sz="1800" b="1" kern="0" dirty="0">
                <a:solidFill>
                  <a:srgbClr val="740000"/>
                </a:solidFill>
                <a:latin typeface="Times New Roman" panose="02020603050405020304" pitchFamily="18" charset="0"/>
              </a:rPr>
              <a:t>, </a:t>
            </a:r>
            <a:r>
              <a:rPr lang="en-US" altLang="zh-CN" sz="1800" b="1" kern="0" dirty="0" err="1">
                <a:solidFill>
                  <a:srgbClr val="740000"/>
                </a:solidFill>
                <a:latin typeface="Times New Roman" panose="02020603050405020304" pitchFamily="18" charset="0"/>
              </a:rPr>
              <a:t>ES:</a:t>
            </a:r>
            <a:r>
              <a:rPr lang="en-US" altLang="zh-CN" sz="1800" b="1" i="1" kern="0" dirty="0" err="1">
                <a:solidFill>
                  <a:srgbClr val="740000"/>
                </a:solidFill>
                <a:latin typeface="Times New Roman" panose="02020603050405020304" pitchFamily="18" charset="0"/>
              </a:rPr>
              <a:t>data</a:t>
            </a:r>
            <a:r>
              <a:rPr lang="en-US" altLang="zh-CN" sz="1800" b="1" i="1" kern="0" dirty="0">
                <a:solidFill>
                  <a:srgbClr val="740000"/>
                </a:solidFill>
                <a:latin typeface="Times New Roman" panose="02020603050405020304" pitchFamily="18" charset="0"/>
              </a:rPr>
              <a:t>, </a:t>
            </a:r>
            <a:r>
              <a:rPr lang="en-US" altLang="zh-CN" sz="1800" b="1" kern="0" dirty="0" err="1">
                <a:solidFill>
                  <a:srgbClr val="740000"/>
                </a:solidFill>
                <a:latin typeface="Times New Roman" panose="02020603050405020304" pitchFamily="18" charset="0"/>
              </a:rPr>
              <a:t>SS:</a:t>
            </a:r>
            <a:r>
              <a:rPr lang="en-US" altLang="zh-CN" sz="1800" b="1" i="1" kern="0" dirty="0" err="1">
                <a:solidFill>
                  <a:srgbClr val="740000"/>
                </a:solidFill>
                <a:latin typeface="Times New Roman" panose="02020603050405020304" pitchFamily="18" charset="0"/>
              </a:rPr>
              <a:t>stack</a:t>
            </a:r>
            <a:endParaRPr lang="en-US" altLang="zh-CN" sz="1800" b="1" i="1" kern="0" dirty="0">
              <a:solidFill>
                <a:srgbClr val="740000"/>
              </a:solidFill>
              <a:latin typeface="Times New Roman" panose="02020603050405020304" pitchFamily="18" charset="0"/>
            </a:endParaRPr>
          </a:p>
          <a:p>
            <a:pPr>
              <a:lnSpc>
                <a:spcPct val="90000"/>
              </a:lnSpc>
            </a:pPr>
            <a:r>
              <a:rPr lang="en-US" altLang="zh-CN" sz="1800" b="1" kern="0" dirty="0">
                <a:solidFill>
                  <a:srgbClr val="740000"/>
                </a:solidFill>
                <a:latin typeface="Times New Roman" panose="02020603050405020304" pitchFamily="18" charset="0"/>
              </a:rPr>
              <a:t>    </a:t>
            </a:r>
            <a:r>
              <a:rPr lang="en-US" altLang="zh-CN" sz="1800" b="1" i="1" kern="0" dirty="0">
                <a:solidFill>
                  <a:srgbClr val="740000"/>
                </a:solidFill>
                <a:latin typeface="Times New Roman" panose="02020603050405020304" pitchFamily="18" charset="0"/>
              </a:rPr>
              <a:t>start:</a:t>
            </a:r>
            <a:r>
              <a:rPr lang="en-US" altLang="zh-CN" sz="1800" b="1" kern="0" dirty="0">
                <a:solidFill>
                  <a:srgbClr val="740000"/>
                </a:solidFill>
                <a:latin typeface="Times New Roman" panose="02020603050405020304" pitchFamily="18" charset="0"/>
              </a:rPr>
              <a:t>    MOV    AX, </a:t>
            </a:r>
            <a:r>
              <a:rPr lang="en-US" altLang="zh-CN" sz="1800" b="1" i="1" kern="0" dirty="0">
                <a:solidFill>
                  <a:srgbClr val="740000"/>
                </a:solidFill>
                <a:latin typeface="Times New Roman" panose="02020603050405020304" pitchFamily="18" charset="0"/>
              </a:rPr>
              <a:t>data</a:t>
            </a:r>
            <a:endParaRPr lang="en-US" altLang="zh-CN" sz="1800" b="1" i="1" kern="0" dirty="0">
              <a:solidFill>
                <a:srgbClr val="740000"/>
              </a:solidFill>
              <a:latin typeface="Times New Roman" panose="02020603050405020304" pitchFamily="18" charset="0"/>
            </a:endParaRPr>
          </a:p>
          <a:p>
            <a:pPr>
              <a:lnSpc>
                <a:spcPct val="90000"/>
              </a:lnSpc>
            </a:pPr>
            <a:r>
              <a:rPr lang="en-US" altLang="zh-CN" sz="1800" b="1" kern="0" dirty="0">
                <a:solidFill>
                  <a:srgbClr val="740000"/>
                </a:solidFill>
                <a:latin typeface="Times New Roman" panose="02020603050405020304" pitchFamily="18" charset="0"/>
              </a:rPr>
              <a:t>                MOV    DS, AX</a:t>
            </a:r>
            <a:endParaRPr lang="en-US" altLang="zh-CN" sz="1800" b="1" kern="0" dirty="0">
              <a:solidFill>
                <a:srgbClr val="740000"/>
              </a:solidFill>
              <a:latin typeface="Times New Roman" panose="02020603050405020304" pitchFamily="18" charset="0"/>
            </a:endParaRPr>
          </a:p>
          <a:p>
            <a:pPr>
              <a:lnSpc>
                <a:spcPct val="90000"/>
              </a:lnSpc>
            </a:pPr>
            <a:r>
              <a:rPr lang="en-US" altLang="zh-CN" sz="1800" b="1" kern="0" dirty="0">
                <a:solidFill>
                  <a:srgbClr val="740000"/>
                </a:solidFill>
                <a:latin typeface="Times New Roman" panose="02020603050405020304" pitchFamily="18" charset="0"/>
              </a:rPr>
              <a:t>                MOV    ES, AX</a:t>
            </a:r>
            <a:endParaRPr lang="en-US" altLang="zh-CN" sz="1800" b="1" kern="0" dirty="0">
              <a:solidFill>
                <a:srgbClr val="740000"/>
              </a:solidFill>
              <a:latin typeface="Times New Roman" panose="02020603050405020304" pitchFamily="18" charset="0"/>
            </a:endParaRPr>
          </a:p>
          <a:p>
            <a:pPr>
              <a:lnSpc>
                <a:spcPct val="90000"/>
              </a:lnSpc>
            </a:pPr>
            <a:r>
              <a:rPr lang="en-US" altLang="zh-CN" sz="1800" b="1" kern="0" dirty="0">
                <a:solidFill>
                  <a:schemeClr val="accent3">
                    <a:lumMod val="75000"/>
                  </a:schemeClr>
                </a:solidFill>
                <a:latin typeface="Times New Roman" panose="02020603050405020304" pitchFamily="18" charset="0"/>
              </a:rPr>
              <a:t>                </a:t>
            </a:r>
            <a:r>
              <a:rPr lang="en-US" altLang="zh-CN" sz="1800" b="1" i="1" kern="0" dirty="0">
                <a:solidFill>
                  <a:schemeClr val="accent3">
                    <a:lumMod val="75000"/>
                  </a:schemeClr>
                </a:solidFill>
                <a:latin typeface="Times New Roman" panose="02020603050405020304" pitchFamily="18" charset="0"/>
              </a:rPr>
              <a:t>&lt;</a:t>
            </a:r>
            <a:r>
              <a:rPr lang="zh-CN" altLang="en-US" sz="1800" b="1" i="1" kern="0" dirty="0">
                <a:solidFill>
                  <a:schemeClr val="accent3">
                    <a:lumMod val="75000"/>
                  </a:schemeClr>
                </a:solidFill>
                <a:latin typeface="Times New Roman" panose="02020603050405020304" pitchFamily="18" charset="0"/>
              </a:rPr>
              <a:t>此处加入你自己的程序段</a:t>
            </a:r>
            <a:r>
              <a:rPr lang="en-US" altLang="zh-CN" sz="1800" b="1" i="1" kern="0" dirty="0">
                <a:solidFill>
                  <a:schemeClr val="accent3">
                    <a:lumMod val="75000"/>
                  </a:schemeClr>
                </a:solidFill>
                <a:latin typeface="Times New Roman" panose="02020603050405020304" pitchFamily="18" charset="0"/>
              </a:rPr>
              <a:t>&gt;</a:t>
            </a:r>
            <a:endParaRPr lang="en-US" altLang="zh-CN" sz="1800" b="1" i="1" kern="0" dirty="0">
              <a:solidFill>
                <a:schemeClr val="accent3">
                  <a:lumMod val="75000"/>
                </a:schemeClr>
              </a:solidFill>
              <a:latin typeface="Times New Roman" panose="02020603050405020304" pitchFamily="18" charset="0"/>
            </a:endParaRPr>
          </a:p>
          <a:p>
            <a:pPr>
              <a:lnSpc>
                <a:spcPct val="90000"/>
              </a:lnSpc>
            </a:pPr>
            <a:r>
              <a:rPr lang="en-US" altLang="zh-CN" sz="1800" b="1" kern="0" dirty="0">
                <a:solidFill>
                  <a:srgbClr val="740000"/>
                </a:solidFill>
                <a:latin typeface="Times New Roman" panose="02020603050405020304" pitchFamily="18" charset="0"/>
              </a:rPr>
              <a:t>                MOV    AL, 4CH</a:t>
            </a:r>
            <a:endParaRPr lang="en-US" altLang="zh-CN" sz="1800" b="1" kern="0" dirty="0">
              <a:solidFill>
                <a:srgbClr val="740000"/>
              </a:solidFill>
              <a:latin typeface="Times New Roman" panose="02020603050405020304" pitchFamily="18" charset="0"/>
            </a:endParaRPr>
          </a:p>
          <a:p>
            <a:pPr>
              <a:lnSpc>
                <a:spcPct val="90000"/>
              </a:lnSpc>
            </a:pPr>
            <a:r>
              <a:rPr lang="en-US" altLang="zh-CN" sz="1800" b="1" kern="0" dirty="0">
                <a:solidFill>
                  <a:srgbClr val="740000"/>
                </a:solidFill>
                <a:latin typeface="Times New Roman" panose="02020603050405020304" pitchFamily="18" charset="0"/>
              </a:rPr>
              <a:t>                INT      21H</a:t>
            </a:r>
            <a:endParaRPr lang="en-US" altLang="zh-CN" sz="1800" b="1" kern="0" dirty="0">
              <a:solidFill>
                <a:srgbClr val="740000"/>
              </a:solidFill>
              <a:latin typeface="Times New Roman" panose="02020603050405020304" pitchFamily="18" charset="0"/>
            </a:endParaRPr>
          </a:p>
          <a:p>
            <a:pPr>
              <a:lnSpc>
                <a:spcPct val="90000"/>
              </a:lnSpc>
            </a:pPr>
            <a:r>
              <a:rPr lang="en-US" altLang="zh-CN" sz="1800" b="1" kern="0" dirty="0">
                <a:solidFill>
                  <a:srgbClr val="740000"/>
                </a:solidFill>
                <a:latin typeface="Times New Roman" panose="02020603050405020304" pitchFamily="18" charset="0"/>
              </a:rPr>
              <a:t>    </a:t>
            </a:r>
            <a:r>
              <a:rPr lang="en-US" altLang="zh-CN" sz="1800" b="1" i="1" kern="0" dirty="0">
                <a:solidFill>
                  <a:srgbClr val="740000"/>
                </a:solidFill>
                <a:latin typeface="Times New Roman" panose="02020603050405020304" pitchFamily="18" charset="0"/>
              </a:rPr>
              <a:t>code</a:t>
            </a:r>
            <a:r>
              <a:rPr lang="en-US" altLang="zh-CN" sz="1800" b="1" kern="0" dirty="0">
                <a:solidFill>
                  <a:srgbClr val="740000"/>
                </a:solidFill>
                <a:latin typeface="Times New Roman" panose="02020603050405020304" pitchFamily="18" charset="0"/>
              </a:rPr>
              <a:t>    ENDS</a:t>
            </a:r>
            <a:endParaRPr lang="en-US" altLang="zh-CN" sz="1800" b="1" kern="0" dirty="0">
              <a:solidFill>
                <a:srgbClr val="740000"/>
              </a:solidFill>
              <a:latin typeface="Times New Roman" panose="02020603050405020304" pitchFamily="18" charset="0"/>
            </a:endParaRPr>
          </a:p>
          <a:p>
            <a:pPr>
              <a:lnSpc>
                <a:spcPct val="90000"/>
              </a:lnSpc>
            </a:pPr>
            <a:r>
              <a:rPr lang="en-US" altLang="zh-CN" sz="1800" b="1" kern="0" dirty="0">
                <a:solidFill>
                  <a:srgbClr val="740000"/>
                </a:solidFill>
                <a:latin typeface="Times New Roman" panose="02020603050405020304" pitchFamily="18" charset="0"/>
              </a:rPr>
              <a:t>                END   </a:t>
            </a:r>
            <a:r>
              <a:rPr lang="en-US" altLang="zh-CN" sz="1800" b="1" i="1" kern="0" dirty="0">
                <a:solidFill>
                  <a:srgbClr val="740000"/>
                </a:solidFill>
                <a:latin typeface="Times New Roman" panose="02020603050405020304" pitchFamily="18" charset="0"/>
              </a:rPr>
              <a:t> start </a:t>
            </a:r>
            <a:r>
              <a:rPr lang="en-US" altLang="zh-CN" sz="1800" b="1" kern="0" dirty="0">
                <a:solidFill>
                  <a:srgbClr val="740000"/>
                </a:solidFill>
                <a:latin typeface="Times New Roman" panose="02020603050405020304" pitchFamily="18" charset="0"/>
              </a:rPr>
              <a:t>      </a:t>
            </a:r>
            <a:endParaRPr lang="en-US" altLang="zh-CN" sz="1800" b="1" kern="0" dirty="0">
              <a:solidFill>
                <a:srgbClr val="740000"/>
              </a:solidFill>
              <a:latin typeface="Times New Roman" panose="02020603050405020304" pitchFamily="18" charset="0"/>
            </a:endParaRPr>
          </a:p>
        </p:txBody>
      </p:sp>
      <p:sp>
        <p:nvSpPr>
          <p:cNvPr id="32" name="Text Box 6"/>
          <p:cNvSpPr txBox="1">
            <a:spLocks noChangeArrowheads="1"/>
          </p:cNvSpPr>
          <p:nvPr/>
        </p:nvSpPr>
        <p:spPr bwMode="auto">
          <a:xfrm>
            <a:off x="6948488" y="1907600"/>
            <a:ext cx="15113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latin typeface="微软雅黑" panose="020B0503020204020204" pitchFamily="34" charset="-122"/>
                <a:ea typeface="微软雅黑" panose="020B0503020204020204" pitchFamily="34" charset="-122"/>
              </a:rPr>
              <a:t>堆栈段</a:t>
            </a:r>
            <a:endParaRPr lang="zh-CN" altLang="en-US" sz="2000">
              <a:latin typeface="微软雅黑" panose="020B0503020204020204" pitchFamily="34" charset="-122"/>
              <a:ea typeface="微软雅黑" panose="020B0503020204020204" pitchFamily="34" charset="-122"/>
            </a:endParaRPr>
          </a:p>
        </p:txBody>
      </p:sp>
      <p:sp>
        <p:nvSpPr>
          <p:cNvPr id="33" name="Text Box 7"/>
          <p:cNvSpPr txBox="1">
            <a:spLocks noChangeArrowheads="1"/>
          </p:cNvSpPr>
          <p:nvPr/>
        </p:nvSpPr>
        <p:spPr bwMode="auto">
          <a:xfrm>
            <a:off x="6948488" y="2915662"/>
            <a:ext cx="15113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latin typeface="微软雅黑" panose="020B0503020204020204" pitchFamily="34" charset="-122"/>
                <a:ea typeface="微软雅黑" panose="020B0503020204020204" pitchFamily="34" charset="-122"/>
              </a:rPr>
              <a:t>数据段</a:t>
            </a:r>
            <a:endParaRPr lang="zh-CN" altLang="en-US" sz="2000">
              <a:latin typeface="微软雅黑" panose="020B0503020204020204" pitchFamily="34" charset="-122"/>
              <a:ea typeface="微软雅黑" panose="020B0503020204020204" pitchFamily="34" charset="-122"/>
            </a:endParaRPr>
          </a:p>
        </p:txBody>
      </p:sp>
      <p:sp>
        <p:nvSpPr>
          <p:cNvPr id="34" name="Text Box 8"/>
          <p:cNvSpPr txBox="1">
            <a:spLocks noChangeArrowheads="1"/>
          </p:cNvSpPr>
          <p:nvPr/>
        </p:nvSpPr>
        <p:spPr bwMode="auto">
          <a:xfrm>
            <a:off x="6948488" y="5147687"/>
            <a:ext cx="15113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latin typeface="微软雅黑" panose="020B0503020204020204" pitchFamily="34" charset="-122"/>
                <a:ea typeface="微软雅黑" panose="020B0503020204020204" pitchFamily="34" charset="-122"/>
              </a:rPr>
              <a:t>代码段</a:t>
            </a:r>
            <a:endParaRPr lang="zh-CN" altLang="en-US" sz="2000">
              <a:latin typeface="微软雅黑" panose="020B0503020204020204" pitchFamily="34" charset="-122"/>
              <a:ea typeface="微软雅黑" panose="020B0503020204020204" pitchFamily="34" charset="-122"/>
            </a:endParaRPr>
          </a:p>
        </p:txBody>
      </p:sp>
      <p:sp>
        <p:nvSpPr>
          <p:cNvPr id="35" name="AutoShape 9"/>
          <p:cNvSpPr/>
          <p:nvPr/>
        </p:nvSpPr>
        <p:spPr bwMode="auto">
          <a:xfrm>
            <a:off x="6839744" y="3779262"/>
            <a:ext cx="108744" cy="2736180"/>
          </a:xfrm>
          <a:prstGeom prst="rightBrace">
            <a:avLst>
              <a:gd name="adj1" fmla="val 195237"/>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36" name="AutoShape 10"/>
          <p:cNvSpPr/>
          <p:nvPr/>
        </p:nvSpPr>
        <p:spPr bwMode="auto">
          <a:xfrm>
            <a:off x="6804025" y="2626737"/>
            <a:ext cx="144463" cy="1064762"/>
          </a:xfrm>
          <a:prstGeom prst="rightBrace">
            <a:avLst>
              <a:gd name="adj1" fmla="val 62362"/>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37" name="AutoShape 11"/>
          <p:cNvSpPr/>
          <p:nvPr/>
        </p:nvSpPr>
        <p:spPr bwMode="auto">
          <a:xfrm>
            <a:off x="6804025" y="1691701"/>
            <a:ext cx="144463" cy="852122"/>
          </a:xfrm>
          <a:prstGeom prst="rightBrace">
            <a:avLst>
              <a:gd name="adj1" fmla="val 49908"/>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38" name="Text Box 12"/>
          <p:cNvSpPr txBox="1">
            <a:spLocks noChangeArrowheads="1"/>
          </p:cNvSpPr>
          <p:nvPr/>
        </p:nvSpPr>
        <p:spPr bwMode="auto">
          <a:xfrm>
            <a:off x="1604018" y="4104876"/>
            <a:ext cx="4535487" cy="1862048"/>
          </a:xfrm>
          <a:prstGeom prst="rect">
            <a:avLst/>
          </a:prstGeom>
          <a:noFill/>
          <a:ln w="28575">
            <a:solidFill>
              <a:schemeClr val="folHlink"/>
            </a:solidFill>
            <a:prstDash val="dash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en-US" altLang="zh-CN" sz="1600"/>
          </a:p>
          <a:p>
            <a:pPr eaLnBrk="1" hangingPunct="1">
              <a:spcBef>
                <a:spcPct val="50000"/>
              </a:spcBef>
            </a:pPr>
            <a:endParaRPr lang="en-US" altLang="zh-CN" sz="1600"/>
          </a:p>
          <a:p>
            <a:pPr eaLnBrk="1" hangingPunct="1">
              <a:spcBef>
                <a:spcPct val="50000"/>
              </a:spcBef>
            </a:pPr>
            <a:endParaRPr lang="en-US" altLang="zh-CN" sz="1600"/>
          </a:p>
          <a:p>
            <a:pPr eaLnBrk="1" hangingPunct="1">
              <a:spcBef>
                <a:spcPct val="50000"/>
              </a:spcBef>
            </a:pPr>
            <a:endParaRPr lang="en-US" altLang="zh-CN" sz="1600"/>
          </a:p>
          <a:p>
            <a:pPr eaLnBrk="1" hangingPunct="1">
              <a:spcBef>
                <a:spcPct val="50000"/>
              </a:spcBef>
            </a:pPr>
            <a:endParaRPr lang="en-US" altLang="zh-CN" sz="1600"/>
          </a:p>
        </p:txBody>
      </p:sp>
      <p:sp>
        <p:nvSpPr>
          <p:cNvPr id="39" name="Text Box 13"/>
          <p:cNvSpPr txBox="1">
            <a:spLocks noChangeArrowheads="1"/>
          </p:cNvSpPr>
          <p:nvPr/>
        </p:nvSpPr>
        <p:spPr bwMode="auto">
          <a:xfrm>
            <a:off x="5383062" y="5035900"/>
            <a:ext cx="9350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dirty="0">
                <a:solidFill>
                  <a:schemeClr val="accent3">
                    <a:lumMod val="75000"/>
                  </a:schemeClr>
                </a:solidFill>
              </a:rPr>
              <a:t>真指令</a:t>
            </a:r>
            <a:endParaRPr lang="zh-CN" altLang="en-US" sz="1600" dirty="0">
              <a:solidFill>
                <a:schemeClr val="accent3">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up)">
                                      <p:cBhvr>
                                        <p:cTn id="11" dur="500"/>
                                        <p:tgtEl>
                                          <p:spTgt spid="2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up)">
                                      <p:cBhvr>
                                        <p:cTn id="19" dur="500"/>
                                        <p:tgtEl>
                                          <p:spTgt spid="31"/>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up)">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randombar(horizontal)">
                                      <p:cBhvr>
                                        <p:cTn id="28" dur="500"/>
                                        <p:tgtEl>
                                          <p:spTgt spid="37"/>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randombar(horizontal)">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randombar(horizontal)">
                                      <p:cBhvr>
                                        <p:cTn id="44" dur="500"/>
                                        <p:tgtEl>
                                          <p:spTgt spid="34"/>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randombar(horizontal)">
                                      <p:cBhvr>
                                        <p:cTn id="4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p:bldP spid="32" grpId="0"/>
      <p:bldP spid="33" grpId="0"/>
      <p:bldP spid="34" grpId="0"/>
      <p:bldP spid="35" grpId="0" animBg="1"/>
      <p:bldP spid="36" grpId="0" animBg="1"/>
      <p:bldP spid="37" grpId="0" animBg="1"/>
      <p:bldP spid="3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4"/>
            <a:ext cx="8229600" cy="563563"/>
          </a:xfrm>
        </p:spPr>
        <p:txBody>
          <a:bodyPr/>
          <a:lstStyle/>
          <a:p>
            <a:r>
              <a:rPr lang="zh-CN" altLang="en-US" b="1" dirty="0">
                <a:latin typeface="Times New Roman" panose="02020603050405020304" pitchFamily="18" charset="0"/>
                <a:cs typeface="Times New Roman" panose="02020603050405020304" pitchFamily="18" charset="0"/>
              </a:rPr>
              <a:t>字符串输入</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续</a:t>
            </a:r>
            <a:r>
              <a:rPr lang="en-US" altLang="zh-CN" b="1" dirty="0">
                <a:latin typeface="Times New Roman" panose="02020603050405020304" pitchFamily="18" charset="0"/>
                <a:cs typeface="Times New Roman" panose="02020603050405020304" pitchFamily="18" charset="0"/>
              </a:rPr>
              <a:t>)</a:t>
            </a:r>
            <a:endParaRPr lang="zh-CN" altLang="en-US" dirty="0"/>
          </a:p>
        </p:txBody>
      </p:sp>
      <p:sp>
        <p:nvSpPr>
          <p:cNvPr id="3" name="文本占位符 2"/>
          <p:cNvSpPr>
            <a:spLocks noGrp="1"/>
          </p:cNvSpPr>
          <p:nvPr>
            <p:ph type="body" sz="quarter" idx="10"/>
          </p:nvPr>
        </p:nvSpPr>
        <p:spPr/>
        <p:txBody>
          <a:bodyPr/>
          <a:lstStyle/>
          <a:p>
            <a:r>
              <a:rPr lang="en-US" altLang="zh-CN" dirty="0"/>
              <a:t>5.5</a:t>
            </a:r>
            <a:r>
              <a:rPr lang="zh-CN" altLang="zh-CN" dirty="0"/>
              <a:t>系统功能调用</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1688471" y="2218719"/>
            <a:ext cx="4572000" cy="4093428"/>
          </a:xfrm>
          <a:prstGeom prst="rect">
            <a:avLst/>
          </a:prstGeom>
        </p:spPr>
        <p:txBody>
          <a:bodyPr>
            <a:spAutoFit/>
          </a:bodyP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格式</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MOV	DX</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，缓冲区偏移量</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MOV	DS</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，缓冲区段基址</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MOV	AH</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0AH</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INT	21H</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BUF	DB 30</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30 DUP(</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MOV	DX</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OFFSET BUF</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MOV	DS</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SEG  BUF</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MOV	AH</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0AH</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IN	T21H</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5" dur="500"/>
                                        <p:tgtEl>
                                          <p:spTgt spid="5">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8" dur="500"/>
                                        <p:tgtEl>
                                          <p:spTgt spid="5">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1" dur="500"/>
                                        <p:tgtEl>
                                          <p:spTgt spid="5">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500"/>
                                        <p:tgtEl>
                                          <p:spTgt spid="5">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fade">
                                      <p:cBhvr>
                                        <p:cTn id="38" dur="500"/>
                                        <p:tgtEl>
                                          <p:spTgt spid="5">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animEffect transition="in" filter="fade">
                                      <p:cBhvr>
                                        <p:cTn id="41" dur="500"/>
                                        <p:tgtEl>
                                          <p:spTgt spid="5">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fade">
                                      <p:cBhvr>
                                        <p:cTn id="44" dur="500"/>
                                        <p:tgtEl>
                                          <p:spTgt spid="5">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animEffect transition="in" filter="fade">
                                      <p:cBhvr>
                                        <p:cTn id="4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4"/>
            <a:ext cx="8229600" cy="563563"/>
          </a:xfrm>
        </p:spPr>
        <p:txBody>
          <a:bodyPr/>
          <a:lstStyle/>
          <a:p>
            <a:r>
              <a:rPr lang="en-US" altLang="zh-CN" b="1" dirty="0">
                <a:latin typeface="Times New Roman" panose="02020603050405020304" pitchFamily="18" charset="0"/>
                <a:cs typeface="Times New Roman" panose="02020603050405020304" pitchFamily="18" charset="0"/>
              </a:rPr>
              <a:t>6.</a:t>
            </a:r>
            <a:r>
              <a:rPr lang="zh-CN" altLang="en-US" b="1" dirty="0">
                <a:latin typeface="Times New Roman" panose="02020603050405020304" pitchFamily="18" charset="0"/>
                <a:cs typeface="Times New Roman" panose="02020603050405020304" pitchFamily="18" charset="0"/>
              </a:rPr>
              <a:t>  返回操作系统</a:t>
            </a:r>
            <a:r>
              <a:rPr lang="en-US" altLang="zh-CN" b="1" dirty="0">
                <a:latin typeface="Times New Roman" panose="02020603050405020304" pitchFamily="18" charset="0"/>
                <a:cs typeface="Times New Roman" panose="02020603050405020304" pitchFamily="18" charset="0"/>
              </a:rPr>
              <a:t>(4CH</a:t>
            </a:r>
            <a:r>
              <a:rPr lang="zh-CN" altLang="en-US" b="1" dirty="0">
                <a:latin typeface="Times New Roman" panose="02020603050405020304" pitchFamily="18" charset="0"/>
                <a:cs typeface="Times New Roman" panose="02020603050405020304" pitchFamily="18" charset="0"/>
              </a:rPr>
              <a:t>号功能</a:t>
            </a: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5.5</a:t>
            </a:r>
            <a:r>
              <a:rPr lang="zh-CN" altLang="zh-CN" dirty="0"/>
              <a:t>系统功能调用</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570384" y="2327940"/>
            <a:ext cx="8573616" cy="1508105"/>
          </a:xfrm>
          <a:prstGeom prst="rect">
            <a:avLst/>
          </a:prstGeom>
        </p:spPr>
        <p:txBody>
          <a:bodyPr wrap="square">
            <a:spAutoFit/>
          </a:bodyPr>
          <a:lstStyle/>
          <a:p>
            <a:pPr marL="342900" lvl="0" indent="-342900" eaLnBrk="0" hangingPunct="0">
              <a:spcBef>
                <a:spcPct val="20000"/>
              </a:spcBef>
              <a:buClr>
                <a:srgbClr val="4C59D2"/>
              </a:buClr>
              <a:buFont typeface="Wingdings" panose="05000000000000000000" pitchFamily="2" charset="2"/>
              <a:buChar char="v"/>
            </a:pP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功能调用号</a:t>
            </a: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AH=4CH</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eaLnBrk="0" hangingPunct="0">
              <a:spcBef>
                <a:spcPct val="20000"/>
              </a:spcBef>
              <a:buClr>
                <a:srgbClr val="4C59D2"/>
              </a:buClr>
              <a:buFont typeface="Wingdings" panose="05000000000000000000" pitchFamily="2" charset="2"/>
              <a:buChar char="v"/>
            </a:pP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功能：使系统结束程序运行后返回</a:t>
            </a: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DOS</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状态。。</a:t>
            </a:r>
            <a:endPar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eaLnBrk="0" hangingPunct="0">
              <a:spcBef>
                <a:spcPct val="20000"/>
              </a:spcBef>
              <a:buClr>
                <a:srgbClr val="4C59D2"/>
              </a:buClr>
              <a:buFont typeface="Wingdings" panose="05000000000000000000" pitchFamily="2" charset="2"/>
              <a:buChar char="Ø"/>
            </a:pP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入口参数：</a:t>
            </a:r>
            <a:r>
              <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 AL=</a:t>
            </a: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返回码</a:t>
            </a:r>
            <a:endParaRPr lang="en-US" altLang="zh-CN"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eaLnBrk="0" hangingPunct="0">
              <a:spcBef>
                <a:spcPct val="20000"/>
              </a:spcBef>
              <a:buClr>
                <a:srgbClr val="4C59D2"/>
              </a:buClr>
              <a:buFont typeface="Wingdings" panose="05000000000000000000" pitchFamily="2" charset="2"/>
              <a:buChar char="Ø"/>
            </a:pPr>
            <a:r>
              <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rPr>
              <a:t>出口参数：无</a:t>
            </a:r>
            <a:endParaRPr lang="zh-CN" altLang="en-US" sz="2000" b="1" kern="0" dirty="0">
              <a:solidFill>
                <a:srgbClr val="001933"/>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1881409" y="4033848"/>
            <a:ext cx="4572000" cy="923330"/>
          </a:xfrm>
          <a:prstGeom prst="rect">
            <a:avLst/>
          </a:prstGeom>
        </p:spPr>
        <p:txBody>
          <a:bodyPr>
            <a:spAutoFit/>
          </a:bodyPr>
          <a:lstStyle/>
          <a:p>
            <a:r>
              <a:rPr lang="zh-CN" altLang="sv-SE" b="1" dirty="0">
                <a:latin typeface="Times New Roman" panose="02020603050405020304" pitchFamily="18" charset="0"/>
                <a:ea typeface="微软雅黑" panose="020B0503020204020204" pitchFamily="34" charset="-122"/>
                <a:cs typeface="Times New Roman" panose="02020603050405020304" pitchFamily="18" charset="0"/>
              </a:rPr>
              <a:t>格式</a:t>
            </a:r>
            <a:r>
              <a:rPr lang="sv-SE"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sv-SE"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sv-SE" altLang="zh-CN" b="1" dirty="0">
                <a:latin typeface="Times New Roman" panose="02020603050405020304" pitchFamily="18" charset="0"/>
                <a:ea typeface="微软雅黑" panose="020B0503020204020204" pitchFamily="34" charset="-122"/>
                <a:cs typeface="Times New Roman" panose="02020603050405020304" pitchFamily="18" charset="0"/>
              </a:rPr>
              <a:t>MOV	  AH</a:t>
            </a:r>
            <a:r>
              <a:rPr lang="zh-CN" altLang="sv-SE" b="1" dirty="0">
                <a:latin typeface="Times New Roman" panose="02020603050405020304" pitchFamily="18" charset="0"/>
                <a:ea typeface="微软雅黑" panose="020B0503020204020204" pitchFamily="34" charset="-122"/>
                <a:cs typeface="Times New Roman" panose="02020603050405020304" pitchFamily="18" charset="0"/>
              </a:rPr>
              <a:t>，</a:t>
            </a:r>
            <a:r>
              <a:rPr lang="sv-SE" altLang="zh-CN" b="1" dirty="0">
                <a:latin typeface="Times New Roman" panose="02020603050405020304" pitchFamily="18" charset="0"/>
                <a:ea typeface="微软雅黑" panose="020B0503020204020204" pitchFamily="34" charset="-122"/>
                <a:cs typeface="Times New Roman" panose="02020603050405020304" pitchFamily="18" charset="0"/>
              </a:rPr>
              <a:t>4CH</a:t>
            </a:r>
            <a:endParaRPr lang="sv-SE"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sv-SE" altLang="zh-CN" b="1" dirty="0">
                <a:latin typeface="Times New Roman" panose="02020603050405020304" pitchFamily="18" charset="0"/>
                <a:ea typeface="微软雅黑" panose="020B0503020204020204" pitchFamily="34" charset="-122"/>
                <a:cs typeface="Times New Roman" panose="02020603050405020304" pitchFamily="18" charset="0"/>
              </a:rPr>
              <a:t>INT	  21H</a:t>
            </a:r>
            <a:endParaRPr lang="sv-SE"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5" dur="500"/>
                                        <p:tgtEl>
                                          <p:spTgt spid="5">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8" dur="500"/>
                                        <p:tgtEl>
                                          <p:spTgt spid="5">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1" dur="500"/>
                                        <p:tgtEl>
                                          <p:spTgt spid="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5.6</a:t>
            </a:r>
            <a:r>
              <a:rPr lang="zh-CN" altLang="en-US" dirty="0"/>
              <a:t>宏指令</a:t>
            </a:r>
            <a:endParaRPr lang="zh-CN" altLang="en-US" dirty="0"/>
          </a:p>
        </p:txBody>
      </p:sp>
      <p:sp>
        <p:nvSpPr>
          <p:cNvPr id="4" name="标题 3"/>
          <p:cNvSpPr>
            <a:spLocks noGrp="1"/>
          </p:cNvSpPr>
          <p:nvPr>
            <p:ph type="title"/>
          </p:nvPr>
        </p:nvSpPr>
        <p:spPr/>
        <p:txBody>
          <a:bodyPr/>
          <a:lstStyle/>
          <a:p>
            <a:endParaRPr lang="zh-CN" altLang="en-US"/>
          </a:p>
        </p:txBody>
      </p:sp>
      <p:sp>
        <p:nvSpPr>
          <p:cNvPr id="8" name="Rectangle 5"/>
          <p:cNvSpPr txBox="1">
            <a:spLocks noChangeArrowheads="1"/>
          </p:cNvSpPr>
          <p:nvPr/>
        </p:nvSpPr>
        <p:spPr bwMode="auto">
          <a:xfrm>
            <a:off x="349900" y="1948336"/>
            <a:ext cx="8444200" cy="2961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533400" indent="-533400" algn="l" rtl="0" fontAlgn="base">
              <a:spcBef>
                <a:spcPct val="30000"/>
              </a:spcBef>
              <a:spcAft>
                <a:spcPct val="0"/>
              </a:spcAft>
              <a:buClr>
                <a:srgbClr val="FFFF00"/>
              </a:buClr>
              <a:buFont typeface="Wingdings" panose="05000000000000000000" pitchFamily="2" charset="2"/>
              <a:buChar char="u"/>
              <a:defRPr sz="3200" b="1" kern="1200">
                <a:solidFill>
                  <a:srgbClr val="FFFF00"/>
                </a:solidFill>
                <a:effectLst>
                  <a:outerShdw blurRad="38100" dist="38100" dir="2700000" algn="tl">
                    <a:srgbClr val="000000"/>
                  </a:outerShdw>
                </a:effectLst>
                <a:latin typeface="+mn-lt"/>
                <a:ea typeface="+mn-ea"/>
                <a:cs typeface="+mn-cs"/>
              </a:defRPr>
            </a:lvl1pPr>
            <a:lvl2pPr marL="914400" indent="-457200" algn="l" rtl="0" fontAlgn="base">
              <a:spcBef>
                <a:spcPct val="30000"/>
              </a:spcBef>
              <a:spcAft>
                <a:spcPct val="0"/>
              </a:spcAft>
              <a:buClr>
                <a:srgbClr val="FFFF00"/>
              </a:buClr>
              <a:buFont typeface="Wingdings" panose="05000000000000000000" pitchFamily="2" charset="2"/>
              <a:buChar char="Ø"/>
              <a:defRPr sz="2800" b="1" kern="1200">
                <a:solidFill>
                  <a:srgbClr val="FFFF00"/>
                </a:solidFill>
                <a:effectLst>
                  <a:outerShdw blurRad="38100" dist="38100" dir="2700000" algn="tl">
                    <a:srgbClr val="000000"/>
                  </a:outerShdw>
                </a:effectLst>
                <a:latin typeface="+mn-lt"/>
                <a:ea typeface="+mn-ea"/>
                <a:cs typeface="+mn-cs"/>
              </a:defRPr>
            </a:lvl2pPr>
            <a:lvl3pPr marL="1371600" indent="-457200" algn="l" rtl="0" fontAlgn="base">
              <a:spcBef>
                <a:spcPct val="30000"/>
              </a:spcBef>
              <a:spcAft>
                <a:spcPct val="0"/>
              </a:spcAft>
              <a:buClr>
                <a:srgbClr val="FFFF00"/>
              </a:buClr>
              <a:buFont typeface="Wingdings" panose="05000000000000000000" pitchFamily="2" charset="2"/>
              <a:buChar char="ü"/>
              <a:defRPr sz="2800" b="1" kern="1200">
                <a:solidFill>
                  <a:srgbClr val="FFFF00"/>
                </a:solidFill>
                <a:effectLst>
                  <a:outerShdw blurRad="38100" dist="38100" dir="2700000" algn="tl">
                    <a:srgbClr val="000000"/>
                  </a:outerShdw>
                </a:effectLst>
                <a:latin typeface="+mn-lt"/>
                <a:ea typeface="+mn-ea"/>
                <a:cs typeface="+mn-cs"/>
              </a:defRPr>
            </a:lvl3pPr>
            <a:lvl4pPr marL="1752600" indent="-381000" algn="l" rtl="0" fontAlgn="base">
              <a:spcBef>
                <a:spcPct val="30000"/>
              </a:spcBef>
              <a:spcAft>
                <a:spcPct val="0"/>
              </a:spcAft>
              <a:buClr>
                <a:srgbClr val="FFFF00"/>
              </a:buClr>
              <a:buFont typeface="Wingdings" panose="05000000000000000000" pitchFamily="2" charset="2"/>
              <a:buChar char="n"/>
              <a:defRPr sz="2400" b="1" kern="1200">
                <a:solidFill>
                  <a:srgbClr val="FFFF00"/>
                </a:solidFill>
                <a:effectLst>
                  <a:outerShdw blurRad="38100" dist="38100" dir="2700000" algn="tl">
                    <a:srgbClr val="000000"/>
                  </a:outerShdw>
                </a:effectLst>
                <a:latin typeface="+mn-lt"/>
                <a:ea typeface="+mn-ea"/>
                <a:cs typeface="+mn-cs"/>
              </a:defRPr>
            </a:lvl4pPr>
            <a:lvl5pPr marL="2209800" indent="-381000" algn="l" rtl="0" fontAlgn="base">
              <a:spcBef>
                <a:spcPct val="30000"/>
              </a:spcBef>
              <a:spcAft>
                <a:spcPct val="0"/>
              </a:spcAft>
              <a:buClr>
                <a:srgbClr val="B4B9BE"/>
              </a:buClr>
              <a:buFont typeface="Wingdings" panose="05000000000000000000" pitchFamily="2" charset="2"/>
              <a:buChar char="l"/>
              <a:defRPr sz="2400" b="1" kern="1200">
                <a:solidFill>
                  <a:srgbClr val="FFFF00"/>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l" defTabSz="914400" rtl="0" eaLnBrk="1" fontAlgn="base" latinLnBrk="0" hangingPunct="1">
              <a:lnSpc>
                <a:spcPct val="100000"/>
              </a:lnSpc>
              <a:spcBef>
                <a:spcPct val="30000"/>
              </a:spcBef>
              <a:spcAft>
                <a:spcPct val="0"/>
              </a:spcAft>
              <a:buClr>
                <a:srgbClr val="FFFF00"/>
              </a:buClr>
              <a:buSzTx/>
              <a:buFont typeface="Wingdings" panose="05000000000000000000" pitchFamily="2" charset="2"/>
              <a:buChar char="u"/>
              <a:defRPr/>
            </a:pPr>
            <a:r>
              <a:rPr kumimoji="0" lang="zh-CN" altLang="en-US" sz="2400" b="1" i="0" u="none" strike="noStrike" kern="1200" cap="none" spc="0" normalizeH="0" baseline="0" noProof="0" dirty="0">
                <a:ln>
                  <a:noFill/>
                </a:ln>
                <a:solidFill>
                  <a:srgbClr val="002060"/>
                </a:solidFill>
                <a:effectLst/>
                <a:uLnTx/>
                <a:uFillTx/>
                <a:latin typeface="Times New Roman" panose="02020603050405020304"/>
                <a:ea typeface="楷体_GB2312"/>
                <a:cs typeface="+mn-cs"/>
              </a:rPr>
              <a:t>为减少重复编写相同语句段的工作，我们可以使用</a:t>
            </a:r>
            <a:r>
              <a:rPr kumimoji="0" lang="zh-CN" alt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a:ea typeface="楷体_GB2312"/>
                <a:cs typeface="+mn-cs"/>
              </a:rPr>
              <a:t>“</a:t>
            </a:r>
            <a:r>
              <a:rPr kumimoji="0" lang="zh-CN" altLang="en-US" sz="2400" b="1" i="0" u="none" strike="noStrike" kern="1200" cap="none" spc="0" normalizeH="0" baseline="0" noProof="0" dirty="0">
                <a:ln>
                  <a:noFill/>
                </a:ln>
                <a:solidFill>
                  <a:srgbClr val="FFFF99"/>
                </a:solidFill>
                <a:effectLst>
                  <a:outerShdw blurRad="38100" dist="38100" dir="2700000" algn="tl">
                    <a:srgbClr val="000000"/>
                  </a:outerShdw>
                </a:effectLst>
                <a:uLnTx/>
                <a:uFillTx/>
                <a:latin typeface="Times New Roman" panose="02020603050405020304"/>
                <a:ea typeface="楷体_GB2312"/>
                <a:cs typeface="+mn-cs"/>
              </a:rPr>
              <a:t>宏</a:t>
            </a:r>
            <a:r>
              <a:rPr kumimoji="0" lang="zh-CN" alt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a:ea typeface="楷体_GB2312"/>
                <a:cs typeface="+mn-cs"/>
              </a:rPr>
              <a:t>”</a:t>
            </a:r>
            <a:r>
              <a:rPr kumimoji="0" lang="zh-CN" altLang="en-US" sz="2400" b="1" i="0" u="none" strike="noStrike" kern="1200" cap="none" spc="0" normalizeH="0" baseline="0" noProof="0" dirty="0">
                <a:ln>
                  <a:noFill/>
                </a:ln>
                <a:solidFill>
                  <a:srgbClr val="002060"/>
                </a:solidFill>
                <a:effectLst/>
                <a:uLnTx/>
                <a:uFillTx/>
                <a:latin typeface="Times New Roman" panose="02020603050405020304"/>
                <a:ea typeface="楷体_GB2312"/>
                <a:cs typeface="+mn-cs"/>
              </a:rPr>
              <a:t>功能</a:t>
            </a:r>
            <a:endParaRPr kumimoji="0" lang="en-US" altLang="zh-CN" sz="2400" b="1" i="0" u="none" strike="noStrike" kern="1200" cap="none" spc="0" normalizeH="0" baseline="0" noProof="0" dirty="0">
              <a:ln>
                <a:noFill/>
              </a:ln>
              <a:solidFill>
                <a:srgbClr val="002060"/>
              </a:solidFill>
              <a:effectLst/>
              <a:uLnTx/>
              <a:uFillTx/>
              <a:latin typeface="Times New Roman" panose="02020603050405020304"/>
              <a:ea typeface="楷体_GB2312"/>
              <a:cs typeface="+mn-cs"/>
            </a:endParaRPr>
          </a:p>
          <a:p>
            <a:pPr marL="533400" marR="0" lvl="0" indent="-533400" algn="l" defTabSz="914400" rtl="0" eaLnBrk="1" fontAlgn="base" latinLnBrk="0" hangingPunct="1">
              <a:lnSpc>
                <a:spcPct val="100000"/>
              </a:lnSpc>
              <a:spcBef>
                <a:spcPct val="30000"/>
              </a:spcBef>
              <a:spcAft>
                <a:spcPct val="0"/>
              </a:spcAft>
              <a:buClr>
                <a:srgbClr val="FFFF00"/>
              </a:buClr>
              <a:buSzTx/>
              <a:buFont typeface="Wingdings" panose="05000000000000000000" pitchFamily="2" charset="2"/>
              <a:buChar char="u"/>
              <a:defRPr/>
            </a:pPr>
            <a:endParaRPr kumimoji="0" lang="zh-CN" altLang="en-US" sz="2400" b="1" i="0" u="none" strike="noStrike" kern="1200" cap="none" spc="0" normalizeH="0" baseline="0" noProof="0" dirty="0">
              <a:ln>
                <a:noFill/>
              </a:ln>
              <a:solidFill>
                <a:srgbClr val="002060"/>
              </a:solidFill>
              <a:effectLst/>
              <a:uLnTx/>
              <a:uFillTx/>
              <a:latin typeface="Times New Roman" panose="02020603050405020304"/>
              <a:ea typeface="楷体_GB2312"/>
              <a:cs typeface="+mn-cs"/>
            </a:endParaRPr>
          </a:p>
          <a:p>
            <a:pPr marL="533400" marR="0" lvl="0" indent="-533400" algn="l" defTabSz="914400" rtl="0" eaLnBrk="1" fontAlgn="base" latinLnBrk="0" hangingPunct="1">
              <a:lnSpc>
                <a:spcPct val="100000"/>
              </a:lnSpc>
              <a:spcBef>
                <a:spcPct val="30000"/>
              </a:spcBef>
              <a:spcAft>
                <a:spcPct val="0"/>
              </a:spcAft>
              <a:buClr>
                <a:srgbClr val="FFFF00"/>
              </a:buClr>
              <a:buSzTx/>
              <a:buFont typeface="Wingdings" panose="05000000000000000000" pitchFamily="2" charset="2"/>
              <a:buChar char="u"/>
              <a:defRPr/>
            </a:pPr>
            <a:r>
              <a:rPr kumimoji="0" lang="zh-CN" altLang="en-US" sz="2400" b="1" i="0" u="none" strike="noStrike" kern="1200" cap="none" spc="0" normalizeH="0" baseline="0" noProof="0" dirty="0">
                <a:ln>
                  <a:noFill/>
                </a:ln>
                <a:solidFill>
                  <a:srgbClr val="002060"/>
                </a:solidFill>
                <a:effectLst/>
                <a:uLnTx/>
                <a:uFillTx/>
                <a:latin typeface="Times New Roman" panose="02020603050405020304"/>
                <a:ea typeface="楷体_GB2312"/>
                <a:cs typeface="+mn-cs"/>
              </a:rPr>
              <a:t>宏定义是指</a:t>
            </a:r>
            <a:r>
              <a:rPr kumimoji="0" lang="zh-CN" altLang="en-US" sz="2400" b="1" i="0" u="none" strike="noStrike" kern="1200" cap="none" spc="0" normalizeH="0" baseline="0" noProof="0" dirty="0">
                <a:ln>
                  <a:noFill/>
                </a:ln>
                <a:solidFill>
                  <a:schemeClr val="accent4">
                    <a:lumMod val="50000"/>
                  </a:schemeClr>
                </a:solidFill>
                <a:effectLst/>
                <a:uLnTx/>
                <a:uFillTx/>
                <a:latin typeface="Times New Roman" panose="02020603050405020304"/>
                <a:ea typeface="楷体_GB2312"/>
                <a:cs typeface="+mn-cs"/>
              </a:rPr>
              <a:t>用一个标识符</a:t>
            </a:r>
            <a:r>
              <a:rPr kumimoji="0" lang="zh-CN" altLang="en-US" sz="2400" b="1" i="0" u="none" strike="noStrike" kern="1200" cap="none" spc="0" normalizeH="0" baseline="0" noProof="0" dirty="0">
                <a:ln>
                  <a:noFill/>
                </a:ln>
                <a:solidFill>
                  <a:srgbClr val="CC6600"/>
                </a:solidFill>
                <a:effectLst/>
                <a:uLnTx/>
                <a:uFillTx/>
                <a:latin typeface="Times New Roman" panose="02020603050405020304"/>
                <a:ea typeface="楷体_GB2312"/>
                <a:cs typeface="+mn-cs"/>
              </a:rPr>
              <a:t>（宏名）来</a:t>
            </a:r>
            <a:r>
              <a:rPr kumimoji="0" lang="zh-CN" altLang="en-US" sz="2400" b="1" i="0" u="none" strike="noStrike" kern="1200" cap="none" spc="0" normalizeH="0" baseline="0" noProof="0" dirty="0">
                <a:ln>
                  <a:noFill/>
                </a:ln>
                <a:solidFill>
                  <a:schemeClr val="accent3">
                    <a:lumMod val="50000"/>
                  </a:schemeClr>
                </a:solidFill>
                <a:effectLst/>
                <a:uLnTx/>
                <a:uFillTx/>
                <a:latin typeface="Times New Roman" panose="02020603050405020304"/>
                <a:ea typeface="楷体_GB2312"/>
                <a:cs typeface="+mn-cs"/>
              </a:rPr>
              <a:t>代替一组指令序列</a:t>
            </a:r>
            <a:r>
              <a:rPr kumimoji="0" lang="zh-CN" altLang="en-US" sz="2400" b="1" i="0" u="none" strike="noStrike" kern="1200" cap="none" spc="0" normalizeH="0" baseline="0" noProof="0" dirty="0">
                <a:ln>
                  <a:noFill/>
                </a:ln>
                <a:solidFill>
                  <a:srgbClr val="FFFFFF"/>
                </a:solidFill>
                <a:effectLst/>
                <a:uLnTx/>
                <a:uFillTx/>
                <a:latin typeface="Times New Roman" panose="02020603050405020304"/>
                <a:ea typeface="楷体_GB2312"/>
                <a:cs typeface="+mn-cs"/>
              </a:rPr>
              <a:t>（可同时包含指令性语句和指示性语句）</a:t>
            </a:r>
            <a:endParaRPr kumimoji="0" lang="zh-CN" altLang="en-US" sz="2400" b="1" i="0" u="none" strike="noStrike" kern="1200" cap="none" spc="0" normalizeH="0" baseline="0" noProof="0" dirty="0">
              <a:ln>
                <a:noFill/>
              </a:ln>
              <a:solidFill>
                <a:srgbClr val="FFFFFF"/>
              </a:solidFill>
              <a:effectLst/>
              <a:uLnTx/>
              <a:uFillTx/>
              <a:latin typeface="Times New Roman" panose="02020603050405020304"/>
              <a:ea typeface="楷体_GB2312"/>
              <a:cs typeface="+mn-cs"/>
            </a:endParaRPr>
          </a:p>
          <a:p>
            <a:pPr marL="533400" marR="0" lvl="0" indent="-533400" algn="l" defTabSz="914400" rtl="0" eaLnBrk="1" fontAlgn="base" latinLnBrk="0" hangingPunct="1">
              <a:lnSpc>
                <a:spcPct val="100000"/>
              </a:lnSpc>
              <a:spcBef>
                <a:spcPct val="30000"/>
              </a:spcBef>
              <a:spcAft>
                <a:spcPct val="0"/>
              </a:spcAft>
              <a:buClr>
                <a:srgbClr val="FFFF00"/>
              </a:buClr>
              <a:buSzTx/>
              <a:buFont typeface="Wingdings" panose="05000000000000000000" pitchFamily="2" charset="2"/>
              <a:buChar char="u"/>
              <a:defRPr/>
            </a:pPr>
            <a:r>
              <a:rPr kumimoji="0" lang="zh-CN" altLang="en-US" sz="2400" b="1" i="0" u="none" strike="noStrike" kern="1200" cap="none" spc="0" normalizeH="0" baseline="0" noProof="0" dirty="0">
                <a:ln>
                  <a:noFill/>
                </a:ln>
                <a:solidFill>
                  <a:srgbClr val="002060"/>
                </a:solidFill>
                <a:effectLst/>
                <a:uLnTx/>
                <a:uFillTx/>
                <a:latin typeface="Times New Roman" panose="02020603050405020304"/>
                <a:ea typeface="楷体_GB2312"/>
                <a:cs typeface="+mn-cs"/>
              </a:rPr>
              <a:t>宏功能的使用过程是</a:t>
            </a:r>
            <a:r>
              <a:rPr kumimoji="0" lang="zh-CN" altLang="en-US" sz="2400" b="1" i="0" u="none" strike="noStrike" kern="1200" cap="none" spc="0" normalizeH="0" baseline="0" noProof="0" dirty="0">
                <a:ln>
                  <a:noFill/>
                </a:ln>
                <a:solidFill>
                  <a:srgbClr val="740000"/>
                </a:solidFill>
                <a:effectLst/>
                <a:uLnTx/>
                <a:uFillTx/>
                <a:latin typeface="Times New Roman" panose="02020603050405020304"/>
                <a:ea typeface="楷体_GB2312"/>
                <a:cs typeface="+mn-cs"/>
              </a:rPr>
              <a:t>：宏定义、宏调用、宏展开。</a:t>
            </a:r>
            <a:endParaRPr kumimoji="0" lang="zh-CN" altLang="en-US" sz="2400" b="1" i="0" u="none" strike="noStrike" kern="1200" cap="none" spc="0" normalizeH="0" baseline="0" noProof="0" dirty="0">
              <a:ln>
                <a:noFill/>
              </a:ln>
              <a:solidFill>
                <a:srgbClr val="740000"/>
              </a:solidFill>
              <a:effectLst/>
              <a:uLnTx/>
              <a:uFillTx/>
              <a:latin typeface="Times New Roman" panose="02020603050405020304"/>
              <a:ea typeface="楷体_GB231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8">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utoUpdateAnimBg="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4"/>
            <a:ext cx="3826768" cy="563563"/>
          </a:xfrm>
        </p:spPr>
        <p:txBody>
          <a:bodyPr/>
          <a:lstStyle/>
          <a:p>
            <a:r>
              <a:rPr lang="en-US" altLang="zh-CN" b="1" dirty="0">
                <a:latin typeface="Times New Roman" panose="02020603050405020304" pitchFamily="18" charset="0"/>
                <a:cs typeface="Times New Roman" panose="02020603050405020304" pitchFamily="18" charset="0"/>
              </a:rPr>
              <a:t>1. </a:t>
            </a:r>
            <a:r>
              <a:rPr lang="zh-CN" altLang="en-US" b="1" dirty="0">
                <a:latin typeface="Times New Roman" panose="02020603050405020304" pitchFamily="18" charset="0"/>
                <a:cs typeface="Times New Roman" panose="02020603050405020304" pitchFamily="18" charset="0"/>
              </a:rPr>
              <a:t>宏定义</a:t>
            </a:r>
            <a:endParaRPr lang="zh-CN" altLang="en-US"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5.6</a:t>
            </a:r>
            <a:r>
              <a:rPr lang="zh-CN" altLang="en-US" dirty="0"/>
              <a:t>宏指令</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灯片编号占位符 3"/>
          <p:cNvSpPr txBox="1"/>
          <p:nvPr/>
        </p:nvSpPr>
        <p:spPr bwMode="auto">
          <a:xfrm>
            <a:off x="7084368" y="8467119"/>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buFont typeface="Arial" panose="020B0604020202020204" pitchFamily="34" charset="0"/>
              <a:defRPr sz="1400" b="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3200" b="1" kern="1200">
                <a:solidFill>
                  <a:schemeClr val="accent2"/>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3200" b="1" kern="1200">
                <a:solidFill>
                  <a:schemeClr val="accent2"/>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3200" b="1" kern="1200">
                <a:solidFill>
                  <a:schemeClr val="accent2"/>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3200" b="1" kern="1200">
                <a:solidFill>
                  <a:schemeClr val="accent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3200" b="1" kern="1200">
                <a:solidFill>
                  <a:schemeClr val="accent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3200" b="1" kern="1200">
                <a:solidFill>
                  <a:schemeClr val="accent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3200" b="1" kern="1200">
                <a:solidFill>
                  <a:schemeClr val="accent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3200" b="1" kern="1200">
                <a:solidFill>
                  <a:schemeClr val="accent2"/>
                </a:solidFill>
                <a:latin typeface="Times New Roman" panose="02020603050405020304" pitchFamily="18" charset="0"/>
                <a:ea typeface="宋体" panose="02010600030101010101"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3DA072F-20E4-4CA7-8E7B-1DFC08941CE9}" type="slidenum">
              <a:rPr kumimoji="0" lang="zh-CN" altLang="en-US" sz="1600" b="0" i="0" u="none" strike="noStrike" kern="1200" cap="none" spc="0" normalizeH="0" baseline="0" noProof="0" smtClean="0">
                <a:ln>
                  <a:noFill/>
                </a:ln>
                <a:solidFill>
                  <a:srgbClr val="000000"/>
                </a:solidFill>
                <a:effectLst/>
                <a:uLnTx/>
                <a:uFillTx/>
                <a:ea typeface="微软雅黑" panose="020B0503020204020204" pitchFamily="34" charset="-122"/>
                <a:cs typeface="Times New Roman" panose="02020603050405020304" pitchFamily="18" charset="0"/>
              </a:rPr>
            </a:fld>
            <a:endParaRPr kumimoji="0" lang="en-US" altLang="zh-CN" sz="1600" b="0" i="0" u="none" strike="noStrike" kern="1200" cap="none" spc="0" normalizeH="0" baseline="0" noProof="0">
              <a:ln>
                <a:noFill/>
              </a:ln>
              <a:solidFill>
                <a:srgbClr val="000000"/>
              </a:solidFill>
              <a:effectLst/>
              <a:uLnTx/>
              <a:uFillTx/>
              <a:ea typeface="微软雅黑" panose="020B0503020204020204" pitchFamily="34" charset="-122"/>
              <a:cs typeface="Times New Roman" panose="02020603050405020304" pitchFamily="18" charset="0"/>
            </a:endParaRPr>
          </a:p>
        </p:txBody>
      </p:sp>
      <p:sp>
        <p:nvSpPr>
          <p:cNvPr id="6" name="Text Box 2"/>
          <p:cNvSpPr txBox="1">
            <a:spLocks noChangeArrowheads="1"/>
          </p:cNvSpPr>
          <p:nvPr/>
        </p:nvSpPr>
        <p:spPr bwMode="auto">
          <a:xfrm>
            <a:off x="683568" y="2218719"/>
            <a:ext cx="4000500" cy="396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buFont typeface="Arial" panose="020B0604020202020204" pitchFamily="34" charset="0"/>
              <a:buNone/>
            </a:pPr>
            <a:r>
              <a:rPr lang="zh-CN" altLang="en-US"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宏指令定义格式：</a:t>
            </a:r>
            <a:endParaRPr lang="zh-CN" altLang="en-US"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 Box 3"/>
          <p:cNvSpPr txBox="1">
            <a:spLocks noChangeArrowheads="1"/>
          </p:cNvSpPr>
          <p:nvPr/>
        </p:nvSpPr>
        <p:spPr bwMode="auto">
          <a:xfrm>
            <a:off x="1114507" y="2703940"/>
            <a:ext cx="3569561" cy="1200329"/>
          </a:xfrm>
          <a:prstGeom prst="rect">
            <a:avLst/>
          </a:prstGeom>
          <a:solidFill>
            <a:srgbClr val="FFFF99"/>
          </a:solidFill>
          <a:ln>
            <a:noFill/>
          </a:ln>
          <a:effectLst/>
        </p:spPr>
        <p:txBody>
          <a:bodyPr wrap="square">
            <a:spAutoFit/>
          </a:bodyPr>
          <a:lstStyle/>
          <a:p>
            <a:pPr>
              <a:spcBef>
                <a:spcPct val="50000"/>
              </a:spcBef>
              <a:buFont typeface="Arial" panose="020B0604020202020204" pitchFamily="34" charse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宏指令名  </a:t>
            </a:r>
            <a:r>
              <a:rPr lang="en-US" altLang="zh-CN"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MACRO</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&lt;</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形参列表&gt;</a:t>
            </a:r>
            <a:endPar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50000"/>
              </a:spcBef>
              <a:buFont typeface="Arial" panose="020B0604020202020204" pitchFamily="34" charse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汇编程序段(宏体)</a:t>
            </a:r>
            <a:endPar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50000"/>
              </a:spcBef>
              <a:buFont typeface="Arial" panose="020B0604020202020204" pitchFamily="34" charset="0"/>
              <a:buNone/>
            </a:pPr>
            <a:r>
              <a:rPr lang="en-US" altLang="zh-CN"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ENDM</a:t>
            </a:r>
            <a:endParaRPr lang="en-US" altLang="zh-CN"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 Box 4"/>
          <p:cNvSpPr txBox="1">
            <a:spLocks noChangeArrowheads="1"/>
          </p:cNvSpPr>
          <p:nvPr/>
        </p:nvSpPr>
        <p:spPr bwMode="auto">
          <a:xfrm>
            <a:off x="683568" y="3832610"/>
            <a:ext cx="7010400" cy="396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buFont typeface="Arial" panose="020B0604020202020204" pitchFamily="34" charset="0"/>
              <a:buNone/>
            </a:pP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MACRO </a:t>
            </a:r>
            <a:r>
              <a:rPr lang="zh-CN" altLang="en-US"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与 </a:t>
            </a: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ENDM</a:t>
            </a:r>
            <a:r>
              <a:rPr lang="zh-CN" altLang="en-US"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必须成对出现，先定义后引用</a:t>
            </a:r>
            <a:endParaRPr lang="zh-CN" altLang="en-US"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 Box 5"/>
          <p:cNvSpPr txBox="1">
            <a:spLocks noChangeArrowheads="1"/>
          </p:cNvSpPr>
          <p:nvPr/>
        </p:nvSpPr>
        <p:spPr bwMode="auto">
          <a:xfrm>
            <a:off x="950268" y="4750028"/>
            <a:ext cx="5181600" cy="1392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Arial" panose="020B0604020202020204" pitchFamily="34" charset="0"/>
              <a:buNone/>
            </a:pP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SHIFT  MACRO</a:t>
            </a:r>
            <a:endPar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Font typeface="Arial" panose="020B0604020202020204" pitchFamily="34" charset="0"/>
              <a:buNone/>
            </a:pP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MOV  CL,  4</a:t>
            </a:r>
            <a:endPar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Font typeface="Arial" panose="020B0604020202020204" pitchFamily="34" charset="0"/>
              <a:buNone/>
            </a:pP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SAL  AL, CL</a:t>
            </a:r>
            <a:endPar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Font typeface="Arial" panose="020B0604020202020204" pitchFamily="34" charset="0"/>
              <a:buNone/>
            </a:pP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ENDM</a:t>
            </a:r>
            <a:endPar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AutoShape 6"/>
          <p:cNvSpPr>
            <a:spLocks noChangeArrowheads="1"/>
          </p:cNvSpPr>
          <p:nvPr/>
        </p:nvSpPr>
        <p:spPr bwMode="auto">
          <a:xfrm>
            <a:off x="721668" y="4426918"/>
            <a:ext cx="1066800" cy="336404"/>
          </a:xfrm>
          <a:prstGeom prst="wedgeRoundRectCallout">
            <a:avLst>
              <a:gd name="adj1" fmla="val 9972"/>
              <a:gd name="adj2" fmla="val 78366"/>
              <a:gd name="adj3" fmla="val 16667"/>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Font typeface="Arial" panose="020B0604020202020204" pitchFamily="34" charset="0"/>
              <a:buNone/>
            </a:pPr>
            <a:r>
              <a:rPr lang="zh-CN" altLang="en-US" b="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宏名</a:t>
            </a:r>
            <a:endParaRPr lang="zh-CN" altLang="en-US" b="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AutoShape 7"/>
          <p:cNvSpPr/>
          <p:nvPr/>
        </p:nvSpPr>
        <p:spPr bwMode="auto">
          <a:xfrm>
            <a:off x="2757038" y="5229200"/>
            <a:ext cx="518818" cy="430054"/>
          </a:xfrm>
          <a:prstGeom prst="rightBrace">
            <a:avLst>
              <a:gd name="adj1" fmla="val 41667"/>
              <a:gd name="adj2" fmla="val 50000"/>
            </a:avLst>
          </a:prstGeom>
          <a:noFill/>
          <a:ln w="28575">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Arial" panose="020B0604020202020204" pitchFamily="34" charset="0"/>
              <a:buNone/>
            </a:pPr>
            <a:endParaRPr lang="zh-CN" altLang="en-US" b="1">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AutoShape 8"/>
          <p:cNvSpPr>
            <a:spLocks noChangeArrowheads="1"/>
          </p:cNvSpPr>
          <p:nvPr/>
        </p:nvSpPr>
        <p:spPr bwMode="auto">
          <a:xfrm>
            <a:off x="3400507" y="5175810"/>
            <a:ext cx="2438400" cy="704164"/>
          </a:xfrm>
          <a:prstGeom prst="wedgeRoundRectCallout">
            <a:avLst>
              <a:gd name="adj1" fmla="val 5662"/>
              <a:gd name="adj2" fmla="val -12319"/>
              <a:gd name="adj3" fmla="val 16667"/>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Font typeface="Arial" panose="020B0604020202020204" pitchFamily="34" charset="0"/>
              <a:buNone/>
            </a:pPr>
            <a:r>
              <a:rPr lang="zh-CN" altLang="en-US"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程序段: 将</a:t>
            </a:r>
            <a:r>
              <a:rPr lang="en-US" altLang="zh-CN"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AL</a:t>
            </a:r>
            <a:r>
              <a:rPr lang="zh-CN" altLang="en-US"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左移4位(乘16)</a:t>
            </a:r>
            <a:endParaRPr lang="zh-CN" altLang="en-US"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Text Box 9"/>
          <p:cNvSpPr txBox="1">
            <a:spLocks noChangeArrowheads="1"/>
          </p:cNvSpPr>
          <p:nvPr/>
        </p:nvSpPr>
        <p:spPr bwMode="auto">
          <a:xfrm>
            <a:off x="6017568" y="5063252"/>
            <a:ext cx="2743200" cy="1060547"/>
          </a:xfrm>
          <a:prstGeom prst="rect">
            <a:avLst/>
          </a:prstGeom>
          <a:noFill/>
          <a:ln w="2857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Arial" panose="020B0604020202020204" pitchFamily="34" charset="0"/>
              <a:buNone/>
            </a:pPr>
            <a:r>
              <a:rPr lang="en-US" altLang="zh-CN"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IN  AL,  5FH</a:t>
            </a:r>
            <a:endParaRPr lang="en-US" altLang="zh-CN"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Font typeface="Arial" panose="020B0604020202020204" pitchFamily="34" charset="0"/>
              <a:buNone/>
            </a:pPr>
            <a:r>
              <a:rPr lang="en-US" altLang="zh-CN"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SHIFT</a:t>
            </a:r>
            <a:endParaRPr lang="en-US" altLang="zh-CN"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Font typeface="Arial" panose="020B0604020202020204" pitchFamily="34" charset="0"/>
              <a:buNone/>
            </a:pPr>
            <a:r>
              <a:rPr lang="en-US" altLang="zh-CN"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OUT  5FH,  AL</a:t>
            </a:r>
            <a:endParaRPr lang="en-US" altLang="zh-CN"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Text Box 10"/>
          <p:cNvSpPr txBox="1">
            <a:spLocks noChangeArrowheads="1"/>
          </p:cNvSpPr>
          <p:nvPr/>
        </p:nvSpPr>
        <p:spPr bwMode="auto">
          <a:xfrm>
            <a:off x="4684068" y="4503118"/>
            <a:ext cx="4800600" cy="396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Font typeface="Arial" panose="020B0604020202020204" pitchFamily="34" charset="0"/>
              <a:buNone/>
            </a:pPr>
            <a:r>
              <a:rPr lang="zh-CN" altLang="en-US" b="1">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在程序中引用宏指令如下：</a:t>
            </a:r>
            <a:endParaRPr lang="zh-CN" altLang="en-US" b="1">
              <a:solidFill>
                <a:srgbClr val="0000C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内容占位符 1"/>
          <p:cNvSpPr txBox="1"/>
          <p:nvPr/>
        </p:nvSpPr>
        <p:spPr>
          <a:xfrm>
            <a:off x="4593604" y="1556792"/>
            <a:ext cx="3826768" cy="563563"/>
          </a:xfrm>
          <a:prstGeom prst="rect">
            <a:avLst/>
          </a:prstGeom>
        </p:spPr>
        <p:txBody>
          <a:bodyPr/>
          <a:lstStyle>
            <a:lvl1pPr marL="0" indent="0" algn="l" rtl="0" eaLnBrk="1" fontAlgn="base" hangingPunct="1">
              <a:lnSpc>
                <a:spcPct val="150000"/>
              </a:lnSpc>
              <a:spcBef>
                <a:spcPct val="20000"/>
              </a:spcBef>
              <a:spcAft>
                <a:spcPct val="0"/>
              </a:spcAft>
              <a:buClr>
                <a:schemeClr val="hlink"/>
              </a:buClr>
              <a:buFont typeface="Wingdings" panose="05000000000000000000" pitchFamily="2" charset="2"/>
              <a:buNone/>
              <a:defRPr sz="2400" b="0">
                <a:solidFill>
                  <a:srgbClr val="00349E"/>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lnSpc>
                <a:spcPct val="150000"/>
              </a:lnSpc>
              <a:spcBef>
                <a:spcPct val="20000"/>
              </a:spcBef>
              <a:spcAft>
                <a:spcPct val="0"/>
              </a:spcAft>
              <a:buClr>
                <a:schemeClr val="accent1"/>
              </a:buClr>
              <a:buFont typeface="Wingdings" panose="05000000000000000000" charset="0"/>
              <a:buChar char="n"/>
              <a:defRPr sz="2000" b="0">
                <a:solidFill>
                  <a:schemeClr val="tx1"/>
                </a:solidFill>
                <a:latin typeface="微软雅黑" panose="020B0503020204020204" pitchFamily="34" charset="-122"/>
                <a:ea typeface="微软雅黑" panose="020B0503020204020204" pitchFamily="34" charset="-122"/>
              </a:defRPr>
            </a:lvl2pPr>
            <a:lvl3pPr marL="1143000" indent="-228600" algn="l" rtl="0" eaLnBrk="1" fontAlgn="base" hangingPunct="1">
              <a:lnSpc>
                <a:spcPct val="150000"/>
              </a:lnSpc>
              <a:spcBef>
                <a:spcPct val="20000"/>
              </a:spcBef>
              <a:spcAft>
                <a:spcPct val="0"/>
              </a:spcAft>
              <a:buClr>
                <a:schemeClr val="tx1"/>
              </a:buClr>
              <a:buFont typeface="Wingdings" panose="05000000000000000000" charset="0"/>
              <a:buChar char="p"/>
              <a:defRPr sz="1800" b="0">
                <a:solidFill>
                  <a:schemeClr val="tx1"/>
                </a:solidFill>
                <a:latin typeface="微软雅黑" panose="020B0503020204020204" pitchFamily="34" charset="-122"/>
                <a:ea typeface="微软雅黑" panose="020B0503020204020204" pitchFamily="34" charset="-122"/>
              </a:defRPr>
            </a:lvl3pPr>
            <a:lvl4pPr marL="1600200" indent="-228600" algn="l" rtl="0" eaLnBrk="1" fontAlgn="base" hangingPunct="1">
              <a:lnSpc>
                <a:spcPct val="150000"/>
              </a:lnSpc>
              <a:spcBef>
                <a:spcPct val="20000"/>
              </a:spcBef>
              <a:spcAft>
                <a:spcPct val="0"/>
              </a:spcAft>
              <a:buChar char="–"/>
              <a:defRPr sz="1600" b="0">
                <a:solidFill>
                  <a:schemeClr val="tx1"/>
                </a:solidFill>
                <a:latin typeface="微软雅黑" panose="020B0503020204020204" pitchFamily="34" charset="-122"/>
                <a:ea typeface="微软雅黑" panose="020B0503020204020204" pitchFamily="34" charset="-122"/>
              </a:defRPr>
            </a:lvl4pPr>
            <a:lvl5pPr marL="1828800" indent="0" algn="l" rtl="0" eaLnBrk="1" fontAlgn="base" hangingPunct="1">
              <a:spcBef>
                <a:spcPct val="20000"/>
              </a:spcBef>
              <a:spcAft>
                <a:spcPct val="0"/>
              </a:spcAft>
              <a:buNone/>
              <a:defRPr sz="2000" b="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b="1" kern="0" dirty="0">
                <a:latin typeface="Times New Roman" panose="02020603050405020304" pitchFamily="18" charset="0"/>
                <a:cs typeface="Times New Roman" panose="02020603050405020304" pitchFamily="18" charset="0"/>
              </a:rPr>
              <a:t>2. </a:t>
            </a:r>
            <a:r>
              <a:rPr lang="zh-CN" altLang="en-US" b="1" kern="0" dirty="0">
                <a:latin typeface="Times New Roman" panose="02020603050405020304" pitchFamily="18" charset="0"/>
                <a:cs typeface="Times New Roman" panose="02020603050405020304" pitchFamily="18" charset="0"/>
              </a:rPr>
              <a:t>宏调用</a:t>
            </a:r>
            <a:endParaRPr lang="zh-CN" altLang="en-US" b="1" kern="0" dirty="0">
              <a:latin typeface="Times New Roman" panose="02020603050405020304" pitchFamily="18" charset="0"/>
              <a:cs typeface="Times New Roman" panose="02020603050405020304" pitchFamily="18" charset="0"/>
            </a:endParaRPr>
          </a:p>
        </p:txBody>
      </p:sp>
      <p:sp>
        <p:nvSpPr>
          <p:cNvPr id="16" name="Text Box 2"/>
          <p:cNvSpPr txBox="1">
            <a:spLocks noChangeArrowheads="1"/>
          </p:cNvSpPr>
          <p:nvPr/>
        </p:nvSpPr>
        <p:spPr bwMode="auto">
          <a:xfrm>
            <a:off x="4819972" y="2208937"/>
            <a:ext cx="4000500" cy="396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buFont typeface="Arial" panose="020B0604020202020204" pitchFamily="34" charset="0"/>
              <a:buNone/>
            </a:pPr>
            <a:r>
              <a:rPr lang="zh-CN" altLang="en-US"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宏指令调用格式：</a:t>
            </a:r>
            <a:endParaRPr lang="zh-CN" altLang="en-US"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Text Box 3"/>
          <p:cNvSpPr txBox="1">
            <a:spLocks noChangeArrowheads="1"/>
          </p:cNvSpPr>
          <p:nvPr/>
        </p:nvSpPr>
        <p:spPr bwMode="auto">
          <a:xfrm>
            <a:off x="5191207" y="2931674"/>
            <a:ext cx="3569561" cy="369332"/>
          </a:xfrm>
          <a:prstGeom prst="rect">
            <a:avLst/>
          </a:prstGeom>
          <a:solidFill>
            <a:srgbClr val="FFFF99"/>
          </a:solidFill>
          <a:ln>
            <a:noFill/>
          </a:ln>
          <a:effectLst/>
        </p:spPr>
        <p:txBody>
          <a:bodyPr wrap="square">
            <a:spAutoFit/>
          </a:bodyPr>
          <a:lstStyle/>
          <a:p>
            <a:pPr>
              <a:spcBef>
                <a:spcPct val="50000"/>
              </a:spcBef>
              <a:buFont typeface="Arial" panose="020B0604020202020204" pitchFamily="34" charse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宏指令名  </a:t>
            </a:r>
            <a:r>
              <a:rPr lang="en-US" altLang="zh-CN"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实参列表</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500"/>
                                        <p:tgtEl>
                                          <p:spTgt spid="15"/>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up)">
                                      <p:cBhvr>
                                        <p:cTn id="23" dur="500"/>
                                        <p:tgtEl>
                                          <p:spTgt spid="16"/>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dissolv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dissolv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dissolv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dissolv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dissolve">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dissolve">
                                      <p:cBhvr>
                                        <p:cTn id="6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7" grpId="0" animBg="1"/>
      <p:bldP spid="8" grpId="0" autoUpdateAnimBg="0"/>
      <p:bldP spid="9" grpId="0" autoUpdateAnimBg="0"/>
      <p:bldP spid="10" grpId="0" animBg="1" autoUpdateAnimBg="0"/>
      <p:bldP spid="12" grpId="0" animBg="1" autoUpdateAnimBg="0"/>
      <p:bldP spid="13" grpId="0" animBg="1" autoUpdateAnimBg="0"/>
      <p:bldP spid="14" grpId="0" autoUpdateAnimBg="0"/>
      <p:bldP spid="15" grpId="0"/>
      <p:bldP spid="16" grpId="0"/>
      <p:bldP spid="1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5.6</a:t>
            </a:r>
            <a:r>
              <a:rPr lang="zh-CN" altLang="en-US" dirty="0"/>
              <a:t>宏指令</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Text Box 2"/>
          <p:cNvSpPr txBox="1">
            <a:spLocks noChangeArrowheads="1"/>
          </p:cNvSpPr>
          <p:nvPr/>
        </p:nvSpPr>
        <p:spPr bwMode="auto">
          <a:xfrm>
            <a:off x="684380" y="1642775"/>
            <a:ext cx="7772400" cy="430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Font typeface="Arial" panose="020B0604020202020204" pitchFamily="34" charset="0"/>
              <a:buNone/>
            </a:pPr>
            <a:r>
              <a:rPr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宏指令也可以接收参数，如对</a:t>
            </a:r>
            <a:r>
              <a:rPr lang="en-US" altLang="zh-CN"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左移</a:t>
            </a:r>
            <a:r>
              <a:rPr lang="en-US" altLang="zh-CN"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位。</a:t>
            </a:r>
            <a:endParaRPr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Text Box 3"/>
          <p:cNvSpPr txBox="1">
            <a:spLocks noChangeArrowheads="1"/>
          </p:cNvSpPr>
          <p:nvPr/>
        </p:nvSpPr>
        <p:spPr bwMode="auto">
          <a:xfrm>
            <a:off x="971600" y="2168359"/>
            <a:ext cx="2952328" cy="1392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Font typeface="Arial" panose="020B0604020202020204" pitchFamily="34" charset="0"/>
              <a:buNone/>
            </a:pPr>
            <a:r>
              <a:rPr lang="en-US" altLang="zh-CN"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SHIFT  MACRO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X, Y</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Font typeface="Arial" panose="020B0604020202020204" pitchFamily="34" charset="0"/>
              <a:buNone/>
            </a:pPr>
            <a:r>
              <a:rPr lang="en-US" altLang="zh-CN"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      MOV  CL,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Y</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Font typeface="Arial" panose="020B0604020202020204" pitchFamily="34" charset="0"/>
              <a:buNone/>
            </a:pPr>
            <a:r>
              <a:rPr lang="en-US" altLang="zh-CN"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      SAL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 CL</a:t>
            </a:r>
            <a:endParaRPr lang="en-US" altLang="zh-CN"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Font typeface="Arial" panose="020B0604020202020204" pitchFamily="34" charset="0"/>
              <a:buNone/>
            </a:pPr>
            <a:r>
              <a:rPr lang="en-US" altLang="zh-CN"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ENDM</a:t>
            </a:r>
            <a:endParaRPr lang="en-US" altLang="zh-CN"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AutoShape 4"/>
          <p:cNvSpPr>
            <a:spLocks noChangeArrowheads="1"/>
          </p:cNvSpPr>
          <p:nvPr/>
        </p:nvSpPr>
        <p:spPr bwMode="auto">
          <a:xfrm>
            <a:off x="3830351" y="2058170"/>
            <a:ext cx="1752600" cy="336404"/>
          </a:xfrm>
          <a:prstGeom prst="wedgeRoundRectCallout">
            <a:avLst>
              <a:gd name="adj1" fmla="val -77444"/>
              <a:gd name="adj2" fmla="val 49139"/>
              <a:gd name="adj3" fmla="val 16667"/>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Font typeface="Arial" panose="020B0604020202020204" pitchFamily="34" charset="0"/>
              <a:buNone/>
            </a:pPr>
            <a:r>
              <a:rPr lang="zh-CN" altLang="en-US" b="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形参列表</a:t>
            </a:r>
            <a:endParaRPr lang="zh-CN" altLang="en-US" b="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 Box 5"/>
          <p:cNvSpPr txBox="1">
            <a:spLocks noChangeArrowheads="1"/>
          </p:cNvSpPr>
          <p:nvPr/>
        </p:nvSpPr>
        <p:spPr bwMode="auto">
          <a:xfrm>
            <a:off x="731168" y="4293509"/>
            <a:ext cx="3608256" cy="1171346"/>
          </a:xfrm>
          <a:prstGeom prst="rect">
            <a:avLst/>
          </a:prstGeom>
          <a:noFill/>
          <a:ln w="2857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20000"/>
              </a:spcBef>
              <a:buFont typeface="Arial" panose="020B0604020202020204" pitchFamily="34" charset="0"/>
              <a:buNone/>
            </a:pPr>
            <a:r>
              <a:rPr lang="en-US" altLang="zh-CN"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MOV  BX,  WORD PTR  BUF</a:t>
            </a:r>
            <a:endParaRPr lang="en-US" altLang="zh-CN"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Font typeface="Arial" panose="020B0604020202020204" pitchFamily="34" charset="0"/>
              <a:buNone/>
            </a:pPr>
            <a:r>
              <a:rPr lang="en-US" altLang="zh-CN" b="1">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SHIFT</a:t>
            </a:r>
            <a:r>
              <a:rPr lang="en-US" altLang="zh-CN"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BX</a:t>
            </a:r>
            <a:r>
              <a:rPr lang="en-US" altLang="zh-CN"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a:t>
            </a:r>
            <a:endParaRPr lang="en-US" altLang="zh-CN"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Font typeface="Arial" panose="020B0604020202020204" pitchFamily="34" charset="0"/>
              <a:buNone/>
            </a:pPr>
            <a:r>
              <a:rPr lang="en-US" altLang="zh-CN"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MOV  WORD PTR BUF ,  BX</a:t>
            </a:r>
            <a:endParaRPr lang="en-US" altLang="zh-CN"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 Box 6"/>
          <p:cNvSpPr txBox="1">
            <a:spLocks noChangeArrowheads="1"/>
          </p:cNvSpPr>
          <p:nvPr/>
        </p:nvSpPr>
        <p:spPr bwMode="auto">
          <a:xfrm>
            <a:off x="676401" y="3712452"/>
            <a:ext cx="4800600" cy="396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Font typeface="Arial" panose="020B0604020202020204" pitchFamily="34" charset="0"/>
              <a:buNone/>
            </a:pPr>
            <a:r>
              <a:rPr lang="zh-CN" altLang="en-US"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在程序中引用宏指令如下：</a:t>
            </a:r>
            <a:endParaRPr lang="zh-CN" altLang="en-US"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Text Box 7"/>
          <p:cNvSpPr txBox="1">
            <a:spLocks noChangeArrowheads="1"/>
          </p:cNvSpPr>
          <p:nvPr/>
        </p:nvSpPr>
        <p:spPr bwMode="auto">
          <a:xfrm>
            <a:off x="731168" y="5652279"/>
            <a:ext cx="4305604" cy="430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buFont typeface="Arial" panose="020B0604020202020204" pitchFamily="34" charset="0"/>
              <a:buNone/>
            </a:pPr>
            <a:r>
              <a:rPr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功能：</a:t>
            </a:r>
            <a:r>
              <a:rPr lang="en-US" altLang="zh-CN"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BX</a:t>
            </a:r>
            <a:r>
              <a:rPr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的值左移4位。</a:t>
            </a:r>
            <a:endParaRPr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Text Box 8"/>
          <p:cNvSpPr txBox="1">
            <a:spLocks noChangeArrowheads="1"/>
          </p:cNvSpPr>
          <p:nvPr/>
        </p:nvSpPr>
        <p:spPr bwMode="auto">
          <a:xfrm>
            <a:off x="5076056" y="3295446"/>
            <a:ext cx="3505200" cy="1230401"/>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10000"/>
              </a:spcBef>
              <a:buFont typeface="Arial" panose="020B0604020202020204" pitchFamily="34" charset="0"/>
              <a:buNone/>
            </a:pPr>
            <a:r>
              <a:rPr lang="en-US" altLang="zh-CN" sz="2000" b="1">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BX</a:t>
            </a:r>
            <a:r>
              <a:rPr lang="en-US" altLang="zh-CN" sz="2000" b="1">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X</a:t>
            </a:r>
            <a:endParaRPr lang="en-US" altLang="zh-CN" sz="2000" b="1">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a:p>
            <a:pPr algn="ctr">
              <a:lnSpc>
                <a:spcPct val="120000"/>
              </a:lnSpc>
              <a:spcBef>
                <a:spcPct val="10000"/>
              </a:spcBef>
              <a:buFont typeface="Arial" panose="020B0604020202020204" pitchFamily="34" charset="0"/>
              <a:buNone/>
            </a:pPr>
            <a:r>
              <a:rPr lang="en-US" altLang="zh-CN" sz="2000" b="1">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4Y</a:t>
            </a:r>
            <a:endParaRPr lang="en-US" altLang="zh-CN" sz="2000" b="1">
              <a:solidFill>
                <a:srgbClr val="0000CC"/>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20000"/>
              </a:lnSpc>
              <a:spcBef>
                <a:spcPct val="10000"/>
              </a:spcBef>
              <a:buFont typeface="Arial" panose="020B0604020202020204" pitchFamily="34" charset="0"/>
              <a:buNone/>
            </a:pPr>
            <a:r>
              <a:rPr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实参形参一一对应</a:t>
            </a:r>
            <a:endParaRPr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
                                            <p:bg/>
                                          </p:spTgt>
                                        </p:tgtEl>
                                        <p:attrNameLst>
                                          <p:attrName>style.visibility</p:attrName>
                                        </p:attrNameLst>
                                      </p:cBhvr>
                                      <p:to>
                                        <p:strVal val="visible"/>
                                      </p:to>
                                    </p:set>
                                    <p:animEffect transition="in" filter="dissolve">
                                      <p:cBhvr>
                                        <p:cTn id="32" dur="500"/>
                                        <p:tgtEl>
                                          <p:spTgt spid="11">
                                            <p:bg/>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dissolve">
                                      <p:cBhvr>
                                        <p:cTn id="37" dur="500"/>
                                        <p:tgtEl>
                                          <p:spTgt spid="1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
                                            <p:txEl>
                                              <p:pRg st="1" end="1"/>
                                            </p:txEl>
                                          </p:spTgt>
                                        </p:tgtEl>
                                        <p:attrNameLst>
                                          <p:attrName>style.visibility</p:attrName>
                                        </p:attrNameLst>
                                      </p:cBhvr>
                                      <p:to>
                                        <p:strVal val="visible"/>
                                      </p:to>
                                    </p:set>
                                    <p:animEffect transition="in" filter="dissolve">
                                      <p:cBhvr>
                                        <p:cTn id="42" dur="500"/>
                                        <p:tgtEl>
                                          <p:spTgt spid="11">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1">
                                            <p:txEl>
                                              <p:pRg st="2" end="2"/>
                                            </p:txEl>
                                          </p:spTgt>
                                        </p:tgtEl>
                                        <p:attrNameLst>
                                          <p:attrName>style.visibility</p:attrName>
                                        </p:attrNameLst>
                                      </p:cBhvr>
                                      <p:to>
                                        <p:strVal val="visible"/>
                                      </p:to>
                                    </p:set>
                                    <p:animEffect transition="in" filter="dissolve">
                                      <p:cBhvr>
                                        <p:cTn id="47" dur="500"/>
                                        <p:tgtEl>
                                          <p:spTgt spid="11">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dissolve">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utoUpdateAnimBg="0"/>
      <p:bldP spid="7" grpId="0" animBg="1" autoUpdateAnimBg="0"/>
      <p:bldP spid="8" grpId="0" animBg="1" autoUpdateAnimBg="0"/>
      <p:bldP spid="9" grpId="0" autoUpdateAnimBg="0"/>
      <p:bldP spid="10" grpId="0" autoUpdateAnimBg="0"/>
      <p:bldP spid="11" grpId="0" animBg="1" autoUpdateAnimBg="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547303" y="4808529"/>
            <a:ext cx="4344649" cy="1574446"/>
          </a:xfrm>
          <a:prstGeom prst="rect">
            <a:avLst/>
          </a:prstGeom>
          <a:solidFill>
            <a:srgbClr val="FFFFFF"/>
          </a:solidFill>
          <a:ln w="6350" cmpd="thinThick">
            <a:solidFill>
              <a:srgbClr val="000000"/>
            </a:solidFill>
          </a:ln>
          <a:effectLst>
            <a:outerShdw dist="35921" dir="2700000" algn="ctr" rotWithShape="0">
              <a:srgbClr val="0000FF"/>
            </a:outerShdw>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1"/>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2"/>
              </a:buBlip>
              <a:defRPr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3"/>
              </a:buBlip>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10000"/>
              </a:lnSpc>
              <a:spcBef>
                <a:spcPct val="0"/>
              </a:spcBef>
              <a:spcAft>
                <a:spcPct val="0"/>
              </a:spcAft>
              <a:buClrTx/>
              <a:buSzTx/>
              <a:buFontTx/>
              <a:buNone/>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定义实现源程序结束功能的宏</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RETSYS</a:t>
            </a:r>
            <a:endPar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1" fontAlgn="base" latinLnBrk="0" hangingPunct="1">
              <a:lnSpc>
                <a:spcPct val="110000"/>
              </a:lnSpc>
              <a:spcBef>
                <a:spcPct val="0"/>
              </a:spcBef>
              <a:spcAft>
                <a:spcPct val="0"/>
              </a:spcAft>
              <a:buClrTx/>
              <a:buSzTx/>
              <a:buFontTx/>
              <a:buNone/>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RETSYS  MACRO</a:t>
            </a:r>
            <a:endPar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1" fontAlgn="base" latinLnBrk="0" hangingPunct="1">
              <a:lnSpc>
                <a:spcPct val="110000"/>
              </a:lnSpc>
              <a:spcBef>
                <a:spcPct val="0"/>
              </a:spcBef>
              <a:spcAft>
                <a:spcPct val="0"/>
              </a:spcAft>
              <a:buClrTx/>
              <a:buSzTx/>
              <a:buFontTx/>
              <a:buNone/>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MOV  AH</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4CH</a:t>
            </a:r>
            <a:endPar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1" fontAlgn="base" latinLnBrk="0" hangingPunct="1">
              <a:lnSpc>
                <a:spcPct val="110000"/>
              </a:lnSpc>
              <a:spcBef>
                <a:spcPct val="0"/>
              </a:spcBef>
              <a:spcAft>
                <a:spcPct val="0"/>
              </a:spcAft>
              <a:buClrTx/>
              <a:buSzTx/>
              <a:buFontTx/>
              <a:buNone/>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INT  21H</a:t>
            </a:r>
            <a:endPar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1" fontAlgn="base" latinLnBrk="0" hangingPunct="1">
              <a:lnSpc>
                <a:spcPct val="110000"/>
              </a:lnSpc>
              <a:spcBef>
                <a:spcPct val="0"/>
              </a:spcBef>
              <a:spcAft>
                <a:spcPct val="0"/>
              </a:spcAft>
              <a:buClrTx/>
              <a:buSzTx/>
              <a:buFontTx/>
              <a:buNone/>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ENDM</a:t>
            </a:r>
            <a:endPar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内容占位符 1"/>
          <p:cNvSpPr>
            <a:spLocks noGrp="1"/>
          </p:cNvSpPr>
          <p:nvPr>
            <p:ph idx="1"/>
          </p:nvPr>
        </p:nvSpPr>
        <p:spPr>
          <a:xfrm>
            <a:off x="448280" y="2067735"/>
            <a:ext cx="7940144" cy="881003"/>
          </a:xfrm>
        </p:spPr>
        <p:txBody>
          <a:bodyPr/>
          <a:lstStyle/>
          <a:p>
            <a:pPr>
              <a:lnSpc>
                <a:spcPct val="110000"/>
              </a:lnSpc>
              <a:spcBef>
                <a:spcPct val="0"/>
              </a:spcBef>
            </a:pPr>
            <a:r>
              <a:rPr lang="zh-CN" altLang="en-US" sz="2000" b="1" dirty="0">
                <a:solidFill>
                  <a:srgbClr val="000000"/>
                </a:solidFill>
                <a:latin typeface="宋体" panose="02010600030101010101" pitchFamily="2" charset="-122"/>
              </a:rPr>
              <a:t>源程序在汇编时，宏指令被汇编程序用相应的程序代码所取代</a:t>
            </a:r>
            <a:r>
              <a:rPr lang="zh-CN" altLang="en-US" sz="2000" b="1" dirty="0"/>
              <a:t> ，</a:t>
            </a:r>
            <a:r>
              <a:rPr lang="zh-CN" altLang="en-US" sz="2000" b="1" dirty="0">
                <a:solidFill>
                  <a:srgbClr val="000000"/>
                </a:solidFill>
                <a:latin typeface="宋体" panose="02010600030101010101" pitchFamily="2" charset="-122"/>
              </a:rPr>
              <a:t>这个过程称为宏展开。</a:t>
            </a:r>
            <a:r>
              <a:rPr lang="zh-CN" altLang="en-US" sz="2000" b="1" dirty="0"/>
              <a:t> </a:t>
            </a:r>
            <a:endParaRPr lang="zh-CN" altLang="en-US" sz="2000" b="1" dirty="0"/>
          </a:p>
          <a:p>
            <a:pPr>
              <a:lnSpc>
                <a:spcPct val="110000"/>
              </a:lnSpc>
              <a:spcBef>
                <a:spcPct val="0"/>
              </a:spcBef>
            </a:pPr>
            <a:endParaRPr lang="zh-CN" altLang="en-US" b="1" dirty="0"/>
          </a:p>
          <a:p>
            <a:endParaRPr lang="zh-CN" altLang="en-US" b="1" dirty="0"/>
          </a:p>
        </p:txBody>
      </p:sp>
      <p:sp>
        <p:nvSpPr>
          <p:cNvPr id="3" name="文本占位符 2"/>
          <p:cNvSpPr>
            <a:spLocks noGrp="1"/>
          </p:cNvSpPr>
          <p:nvPr>
            <p:ph type="body" sz="quarter" idx="10"/>
          </p:nvPr>
        </p:nvSpPr>
        <p:spPr/>
        <p:txBody>
          <a:bodyPr/>
          <a:lstStyle/>
          <a:p>
            <a:r>
              <a:rPr lang="en-US" altLang="zh-CN" dirty="0"/>
              <a:t>5.6</a:t>
            </a:r>
            <a:r>
              <a:rPr lang="zh-CN" altLang="en-US" dirty="0"/>
              <a:t>宏指令</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内容占位符 1"/>
          <p:cNvSpPr txBox="1"/>
          <p:nvPr/>
        </p:nvSpPr>
        <p:spPr>
          <a:xfrm>
            <a:off x="462681" y="1511257"/>
            <a:ext cx="3826768" cy="563563"/>
          </a:xfrm>
          <a:prstGeom prst="rect">
            <a:avLst/>
          </a:prstGeom>
        </p:spPr>
        <p:txBody>
          <a:bodyPr/>
          <a:lstStyle>
            <a:lvl1pPr marL="0" indent="0" algn="l" rtl="0" eaLnBrk="1" fontAlgn="base" hangingPunct="1">
              <a:lnSpc>
                <a:spcPct val="150000"/>
              </a:lnSpc>
              <a:spcBef>
                <a:spcPct val="20000"/>
              </a:spcBef>
              <a:spcAft>
                <a:spcPct val="0"/>
              </a:spcAft>
              <a:buClr>
                <a:schemeClr val="hlink"/>
              </a:buClr>
              <a:buFont typeface="Wingdings" panose="05000000000000000000" pitchFamily="2" charset="2"/>
              <a:buNone/>
              <a:defRPr sz="2400" b="0">
                <a:solidFill>
                  <a:srgbClr val="00349E"/>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lnSpc>
                <a:spcPct val="150000"/>
              </a:lnSpc>
              <a:spcBef>
                <a:spcPct val="20000"/>
              </a:spcBef>
              <a:spcAft>
                <a:spcPct val="0"/>
              </a:spcAft>
              <a:buClr>
                <a:schemeClr val="accent1"/>
              </a:buClr>
              <a:buFont typeface="Wingdings" panose="05000000000000000000" charset="0"/>
              <a:buChar char="n"/>
              <a:defRPr sz="2000" b="0">
                <a:solidFill>
                  <a:schemeClr val="tx1"/>
                </a:solidFill>
                <a:latin typeface="微软雅黑" panose="020B0503020204020204" pitchFamily="34" charset="-122"/>
                <a:ea typeface="微软雅黑" panose="020B0503020204020204" pitchFamily="34" charset="-122"/>
              </a:defRPr>
            </a:lvl2pPr>
            <a:lvl3pPr marL="1143000" indent="-228600" algn="l" rtl="0" eaLnBrk="1" fontAlgn="base" hangingPunct="1">
              <a:lnSpc>
                <a:spcPct val="150000"/>
              </a:lnSpc>
              <a:spcBef>
                <a:spcPct val="20000"/>
              </a:spcBef>
              <a:spcAft>
                <a:spcPct val="0"/>
              </a:spcAft>
              <a:buClr>
                <a:schemeClr val="tx1"/>
              </a:buClr>
              <a:buFont typeface="Wingdings" panose="05000000000000000000" charset="0"/>
              <a:buChar char="p"/>
              <a:defRPr sz="1800" b="0">
                <a:solidFill>
                  <a:schemeClr val="tx1"/>
                </a:solidFill>
                <a:latin typeface="微软雅黑" panose="020B0503020204020204" pitchFamily="34" charset="-122"/>
                <a:ea typeface="微软雅黑" panose="020B0503020204020204" pitchFamily="34" charset="-122"/>
              </a:defRPr>
            </a:lvl3pPr>
            <a:lvl4pPr marL="1600200" indent="-228600" algn="l" rtl="0" eaLnBrk="1" fontAlgn="base" hangingPunct="1">
              <a:lnSpc>
                <a:spcPct val="150000"/>
              </a:lnSpc>
              <a:spcBef>
                <a:spcPct val="20000"/>
              </a:spcBef>
              <a:spcAft>
                <a:spcPct val="0"/>
              </a:spcAft>
              <a:buChar char="–"/>
              <a:defRPr sz="1600" b="0">
                <a:solidFill>
                  <a:schemeClr val="tx1"/>
                </a:solidFill>
                <a:latin typeface="微软雅黑" panose="020B0503020204020204" pitchFamily="34" charset="-122"/>
                <a:ea typeface="微软雅黑" panose="020B0503020204020204" pitchFamily="34" charset="-122"/>
              </a:defRPr>
            </a:lvl4pPr>
            <a:lvl5pPr marL="1828800" indent="0" algn="l" rtl="0" eaLnBrk="1" fontAlgn="base" hangingPunct="1">
              <a:spcBef>
                <a:spcPct val="20000"/>
              </a:spcBef>
              <a:spcAft>
                <a:spcPct val="0"/>
              </a:spcAft>
              <a:buNone/>
              <a:defRPr sz="2000" b="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en-US" altLang="zh-CN" b="1" kern="0" dirty="0">
                <a:latin typeface="Times New Roman" panose="02020603050405020304" pitchFamily="18" charset="0"/>
                <a:cs typeface="Times New Roman" panose="02020603050405020304" pitchFamily="18" charset="0"/>
              </a:rPr>
              <a:t>3. </a:t>
            </a:r>
            <a:r>
              <a:rPr lang="zh-CN" altLang="en-US" b="1" kern="0" dirty="0">
                <a:latin typeface="Times New Roman" panose="02020603050405020304" pitchFamily="18" charset="0"/>
                <a:cs typeface="Times New Roman" panose="02020603050405020304" pitchFamily="18" charset="0"/>
              </a:rPr>
              <a:t>宏展开</a:t>
            </a:r>
            <a:endParaRPr lang="zh-CN" altLang="en-US" b="1" kern="0" dirty="0">
              <a:latin typeface="Times New Roman" panose="02020603050405020304" pitchFamily="18" charset="0"/>
              <a:cs typeface="Times New Roman" panose="02020603050405020304" pitchFamily="18" charset="0"/>
            </a:endParaRPr>
          </a:p>
        </p:txBody>
      </p:sp>
      <p:sp>
        <p:nvSpPr>
          <p:cNvPr id="6" name="Text Box 1027"/>
          <p:cNvSpPr txBox="1">
            <a:spLocks noChangeArrowheads="1"/>
          </p:cNvSpPr>
          <p:nvPr/>
        </p:nvSpPr>
        <p:spPr bwMode="auto">
          <a:xfrm>
            <a:off x="547303" y="2873404"/>
            <a:ext cx="3759324" cy="1754326"/>
          </a:xfrm>
          <a:prstGeom prst="rect">
            <a:avLst/>
          </a:prstGeom>
          <a:solidFill>
            <a:srgbClr val="FFFFFF"/>
          </a:solidFill>
          <a:ln w="3175" cmpd="thinThick">
            <a:solidFill>
              <a:srgbClr val="000000"/>
            </a:solidFill>
            <a:miter lim="800000"/>
          </a:ln>
          <a:effectLst>
            <a:outerShdw dist="35921" dir="2700000" algn="ctr" rotWithShape="0">
              <a:srgbClr val="0000FF"/>
            </a:outerShdw>
          </a:effectLst>
        </p:spPr>
        <p:txBody>
          <a:bodyPr wrap="square">
            <a:spAutoFit/>
          </a:bodyPr>
          <a:lstStyle/>
          <a:p>
            <a:pPr marL="0" marR="0" lvl="0" indent="0" algn="just" defTabSz="914400" eaLnBrk="1" fontAlgn="auto" latinLnBrk="0" hangingPunct="1">
              <a:lnSpc>
                <a:spcPct val="80000"/>
              </a:lnSpc>
              <a:spcBef>
                <a:spcPct val="50000"/>
              </a:spcBef>
              <a:spcAft>
                <a:spcPts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定义键盘输入宏指令</a:t>
            </a:r>
            <a:r>
              <a:rPr kumimoji="0"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INPUT</a:t>
            </a:r>
            <a:endParaRPr kumimoji="0"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eaLnBrk="1" fontAlgn="auto" latinLnBrk="0" hangingPunct="1">
              <a:lnSpc>
                <a:spcPct val="80000"/>
              </a:lnSpc>
              <a:spcBef>
                <a:spcPct val="50000"/>
              </a:spcBef>
              <a:spcAft>
                <a:spcPts val="0"/>
              </a:spcAft>
              <a:buClrTx/>
              <a:buSzTx/>
              <a:buFontTx/>
              <a:buNone/>
              <a:defRPr/>
            </a:pPr>
            <a:r>
              <a:rPr kumimoji="0"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INPUT  MACRO</a:t>
            </a:r>
            <a:endParaRPr kumimoji="0"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eaLnBrk="1" fontAlgn="auto" latinLnBrk="0" hangingPunct="1">
              <a:lnSpc>
                <a:spcPct val="80000"/>
              </a:lnSpc>
              <a:spcBef>
                <a:spcPct val="50000"/>
              </a:spcBef>
              <a:spcAft>
                <a:spcPts val="0"/>
              </a:spcAft>
              <a:buClrTx/>
              <a:buSzTx/>
              <a:buFontTx/>
              <a:buNone/>
              <a:defRPr/>
            </a:pPr>
            <a:r>
              <a:rPr kumimoji="0"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MOV  AH</a:t>
            </a:r>
            <a:r>
              <a:rPr kumimoji="0" lang="zh-CN" altLang="en-US"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01H</a:t>
            </a:r>
            <a:endParaRPr kumimoji="0"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eaLnBrk="1" fontAlgn="auto" latinLnBrk="0" hangingPunct="1">
              <a:lnSpc>
                <a:spcPct val="80000"/>
              </a:lnSpc>
              <a:spcBef>
                <a:spcPct val="50000"/>
              </a:spcBef>
              <a:spcAft>
                <a:spcPts val="0"/>
              </a:spcAft>
              <a:buClrTx/>
              <a:buSzTx/>
              <a:buFontTx/>
              <a:buNone/>
              <a:defRPr/>
            </a:pPr>
            <a:r>
              <a:rPr kumimoji="0"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INT  21H</a:t>
            </a:r>
            <a:endParaRPr kumimoji="0"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eaLnBrk="1" fontAlgn="auto" latinLnBrk="0" hangingPunct="1">
              <a:lnSpc>
                <a:spcPct val="80000"/>
              </a:lnSpc>
              <a:spcBef>
                <a:spcPct val="50000"/>
              </a:spcBef>
              <a:spcAft>
                <a:spcPts val="0"/>
              </a:spcAft>
              <a:buClrTx/>
              <a:buSzTx/>
              <a:buFontTx/>
              <a:buNone/>
              <a:defRPr/>
            </a:pPr>
            <a:r>
              <a:rPr kumimoji="0"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ENDM</a:t>
            </a:r>
            <a:endParaRPr kumimoji="0"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 Box 4"/>
          <p:cNvSpPr txBox="1">
            <a:spLocks noChangeArrowheads="1"/>
          </p:cNvSpPr>
          <p:nvPr/>
        </p:nvSpPr>
        <p:spPr bwMode="auto">
          <a:xfrm>
            <a:off x="2411760" y="2083033"/>
            <a:ext cx="6547681" cy="4052135"/>
          </a:xfrm>
          <a:prstGeom prst="rect">
            <a:avLst/>
          </a:prstGeom>
          <a:gradFill rotWithShape="0">
            <a:gsLst>
              <a:gs pos="0">
                <a:srgbClr val="FFFF99"/>
              </a:gs>
              <a:gs pos="50000">
                <a:srgbClr val="FFFFFF"/>
              </a:gs>
              <a:gs pos="100000">
                <a:srgbClr val="FFFF99"/>
              </a:gs>
            </a:gsLst>
            <a:lin ang="5400000" scaled="1"/>
          </a:gradFill>
          <a:ln w="6350">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lnSpc>
                <a:spcPct val="120000"/>
              </a:lnSpc>
              <a:defRPr/>
            </a:pPr>
            <a:r>
              <a:rPr lang="zh-CN" altLang="en-US"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展开前：				展开后：</a:t>
            </a:r>
            <a:endParaRPr lang="zh-CN" altLang="en-US"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defRPr/>
            </a:pP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.MODEL SMALL</a:t>
            </a:r>
            <a:endPar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defRPr/>
            </a:pP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.STACK 100H</a:t>
            </a:r>
            <a:endPar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defRPr/>
            </a:pP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.CODE</a:t>
            </a:r>
            <a:endPar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defRPr/>
            </a:pP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START:				START:</a:t>
            </a:r>
            <a:endPar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defRPr/>
            </a:pP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INPUT	</a:t>
            </a: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MOV  AH</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01H</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defRPr/>
            </a:pP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INT  21H</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defRPr/>
            </a:pP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CMP  AL, ‘-’				CMP  AL, ‘-’</a:t>
            </a:r>
            <a:endPar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defRPr/>
            </a:pP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JNE  START				JNE  START</a:t>
            </a:r>
            <a:endPar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defRPr/>
            </a:pPr>
            <a:r>
              <a:rPr lang="en-US" altLang="zh-CN" b="1"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RETSYS</a:t>
            </a: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b="1"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MOV  AH</a:t>
            </a:r>
            <a:r>
              <a:rPr lang="zh-CN" altLang="en-US" b="1"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4CH</a:t>
            </a:r>
            <a:endParaRPr lang="en-US" altLang="zh-CN" b="1"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defRPr/>
            </a:pP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b="1"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INT  21H</a:t>
            </a:r>
            <a:endParaRPr lang="en-US" altLang="zh-CN" b="1"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defRPr/>
            </a:pP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END  START</a:t>
            </a:r>
            <a:endPar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0" dur="5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build="p"/>
      <p:bldP spid="5" grpId="0"/>
      <p:bldP spid="6" grpId="0" animBg="1" autoUpdateAnimBg="0"/>
      <p:bldP spid="7"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Rectangle 2"/>
          <p:cNvSpPr txBox="1">
            <a:spLocks noRot="1" noChangeArrowheads="1"/>
          </p:cNvSpPr>
          <p:nvPr/>
        </p:nvSpPr>
        <p:spPr bwMode="auto">
          <a:xfrm>
            <a:off x="0" y="1867873"/>
            <a:ext cx="8229600" cy="515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fontAlgn="base">
              <a:spcBef>
                <a:spcPct val="0"/>
              </a:spcBef>
              <a:spcAft>
                <a:spcPct val="0"/>
              </a:spcAft>
              <a:defRPr sz="4000" b="1" kern="1200">
                <a:solidFill>
                  <a:srgbClr val="FFFF99"/>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2pPr>
            <a:lvl3pPr algn="ctr" rtl="0" fontAlgn="base">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3pPr>
            <a:lvl4pPr algn="ctr" rtl="0" fontAlgn="base">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4pPr>
            <a:lvl5pPr algn="ctr" rtl="0" fontAlgn="base">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5pPr>
            <a:lvl6pPr marL="457200" algn="ctr" rtl="0" fontAlgn="base">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6pPr>
            <a:lvl7pPr marL="914400" algn="ctr" rtl="0" fontAlgn="base">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7pPr>
            <a:lvl8pPr marL="1371600" algn="ctr" rtl="0" fontAlgn="base">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8pPr>
            <a:lvl9pPr marL="1828800" algn="ctr" rtl="0" fontAlgn="base">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accent1"/>
                </a:solidFill>
                <a:effectLst/>
                <a:uLnTx/>
                <a:uFillTx/>
                <a:latin typeface="Times New Roman" panose="02020603050405020304"/>
                <a:ea typeface="楷体_GB2312"/>
                <a:cs typeface="+mj-cs"/>
              </a:rPr>
              <a:t>汇编源程序的设计步骤</a:t>
            </a:r>
            <a:endParaRPr kumimoji="0" lang="zh-CN" altLang="en-US" sz="2800" b="1" i="0" u="none" strike="noStrike" kern="1200" cap="none" spc="0" normalizeH="0" baseline="0" noProof="0" dirty="0">
              <a:ln>
                <a:noFill/>
              </a:ln>
              <a:solidFill>
                <a:schemeClr val="accent1"/>
              </a:solidFill>
              <a:effectLst/>
              <a:uLnTx/>
              <a:uFillTx/>
              <a:latin typeface="Times New Roman" panose="02020603050405020304"/>
              <a:ea typeface="楷体_GB2312"/>
              <a:cs typeface="+mj-cs"/>
            </a:endParaRPr>
          </a:p>
        </p:txBody>
      </p:sp>
      <p:sp>
        <p:nvSpPr>
          <p:cNvPr id="6" name="Rectangle 3"/>
          <p:cNvSpPr txBox="1">
            <a:spLocks noChangeArrowheads="1"/>
          </p:cNvSpPr>
          <p:nvPr/>
        </p:nvSpPr>
        <p:spPr bwMode="auto">
          <a:xfrm>
            <a:off x="742962" y="2548483"/>
            <a:ext cx="7462838" cy="2824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533400" indent="-533400" algn="l" rtl="0" fontAlgn="base">
              <a:spcBef>
                <a:spcPct val="30000"/>
              </a:spcBef>
              <a:spcAft>
                <a:spcPct val="0"/>
              </a:spcAft>
              <a:buClr>
                <a:srgbClr val="FFFF00"/>
              </a:buClr>
              <a:buFont typeface="Wingdings" panose="05000000000000000000" pitchFamily="2" charset="2"/>
              <a:buChar char="u"/>
              <a:defRPr sz="3200" b="1" kern="1200">
                <a:solidFill>
                  <a:srgbClr val="FFFF00"/>
                </a:solidFill>
                <a:effectLst>
                  <a:outerShdw blurRad="38100" dist="38100" dir="2700000" algn="tl">
                    <a:srgbClr val="000000"/>
                  </a:outerShdw>
                </a:effectLst>
                <a:latin typeface="+mn-lt"/>
                <a:ea typeface="+mn-ea"/>
                <a:cs typeface="+mn-cs"/>
              </a:defRPr>
            </a:lvl1pPr>
            <a:lvl2pPr marL="914400" indent="-457200" algn="l" rtl="0" fontAlgn="base">
              <a:spcBef>
                <a:spcPct val="30000"/>
              </a:spcBef>
              <a:spcAft>
                <a:spcPct val="0"/>
              </a:spcAft>
              <a:buClr>
                <a:srgbClr val="FFFF00"/>
              </a:buClr>
              <a:buFont typeface="Wingdings" panose="05000000000000000000" pitchFamily="2" charset="2"/>
              <a:buChar char="Ø"/>
              <a:defRPr sz="2800" b="1" kern="1200">
                <a:solidFill>
                  <a:srgbClr val="FFFF00"/>
                </a:solidFill>
                <a:effectLst>
                  <a:outerShdw blurRad="38100" dist="38100" dir="2700000" algn="tl">
                    <a:srgbClr val="000000"/>
                  </a:outerShdw>
                </a:effectLst>
                <a:latin typeface="+mn-lt"/>
                <a:ea typeface="+mn-ea"/>
                <a:cs typeface="+mn-cs"/>
              </a:defRPr>
            </a:lvl2pPr>
            <a:lvl3pPr marL="1371600" indent="-457200" algn="l" rtl="0" fontAlgn="base">
              <a:spcBef>
                <a:spcPct val="30000"/>
              </a:spcBef>
              <a:spcAft>
                <a:spcPct val="0"/>
              </a:spcAft>
              <a:buClr>
                <a:srgbClr val="FFFF00"/>
              </a:buClr>
              <a:buFont typeface="Wingdings" panose="05000000000000000000" pitchFamily="2" charset="2"/>
              <a:buChar char="ü"/>
              <a:defRPr sz="2800" b="1" kern="1200">
                <a:solidFill>
                  <a:srgbClr val="FFFF00"/>
                </a:solidFill>
                <a:effectLst>
                  <a:outerShdw blurRad="38100" dist="38100" dir="2700000" algn="tl">
                    <a:srgbClr val="000000"/>
                  </a:outerShdw>
                </a:effectLst>
                <a:latin typeface="+mn-lt"/>
                <a:ea typeface="+mn-ea"/>
                <a:cs typeface="+mn-cs"/>
              </a:defRPr>
            </a:lvl3pPr>
            <a:lvl4pPr marL="1752600" indent="-381000" algn="l" rtl="0" fontAlgn="base">
              <a:spcBef>
                <a:spcPct val="30000"/>
              </a:spcBef>
              <a:spcAft>
                <a:spcPct val="0"/>
              </a:spcAft>
              <a:buClr>
                <a:srgbClr val="FFFF00"/>
              </a:buClr>
              <a:buFont typeface="Wingdings" panose="05000000000000000000" pitchFamily="2" charset="2"/>
              <a:buChar char="n"/>
              <a:defRPr sz="2400" b="1" kern="1200">
                <a:solidFill>
                  <a:srgbClr val="FFFF00"/>
                </a:solidFill>
                <a:effectLst>
                  <a:outerShdw blurRad="38100" dist="38100" dir="2700000" algn="tl">
                    <a:srgbClr val="000000"/>
                  </a:outerShdw>
                </a:effectLst>
                <a:latin typeface="+mn-lt"/>
                <a:ea typeface="+mn-ea"/>
                <a:cs typeface="+mn-cs"/>
              </a:defRPr>
            </a:lvl4pPr>
            <a:lvl5pPr marL="2209800" indent="-381000" algn="l" rtl="0" fontAlgn="base">
              <a:spcBef>
                <a:spcPct val="30000"/>
              </a:spcBef>
              <a:spcAft>
                <a:spcPct val="0"/>
              </a:spcAft>
              <a:buClr>
                <a:srgbClr val="B4B9BE"/>
              </a:buClr>
              <a:buFont typeface="Wingdings" panose="05000000000000000000" pitchFamily="2" charset="2"/>
              <a:buChar char="l"/>
              <a:defRPr sz="2400" b="1" kern="1200">
                <a:solidFill>
                  <a:srgbClr val="FFFF00"/>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100000"/>
              </a:lnSpc>
              <a:spcBef>
                <a:spcPct val="30000"/>
              </a:spcBef>
              <a:spcAft>
                <a:spcPct val="0"/>
              </a:spcAft>
              <a:buClr>
                <a:srgbClr val="CC6600"/>
              </a:buClr>
              <a:buSzTx/>
              <a:buFont typeface="Times New Roman" panose="02020603050405020304" pitchFamily="18" charset="0"/>
              <a:buChar char="⁕"/>
              <a:defRPr/>
            </a:pPr>
            <a:r>
              <a:rPr kumimoji="0" lang="zh-CN" altLang="en-US" sz="2400" b="1" i="0" u="none" strike="noStrike" kern="1200" cap="none" spc="0" normalizeH="0" baseline="0" noProof="0" dirty="0">
                <a:ln>
                  <a:noFill/>
                </a:ln>
                <a:solidFill>
                  <a:schemeClr val="accent1"/>
                </a:solidFill>
                <a:effectLst/>
                <a:uLnTx/>
                <a:uFillTx/>
                <a:latin typeface="Times New Roman" panose="02020603050405020304"/>
                <a:ea typeface="楷体_GB2312"/>
                <a:cs typeface="+mn-cs"/>
              </a:rPr>
              <a:t>分析问题，建立数学模型</a:t>
            </a:r>
            <a:endParaRPr kumimoji="0" lang="zh-CN" altLang="en-US" sz="2400" b="1" i="0" u="none" strike="noStrike" kern="1200" cap="none" spc="0" normalizeH="0" baseline="0" noProof="0" dirty="0">
              <a:ln>
                <a:noFill/>
              </a:ln>
              <a:solidFill>
                <a:schemeClr val="accent1"/>
              </a:solidFill>
              <a:effectLst/>
              <a:uLnTx/>
              <a:uFillTx/>
              <a:latin typeface="Times New Roman" panose="02020603050405020304"/>
              <a:ea typeface="楷体_GB2312"/>
              <a:cs typeface="+mn-cs"/>
            </a:endParaRPr>
          </a:p>
          <a:p>
            <a:pPr marR="0" lvl="0" algn="l" defTabSz="914400" rtl="0" eaLnBrk="1" fontAlgn="base" latinLnBrk="0" hangingPunct="1">
              <a:lnSpc>
                <a:spcPct val="100000"/>
              </a:lnSpc>
              <a:spcBef>
                <a:spcPct val="30000"/>
              </a:spcBef>
              <a:spcAft>
                <a:spcPct val="0"/>
              </a:spcAft>
              <a:buClr>
                <a:srgbClr val="CC6600"/>
              </a:buClr>
              <a:buSzTx/>
              <a:buFont typeface="Times New Roman" panose="02020603050405020304" pitchFamily="18" charset="0"/>
              <a:buChar char="⁕"/>
              <a:defRPr/>
            </a:pPr>
            <a:r>
              <a:rPr kumimoji="0" lang="zh-CN" altLang="en-US" sz="2400" b="1" i="0" u="none" strike="noStrike" kern="1200" cap="none" spc="0" normalizeH="0" baseline="0" noProof="0" dirty="0">
                <a:ln>
                  <a:noFill/>
                </a:ln>
                <a:solidFill>
                  <a:schemeClr val="accent1"/>
                </a:solidFill>
                <a:effectLst/>
                <a:uLnTx/>
                <a:uFillTx/>
                <a:latin typeface="Times New Roman" panose="02020603050405020304"/>
                <a:ea typeface="楷体_GB2312"/>
                <a:cs typeface="+mn-cs"/>
              </a:rPr>
              <a:t>确定最佳算法</a:t>
            </a:r>
            <a:endParaRPr kumimoji="0" lang="zh-CN" altLang="en-US" sz="2400" b="1" i="0" u="none" strike="noStrike" kern="1200" cap="none" spc="0" normalizeH="0" baseline="0" noProof="0" dirty="0">
              <a:ln>
                <a:noFill/>
              </a:ln>
              <a:solidFill>
                <a:schemeClr val="accent1"/>
              </a:solidFill>
              <a:effectLst/>
              <a:uLnTx/>
              <a:uFillTx/>
              <a:latin typeface="Times New Roman" panose="02020603050405020304"/>
              <a:ea typeface="楷体_GB2312"/>
              <a:cs typeface="+mn-cs"/>
            </a:endParaRPr>
          </a:p>
          <a:p>
            <a:pPr marR="0" lvl="0" algn="l" defTabSz="914400" rtl="0" eaLnBrk="1" fontAlgn="base" latinLnBrk="0" hangingPunct="1">
              <a:lnSpc>
                <a:spcPct val="100000"/>
              </a:lnSpc>
              <a:spcBef>
                <a:spcPct val="30000"/>
              </a:spcBef>
              <a:spcAft>
                <a:spcPct val="0"/>
              </a:spcAft>
              <a:buClr>
                <a:srgbClr val="CC6600"/>
              </a:buClr>
              <a:buSzTx/>
              <a:buFont typeface="Times New Roman" panose="02020603050405020304" pitchFamily="18" charset="0"/>
              <a:buChar char="⁕"/>
              <a:defRPr/>
            </a:pPr>
            <a:r>
              <a:rPr kumimoji="0" lang="zh-CN" altLang="en-US" sz="2400" b="1" i="0" u="none" strike="noStrike" kern="1200" cap="none" spc="0" normalizeH="0" baseline="0" noProof="0" dirty="0">
                <a:ln>
                  <a:noFill/>
                </a:ln>
                <a:solidFill>
                  <a:schemeClr val="accent1"/>
                </a:solidFill>
                <a:effectLst/>
                <a:uLnTx/>
                <a:uFillTx/>
                <a:latin typeface="Times New Roman" panose="02020603050405020304"/>
                <a:ea typeface="楷体_GB2312"/>
                <a:cs typeface="+mn-cs"/>
              </a:rPr>
              <a:t>合理分配存储单元和寄存器</a:t>
            </a:r>
            <a:endParaRPr kumimoji="0" lang="zh-CN" altLang="en-US" sz="2400" b="1" i="0" u="none" strike="noStrike" kern="1200" cap="none" spc="0" normalizeH="0" baseline="0" noProof="0" dirty="0">
              <a:ln>
                <a:noFill/>
              </a:ln>
              <a:solidFill>
                <a:schemeClr val="accent1"/>
              </a:solidFill>
              <a:effectLst/>
              <a:uLnTx/>
              <a:uFillTx/>
              <a:latin typeface="Times New Roman" panose="02020603050405020304"/>
              <a:ea typeface="楷体_GB2312"/>
              <a:cs typeface="+mn-cs"/>
            </a:endParaRPr>
          </a:p>
          <a:p>
            <a:pPr marR="0" lvl="0" algn="l" defTabSz="914400" rtl="0" eaLnBrk="1" fontAlgn="base" latinLnBrk="0" hangingPunct="1">
              <a:lnSpc>
                <a:spcPct val="100000"/>
              </a:lnSpc>
              <a:spcBef>
                <a:spcPct val="30000"/>
              </a:spcBef>
              <a:spcAft>
                <a:spcPct val="0"/>
              </a:spcAft>
              <a:buClr>
                <a:srgbClr val="CC6600"/>
              </a:buClr>
              <a:buSzTx/>
              <a:buFont typeface="Times New Roman" panose="02020603050405020304" pitchFamily="18" charset="0"/>
              <a:buChar char="⁕"/>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a:ea typeface="楷体_GB2312"/>
                <a:cs typeface="+mn-cs"/>
              </a:rPr>
              <a:t>绘制流程图</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a:ea typeface="楷体_GB2312"/>
              <a:cs typeface="+mn-cs"/>
            </a:endParaRPr>
          </a:p>
          <a:p>
            <a:pPr marR="0" lvl="0" algn="l" defTabSz="914400" rtl="0" eaLnBrk="1" fontAlgn="base" latinLnBrk="0" hangingPunct="1">
              <a:lnSpc>
                <a:spcPct val="100000"/>
              </a:lnSpc>
              <a:spcBef>
                <a:spcPct val="30000"/>
              </a:spcBef>
              <a:spcAft>
                <a:spcPct val="0"/>
              </a:spcAft>
              <a:buClr>
                <a:srgbClr val="CC6600"/>
              </a:buClr>
              <a:buSzTx/>
              <a:buFont typeface="Times New Roman" panose="02020603050405020304" pitchFamily="18" charset="0"/>
              <a:buChar char="⁕"/>
              <a:defRPr/>
            </a:pPr>
            <a:r>
              <a:rPr kumimoji="0" lang="zh-CN" altLang="en-US" sz="2400" b="1" i="0" u="none" strike="noStrike" kern="1200" cap="none" spc="0" normalizeH="0" baseline="0" noProof="0" dirty="0">
                <a:ln>
                  <a:noFill/>
                </a:ln>
                <a:solidFill>
                  <a:schemeClr val="accent1"/>
                </a:solidFill>
                <a:effectLst/>
                <a:uLnTx/>
                <a:uFillTx/>
                <a:latin typeface="Times New Roman" panose="02020603050405020304"/>
                <a:ea typeface="楷体_GB2312"/>
                <a:cs typeface="+mn-cs"/>
              </a:rPr>
              <a:t>编写程序</a:t>
            </a:r>
            <a:endParaRPr kumimoji="0" lang="zh-CN" altLang="en-US" sz="2400" b="1" i="0" u="none" strike="noStrike" kern="1200" cap="none" spc="0" normalizeH="0" baseline="0" noProof="0" dirty="0">
              <a:ln>
                <a:noFill/>
              </a:ln>
              <a:solidFill>
                <a:schemeClr val="accent1"/>
              </a:solidFill>
              <a:effectLst/>
              <a:uLnTx/>
              <a:uFillTx/>
              <a:latin typeface="Times New Roman" panose="02020603050405020304"/>
              <a:ea typeface="楷体_GB2312"/>
              <a:cs typeface="+mn-cs"/>
            </a:endParaRPr>
          </a:p>
          <a:p>
            <a:pPr marR="0" lvl="0" algn="l" defTabSz="914400" rtl="0" eaLnBrk="1" fontAlgn="base" latinLnBrk="0" hangingPunct="1">
              <a:lnSpc>
                <a:spcPct val="100000"/>
              </a:lnSpc>
              <a:spcBef>
                <a:spcPct val="30000"/>
              </a:spcBef>
              <a:spcAft>
                <a:spcPct val="0"/>
              </a:spcAft>
              <a:buClr>
                <a:srgbClr val="CC6600"/>
              </a:buClr>
              <a:buSzTx/>
              <a:buFont typeface="Times New Roman" panose="02020603050405020304" pitchFamily="18" charset="0"/>
              <a:buChar char="⁕"/>
              <a:defRPr/>
            </a:pPr>
            <a:r>
              <a:rPr kumimoji="0" lang="zh-CN" altLang="en-US" sz="2400" b="1" i="0" u="none" strike="noStrike" kern="1200" cap="none" spc="0" normalizeH="0" baseline="0" noProof="0" dirty="0">
                <a:ln>
                  <a:noFill/>
                </a:ln>
                <a:solidFill>
                  <a:schemeClr val="accent1"/>
                </a:solidFill>
                <a:effectLst/>
                <a:uLnTx/>
                <a:uFillTx/>
                <a:latin typeface="Times New Roman" panose="02020603050405020304"/>
                <a:ea typeface="楷体_GB2312"/>
                <a:cs typeface="+mn-cs"/>
              </a:rPr>
              <a:t>调试程序</a:t>
            </a:r>
            <a:endParaRPr kumimoji="0" lang="zh-CN" altLang="en-US" sz="2400" b="1" i="0" u="none" strike="noStrike" kern="1200" cap="none" spc="0" normalizeH="0" baseline="0" noProof="0" dirty="0">
              <a:ln>
                <a:noFill/>
              </a:ln>
              <a:solidFill>
                <a:schemeClr val="accent1"/>
              </a:solidFill>
              <a:effectLst/>
              <a:uLnTx/>
              <a:uFillTx/>
              <a:latin typeface="Times New Roman" panose="02020603050405020304"/>
              <a:ea typeface="楷体_GB231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4"/>
            <a:ext cx="8229600" cy="512415"/>
          </a:xfrm>
        </p:spPr>
        <p:txBody>
          <a:bodyPr/>
          <a:lstStyle/>
          <a:p>
            <a:r>
              <a:rPr lang="en-US" altLang="zh-CN" b="1" dirty="0"/>
              <a:t>5.7.1 </a:t>
            </a:r>
            <a:r>
              <a:rPr lang="zh-CN" altLang="en-US" b="1" dirty="0"/>
              <a:t>程序基本结构</a:t>
            </a:r>
            <a:endParaRPr lang="zh-CN" altLang="en-US" b="1" dirty="0"/>
          </a:p>
        </p:txBody>
      </p:sp>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p:txBody>
      </p:sp>
      <p:sp>
        <p:nvSpPr>
          <p:cNvPr id="4" name="标题 3"/>
          <p:cNvSpPr>
            <a:spLocks noGrp="1"/>
          </p:cNvSpPr>
          <p:nvPr>
            <p:ph type="title"/>
          </p:nvPr>
        </p:nvSpPr>
        <p:spPr/>
        <p:txBody>
          <a:bodyPr/>
          <a:lstStyle/>
          <a:p>
            <a:endParaRPr lang="zh-CN" altLang="en-US"/>
          </a:p>
        </p:txBody>
      </p:sp>
      <p:sp>
        <p:nvSpPr>
          <p:cNvPr id="5" name="Rectangle 5"/>
          <p:cNvSpPr txBox="1">
            <a:spLocks noChangeArrowheads="1"/>
          </p:cNvSpPr>
          <p:nvPr/>
        </p:nvSpPr>
        <p:spPr bwMode="auto">
          <a:xfrm>
            <a:off x="448280" y="2187955"/>
            <a:ext cx="8372475" cy="1740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533400" indent="-533400" algn="l" rtl="0" fontAlgn="base">
              <a:spcBef>
                <a:spcPct val="30000"/>
              </a:spcBef>
              <a:spcAft>
                <a:spcPct val="0"/>
              </a:spcAft>
              <a:buClr>
                <a:srgbClr val="FFFF00"/>
              </a:buClr>
              <a:buFont typeface="Wingdings" panose="05000000000000000000" pitchFamily="2" charset="2"/>
              <a:buChar char="u"/>
              <a:defRPr sz="3200" b="1" kern="1200">
                <a:solidFill>
                  <a:srgbClr val="FFFF00"/>
                </a:solidFill>
                <a:effectLst>
                  <a:outerShdw blurRad="38100" dist="38100" dir="2700000" algn="tl">
                    <a:srgbClr val="000000"/>
                  </a:outerShdw>
                </a:effectLst>
                <a:latin typeface="+mn-lt"/>
                <a:ea typeface="+mn-ea"/>
                <a:cs typeface="+mn-cs"/>
              </a:defRPr>
            </a:lvl1pPr>
            <a:lvl2pPr marL="914400" indent="-457200" algn="l" rtl="0" fontAlgn="base">
              <a:spcBef>
                <a:spcPct val="30000"/>
              </a:spcBef>
              <a:spcAft>
                <a:spcPct val="0"/>
              </a:spcAft>
              <a:buClr>
                <a:srgbClr val="FFFF00"/>
              </a:buClr>
              <a:buFont typeface="Wingdings" panose="05000000000000000000" pitchFamily="2" charset="2"/>
              <a:buChar char="Ø"/>
              <a:defRPr sz="2800" b="1" kern="1200">
                <a:solidFill>
                  <a:srgbClr val="FFFF00"/>
                </a:solidFill>
                <a:effectLst>
                  <a:outerShdw blurRad="38100" dist="38100" dir="2700000" algn="tl">
                    <a:srgbClr val="000000"/>
                  </a:outerShdw>
                </a:effectLst>
                <a:latin typeface="+mn-lt"/>
                <a:ea typeface="+mn-ea"/>
                <a:cs typeface="+mn-cs"/>
              </a:defRPr>
            </a:lvl2pPr>
            <a:lvl3pPr marL="1371600" indent="-457200" algn="l" rtl="0" fontAlgn="base">
              <a:spcBef>
                <a:spcPct val="30000"/>
              </a:spcBef>
              <a:spcAft>
                <a:spcPct val="0"/>
              </a:spcAft>
              <a:buClr>
                <a:srgbClr val="FFFF00"/>
              </a:buClr>
              <a:buFont typeface="Wingdings" panose="05000000000000000000" pitchFamily="2" charset="2"/>
              <a:buChar char="ü"/>
              <a:defRPr sz="2800" b="1" kern="1200">
                <a:solidFill>
                  <a:srgbClr val="FFFF00"/>
                </a:solidFill>
                <a:effectLst>
                  <a:outerShdw blurRad="38100" dist="38100" dir="2700000" algn="tl">
                    <a:srgbClr val="000000"/>
                  </a:outerShdw>
                </a:effectLst>
                <a:latin typeface="+mn-lt"/>
                <a:ea typeface="+mn-ea"/>
                <a:cs typeface="+mn-cs"/>
              </a:defRPr>
            </a:lvl3pPr>
            <a:lvl4pPr marL="1752600" indent="-381000" algn="l" rtl="0" fontAlgn="base">
              <a:spcBef>
                <a:spcPct val="30000"/>
              </a:spcBef>
              <a:spcAft>
                <a:spcPct val="0"/>
              </a:spcAft>
              <a:buClr>
                <a:srgbClr val="FFFF00"/>
              </a:buClr>
              <a:buFont typeface="Wingdings" panose="05000000000000000000" pitchFamily="2" charset="2"/>
              <a:buChar char="n"/>
              <a:defRPr sz="2400" b="1" kern="1200">
                <a:solidFill>
                  <a:srgbClr val="FFFF00"/>
                </a:solidFill>
                <a:effectLst>
                  <a:outerShdw blurRad="38100" dist="38100" dir="2700000" algn="tl">
                    <a:srgbClr val="000000"/>
                  </a:outerShdw>
                </a:effectLst>
                <a:latin typeface="+mn-lt"/>
                <a:ea typeface="+mn-ea"/>
                <a:cs typeface="+mn-cs"/>
              </a:defRPr>
            </a:lvl4pPr>
            <a:lvl5pPr marL="2209800" indent="-381000" algn="l" rtl="0" fontAlgn="base">
              <a:spcBef>
                <a:spcPct val="30000"/>
              </a:spcBef>
              <a:spcAft>
                <a:spcPct val="0"/>
              </a:spcAft>
              <a:buClr>
                <a:srgbClr val="B4B9BE"/>
              </a:buClr>
              <a:buFont typeface="Wingdings" panose="05000000000000000000" pitchFamily="2" charset="2"/>
              <a:buChar char="l"/>
              <a:defRPr sz="2400" b="1" kern="1200">
                <a:solidFill>
                  <a:srgbClr val="FFFF00"/>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100000"/>
              </a:lnSpc>
              <a:spcBef>
                <a:spcPct val="30000"/>
              </a:spcBef>
              <a:spcAft>
                <a:spcPct val="0"/>
              </a:spcAft>
              <a:buClr>
                <a:srgbClr val="CC6600"/>
              </a:buClr>
              <a:buSzTx/>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a:ea typeface="楷体_GB2312"/>
                <a:cs typeface="+mn-cs"/>
              </a:rPr>
              <a:t>模块化设计方法</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a:ea typeface="楷体_GB2312"/>
              <a:cs typeface="+mn-cs"/>
            </a:endParaRPr>
          </a:p>
          <a:p>
            <a:pPr marR="0" lvl="1" algn="l" defTabSz="914400" rtl="0" eaLnBrk="1" fontAlgn="base" latinLnBrk="0" hangingPunct="1">
              <a:lnSpc>
                <a:spcPct val="100000"/>
              </a:lnSpc>
              <a:spcBef>
                <a:spcPct val="30000"/>
              </a:spcBef>
              <a:spcAft>
                <a:spcPct val="0"/>
              </a:spcAft>
              <a:buClr>
                <a:srgbClr val="CC6600"/>
              </a:buClr>
              <a:buSzTx/>
              <a:buFont typeface="Wingdings" panose="05000000000000000000" pitchFamily="2" charset="2"/>
              <a:buChar char="ü"/>
              <a:defRPr/>
            </a:pPr>
            <a:r>
              <a:rPr kumimoji="0" lang="zh-CN" altLang="en-US" sz="2000" b="1" i="0" u="none" strike="noStrike" kern="1200" cap="none" spc="0" normalizeH="0" baseline="0" noProof="0" dirty="0">
                <a:ln>
                  <a:noFill/>
                </a:ln>
                <a:solidFill>
                  <a:srgbClr val="000000"/>
                </a:solidFill>
                <a:effectLst/>
                <a:uLnTx/>
                <a:uFillTx/>
                <a:latin typeface="Times New Roman" panose="02020603050405020304"/>
                <a:ea typeface="楷体_GB2312"/>
                <a:cs typeface="+mn-cs"/>
              </a:rPr>
              <a:t>“自顶向下，逐步细化”  </a:t>
            </a:r>
            <a:endParaRPr kumimoji="0" lang="zh-CN" altLang="en-US" sz="1800" b="1" i="0" u="none" strike="noStrike" kern="1200" cap="none" spc="0" normalizeH="0" baseline="0" noProof="0" dirty="0">
              <a:ln>
                <a:noFill/>
              </a:ln>
              <a:solidFill>
                <a:srgbClr val="000000"/>
              </a:solidFill>
              <a:effectLst/>
              <a:uLnTx/>
              <a:uFillTx/>
              <a:latin typeface="Times New Roman" panose="02020603050405020304"/>
              <a:ea typeface="楷体_GB2312"/>
              <a:cs typeface="+mn-cs"/>
            </a:endParaRPr>
          </a:p>
          <a:p>
            <a:pPr marR="0" lvl="0" algn="l" defTabSz="914400" rtl="0" eaLnBrk="1" fontAlgn="base" latinLnBrk="0" hangingPunct="1">
              <a:lnSpc>
                <a:spcPct val="100000"/>
              </a:lnSpc>
              <a:spcBef>
                <a:spcPct val="30000"/>
              </a:spcBef>
              <a:spcAft>
                <a:spcPct val="0"/>
              </a:spcAft>
              <a:buClr>
                <a:srgbClr val="CC6600"/>
              </a:buClr>
              <a:buSzTx/>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a:ea typeface="楷体_GB2312"/>
                <a:cs typeface="+mn-cs"/>
              </a:rPr>
              <a:t>结构化编码方法 </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a:ea typeface="楷体_GB2312"/>
              <a:cs typeface="+mn-cs"/>
            </a:endParaRPr>
          </a:p>
          <a:p>
            <a:pPr marR="0" lvl="1" algn="l" defTabSz="914400" rtl="0" eaLnBrk="1" fontAlgn="base" latinLnBrk="0" hangingPunct="1">
              <a:lnSpc>
                <a:spcPct val="100000"/>
              </a:lnSpc>
              <a:spcBef>
                <a:spcPct val="30000"/>
              </a:spcBef>
              <a:spcAft>
                <a:spcPct val="0"/>
              </a:spcAft>
              <a:buClr>
                <a:srgbClr val="CC6600"/>
              </a:buClr>
              <a:buSzTx/>
              <a:buFont typeface="Wingdings" panose="05000000000000000000" pitchFamily="2" charset="2"/>
              <a:buChar char="ü"/>
              <a:defRPr/>
            </a:pPr>
            <a:r>
              <a:rPr kumimoji="0" lang="zh-CN" altLang="en-US" sz="2000" b="1" i="0" u="none" strike="noStrike" kern="1200" cap="none" spc="0" normalizeH="0" baseline="0" noProof="0" dirty="0">
                <a:ln>
                  <a:noFill/>
                </a:ln>
                <a:solidFill>
                  <a:srgbClr val="C00000"/>
                </a:solidFill>
                <a:effectLst/>
                <a:uLnTx/>
                <a:uFillTx/>
                <a:latin typeface="Times New Roman" panose="02020603050405020304"/>
                <a:ea typeface="楷体_GB2312"/>
                <a:cs typeface="+mn-cs"/>
              </a:rPr>
              <a:t>顺序、分支、循环</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a:ea typeface="楷体_GB2312"/>
                <a:cs typeface="+mn-cs"/>
              </a:rPr>
              <a:t>三种基本结构 </a:t>
            </a:r>
            <a:endParaRPr kumimoji="0" lang="zh-CN" altLang="en-US" sz="2000" b="1" i="0" u="none" strike="noStrike" kern="1200" cap="none" spc="0" normalizeH="0" baseline="0" noProof="0" dirty="0">
              <a:ln>
                <a:noFill/>
              </a:ln>
              <a:solidFill>
                <a:srgbClr val="000000"/>
              </a:solidFill>
              <a:effectLst/>
              <a:uLnTx/>
              <a:uFillTx/>
              <a:latin typeface="Times New Roman" panose="02020603050405020304"/>
              <a:ea typeface="楷体_GB2312"/>
              <a:cs typeface="+mn-cs"/>
            </a:endParaRPr>
          </a:p>
        </p:txBody>
      </p:sp>
      <p:sp>
        <p:nvSpPr>
          <p:cNvPr id="6" name="Rectangle 7"/>
          <p:cNvSpPr>
            <a:spLocks noChangeArrowheads="1"/>
          </p:cNvSpPr>
          <p:nvPr/>
        </p:nvSpPr>
        <p:spPr bwMode="auto">
          <a:xfrm>
            <a:off x="667738" y="5085184"/>
            <a:ext cx="1276870" cy="379011"/>
          </a:xfrm>
          <a:prstGeom prst="rect">
            <a:avLst/>
          </a:prstGeom>
          <a:solidFill>
            <a:srgbClr val="BBE0E3"/>
          </a:solidFill>
          <a:ln w="2857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7" name="Rectangle 8"/>
          <p:cNvSpPr>
            <a:spLocks noChangeArrowheads="1"/>
          </p:cNvSpPr>
          <p:nvPr/>
        </p:nvSpPr>
        <p:spPr bwMode="auto">
          <a:xfrm>
            <a:off x="611560" y="5815865"/>
            <a:ext cx="1370597" cy="348414"/>
          </a:xfrm>
          <a:prstGeom prst="rect">
            <a:avLst/>
          </a:prstGeom>
          <a:solidFill>
            <a:srgbClr val="BBE0E3"/>
          </a:solidFill>
          <a:ln w="2857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8" name="Text Box 9"/>
          <p:cNvSpPr txBox="1">
            <a:spLocks noChangeArrowheads="1"/>
          </p:cNvSpPr>
          <p:nvPr/>
        </p:nvSpPr>
        <p:spPr bwMode="auto">
          <a:xfrm>
            <a:off x="492125" y="4058065"/>
            <a:ext cx="22320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a:solidFill>
                  <a:srgbClr val="000000"/>
                </a:solidFill>
                <a:effectLst>
                  <a:outerShdw blurRad="38100" dist="38100" dir="2700000" algn="tl">
                    <a:srgbClr val="C0C0C0"/>
                  </a:outerShdw>
                </a:effectLst>
                <a:ea typeface="黑体" panose="02010609060101010101" pitchFamily="49" charset="-122"/>
              </a:rPr>
              <a:t>顺序程序结构</a:t>
            </a:r>
            <a:endParaRPr lang="zh-CN" altLang="en-US" sz="2000" b="1">
              <a:solidFill>
                <a:srgbClr val="000000"/>
              </a:solidFill>
              <a:effectLst>
                <a:outerShdw blurRad="38100" dist="38100" dir="2700000" algn="tl">
                  <a:srgbClr val="C0C0C0"/>
                </a:outerShdw>
              </a:effectLst>
              <a:ea typeface="黑体" panose="02010609060101010101" pitchFamily="49" charset="-122"/>
            </a:endParaRPr>
          </a:p>
        </p:txBody>
      </p:sp>
      <p:sp>
        <p:nvSpPr>
          <p:cNvPr id="9" name="Text Box 10"/>
          <p:cNvSpPr txBox="1">
            <a:spLocks noChangeArrowheads="1"/>
          </p:cNvSpPr>
          <p:nvPr/>
        </p:nvSpPr>
        <p:spPr bwMode="auto">
          <a:xfrm>
            <a:off x="3263900" y="4064415"/>
            <a:ext cx="21971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a:solidFill>
                  <a:srgbClr val="000000"/>
                </a:solidFill>
                <a:effectLst>
                  <a:outerShdw blurRad="38100" dist="38100" dir="2700000" algn="tl">
                    <a:srgbClr val="C0C0C0"/>
                  </a:outerShdw>
                </a:effectLst>
                <a:ea typeface="黑体" panose="02010609060101010101" pitchFamily="49" charset="-122"/>
              </a:rPr>
              <a:t>条件程序结构</a:t>
            </a:r>
            <a:endParaRPr lang="zh-CN" altLang="en-US" sz="2000" b="1">
              <a:solidFill>
                <a:srgbClr val="000000"/>
              </a:solidFill>
              <a:effectLst>
                <a:outerShdw blurRad="38100" dist="38100" dir="2700000" algn="tl">
                  <a:srgbClr val="C0C0C0"/>
                </a:outerShdw>
              </a:effectLst>
              <a:ea typeface="黑体" panose="02010609060101010101" pitchFamily="49" charset="-122"/>
            </a:endParaRPr>
          </a:p>
        </p:txBody>
      </p:sp>
      <p:sp>
        <p:nvSpPr>
          <p:cNvPr id="10" name="Text Box 11"/>
          <p:cNvSpPr txBox="1">
            <a:spLocks noChangeArrowheads="1"/>
          </p:cNvSpPr>
          <p:nvPr/>
        </p:nvSpPr>
        <p:spPr bwMode="auto">
          <a:xfrm>
            <a:off x="6470650" y="4037427"/>
            <a:ext cx="2230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00"/>
                </a:solidFill>
                <a:effectLst>
                  <a:outerShdw blurRad="38100" dist="38100" dir="2700000" algn="tl">
                    <a:srgbClr val="C0C0C0"/>
                  </a:outerShdw>
                </a:effectLst>
                <a:ea typeface="黑体" panose="02010609060101010101" pitchFamily="49" charset="-122"/>
              </a:rPr>
              <a:t>多分支程序结构</a:t>
            </a:r>
            <a:endParaRPr lang="zh-CN" altLang="en-US" sz="2000" b="1" dirty="0">
              <a:solidFill>
                <a:srgbClr val="000000"/>
              </a:solidFill>
              <a:effectLst>
                <a:outerShdw blurRad="38100" dist="38100" dir="2700000" algn="tl">
                  <a:srgbClr val="C0C0C0"/>
                </a:outerShdw>
              </a:effectLst>
              <a:ea typeface="黑体" panose="02010609060101010101" pitchFamily="49" charset="-122"/>
            </a:endParaRPr>
          </a:p>
        </p:txBody>
      </p:sp>
      <p:sp>
        <p:nvSpPr>
          <p:cNvPr id="11" name="Line 12"/>
          <p:cNvSpPr>
            <a:spLocks noChangeShapeType="1"/>
          </p:cNvSpPr>
          <p:nvPr/>
        </p:nvSpPr>
        <p:spPr bwMode="auto">
          <a:xfrm>
            <a:off x="1258808" y="4702990"/>
            <a:ext cx="0" cy="379011"/>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12" name="Line 13"/>
          <p:cNvSpPr>
            <a:spLocks noChangeShapeType="1"/>
          </p:cNvSpPr>
          <p:nvPr/>
        </p:nvSpPr>
        <p:spPr bwMode="auto">
          <a:xfrm>
            <a:off x="1258808" y="5435624"/>
            <a:ext cx="0" cy="378215"/>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13" name="AutoShape 15"/>
          <p:cNvSpPr>
            <a:spLocks noChangeArrowheads="1"/>
          </p:cNvSpPr>
          <p:nvPr/>
        </p:nvSpPr>
        <p:spPr bwMode="auto">
          <a:xfrm>
            <a:off x="3307348" y="5045497"/>
            <a:ext cx="1577310" cy="379011"/>
          </a:xfrm>
          <a:prstGeom prst="flowChartDecision">
            <a:avLst/>
          </a:prstGeom>
          <a:solidFill>
            <a:srgbClr val="BBE0E3"/>
          </a:solidFill>
          <a:ln w="28575">
            <a:solidFill>
              <a:srgbClr val="000000"/>
            </a:solidFill>
            <a:miter lim="800000"/>
          </a:ln>
          <a:effectLst>
            <a:outerShdw dist="107763" dir="18900000" algn="ctr" rotWithShape="0">
              <a:srgbClr val="808080"/>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14" name="Line 16"/>
          <p:cNvSpPr>
            <a:spLocks noChangeShapeType="1"/>
          </p:cNvSpPr>
          <p:nvPr/>
        </p:nvSpPr>
        <p:spPr bwMode="auto">
          <a:xfrm>
            <a:off x="4055983" y="4672828"/>
            <a:ext cx="0" cy="379011"/>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15" name="AutoShape 17"/>
          <p:cNvSpPr>
            <a:spLocks noChangeArrowheads="1"/>
          </p:cNvSpPr>
          <p:nvPr/>
        </p:nvSpPr>
        <p:spPr bwMode="auto">
          <a:xfrm>
            <a:off x="2775843" y="5661248"/>
            <a:ext cx="1051540" cy="398020"/>
          </a:xfrm>
          <a:prstGeom prst="flowChartAlternateProcess">
            <a:avLst/>
          </a:prstGeom>
          <a:solidFill>
            <a:srgbClr val="BBE0E3"/>
          </a:solidFill>
          <a:ln w="28575">
            <a:solidFill>
              <a:srgbClr val="000000"/>
            </a:solidFill>
            <a:miter lim="800000"/>
          </a:ln>
          <a:effectLst>
            <a:outerShdw dist="107763" dir="18900000" algn="ctr" rotWithShape="0">
              <a:srgbClr val="808080"/>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16" name="AutoShape 18"/>
          <p:cNvSpPr>
            <a:spLocks noChangeArrowheads="1"/>
          </p:cNvSpPr>
          <p:nvPr/>
        </p:nvSpPr>
        <p:spPr bwMode="auto">
          <a:xfrm>
            <a:off x="4376043" y="5661248"/>
            <a:ext cx="1051540" cy="398020"/>
          </a:xfrm>
          <a:prstGeom prst="flowChartAlternateProcess">
            <a:avLst/>
          </a:prstGeom>
          <a:solidFill>
            <a:srgbClr val="BBE0E3"/>
          </a:solidFill>
          <a:ln w="28575">
            <a:solidFill>
              <a:srgbClr val="000000"/>
            </a:solidFill>
            <a:miter lim="800000"/>
          </a:ln>
          <a:effectLst>
            <a:outerShdw dist="107763" dir="18900000" algn="ctr" rotWithShape="0">
              <a:srgbClr val="808080"/>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17" name="Line 19"/>
          <p:cNvSpPr>
            <a:spLocks noChangeShapeType="1"/>
          </p:cNvSpPr>
          <p:nvPr/>
        </p:nvSpPr>
        <p:spPr bwMode="auto">
          <a:xfrm>
            <a:off x="3293983" y="5229200"/>
            <a:ext cx="0" cy="414192"/>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18" name="Line 20"/>
          <p:cNvSpPr>
            <a:spLocks noChangeShapeType="1"/>
          </p:cNvSpPr>
          <p:nvPr/>
        </p:nvSpPr>
        <p:spPr bwMode="auto">
          <a:xfrm>
            <a:off x="4894183" y="5229200"/>
            <a:ext cx="0" cy="414192"/>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19" name="Line 21"/>
          <p:cNvSpPr>
            <a:spLocks noChangeShapeType="1"/>
          </p:cNvSpPr>
          <p:nvPr/>
        </p:nvSpPr>
        <p:spPr bwMode="auto">
          <a:xfrm>
            <a:off x="4894183" y="6093296"/>
            <a:ext cx="0" cy="258869"/>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20" name="Line 22"/>
          <p:cNvSpPr>
            <a:spLocks noChangeShapeType="1"/>
          </p:cNvSpPr>
          <p:nvPr/>
        </p:nvSpPr>
        <p:spPr bwMode="auto">
          <a:xfrm>
            <a:off x="3293983" y="6093296"/>
            <a:ext cx="0" cy="258869"/>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21" name="Line 23"/>
          <p:cNvSpPr>
            <a:spLocks noChangeShapeType="1"/>
          </p:cNvSpPr>
          <p:nvPr/>
        </p:nvSpPr>
        <p:spPr bwMode="auto">
          <a:xfrm>
            <a:off x="3316873" y="6332473"/>
            <a:ext cx="1577310" cy="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22" name="AutoShape 24"/>
          <p:cNvSpPr>
            <a:spLocks noChangeArrowheads="1"/>
          </p:cNvSpPr>
          <p:nvPr/>
        </p:nvSpPr>
        <p:spPr bwMode="auto">
          <a:xfrm>
            <a:off x="6567576" y="4818510"/>
            <a:ext cx="1652420" cy="311117"/>
          </a:xfrm>
          <a:prstGeom prst="flowChartDecision">
            <a:avLst/>
          </a:prstGeom>
          <a:solidFill>
            <a:srgbClr val="BBE0E3"/>
          </a:solidFill>
          <a:ln w="28575">
            <a:solidFill>
              <a:srgbClr val="000000"/>
            </a:solidFill>
            <a:miter lim="800000"/>
          </a:ln>
          <a:effectLst>
            <a:outerShdw dist="107763" dir="18900000" algn="ctr" rotWithShape="0">
              <a:srgbClr val="808080"/>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23" name="Line 25"/>
          <p:cNvSpPr>
            <a:spLocks noChangeShapeType="1"/>
          </p:cNvSpPr>
          <p:nvPr/>
        </p:nvSpPr>
        <p:spPr bwMode="auto">
          <a:xfrm>
            <a:off x="7433819" y="4528346"/>
            <a:ext cx="0" cy="259264"/>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24" name="Line 26"/>
          <p:cNvSpPr>
            <a:spLocks noChangeShapeType="1"/>
          </p:cNvSpPr>
          <p:nvPr/>
        </p:nvSpPr>
        <p:spPr bwMode="auto">
          <a:xfrm>
            <a:off x="7433819" y="5121298"/>
            <a:ext cx="0" cy="303209"/>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25" name="Line 27"/>
          <p:cNvSpPr>
            <a:spLocks noChangeShapeType="1"/>
          </p:cNvSpPr>
          <p:nvPr/>
        </p:nvSpPr>
        <p:spPr bwMode="auto">
          <a:xfrm>
            <a:off x="6621779" y="5424508"/>
            <a:ext cx="1802640" cy="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26" name="AutoShape 28"/>
          <p:cNvSpPr>
            <a:spLocks noChangeArrowheads="1"/>
          </p:cNvSpPr>
          <p:nvPr/>
        </p:nvSpPr>
        <p:spPr bwMode="auto">
          <a:xfrm>
            <a:off x="6226609" y="5807496"/>
            <a:ext cx="826210" cy="379011"/>
          </a:xfrm>
          <a:prstGeom prst="flowChartAlternateProcess">
            <a:avLst/>
          </a:prstGeom>
          <a:solidFill>
            <a:srgbClr val="BBE0E3"/>
          </a:solidFill>
          <a:ln w="28575">
            <a:solidFill>
              <a:srgbClr val="000000"/>
            </a:solidFill>
            <a:miter lim="800000"/>
          </a:ln>
          <a:effectLst>
            <a:outerShdw dist="107763" dir="18900000" algn="ctr" rotWithShape="0">
              <a:srgbClr val="808080"/>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27" name="AutoShape 29"/>
          <p:cNvSpPr>
            <a:spLocks noChangeArrowheads="1"/>
          </p:cNvSpPr>
          <p:nvPr/>
        </p:nvSpPr>
        <p:spPr bwMode="auto">
          <a:xfrm>
            <a:off x="8055409" y="5807496"/>
            <a:ext cx="826210" cy="379011"/>
          </a:xfrm>
          <a:prstGeom prst="flowChartAlternateProcess">
            <a:avLst/>
          </a:prstGeom>
          <a:solidFill>
            <a:srgbClr val="BBE0E3"/>
          </a:solidFill>
          <a:ln w="28575">
            <a:solidFill>
              <a:srgbClr val="000000"/>
            </a:solidFill>
            <a:miter lim="800000"/>
          </a:ln>
          <a:effectLst>
            <a:outerShdw dist="107763" dir="18900000" algn="ctr" rotWithShape="0">
              <a:srgbClr val="808080"/>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28" name="Line 30"/>
          <p:cNvSpPr>
            <a:spLocks noChangeShapeType="1"/>
          </p:cNvSpPr>
          <p:nvPr/>
        </p:nvSpPr>
        <p:spPr bwMode="auto">
          <a:xfrm>
            <a:off x="6595619" y="5426496"/>
            <a:ext cx="0" cy="379011"/>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29" name="Line 31"/>
          <p:cNvSpPr>
            <a:spLocks noChangeShapeType="1"/>
          </p:cNvSpPr>
          <p:nvPr/>
        </p:nvSpPr>
        <p:spPr bwMode="auto">
          <a:xfrm>
            <a:off x="8424419" y="5426496"/>
            <a:ext cx="0" cy="379011"/>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30" name="Text Box 32"/>
          <p:cNvSpPr txBox="1">
            <a:spLocks noChangeArrowheads="1"/>
          </p:cNvSpPr>
          <p:nvPr/>
        </p:nvSpPr>
        <p:spPr bwMode="auto">
          <a:xfrm>
            <a:off x="7129167" y="5738513"/>
            <a:ext cx="11543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00"/>
                </a:solidFill>
                <a:effectLst>
                  <a:outerShdw blurRad="38100" dist="38100" dir="2700000" algn="tl">
                    <a:srgbClr val="C0C0C0"/>
                  </a:outerShdw>
                </a:effectLst>
                <a:ea typeface="黑体" panose="02010609060101010101" pitchFamily="49" charset="-122"/>
              </a:rPr>
              <a:t>．．．</a:t>
            </a:r>
            <a:endParaRPr lang="zh-CN" altLang="en-US" sz="2000" b="1" dirty="0">
              <a:solidFill>
                <a:srgbClr val="000000"/>
              </a:solidFill>
              <a:effectLst>
                <a:outerShdw blurRad="38100" dist="38100" dir="2700000" algn="tl">
                  <a:srgbClr val="C0C0C0"/>
                </a:outerShdw>
              </a:effectLst>
              <a:ea typeface="黑体" panose="02010609060101010101" pitchFamily="49" charset="-122"/>
            </a:endParaRPr>
          </a:p>
        </p:txBody>
      </p:sp>
      <p:sp>
        <p:nvSpPr>
          <p:cNvPr id="31" name="Line 33"/>
          <p:cNvSpPr>
            <a:spLocks noChangeShapeType="1"/>
          </p:cNvSpPr>
          <p:nvPr/>
        </p:nvSpPr>
        <p:spPr bwMode="auto">
          <a:xfrm>
            <a:off x="6621779" y="6567508"/>
            <a:ext cx="1802640" cy="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32" name="Line 34"/>
          <p:cNvSpPr>
            <a:spLocks noChangeShapeType="1"/>
          </p:cNvSpPr>
          <p:nvPr/>
        </p:nvSpPr>
        <p:spPr bwMode="auto">
          <a:xfrm>
            <a:off x="6595619" y="6188496"/>
            <a:ext cx="0" cy="379011"/>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33" name="Line 35"/>
          <p:cNvSpPr>
            <a:spLocks noChangeShapeType="1"/>
          </p:cNvSpPr>
          <p:nvPr/>
        </p:nvSpPr>
        <p:spPr bwMode="auto">
          <a:xfrm>
            <a:off x="8424419" y="6188496"/>
            <a:ext cx="0" cy="379011"/>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34" name="Line 37"/>
          <p:cNvSpPr>
            <a:spLocks noChangeShapeType="1"/>
          </p:cNvSpPr>
          <p:nvPr/>
        </p:nvSpPr>
        <p:spPr bwMode="auto">
          <a:xfrm>
            <a:off x="7433819" y="6188496"/>
            <a:ext cx="0" cy="379011"/>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35" name="Line 38"/>
          <p:cNvSpPr>
            <a:spLocks noChangeShapeType="1"/>
          </p:cNvSpPr>
          <p:nvPr/>
        </p:nvSpPr>
        <p:spPr bwMode="auto">
          <a:xfrm>
            <a:off x="7433819" y="5426496"/>
            <a:ext cx="0" cy="379011"/>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36" name="Line 39"/>
          <p:cNvSpPr>
            <a:spLocks noChangeShapeType="1"/>
          </p:cNvSpPr>
          <p:nvPr/>
        </p:nvSpPr>
        <p:spPr bwMode="auto">
          <a:xfrm>
            <a:off x="1258808" y="6196828"/>
            <a:ext cx="0" cy="379011"/>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ea typeface="仿宋_GB2312" pitchFamily="49" charset="-122"/>
            </a:endParaRPr>
          </a:p>
        </p:txBody>
      </p:sp>
      <p:sp>
        <p:nvSpPr>
          <p:cNvPr id="37" name="Text Box 40"/>
          <p:cNvSpPr txBox="1">
            <a:spLocks noChangeArrowheads="1"/>
          </p:cNvSpPr>
          <p:nvPr/>
        </p:nvSpPr>
        <p:spPr bwMode="auto">
          <a:xfrm>
            <a:off x="3070477" y="4798340"/>
            <a:ext cx="351093" cy="398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a:solidFill>
                  <a:srgbClr val="000000"/>
                </a:solidFill>
                <a:effectLst>
                  <a:outerShdw blurRad="38100" dist="38100" dir="2700000" algn="tl">
                    <a:srgbClr val="C0C0C0"/>
                  </a:outerShdw>
                </a:effectLst>
                <a:ea typeface="黑体" panose="02010609060101010101" pitchFamily="49" charset="-122"/>
              </a:rPr>
              <a:t>Y</a:t>
            </a:r>
            <a:endParaRPr lang="en-US" altLang="zh-CN" sz="2000" b="1">
              <a:solidFill>
                <a:srgbClr val="000000"/>
              </a:solidFill>
              <a:effectLst>
                <a:outerShdw blurRad="38100" dist="38100" dir="2700000" algn="tl">
                  <a:srgbClr val="C0C0C0"/>
                </a:outerShdw>
              </a:effectLst>
              <a:ea typeface="黑体" panose="02010609060101010101" pitchFamily="49" charset="-122"/>
            </a:endParaRPr>
          </a:p>
        </p:txBody>
      </p:sp>
      <p:sp>
        <p:nvSpPr>
          <p:cNvPr id="38" name="Text Box 41"/>
          <p:cNvSpPr txBox="1">
            <a:spLocks noChangeArrowheads="1"/>
          </p:cNvSpPr>
          <p:nvPr/>
        </p:nvSpPr>
        <p:spPr bwMode="auto">
          <a:xfrm>
            <a:off x="4747083" y="4798340"/>
            <a:ext cx="365313" cy="398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a:solidFill>
                  <a:srgbClr val="000000"/>
                </a:solidFill>
                <a:effectLst>
                  <a:outerShdw blurRad="38100" dist="38100" dir="2700000" algn="tl">
                    <a:srgbClr val="C0C0C0"/>
                  </a:outerShdw>
                </a:effectLst>
                <a:ea typeface="黑体" panose="02010609060101010101" pitchFamily="49" charset="-122"/>
              </a:rPr>
              <a:t>N</a:t>
            </a:r>
            <a:endParaRPr lang="en-US" altLang="zh-CN" sz="2000" b="1">
              <a:solidFill>
                <a:srgbClr val="000000"/>
              </a:solidFill>
              <a:effectLst>
                <a:outerShdw blurRad="38100" dist="38100" dir="2700000" algn="tl">
                  <a:srgbClr val="C0C0C0"/>
                </a:outerShdw>
              </a:effectLst>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childTnLst>
                          </p:cTn>
                        </p:par>
                        <p:par>
                          <p:cTn id="29" fill="hold">
                            <p:stCondLst>
                              <p:cond delay="500"/>
                            </p:stCondLst>
                            <p:childTnLst>
                              <p:par>
                                <p:cTn id="30" presetID="17" presetClass="entr" presetSubtype="1"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ppt_x</p:attrName>
                                        </p:attrNameLst>
                                      </p:cBhvr>
                                      <p:tavLst>
                                        <p:tav tm="0">
                                          <p:val>
                                            <p:strVal val="#ppt_x"/>
                                          </p:val>
                                        </p:tav>
                                        <p:tav tm="100000">
                                          <p:val>
                                            <p:strVal val="#ppt_x"/>
                                          </p:val>
                                        </p:tav>
                                      </p:tavLst>
                                    </p:anim>
                                    <p:anim calcmode="lin" valueType="num">
                                      <p:cBhvr>
                                        <p:cTn id="33" dur="500" fill="hold"/>
                                        <p:tgtEl>
                                          <p:spTgt spid="11"/>
                                        </p:tgtEl>
                                        <p:attrNameLst>
                                          <p:attrName>ppt_y</p:attrName>
                                        </p:attrNameLst>
                                      </p:cBhvr>
                                      <p:tavLst>
                                        <p:tav tm="0">
                                          <p:val>
                                            <p:strVal val="#ppt_y-#ppt_h/2"/>
                                          </p:val>
                                        </p:tav>
                                        <p:tav tm="100000">
                                          <p:val>
                                            <p:strVal val="#ppt_y"/>
                                          </p:val>
                                        </p:tav>
                                      </p:tavLst>
                                    </p:anim>
                                    <p:anim calcmode="lin" valueType="num">
                                      <p:cBhvr>
                                        <p:cTn id="34" dur="500" fill="hold"/>
                                        <p:tgtEl>
                                          <p:spTgt spid="11"/>
                                        </p:tgtEl>
                                        <p:attrNameLst>
                                          <p:attrName>ppt_w</p:attrName>
                                        </p:attrNameLst>
                                      </p:cBhvr>
                                      <p:tavLst>
                                        <p:tav tm="0">
                                          <p:val>
                                            <p:strVal val="#ppt_w"/>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childTnLst>
                                </p:cTn>
                              </p:par>
                            </p:childTnLst>
                          </p:cTn>
                        </p:par>
                        <p:par>
                          <p:cTn id="36" fill="hold">
                            <p:stCondLst>
                              <p:cond delay="1000"/>
                            </p:stCondLst>
                            <p:childTnLst>
                              <p:par>
                                <p:cTn id="37" presetID="9"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par>
                          <p:cTn id="40" fill="hold">
                            <p:stCondLst>
                              <p:cond delay="1500"/>
                            </p:stCondLst>
                            <p:childTnLst>
                              <p:par>
                                <p:cTn id="41" presetID="17" presetClass="entr" presetSubtype="1"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ppt_x</p:attrName>
                                        </p:attrNameLst>
                                      </p:cBhvr>
                                      <p:tavLst>
                                        <p:tav tm="0">
                                          <p:val>
                                            <p:strVal val="#ppt_x"/>
                                          </p:val>
                                        </p:tav>
                                        <p:tav tm="100000">
                                          <p:val>
                                            <p:strVal val="#ppt_x"/>
                                          </p:val>
                                        </p:tav>
                                      </p:tavLst>
                                    </p:anim>
                                    <p:anim calcmode="lin" valueType="num">
                                      <p:cBhvr>
                                        <p:cTn id="44" dur="500" fill="hold"/>
                                        <p:tgtEl>
                                          <p:spTgt spid="12"/>
                                        </p:tgtEl>
                                        <p:attrNameLst>
                                          <p:attrName>ppt_y</p:attrName>
                                        </p:attrNameLst>
                                      </p:cBhvr>
                                      <p:tavLst>
                                        <p:tav tm="0">
                                          <p:val>
                                            <p:strVal val="#ppt_y-#ppt_h/2"/>
                                          </p:val>
                                        </p:tav>
                                        <p:tav tm="100000">
                                          <p:val>
                                            <p:strVal val="#ppt_y"/>
                                          </p:val>
                                        </p:tav>
                                      </p:tavLst>
                                    </p:anim>
                                    <p:anim calcmode="lin" valueType="num">
                                      <p:cBhvr>
                                        <p:cTn id="45" dur="500" fill="hold"/>
                                        <p:tgtEl>
                                          <p:spTgt spid="12"/>
                                        </p:tgtEl>
                                        <p:attrNameLst>
                                          <p:attrName>ppt_w</p:attrName>
                                        </p:attrNameLst>
                                      </p:cBhvr>
                                      <p:tavLst>
                                        <p:tav tm="0">
                                          <p:val>
                                            <p:strVal val="#ppt_w"/>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childTnLst>
                                </p:cTn>
                              </p:par>
                            </p:childTnLst>
                          </p:cTn>
                        </p:par>
                        <p:par>
                          <p:cTn id="47" fill="hold">
                            <p:stCondLst>
                              <p:cond delay="2000"/>
                            </p:stCondLst>
                            <p:childTnLst>
                              <p:par>
                                <p:cTn id="48" presetID="9" presetClass="entr" presetSubtype="0"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dissolve">
                                      <p:cBhvr>
                                        <p:cTn id="50" dur="500"/>
                                        <p:tgtEl>
                                          <p:spTgt spid="7"/>
                                        </p:tgtEl>
                                      </p:cBhvr>
                                    </p:animEffect>
                                  </p:childTnLst>
                                </p:cTn>
                              </p:par>
                            </p:childTnLst>
                          </p:cTn>
                        </p:par>
                        <p:par>
                          <p:cTn id="51" fill="hold">
                            <p:stCondLst>
                              <p:cond delay="2500"/>
                            </p:stCondLst>
                            <p:childTnLst>
                              <p:par>
                                <p:cTn id="52" presetID="17" presetClass="entr" presetSubtype="1" fill="hold" nodeType="afterEffect">
                                  <p:stCondLst>
                                    <p:cond delay="0"/>
                                  </p:stCondLst>
                                  <p:childTnLst>
                                    <p:set>
                                      <p:cBhvr>
                                        <p:cTn id="53" dur="1" fill="hold">
                                          <p:stCondLst>
                                            <p:cond delay="0"/>
                                          </p:stCondLst>
                                        </p:cTn>
                                        <p:tgtEl>
                                          <p:spTgt spid="36"/>
                                        </p:tgtEl>
                                        <p:attrNameLst>
                                          <p:attrName>style.visibility</p:attrName>
                                        </p:attrNameLst>
                                      </p:cBhvr>
                                      <p:to>
                                        <p:strVal val="visible"/>
                                      </p:to>
                                    </p:set>
                                    <p:anim calcmode="lin" valueType="num">
                                      <p:cBhvr>
                                        <p:cTn id="54" dur="500" fill="hold"/>
                                        <p:tgtEl>
                                          <p:spTgt spid="36"/>
                                        </p:tgtEl>
                                        <p:attrNameLst>
                                          <p:attrName>ppt_x</p:attrName>
                                        </p:attrNameLst>
                                      </p:cBhvr>
                                      <p:tavLst>
                                        <p:tav tm="0">
                                          <p:val>
                                            <p:strVal val="#ppt_x"/>
                                          </p:val>
                                        </p:tav>
                                        <p:tav tm="100000">
                                          <p:val>
                                            <p:strVal val="#ppt_x"/>
                                          </p:val>
                                        </p:tav>
                                      </p:tavLst>
                                    </p:anim>
                                    <p:anim calcmode="lin" valueType="num">
                                      <p:cBhvr>
                                        <p:cTn id="55" dur="500" fill="hold"/>
                                        <p:tgtEl>
                                          <p:spTgt spid="36"/>
                                        </p:tgtEl>
                                        <p:attrNameLst>
                                          <p:attrName>ppt_y</p:attrName>
                                        </p:attrNameLst>
                                      </p:cBhvr>
                                      <p:tavLst>
                                        <p:tav tm="0">
                                          <p:val>
                                            <p:strVal val="#ppt_y-#ppt_h/2"/>
                                          </p:val>
                                        </p:tav>
                                        <p:tav tm="100000">
                                          <p:val>
                                            <p:strVal val="#ppt_y"/>
                                          </p:val>
                                        </p:tav>
                                      </p:tavLst>
                                    </p:anim>
                                    <p:anim calcmode="lin" valueType="num">
                                      <p:cBhvr>
                                        <p:cTn id="56" dur="500" fill="hold"/>
                                        <p:tgtEl>
                                          <p:spTgt spid="36"/>
                                        </p:tgtEl>
                                        <p:attrNameLst>
                                          <p:attrName>ppt_w</p:attrName>
                                        </p:attrNameLst>
                                      </p:cBhvr>
                                      <p:tavLst>
                                        <p:tav tm="0">
                                          <p:val>
                                            <p:strVal val="#ppt_w"/>
                                          </p:val>
                                        </p:tav>
                                        <p:tav tm="100000">
                                          <p:val>
                                            <p:strVal val="#ppt_w"/>
                                          </p:val>
                                        </p:tav>
                                      </p:tavLst>
                                    </p:anim>
                                    <p:anim calcmode="lin" valueType="num">
                                      <p:cBhvr>
                                        <p:cTn id="57" dur="500" fill="hold"/>
                                        <p:tgtEl>
                                          <p:spTgt spid="36"/>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dissolve">
                                      <p:cBhvr>
                                        <p:cTn id="62" dur="500"/>
                                        <p:tgtEl>
                                          <p:spTgt spid="9"/>
                                        </p:tgtEl>
                                      </p:cBhvr>
                                    </p:animEffect>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dissolve">
                                      <p:cBhvr>
                                        <p:cTn id="66" dur="500"/>
                                        <p:tgtEl>
                                          <p:spTgt spid="14"/>
                                        </p:tgtEl>
                                      </p:cBhvr>
                                    </p:animEffect>
                                  </p:childTnLst>
                                </p:cTn>
                              </p:par>
                            </p:childTnLst>
                          </p:cTn>
                        </p:par>
                        <p:par>
                          <p:cTn id="67" fill="hold">
                            <p:stCondLst>
                              <p:cond delay="1000"/>
                            </p:stCondLst>
                            <p:childTnLst>
                              <p:par>
                                <p:cTn id="68" presetID="9" presetClass="entr" presetSubtype="0" fill="hold" nodeType="after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dissolve">
                                      <p:cBhvr>
                                        <p:cTn id="70" dur="500"/>
                                        <p:tgtEl>
                                          <p:spTgt spid="13"/>
                                        </p:tgtEl>
                                      </p:cBhvr>
                                    </p:animEffect>
                                  </p:childTnLst>
                                </p:cTn>
                              </p:par>
                            </p:childTnLst>
                          </p:cTn>
                        </p:par>
                        <p:par>
                          <p:cTn id="71" fill="hold">
                            <p:stCondLst>
                              <p:cond delay="1500"/>
                            </p:stCondLst>
                            <p:childTnLst>
                              <p:par>
                                <p:cTn id="72" presetID="9" presetClass="entr" presetSubtype="0" fill="hold" grpId="0" nodeType="after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childTnLst>
                          </p:cTn>
                        </p:par>
                        <p:par>
                          <p:cTn id="75" fill="hold">
                            <p:stCondLst>
                              <p:cond delay="2000"/>
                            </p:stCondLst>
                            <p:childTnLst>
                              <p:par>
                                <p:cTn id="76" presetID="9" presetClass="entr" presetSubtype="0" fill="hold" nodeType="after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dissolve">
                                      <p:cBhvr>
                                        <p:cTn id="78" dur="500"/>
                                        <p:tgtEl>
                                          <p:spTgt spid="17"/>
                                        </p:tgtEl>
                                      </p:cBhvr>
                                    </p:animEffect>
                                  </p:childTnLst>
                                </p:cTn>
                              </p:par>
                            </p:childTnLst>
                          </p:cTn>
                        </p:par>
                        <p:par>
                          <p:cTn id="79" fill="hold">
                            <p:stCondLst>
                              <p:cond delay="2500"/>
                            </p:stCondLst>
                            <p:childTnLst>
                              <p:par>
                                <p:cTn id="80" presetID="9" presetClass="entr" presetSubtype="0" fill="hold"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dissolve">
                                      <p:cBhvr>
                                        <p:cTn id="82" dur="500"/>
                                        <p:tgtEl>
                                          <p:spTgt spid="15"/>
                                        </p:tgtEl>
                                      </p:cBhvr>
                                    </p:animEffect>
                                  </p:childTnLst>
                                </p:cTn>
                              </p:par>
                            </p:childTnLst>
                          </p:cTn>
                        </p:par>
                        <p:par>
                          <p:cTn id="83" fill="hold">
                            <p:stCondLst>
                              <p:cond delay="3000"/>
                            </p:stCondLst>
                            <p:childTnLst>
                              <p:par>
                                <p:cTn id="84" presetID="9" presetClass="entr" presetSubtype="0" fill="hold" grpId="0" nodeType="after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dissolve">
                                      <p:cBhvr>
                                        <p:cTn id="86" dur="500"/>
                                        <p:tgtEl>
                                          <p:spTgt spid="38"/>
                                        </p:tgtEl>
                                      </p:cBhvr>
                                    </p:animEffect>
                                  </p:childTnLst>
                                </p:cTn>
                              </p:par>
                            </p:childTnLst>
                          </p:cTn>
                        </p:par>
                        <p:par>
                          <p:cTn id="87" fill="hold">
                            <p:stCondLst>
                              <p:cond delay="3500"/>
                            </p:stCondLst>
                            <p:childTnLst>
                              <p:par>
                                <p:cTn id="88" presetID="9" presetClass="entr" presetSubtype="0" fill="hold"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dissolve">
                                      <p:cBhvr>
                                        <p:cTn id="90" dur="500"/>
                                        <p:tgtEl>
                                          <p:spTgt spid="18"/>
                                        </p:tgtEl>
                                      </p:cBhvr>
                                    </p:animEffect>
                                  </p:childTnLst>
                                </p:cTn>
                              </p:par>
                            </p:childTnLst>
                          </p:cTn>
                        </p:par>
                        <p:par>
                          <p:cTn id="91" fill="hold">
                            <p:stCondLst>
                              <p:cond delay="4000"/>
                            </p:stCondLst>
                            <p:childTnLst>
                              <p:par>
                                <p:cTn id="92" presetID="9" presetClass="entr" presetSubtype="0" fill="hold"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dissolve">
                                      <p:cBhvr>
                                        <p:cTn id="94" dur="500"/>
                                        <p:tgtEl>
                                          <p:spTgt spid="16"/>
                                        </p:tgtEl>
                                      </p:cBhvr>
                                    </p:animEffect>
                                  </p:childTnLst>
                                </p:cTn>
                              </p:par>
                            </p:childTnLst>
                          </p:cTn>
                        </p:par>
                        <p:par>
                          <p:cTn id="95" fill="hold">
                            <p:stCondLst>
                              <p:cond delay="4500"/>
                            </p:stCondLst>
                            <p:childTnLst>
                              <p:par>
                                <p:cTn id="96" presetID="9" presetClass="entr" presetSubtype="0" fill="hold" nodeType="after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dissolve">
                                      <p:cBhvr>
                                        <p:cTn id="98" dur="500"/>
                                        <p:tgtEl>
                                          <p:spTgt spid="20"/>
                                        </p:tgtEl>
                                      </p:cBhvr>
                                    </p:animEffect>
                                  </p:childTnLst>
                                </p:cTn>
                              </p:par>
                            </p:childTnLst>
                          </p:cTn>
                        </p:par>
                        <p:par>
                          <p:cTn id="99" fill="hold">
                            <p:stCondLst>
                              <p:cond delay="5000"/>
                            </p:stCondLst>
                            <p:childTnLst>
                              <p:par>
                                <p:cTn id="100" presetID="9" presetClass="entr" presetSubtype="0" fill="hold" nodeType="after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dissolve">
                                      <p:cBhvr>
                                        <p:cTn id="102" dur="500"/>
                                        <p:tgtEl>
                                          <p:spTgt spid="19"/>
                                        </p:tgtEl>
                                      </p:cBhvr>
                                    </p:animEffect>
                                  </p:childTnLst>
                                </p:cTn>
                              </p:par>
                            </p:childTnLst>
                          </p:cTn>
                        </p:par>
                        <p:par>
                          <p:cTn id="103" fill="hold">
                            <p:stCondLst>
                              <p:cond delay="5500"/>
                            </p:stCondLst>
                            <p:childTnLst>
                              <p:par>
                                <p:cTn id="104" presetID="16" presetClass="entr" presetSubtype="37" fill="hold" nodeType="afterEffect">
                                  <p:stCondLst>
                                    <p:cond delay="0"/>
                                  </p:stCondLst>
                                  <p:childTnLst>
                                    <p:set>
                                      <p:cBhvr>
                                        <p:cTn id="105" dur="1" fill="hold">
                                          <p:stCondLst>
                                            <p:cond delay="0"/>
                                          </p:stCondLst>
                                        </p:cTn>
                                        <p:tgtEl>
                                          <p:spTgt spid="21"/>
                                        </p:tgtEl>
                                        <p:attrNameLst>
                                          <p:attrName>style.visibility</p:attrName>
                                        </p:attrNameLst>
                                      </p:cBhvr>
                                      <p:to>
                                        <p:strVal val="visible"/>
                                      </p:to>
                                    </p:set>
                                    <p:animEffect transition="in" filter="barn(outVertical)">
                                      <p:cBhvr>
                                        <p:cTn id="106" dur="500"/>
                                        <p:tgtEl>
                                          <p:spTgt spid="21"/>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dissolve">
                                      <p:cBhvr>
                                        <p:cTn id="111" dur="500"/>
                                        <p:tgtEl>
                                          <p:spTgt spid="10"/>
                                        </p:tgtEl>
                                      </p:cBhvr>
                                    </p:animEffect>
                                  </p:childTnLst>
                                </p:cTn>
                              </p:par>
                            </p:childTnLst>
                          </p:cTn>
                        </p:par>
                        <p:par>
                          <p:cTn id="112" fill="hold">
                            <p:stCondLst>
                              <p:cond delay="500"/>
                            </p:stCondLst>
                            <p:childTnLst>
                              <p:par>
                                <p:cTn id="113" presetID="9" presetClass="entr" presetSubtype="0" fill="hold" nodeType="afterEffect">
                                  <p:stCondLst>
                                    <p:cond delay="0"/>
                                  </p:stCondLst>
                                  <p:childTnLst>
                                    <p:set>
                                      <p:cBhvr>
                                        <p:cTn id="114" dur="1" fill="hold">
                                          <p:stCondLst>
                                            <p:cond delay="0"/>
                                          </p:stCondLst>
                                        </p:cTn>
                                        <p:tgtEl>
                                          <p:spTgt spid="23"/>
                                        </p:tgtEl>
                                        <p:attrNameLst>
                                          <p:attrName>style.visibility</p:attrName>
                                        </p:attrNameLst>
                                      </p:cBhvr>
                                      <p:to>
                                        <p:strVal val="visible"/>
                                      </p:to>
                                    </p:set>
                                    <p:animEffect transition="in" filter="dissolve">
                                      <p:cBhvr>
                                        <p:cTn id="115" dur="500"/>
                                        <p:tgtEl>
                                          <p:spTgt spid="23"/>
                                        </p:tgtEl>
                                      </p:cBhvr>
                                    </p:animEffect>
                                  </p:childTnLst>
                                </p:cTn>
                              </p:par>
                            </p:childTnLst>
                          </p:cTn>
                        </p:par>
                        <p:par>
                          <p:cTn id="116" fill="hold">
                            <p:stCondLst>
                              <p:cond delay="1000"/>
                            </p:stCondLst>
                            <p:childTnLst>
                              <p:par>
                                <p:cTn id="117" presetID="9" presetClass="entr" presetSubtype="0" fill="hold" nodeType="afterEffect">
                                  <p:stCondLst>
                                    <p:cond delay="0"/>
                                  </p:stCondLst>
                                  <p:childTnLst>
                                    <p:set>
                                      <p:cBhvr>
                                        <p:cTn id="118" dur="1" fill="hold">
                                          <p:stCondLst>
                                            <p:cond delay="0"/>
                                          </p:stCondLst>
                                        </p:cTn>
                                        <p:tgtEl>
                                          <p:spTgt spid="22"/>
                                        </p:tgtEl>
                                        <p:attrNameLst>
                                          <p:attrName>style.visibility</p:attrName>
                                        </p:attrNameLst>
                                      </p:cBhvr>
                                      <p:to>
                                        <p:strVal val="visible"/>
                                      </p:to>
                                    </p:set>
                                    <p:animEffect transition="in" filter="dissolve">
                                      <p:cBhvr>
                                        <p:cTn id="119" dur="500"/>
                                        <p:tgtEl>
                                          <p:spTgt spid="22"/>
                                        </p:tgtEl>
                                      </p:cBhvr>
                                    </p:animEffect>
                                  </p:childTnLst>
                                </p:cTn>
                              </p:par>
                            </p:childTnLst>
                          </p:cTn>
                        </p:par>
                        <p:par>
                          <p:cTn id="120" fill="hold">
                            <p:stCondLst>
                              <p:cond delay="1500"/>
                            </p:stCondLst>
                            <p:childTnLst>
                              <p:par>
                                <p:cTn id="121" presetID="9" presetClass="entr" presetSubtype="0" fill="hold" nodeType="afterEffect">
                                  <p:stCondLst>
                                    <p:cond delay="0"/>
                                  </p:stCondLst>
                                  <p:childTnLst>
                                    <p:set>
                                      <p:cBhvr>
                                        <p:cTn id="122" dur="1" fill="hold">
                                          <p:stCondLst>
                                            <p:cond delay="0"/>
                                          </p:stCondLst>
                                        </p:cTn>
                                        <p:tgtEl>
                                          <p:spTgt spid="24"/>
                                        </p:tgtEl>
                                        <p:attrNameLst>
                                          <p:attrName>style.visibility</p:attrName>
                                        </p:attrNameLst>
                                      </p:cBhvr>
                                      <p:to>
                                        <p:strVal val="visible"/>
                                      </p:to>
                                    </p:set>
                                    <p:animEffect transition="in" filter="dissolve">
                                      <p:cBhvr>
                                        <p:cTn id="123" dur="500"/>
                                        <p:tgtEl>
                                          <p:spTgt spid="24"/>
                                        </p:tgtEl>
                                      </p:cBhvr>
                                    </p:animEffect>
                                  </p:childTnLst>
                                </p:cTn>
                              </p:par>
                            </p:childTnLst>
                          </p:cTn>
                        </p:par>
                        <p:par>
                          <p:cTn id="124" fill="hold">
                            <p:stCondLst>
                              <p:cond delay="2000"/>
                            </p:stCondLst>
                            <p:childTnLst>
                              <p:par>
                                <p:cTn id="125" presetID="16" presetClass="entr" presetSubtype="37" fill="hold" nodeType="after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barn(outVertical)">
                                      <p:cBhvr>
                                        <p:cTn id="127" dur="500"/>
                                        <p:tgtEl>
                                          <p:spTgt spid="25"/>
                                        </p:tgtEl>
                                      </p:cBhvr>
                                    </p:animEffect>
                                  </p:childTnLst>
                                </p:cTn>
                              </p:par>
                            </p:childTnLst>
                          </p:cTn>
                        </p:par>
                        <p:par>
                          <p:cTn id="128" fill="hold">
                            <p:stCondLst>
                              <p:cond delay="2500"/>
                            </p:stCondLst>
                            <p:childTnLst>
                              <p:par>
                                <p:cTn id="129" presetID="9" presetClass="entr" presetSubtype="0" fill="hold" nodeType="afterEffect">
                                  <p:stCondLst>
                                    <p:cond delay="0"/>
                                  </p:stCondLst>
                                  <p:childTnLst>
                                    <p:set>
                                      <p:cBhvr>
                                        <p:cTn id="130" dur="1" fill="hold">
                                          <p:stCondLst>
                                            <p:cond delay="0"/>
                                          </p:stCondLst>
                                        </p:cTn>
                                        <p:tgtEl>
                                          <p:spTgt spid="28"/>
                                        </p:tgtEl>
                                        <p:attrNameLst>
                                          <p:attrName>style.visibility</p:attrName>
                                        </p:attrNameLst>
                                      </p:cBhvr>
                                      <p:to>
                                        <p:strVal val="visible"/>
                                      </p:to>
                                    </p:set>
                                    <p:animEffect transition="in" filter="dissolve">
                                      <p:cBhvr>
                                        <p:cTn id="131" dur="500"/>
                                        <p:tgtEl>
                                          <p:spTgt spid="28"/>
                                        </p:tgtEl>
                                      </p:cBhvr>
                                    </p:animEffect>
                                  </p:childTnLst>
                                </p:cTn>
                              </p:par>
                            </p:childTnLst>
                          </p:cTn>
                        </p:par>
                        <p:par>
                          <p:cTn id="132" fill="hold">
                            <p:stCondLst>
                              <p:cond delay="3000"/>
                            </p:stCondLst>
                            <p:childTnLst>
                              <p:par>
                                <p:cTn id="133" presetID="9" presetClass="entr" presetSubtype="0" fill="hold" nodeType="afterEffect">
                                  <p:stCondLst>
                                    <p:cond delay="0"/>
                                  </p:stCondLst>
                                  <p:childTnLst>
                                    <p:set>
                                      <p:cBhvr>
                                        <p:cTn id="134" dur="1" fill="hold">
                                          <p:stCondLst>
                                            <p:cond delay="0"/>
                                          </p:stCondLst>
                                        </p:cTn>
                                        <p:tgtEl>
                                          <p:spTgt spid="35"/>
                                        </p:tgtEl>
                                        <p:attrNameLst>
                                          <p:attrName>style.visibility</p:attrName>
                                        </p:attrNameLst>
                                      </p:cBhvr>
                                      <p:to>
                                        <p:strVal val="visible"/>
                                      </p:to>
                                    </p:set>
                                    <p:animEffect transition="in" filter="dissolve">
                                      <p:cBhvr>
                                        <p:cTn id="135" dur="500"/>
                                        <p:tgtEl>
                                          <p:spTgt spid="35"/>
                                        </p:tgtEl>
                                      </p:cBhvr>
                                    </p:animEffect>
                                  </p:childTnLst>
                                </p:cTn>
                              </p:par>
                            </p:childTnLst>
                          </p:cTn>
                        </p:par>
                        <p:par>
                          <p:cTn id="136" fill="hold">
                            <p:stCondLst>
                              <p:cond delay="3500"/>
                            </p:stCondLst>
                            <p:childTnLst>
                              <p:par>
                                <p:cTn id="137" presetID="9" presetClass="entr" presetSubtype="0" fill="hold" nodeType="afterEffect">
                                  <p:stCondLst>
                                    <p:cond delay="0"/>
                                  </p:stCondLst>
                                  <p:childTnLst>
                                    <p:set>
                                      <p:cBhvr>
                                        <p:cTn id="138" dur="1" fill="hold">
                                          <p:stCondLst>
                                            <p:cond delay="0"/>
                                          </p:stCondLst>
                                        </p:cTn>
                                        <p:tgtEl>
                                          <p:spTgt spid="29"/>
                                        </p:tgtEl>
                                        <p:attrNameLst>
                                          <p:attrName>style.visibility</p:attrName>
                                        </p:attrNameLst>
                                      </p:cBhvr>
                                      <p:to>
                                        <p:strVal val="visible"/>
                                      </p:to>
                                    </p:set>
                                    <p:animEffect transition="in" filter="dissolve">
                                      <p:cBhvr>
                                        <p:cTn id="139" dur="500"/>
                                        <p:tgtEl>
                                          <p:spTgt spid="29"/>
                                        </p:tgtEl>
                                      </p:cBhvr>
                                    </p:animEffect>
                                  </p:childTnLst>
                                </p:cTn>
                              </p:par>
                            </p:childTnLst>
                          </p:cTn>
                        </p:par>
                        <p:par>
                          <p:cTn id="140" fill="hold">
                            <p:stCondLst>
                              <p:cond delay="4000"/>
                            </p:stCondLst>
                            <p:childTnLst>
                              <p:par>
                                <p:cTn id="141" presetID="9" presetClass="entr" presetSubtype="0" fill="hold" nodeType="afterEffect">
                                  <p:stCondLst>
                                    <p:cond delay="0"/>
                                  </p:stCondLst>
                                  <p:childTnLst>
                                    <p:set>
                                      <p:cBhvr>
                                        <p:cTn id="142" dur="1" fill="hold">
                                          <p:stCondLst>
                                            <p:cond delay="0"/>
                                          </p:stCondLst>
                                        </p:cTn>
                                        <p:tgtEl>
                                          <p:spTgt spid="26"/>
                                        </p:tgtEl>
                                        <p:attrNameLst>
                                          <p:attrName>style.visibility</p:attrName>
                                        </p:attrNameLst>
                                      </p:cBhvr>
                                      <p:to>
                                        <p:strVal val="visible"/>
                                      </p:to>
                                    </p:set>
                                    <p:animEffect transition="in" filter="dissolve">
                                      <p:cBhvr>
                                        <p:cTn id="143" dur="500"/>
                                        <p:tgtEl>
                                          <p:spTgt spid="26"/>
                                        </p:tgtEl>
                                      </p:cBhvr>
                                    </p:animEffect>
                                  </p:childTnLst>
                                </p:cTn>
                              </p:par>
                            </p:childTnLst>
                          </p:cTn>
                        </p:par>
                        <p:par>
                          <p:cTn id="144" fill="hold">
                            <p:stCondLst>
                              <p:cond delay="4500"/>
                            </p:stCondLst>
                            <p:childTnLst>
                              <p:par>
                                <p:cTn id="145" presetID="9" presetClass="entr" presetSubtype="0" fill="hold" grpId="0" nodeType="afterEffect">
                                  <p:stCondLst>
                                    <p:cond delay="0"/>
                                  </p:stCondLst>
                                  <p:childTnLst>
                                    <p:set>
                                      <p:cBhvr>
                                        <p:cTn id="146" dur="1" fill="hold">
                                          <p:stCondLst>
                                            <p:cond delay="0"/>
                                          </p:stCondLst>
                                        </p:cTn>
                                        <p:tgtEl>
                                          <p:spTgt spid="30"/>
                                        </p:tgtEl>
                                        <p:attrNameLst>
                                          <p:attrName>style.visibility</p:attrName>
                                        </p:attrNameLst>
                                      </p:cBhvr>
                                      <p:to>
                                        <p:strVal val="visible"/>
                                      </p:to>
                                    </p:set>
                                    <p:animEffect transition="in" filter="dissolve">
                                      <p:cBhvr>
                                        <p:cTn id="147" dur="500"/>
                                        <p:tgtEl>
                                          <p:spTgt spid="30"/>
                                        </p:tgtEl>
                                      </p:cBhvr>
                                    </p:animEffect>
                                  </p:childTnLst>
                                </p:cTn>
                              </p:par>
                            </p:childTnLst>
                          </p:cTn>
                        </p:par>
                        <p:par>
                          <p:cTn id="148" fill="hold">
                            <p:stCondLst>
                              <p:cond delay="5000"/>
                            </p:stCondLst>
                            <p:childTnLst>
                              <p:par>
                                <p:cTn id="149" presetID="9" presetClass="entr" presetSubtype="0" fill="hold" nodeType="afterEffect">
                                  <p:stCondLst>
                                    <p:cond delay="0"/>
                                  </p:stCondLst>
                                  <p:childTnLst>
                                    <p:set>
                                      <p:cBhvr>
                                        <p:cTn id="150" dur="1" fill="hold">
                                          <p:stCondLst>
                                            <p:cond delay="0"/>
                                          </p:stCondLst>
                                        </p:cTn>
                                        <p:tgtEl>
                                          <p:spTgt spid="27"/>
                                        </p:tgtEl>
                                        <p:attrNameLst>
                                          <p:attrName>style.visibility</p:attrName>
                                        </p:attrNameLst>
                                      </p:cBhvr>
                                      <p:to>
                                        <p:strVal val="visible"/>
                                      </p:to>
                                    </p:set>
                                    <p:animEffect transition="in" filter="dissolve">
                                      <p:cBhvr>
                                        <p:cTn id="151" dur="500"/>
                                        <p:tgtEl>
                                          <p:spTgt spid="27"/>
                                        </p:tgtEl>
                                      </p:cBhvr>
                                    </p:animEffect>
                                  </p:childTnLst>
                                </p:cTn>
                              </p:par>
                            </p:childTnLst>
                          </p:cTn>
                        </p:par>
                        <p:par>
                          <p:cTn id="152" fill="hold">
                            <p:stCondLst>
                              <p:cond delay="5500"/>
                            </p:stCondLst>
                            <p:childTnLst>
                              <p:par>
                                <p:cTn id="153" presetID="9" presetClass="entr" presetSubtype="0" fill="hold" nodeType="afterEffect">
                                  <p:stCondLst>
                                    <p:cond delay="0"/>
                                  </p:stCondLst>
                                  <p:childTnLst>
                                    <p:set>
                                      <p:cBhvr>
                                        <p:cTn id="154" dur="1" fill="hold">
                                          <p:stCondLst>
                                            <p:cond delay="0"/>
                                          </p:stCondLst>
                                        </p:cTn>
                                        <p:tgtEl>
                                          <p:spTgt spid="32"/>
                                        </p:tgtEl>
                                        <p:attrNameLst>
                                          <p:attrName>style.visibility</p:attrName>
                                        </p:attrNameLst>
                                      </p:cBhvr>
                                      <p:to>
                                        <p:strVal val="visible"/>
                                      </p:to>
                                    </p:set>
                                    <p:animEffect transition="in" filter="dissolve">
                                      <p:cBhvr>
                                        <p:cTn id="155" dur="500"/>
                                        <p:tgtEl>
                                          <p:spTgt spid="32"/>
                                        </p:tgtEl>
                                      </p:cBhvr>
                                    </p:animEffect>
                                  </p:childTnLst>
                                </p:cTn>
                              </p:par>
                            </p:childTnLst>
                          </p:cTn>
                        </p:par>
                        <p:par>
                          <p:cTn id="156" fill="hold">
                            <p:stCondLst>
                              <p:cond delay="6000"/>
                            </p:stCondLst>
                            <p:childTnLst>
                              <p:par>
                                <p:cTn id="157" presetID="9" presetClass="entr" presetSubtype="0" fill="hold" nodeType="afterEffect">
                                  <p:stCondLst>
                                    <p:cond delay="0"/>
                                  </p:stCondLst>
                                  <p:childTnLst>
                                    <p:set>
                                      <p:cBhvr>
                                        <p:cTn id="158" dur="1" fill="hold">
                                          <p:stCondLst>
                                            <p:cond delay="0"/>
                                          </p:stCondLst>
                                        </p:cTn>
                                        <p:tgtEl>
                                          <p:spTgt spid="34"/>
                                        </p:tgtEl>
                                        <p:attrNameLst>
                                          <p:attrName>style.visibility</p:attrName>
                                        </p:attrNameLst>
                                      </p:cBhvr>
                                      <p:to>
                                        <p:strVal val="visible"/>
                                      </p:to>
                                    </p:set>
                                    <p:animEffect transition="in" filter="dissolve">
                                      <p:cBhvr>
                                        <p:cTn id="159" dur="500"/>
                                        <p:tgtEl>
                                          <p:spTgt spid="34"/>
                                        </p:tgtEl>
                                      </p:cBhvr>
                                    </p:animEffect>
                                  </p:childTnLst>
                                </p:cTn>
                              </p:par>
                            </p:childTnLst>
                          </p:cTn>
                        </p:par>
                        <p:par>
                          <p:cTn id="160" fill="hold">
                            <p:stCondLst>
                              <p:cond delay="6500"/>
                            </p:stCondLst>
                            <p:childTnLst>
                              <p:par>
                                <p:cTn id="161" presetID="9" presetClass="entr" presetSubtype="0" fill="hold" nodeType="afterEffect">
                                  <p:stCondLst>
                                    <p:cond delay="0"/>
                                  </p:stCondLst>
                                  <p:childTnLst>
                                    <p:set>
                                      <p:cBhvr>
                                        <p:cTn id="162" dur="1" fill="hold">
                                          <p:stCondLst>
                                            <p:cond delay="0"/>
                                          </p:stCondLst>
                                        </p:cTn>
                                        <p:tgtEl>
                                          <p:spTgt spid="33"/>
                                        </p:tgtEl>
                                        <p:attrNameLst>
                                          <p:attrName>style.visibility</p:attrName>
                                        </p:attrNameLst>
                                      </p:cBhvr>
                                      <p:to>
                                        <p:strVal val="visible"/>
                                      </p:to>
                                    </p:set>
                                    <p:animEffect transition="in" filter="dissolve">
                                      <p:cBhvr>
                                        <p:cTn id="163" dur="500"/>
                                        <p:tgtEl>
                                          <p:spTgt spid="33"/>
                                        </p:tgtEl>
                                      </p:cBhvr>
                                    </p:animEffect>
                                  </p:childTnLst>
                                </p:cTn>
                              </p:par>
                            </p:childTnLst>
                          </p:cTn>
                        </p:par>
                        <p:par>
                          <p:cTn id="164" fill="hold">
                            <p:stCondLst>
                              <p:cond delay="7000"/>
                            </p:stCondLst>
                            <p:childTnLst>
                              <p:par>
                                <p:cTn id="165" presetID="16" presetClass="entr" presetSubtype="37" fill="hold" nodeType="afterEffect">
                                  <p:stCondLst>
                                    <p:cond delay="0"/>
                                  </p:stCondLst>
                                  <p:childTnLst>
                                    <p:set>
                                      <p:cBhvr>
                                        <p:cTn id="166" dur="1" fill="hold">
                                          <p:stCondLst>
                                            <p:cond delay="0"/>
                                          </p:stCondLst>
                                        </p:cTn>
                                        <p:tgtEl>
                                          <p:spTgt spid="31"/>
                                        </p:tgtEl>
                                        <p:attrNameLst>
                                          <p:attrName>style.visibility</p:attrName>
                                        </p:attrNameLst>
                                      </p:cBhvr>
                                      <p:to>
                                        <p:strVal val="visible"/>
                                      </p:to>
                                    </p:set>
                                    <p:animEffect transition="in" filter="barn(outVertical)">
                                      <p:cBhvr>
                                        <p:cTn id="16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ldLvl="2" autoUpdateAnimBg="0" build="p"/>
      <p:bldP spid="8" grpId="0" autoUpdateAnimBg="0"/>
      <p:bldP spid="9" grpId="0" autoUpdateAnimBg="0"/>
      <p:bldP spid="10" grpId="0" autoUpdateAnimBg="0"/>
      <p:bldP spid="30" grpId="0" autoUpdateAnimBg="0"/>
      <p:bldP spid="37" grpId="0" autoUpdateAnimBg="0"/>
      <p:bldP spid="38"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Text Box 5"/>
          <p:cNvSpPr txBox="1">
            <a:spLocks noChangeArrowheads="1"/>
          </p:cNvSpPr>
          <p:nvPr/>
        </p:nvSpPr>
        <p:spPr bwMode="auto">
          <a:xfrm>
            <a:off x="555616" y="1705691"/>
            <a:ext cx="29835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循环控制结构 </a:t>
            </a:r>
            <a:r>
              <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当型循环</a:t>
            </a:r>
            <a:r>
              <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Text Box 6"/>
          <p:cNvSpPr txBox="1">
            <a:spLocks noChangeArrowheads="1"/>
          </p:cNvSpPr>
          <p:nvPr/>
        </p:nvSpPr>
        <p:spPr bwMode="auto">
          <a:xfrm>
            <a:off x="4850655" y="1705691"/>
            <a:ext cx="3239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循环控制结构 </a:t>
            </a:r>
            <a:r>
              <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直到型循环</a:t>
            </a:r>
            <a:r>
              <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AutoShape 7"/>
          <p:cNvSpPr>
            <a:spLocks noChangeArrowheads="1"/>
          </p:cNvSpPr>
          <p:nvPr/>
        </p:nvSpPr>
        <p:spPr bwMode="auto">
          <a:xfrm>
            <a:off x="787823" y="2719568"/>
            <a:ext cx="1600200" cy="378514"/>
          </a:xfrm>
          <a:prstGeom prst="flowChartDecision">
            <a:avLst/>
          </a:prstGeom>
          <a:solidFill>
            <a:srgbClr val="BBE0E3"/>
          </a:solidFill>
          <a:ln w="28575">
            <a:solidFill>
              <a:srgbClr val="000000"/>
            </a:solidFill>
            <a:miter lim="800000"/>
          </a:ln>
          <a:effectLst>
            <a:outerShdw dist="107763" dir="18900000" algn="ctr" rotWithShape="0">
              <a:srgbClr val="808080"/>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AutoShape 8"/>
          <p:cNvSpPr>
            <a:spLocks noChangeArrowheads="1"/>
          </p:cNvSpPr>
          <p:nvPr/>
        </p:nvSpPr>
        <p:spPr bwMode="auto">
          <a:xfrm>
            <a:off x="2469693" y="3149721"/>
            <a:ext cx="1066800" cy="378514"/>
          </a:xfrm>
          <a:prstGeom prst="flowChartAlternateProcess">
            <a:avLst/>
          </a:prstGeom>
          <a:solidFill>
            <a:srgbClr val="BBE0E3"/>
          </a:solidFill>
          <a:ln w="28575">
            <a:solidFill>
              <a:srgbClr val="000000"/>
            </a:solidFill>
            <a:miter lim="800000"/>
          </a:ln>
          <a:effectLst>
            <a:outerShdw dist="107763" dir="18900000" algn="ctr" rotWithShape="0">
              <a:srgbClr val="808080"/>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Line 9"/>
          <p:cNvSpPr>
            <a:spLocks noChangeShapeType="1"/>
          </p:cNvSpPr>
          <p:nvPr/>
        </p:nvSpPr>
        <p:spPr bwMode="auto">
          <a:xfrm>
            <a:off x="1619672" y="2375271"/>
            <a:ext cx="0" cy="331199"/>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Line 10"/>
          <p:cNvSpPr>
            <a:spLocks noChangeShapeType="1"/>
          </p:cNvSpPr>
          <p:nvPr/>
        </p:nvSpPr>
        <p:spPr bwMode="auto">
          <a:xfrm>
            <a:off x="1586266" y="3136495"/>
            <a:ext cx="0" cy="612842"/>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Line 11"/>
          <p:cNvSpPr>
            <a:spLocks noChangeShapeType="1"/>
          </p:cNvSpPr>
          <p:nvPr/>
        </p:nvSpPr>
        <p:spPr bwMode="auto">
          <a:xfrm>
            <a:off x="2441308" y="2883094"/>
            <a:ext cx="533400" cy="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Line 12"/>
          <p:cNvSpPr>
            <a:spLocks noChangeShapeType="1"/>
          </p:cNvSpPr>
          <p:nvPr/>
        </p:nvSpPr>
        <p:spPr bwMode="auto">
          <a:xfrm>
            <a:off x="2987960" y="2882058"/>
            <a:ext cx="0" cy="236571"/>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Line 13"/>
          <p:cNvSpPr>
            <a:spLocks noChangeShapeType="1"/>
          </p:cNvSpPr>
          <p:nvPr/>
        </p:nvSpPr>
        <p:spPr bwMode="auto">
          <a:xfrm>
            <a:off x="3049250" y="3730305"/>
            <a:ext cx="762000" cy="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Line 14"/>
          <p:cNvSpPr>
            <a:spLocks noChangeShapeType="1"/>
          </p:cNvSpPr>
          <p:nvPr/>
        </p:nvSpPr>
        <p:spPr bwMode="auto">
          <a:xfrm flipV="1">
            <a:off x="3027716" y="3512766"/>
            <a:ext cx="0" cy="236571"/>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Line 15"/>
          <p:cNvSpPr>
            <a:spLocks noChangeShapeType="1"/>
          </p:cNvSpPr>
          <p:nvPr/>
        </p:nvSpPr>
        <p:spPr bwMode="auto">
          <a:xfrm flipH="1" flipV="1">
            <a:off x="3811250" y="2495787"/>
            <a:ext cx="0" cy="1230169"/>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Line 16"/>
          <p:cNvSpPr>
            <a:spLocks noChangeShapeType="1"/>
          </p:cNvSpPr>
          <p:nvPr/>
        </p:nvSpPr>
        <p:spPr bwMode="auto">
          <a:xfrm flipH="1" flipV="1">
            <a:off x="1619672" y="2502770"/>
            <a:ext cx="2209800" cy="0"/>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AutoShape 17"/>
          <p:cNvSpPr>
            <a:spLocks noChangeArrowheads="1"/>
          </p:cNvSpPr>
          <p:nvPr/>
        </p:nvSpPr>
        <p:spPr bwMode="auto">
          <a:xfrm>
            <a:off x="5530222" y="2714725"/>
            <a:ext cx="1066800" cy="378514"/>
          </a:xfrm>
          <a:prstGeom prst="flowChartAlternateProcess">
            <a:avLst/>
          </a:prstGeom>
          <a:solidFill>
            <a:srgbClr val="BBE0E3"/>
          </a:solidFill>
          <a:ln w="28575">
            <a:solidFill>
              <a:srgbClr val="000000"/>
            </a:solidFill>
            <a:miter lim="800000"/>
          </a:ln>
          <a:effectLst>
            <a:outerShdw dist="107763" dir="18900000" algn="ctr" rotWithShape="0">
              <a:srgbClr val="808080"/>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AutoShape 18"/>
          <p:cNvSpPr>
            <a:spLocks noChangeArrowheads="1"/>
          </p:cNvSpPr>
          <p:nvPr/>
        </p:nvSpPr>
        <p:spPr bwMode="auto">
          <a:xfrm>
            <a:off x="5221502" y="3338978"/>
            <a:ext cx="1676400" cy="378514"/>
          </a:xfrm>
          <a:prstGeom prst="flowChartDecision">
            <a:avLst/>
          </a:prstGeom>
          <a:solidFill>
            <a:srgbClr val="BBE0E3"/>
          </a:solidFill>
          <a:ln w="28575">
            <a:solidFill>
              <a:srgbClr val="000000"/>
            </a:solidFill>
            <a:miter lim="800000"/>
          </a:ln>
          <a:effectLst>
            <a:outerShdw dist="107763" dir="18900000" algn="ctr" rotWithShape="0">
              <a:srgbClr val="808080"/>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Line 19"/>
          <p:cNvSpPr>
            <a:spLocks noChangeShapeType="1"/>
          </p:cNvSpPr>
          <p:nvPr/>
        </p:nvSpPr>
        <p:spPr bwMode="auto">
          <a:xfrm>
            <a:off x="6032922" y="2375271"/>
            <a:ext cx="0" cy="331199"/>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Line 20"/>
          <p:cNvSpPr>
            <a:spLocks noChangeShapeType="1"/>
          </p:cNvSpPr>
          <p:nvPr/>
        </p:nvSpPr>
        <p:spPr bwMode="auto">
          <a:xfrm>
            <a:off x="6063622" y="3118629"/>
            <a:ext cx="0" cy="236571"/>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Line 21"/>
          <p:cNvSpPr>
            <a:spLocks noChangeShapeType="1"/>
          </p:cNvSpPr>
          <p:nvPr/>
        </p:nvSpPr>
        <p:spPr bwMode="auto">
          <a:xfrm>
            <a:off x="6059702" y="3725956"/>
            <a:ext cx="0" cy="236571"/>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Line 22"/>
          <p:cNvSpPr>
            <a:spLocks noChangeShapeType="1"/>
          </p:cNvSpPr>
          <p:nvPr/>
        </p:nvSpPr>
        <p:spPr bwMode="auto">
          <a:xfrm>
            <a:off x="6918279" y="3512766"/>
            <a:ext cx="381000" cy="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Line 23"/>
          <p:cNvSpPr>
            <a:spLocks noChangeShapeType="1"/>
          </p:cNvSpPr>
          <p:nvPr/>
        </p:nvSpPr>
        <p:spPr bwMode="auto">
          <a:xfrm flipH="1" flipV="1">
            <a:off x="7328322" y="2519168"/>
            <a:ext cx="0" cy="993598"/>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Line 24"/>
          <p:cNvSpPr>
            <a:spLocks noChangeShapeType="1"/>
          </p:cNvSpPr>
          <p:nvPr/>
        </p:nvSpPr>
        <p:spPr bwMode="auto">
          <a:xfrm flipH="1" flipV="1">
            <a:off x="6032922" y="2502770"/>
            <a:ext cx="1295400" cy="0"/>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Text Box 26"/>
          <p:cNvSpPr txBox="1">
            <a:spLocks noChangeArrowheads="1"/>
          </p:cNvSpPr>
          <p:nvPr/>
        </p:nvSpPr>
        <p:spPr bwMode="auto">
          <a:xfrm>
            <a:off x="1215652" y="3214760"/>
            <a:ext cx="370614" cy="248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Y</a:t>
            </a:r>
            <a:endPar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Text Box 27"/>
          <p:cNvSpPr txBox="1">
            <a:spLocks noChangeArrowheads="1"/>
          </p:cNvSpPr>
          <p:nvPr/>
        </p:nvSpPr>
        <p:spPr bwMode="auto">
          <a:xfrm>
            <a:off x="6814089" y="3178221"/>
            <a:ext cx="370614" cy="248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N</a:t>
            </a:r>
            <a:endPar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Text Box 28"/>
          <p:cNvSpPr txBox="1">
            <a:spLocks noChangeArrowheads="1"/>
          </p:cNvSpPr>
          <p:nvPr/>
        </p:nvSpPr>
        <p:spPr bwMode="auto">
          <a:xfrm>
            <a:off x="2633636" y="2561053"/>
            <a:ext cx="370614" cy="248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N</a:t>
            </a:r>
            <a:endPar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Text Box 26"/>
          <p:cNvSpPr txBox="1">
            <a:spLocks noChangeArrowheads="1"/>
          </p:cNvSpPr>
          <p:nvPr/>
        </p:nvSpPr>
        <p:spPr bwMode="auto">
          <a:xfrm>
            <a:off x="5575084" y="3631051"/>
            <a:ext cx="3956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Y</a:t>
            </a:r>
            <a:endPar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Rectangle 4"/>
          <p:cNvSpPr>
            <a:spLocks noChangeArrowheads="1"/>
          </p:cNvSpPr>
          <p:nvPr/>
        </p:nvSpPr>
        <p:spPr bwMode="auto">
          <a:xfrm>
            <a:off x="555616" y="4015963"/>
            <a:ext cx="7246937" cy="233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40000"/>
              </a:spcBef>
              <a:buClr>
                <a:srgbClr val="000000"/>
              </a:buClr>
              <a:buSzPct val="80000"/>
            </a:pPr>
            <a:r>
              <a:rPr lang="zh-CN" altLang="en-US" sz="2000" b="1" dirty="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顺序程序设计</a:t>
            </a:r>
            <a:endParaRPr lang="zh-CN" altLang="en-US" sz="2000" b="1" dirty="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40000"/>
              </a:spcBef>
              <a:buClr>
                <a:srgbClr val="000000"/>
              </a:buClr>
              <a:buSzPct val="80000"/>
            </a:pPr>
            <a:r>
              <a:rPr lang="zh-CN" altLang="en-US" sz="2000" b="1" dirty="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条件程序设计</a:t>
            </a:r>
            <a:endParaRPr lang="zh-CN" altLang="en-US" sz="2000" b="1" dirty="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40000"/>
              </a:spcBef>
              <a:buClr>
                <a:srgbClr val="000000"/>
              </a:buClr>
              <a:buSzPct val="80000"/>
              <a:buFontTx/>
              <a:buNone/>
            </a:pPr>
            <a:r>
              <a:rPr lang="zh-CN" altLang="en-US" sz="2000" dirty="0">
                <a:solidFill>
                  <a:srgbClr val="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000" dirty="0">
              <a:solidFill>
                <a:srgbClr val="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40000"/>
              </a:spcBef>
              <a:buClr>
                <a:srgbClr val="000000"/>
              </a:buClr>
              <a:buSzPct val="80000"/>
            </a:pPr>
            <a:r>
              <a:rPr lang="zh-CN" altLang="en-US" sz="2000" b="1" dirty="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循环程序设计</a:t>
            </a:r>
            <a:endParaRPr lang="zh-CN" altLang="en-US" sz="2000" b="1" dirty="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40000"/>
              </a:spcBef>
              <a:buClr>
                <a:srgbClr val="000000"/>
              </a:buClr>
              <a:buSzPct val="80000"/>
              <a:buFontTx/>
              <a:buNone/>
            </a:pPr>
            <a:r>
              <a:rPr lang="zh-CN" altLang="en-US" sz="2000" dirty="0">
                <a:solidFill>
                  <a:srgbClr val="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000" dirty="0">
              <a:solidFill>
                <a:srgbClr val="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Text Box 5"/>
          <p:cNvSpPr txBox="1">
            <a:spLocks noChangeArrowheads="1"/>
          </p:cNvSpPr>
          <p:nvPr/>
        </p:nvSpPr>
        <p:spPr bwMode="auto">
          <a:xfrm>
            <a:off x="2631573" y="4113545"/>
            <a:ext cx="60483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指令指针 </a:t>
            </a:r>
            <a:r>
              <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IP </a:t>
            </a:r>
            <a:r>
              <a:rPr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值线性增加，</a:t>
            </a:r>
            <a:r>
              <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IP = IP + 1</a:t>
            </a:r>
            <a:endPar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 name="Text Box 6"/>
          <p:cNvSpPr txBox="1">
            <a:spLocks noChangeArrowheads="1"/>
          </p:cNvSpPr>
          <p:nvPr/>
        </p:nvSpPr>
        <p:spPr bwMode="auto">
          <a:xfrm>
            <a:off x="2631573" y="4793257"/>
            <a:ext cx="481868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IP </a:t>
            </a:r>
            <a:r>
              <a:rPr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值受</a:t>
            </a:r>
            <a:r>
              <a:rPr lang="zh-CN" altLang="en-US" sz="20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标志位</a:t>
            </a:r>
            <a:r>
              <a:rPr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的影响而跳变</a:t>
            </a:r>
            <a:endParaRPr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影响标志的指令 </a:t>
            </a:r>
            <a:r>
              <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TEST</a:t>
            </a:r>
            <a:r>
              <a:rPr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JXX</a:t>
            </a:r>
            <a:endPar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Text Box 7"/>
          <p:cNvSpPr txBox="1">
            <a:spLocks noChangeArrowheads="1"/>
          </p:cNvSpPr>
          <p:nvPr/>
        </p:nvSpPr>
        <p:spPr bwMode="auto">
          <a:xfrm>
            <a:off x="2590043" y="5776081"/>
            <a:ext cx="490174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30000"/>
              </a:spcBef>
              <a:buClr>
                <a:srgbClr val="000000"/>
              </a:buClr>
              <a:buSzPct val="80000"/>
              <a:buFont typeface="Wingdings" panose="05000000000000000000" pitchFamily="2" charset="2"/>
              <a:buNone/>
            </a:pPr>
            <a:r>
              <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IP </a:t>
            </a:r>
            <a:r>
              <a:rPr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值受计数器 </a:t>
            </a:r>
            <a:r>
              <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CX </a:t>
            </a:r>
            <a:r>
              <a:rPr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中的值不为零而循环</a:t>
            </a:r>
            <a:endParaRPr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a:p>
            <a:pPr>
              <a:spcBef>
                <a:spcPct val="30000"/>
              </a:spcBef>
              <a:buClr>
                <a:srgbClr val="000000"/>
              </a:buClr>
              <a:buSzPct val="80000"/>
              <a:buFont typeface="Wingdings" panose="05000000000000000000" pitchFamily="2" charset="2"/>
              <a:buNone/>
            </a:pPr>
            <a:r>
              <a:rPr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影响标志的指令 </a:t>
            </a:r>
            <a:r>
              <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DEC</a:t>
            </a:r>
            <a:endParaRPr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17"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ppt_x</p:attrName>
                                        </p:attrNameLst>
                                      </p:cBhvr>
                                      <p:tavLst>
                                        <p:tav tm="0">
                                          <p:val>
                                            <p:strVal val="#ppt_x"/>
                                          </p:val>
                                        </p:tav>
                                        <p:tav tm="100000">
                                          <p:val>
                                            <p:strVal val="#ppt_x"/>
                                          </p:val>
                                        </p:tav>
                                      </p:tavLst>
                                    </p:anim>
                                    <p:anim calcmode="lin" valueType="num">
                                      <p:cBhvr>
                                        <p:cTn id="12" dur="500" fill="hold"/>
                                        <p:tgtEl>
                                          <p:spTgt spid="9"/>
                                        </p:tgtEl>
                                        <p:attrNameLst>
                                          <p:attrName>ppt_y</p:attrName>
                                        </p:attrNameLst>
                                      </p:cBhvr>
                                      <p:tavLst>
                                        <p:tav tm="0">
                                          <p:val>
                                            <p:strVal val="#ppt_y-#ppt_h/2"/>
                                          </p:val>
                                        </p:tav>
                                        <p:tav tm="100000">
                                          <p:val>
                                            <p:strVal val="#ppt_y"/>
                                          </p:val>
                                        </p:tav>
                                      </p:tavLst>
                                    </p:anim>
                                    <p:anim calcmode="lin" valueType="num">
                                      <p:cBhvr>
                                        <p:cTn id="13" dur="500" fill="hold"/>
                                        <p:tgtEl>
                                          <p:spTgt spid="9"/>
                                        </p:tgtEl>
                                        <p:attrNameLst>
                                          <p:attrName>ppt_w</p:attrName>
                                        </p:attrNameLst>
                                      </p:cBhvr>
                                      <p:tavLst>
                                        <p:tav tm="0">
                                          <p:val>
                                            <p:strVal val="#ppt_w"/>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par>
                          <p:cTn id="19" fill="hold">
                            <p:stCondLst>
                              <p:cond delay="1500"/>
                            </p:stCondLst>
                            <p:childTnLst>
                              <p:par>
                                <p:cTn id="20" presetID="9" presetClass="entr" presetSubtype="0"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dissolve">
                                      <p:cBhvr>
                                        <p:cTn id="22" dur="500"/>
                                        <p:tgtEl>
                                          <p:spTgt spid="25"/>
                                        </p:tgtEl>
                                      </p:cBhvr>
                                    </p:animEffect>
                                  </p:childTnLst>
                                </p:cTn>
                              </p:par>
                            </p:childTnLst>
                          </p:cTn>
                        </p:par>
                        <p:par>
                          <p:cTn id="23" fill="hold">
                            <p:stCondLst>
                              <p:cond delay="2000"/>
                            </p:stCondLst>
                            <p:childTnLst>
                              <p:par>
                                <p:cTn id="24" presetID="17"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ppt_x</p:attrName>
                                        </p:attrNameLst>
                                      </p:cBhvr>
                                      <p:tavLst>
                                        <p:tav tm="0">
                                          <p:val>
                                            <p:strVal val="#ppt_x"/>
                                          </p:val>
                                        </p:tav>
                                        <p:tav tm="100000">
                                          <p:val>
                                            <p:strVal val="#ppt_x"/>
                                          </p:val>
                                        </p:tav>
                                      </p:tavLst>
                                    </p:anim>
                                    <p:anim calcmode="lin" valueType="num">
                                      <p:cBhvr>
                                        <p:cTn id="27" dur="500" fill="hold"/>
                                        <p:tgtEl>
                                          <p:spTgt spid="10"/>
                                        </p:tgtEl>
                                        <p:attrNameLst>
                                          <p:attrName>ppt_y</p:attrName>
                                        </p:attrNameLst>
                                      </p:cBhvr>
                                      <p:tavLst>
                                        <p:tav tm="0">
                                          <p:val>
                                            <p:strVal val="#ppt_y-#ppt_h/2"/>
                                          </p:val>
                                        </p:tav>
                                        <p:tav tm="100000">
                                          <p:val>
                                            <p:strVal val="#ppt_y"/>
                                          </p:val>
                                        </p:tav>
                                      </p:tavLst>
                                    </p:anim>
                                    <p:anim calcmode="lin" valueType="num">
                                      <p:cBhvr>
                                        <p:cTn id="28" dur="500" fill="hold"/>
                                        <p:tgtEl>
                                          <p:spTgt spid="10"/>
                                        </p:tgtEl>
                                        <p:attrNameLst>
                                          <p:attrName>ppt_w</p:attrName>
                                        </p:attrNameLst>
                                      </p:cBhvr>
                                      <p:tavLst>
                                        <p:tav tm="0">
                                          <p:val>
                                            <p:strVal val="#ppt_w"/>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childTnLst>
                                </p:cTn>
                              </p:par>
                            </p:childTnLst>
                          </p:cTn>
                        </p:par>
                        <p:par>
                          <p:cTn id="30" fill="hold">
                            <p:stCondLst>
                              <p:cond delay="2500"/>
                            </p:stCondLst>
                            <p:childTnLst>
                              <p:par>
                                <p:cTn id="31" presetID="9" presetClass="entr" presetSubtype="0"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dissolve">
                                      <p:cBhvr>
                                        <p:cTn id="33" dur="500"/>
                                        <p:tgtEl>
                                          <p:spTgt spid="27"/>
                                        </p:tgtEl>
                                      </p:cBhvr>
                                    </p:animEffect>
                                  </p:childTnLst>
                                </p:cTn>
                              </p:par>
                            </p:childTnLst>
                          </p:cTn>
                        </p:par>
                        <p:par>
                          <p:cTn id="34" fill="hold">
                            <p:stCondLst>
                              <p:cond delay="3000"/>
                            </p:stCondLst>
                            <p:childTnLst>
                              <p:par>
                                <p:cTn id="35" presetID="17" presetClass="entr" presetSubtype="8"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ppt_x</p:attrName>
                                        </p:attrNameLst>
                                      </p:cBhvr>
                                      <p:tavLst>
                                        <p:tav tm="0">
                                          <p:val>
                                            <p:strVal val="#ppt_x-#ppt_w/2"/>
                                          </p:val>
                                        </p:tav>
                                        <p:tav tm="100000">
                                          <p:val>
                                            <p:strVal val="#ppt_x"/>
                                          </p:val>
                                        </p:tav>
                                      </p:tavLst>
                                    </p:anim>
                                    <p:anim calcmode="lin" valueType="num">
                                      <p:cBhvr>
                                        <p:cTn id="38" dur="500" fill="hold"/>
                                        <p:tgtEl>
                                          <p:spTgt spid="11"/>
                                        </p:tgtEl>
                                        <p:attrNameLst>
                                          <p:attrName>ppt_y</p:attrName>
                                        </p:attrNameLst>
                                      </p:cBhvr>
                                      <p:tavLst>
                                        <p:tav tm="0">
                                          <p:val>
                                            <p:strVal val="#ppt_y"/>
                                          </p:val>
                                        </p:tav>
                                        <p:tav tm="100000">
                                          <p:val>
                                            <p:strVal val="#ppt_y"/>
                                          </p:val>
                                        </p:tav>
                                      </p:tavLst>
                                    </p:anim>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strVal val="#ppt_h"/>
                                          </p:val>
                                        </p:tav>
                                        <p:tav tm="100000">
                                          <p:val>
                                            <p:strVal val="#ppt_h"/>
                                          </p:val>
                                        </p:tav>
                                      </p:tavLst>
                                    </p:anim>
                                  </p:childTnLst>
                                </p:cTn>
                              </p:par>
                            </p:childTnLst>
                          </p:cTn>
                        </p:par>
                        <p:par>
                          <p:cTn id="41" fill="hold">
                            <p:stCondLst>
                              <p:cond delay="3500"/>
                            </p:stCondLst>
                            <p:childTnLst>
                              <p:par>
                                <p:cTn id="42" presetID="17" presetClass="entr" presetSubtype="1"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p:cTn id="44" dur="500" fill="hold"/>
                                        <p:tgtEl>
                                          <p:spTgt spid="12"/>
                                        </p:tgtEl>
                                        <p:attrNameLst>
                                          <p:attrName>ppt_x</p:attrName>
                                        </p:attrNameLst>
                                      </p:cBhvr>
                                      <p:tavLst>
                                        <p:tav tm="0">
                                          <p:val>
                                            <p:strVal val="#ppt_x"/>
                                          </p:val>
                                        </p:tav>
                                        <p:tav tm="100000">
                                          <p:val>
                                            <p:strVal val="#ppt_x"/>
                                          </p:val>
                                        </p:tav>
                                      </p:tavLst>
                                    </p:anim>
                                    <p:anim calcmode="lin" valueType="num">
                                      <p:cBhvr>
                                        <p:cTn id="45" dur="500" fill="hold"/>
                                        <p:tgtEl>
                                          <p:spTgt spid="12"/>
                                        </p:tgtEl>
                                        <p:attrNameLst>
                                          <p:attrName>ppt_y</p:attrName>
                                        </p:attrNameLst>
                                      </p:cBhvr>
                                      <p:tavLst>
                                        <p:tav tm="0">
                                          <p:val>
                                            <p:strVal val="#ppt_y-#ppt_h/2"/>
                                          </p:val>
                                        </p:tav>
                                        <p:tav tm="100000">
                                          <p:val>
                                            <p:strVal val="#ppt_y"/>
                                          </p:val>
                                        </p:tav>
                                      </p:tavLst>
                                    </p:anim>
                                    <p:anim calcmode="lin" valueType="num">
                                      <p:cBhvr>
                                        <p:cTn id="46" dur="500" fill="hold"/>
                                        <p:tgtEl>
                                          <p:spTgt spid="12"/>
                                        </p:tgtEl>
                                        <p:attrNameLst>
                                          <p:attrName>ppt_w</p:attrName>
                                        </p:attrNameLst>
                                      </p:cBhvr>
                                      <p:tavLst>
                                        <p:tav tm="0">
                                          <p:val>
                                            <p:strVal val="#ppt_w"/>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childTnLst>
                                </p:cTn>
                              </p:par>
                            </p:childTnLst>
                          </p:cTn>
                        </p:par>
                        <p:par>
                          <p:cTn id="48" fill="hold">
                            <p:stCondLst>
                              <p:cond delay="4000"/>
                            </p:stCondLst>
                            <p:childTnLst>
                              <p:par>
                                <p:cTn id="49" presetID="9" presetClass="entr" presetSubtype="0" fill="hold"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dissolve">
                                      <p:cBhvr>
                                        <p:cTn id="51" dur="500"/>
                                        <p:tgtEl>
                                          <p:spTgt spid="8"/>
                                        </p:tgtEl>
                                      </p:cBhvr>
                                    </p:animEffect>
                                  </p:childTnLst>
                                </p:cTn>
                              </p:par>
                            </p:childTnLst>
                          </p:cTn>
                        </p:par>
                        <p:par>
                          <p:cTn id="52" fill="hold">
                            <p:stCondLst>
                              <p:cond delay="4500"/>
                            </p:stCondLst>
                            <p:childTnLst>
                              <p:par>
                                <p:cTn id="53" presetID="16" presetClass="entr" presetSubtype="37" fill="hold"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barn(outVertical)">
                                      <p:cBhvr>
                                        <p:cTn id="55" dur="500"/>
                                        <p:tgtEl>
                                          <p:spTgt spid="14"/>
                                        </p:tgtEl>
                                      </p:cBhvr>
                                    </p:animEffect>
                                  </p:childTnLst>
                                </p:cTn>
                              </p:par>
                            </p:childTnLst>
                          </p:cTn>
                        </p:par>
                        <p:par>
                          <p:cTn id="56" fill="hold">
                            <p:stCondLst>
                              <p:cond delay="5000"/>
                            </p:stCondLst>
                            <p:childTnLst>
                              <p:par>
                                <p:cTn id="57" presetID="17" presetClass="entr" presetSubtype="8" fill="hold" nodeType="after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p:cTn id="59" dur="500" fill="hold"/>
                                        <p:tgtEl>
                                          <p:spTgt spid="13"/>
                                        </p:tgtEl>
                                        <p:attrNameLst>
                                          <p:attrName>ppt_x</p:attrName>
                                        </p:attrNameLst>
                                      </p:cBhvr>
                                      <p:tavLst>
                                        <p:tav tm="0">
                                          <p:val>
                                            <p:strVal val="#ppt_x-#ppt_w/2"/>
                                          </p:val>
                                        </p:tav>
                                        <p:tav tm="100000">
                                          <p:val>
                                            <p:strVal val="#ppt_x"/>
                                          </p:val>
                                        </p:tav>
                                      </p:tavLst>
                                    </p:anim>
                                    <p:anim calcmode="lin" valueType="num">
                                      <p:cBhvr>
                                        <p:cTn id="60" dur="500" fill="hold"/>
                                        <p:tgtEl>
                                          <p:spTgt spid="13"/>
                                        </p:tgtEl>
                                        <p:attrNameLst>
                                          <p:attrName>ppt_y</p:attrName>
                                        </p:attrNameLst>
                                      </p:cBhvr>
                                      <p:tavLst>
                                        <p:tav tm="0">
                                          <p:val>
                                            <p:strVal val="#ppt_y"/>
                                          </p:val>
                                        </p:tav>
                                        <p:tav tm="100000">
                                          <p:val>
                                            <p:strVal val="#ppt_y"/>
                                          </p:val>
                                        </p:tav>
                                      </p:tavLst>
                                    </p:anim>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strVal val="#ppt_h"/>
                                          </p:val>
                                        </p:tav>
                                        <p:tav tm="100000">
                                          <p:val>
                                            <p:strVal val="#ppt_h"/>
                                          </p:val>
                                        </p:tav>
                                      </p:tavLst>
                                    </p:anim>
                                  </p:childTnLst>
                                </p:cTn>
                              </p:par>
                            </p:childTnLst>
                          </p:cTn>
                        </p:par>
                        <p:par>
                          <p:cTn id="63" fill="hold">
                            <p:stCondLst>
                              <p:cond delay="5500"/>
                            </p:stCondLst>
                            <p:childTnLst>
                              <p:par>
                                <p:cTn id="64" presetID="17" presetClass="entr" presetSubtype="4" fill="hold" nodeType="after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p:cTn id="66" dur="500" fill="hold"/>
                                        <p:tgtEl>
                                          <p:spTgt spid="15"/>
                                        </p:tgtEl>
                                        <p:attrNameLst>
                                          <p:attrName>ppt_x</p:attrName>
                                        </p:attrNameLst>
                                      </p:cBhvr>
                                      <p:tavLst>
                                        <p:tav tm="0">
                                          <p:val>
                                            <p:strVal val="#ppt_x"/>
                                          </p:val>
                                        </p:tav>
                                        <p:tav tm="100000">
                                          <p:val>
                                            <p:strVal val="#ppt_x"/>
                                          </p:val>
                                        </p:tav>
                                      </p:tavLst>
                                    </p:anim>
                                    <p:anim calcmode="lin" valueType="num">
                                      <p:cBhvr>
                                        <p:cTn id="67" dur="500" fill="hold"/>
                                        <p:tgtEl>
                                          <p:spTgt spid="15"/>
                                        </p:tgtEl>
                                        <p:attrNameLst>
                                          <p:attrName>ppt_y</p:attrName>
                                        </p:attrNameLst>
                                      </p:cBhvr>
                                      <p:tavLst>
                                        <p:tav tm="0">
                                          <p:val>
                                            <p:strVal val="#ppt_y+#ppt_h/2"/>
                                          </p:val>
                                        </p:tav>
                                        <p:tav tm="100000">
                                          <p:val>
                                            <p:strVal val="#ppt_y"/>
                                          </p:val>
                                        </p:tav>
                                      </p:tavLst>
                                    </p:anim>
                                    <p:anim calcmode="lin" valueType="num">
                                      <p:cBhvr>
                                        <p:cTn id="68" dur="500" fill="hold"/>
                                        <p:tgtEl>
                                          <p:spTgt spid="15"/>
                                        </p:tgtEl>
                                        <p:attrNameLst>
                                          <p:attrName>ppt_w</p:attrName>
                                        </p:attrNameLst>
                                      </p:cBhvr>
                                      <p:tavLst>
                                        <p:tav tm="0">
                                          <p:val>
                                            <p:strVal val="#ppt_w"/>
                                          </p:val>
                                        </p:tav>
                                        <p:tav tm="100000">
                                          <p:val>
                                            <p:strVal val="#ppt_w"/>
                                          </p:val>
                                        </p:tav>
                                      </p:tavLst>
                                    </p:anim>
                                    <p:anim calcmode="lin" valueType="num">
                                      <p:cBhvr>
                                        <p:cTn id="69" dur="500" fill="hold"/>
                                        <p:tgtEl>
                                          <p:spTgt spid="15"/>
                                        </p:tgtEl>
                                        <p:attrNameLst>
                                          <p:attrName>ppt_h</p:attrName>
                                        </p:attrNameLst>
                                      </p:cBhvr>
                                      <p:tavLst>
                                        <p:tav tm="0">
                                          <p:val>
                                            <p:fltVal val="0"/>
                                          </p:val>
                                        </p:tav>
                                        <p:tav tm="100000">
                                          <p:val>
                                            <p:strVal val="#ppt_h"/>
                                          </p:val>
                                        </p:tav>
                                      </p:tavLst>
                                    </p:anim>
                                  </p:childTnLst>
                                </p:cTn>
                              </p:par>
                            </p:childTnLst>
                          </p:cTn>
                        </p:par>
                        <p:par>
                          <p:cTn id="70" fill="hold">
                            <p:stCondLst>
                              <p:cond delay="6000"/>
                            </p:stCondLst>
                            <p:childTnLst>
                              <p:par>
                                <p:cTn id="71" presetID="17" presetClass="entr" presetSubtype="2" fill="hold" nodeType="after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p:cTn id="73" dur="500" fill="hold"/>
                                        <p:tgtEl>
                                          <p:spTgt spid="16"/>
                                        </p:tgtEl>
                                        <p:attrNameLst>
                                          <p:attrName>ppt_x</p:attrName>
                                        </p:attrNameLst>
                                      </p:cBhvr>
                                      <p:tavLst>
                                        <p:tav tm="0">
                                          <p:val>
                                            <p:strVal val="#ppt_x+#ppt_w/2"/>
                                          </p:val>
                                        </p:tav>
                                        <p:tav tm="100000">
                                          <p:val>
                                            <p:strVal val="#ppt_x"/>
                                          </p:val>
                                        </p:tav>
                                      </p:tavLst>
                                    </p:anim>
                                    <p:anim calcmode="lin" valueType="num">
                                      <p:cBhvr>
                                        <p:cTn id="74" dur="500" fill="hold"/>
                                        <p:tgtEl>
                                          <p:spTgt spid="16"/>
                                        </p:tgtEl>
                                        <p:attrNameLst>
                                          <p:attrName>ppt_y</p:attrName>
                                        </p:attrNameLst>
                                      </p:cBhvr>
                                      <p:tavLst>
                                        <p:tav tm="0">
                                          <p:val>
                                            <p:strVal val="#ppt_y"/>
                                          </p:val>
                                        </p:tav>
                                        <p:tav tm="100000">
                                          <p:val>
                                            <p:strVal val="#ppt_y"/>
                                          </p:val>
                                        </p:tav>
                                      </p:tavLst>
                                    </p:anim>
                                    <p:anim calcmode="lin" valueType="num">
                                      <p:cBhvr>
                                        <p:cTn id="75" dur="500" fill="hold"/>
                                        <p:tgtEl>
                                          <p:spTgt spid="16"/>
                                        </p:tgtEl>
                                        <p:attrNameLst>
                                          <p:attrName>ppt_w</p:attrName>
                                        </p:attrNameLst>
                                      </p:cBhvr>
                                      <p:tavLst>
                                        <p:tav tm="0">
                                          <p:val>
                                            <p:fltVal val="0"/>
                                          </p:val>
                                        </p:tav>
                                        <p:tav tm="100000">
                                          <p:val>
                                            <p:strVal val="#ppt_w"/>
                                          </p:val>
                                        </p:tav>
                                      </p:tavLst>
                                    </p:anim>
                                    <p:anim calcmode="lin" valueType="num">
                                      <p:cBhvr>
                                        <p:cTn id="76"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dissolve">
                                      <p:cBhvr>
                                        <p:cTn id="81" dur="500"/>
                                        <p:tgtEl>
                                          <p:spTgt spid="6"/>
                                        </p:tgtEl>
                                      </p:cBhvr>
                                    </p:animEffect>
                                  </p:childTnLst>
                                </p:cTn>
                              </p:par>
                            </p:childTnLst>
                          </p:cTn>
                        </p:par>
                        <p:par>
                          <p:cTn id="82" fill="hold">
                            <p:stCondLst>
                              <p:cond delay="500"/>
                            </p:stCondLst>
                            <p:childTnLst>
                              <p:par>
                                <p:cTn id="83" presetID="17" presetClass="entr" presetSubtype="1" fill="hold" nodeType="after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p:cTn id="85" dur="500" fill="hold"/>
                                        <p:tgtEl>
                                          <p:spTgt spid="19"/>
                                        </p:tgtEl>
                                        <p:attrNameLst>
                                          <p:attrName>ppt_x</p:attrName>
                                        </p:attrNameLst>
                                      </p:cBhvr>
                                      <p:tavLst>
                                        <p:tav tm="0">
                                          <p:val>
                                            <p:strVal val="#ppt_x"/>
                                          </p:val>
                                        </p:tav>
                                        <p:tav tm="100000">
                                          <p:val>
                                            <p:strVal val="#ppt_x"/>
                                          </p:val>
                                        </p:tav>
                                      </p:tavLst>
                                    </p:anim>
                                    <p:anim calcmode="lin" valueType="num">
                                      <p:cBhvr>
                                        <p:cTn id="86" dur="500" fill="hold"/>
                                        <p:tgtEl>
                                          <p:spTgt spid="19"/>
                                        </p:tgtEl>
                                        <p:attrNameLst>
                                          <p:attrName>ppt_y</p:attrName>
                                        </p:attrNameLst>
                                      </p:cBhvr>
                                      <p:tavLst>
                                        <p:tav tm="0">
                                          <p:val>
                                            <p:strVal val="#ppt_y-#ppt_h/2"/>
                                          </p:val>
                                        </p:tav>
                                        <p:tav tm="100000">
                                          <p:val>
                                            <p:strVal val="#ppt_y"/>
                                          </p:val>
                                        </p:tav>
                                      </p:tavLst>
                                    </p:anim>
                                    <p:anim calcmode="lin" valueType="num">
                                      <p:cBhvr>
                                        <p:cTn id="87" dur="500" fill="hold"/>
                                        <p:tgtEl>
                                          <p:spTgt spid="19"/>
                                        </p:tgtEl>
                                        <p:attrNameLst>
                                          <p:attrName>ppt_w</p:attrName>
                                        </p:attrNameLst>
                                      </p:cBhvr>
                                      <p:tavLst>
                                        <p:tav tm="0">
                                          <p:val>
                                            <p:strVal val="#ppt_w"/>
                                          </p:val>
                                        </p:tav>
                                        <p:tav tm="100000">
                                          <p:val>
                                            <p:strVal val="#ppt_w"/>
                                          </p:val>
                                        </p:tav>
                                      </p:tavLst>
                                    </p:anim>
                                    <p:anim calcmode="lin" valueType="num">
                                      <p:cBhvr>
                                        <p:cTn id="88" dur="500" fill="hold"/>
                                        <p:tgtEl>
                                          <p:spTgt spid="19"/>
                                        </p:tgtEl>
                                        <p:attrNameLst>
                                          <p:attrName>ppt_h</p:attrName>
                                        </p:attrNameLst>
                                      </p:cBhvr>
                                      <p:tavLst>
                                        <p:tav tm="0">
                                          <p:val>
                                            <p:fltVal val="0"/>
                                          </p:val>
                                        </p:tav>
                                        <p:tav tm="100000">
                                          <p:val>
                                            <p:strVal val="#ppt_h"/>
                                          </p:val>
                                        </p:tav>
                                      </p:tavLst>
                                    </p:anim>
                                  </p:childTnLst>
                                </p:cTn>
                              </p:par>
                            </p:childTnLst>
                          </p:cTn>
                        </p:par>
                        <p:par>
                          <p:cTn id="89" fill="hold">
                            <p:stCondLst>
                              <p:cond delay="1000"/>
                            </p:stCondLst>
                            <p:childTnLst>
                              <p:par>
                                <p:cTn id="90" presetID="9" presetClass="entr" presetSubtype="0" fill="hold" nodeType="after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dissolve">
                                      <p:cBhvr>
                                        <p:cTn id="92" dur="500"/>
                                        <p:tgtEl>
                                          <p:spTgt spid="17"/>
                                        </p:tgtEl>
                                      </p:cBhvr>
                                    </p:animEffect>
                                  </p:childTnLst>
                                </p:cTn>
                              </p:par>
                            </p:childTnLst>
                          </p:cTn>
                        </p:par>
                        <p:par>
                          <p:cTn id="93" fill="hold">
                            <p:stCondLst>
                              <p:cond delay="1500"/>
                            </p:stCondLst>
                            <p:childTnLst>
                              <p:par>
                                <p:cTn id="94" presetID="17" presetClass="entr" presetSubtype="1" fill="hold" nodeType="afterEffect">
                                  <p:stCondLst>
                                    <p:cond delay="0"/>
                                  </p:stCondLst>
                                  <p:childTnLst>
                                    <p:set>
                                      <p:cBhvr>
                                        <p:cTn id="95" dur="1" fill="hold">
                                          <p:stCondLst>
                                            <p:cond delay="0"/>
                                          </p:stCondLst>
                                        </p:cTn>
                                        <p:tgtEl>
                                          <p:spTgt spid="20"/>
                                        </p:tgtEl>
                                        <p:attrNameLst>
                                          <p:attrName>style.visibility</p:attrName>
                                        </p:attrNameLst>
                                      </p:cBhvr>
                                      <p:to>
                                        <p:strVal val="visible"/>
                                      </p:to>
                                    </p:set>
                                    <p:anim calcmode="lin" valueType="num">
                                      <p:cBhvr>
                                        <p:cTn id="96" dur="500" fill="hold"/>
                                        <p:tgtEl>
                                          <p:spTgt spid="20"/>
                                        </p:tgtEl>
                                        <p:attrNameLst>
                                          <p:attrName>ppt_x</p:attrName>
                                        </p:attrNameLst>
                                      </p:cBhvr>
                                      <p:tavLst>
                                        <p:tav tm="0">
                                          <p:val>
                                            <p:strVal val="#ppt_x"/>
                                          </p:val>
                                        </p:tav>
                                        <p:tav tm="100000">
                                          <p:val>
                                            <p:strVal val="#ppt_x"/>
                                          </p:val>
                                        </p:tav>
                                      </p:tavLst>
                                    </p:anim>
                                    <p:anim calcmode="lin" valueType="num">
                                      <p:cBhvr>
                                        <p:cTn id="97" dur="500" fill="hold"/>
                                        <p:tgtEl>
                                          <p:spTgt spid="20"/>
                                        </p:tgtEl>
                                        <p:attrNameLst>
                                          <p:attrName>ppt_y</p:attrName>
                                        </p:attrNameLst>
                                      </p:cBhvr>
                                      <p:tavLst>
                                        <p:tav tm="0">
                                          <p:val>
                                            <p:strVal val="#ppt_y-#ppt_h/2"/>
                                          </p:val>
                                        </p:tav>
                                        <p:tav tm="100000">
                                          <p:val>
                                            <p:strVal val="#ppt_y"/>
                                          </p:val>
                                        </p:tav>
                                      </p:tavLst>
                                    </p:anim>
                                    <p:anim calcmode="lin" valueType="num">
                                      <p:cBhvr>
                                        <p:cTn id="98" dur="500" fill="hold"/>
                                        <p:tgtEl>
                                          <p:spTgt spid="20"/>
                                        </p:tgtEl>
                                        <p:attrNameLst>
                                          <p:attrName>ppt_w</p:attrName>
                                        </p:attrNameLst>
                                      </p:cBhvr>
                                      <p:tavLst>
                                        <p:tav tm="0">
                                          <p:val>
                                            <p:strVal val="#ppt_w"/>
                                          </p:val>
                                        </p:tav>
                                        <p:tav tm="100000">
                                          <p:val>
                                            <p:strVal val="#ppt_w"/>
                                          </p:val>
                                        </p:tav>
                                      </p:tavLst>
                                    </p:anim>
                                    <p:anim calcmode="lin" valueType="num">
                                      <p:cBhvr>
                                        <p:cTn id="99" dur="500" fill="hold"/>
                                        <p:tgtEl>
                                          <p:spTgt spid="20"/>
                                        </p:tgtEl>
                                        <p:attrNameLst>
                                          <p:attrName>ppt_h</p:attrName>
                                        </p:attrNameLst>
                                      </p:cBhvr>
                                      <p:tavLst>
                                        <p:tav tm="0">
                                          <p:val>
                                            <p:fltVal val="0"/>
                                          </p:val>
                                        </p:tav>
                                        <p:tav tm="100000">
                                          <p:val>
                                            <p:strVal val="#ppt_h"/>
                                          </p:val>
                                        </p:tav>
                                      </p:tavLst>
                                    </p:anim>
                                  </p:childTnLst>
                                </p:cTn>
                              </p:par>
                            </p:childTnLst>
                          </p:cTn>
                        </p:par>
                        <p:par>
                          <p:cTn id="100" fill="hold">
                            <p:stCondLst>
                              <p:cond delay="2000"/>
                            </p:stCondLst>
                            <p:childTnLst>
                              <p:par>
                                <p:cTn id="101" presetID="9" presetClass="entr" presetSubtype="0" fill="hold" nodeType="after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dissolve">
                                      <p:cBhvr>
                                        <p:cTn id="103" dur="500"/>
                                        <p:tgtEl>
                                          <p:spTgt spid="18"/>
                                        </p:tgtEl>
                                      </p:cBhvr>
                                    </p:animEffect>
                                  </p:childTnLst>
                                </p:cTn>
                              </p:par>
                            </p:childTnLst>
                          </p:cTn>
                        </p:par>
                        <p:par>
                          <p:cTn id="104" fill="hold">
                            <p:stCondLst>
                              <p:cond delay="2500"/>
                            </p:stCondLst>
                            <p:childTnLst>
                              <p:par>
                                <p:cTn id="105" presetID="17" presetClass="entr" presetSubtype="1" fill="hold" nodeType="afterEffect">
                                  <p:stCondLst>
                                    <p:cond delay="0"/>
                                  </p:stCondLst>
                                  <p:childTnLst>
                                    <p:set>
                                      <p:cBhvr>
                                        <p:cTn id="106" dur="1" fill="hold">
                                          <p:stCondLst>
                                            <p:cond delay="0"/>
                                          </p:stCondLst>
                                        </p:cTn>
                                        <p:tgtEl>
                                          <p:spTgt spid="21"/>
                                        </p:tgtEl>
                                        <p:attrNameLst>
                                          <p:attrName>style.visibility</p:attrName>
                                        </p:attrNameLst>
                                      </p:cBhvr>
                                      <p:to>
                                        <p:strVal val="visible"/>
                                      </p:to>
                                    </p:set>
                                    <p:anim calcmode="lin" valueType="num">
                                      <p:cBhvr>
                                        <p:cTn id="107" dur="500" fill="hold"/>
                                        <p:tgtEl>
                                          <p:spTgt spid="21"/>
                                        </p:tgtEl>
                                        <p:attrNameLst>
                                          <p:attrName>ppt_x</p:attrName>
                                        </p:attrNameLst>
                                      </p:cBhvr>
                                      <p:tavLst>
                                        <p:tav tm="0">
                                          <p:val>
                                            <p:strVal val="#ppt_x"/>
                                          </p:val>
                                        </p:tav>
                                        <p:tav tm="100000">
                                          <p:val>
                                            <p:strVal val="#ppt_x"/>
                                          </p:val>
                                        </p:tav>
                                      </p:tavLst>
                                    </p:anim>
                                    <p:anim calcmode="lin" valueType="num">
                                      <p:cBhvr>
                                        <p:cTn id="108" dur="500" fill="hold"/>
                                        <p:tgtEl>
                                          <p:spTgt spid="21"/>
                                        </p:tgtEl>
                                        <p:attrNameLst>
                                          <p:attrName>ppt_y</p:attrName>
                                        </p:attrNameLst>
                                      </p:cBhvr>
                                      <p:tavLst>
                                        <p:tav tm="0">
                                          <p:val>
                                            <p:strVal val="#ppt_y-#ppt_h/2"/>
                                          </p:val>
                                        </p:tav>
                                        <p:tav tm="100000">
                                          <p:val>
                                            <p:strVal val="#ppt_y"/>
                                          </p:val>
                                        </p:tav>
                                      </p:tavLst>
                                    </p:anim>
                                    <p:anim calcmode="lin" valueType="num">
                                      <p:cBhvr>
                                        <p:cTn id="109" dur="500" fill="hold"/>
                                        <p:tgtEl>
                                          <p:spTgt spid="21"/>
                                        </p:tgtEl>
                                        <p:attrNameLst>
                                          <p:attrName>ppt_w</p:attrName>
                                        </p:attrNameLst>
                                      </p:cBhvr>
                                      <p:tavLst>
                                        <p:tav tm="0">
                                          <p:val>
                                            <p:strVal val="#ppt_w"/>
                                          </p:val>
                                        </p:tav>
                                        <p:tav tm="100000">
                                          <p:val>
                                            <p:strVal val="#ppt_w"/>
                                          </p:val>
                                        </p:tav>
                                      </p:tavLst>
                                    </p:anim>
                                    <p:anim calcmode="lin" valueType="num">
                                      <p:cBhvr>
                                        <p:cTn id="110" dur="500" fill="hold"/>
                                        <p:tgtEl>
                                          <p:spTgt spid="21"/>
                                        </p:tgtEl>
                                        <p:attrNameLst>
                                          <p:attrName>ppt_h</p:attrName>
                                        </p:attrNameLst>
                                      </p:cBhvr>
                                      <p:tavLst>
                                        <p:tav tm="0">
                                          <p:val>
                                            <p:fltVal val="0"/>
                                          </p:val>
                                        </p:tav>
                                        <p:tav tm="100000">
                                          <p:val>
                                            <p:strVal val="#ppt_h"/>
                                          </p:val>
                                        </p:tav>
                                      </p:tavLst>
                                    </p:anim>
                                  </p:childTnLst>
                                </p:cTn>
                              </p:par>
                            </p:childTnLst>
                          </p:cTn>
                        </p:par>
                        <p:par>
                          <p:cTn id="111" fill="hold">
                            <p:stCondLst>
                              <p:cond delay="3000"/>
                            </p:stCondLst>
                            <p:childTnLst>
                              <p:par>
                                <p:cTn id="112" presetID="9" presetClass="entr" presetSubtype="0" fill="hold" grpId="0" nodeType="afterEffect">
                                  <p:stCondLst>
                                    <p:cond delay="0"/>
                                  </p:stCondLst>
                                  <p:childTnLst>
                                    <p:set>
                                      <p:cBhvr>
                                        <p:cTn id="113" dur="1" fill="hold">
                                          <p:stCondLst>
                                            <p:cond delay="0"/>
                                          </p:stCondLst>
                                        </p:cTn>
                                        <p:tgtEl>
                                          <p:spTgt spid="26"/>
                                        </p:tgtEl>
                                        <p:attrNameLst>
                                          <p:attrName>style.visibility</p:attrName>
                                        </p:attrNameLst>
                                      </p:cBhvr>
                                      <p:to>
                                        <p:strVal val="visible"/>
                                      </p:to>
                                    </p:set>
                                    <p:animEffect transition="in" filter="dissolve">
                                      <p:cBhvr>
                                        <p:cTn id="114" dur="500"/>
                                        <p:tgtEl>
                                          <p:spTgt spid="26"/>
                                        </p:tgtEl>
                                      </p:cBhvr>
                                    </p:animEffect>
                                  </p:childTnLst>
                                </p:cTn>
                              </p:par>
                            </p:childTnLst>
                          </p:cTn>
                        </p:par>
                        <p:par>
                          <p:cTn id="115" fill="hold">
                            <p:stCondLst>
                              <p:cond delay="3500"/>
                            </p:stCondLst>
                            <p:childTnLst>
                              <p:par>
                                <p:cTn id="116" presetID="17" presetClass="entr" presetSubtype="8" fill="hold" nodeType="afterEffect">
                                  <p:stCondLst>
                                    <p:cond delay="0"/>
                                  </p:stCondLst>
                                  <p:childTnLst>
                                    <p:set>
                                      <p:cBhvr>
                                        <p:cTn id="117" dur="1" fill="hold">
                                          <p:stCondLst>
                                            <p:cond delay="0"/>
                                          </p:stCondLst>
                                        </p:cTn>
                                        <p:tgtEl>
                                          <p:spTgt spid="22"/>
                                        </p:tgtEl>
                                        <p:attrNameLst>
                                          <p:attrName>style.visibility</p:attrName>
                                        </p:attrNameLst>
                                      </p:cBhvr>
                                      <p:to>
                                        <p:strVal val="visible"/>
                                      </p:to>
                                    </p:set>
                                    <p:anim calcmode="lin" valueType="num">
                                      <p:cBhvr>
                                        <p:cTn id="118" dur="500" fill="hold"/>
                                        <p:tgtEl>
                                          <p:spTgt spid="22"/>
                                        </p:tgtEl>
                                        <p:attrNameLst>
                                          <p:attrName>ppt_x</p:attrName>
                                        </p:attrNameLst>
                                      </p:cBhvr>
                                      <p:tavLst>
                                        <p:tav tm="0">
                                          <p:val>
                                            <p:strVal val="#ppt_x-#ppt_w/2"/>
                                          </p:val>
                                        </p:tav>
                                        <p:tav tm="100000">
                                          <p:val>
                                            <p:strVal val="#ppt_x"/>
                                          </p:val>
                                        </p:tav>
                                      </p:tavLst>
                                    </p:anim>
                                    <p:anim calcmode="lin" valueType="num">
                                      <p:cBhvr>
                                        <p:cTn id="119" dur="500" fill="hold"/>
                                        <p:tgtEl>
                                          <p:spTgt spid="22"/>
                                        </p:tgtEl>
                                        <p:attrNameLst>
                                          <p:attrName>ppt_y</p:attrName>
                                        </p:attrNameLst>
                                      </p:cBhvr>
                                      <p:tavLst>
                                        <p:tav tm="0">
                                          <p:val>
                                            <p:strVal val="#ppt_y"/>
                                          </p:val>
                                        </p:tav>
                                        <p:tav tm="100000">
                                          <p:val>
                                            <p:strVal val="#ppt_y"/>
                                          </p:val>
                                        </p:tav>
                                      </p:tavLst>
                                    </p:anim>
                                    <p:anim calcmode="lin" valueType="num">
                                      <p:cBhvr>
                                        <p:cTn id="120" dur="500" fill="hold"/>
                                        <p:tgtEl>
                                          <p:spTgt spid="22"/>
                                        </p:tgtEl>
                                        <p:attrNameLst>
                                          <p:attrName>ppt_w</p:attrName>
                                        </p:attrNameLst>
                                      </p:cBhvr>
                                      <p:tavLst>
                                        <p:tav tm="0">
                                          <p:val>
                                            <p:fltVal val="0"/>
                                          </p:val>
                                        </p:tav>
                                        <p:tav tm="100000">
                                          <p:val>
                                            <p:strVal val="#ppt_w"/>
                                          </p:val>
                                        </p:tav>
                                      </p:tavLst>
                                    </p:anim>
                                    <p:anim calcmode="lin" valueType="num">
                                      <p:cBhvr>
                                        <p:cTn id="121" dur="500" fill="hold"/>
                                        <p:tgtEl>
                                          <p:spTgt spid="22"/>
                                        </p:tgtEl>
                                        <p:attrNameLst>
                                          <p:attrName>ppt_h</p:attrName>
                                        </p:attrNameLst>
                                      </p:cBhvr>
                                      <p:tavLst>
                                        <p:tav tm="0">
                                          <p:val>
                                            <p:strVal val="#ppt_h"/>
                                          </p:val>
                                        </p:tav>
                                        <p:tav tm="100000">
                                          <p:val>
                                            <p:strVal val="#ppt_h"/>
                                          </p:val>
                                        </p:tav>
                                      </p:tavLst>
                                    </p:anim>
                                  </p:childTnLst>
                                </p:cTn>
                              </p:par>
                            </p:childTnLst>
                          </p:cTn>
                        </p:par>
                        <p:par>
                          <p:cTn id="122" fill="hold">
                            <p:stCondLst>
                              <p:cond delay="4000"/>
                            </p:stCondLst>
                            <p:childTnLst>
                              <p:par>
                                <p:cTn id="123" presetID="17" presetClass="entr" presetSubtype="4" fill="hold" nodeType="afterEffect">
                                  <p:stCondLst>
                                    <p:cond delay="0"/>
                                  </p:stCondLst>
                                  <p:childTnLst>
                                    <p:set>
                                      <p:cBhvr>
                                        <p:cTn id="124" dur="1" fill="hold">
                                          <p:stCondLst>
                                            <p:cond delay="0"/>
                                          </p:stCondLst>
                                        </p:cTn>
                                        <p:tgtEl>
                                          <p:spTgt spid="23"/>
                                        </p:tgtEl>
                                        <p:attrNameLst>
                                          <p:attrName>style.visibility</p:attrName>
                                        </p:attrNameLst>
                                      </p:cBhvr>
                                      <p:to>
                                        <p:strVal val="visible"/>
                                      </p:to>
                                    </p:set>
                                    <p:anim calcmode="lin" valueType="num">
                                      <p:cBhvr>
                                        <p:cTn id="125" dur="500" fill="hold"/>
                                        <p:tgtEl>
                                          <p:spTgt spid="23"/>
                                        </p:tgtEl>
                                        <p:attrNameLst>
                                          <p:attrName>ppt_x</p:attrName>
                                        </p:attrNameLst>
                                      </p:cBhvr>
                                      <p:tavLst>
                                        <p:tav tm="0">
                                          <p:val>
                                            <p:strVal val="#ppt_x"/>
                                          </p:val>
                                        </p:tav>
                                        <p:tav tm="100000">
                                          <p:val>
                                            <p:strVal val="#ppt_x"/>
                                          </p:val>
                                        </p:tav>
                                      </p:tavLst>
                                    </p:anim>
                                    <p:anim calcmode="lin" valueType="num">
                                      <p:cBhvr>
                                        <p:cTn id="126" dur="500" fill="hold"/>
                                        <p:tgtEl>
                                          <p:spTgt spid="23"/>
                                        </p:tgtEl>
                                        <p:attrNameLst>
                                          <p:attrName>ppt_y</p:attrName>
                                        </p:attrNameLst>
                                      </p:cBhvr>
                                      <p:tavLst>
                                        <p:tav tm="0">
                                          <p:val>
                                            <p:strVal val="#ppt_y+#ppt_h/2"/>
                                          </p:val>
                                        </p:tav>
                                        <p:tav tm="100000">
                                          <p:val>
                                            <p:strVal val="#ppt_y"/>
                                          </p:val>
                                        </p:tav>
                                      </p:tavLst>
                                    </p:anim>
                                    <p:anim calcmode="lin" valueType="num">
                                      <p:cBhvr>
                                        <p:cTn id="127" dur="500" fill="hold"/>
                                        <p:tgtEl>
                                          <p:spTgt spid="23"/>
                                        </p:tgtEl>
                                        <p:attrNameLst>
                                          <p:attrName>ppt_w</p:attrName>
                                        </p:attrNameLst>
                                      </p:cBhvr>
                                      <p:tavLst>
                                        <p:tav tm="0">
                                          <p:val>
                                            <p:strVal val="#ppt_w"/>
                                          </p:val>
                                        </p:tav>
                                        <p:tav tm="100000">
                                          <p:val>
                                            <p:strVal val="#ppt_w"/>
                                          </p:val>
                                        </p:tav>
                                      </p:tavLst>
                                    </p:anim>
                                    <p:anim calcmode="lin" valueType="num">
                                      <p:cBhvr>
                                        <p:cTn id="128" dur="500" fill="hold"/>
                                        <p:tgtEl>
                                          <p:spTgt spid="23"/>
                                        </p:tgtEl>
                                        <p:attrNameLst>
                                          <p:attrName>ppt_h</p:attrName>
                                        </p:attrNameLst>
                                      </p:cBhvr>
                                      <p:tavLst>
                                        <p:tav tm="0">
                                          <p:val>
                                            <p:fltVal val="0"/>
                                          </p:val>
                                        </p:tav>
                                        <p:tav tm="100000">
                                          <p:val>
                                            <p:strVal val="#ppt_h"/>
                                          </p:val>
                                        </p:tav>
                                      </p:tavLst>
                                    </p:anim>
                                  </p:childTnLst>
                                </p:cTn>
                              </p:par>
                            </p:childTnLst>
                          </p:cTn>
                        </p:par>
                        <p:par>
                          <p:cTn id="129" fill="hold">
                            <p:stCondLst>
                              <p:cond delay="4500"/>
                            </p:stCondLst>
                            <p:childTnLst>
                              <p:par>
                                <p:cTn id="130" presetID="17" presetClass="entr" presetSubtype="2" fill="hold" nodeType="afterEffect">
                                  <p:stCondLst>
                                    <p:cond delay="0"/>
                                  </p:stCondLst>
                                  <p:childTnLst>
                                    <p:set>
                                      <p:cBhvr>
                                        <p:cTn id="131" dur="1" fill="hold">
                                          <p:stCondLst>
                                            <p:cond delay="0"/>
                                          </p:stCondLst>
                                        </p:cTn>
                                        <p:tgtEl>
                                          <p:spTgt spid="24"/>
                                        </p:tgtEl>
                                        <p:attrNameLst>
                                          <p:attrName>style.visibility</p:attrName>
                                        </p:attrNameLst>
                                      </p:cBhvr>
                                      <p:to>
                                        <p:strVal val="visible"/>
                                      </p:to>
                                    </p:set>
                                    <p:anim calcmode="lin" valueType="num">
                                      <p:cBhvr>
                                        <p:cTn id="132" dur="500" fill="hold"/>
                                        <p:tgtEl>
                                          <p:spTgt spid="24"/>
                                        </p:tgtEl>
                                        <p:attrNameLst>
                                          <p:attrName>ppt_x</p:attrName>
                                        </p:attrNameLst>
                                      </p:cBhvr>
                                      <p:tavLst>
                                        <p:tav tm="0">
                                          <p:val>
                                            <p:strVal val="#ppt_x+#ppt_w/2"/>
                                          </p:val>
                                        </p:tav>
                                        <p:tav tm="100000">
                                          <p:val>
                                            <p:strVal val="#ppt_x"/>
                                          </p:val>
                                        </p:tav>
                                      </p:tavLst>
                                    </p:anim>
                                    <p:anim calcmode="lin" valueType="num">
                                      <p:cBhvr>
                                        <p:cTn id="133" dur="500" fill="hold"/>
                                        <p:tgtEl>
                                          <p:spTgt spid="24"/>
                                        </p:tgtEl>
                                        <p:attrNameLst>
                                          <p:attrName>ppt_y</p:attrName>
                                        </p:attrNameLst>
                                      </p:cBhvr>
                                      <p:tavLst>
                                        <p:tav tm="0">
                                          <p:val>
                                            <p:strVal val="#ppt_y"/>
                                          </p:val>
                                        </p:tav>
                                        <p:tav tm="100000">
                                          <p:val>
                                            <p:strVal val="#ppt_y"/>
                                          </p:val>
                                        </p:tav>
                                      </p:tavLst>
                                    </p:anim>
                                    <p:anim calcmode="lin" valueType="num">
                                      <p:cBhvr>
                                        <p:cTn id="134" dur="500" fill="hold"/>
                                        <p:tgtEl>
                                          <p:spTgt spid="24"/>
                                        </p:tgtEl>
                                        <p:attrNameLst>
                                          <p:attrName>ppt_w</p:attrName>
                                        </p:attrNameLst>
                                      </p:cBhvr>
                                      <p:tavLst>
                                        <p:tav tm="0">
                                          <p:val>
                                            <p:fltVal val="0"/>
                                          </p:val>
                                        </p:tav>
                                        <p:tav tm="100000">
                                          <p:val>
                                            <p:strVal val="#ppt_w"/>
                                          </p:val>
                                        </p:tav>
                                      </p:tavLst>
                                    </p:anim>
                                    <p:anim calcmode="lin" valueType="num">
                                      <p:cBhvr>
                                        <p:cTn id="135" dur="500" fill="hold"/>
                                        <p:tgtEl>
                                          <p:spTgt spid="24"/>
                                        </p:tgtEl>
                                        <p:attrNameLst>
                                          <p:attrName>ppt_h</p:attrName>
                                        </p:attrNameLst>
                                      </p:cBhvr>
                                      <p:tavLst>
                                        <p:tav tm="0">
                                          <p:val>
                                            <p:strVal val="#ppt_h"/>
                                          </p:val>
                                        </p:tav>
                                        <p:tav tm="100000">
                                          <p:val>
                                            <p:strVal val="#ppt_h"/>
                                          </p:val>
                                        </p:tav>
                                      </p:tavLst>
                                    </p:anim>
                                  </p:childTnLst>
                                </p:cTn>
                              </p:par>
                            </p:childTnLst>
                          </p:cTn>
                        </p:par>
                        <p:par>
                          <p:cTn id="136" fill="hold">
                            <p:stCondLst>
                              <p:cond delay="5000"/>
                            </p:stCondLst>
                            <p:childTnLst>
                              <p:par>
                                <p:cTn id="137" presetID="9" presetClass="entr" presetSubtype="0" fill="hold" grpId="0" nodeType="afterEffect">
                                  <p:stCondLst>
                                    <p:cond delay="0"/>
                                  </p:stCondLst>
                                  <p:childTnLst>
                                    <p:set>
                                      <p:cBhvr>
                                        <p:cTn id="138" dur="1" fill="hold">
                                          <p:stCondLst>
                                            <p:cond delay="0"/>
                                          </p:stCondLst>
                                        </p:cTn>
                                        <p:tgtEl>
                                          <p:spTgt spid="28"/>
                                        </p:tgtEl>
                                        <p:attrNameLst>
                                          <p:attrName>style.visibility</p:attrName>
                                        </p:attrNameLst>
                                      </p:cBhvr>
                                      <p:to>
                                        <p:strVal val="visible"/>
                                      </p:to>
                                    </p:set>
                                    <p:animEffect transition="in" filter="dissolve">
                                      <p:cBhvr>
                                        <p:cTn id="139" dur="500"/>
                                        <p:tgtEl>
                                          <p:spTgt spid="28"/>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33"/>
                                        </p:tgtEl>
                                        <p:attrNameLst>
                                          <p:attrName>style.visibility</p:attrName>
                                        </p:attrNameLst>
                                      </p:cBhvr>
                                      <p:to>
                                        <p:strVal val="visible"/>
                                      </p:to>
                                    </p:set>
                                    <p:animEffect transition="in" filter="fade">
                                      <p:cBhvr>
                                        <p:cTn id="144" dur="500"/>
                                        <p:tgtEl>
                                          <p:spTgt spid="33"/>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34"/>
                                        </p:tgtEl>
                                        <p:attrNameLst>
                                          <p:attrName>style.visibility</p:attrName>
                                        </p:attrNameLst>
                                      </p:cBhvr>
                                      <p:to>
                                        <p:strVal val="visible"/>
                                      </p:to>
                                    </p:set>
                                    <p:animEffect transition="in" filter="dissolve">
                                      <p:cBhvr>
                                        <p:cTn id="149" dur="500"/>
                                        <p:tgtEl>
                                          <p:spTgt spid="34"/>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5"/>
                                        </p:tgtEl>
                                        <p:attrNameLst>
                                          <p:attrName>style.visibility</p:attrName>
                                        </p:attrNameLst>
                                      </p:cBhvr>
                                      <p:to>
                                        <p:strVal val="visible"/>
                                      </p:to>
                                    </p:set>
                                    <p:animEffect transition="in" filter="dissolve">
                                      <p:cBhvr>
                                        <p:cTn id="154" dur="500"/>
                                        <p:tgtEl>
                                          <p:spTgt spid="35"/>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36"/>
                                        </p:tgtEl>
                                        <p:attrNameLst>
                                          <p:attrName>style.visibility</p:attrName>
                                        </p:attrNameLst>
                                      </p:cBhvr>
                                      <p:to>
                                        <p:strVal val="visible"/>
                                      </p:to>
                                    </p:set>
                                    <p:animEffect transition="in" filter="dissolve">
                                      <p:cBhvr>
                                        <p:cTn id="15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25" grpId="0" autoUpdateAnimBg="0"/>
      <p:bldP spid="26" grpId="0" autoUpdateAnimBg="0"/>
      <p:bldP spid="27" grpId="0" autoUpdateAnimBg="0"/>
      <p:bldP spid="28" grpId="0" autoUpdateAnimBg="0"/>
      <p:bldP spid="33" grpId="0"/>
      <p:bldP spid="34" grpId="0" autoUpdateAnimBg="0"/>
      <p:bldP spid="35" grpId="0" autoUpdateAnimBg="0"/>
      <p:bldP spid="3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8450" y="1566575"/>
            <a:ext cx="4402832" cy="563562"/>
          </a:xfrm>
        </p:spPr>
        <p:txBody>
          <a:bodyPr/>
          <a:lstStyle/>
          <a:p>
            <a:r>
              <a:rPr lang="en-US" altLang="zh-CN" b="1" dirty="0">
                <a:latin typeface="Times New Roman" panose="02020603050405020304" pitchFamily="18" charset="0"/>
                <a:cs typeface="Times New Roman" panose="02020603050405020304" pitchFamily="18" charset="0"/>
              </a:rPr>
              <a:t>5.7.2</a:t>
            </a:r>
            <a:r>
              <a:rPr lang="zh-CN" altLang="zh-CN" b="1" dirty="0">
                <a:latin typeface="Times New Roman" panose="02020603050405020304" pitchFamily="18" charset="0"/>
                <a:cs typeface="Times New Roman" panose="02020603050405020304" pitchFamily="18" charset="0"/>
              </a:rPr>
              <a:t>顺序结构程序设计</a:t>
            </a:r>
            <a:endParaRPr lang="zh-CN" altLang="en-US"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a:xfrm>
            <a:off x="281682" y="1009868"/>
            <a:ext cx="5832475" cy="512415"/>
          </a:xfrm>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a:xfrm>
            <a:off x="281682" y="273150"/>
            <a:ext cx="6172200" cy="563562"/>
          </a:xfrm>
        </p:spPr>
        <p:txBody>
          <a:bodyPr/>
          <a:lstStyle/>
          <a:p>
            <a:endParaRPr lang="zh-CN" altLang="en-US" dirty="0">
              <a:latin typeface="Times New Roman" panose="02020603050405020304" pitchFamily="18" charset="0"/>
              <a:cs typeface="Times New Roman" panose="02020603050405020304" pitchFamily="18" charset="0"/>
            </a:endParaRPr>
          </a:p>
        </p:txBody>
      </p:sp>
      <p:sp>
        <p:nvSpPr>
          <p:cNvPr id="5" name="矩形 4"/>
          <p:cNvSpPr/>
          <p:nvPr/>
        </p:nvSpPr>
        <p:spPr>
          <a:xfrm>
            <a:off x="282352" y="2193667"/>
            <a:ext cx="8579296" cy="1400383"/>
          </a:xfrm>
          <a:prstGeom prst="rect">
            <a:avLst/>
          </a:prstGeom>
        </p:spPr>
        <p:txBody>
          <a:bodyPr wrap="square">
            <a:spAutoFit/>
          </a:bodyPr>
          <a:lstStyle/>
          <a:p>
            <a:pPr>
              <a:spcBef>
                <a:spcPts val="600"/>
              </a:spcBef>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5.6</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编程序计算：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SUM=3*(X+Y)+(Y+Z)/(Y-Z)</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Z</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都是</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位无符号数，要求结果存入</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SUM</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单元。假设运算过程中，中间结果都不超出</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位二进制数的范围。</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 Box 1028"/>
          <p:cNvSpPr txBox="1">
            <a:spLocks noChangeArrowheads="1"/>
          </p:cNvSpPr>
          <p:nvPr/>
        </p:nvSpPr>
        <p:spPr bwMode="auto">
          <a:xfrm>
            <a:off x="800100" y="3789040"/>
            <a:ext cx="7543800" cy="1661993"/>
          </a:xfrm>
          <a:prstGeom prst="rect">
            <a:avLst/>
          </a:prstGeom>
          <a:solidFill>
            <a:srgbClr val="FFFFCC"/>
          </a:solidFill>
          <a:ln w="12700" cmpd="dbl">
            <a:solidFill>
              <a:srgbClr val="000000"/>
            </a:solidFill>
            <a:miter lim="800000"/>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just" defTabSz="914400" eaLnBrk="1" fontAlgn="auto" latinLnBrk="0" hangingPunct="1">
              <a:lnSpc>
                <a:spcPct val="90000"/>
              </a:lnSpc>
              <a:spcBef>
                <a:spcPct val="20000"/>
              </a:spcBef>
              <a:spcAft>
                <a:spcPts val="0"/>
              </a:spcAft>
              <a:buClrTx/>
              <a:buSzTx/>
              <a:buFontTx/>
              <a:buBlip>
                <a:blip r:embed="rId1"/>
              </a:buBlip>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设计思路：</a:t>
            </a:r>
            <a:endPar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eaLnBrk="1" fontAlgn="auto" latinLnBrk="0" hangingPunct="1">
              <a:lnSpc>
                <a:spcPct val="90000"/>
              </a:lnSpc>
              <a:spcBef>
                <a:spcPct val="20000"/>
              </a:spcBef>
              <a:spcAft>
                <a:spcPts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）在数据段中定义</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个字型变量</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Y</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Z </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eaLnBrk="1" fontAlgn="auto" latinLnBrk="0" hangingPunct="1">
              <a:lnSpc>
                <a:spcPct val="90000"/>
              </a:lnSpc>
              <a:spcBef>
                <a:spcPct val="20000"/>
              </a:spcBef>
              <a:spcAft>
                <a:spcPts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）采用带符号数乘除指令，要注意操作数的属性问题。</a:t>
            </a:r>
            <a:endPar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90000"/>
              </a:lnSpc>
              <a:spcBef>
                <a:spcPct val="20000"/>
              </a:spcBef>
              <a:spcAft>
                <a:spcPts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）假定</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Y</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Z</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的值如程序所示，则</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(Y+Z)/(Y-Z)</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结果应为：商</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AX</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中。 </a:t>
            </a:r>
            <a:endPar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5"/>
            <a:ext cx="8229600" cy="3878650"/>
          </a:xfrm>
        </p:spPr>
        <p:txBody>
          <a:bodyPr/>
          <a:lstStyle/>
          <a:p>
            <a:r>
              <a:rPr lang="zh-CN" altLang="en-US" sz="2000" b="1" dirty="0"/>
              <a:t>每一段的语句体由语句序列组成，</a:t>
            </a:r>
            <a:r>
              <a:rPr lang="en-US" altLang="zh-CN" sz="2000" b="1" dirty="0"/>
              <a:t>8086</a:t>
            </a:r>
            <a:r>
              <a:rPr lang="zh-CN" altLang="en-US" sz="2000" b="1" dirty="0"/>
              <a:t>汇编语言语句分为如下三类。</a:t>
            </a:r>
            <a:endParaRPr lang="zh-CN" altLang="en-US" sz="2000" b="1" dirty="0"/>
          </a:p>
          <a:p>
            <a:r>
              <a:rPr lang="zh-CN" altLang="en-US" sz="2000" b="1" dirty="0"/>
              <a:t>① </a:t>
            </a:r>
            <a:r>
              <a:rPr lang="zh-CN" altLang="en-US" sz="2000" b="1" dirty="0">
                <a:solidFill>
                  <a:srgbClr val="C00000"/>
                </a:solidFill>
              </a:rPr>
              <a:t>指令语句</a:t>
            </a:r>
            <a:r>
              <a:rPr lang="zh-CN" altLang="en-US" sz="2000" b="1" dirty="0"/>
              <a:t>：</a:t>
            </a:r>
            <a:r>
              <a:rPr lang="en-US" altLang="zh-CN" sz="2000" b="1" dirty="0"/>
              <a:t>8086</a:t>
            </a:r>
            <a:r>
              <a:rPr lang="zh-CN" altLang="en-US" sz="2000" b="1" dirty="0"/>
              <a:t>指令系统的指令形式，与机器指令一一对应。</a:t>
            </a:r>
            <a:endParaRPr lang="zh-CN" altLang="en-US" sz="2000" b="1" dirty="0"/>
          </a:p>
          <a:p>
            <a:r>
              <a:rPr lang="zh-CN" altLang="en-US" sz="2000" b="1" dirty="0"/>
              <a:t>② </a:t>
            </a:r>
            <a:r>
              <a:rPr lang="zh-CN" altLang="en-US" sz="2000" b="1" dirty="0">
                <a:solidFill>
                  <a:srgbClr val="C00000"/>
                </a:solidFill>
              </a:rPr>
              <a:t>伪指令语句</a:t>
            </a:r>
            <a:r>
              <a:rPr lang="zh-CN" altLang="en-US" sz="2000" b="1" dirty="0"/>
              <a:t>：又称管理语句。在汇编语言源程序的汇编过程中起作用，它是对汇编程序的命令语句，一般没有相应的目标代码。</a:t>
            </a:r>
            <a:endParaRPr lang="zh-CN" altLang="en-US" sz="2000" b="1" dirty="0"/>
          </a:p>
          <a:p>
            <a:r>
              <a:rPr lang="zh-CN" altLang="en-US" sz="2000" b="1" dirty="0"/>
              <a:t>③ </a:t>
            </a:r>
            <a:r>
              <a:rPr lang="zh-CN" altLang="en-US" sz="2000" b="1" dirty="0">
                <a:solidFill>
                  <a:srgbClr val="C00000"/>
                </a:solidFill>
              </a:rPr>
              <a:t>宏指令语句</a:t>
            </a:r>
            <a:r>
              <a:rPr lang="zh-CN" altLang="en-US" sz="2000" b="1" dirty="0"/>
              <a:t>：是宏汇编程序能识别的、预先定义的指令代码序列。一旦定义以后，宏指令就像一条指令一样，可以在源程序中被引用，其效果等同于引入一段代码序列。</a:t>
            </a:r>
            <a:endParaRPr lang="zh-CN" altLang="en-US" sz="2000" b="1" dirty="0"/>
          </a:p>
          <a:p>
            <a:endParaRPr lang="zh-CN" altLang="en-US" sz="2000" b="1" dirty="0"/>
          </a:p>
        </p:txBody>
      </p:sp>
      <p:sp>
        <p:nvSpPr>
          <p:cNvPr id="3" name="文本占位符 2"/>
          <p:cNvSpPr>
            <a:spLocks noGrp="1"/>
          </p:cNvSpPr>
          <p:nvPr>
            <p:ph type="body" sz="quarter" idx="10"/>
          </p:nvPr>
        </p:nvSpPr>
        <p:spPr/>
        <p:txBody>
          <a:bodyPr/>
          <a:lstStyle/>
          <a:p>
            <a:r>
              <a:rPr lang="en-US" altLang="zh-CN" dirty="0"/>
              <a:t>5.1</a:t>
            </a:r>
            <a:r>
              <a:rPr lang="zh-CN" altLang="en-US" dirty="0"/>
              <a:t>汇编语言程序基本格式</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inVertical)">
                                      <p:cBhvr>
                                        <p:cTn id="11" dur="500"/>
                                        <p:tgtEl>
                                          <p:spTgt spid="2">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barn(inVertical)">
                                      <p:cBhvr>
                                        <p:cTn id="1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2195736" y="3207194"/>
            <a:ext cx="6264696" cy="2492990"/>
          </a:xfrm>
          <a:prstGeom prst="rect">
            <a:avLst/>
          </a:prstGeom>
        </p:spPr>
        <p:txBody>
          <a:bodyPr wrap="square">
            <a:spAutoFit/>
          </a:bodyPr>
          <a:lstStyle/>
          <a:p>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MOV	AX</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X		</a:t>
            </a:r>
            <a:r>
              <a:rPr lang="en-US" altLang="zh-CN" sz="1200" b="1"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b="1"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取</a:t>
            </a:r>
            <a:r>
              <a:rPr lang="en-US" altLang="zh-CN" sz="1200" b="1"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X</a:t>
            </a:r>
            <a:endParaRPr lang="en-US" altLang="zh-CN" sz="1200" b="1"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ADD 	AX</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Y        		; AX←X+Y</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200" b="1"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乘法操作数</a:t>
            </a:r>
            <a:r>
              <a:rPr lang="en-US" altLang="zh-CN" sz="1200" b="1"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1</a:t>
            </a:r>
            <a:endParaRPr lang="en-US" altLang="zh-CN" sz="1200" b="1"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MOV 	CX</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200" b="1"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乘法操作数</a:t>
            </a:r>
            <a:r>
              <a:rPr lang="en-US" altLang="zh-CN" sz="1200" b="1"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2</a:t>
            </a:r>
            <a:endParaRPr lang="en-US" altLang="zh-CN" sz="1200" b="1"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MUL 	CX           		; DX: AX←3*(X+Y)</a:t>
            </a:r>
            <a:endPar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MOV 	CX</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AX		; CX←3*(X+Y)</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保存</a:t>
            </a:r>
            <a:endPar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MOV 	AX</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Y       		; </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取</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Y</a:t>
            </a:r>
            <a:endPar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ADD 	AX</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Z		; AX←Y+Z</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200" b="1"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被除数</a:t>
            </a:r>
            <a:endParaRPr lang="en-US" altLang="zh-CN" sz="1200" b="1"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XOR 	DX</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DX       		; DX←0</a:t>
            </a:r>
            <a:endPar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MOV 	BX</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Y         		; </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取</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Y</a:t>
            </a:r>
            <a:endPar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SUB 	BX</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Z        		; BX←Y-Z</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200"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除数</a:t>
            </a:r>
            <a:endParaRPr lang="zh-CN" altLang="en-US" sz="1200"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DIV 	BX           		; AX←(Y+Z)/(Y-Z)</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的商</a:t>
            </a:r>
            <a:endPar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ADD 	AX</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CX       		; AX←3*(X+Y)+(Y+Z)/(Y-Z)</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，两项之和</a:t>
            </a:r>
            <a:endPar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MOV 	SUM</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AX     		; </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存结果</a:t>
            </a:r>
            <a:endPar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1299750" y="1503045"/>
            <a:ext cx="4129534" cy="1754326"/>
          </a:xfrm>
          <a:prstGeom prst="rect">
            <a:avLst/>
          </a:prstGeom>
        </p:spPr>
        <p:txBody>
          <a:bodyPr wrap="square">
            <a:spAutoFit/>
          </a:bodyPr>
          <a:lstStyle/>
          <a:p>
            <a:r>
              <a:rPr lang="en-US" altLang="zh-CN" sz="1200" b="1" dirty="0">
                <a:solidFill>
                  <a:srgbClr val="C00000"/>
                </a:solidFill>
                <a:latin typeface="Times New Roman" panose="02020603050405020304" pitchFamily="18" charset="0"/>
                <a:cs typeface="Times New Roman" panose="02020603050405020304" pitchFamily="18" charset="0"/>
              </a:rPr>
              <a:t>DATA            SEGMENT</a:t>
            </a:r>
            <a:endParaRPr lang="en-US" altLang="zh-CN" sz="1200" b="1" dirty="0">
              <a:solidFill>
                <a:srgbClr val="C00000"/>
              </a:solidFill>
              <a:latin typeface="Times New Roman" panose="02020603050405020304" pitchFamily="18" charset="0"/>
              <a:cs typeface="Times New Roman" panose="02020603050405020304" pitchFamily="18" charset="0"/>
            </a:endParaRPr>
          </a:p>
          <a:p>
            <a:r>
              <a:rPr lang="en-US" altLang="zh-CN" sz="1200" b="1" dirty="0">
                <a:latin typeface="Times New Roman" panose="02020603050405020304" pitchFamily="18" charset="0"/>
                <a:cs typeface="Times New Roman" panose="02020603050405020304" pitchFamily="18" charset="0"/>
              </a:rPr>
              <a:t>	X    DW   6</a:t>
            </a:r>
            <a:endParaRPr lang="en-US" altLang="zh-CN" sz="1200" b="1" dirty="0">
              <a:latin typeface="Times New Roman" panose="02020603050405020304" pitchFamily="18" charset="0"/>
              <a:cs typeface="Times New Roman" panose="02020603050405020304" pitchFamily="18" charset="0"/>
            </a:endParaRPr>
          </a:p>
          <a:p>
            <a:r>
              <a:rPr lang="en-US" altLang="zh-CN" sz="1200" b="1" dirty="0">
                <a:latin typeface="Times New Roman" panose="02020603050405020304" pitchFamily="18" charset="0"/>
                <a:cs typeface="Times New Roman" panose="02020603050405020304" pitchFamily="18" charset="0"/>
              </a:rPr>
              <a:t>	Y    DW  7</a:t>
            </a:r>
            <a:endParaRPr lang="en-US" altLang="zh-CN" sz="1200" b="1" dirty="0">
              <a:latin typeface="Times New Roman" panose="02020603050405020304" pitchFamily="18" charset="0"/>
              <a:cs typeface="Times New Roman" panose="02020603050405020304" pitchFamily="18" charset="0"/>
            </a:endParaRPr>
          </a:p>
          <a:p>
            <a:r>
              <a:rPr lang="en-US" altLang="zh-CN" sz="1200" b="1" dirty="0">
                <a:latin typeface="Times New Roman" panose="02020603050405020304" pitchFamily="18" charset="0"/>
                <a:cs typeface="Times New Roman" panose="02020603050405020304" pitchFamily="18" charset="0"/>
              </a:rPr>
              <a:t>	Z    DW  8</a:t>
            </a:r>
            <a:endParaRPr lang="en-US" altLang="zh-CN" sz="1200" b="1" dirty="0">
              <a:latin typeface="Times New Roman" panose="02020603050405020304" pitchFamily="18" charset="0"/>
              <a:cs typeface="Times New Roman" panose="02020603050405020304" pitchFamily="18" charset="0"/>
            </a:endParaRPr>
          </a:p>
          <a:p>
            <a:r>
              <a:rPr lang="en-US" altLang="zh-CN" sz="1200" b="1" dirty="0">
                <a:solidFill>
                  <a:srgbClr val="C00000"/>
                </a:solidFill>
                <a:latin typeface="Times New Roman" panose="02020603050405020304" pitchFamily="18" charset="0"/>
                <a:cs typeface="Times New Roman" panose="02020603050405020304" pitchFamily="18" charset="0"/>
              </a:rPr>
              <a:t>DATA            ENDS</a:t>
            </a:r>
            <a:endParaRPr lang="en-US" altLang="zh-CN" sz="1200" b="1" dirty="0">
              <a:solidFill>
                <a:srgbClr val="C00000"/>
              </a:solidFill>
              <a:latin typeface="Times New Roman" panose="02020603050405020304" pitchFamily="18" charset="0"/>
              <a:cs typeface="Times New Roman" panose="02020603050405020304" pitchFamily="18" charset="0"/>
            </a:endParaRPr>
          </a:p>
          <a:p>
            <a:r>
              <a:rPr lang="en-US" altLang="zh-CN" sz="1200" b="1" dirty="0">
                <a:solidFill>
                  <a:schemeClr val="bg2">
                    <a:lumMod val="25000"/>
                  </a:schemeClr>
                </a:solidFill>
                <a:latin typeface="Times New Roman" panose="02020603050405020304" pitchFamily="18" charset="0"/>
                <a:cs typeface="Times New Roman" panose="02020603050405020304" pitchFamily="18" charset="0"/>
              </a:rPr>
              <a:t>CODE            SEGMENT</a:t>
            </a:r>
            <a:endParaRPr lang="en-US" altLang="zh-CN" sz="1200" b="1" dirty="0">
              <a:solidFill>
                <a:schemeClr val="bg2">
                  <a:lumMod val="25000"/>
                </a:schemeClr>
              </a:solidFill>
              <a:latin typeface="Times New Roman" panose="02020603050405020304" pitchFamily="18" charset="0"/>
              <a:cs typeface="Times New Roman" panose="02020603050405020304" pitchFamily="18" charset="0"/>
            </a:endParaRPr>
          </a:p>
          <a:p>
            <a:r>
              <a:rPr lang="en-US" altLang="zh-CN" sz="1200" b="1" dirty="0">
                <a:solidFill>
                  <a:schemeClr val="bg2">
                    <a:lumMod val="25000"/>
                  </a:schemeClr>
                </a:solidFill>
                <a:latin typeface="Times New Roman" panose="02020603050405020304" pitchFamily="18" charset="0"/>
                <a:cs typeface="Times New Roman" panose="02020603050405020304" pitchFamily="18" charset="0"/>
              </a:rPr>
              <a:t>                       ASSUME  CS:CODE, DS:DATA</a:t>
            </a:r>
            <a:endParaRPr lang="en-US" altLang="zh-CN" sz="1200" b="1" dirty="0">
              <a:solidFill>
                <a:schemeClr val="bg2">
                  <a:lumMod val="25000"/>
                </a:schemeClr>
              </a:solidFill>
              <a:latin typeface="Times New Roman" panose="02020603050405020304" pitchFamily="18" charset="0"/>
              <a:cs typeface="Times New Roman" panose="02020603050405020304" pitchFamily="18" charset="0"/>
            </a:endParaRPr>
          </a:p>
          <a:p>
            <a:r>
              <a:rPr lang="en-US" altLang="zh-CN" sz="1200" b="1" dirty="0">
                <a:solidFill>
                  <a:schemeClr val="bg2">
                    <a:lumMod val="25000"/>
                  </a:schemeClr>
                </a:solidFill>
                <a:latin typeface="Times New Roman" panose="02020603050405020304" pitchFamily="18" charset="0"/>
                <a:cs typeface="Times New Roman" panose="02020603050405020304" pitchFamily="18" charset="0"/>
              </a:rPr>
              <a:t>START:         MOV  AX, DATA</a:t>
            </a:r>
            <a:endParaRPr lang="en-US" altLang="zh-CN" sz="1200" b="1" dirty="0">
              <a:solidFill>
                <a:schemeClr val="bg2">
                  <a:lumMod val="25000"/>
                </a:schemeClr>
              </a:solidFill>
              <a:latin typeface="Times New Roman" panose="02020603050405020304" pitchFamily="18" charset="0"/>
              <a:cs typeface="Times New Roman" panose="02020603050405020304" pitchFamily="18" charset="0"/>
            </a:endParaRPr>
          </a:p>
          <a:p>
            <a:r>
              <a:rPr lang="en-US" altLang="zh-CN" sz="1200" b="1" dirty="0">
                <a:solidFill>
                  <a:schemeClr val="bg2">
                    <a:lumMod val="25000"/>
                  </a:schemeClr>
                </a:solidFill>
                <a:latin typeface="Times New Roman" panose="02020603050405020304" pitchFamily="18" charset="0"/>
                <a:cs typeface="Times New Roman" panose="02020603050405020304" pitchFamily="18" charset="0"/>
              </a:rPr>
              <a:t>                       MOV  DS, AX</a:t>
            </a:r>
            <a:endParaRPr lang="en-US" altLang="zh-CN" sz="12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7" name="矩形 6"/>
          <p:cNvSpPr/>
          <p:nvPr/>
        </p:nvSpPr>
        <p:spPr>
          <a:xfrm>
            <a:off x="1271825" y="5623574"/>
            <a:ext cx="5454125" cy="830997"/>
          </a:xfrm>
          <a:prstGeom prst="rect">
            <a:avLst/>
          </a:prstGeom>
        </p:spPr>
        <p:txBody>
          <a:bodyPr wrap="square">
            <a:spAutoFit/>
          </a:bodyPr>
          <a:lstStyle/>
          <a:p>
            <a:r>
              <a:rPr lang="en-US" altLang="zh-CN" sz="1200" b="1"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rPr>
              <a:t>                        MOV  AH, 4CH</a:t>
            </a:r>
            <a:endParaRPr lang="en-US" altLang="zh-CN" sz="1200" b="1"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200" b="1"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rPr>
              <a:t>                        INT  21H</a:t>
            </a:r>
            <a:endParaRPr lang="en-US" altLang="zh-CN" sz="1200" b="1"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200" b="1"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rPr>
              <a:t>CODE             ENDS</a:t>
            </a:r>
            <a:endParaRPr lang="en-US" altLang="zh-CN" sz="1200" b="1"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200" b="1"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rPr>
              <a:t>                        END START</a:t>
            </a:r>
            <a:endParaRPr lang="en-US" altLang="zh-CN" sz="1200" b="1"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5"/>
            <a:ext cx="8229600" cy="563562"/>
          </a:xfrm>
        </p:spPr>
        <p:txBody>
          <a:bodyPr/>
          <a:lstStyle/>
          <a:p>
            <a:r>
              <a:rPr lang="en-US" altLang="zh-CN" b="1" dirty="0">
                <a:latin typeface="Times New Roman" panose="02020603050405020304" pitchFamily="18" charset="0"/>
                <a:cs typeface="Times New Roman" panose="02020603050405020304" pitchFamily="18" charset="0"/>
              </a:rPr>
              <a:t>5.7.3</a:t>
            </a:r>
            <a:r>
              <a:rPr lang="zh-CN" altLang="zh-CN" b="1" dirty="0">
                <a:latin typeface="Times New Roman" panose="02020603050405020304" pitchFamily="18" charset="0"/>
                <a:cs typeface="Times New Roman" panose="02020603050405020304" pitchFamily="18" charset="0"/>
              </a:rPr>
              <a:t>分支结构程序设计</a:t>
            </a:r>
            <a:endParaRPr lang="zh-CN" altLang="zh-CN"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457200" y="2218720"/>
            <a:ext cx="2706190" cy="400110"/>
          </a:xfrm>
          <a:prstGeom prst="rect">
            <a:avLst/>
          </a:prstGeom>
        </p:spPr>
        <p:txBody>
          <a:bodyPr wrap="none">
            <a:spAutoFit/>
          </a:bodyPr>
          <a:lstStyle/>
          <a:p>
            <a:r>
              <a:rPr lang="en-US" altLang="zh-CN" sz="2000" b="1" dirty="0"/>
              <a:t>1.</a:t>
            </a:r>
            <a:r>
              <a:rPr lang="zh-CN" altLang="en-US" sz="2000" b="1" dirty="0"/>
              <a:t>分支程序的结构形式</a:t>
            </a:r>
            <a:endParaRPr lang="zh-CN" altLang="en-US" sz="2000" b="1" dirty="0"/>
          </a:p>
        </p:txBody>
      </p:sp>
      <p:sp>
        <p:nvSpPr>
          <p:cNvPr id="6" name="矩形 5"/>
          <p:cNvSpPr/>
          <p:nvPr/>
        </p:nvSpPr>
        <p:spPr>
          <a:xfrm>
            <a:off x="1403648" y="2707413"/>
            <a:ext cx="4403770" cy="369332"/>
          </a:xfrm>
          <a:prstGeom prst="rect">
            <a:avLst/>
          </a:prstGeom>
        </p:spPr>
        <p:txBody>
          <a:bodyPr wrap="none">
            <a:spAutoFit/>
          </a:bodyPr>
          <a:lstStyle/>
          <a:p>
            <a:r>
              <a:rPr lang="zh-CN" altLang="en-US" b="1" dirty="0"/>
              <a:t>单纯分支、 并行分支结构、选择分支结构</a:t>
            </a:r>
            <a:endParaRPr lang="zh-CN" altLang="en-US" b="1" dirty="0"/>
          </a:p>
        </p:txBody>
      </p:sp>
      <p:grpSp>
        <p:nvGrpSpPr>
          <p:cNvPr id="39" name="组合 38"/>
          <p:cNvGrpSpPr/>
          <p:nvPr/>
        </p:nvGrpSpPr>
        <p:grpSpPr>
          <a:xfrm>
            <a:off x="349900" y="3410677"/>
            <a:ext cx="8444200" cy="2376265"/>
            <a:chOff x="349900" y="3410677"/>
            <a:chExt cx="8444200" cy="2376265"/>
          </a:xfrm>
        </p:grpSpPr>
        <p:sp>
          <p:nvSpPr>
            <p:cNvPr id="8" name="Rectangle 37"/>
            <p:cNvSpPr>
              <a:spLocks noChangeArrowheads="1"/>
            </p:cNvSpPr>
            <p:nvPr/>
          </p:nvSpPr>
          <p:spPr bwMode="auto">
            <a:xfrm>
              <a:off x="349900" y="3410677"/>
              <a:ext cx="8444200" cy="2376265"/>
            </a:xfrm>
            <a:prstGeom prst="rect">
              <a:avLst/>
            </a:prstGeom>
            <a:solidFill>
              <a:srgbClr val="FFFF99"/>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9" name="AutoShape 5"/>
            <p:cNvSpPr>
              <a:spLocks noChangeArrowheads="1"/>
            </p:cNvSpPr>
            <p:nvPr/>
          </p:nvSpPr>
          <p:spPr bwMode="auto">
            <a:xfrm>
              <a:off x="412507" y="4141610"/>
              <a:ext cx="1524000" cy="609600"/>
            </a:xfrm>
            <a:prstGeom prst="flowChartDecision">
              <a:avLst/>
            </a:prstGeom>
            <a:solidFill>
              <a:srgbClr val="FFFFFF"/>
            </a:solidFill>
            <a:ln w="25400">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400" b="0"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rPr>
                <a:t>？</a:t>
              </a:r>
              <a:endParaRPr kumimoji="1" lang="zh-CN" altLang="en-US" sz="2400" b="0"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10" name="Line 6"/>
            <p:cNvSpPr>
              <a:spLocks noChangeShapeType="1"/>
            </p:cNvSpPr>
            <p:nvPr/>
          </p:nvSpPr>
          <p:spPr bwMode="auto">
            <a:xfrm>
              <a:off x="1174507" y="3760610"/>
              <a:ext cx="0" cy="38100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1" name="Line 7"/>
            <p:cNvSpPr>
              <a:spLocks noChangeShapeType="1"/>
            </p:cNvSpPr>
            <p:nvPr/>
          </p:nvSpPr>
          <p:spPr bwMode="auto">
            <a:xfrm>
              <a:off x="1174507" y="4751210"/>
              <a:ext cx="0" cy="91440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 name="Freeform 8"/>
            <p:cNvSpPr/>
            <p:nvPr/>
          </p:nvSpPr>
          <p:spPr bwMode="auto">
            <a:xfrm>
              <a:off x="1174507" y="4441648"/>
              <a:ext cx="1219200" cy="842962"/>
            </a:xfrm>
            <a:custGeom>
              <a:avLst/>
              <a:gdLst>
                <a:gd name="T0" fmla="*/ 471 w 768"/>
                <a:gd name="T1" fmla="*/ 0 h 531"/>
                <a:gd name="T2" fmla="*/ 651 w 768"/>
                <a:gd name="T3" fmla="*/ 0 h 531"/>
                <a:gd name="T4" fmla="*/ 768 w 768"/>
                <a:gd name="T5" fmla="*/ 3 h 531"/>
                <a:gd name="T6" fmla="*/ 768 w 768"/>
                <a:gd name="T7" fmla="*/ 531 h 531"/>
                <a:gd name="T8" fmla="*/ 0 w 768"/>
                <a:gd name="T9" fmla="*/ 531 h 531"/>
              </a:gdLst>
              <a:ahLst/>
              <a:cxnLst>
                <a:cxn ang="0">
                  <a:pos x="T0" y="T1"/>
                </a:cxn>
                <a:cxn ang="0">
                  <a:pos x="T2" y="T3"/>
                </a:cxn>
                <a:cxn ang="0">
                  <a:pos x="T4" y="T5"/>
                </a:cxn>
                <a:cxn ang="0">
                  <a:pos x="T6" y="T7"/>
                </a:cxn>
                <a:cxn ang="0">
                  <a:pos x="T8" y="T9"/>
                </a:cxn>
              </a:cxnLst>
              <a:rect l="0" t="0" r="r" b="b"/>
              <a:pathLst>
                <a:path w="768" h="531">
                  <a:moveTo>
                    <a:pt x="471" y="0"/>
                  </a:moveTo>
                  <a:cubicBezTo>
                    <a:pt x="531" y="0"/>
                    <a:pt x="591" y="0"/>
                    <a:pt x="651" y="0"/>
                  </a:cubicBezTo>
                  <a:lnTo>
                    <a:pt x="768" y="3"/>
                  </a:lnTo>
                  <a:lnTo>
                    <a:pt x="768" y="531"/>
                  </a:lnTo>
                  <a:lnTo>
                    <a:pt x="0" y="531"/>
                  </a:lnTo>
                </a:path>
              </a:pathLst>
            </a:custGeom>
            <a:noFill/>
            <a:ln w="9525">
              <a:solidFill>
                <a:srgbClr val="000000"/>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3" name="Rectangle 9"/>
            <p:cNvSpPr>
              <a:spLocks noChangeArrowheads="1"/>
            </p:cNvSpPr>
            <p:nvPr/>
          </p:nvSpPr>
          <p:spPr bwMode="auto">
            <a:xfrm>
              <a:off x="1860307" y="4675010"/>
              <a:ext cx="1143000" cy="381000"/>
            </a:xfrm>
            <a:prstGeom prst="rect">
              <a:avLst/>
            </a:prstGeom>
            <a:solidFill>
              <a:srgbClr val="FFFFFF"/>
            </a:solidFill>
            <a:ln w="25400">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rPr>
                <a:t>P0</a:t>
              </a:r>
              <a:endParaRPr kumimoji="1"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14" name="AutoShape 10"/>
            <p:cNvSpPr>
              <a:spLocks noChangeArrowheads="1"/>
            </p:cNvSpPr>
            <p:nvPr/>
          </p:nvSpPr>
          <p:spPr bwMode="auto">
            <a:xfrm>
              <a:off x="3079507" y="4065410"/>
              <a:ext cx="1524000" cy="457200"/>
            </a:xfrm>
            <a:prstGeom prst="flowChartDecision">
              <a:avLst/>
            </a:prstGeom>
            <a:solidFill>
              <a:srgbClr val="FFFFFF"/>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400" b="0"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rPr>
                <a:t>？</a:t>
              </a:r>
              <a:endParaRPr kumimoji="1" lang="zh-CN" altLang="en-US" sz="2400" b="0"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15" name="Line 11"/>
            <p:cNvSpPr>
              <a:spLocks noChangeShapeType="1"/>
            </p:cNvSpPr>
            <p:nvPr/>
          </p:nvSpPr>
          <p:spPr bwMode="auto">
            <a:xfrm>
              <a:off x="3841507" y="3684410"/>
              <a:ext cx="0" cy="38100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6" name="Line 12"/>
            <p:cNvSpPr>
              <a:spLocks noChangeShapeType="1"/>
            </p:cNvSpPr>
            <p:nvPr/>
          </p:nvSpPr>
          <p:spPr bwMode="auto">
            <a:xfrm>
              <a:off x="3841507" y="5132210"/>
              <a:ext cx="0" cy="45720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7" name="Freeform 13"/>
            <p:cNvSpPr/>
            <p:nvPr/>
          </p:nvSpPr>
          <p:spPr bwMode="auto">
            <a:xfrm>
              <a:off x="3841507" y="4365448"/>
              <a:ext cx="1219200" cy="842962"/>
            </a:xfrm>
            <a:custGeom>
              <a:avLst/>
              <a:gdLst>
                <a:gd name="T0" fmla="*/ 471 w 768"/>
                <a:gd name="T1" fmla="*/ 0 h 531"/>
                <a:gd name="T2" fmla="*/ 651 w 768"/>
                <a:gd name="T3" fmla="*/ 0 h 531"/>
                <a:gd name="T4" fmla="*/ 768 w 768"/>
                <a:gd name="T5" fmla="*/ 3 h 531"/>
                <a:gd name="T6" fmla="*/ 768 w 768"/>
                <a:gd name="T7" fmla="*/ 531 h 531"/>
                <a:gd name="T8" fmla="*/ 0 w 768"/>
                <a:gd name="T9" fmla="*/ 531 h 531"/>
              </a:gdLst>
              <a:ahLst/>
              <a:cxnLst>
                <a:cxn ang="0">
                  <a:pos x="T0" y="T1"/>
                </a:cxn>
                <a:cxn ang="0">
                  <a:pos x="T2" y="T3"/>
                </a:cxn>
                <a:cxn ang="0">
                  <a:pos x="T4" y="T5"/>
                </a:cxn>
                <a:cxn ang="0">
                  <a:pos x="T6" y="T7"/>
                </a:cxn>
                <a:cxn ang="0">
                  <a:pos x="T8" y="T9"/>
                </a:cxn>
              </a:cxnLst>
              <a:rect l="0" t="0" r="r" b="b"/>
              <a:pathLst>
                <a:path w="768" h="531">
                  <a:moveTo>
                    <a:pt x="471" y="0"/>
                  </a:moveTo>
                  <a:cubicBezTo>
                    <a:pt x="531" y="0"/>
                    <a:pt x="591" y="0"/>
                    <a:pt x="651" y="0"/>
                  </a:cubicBezTo>
                  <a:lnTo>
                    <a:pt x="768" y="3"/>
                  </a:lnTo>
                  <a:lnTo>
                    <a:pt x="768" y="531"/>
                  </a:lnTo>
                  <a:lnTo>
                    <a:pt x="0" y="531"/>
                  </a:lnTo>
                </a:path>
              </a:pathLst>
            </a:custGeom>
            <a:noFill/>
            <a:ln w="9525">
              <a:solidFill>
                <a:srgbClr val="000000"/>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8" name="Rectangle 14"/>
            <p:cNvSpPr>
              <a:spLocks noChangeArrowheads="1"/>
            </p:cNvSpPr>
            <p:nvPr/>
          </p:nvSpPr>
          <p:spPr bwMode="auto">
            <a:xfrm>
              <a:off x="4527307" y="4598810"/>
              <a:ext cx="1143000" cy="381000"/>
            </a:xfrm>
            <a:prstGeom prst="rect">
              <a:avLst/>
            </a:prstGeom>
            <a:solidFill>
              <a:srgbClr val="FFFFFF"/>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rPr>
                <a:t>P1</a:t>
              </a:r>
              <a:endParaRPr kumimoji="1"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19" name="Rectangle 15"/>
            <p:cNvSpPr>
              <a:spLocks noChangeArrowheads="1"/>
            </p:cNvSpPr>
            <p:nvPr/>
          </p:nvSpPr>
          <p:spPr bwMode="auto">
            <a:xfrm>
              <a:off x="3308107" y="4751210"/>
              <a:ext cx="1143000" cy="381000"/>
            </a:xfrm>
            <a:prstGeom prst="rect">
              <a:avLst/>
            </a:prstGeom>
            <a:solidFill>
              <a:srgbClr val="FFFFFF"/>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rPr>
                <a:t>P0</a:t>
              </a:r>
              <a:endParaRPr kumimoji="1"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20" name="Line 16"/>
            <p:cNvSpPr>
              <a:spLocks noChangeShapeType="1"/>
            </p:cNvSpPr>
            <p:nvPr/>
          </p:nvSpPr>
          <p:spPr bwMode="auto">
            <a:xfrm>
              <a:off x="3841507" y="4522610"/>
              <a:ext cx="0" cy="228600"/>
            </a:xfrm>
            <a:prstGeom prst="line">
              <a:avLst/>
            </a:prstGeom>
            <a:noFill/>
            <a:ln w="28575">
              <a:solidFill>
                <a:srgbClr val="FF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21" name="Text Box 17"/>
            <p:cNvSpPr txBox="1">
              <a:spLocks noChangeArrowheads="1"/>
            </p:cNvSpPr>
            <p:nvPr/>
          </p:nvSpPr>
          <p:spPr bwMode="auto">
            <a:xfrm>
              <a:off x="869707" y="4751210"/>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CC"/>
                  </a:solidFill>
                  <a:latin typeface="Times New Roman" panose="02020603050405020304" pitchFamily="18" charset="0"/>
                  <a:ea typeface="宋体" panose="02010600030101010101" pitchFamily="2" charset="-122"/>
                </a:rPr>
                <a:t>N</a:t>
              </a:r>
              <a:endParaRPr kumimoji="1" lang="en-US" altLang="zh-CN" sz="2000" b="1">
                <a:solidFill>
                  <a:srgbClr val="3333CC"/>
                </a:solidFill>
                <a:latin typeface="Times New Roman" panose="02020603050405020304" pitchFamily="18" charset="0"/>
                <a:ea typeface="宋体" panose="02010600030101010101" pitchFamily="2" charset="-122"/>
              </a:endParaRPr>
            </a:p>
          </p:txBody>
        </p:sp>
        <p:sp>
          <p:nvSpPr>
            <p:cNvPr id="22" name="Text Box 18"/>
            <p:cNvSpPr txBox="1">
              <a:spLocks noChangeArrowheads="1"/>
            </p:cNvSpPr>
            <p:nvPr/>
          </p:nvSpPr>
          <p:spPr bwMode="auto">
            <a:xfrm>
              <a:off x="2012707" y="4065410"/>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3333CC"/>
                  </a:solidFill>
                  <a:latin typeface="Times New Roman" panose="02020603050405020304" pitchFamily="18" charset="0"/>
                  <a:ea typeface="宋体" panose="02010600030101010101" pitchFamily="2" charset="-122"/>
                </a:rPr>
                <a:t>Y</a:t>
              </a:r>
              <a:endParaRPr kumimoji="1" lang="en-US" altLang="zh-CN" sz="2000" b="1" dirty="0">
                <a:solidFill>
                  <a:srgbClr val="3333CC"/>
                </a:solidFill>
                <a:latin typeface="Times New Roman" panose="02020603050405020304" pitchFamily="18" charset="0"/>
                <a:ea typeface="宋体" panose="02010600030101010101" pitchFamily="2" charset="-122"/>
              </a:endParaRPr>
            </a:p>
          </p:txBody>
        </p:sp>
        <p:sp>
          <p:nvSpPr>
            <p:cNvPr id="23" name="Text Box 19"/>
            <p:cNvSpPr txBox="1">
              <a:spLocks noChangeArrowheads="1"/>
            </p:cNvSpPr>
            <p:nvPr/>
          </p:nvSpPr>
          <p:spPr bwMode="auto">
            <a:xfrm>
              <a:off x="3261293" y="4370210"/>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3333CC"/>
                  </a:solidFill>
                  <a:latin typeface="Times New Roman" panose="02020603050405020304" pitchFamily="18" charset="0"/>
                  <a:ea typeface="宋体" panose="02010600030101010101" pitchFamily="2" charset="-122"/>
                </a:rPr>
                <a:t>N</a:t>
              </a:r>
              <a:endParaRPr kumimoji="1" lang="en-US" altLang="zh-CN" sz="2000" b="1" dirty="0">
                <a:solidFill>
                  <a:srgbClr val="3333CC"/>
                </a:solidFill>
                <a:latin typeface="Times New Roman" panose="02020603050405020304" pitchFamily="18" charset="0"/>
                <a:ea typeface="宋体" panose="02010600030101010101" pitchFamily="2" charset="-122"/>
              </a:endParaRPr>
            </a:p>
          </p:txBody>
        </p:sp>
        <p:sp>
          <p:nvSpPr>
            <p:cNvPr id="24" name="Text Box 20"/>
            <p:cNvSpPr txBox="1">
              <a:spLocks noChangeArrowheads="1"/>
            </p:cNvSpPr>
            <p:nvPr/>
          </p:nvSpPr>
          <p:spPr bwMode="auto">
            <a:xfrm>
              <a:off x="4613892" y="3902484"/>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CC"/>
                  </a:solidFill>
                  <a:latin typeface="Times New Roman" panose="02020603050405020304" pitchFamily="18" charset="0"/>
                  <a:ea typeface="宋体" panose="02010600030101010101" pitchFamily="2" charset="-122"/>
                </a:rPr>
                <a:t>Y</a:t>
              </a:r>
              <a:endParaRPr kumimoji="1" lang="en-US" altLang="zh-CN" sz="2000" b="1">
                <a:solidFill>
                  <a:srgbClr val="3333CC"/>
                </a:solidFill>
                <a:latin typeface="Times New Roman" panose="02020603050405020304" pitchFamily="18" charset="0"/>
                <a:ea typeface="宋体" panose="02010600030101010101" pitchFamily="2" charset="-122"/>
              </a:endParaRPr>
            </a:p>
          </p:txBody>
        </p:sp>
        <p:sp>
          <p:nvSpPr>
            <p:cNvPr id="25" name="AutoShape 21"/>
            <p:cNvSpPr>
              <a:spLocks noChangeArrowheads="1"/>
            </p:cNvSpPr>
            <p:nvPr/>
          </p:nvSpPr>
          <p:spPr bwMode="auto">
            <a:xfrm>
              <a:off x="6660906" y="3836810"/>
              <a:ext cx="1219200" cy="457200"/>
            </a:xfrm>
            <a:prstGeom prst="flowChartDecision">
              <a:avLst/>
            </a:prstGeom>
            <a:solidFill>
              <a:srgbClr val="FFFFFF"/>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rPr>
                <a:t>I=</a:t>
              </a:r>
              <a:r>
                <a:rPr kumimoji="1"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rPr>
                <a:t>？</a:t>
              </a:r>
              <a:endParaRPr kumimoji="1"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26" name="Line 22"/>
            <p:cNvSpPr>
              <a:spLocks noChangeShapeType="1"/>
            </p:cNvSpPr>
            <p:nvPr/>
          </p:nvSpPr>
          <p:spPr bwMode="auto">
            <a:xfrm>
              <a:off x="7270506" y="3532010"/>
              <a:ext cx="0" cy="30480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27" name="Line 23"/>
            <p:cNvSpPr>
              <a:spLocks noChangeShapeType="1"/>
            </p:cNvSpPr>
            <p:nvPr/>
          </p:nvSpPr>
          <p:spPr bwMode="auto">
            <a:xfrm>
              <a:off x="7270506" y="4294010"/>
              <a:ext cx="0" cy="15240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28" name="Line 24"/>
            <p:cNvSpPr>
              <a:spLocks noChangeShapeType="1"/>
            </p:cNvSpPr>
            <p:nvPr/>
          </p:nvSpPr>
          <p:spPr bwMode="auto">
            <a:xfrm>
              <a:off x="6203706" y="4446410"/>
              <a:ext cx="213360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29" name="Line 25"/>
            <p:cNvSpPr>
              <a:spLocks noChangeShapeType="1"/>
            </p:cNvSpPr>
            <p:nvPr/>
          </p:nvSpPr>
          <p:spPr bwMode="auto">
            <a:xfrm>
              <a:off x="6203706" y="4446410"/>
              <a:ext cx="0" cy="30480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30" name="Rectangle 26"/>
            <p:cNvSpPr>
              <a:spLocks noChangeArrowheads="1"/>
            </p:cNvSpPr>
            <p:nvPr/>
          </p:nvSpPr>
          <p:spPr bwMode="auto">
            <a:xfrm>
              <a:off x="5898906" y="4751210"/>
              <a:ext cx="609600" cy="304800"/>
            </a:xfrm>
            <a:prstGeom prst="rect">
              <a:avLst/>
            </a:prstGeom>
            <a:solidFill>
              <a:srgbClr val="FFFFFF"/>
            </a:solidFill>
            <a:ln w="22225">
              <a:solidFill>
                <a:srgbClr val="FFCC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rPr>
                <a:t>P0</a:t>
              </a:r>
              <a:endParaRPr kumimoji="1"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31" name="Rectangle 27"/>
            <p:cNvSpPr>
              <a:spLocks noChangeArrowheads="1"/>
            </p:cNvSpPr>
            <p:nvPr/>
          </p:nvSpPr>
          <p:spPr bwMode="auto">
            <a:xfrm>
              <a:off x="6584706" y="4751210"/>
              <a:ext cx="609600" cy="304800"/>
            </a:xfrm>
            <a:prstGeom prst="rect">
              <a:avLst/>
            </a:prstGeom>
            <a:solidFill>
              <a:srgbClr val="FFFFFF"/>
            </a:solidFill>
            <a:ln w="22225">
              <a:solidFill>
                <a:srgbClr val="FFCC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rPr>
                <a:t>P1</a:t>
              </a:r>
              <a:endParaRPr kumimoji="1"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32" name="Line 28"/>
            <p:cNvSpPr>
              <a:spLocks noChangeShapeType="1"/>
            </p:cNvSpPr>
            <p:nvPr/>
          </p:nvSpPr>
          <p:spPr bwMode="auto">
            <a:xfrm>
              <a:off x="6889506" y="4446410"/>
              <a:ext cx="0" cy="30480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33" name="Text Box 29"/>
            <p:cNvSpPr txBox="1">
              <a:spLocks noChangeArrowheads="1"/>
            </p:cNvSpPr>
            <p:nvPr/>
          </p:nvSpPr>
          <p:spPr bwMode="auto">
            <a:xfrm>
              <a:off x="7102231" y="464008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3333CC"/>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a:solidFill>
                  <a:srgbClr val="3333CC"/>
                </a:solidFill>
                <a:latin typeface="Times New Roman" panose="02020603050405020304" pitchFamily="18" charset="0"/>
                <a:ea typeface="宋体" panose="02010600030101010101" pitchFamily="2" charset="-122"/>
              </a:endParaRPr>
            </a:p>
          </p:txBody>
        </p:sp>
        <p:sp>
          <p:nvSpPr>
            <p:cNvPr id="34" name="Line 30"/>
            <p:cNvSpPr>
              <a:spLocks noChangeShapeType="1"/>
            </p:cNvSpPr>
            <p:nvPr/>
          </p:nvSpPr>
          <p:spPr bwMode="auto">
            <a:xfrm>
              <a:off x="8337306" y="4446410"/>
              <a:ext cx="0" cy="30480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35" name="Rectangle 31"/>
            <p:cNvSpPr>
              <a:spLocks noChangeArrowheads="1"/>
            </p:cNvSpPr>
            <p:nvPr/>
          </p:nvSpPr>
          <p:spPr bwMode="auto">
            <a:xfrm>
              <a:off x="8032506" y="4751210"/>
              <a:ext cx="609600" cy="304800"/>
            </a:xfrm>
            <a:prstGeom prst="rect">
              <a:avLst/>
            </a:prstGeom>
            <a:solidFill>
              <a:srgbClr val="FFFFFF"/>
            </a:solidFill>
            <a:ln w="22225">
              <a:solidFill>
                <a:srgbClr val="FFCC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rPr>
                <a:t>Pn</a:t>
              </a:r>
              <a:endParaRPr kumimoji="1"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36" name="Freeform 33"/>
            <p:cNvSpPr/>
            <p:nvPr/>
          </p:nvSpPr>
          <p:spPr bwMode="auto">
            <a:xfrm>
              <a:off x="6203706" y="5056010"/>
              <a:ext cx="2133600" cy="228600"/>
            </a:xfrm>
            <a:custGeom>
              <a:avLst/>
              <a:gdLst>
                <a:gd name="T0" fmla="*/ 0 w 1344"/>
                <a:gd name="T1" fmla="*/ 0 h 144"/>
                <a:gd name="T2" fmla="*/ 0 w 1344"/>
                <a:gd name="T3" fmla="*/ 144 h 144"/>
                <a:gd name="T4" fmla="*/ 1344 w 1344"/>
                <a:gd name="T5" fmla="*/ 144 h 144"/>
                <a:gd name="T6" fmla="*/ 1344 w 1344"/>
                <a:gd name="T7" fmla="*/ 0 h 144"/>
              </a:gdLst>
              <a:ahLst/>
              <a:cxnLst>
                <a:cxn ang="0">
                  <a:pos x="T0" y="T1"/>
                </a:cxn>
                <a:cxn ang="0">
                  <a:pos x="T2" y="T3"/>
                </a:cxn>
                <a:cxn ang="0">
                  <a:pos x="T4" y="T5"/>
                </a:cxn>
                <a:cxn ang="0">
                  <a:pos x="T6" y="T7"/>
                </a:cxn>
              </a:cxnLst>
              <a:rect l="0" t="0" r="r" b="b"/>
              <a:pathLst>
                <a:path w="1344" h="144">
                  <a:moveTo>
                    <a:pt x="0" y="0"/>
                  </a:moveTo>
                  <a:lnTo>
                    <a:pt x="0" y="144"/>
                  </a:lnTo>
                  <a:lnTo>
                    <a:pt x="1344" y="144"/>
                  </a:lnTo>
                  <a:lnTo>
                    <a:pt x="1344" y="0"/>
                  </a:lnTo>
                </a:path>
              </a:pathLst>
            </a:custGeom>
            <a:noFill/>
            <a:ln w="952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37" name="Line 34"/>
            <p:cNvSpPr>
              <a:spLocks noChangeShapeType="1"/>
            </p:cNvSpPr>
            <p:nvPr/>
          </p:nvSpPr>
          <p:spPr bwMode="auto">
            <a:xfrm>
              <a:off x="6889506" y="5056010"/>
              <a:ext cx="0" cy="22860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38" name="Line 35"/>
            <p:cNvSpPr>
              <a:spLocks noChangeShapeType="1"/>
            </p:cNvSpPr>
            <p:nvPr/>
          </p:nvSpPr>
          <p:spPr bwMode="auto">
            <a:xfrm>
              <a:off x="7270506" y="5284610"/>
              <a:ext cx="0" cy="22860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Rectangle 3"/>
          <p:cNvSpPr txBox="1">
            <a:spLocks noChangeArrowheads="1"/>
          </p:cNvSpPr>
          <p:nvPr/>
        </p:nvSpPr>
        <p:spPr bwMode="auto">
          <a:xfrm>
            <a:off x="647626" y="1642775"/>
            <a:ext cx="262731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zh-CN" altLang="en-US" sz="24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4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5.8</a:t>
            </a:r>
            <a:r>
              <a:rPr lang="zh-CN" altLang="en-US" sz="24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：符号函数</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Object 8"/>
          <p:cNvGraphicFramePr>
            <a:graphicFrameLocks noChangeAspect="1"/>
          </p:cNvGraphicFramePr>
          <p:nvPr/>
        </p:nvGraphicFramePr>
        <p:xfrm>
          <a:off x="1511226" y="2325400"/>
          <a:ext cx="2268537" cy="1444625"/>
        </p:xfrm>
        <a:graphic>
          <a:graphicData uri="http://schemas.openxmlformats.org/presentationml/2006/ole">
            <mc:AlternateContent xmlns:mc="http://schemas.openxmlformats.org/markup-compatibility/2006">
              <mc:Choice xmlns:v="urn:schemas-microsoft-com:vml" Requires="v">
                <p:oleObj spid="_x0000_s4130" name="公式" r:id="rId1" imgW="1117600" imgH="711200" progId="Equation.3">
                  <p:embed/>
                </p:oleObj>
              </mc:Choice>
              <mc:Fallback>
                <p:oleObj name="公式" r:id="rId1" imgW="1117600" imgH="711200" progId="Equation.3">
                  <p:embed/>
                  <p:pic>
                    <p:nvPicPr>
                      <p:cNvPr id="0" name="Object 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226" y="2325400"/>
                        <a:ext cx="2268537" cy="144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11"/>
          <p:cNvSpPr>
            <a:spLocks noChangeArrowheads="1"/>
          </p:cNvSpPr>
          <p:nvPr/>
        </p:nvSpPr>
        <p:spPr bwMode="auto">
          <a:xfrm>
            <a:off x="448280" y="4129616"/>
            <a:ext cx="4699784" cy="1963680"/>
          </a:xfrm>
          <a:prstGeom prst="rect">
            <a:avLst/>
          </a:prstGeom>
          <a:solidFill>
            <a:srgbClr val="FFFF99"/>
          </a:solidFill>
          <a:ln>
            <a:noFill/>
          </a:ln>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u"/>
            </a:pPr>
            <a:r>
              <a:rPr lang="zh-CN" altLang="en-US" sz="2400" b="1" dirty="0">
                <a:solidFill>
                  <a:srgbClr val="A5002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设计思路：</a:t>
            </a:r>
            <a:endParaRPr lang="en-US" altLang="zh-CN" sz="2400" b="1" dirty="0">
              <a:solidFill>
                <a:srgbClr val="A5002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a:p>
            <a:pPr>
              <a:buFontTx/>
              <a:buNone/>
            </a:pPr>
            <a:r>
              <a:rPr lang="en-US" altLang="zh-CN" sz="2400" b="1" dirty="0">
                <a:solidFill>
                  <a:srgbClr val="A5002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solidFill>
                  <a:srgbClr val="A5002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rgbClr val="A5002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设</a:t>
            </a:r>
            <a:r>
              <a:rPr lang="en-US" altLang="zh-CN" sz="2000" b="1" dirty="0">
                <a:solidFill>
                  <a:srgbClr val="A5002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X</a:t>
            </a:r>
            <a:r>
              <a:rPr lang="zh-CN" altLang="en-US" sz="2000" b="1" dirty="0">
                <a:solidFill>
                  <a:srgbClr val="A5002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的范围是</a:t>
            </a:r>
            <a:r>
              <a:rPr lang="en-US" altLang="zh-CN" sz="2000" b="1" dirty="0">
                <a:solidFill>
                  <a:srgbClr val="A5002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[-128,127],</a:t>
            </a:r>
            <a:r>
              <a:rPr lang="zh-CN" altLang="en-US" sz="2000" b="1" dirty="0">
                <a:solidFill>
                  <a:srgbClr val="A5002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取出</a:t>
            </a:r>
            <a:r>
              <a:rPr lang="en-US" altLang="zh-CN" sz="2000" b="1" dirty="0">
                <a:solidFill>
                  <a:srgbClr val="A5002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X</a:t>
            </a:r>
            <a:r>
              <a:rPr lang="zh-CN" altLang="en-US" sz="2000" b="1" dirty="0">
                <a:solidFill>
                  <a:srgbClr val="A5002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放至</a:t>
            </a:r>
            <a:r>
              <a:rPr lang="en-US" altLang="zh-CN" sz="2000" b="1" dirty="0">
                <a:solidFill>
                  <a:srgbClr val="A5002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AL</a:t>
            </a:r>
            <a:r>
              <a:rPr lang="zh-CN" altLang="en-US" sz="2000" b="1" dirty="0">
                <a:solidFill>
                  <a:srgbClr val="A5002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寄存器</a:t>
            </a:r>
            <a:endParaRPr lang="en-US" altLang="zh-CN" sz="2000" b="1" dirty="0">
              <a:solidFill>
                <a:srgbClr val="A5002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a:p>
            <a:pPr>
              <a:buFontTx/>
              <a:buNone/>
            </a:pPr>
            <a:r>
              <a:rPr lang="en-US" altLang="zh-CN" sz="2000" b="1" dirty="0">
                <a:solidFill>
                  <a:srgbClr val="A5002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2. </a:t>
            </a:r>
            <a:r>
              <a:rPr lang="zh-CN" altLang="en-US" sz="2000" b="1" dirty="0">
                <a:solidFill>
                  <a:srgbClr val="A5002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比较</a:t>
            </a:r>
            <a:r>
              <a:rPr lang="en-US" altLang="zh-CN" sz="2000" b="1" dirty="0">
                <a:solidFill>
                  <a:srgbClr val="A5002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AL</a:t>
            </a:r>
            <a:r>
              <a:rPr lang="zh-CN" altLang="en-US" sz="2000" b="1" dirty="0">
                <a:solidFill>
                  <a:srgbClr val="A5002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里面的数和</a:t>
            </a:r>
            <a:r>
              <a:rPr lang="en-US" altLang="zh-CN" sz="2000" b="1" dirty="0">
                <a:solidFill>
                  <a:srgbClr val="A5002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solidFill>
                  <a:srgbClr val="A5002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的关系，转至</a:t>
            </a:r>
            <a:r>
              <a:rPr lang="en-US" altLang="zh-CN" sz="2000" b="1" dirty="0">
                <a:solidFill>
                  <a:srgbClr val="A5002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solidFill>
                  <a:srgbClr val="A5002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个分支</a:t>
            </a:r>
            <a:endParaRPr lang="en-US" altLang="zh-CN" sz="2000" b="1" dirty="0">
              <a:solidFill>
                <a:srgbClr val="A5002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a:p>
            <a:pPr>
              <a:buFontTx/>
              <a:buNone/>
            </a:pPr>
            <a:endParaRPr lang="zh-CN" altLang="en-US" sz="24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8" name="Picture 16" descr="绘图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5152" y="1642775"/>
            <a:ext cx="2890838" cy="45945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blinds(horizontal)">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6" name="Rectangle 7" descr="再生纸"/>
          <p:cNvSpPr>
            <a:spLocks noChangeArrowheads="1"/>
          </p:cNvSpPr>
          <p:nvPr/>
        </p:nvSpPr>
        <p:spPr bwMode="auto">
          <a:xfrm>
            <a:off x="611560" y="2029393"/>
            <a:ext cx="3540893" cy="3724096"/>
          </a:xfrm>
          <a:prstGeom prst="rect">
            <a:avLst/>
          </a:prstGeom>
          <a:solidFill>
            <a:srgbClr val="FFFFCC"/>
          </a:solidFill>
          <a:ln>
            <a:solidFill>
              <a:schemeClr val="tx2"/>
            </a:solidFill>
          </a:ln>
          <a:effectLst/>
        </p:spPr>
        <p:txBody>
          <a:bodyPr wrap="square">
            <a:spAutoFit/>
          </a:bodyPr>
          <a:lstStyle/>
          <a:p>
            <a:pPr>
              <a:lnSpc>
                <a:spcPct val="110000"/>
              </a:lnSpc>
              <a:spcBef>
                <a:spcPct val="40000"/>
              </a:spcBef>
            </a:pPr>
            <a:r>
              <a:rPr lang="en-US" altLang="zh-CN" sz="2000" b="1" dirty="0">
                <a:solidFill>
                  <a:srgbClr val="A50021"/>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DATA   SEGMENT</a:t>
            </a: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endPar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nSpc>
                <a:spcPct val="110000"/>
              </a:lnSpc>
            </a:pP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X  DB  -18</a:t>
            </a:r>
            <a:endPar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nSpc>
                <a:spcPct val="110000"/>
              </a:lnSpc>
            </a:pP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Y  DB  ?</a:t>
            </a:r>
            <a:endPar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nSpc>
                <a:spcPct val="110000"/>
              </a:lnSpc>
            </a:pPr>
            <a:r>
              <a:rPr lang="en-US" altLang="zh-CN" sz="2000" b="1" dirty="0">
                <a:solidFill>
                  <a:srgbClr val="A50021"/>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DATA   ENDS</a:t>
            </a:r>
            <a:endParaRPr lang="en-US" altLang="zh-CN" sz="2000" b="1" dirty="0">
              <a:solidFill>
                <a:srgbClr val="A50021"/>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spcBef>
                <a:spcPct val="40000"/>
              </a:spcBef>
            </a:pPr>
            <a:r>
              <a:rPr lang="en-US" altLang="zh-CN" sz="2000" b="1" dirty="0">
                <a:solidFill>
                  <a:srgbClr val="0066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CODE   SEGMENT</a:t>
            </a:r>
            <a:endParaRPr lang="en-US" altLang="zh-CN" sz="2000" b="1" dirty="0">
              <a:solidFill>
                <a:srgbClr val="0066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ASSUME CS:CODE,</a:t>
            </a:r>
            <a:endPar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DS:DATA</a:t>
            </a:r>
            <a:endPar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endPar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r>
              <a:rPr lang="en-US" altLang="zh-CN" sz="2000" b="1" dirty="0">
                <a:solidFill>
                  <a:srgbClr val="FF33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START:</a:t>
            </a: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altLang="zh-CN" sz="2000" b="1" dirty="0">
                <a:solidFill>
                  <a:srgbClr val="3333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MOV AX, DATA        </a:t>
            </a:r>
            <a:endParaRPr lang="en-US" altLang="zh-CN" sz="2000" b="1" dirty="0">
              <a:solidFill>
                <a:srgbClr val="3333FF"/>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r>
              <a:rPr lang="en-US" altLang="zh-CN" sz="2000" b="1" dirty="0">
                <a:solidFill>
                  <a:srgbClr val="3333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MOV DS, AX</a:t>
            </a:r>
            <a:endParaRPr lang="en-US" altLang="zh-CN" sz="2000" b="1" dirty="0">
              <a:solidFill>
                <a:srgbClr val="3333FF"/>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endPar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7" name="Rectangle 11" descr="再生纸"/>
          <p:cNvSpPr>
            <a:spLocks noChangeArrowheads="1"/>
          </p:cNvSpPr>
          <p:nvPr/>
        </p:nvSpPr>
        <p:spPr bwMode="auto">
          <a:xfrm>
            <a:off x="4355976" y="1636170"/>
            <a:ext cx="4443797" cy="4934492"/>
          </a:xfrm>
          <a:prstGeom prst="rect">
            <a:avLst/>
          </a:prstGeom>
          <a:solidFill>
            <a:srgbClr val="FFFFCC"/>
          </a:solidFill>
          <a:ln>
            <a:solidFill>
              <a:schemeClr val="tx1"/>
            </a:solidFill>
          </a:ln>
          <a:effectLst/>
        </p:spPr>
        <p:txBody>
          <a:bodyPr wrap="square">
            <a:spAutoFit/>
          </a:bodyPr>
          <a:lstStyle/>
          <a:p>
            <a:pPr>
              <a:lnSpc>
                <a:spcPct val="113000"/>
              </a:lnSpc>
            </a:pP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MOV AL, X                 </a:t>
            </a:r>
            <a:endPar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nSpc>
                <a:spcPct val="113000"/>
              </a:lnSpc>
            </a:pP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CMP	 X</a:t>
            </a:r>
            <a:r>
              <a:rPr lang="zh-CN" altLang="en-US"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0</a:t>
            </a:r>
            <a:endPar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nSpc>
                <a:spcPct val="113000"/>
              </a:lnSpc>
            </a:pP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JL	 PNUM	; X</a:t>
            </a:r>
            <a:r>
              <a:rPr lang="zh-CN" altLang="en-US"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0</a:t>
            </a:r>
            <a:r>
              <a:rPr lang="zh-CN" altLang="en-US"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转移到</a:t>
            </a: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PNUM</a:t>
            </a:r>
            <a:endPar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nSpc>
                <a:spcPct val="113000"/>
              </a:lnSpc>
            </a:pP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JZ	</a:t>
            </a:r>
            <a:r>
              <a:rPr lang="en-US" altLang="zh-CN" sz="2000" b="1" dirty="0">
                <a:solidFill>
                  <a:srgbClr val="CC00CC"/>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ZERO   </a:t>
            </a: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X=0</a:t>
            </a:r>
            <a:r>
              <a:rPr lang="zh-CN" altLang="en-US"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转移到</a:t>
            </a: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ZERO</a:t>
            </a:r>
            <a:endPar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nSpc>
                <a:spcPct val="113000"/>
              </a:lnSpc>
            </a:pP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MOV	 Y</a:t>
            </a:r>
            <a:r>
              <a:rPr lang="zh-CN" altLang="en-US"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1</a:t>
            </a:r>
            <a:endPar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nSpc>
                <a:spcPct val="113000"/>
              </a:lnSpc>
            </a:pP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JMP	 </a:t>
            </a:r>
            <a:r>
              <a:rPr lang="en-US" altLang="zh-CN" sz="2000" b="1" dirty="0">
                <a:solidFill>
                  <a:srgbClr val="B10303"/>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EXIT</a:t>
            </a: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 X&gt;0</a:t>
            </a:r>
            <a:endPar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nSpc>
                <a:spcPct val="113000"/>
              </a:lnSpc>
            </a:pP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PNUM:   MOV	 Y</a:t>
            </a:r>
            <a:r>
              <a:rPr lang="zh-CN" altLang="en-US"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-1</a:t>
            </a:r>
            <a:endPar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nSpc>
                <a:spcPct val="113000"/>
              </a:lnSpc>
            </a:pP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JMP	 EXIT     ; X&lt;0</a:t>
            </a:r>
            <a:endPar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nSpc>
                <a:spcPct val="113000"/>
              </a:lnSpc>
            </a:pPr>
            <a:r>
              <a:rPr lang="en-US" altLang="zh-CN" sz="2000" b="1" dirty="0">
                <a:solidFill>
                  <a:srgbClr val="CC00CC"/>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ZERO</a:t>
            </a: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MOV	Y</a:t>
            </a:r>
            <a:r>
              <a:rPr lang="zh-CN" altLang="en-US"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X=0</a:t>
            </a:r>
            <a:endPar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nSpc>
                <a:spcPct val="113000"/>
              </a:lnSpc>
            </a:pPr>
            <a:r>
              <a:rPr lang="en-US" altLang="zh-CN" sz="2000" b="1" dirty="0">
                <a:solidFill>
                  <a:srgbClr val="B10303"/>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EXIT:     </a:t>
            </a: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MOV Y, AL</a:t>
            </a:r>
            <a:endPar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nSpc>
                <a:spcPct val="113000"/>
              </a:lnSpc>
            </a:pP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altLang="zh-CN" sz="2000" b="1" dirty="0">
                <a:solidFill>
                  <a:schemeClr val="accent4">
                    <a:lumMod val="50000"/>
                  </a:schemeClr>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MOV AH, 4CH</a:t>
            </a:r>
            <a:endParaRPr lang="en-US" altLang="zh-CN" sz="2000" b="1" dirty="0">
              <a:solidFill>
                <a:schemeClr val="accent4">
                  <a:lumMod val="50000"/>
                </a:schemeClr>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nSpc>
                <a:spcPct val="113000"/>
              </a:lnSpc>
            </a:pPr>
            <a:r>
              <a:rPr lang="en-US" altLang="zh-CN" sz="2000" b="1" dirty="0">
                <a:solidFill>
                  <a:schemeClr val="accent4">
                    <a:lumMod val="50000"/>
                  </a:schemeClr>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INT 21H</a:t>
            </a:r>
            <a:endParaRPr lang="en-US" altLang="zh-CN" sz="2000" b="1" dirty="0">
              <a:solidFill>
                <a:schemeClr val="accent4">
                  <a:lumMod val="50000"/>
                </a:schemeClr>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nSpc>
                <a:spcPct val="113000"/>
              </a:lnSpc>
            </a:pP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CODE      ENDS</a:t>
            </a:r>
            <a:endPar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nSpc>
                <a:spcPct val="113000"/>
              </a:lnSpc>
            </a:pPr>
            <a:r>
              <a:rPr lang="en-US" altLang="zh-CN"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END </a:t>
            </a:r>
            <a:r>
              <a:rPr lang="en-US" altLang="zh-CN" sz="2000" b="1" dirty="0">
                <a:solidFill>
                  <a:srgbClr val="FF33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START</a:t>
            </a:r>
            <a:endParaRPr lang="en-US" altLang="zh-CN" sz="2000" b="1" dirty="0">
              <a:solidFill>
                <a:srgbClr val="FF33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5"/>
            <a:ext cx="8229600" cy="563562"/>
          </a:xfrm>
        </p:spPr>
        <p:txBody>
          <a:bodyPr/>
          <a:lstStyle/>
          <a:p>
            <a:r>
              <a:rPr lang="en-US" altLang="zh-CN" b="1" dirty="0"/>
              <a:t>3. </a:t>
            </a:r>
            <a:r>
              <a:rPr lang="zh-CN" altLang="en-US" b="1" dirty="0"/>
              <a:t>跳跃表法</a:t>
            </a:r>
            <a:endParaRPr lang="zh-CN" altLang="en-US" b="1" dirty="0"/>
          </a:p>
        </p:txBody>
      </p:sp>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6" name="Rectangle 4"/>
          <p:cNvSpPr>
            <a:spLocks noChangeArrowheads="1"/>
          </p:cNvSpPr>
          <p:nvPr/>
        </p:nvSpPr>
        <p:spPr bwMode="auto">
          <a:xfrm>
            <a:off x="1023938" y="3179713"/>
            <a:ext cx="784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rgbClr val="800000"/>
              </a:buClr>
              <a:buFont typeface="Wingdings" panose="05000000000000000000" pitchFamily="2" charset="2"/>
              <a:buNone/>
            </a:pPr>
            <a:r>
              <a:rPr lang="zh-CN" altLang="en-US" sz="2000" b="1" dirty="0">
                <a:solidFill>
                  <a:srgbClr val="00007D"/>
                </a:solidFill>
                <a:latin typeface="Times New Roman" panose="02020603050405020304" pitchFamily="18" charset="0"/>
                <a:ea typeface="微软雅黑" panose="020B0503020204020204" pitchFamily="34" charset="-122"/>
                <a:cs typeface="Times New Roman" panose="02020603050405020304" pitchFamily="18" charset="0"/>
              </a:rPr>
              <a:t>需要在数据段事先安排一个按顺序排列的转移地址表。</a:t>
            </a:r>
            <a:endParaRPr lang="zh-CN" altLang="en-US" sz="2000" b="1" dirty="0">
              <a:solidFill>
                <a:srgbClr val="00007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Rectangle 5"/>
          <p:cNvSpPr>
            <a:spLocks noChangeArrowheads="1"/>
          </p:cNvSpPr>
          <p:nvPr/>
        </p:nvSpPr>
        <p:spPr bwMode="auto">
          <a:xfrm>
            <a:off x="719137" y="3789313"/>
            <a:ext cx="77771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buClr>
                <a:srgbClr val="A50021"/>
              </a:buClr>
              <a:buFont typeface="Wingdings" panose="05000000000000000000" pitchFamily="2" charset="2"/>
              <a:buNone/>
            </a:pPr>
            <a:r>
              <a:rPr lang="en-US" altLang="zh-CN" sz="2000" b="1" dirty="0">
                <a:solidFill>
                  <a:srgbClr val="00007D"/>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00007D"/>
                </a:solidFill>
                <a:latin typeface="Times New Roman" panose="02020603050405020304" pitchFamily="18" charset="0"/>
                <a:ea typeface="微软雅黑" panose="020B0503020204020204" pitchFamily="34" charset="-122"/>
                <a:cs typeface="Times New Roman" panose="02020603050405020304" pitchFamily="18" charset="0"/>
              </a:rPr>
              <a:t>输入的数字作为偏移量。因为只有</a:t>
            </a:r>
            <a:r>
              <a:rPr lang="en-US" altLang="zh-CN" sz="2000" b="1" dirty="0">
                <a:solidFill>
                  <a:srgbClr val="00007D"/>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a:solidFill>
                  <a:srgbClr val="00007D"/>
                </a:solidFill>
                <a:latin typeface="Times New Roman" panose="02020603050405020304" pitchFamily="18" charset="0"/>
                <a:ea typeface="微软雅黑" panose="020B0503020204020204" pitchFamily="34" charset="-122"/>
                <a:cs typeface="Times New Roman" panose="02020603050405020304" pitchFamily="18" charset="0"/>
              </a:rPr>
              <a:t>个字节</a:t>
            </a:r>
            <a:r>
              <a:rPr lang="en-US" altLang="zh-CN" sz="2000" b="1" dirty="0">
                <a:solidFill>
                  <a:srgbClr val="00007D"/>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000" b="1" dirty="0">
                <a:solidFill>
                  <a:srgbClr val="00007D"/>
                </a:solidFill>
                <a:latin typeface="Times New Roman" panose="02020603050405020304" pitchFamily="18" charset="0"/>
                <a:ea typeface="微软雅黑" panose="020B0503020204020204" pitchFamily="34" charset="-122"/>
                <a:cs typeface="Times New Roman" panose="02020603050405020304" pitchFamily="18" charset="0"/>
              </a:rPr>
              <a:t>位偏移地址，所以偏移量需要乘</a:t>
            </a:r>
            <a:r>
              <a:rPr lang="en-US" altLang="zh-CN" sz="2000" b="1" dirty="0">
                <a:solidFill>
                  <a:srgbClr val="00007D"/>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a:solidFill>
                  <a:srgbClr val="00007D"/>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solidFill>
                <a:srgbClr val="00007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Rectangle 7"/>
          <p:cNvSpPr>
            <a:spLocks noChangeArrowheads="1"/>
          </p:cNvSpPr>
          <p:nvPr/>
        </p:nvSpPr>
        <p:spPr bwMode="auto">
          <a:xfrm>
            <a:off x="647700" y="2420888"/>
            <a:ext cx="7848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buClr>
                <a:srgbClr val="A50021"/>
              </a:buClr>
              <a:buFont typeface="Wingdings" panose="05000000000000000000" pitchFamily="2" charset="2"/>
              <a:buNone/>
            </a:pPr>
            <a:r>
              <a:rPr lang="en-US" altLang="zh-CN" sz="2000" b="1" dirty="0">
                <a:solidFill>
                  <a:srgbClr val="00007D"/>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00007D"/>
                </a:solidFill>
                <a:latin typeface="Times New Roman" panose="02020603050405020304" pitchFamily="18" charset="0"/>
                <a:ea typeface="微软雅黑" panose="020B0503020204020204" pitchFamily="34" charset="-122"/>
                <a:cs typeface="Times New Roman" panose="02020603050405020304" pitchFamily="18" charset="0"/>
              </a:rPr>
              <a:t>多分支结构的实现，还可以使用跳跃表法，使程序能根据不同的条件转移到多个程序分支中去。</a:t>
            </a:r>
            <a:endParaRPr lang="zh-CN" altLang="en-US" sz="2000" b="1" dirty="0">
              <a:solidFill>
                <a:srgbClr val="00007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Rectangle 8"/>
          <p:cNvSpPr>
            <a:spLocks noChangeArrowheads="1"/>
          </p:cNvSpPr>
          <p:nvPr/>
        </p:nvSpPr>
        <p:spPr bwMode="auto">
          <a:xfrm>
            <a:off x="1145795" y="4648151"/>
            <a:ext cx="66246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buClr>
                <a:srgbClr val="A50021"/>
              </a:buClr>
              <a:buFont typeface="Wingdings" panose="05000000000000000000" pitchFamily="2" charset="2"/>
              <a:buNone/>
            </a:pPr>
            <a:r>
              <a:rPr lang="zh-CN" altLang="en-US" sz="2000" b="1">
                <a:solidFill>
                  <a:srgbClr val="00007D"/>
                </a:solidFill>
                <a:latin typeface="Times New Roman" panose="02020603050405020304" pitchFamily="18" charset="0"/>
                <a:ea typeface="微软雅黑" panose="020B0503020204020204" pitchFamily="34" charset="-122"/>
                <a:cs typeface="Times New Roman" panose="02020603050405020304" pitchFamily="18" charset="0"/>
              </a:rPr>
              <a:t>关键是要理解间接寻址方式</a:t>
            </a:r>
            <a:r>
              <a:rPr lang="en-US" altLang="zh-CN" sz="2000" b="1">
                <a:solidFill>
                  <a:srgbClr val="00007D"/>
                </a:solidFill>
                <a:latin typeface="Times New Roman" panose="02020603050405020304" pitchFamily="18" charset="0"/>
                <a:ea typeface="微软雅黑" panose="020B0503020204020204" pitchFamily="34" charset="-122"/>
                <a:cs typeface="Times New Roman" panose="02020603050405020304" pitchFamily="18" charset="0"/>
              </a:rPr>
              <a:t>JMP</a:t>
            </a:r>
            <a:r>
              <a:rPr lang="zh-CN" altLang="en-US" sz="2000" b="1">
                <a:solidFill>
                  <a:srgbClr val="00007D"/>
                </a:solidFill>
                <a:latin typeface="Times New Roman" panose="02020603050405020304" pitchFamily="18" charset="0"/>
                <a:ea typeface="微软雅黑" panose="020B0503020204020204" pitchFamily="34" charset="-122"/>
                <a:cs typeface="Times New Roman" panose="02020603050405020304" pitchFamily="18" charset="0"/>
              </a:rPr>
              <a:t>指令</a:t>
            </a:r>
            <a:endParaRPr lang="zh-CN" altLang="en-US" sz="2000" b="1">
              <a:solidFill>
                <a:srgbClr val="00007D"/>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0" name="Group 14"/>
          <p:cNvGrpSpPr/>
          <p:nvPr/>
        </p:nvGrpSpPr>
        <p:grpSpPr bwMode="auto">
          <a:xfrm>
            <a:off x="1005509" y="5157738"/>
            <a:ext cx="7543800" cy="933450"/>
            <a:chOff x="432" y="1728"/>
            <a:chExt cx="4752" cy="588"/>
          </a:xfrm>
        </p:grpSpPr>
        <p:grpSp>
          <p:nvGrpSpPr>
            <p:cNvPr id="11" name="Group 15"/>
            <p:cNvGrpSpPr/>
            <p:nvPr/>
          </p:nvGrpSpPr>
          <p:grpSpPr bwMode="auto">
            <a:xfrm>
              <a:off x="432" y="2064"/>
              <a:ext cx="4560" cy="252"/>
              <a:chOff x="816" y="1392"/>
              <a:chExt cx="4752" cy="252"/>
            </a:xfrm>
          </p:grpSpPr>
          <p:sp>
            <p:nvSpPr>
              <p:cNvPr id="13" name="Text Box 16"/>
              <p:cNvSpPr txBox="1">
                <a:spLocks noChangeArrowheads="1"/>
              </p:cNvSpPr>
              <p:nvPr/>
            </p:nvSpPr>
            <p:spPr bwMode="auto">
              <a:xfrm>
                <a:off x="816" y="1392"/>
                <a:ext cx="864" cy="252"/>
              </a:xfrm>
              <a:prstGeom prst="rect">
                <a:avLst/>
              </a:prstGeom>
              <a:noFill/>
              <a:ln w="28575">
                <a:solidFill>
                  <a:srgbClr val="FF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000" b="1">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地址表</a:t>
                </a:r>
                <a:endParaRPr kumimoji="1" lang="zh-CN" altLang="en-US" sz="2000" b="1">
                  <a:solidFill>
                    <a:srgbClr val="B10303"/>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Text Box 17"/>
              <p:cNvSpPr txBox="1">
                <a:spLocks noChangeArrowheads="1"/>
              </p:cNvSpPr>
              <p:nvPr/>
            </p:nvSpPr>
            <p:spPr bwMode="auto">
              <a:xfrm>
                <a:off x="1680" y="1392"/>
                <a:ext cx="1296" cy="252"/>
              </a:xfrm>
              <a:prstGeom prst="rect">
                <a:avLst/>
              </a:prstGeom>
              <a:noFill/>
              <a:ln w="28575">
                <a:solidFill>
                  <a:srgbClr val="FF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000" b="1">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分支</a:t>
                </a:r>
                <a:r>
                  <a:rPr kumimoji="1" lang="en-US" altLang="zh-CN" sz="2000" b="1">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000" b="1">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地址</a:t>
                </a:r>
                <a:endParaRPr kumimoji="1" lang="zh-CN" altLang="en-US" sz="2000" b="1">
                  <a:solidFill>
                    <a:srgbClr val="B10303"/>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 Box 18"/>
              <p:cNvSpPr txBox="1">
                <a:spLocks noChangeArrowheads="1"/>
              </p:cNvSpPr>
              <p:nvPr/>
            </p:nvSpPr>
            <p:spPr bwMode="auto">
              <a:xfrm>
                <a:off x="2976" y="1392"/>
                <a:ext cx="1296" cy="252"/>
              </a:xfrm>
              <a:prstGeom prst="rect">
                <a:avLst/>
              </a:prstGeom>
              <a:noFill/>
              <a:ln w="28575">
                <a:solidFill>
                  <a:srgbClr val="FF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000" b="1">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分支</a:t>
                </a:r>
                <a:r>
                  <a:rPr kumimoji="1" lang="en-US" altLang="zh-CN" sz="2000" b="1">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000" b="1">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地址</a:t>
                </a:r>
                <a:endParaRPr kumimoji="1" lang="zh-CN" altLang="en-US" sz="2000" b="1">
                  <a:solidFill>
                    <a:srgbClr val="B10303"/>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Text Box 19"/>
              <p:cNvSpPr txBox="1">
                <a:spLocks noChangeArrowheads="1"/>
              </p:cNvSpPr>
              <p:nvPr/>
            </p:nvSpPr>
            <p:spPr bwMode="auto">
              <a:xfrm>
                <a:off x="4272" y="1392"/>
                <a:ext cx="1296" cy="252"/>
              </a:xfrm>
              <a:prstGeom prst="rect">
                <a:avLst/>
              </a:prstGeom>
              <a:noFill/>
              <a:ln w="28575">
                <a:solidFill>
                  <a:srgbClr val="FF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000" b="1">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2000" b="1">
                  <a:solidFill>
                    <a:srgbClr val="B10303"/>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2" name="Rectangle 20"/>
            <p:cNvSpPr>
              <a:spLocks noChangeArrowheads="1"/>
            </p:cNvSpPr>
            <p:nvPr/>
          </p:nvSpPr>
          <p:spPr bwMode="auto">
            <a:xfrm>
              <a:off x="528" y="1728"/>
              <a:ext cx="465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20000"/>
                </a:spcBef>
                <a:buClr>
                  <a:srgbClr val="9999CC"/>
                </a:buClr>
                <a:buSzPct val="90000"/>
                <a:buFont typeface="Wingdings" panose="05000000000000000000" pitchFamily="2" charset="2"/>
                <a:buNone/>
              </a:pPr>
              <a:r>
                <a:rPr kumimoji="1" lang="en-US" altLang="zh-CN" sz="2000" b="1"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Table	</a:t>
              </a:r>
              <a:r>
                <a:rPr kumimoji="1" lang="en-US" altLang="zh-CN" sz="2000" b="1" dirty="0" err="1">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dw</a:t>
              </a:r>
              <a:r>
                <a:rPr kumimoji="1" lang="en-US" altLang="zh-CN" sz="2000" b="1"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   disp1, disp2, disp3, disp4, ...</a:t>
              </a:r>
              <a:endParaRPr kumimoji="1" lang="en-US" altLang="zh-CN" sz="2000" b="1"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7" grpId="0"/>
      <p:bldP spid="8" grpId="0"/>
      <p:bldP spid="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5"/>
            <a:ext cx="8229600" cy="1142346"/>
          </a:xfrm>
        </p:spPr>
        <p:txBody>
          <a:bodyPr/>
          <a:lstStyle/>
          <a:p>
            <a:pPr>
              <a:lnSpc>
                <a:spcPct val="100000"/>
              </a:lnSpc>
            </a:pPr>
            <a:r>
              <a:rPr lang="zh-CN" altLang="en-US" sz="2000" b="1" dirty="0"/>
              <a:t>例</a:t>
            </a:r>
            <a:r>
              <a:rPr lang="en-US" altLang="zh-CN" sz="2000" b="1" dirty="0"/>
              <a:t>5.9 </a:t>
            </a:r>
            <a:r>
              <a:rPr lang="zh-CN" altLang="en-US" sz="2000" b="1" dirty="0"/>
              <a:t>变址寻址方式</a:t>
            </a:r>
            <a:endParaRPr lang="zh-CN" altLang="en-US" sz="2000" b="1" dirty="0"/>
          </a:p>
          <a:p>
            <a:pPr>
              <a:lnSpc>
                <a:spcPct val="100000"/>
              </a:lnSpc>
            </a:pPr>
            <a:r>
              <a:rPr lang="zh-CN" altLang="en-US" sz="2000" b="1" dirty="0"/>
              <a:t>根据</a:t>
            </a:r>
            <a:r>
              <a:rPr lang="en-US" altLang="zh-CN" sz="2000" b="1" dirty="0"/>
              <a:t>AL</a:t>
            </a:r>
            <a:r>
              <a:rPr lang="zh-CN" altLang="en-US" sz="2000" b="1" dirty="0"/>
              <a:t>寄存器中哪一位为</a:t>
            </a:r>
            <a:r>
              <a:rPr lang="en-US" altLang="zh-CN" sz="2000" b="1" dirty="0"/>
              <a:t>1</a:t>
            </a:r>
            <a:r>
              <a:rPr lang="zh-CN" altLang="en-US" sz="2000" b="1" dirty="0"/>
              <a:t>（从低位到高位）把程序转移到</a:t>
            </a:r>
            <a:r>
              <a:rPr lang="en-US" altLang="zh-CN" sz="2000" b="1" dirty="0"/>
              <a:t>8</a:t>
            </a:r>
            <a:r>
              <a:rPr lang="zh-CN" altLang="en-US" sz="2000" b="1" dirty="0"/>
              <a:t>个不同的程序分支中去。</a:t>
            </a:r>
            <a:endParaRPr lang="zh-CN" altLang="en-US" sz="2000" b="1" dirty="0"/>
          </a:p>
          <a:p>
            <a:endParaRPr lang="zh-CN" altLang="en-US" dirty="0"/>
          </a:p>
        </p:txBody>
      </p:sp>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1331640" y="3007646"/>
            <a:ext cx="3744416" cy="2554545"/>
          </a:xfrm>
          <a:prstGeom prst="rect">
            <a:avLst/>
          </a:prstGeom>
          <a:solidFill>
            <a:srgbClr val="FFFFCC"/>
          </a:solidFill>
          <a:ln>
            <a:solidFill>
              <a:schemeClr val="tx2"/>
            </a:solidFill>
          </a:ln>
        </p:spPr>
        <p:txBody>
          <a:bodyPr wrap="square">
            <a:spAutoFit/>
          </a:bodyPr>
          <a:lstStyle/>
          <a:p>
            <a:r>
              <a:rPr lang="en-US" altLang="zh-CN" sz="1600" b="1" dirty="0">
                <a:latin typeface="Times New Roman" panose="02020603050405020304" pitchFamily="18" charset="0"/>
                <a:cs typeface="Times New Roman" panose="02020603050405020304" pitchFamily="18" charset="0"/>
              </a:rPr>
              <a:t>DATA	SEGMENT</a:t>
            </a:r>
            <a:endParaRPr lang="en-US" altLang="zh-CN" sz="1600" b="1" dirty="0">
              <a:latin typeface="Times New Roman" panose="02020603050405020304" pitchFamily="18" charset="0"/>
              <a:cs typeface="Times New Roman" panose="02020603050405020304" pitchFamily="18" charset="0"/>
            </a:endParaRPr>
          </a:p>
          <a:p>
            <a:r>
              <a:rPr lang="en-US" altLang="zh-CN" sz="1600" b="1" dirty="0">
                <a:solidFill>
                  <a:srgbClr val="B10303"/>
                </a:solidFill>
                <a:latin typeface="Times New Roman" panose="02020603050405020304" pitchFamily="18" charset="0"/>
                <a:cs typeface="Times New Roman" panose="02020603050405020304" pitchFamily="18" charset="0"/>
              </a:rPr>
              <a:t>DATATAB	</a:t>
            </a:r>
            <a:r>
              <a:rPr lang="en-US" altLang="zh-CN" sz="1600" b="1" dirty="0">
                <a:latin typeface="Times New Roman" panose="02020603050405020304" pitchFamily="18" charset="0"/>
                <a:cs typeface="Times New Roman" panose="02020603050405020304" pitchFamily="18" charset="0"/>
              </a:rPr>
              <a:t>DW  ROUTINE_1</a:t>
            </a:r>
            <a:endParaRPr lang="en-US" altLang="zh-CN" sz="1600" b="1" dirty="0">
              <a:latin typeface="Times New Roman" panose="02020603050405020304" pitchFamily="18" charset="0"/>
              <a:cs typeface="Times New Roman" panose="02020603050405020304" pitchFamily="18" charset="0"/>
            </a:endParaRPr>
          </a:p>
          <a:p>
            <a:r>
              <a:rPr lang="en-US" altLang="zh-CN" sz="1600" b="1" dirty="0">
                <a:latin typeface="Times New Roman" panose="02020603050405020304" pitchFamily="18" charset="0"/>
                <a:cs typeface="Times New Roman" panose="02020603050405020304" pitchFamily="18" charset="0"/>
              </a:rPr>
              <a:t>		DW  ROUTINE_2</a:t>
            </a:r>
            <a:endParaRPr lang="en-US" altLang="zh-CN" sz="1600" b="1" dirty="0">
              <a:latin typeface="Times New Roman" panose="02020603050405020304" pitchFamily="18" charset="0"/>
              <a:cs typeface="Times New Roman" panose="02020603050405020304" pitchFamily="18" charset="0"/>
            </a:endParaRPr>
          </a:p>
          <a:p>
            <a:r>
              <a:rPr lang="en-US" altLang="zh-CN" sz="1600" b="1" dirty="0">
                <a:latin typeface="Times New Roman" panose="02020603050405020304" pitchFamily="18" charset="0"/>
                <a:cs typeface="Times New Roman" panose="02020603050405020304" pitchFamily="18" charset="0"/>
              </a:rPr>
              <a:t>		DW  ROUTINE_3</a:t>
            </a:r>
            <a:endParaRPr lang="en-US" altLang="zh-CN" sz="1600" b="1" dirty="0">
              <a:latin typeface="Times New Roman" panose="02020603050405020304" pitchFamily="18" charset="0"/>
              <a:cs typeface="Times New Roman" panose="02020603050405020304" pitchFamily="18" charset="0"/>
            </a:endParaRPr>
          </a:p>
          <a:p>
            <a:r>
              <a:rPr lang="en-US" altLang="zh-CN" sz="1600" b="1" dirty="0">
                <a:latin typeface="Times New Roman" panose="02020603050405020304" pitchFamily="18" charset="0"/>
                <a:cs typeface="Times New Roman" panose="02020603050405020304" pitchFamily="18" charset="0"/>
              </a:rPr>
              <a:t>		DW  ROUTINE_4</a:t>
            </a:r>
            <a:endParaRPr lang="en-US" altLang="zh-CN" sz="1600" b="1" dirty="0">
              <a:latin typeface="Times New Roman" panose="02020603050405020304" pitchFamily="18" charset="0"/>
              <a:cs typeface="Times New Roman" panose="02020603050405020304" pitchFamily="18" charset="0"/>
            </a:endParaRPr>
          </a:p>
          <a:p>
            <a:r>
              <a:rPr lang="en-US" altLang="zh-CN" sz="1600" b="1" dirty="0">
                <a:latin typeface="Times New Roman" panose="02020603050405020304" pitchFamily="18" charset="0"/>
                <a:cs typeface="Times New Roman" panose="02020603050405020304" pitchFamily="18" charset="0"/>
              </a:rPr>
              <a:t>		DW  ROUTINE_5</a:t>
            </a:r>
            <a:endParaRPr lang="en-US" altLang="zh-CN" sz="1600" b="1" dirty="0">
              <a:latin typeface="Times New Roman" panose="02020603050405020304" pitchFamily="18" charset="0"/>
              <a:cs typeface="Times New Roman" panose="02020603050405020304" pitchFamily="18" charset="0"/>
            </a:endParaRPr>
          </a:p>
          <a:p>
            <a:r>
              <a:rPr lang="en-US" altLang="zh-CN" sz="1600" b="1" dirty="0">
                <a:latin typeface="Times New Roman" panose="02020603050405020304" pitchFamily="18" charset="0"/>
                <a:cs typeface="Times New Roman" panose="02020603050405020304" pitchFamily="18" charset="0"/>
              </a:rPr>
              <a:t>		DW  ROUTINE_6</a:t>
            </a:r>
            <a:endParaRPr lang="en-US" altLang="zh-CN" sz="1600" b="1" dirty="0">
              <a:latin typeface="Times New Roman" panose="02020603050405020304" pitchFamily="18" charset="0"/>
              <a:cs typeface="Times New Roman" panose="02020603050405020304" pitchFamily="18" charset="0"/>
            </a:endParaRPr>
          </a:p>
          <a:p>
            <a:r>
              <a:rPr lang="en-US" altLang="zh-CN" sz="1600" b="1" dirty="0">
                <a:latin typeface="Times New Roman" panose="02020603050405020304" pitchFamily="18" charset="0"/>
                <a:cs typeface="Times New Roman" panose="02020603050405020304" pitchFamily="18" charset="0"/>
              </a:rPr>
              <a:t>		DW  ROUTINE_7</a:t>
            </a:r>
            <a:endParaRPr lang="en-US" altLang="zh-CN" sz="1600" b="1" dirty="0">
              <a:latin typeface="Times New Roman" panose="02020603050405020304" pitchFamily="18" charset="0"/>
              <a:cs typeface="Times New Roman" panose="02020603050405020304" pitchFamily="18" charset="0"/>
            </a:endParaRPr>
          </a:p>
          <a:p>
            <a:r>
              <a:rPr lang="en-US" altLang="zh-CN" sz="1600" b="1" dirty="0">
                <a:latin typeface="Times New Roman" panose="02020603050405020304" pitchFamily="18" charset="0"/>
                <a:cs typeface="Times New Roman" panose="02020603050405020304" pitchFamily="18" charset="0"/>
              </a:rPr>
              <a:t>		DW  ROUTINE_8</a:t>
            </a:r>
            <a:endParaRPr lang="en-US" altLang="zh-CN" sz="1600" b="1" dirty="0">
              <a:latin typeface="Times New Roman" panose="02020603050405020304" pitchFamily="18" charset="0"/>
              <a:cs typeface="Times New Roman" panose="02020603050405020304" pitchFamily="18" charset="0"/>
            </a:endParaRPr>
          </a:p>
          <a:p>
            <a:r>
              <a:rPr lang="en-US" altLang="zh-CN" sz="1600" b="1" dirty="0">
                <a:latin typeface="Times New Roman" panose="02020603050405020304" pitchFamily="18" charset="0"/>
                <a:cs typeface="Times New Roman" panose="02020603050405020304" pitchFamily="18" charset="0"/>
              </a:rPr>
              <a:t>DATA	ENDS</a:t>
            </a:r>
            <a:endParaRPr lang="en-US" altLang="zh-CN" sz="16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3203848" y="1022684"/>
            <a:ext cx="5832475" cy="5478423"/>
          </a:xfrm>
          <a:prstGeom prst="rect">
            <a:avLst/>
          </a:prstGeom>
          <a:solidFill>
            <a:srgbClr val="FFFFCC"/>
          </a:solidFill>
        </p:spPr>
        <p:txBody>
          <a:bodyPr wrap="square">
            <a:spAutoFit/>
          </a:bodyPr>
          <a:lstStyle/>
          <a:p>
            <a:r>
              <a:rPr lang="en-US" altLang="zh-CN" sz="1400" b="1" dirty="0">
                <a:solidFill>
                  <a:srgbClr val="CC00CC"/>
                </a:solidFill>
                <a:latin typeface="Times New Roman" panose="02020603050405020304" pitchFamily="18" charset="0"/>
                <a:cs typeface="Times New Roman" panose="02020603050405020304" pitchFamily="18" charset="0"/>
              </a:rPr>
              <a:t>CODE	SEGMENT	</a:t>
            </a:r>
            <a:endParaRPr lang="en-US" altLang="zh-CN" sz="1400" b="1" dirty="0">
              <a:solidFill>
                <a:srgbClr val="CC00CC"/>
              </a:solidFill>
              <a:latin typeface="Times New Roman" panose="02020603050405020304" pitchFamily="18" charset="0"/>
              <a:cs typeface="Times New Roman" panose="02020603050405020304" pitchFamily="18" charset="0"/>
            </a:endParaRPr>
          </a:p>
          <a:p>
            <a:r>
              <a:rPr lang="en-US" altLang="zh-CN" sz="1400" b="1" dirty="0">
                <a:solidFill>
                  <a:schemeClr val="accent3">
                    <a:lumMod val="50000"/>
                  </a:schemeClr>
                </a:solidFill>
                <a:latin typeface="Times New Roman" panose="02020603050405020304" pitchFamily="18" charset="0"/>
                <a:cs typeface="Times New Roman" panose="02020603050405020304" pitchFamily="18" charset="0"/>
              </a:rPr>
              <a:t>MAIN	PROCFAR	</a:t>
            </a:r>
            <a:r>
              <a:rPr lang="en-US" altLang="zh-CN" sz="1400" b="1" dirty="0">
                <a:latin typeface="Times New Roman" panose="02020603050405020304" pitchFamily="18" charset="0"/>
                <a:cs typeface="Times New Roman" panose="02020603050405020304" pitchFamily="18" charset="0"/>
              </a:rPr>
              <a:t>		</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	ASSUMECS: CODE</a:t>
            </a:r>
            <a:r>
              <a:rPr lang="zh-CN" altLang="en-US" sz="1400" b="1" dirty="0">
                <a:latin typeface="Times New Roman" panose="02020603050405020304" pitchFamily="18" charset="0"/>
                <a:cs typeface="Times New Roman" panose="02020603050405020304" pitchFamily="18" charset="0"/>
              </a:rPr>
              <a:t>，</a:t>
            </a:r>
            <a:r>
              <a:rPr lang="en-US" altLang="zh-CN" sz="1400" b="1" dirty="0">
                <a:latin typeface="Times New Roman" panose="02020603050405020304" pitchFamily="18" charset="0"/>
                <a:cs typeface="Times New Roman" panose="02020603050405020304" pitchFamily="18" charset="0"/>
              </a:rPr>
              <a:t>DS: DATA</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solidFill>
                  <a:srgbClr val="B10303"/>
                </a:solidFill>
                <a:latin typeface="Times New Roman" panose="02020603050405020304" pitchFamily="18" charset="0"/>
                <a:cs typeface="Times New Roman" panose="02020603050405020304" pitchFamily="18" charset="0"/>
              </a:rPr>
              <a:t>START: </a:t>
            </a:r>
            <a:r>
              <a:rPr lang="en-US" altLang="zh-CN" sz="1400" b="1" dirty="0">
                <a:latin typeface="Times New Roman" panose="02020603050405020304" pitchFamily="18" charset="0"/>
                <a:cs typeface="Times New Roman" panose="02020603050405020304" pitchFamily="18" charset="0"/>
              </a:rPr>
              <a:t>	PUSH    DS</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	SUB       BX</a:t>
            </a:r>
            <a:r>
              <a:rPr lang="zh-CN" altLang="en-US" sz="1400" b="1" dirty="0">
                <a:latin typeface="Times New Roman" panose="02020603050405020304" pitchFamily="18" charset="0"/>
                <a:cs typeface="Times New Roman" panose="02020603050405020304" pitchFamily="18" charset="0"/>
              </a:rPr>
              <a:t>，</a:t>
            </a:r>
            <a:r>
              <a:rPr lang="en-US" altLang="zh-CN" sz="1400" b="1" dirty="0">
                <a:latin typeface="Times New Roman" panose="02020603050405020304" pitchFamily="18" charset="0"/>
                <a:cs typeface="Times New Roman" panose="02020603050405020304" pitchFamily="18" charset="0"/>
              </a:rPr>
              <a:t>BX		</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	PUSH    BX			</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	MOV      BX</a:t>
            </a:r>
            <a:r>
              <a:rPr lang="zh-CN" altLang="en-US" sz="1400" b="1" dirty="0">
                <a:latin typeface="Times New Roman" panose="02020603050405020304" pitchFamily="18" charset="0"/>
                <a:cs typeface="Times New Roman" panose="02020603050405020304" pitchFamily="18" charset="0"/>
              </a:rPr>
              <a:t>，</a:t>
            </a:r>
            <a:r>
              <a:rPr lang="en-US" altLang="zh-CN" sz="1400" b="1" dirty="0">
                <a:latin typeface="Times New Roman" panose="02020603050405020304" pitchFamily="18" charset="0"/>
                <a:cs typeface="Times New Roman" panose="02020603050405020304" pitchFamily="18" charset="0"/>
              </a:rPr>
              <a:t>DATA</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	MOV      DS</a:t>
            </a:r>
            <a:r>
              <a:rPr lang="zh-CN" altLang="en-US" sz="1400" b="1" dirty="0">
                <a:latin typeface="Times New Roman" panose="02020603050405020304" pitchFamily="18" charset="0"/>
                <a:cs typeface="Times New Roman" panose="02020603050405020304" pitchFamily="18" charset="0"/>
              </a:rPr>
              <a:t>，</a:t>
            </a:r>
            <a:r>
              <a:rPr lang="en-US" altLang="zh-CN" sz="1400" b="1" dirty="0">
                <a:latin typeface="Times New Roman" panose="02020603050405020304" pitchFamily="18" charset="0"/>
                <a:cs typeface="Times New Roman" panose="02020603050405020304" pitchFamily="18" charset="0"/>
              </a:rPr>
              <a:t>BX</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	CMP      AL</a:t>
            </a:r>
            <a:r>
              <a:rPr lang="zh-CN" altLang="en-US" sz="1400" b="1" dirty="0">
                <a:latin typeface="Times New Roman" panose="02020603050405020304" pitchFamily="18" charset="0"/>
                <a:cs typeface="Times New Roman" panose="02020603050405020304" pitchFamily="18" charset="0"/>
              </a:rPr>
              <a:t>，</a:t>
            </a:r>
            <a:r>
              <a:rPr lang="en-US" altLang="zh-CN" sz="1400" b="1" dirty="0">
                <a:latin typeface="Times New Roman" panose="02020603050405020304" pitchFamily="18" charset="0"/>
                <a:cs typeface="Times New Roman" panose="02020603050405020304" pitchFamily="18" charset="0"/>
              </a:rPr>
              <a:t>0		</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	JE         CONT</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	MOV      SI</a:t>
            </a:r>
            <a:r>
              <a:rPr lang="zh-CN" altLang="en-US" sz="1400" b="1" dirty="0">
                <a:latin typeface="Times New Roman" panose="02020603050405020304" pitchFamily="18" charset="0"/>
                <a:cs typeface="Times New Roman" panose="02020603050405020304" pitchFamily="18" charset="0"/>
              </a:rPr>
              <a:t>，</a:t>
            </a:r>
            <a:r>
              <a:rPr lang="en-US" altLang="zh-CN" sz="1400" b="1" dirty="0">
                <a:latin typeface="Times New Roman" panose="02020603050405020304" pitchFamily="18" charset="0"/>
                <a:cs typeface="Times New Roman" panose="02020603050405020304" pitchFamily="18" charset="0"/>
              </a:rPr>
              <a:t>0</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LP: 	SHR      AL</a:t>
            </a:r>
            <a:r>
              <a:rPr lang="zh-CN" altLang="en-US" sz="1400" b="1" dirty="0">
                <a:latin typeface="Times New Roman" panose="02020603050405020304" pitchFamily="18" charset="0"/>
                <a:cs typeface="Times New Roman" panose="02020603050405020304" pitchFamily="18" charset="0"/>
              </a:rPr>
              <a:t>，</a:t>
            </a:r>
            <a:r>
              <a:rPr lang="en-US" altLang="zh-CN" sz="1400" b="1" dirty="0">
                <a:latin typeface="Times New Roman" panose="02020603050405020304" pitchFamily="18" charset="0"/>
                <a:cs typeface="Times New Roman" panose="02020603050405020304" pitchFamily="18" charset="0"/>
              </a:rPr>
              <a:t>1</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	JNB       NOT_YET</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	JMP     DATATAB</a:t>
            </a:r>
            <a:r>
              <a:rPr lang="zh-CN" altLang="en-US" sz="1400" b="1" dirty="0">
                <a:latin typeface="Times New Roman" panose="02020603050405020304" pitchFamily="18" charset="0"/>
                <a:cs typeface="Times New Roman" panose="02020603050405020304" pitchFamily="18" charset="0"/>
              </a:rPr>
              <a:t>［</a:t>
            </a:r>
            <a:r>
              <a:rPr lang="en-US" altLang="zh-CN" sz="1400" b="1" dirty="0">
                <a:latin typeface="Times New Roman" panose="02020603050405020304" pitchFamily="18" charset="0"/>
                <a:cs typeface="Times New Roman" panose="02020603050405020304" pitchFamily="18" charset="0"/>
              </a:rPr>
              <a:t>SI</a:t>
            </a:r>
            <a:r>
              <a:rPr lang="zh-CN" altLang="en-US" sz="1400" b="1" dirty="0">
                <a:latin typeface="Times New Roman" panose="02020603050405020304" pitchFamily="18" charset="0"/>
                <a:cs typeface="Times New Roman" panose="02020603050405020304" pitchFamily="18" charset="0"/>
              </a:rPr>
              <a:t>］</a:t>
            </a:r>
            <a:endParaRPr lang="zh-CN" altLang="en-US"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NOT_YET: 	ADD      SI</a:t>
            </a:r>
            <a:r>
              <a:rPr lang="zh-CN" altLang="en-US" sz="1400" b="1" dirty="0">
                <a:latin typeface="Times New Roman" panose="02020603050405020304" pitchFamily="18" charset="0"/>
                <a:cs typeface="Times New Roman" panose="02020603050405020304" pitchFamily="18" charset="0"/>
              </a:rPr>
              <a:t>，</a:t>
            </a:r>
            <a:r>
              <a:rPr lang="en-US" altLang="zh-CN" sz="1400" b="1" dirty="0">
                <a:latin typeface="Times New Roman" panose="02020603050405020304" pitchFamily="18" charset="0"/>
                <a:cs typeface="Times New Roman" panose="02020603050405020304" pitchFamily="18" charset="0"/>
              </a:rPr>
              <a:t>TYPE   BRANCH	TABLE</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	                    JMP      LP</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CONT: </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ROUTINE_1:	………</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ROUTINE_2:	…………</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	RET</a:t>
            </a:r>
            <a:endParaRPr lang="en-US" altLang="zh-CN" sz="1400" b="1" dirty="0">
              <a:latin typeface="Times New Roman" panose="02020603050405020304" pitchFamily="18" charset="0"/>
              <a:cs typeface="Times New Roman" panose="02020603050405020304" pitchFamily="18" charset="0"/>
            </a:endParaRPr>
          </a:p>
          <a:p>
            <a:r>
              <a:rPr lang="en-US" altLang="zh-CN" sz="1400" b="1" dirty="0">
                <a:solidFill>
                  <a:schemeClr val="accent3">
                    <a:lumMod val="50000"/>
                  </a:schemeClr>
                </a:solidFill>
                <a:latin typeface="Times New Roman" panose="02020603050405020304" pitchFamily="18" charset="0"/>
                <a:cs typeface="Times New Roman" panose="02020603050405020304" pitchFamily="18" charset="0"/>
              </a:rPr>
              <a:t>MAIN	ENDP</a:t>
            </a:r>
            <a:endParaRPr lang="en-US" altLang="zh-CN" sz="1400" b="1" dirty="0">
              <a:solidFill>
                <a:schemeClr val="accent3">
                  <a:lumMod val="50000"/>
                </a:schemeClr>
              </a:solidFill>
              <a:latin typeface="Times New Roman" panose="02020603050405020304" pitchFamily="18" charset="0"/>
              <a:cs typeface="Times New Roman" panose="02020603050405020304" pitchFamily="18" charset="0"/>
            </a:endParaRPr>
          </a:p>
          <a:p>
            <a:r>
              <a:rPr lang="en-US" altLang="zh-CN" sz="1400" b="1" dirty="0">
                <a:solidFill>
                  <a:srgbClr val="CC00CC"/>
                </a:solidFill>
                <a:latin typeface="Times New Roman" panose="02020603050405020304" pitchFamily="18" charset="0"/>
                <a:cs typeface="Times New Roman" panose="02020603050405020304" pitchFamily="18" charset="0"/>
              </a:rPr>
              <a:t>CODE	ENDS</a:t>
            </a:r>
            <a:endParaRPr lang="en-US" altLang="zh-CN" sz="1400" b="1" dirty="0">
              <a:solidFill>
                <a:srgbClr val="CC00CC"/>
              </a:solidFill>
              <a:latin typeface="Times New Roman" panose="02020603050405020304" pitchFamily="18" charset="0"/>
              <a:cs typeface="Times New Roman" panose="02020603050405020304" pitchFamily="18" charset="0"/>
            </a:endParaRPr>
          </a:p>
          <a:p>
            <a:r>
              <a:rPr lang="en-US" altLang="zh-CN" sz="1400" b="1" dirty="0">
                <a:solidFill>
                  <a:srgbClr val="B10303"/>
                </a:solidFill>
                <a:latin typeface="Times New Roman" panose="02020603050405020304" pitchFamily="18" charset="0"/>
                <a:cs typeface="Times New Roman" panose="02020603050405020304" pitchFamily="18" charset="0"/>
              </a:rPr>
              <a:t>END		START</a:t>
            </a:r>
            <a:endParaRPr lang="en-US" altLang="zh-CN" sz="1400" b="1" dirty="0">
              <a:solidFill>
                <a:srgbClr val="B10303"/>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4"/>
            <a:ext cx="8229600" cy="563563"/>
          </a:xfrm>
        </p:spPr>
        <p:txBody>
          <a:bodyPr/>
          <a:lstStyle/>
          <a:p>
            <a:r>
              <a:rPr lang="en-US" altLang="zh-CN" b="1" dirty="0">
                <a:latin typeface="Times New Roman" panose="02020603050405020304" pitchFamily="18" charset="0"/>
                <a:cs typeface="Times New Roman" panose="02020603050405020304" pitchFamily="18" charset="0"/>
              </a:rPr>
              <a:t>5.7.4</a:t>
            </a:r>
            <a:r>
              <a:rPr lang="zh-CN" altLang="zh-CN" b="1" dirty="0">
                <a:latin typeface="Times New Roman" panose="02020603050405020304" pitchFamily="18" charset="0"/>
                <a:cs typeface="Times New Roman" panose="02020603050405020304" pitchFamily="18" charset="0"/>
              </a:rPr>
              <a:t>循环结构程序设计</a:t>
            </a:r>
            <a:endParaRPr lang="zh-CN" altLang="zh-CN" b="1"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396555" y="2233755"/>
            <a:ext cx="5975989" cy="400110"/>
          </a:xfrm>
          <a:prstGeom prst="rect">
            <a:avLst/>
          </a:prstGeom>
        </p:spPr>
        <p:txBody>
          <a:bodyPr wrap="square">
            <a:spAutoFit/>
          </a:bodyPr>
          <a:lstStyle/>
          <a:p>
            <a:r>
              <a:rPr lang="en-US" altLang="zh-CN" sz="2000" b="1" dirty="0"/>
              <a:t>1.</a:t>
            </a:r>
            <a:r>
              <a:rPr lang="zh-CN" altLang="zh-CN" sz="2000" b="1" dirty="0"/>
              <a:t>循环程序结构</a:t>
            </a:r>
            <a:r>
              <a:rPr lang="en-US" altLang="zh-CN" sz="2000" b="1" dirty="0"/>
              <a:t>        </a:t>
            </a:r>
            <a:r>
              <a:rPr lang="zh-CN" altLang="en-US" sz="2000" b="1" dirty="0">
                <a:solidFill>
                  <a:srgbClr val="C00000"/>
                </a:solidFill>
              </a:rPr>
              <a:t>计数循环、当循环、直到循环</a:t>
            </a:r>
            <a:endParaRPr lang="zh-CN" altLang="en-US" sz="2000" b="1" dirty="0">
              <a:solidFill>
                <a:srgbClr val="C00000"/>
              </a:solidFill>
            </a:endParaRPr>
          </a:p>
        </p:txBody>
      </p:sp>
      <p:sp>
        <p:nvSpPr>
          <p:cNvPr id="6" name="Text Box 45"/>
          <p:cNvSpPr txBox="1">
            <a:spLocks noChangeArrowheads="1"/>
          </p:cNvSpPr>
          <p:nvPr/>
        </p:nvSpPr>
        <p:spPr bwMode="auto">
          <a:xfrm>
            <a:off x="342278" y="5866026"/>
            <a:ext cx="29546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latin typeface="Times New Roman" panose="02020603050405020304" pitchFamily="18" charset="0"/>
                <a:ea typeface="微软雅黑" panose="020B0503020204020204" pitchFamily="34" charset="-122"/>
                <a:cs typeface="Times New Roman" panose="02020603050405020304" pitchFamily="18" charset="0"/>
              </a:rPr>
              <a:t>循环程序由五个部分组成：</a:t>
            </a:r>
            <a:endParaRPr kumimoji="1"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 Box 46"/>
          <p:cNvSpPr txBox="1">
            <a:spLocks noChangeArrowheads="1"/>
          </p:cNvSpPr>
          <p:nvPr/>
        </p:nvSpPr>
        <p:spPr bwMode="auto">
          <a:xfrm>
            <a:off x="742812" y="6190717"/>
            <a:ext cx="80000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循环初始化部分，循环体，循环修改部分，循环控制部分，结束处理部分。</a:t>
            </a:r>
            <a:endParaRPr kumimoji="1"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 name="Group 53"/>
          <p:cNvGrpSpPr/>
          <p:nvPr/>
        </p:nvGrpSpPr>
        <p:grpSpPr bwMode="auto">
          <a:xfrm>
            <a:off x="611463" y="2739557"/>
            <a:ext cx="2016125" cy="3018037"/>
            <a:chOff x="249" y="778"/>
            <a:chExt cx="1270" cy="2380"/>
          </a:xfrm>
        </p:grpSpPr>
        <p:sp>
          <p:nvSpPr>
            <p:cNvPr id="9" name="Text Box 6"/>
            <p:cNvSpPr txBox="1">
              <a:spLocks noChangeArrowheads="1"/>
            </p:cNvSpPr>
            <p:nvPr/>
          </p:nvSpPr>
          <p:spPr bwMode="auto">
            <a:xfrm>
              <a:off x="540" y="2547"/>
              <a:ext cx="221"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b="0" i="0" u="none" strike="noStrike" kern="0" cap="none" spc="0" normalizeH="0" baseline="0" noProof="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Y</a:t>
              </a:r>
              <a:endParaRPr kumimoji="1" lang="en-US" altLang="zh-CN" b="0" i="0" u="none" strike="noStrike" kern="0" cap="none" spc="0" normalizeH="0" baseline="0" noProof="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AutoShape 7"/>
            <p:cNvSpPr>
              <a:spLocks noChangeArrowheads="1"/>
            </p:cNvSpPr>
            <p:nvPr/>
          </p:nvSpPr>
          <p:spPr bwMode="auto">
            <a:xfrm>
              <a:off x="305" y="2136"/>
              <a:ext cx="965" cy="507"/>
            </a:xfrm>
            <a:prstGeom prst="flowChartDecision">
              <a:avLst/>
            </a:prstGeom>
            <a:solidFill>
              <a:srgbClr val="FFFFFF"/>
            </a:solidFill>
            <a:ln w="2222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计数到？</a:t>
              </a:r>
              <a:endParaRPr kumimoji="1" lang="zh-CN"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Rectangle 8"/>
            <p:cNvSpPr>
              <a:spLocks noChangeArrowheads="1"/>
            </p:cNvSpPr>
            <p:nvPr/>
          </p:nvSpPr>
          <p:spPr bwMode="auto">
            <a:xfrm>
              <a:off x="348" y="922"/>
              <a:ext cx="960" cy="192"/>
            </a:xfrm>
            <a:prstGeom prst="rect">
              <a:avLst/>
            </a:prstGeom>
            <a:solidFill>
              <a:srgbClr val="FFFFFF"/>
            </a:solidFill>
            <a:ln w="222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循环初始化</a:t>
              </a:r>
              <a:endParaRPr kumimoji="1"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Rectangle 9"/>
            <p:cNvSpPr>
              <a:spLocks noChangeArrowheads="1"/>
            </p:cNvSpPr>
            <p:nvPr/>
          </p:nvSpPr>
          <p:spPr bwMode="auto">
            <a:xfrm>
              <a:off x="396" y="1258"/>
              <a:ext cx="864" cy="192"/>
            </a:xfrm>
            <a:prstGeom prst="rect">
              <a:avLst/>
            </a:prstGeom>
            <a:solidFill>
              <a:srgbClr val="FFFFFF"/>
            </a:solidFill>
            <a:ln w="222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循环体</a:t>
              </a:r>
              <a:endPar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Line 10"/>
            <p:cNvSpPr>
              <a:spLocks noChangeShapeType="1"/>
            </p:cNvSpPr>
            <p:nvPr/>
          </p:nvSpPr>
          <p:spPr bwMode="auto">
            <a:xfrm>
              <a:off x="780" y="2643"/>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Line 11"/>
            <p:cNvSpPr>
              <a:spLocks noChangeShapeType="1"/>
            </p:cNvSpPr>
            <p:nvPr/>
          </p:nvSpPr>
          <p:spPr bwMode="auto">
            <a:xfrm>
              <a:off x="793" y="77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Line 12"/>
            <p:cNvSpPr>
              <a:spLocks noChangeShapeType="1"/>
            </p:cNvSpPr>
            <p:nvPr/>
          </p:nvSpPr>
          <p:spPr bwMode="auto">
            <a:xfrm>
              <a:off x="780" y="1114"/>
              <a:ext cx="0" cy="144"/>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Line 13"/>
            <p:cNvSpPr>
              <a:spLocks noChangeShapeType="1"/>
            </p:cNvSpPr>
            <p:nvPr/>
          </p:nvSpPr>
          <p:spPr bwMode="auto">
            <a:xfrm>
              <a:off x="780" y="1450"/>
              <a:ext cx="0" cy="144"/>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Freeform 14"/>
            <p:cNvSpPr/>
            <p:nvPr/>
          </p:nvSpPr>
          <p:spPr bwMode="auto">
            <a:xfrm>
              <a:off x="780" y="1162"/>
              <a:ext cx="739" cy="1225"/>
            </a:xfrm>
            <a:custGeom>
              <a:avLst/>
              <a:gdLst>
                <a:gd name="T0" fmla="*/ 432 w 720"/>
                <a:gd name="T1" fmla="*/ 672 h 672"/>
                <a:gd name="T2" fmla="*/ 720 w 720"/>
                <a:gd name="T3" fmla="*/ 672 h 672"/>
                <a:gd name="T4" fmla="*/ 720 w 720"/>
                <a:gd name="T5" fmla="*/ 0 h 672"/>
                <a:gd name="T6" fmla="*/ 0 w 720"/>
                <a:gd name="T7" fmla="*/ 0 h 672"/>
              </a:gdLst>
              <a:ahLst/>
              <a:cxnLst>
                <a:cxn ang="0">
                  <a:pos x="T0" y="T1"/>
                </a:cxn>
                <a:cxn ang="0">
                  <a:pos x="T2" y="T3"/>
                </a:cxn>
                <a:cxn ang="0">
                  <a:pos x="T4" y="T5"/>
                </a:cxn>
                <a:cxn ang="0">
                  <a:pos x="T6" y="T7"/>
                </a:cxn>
              </a:cxnLst>
              <a:rect l="0" t="0" r="r" b="b"/>
              <a:pathLst>
                <a:path w="720" h="672">
                  <a:moveTo>
                    <a:pt x="432" y="672"/>
                  </a:moveTo>
                  <a:lnTo>
                    <a:pt x="720" y="672"/>
                  </a:lnTo>
                  <a:lnTo>
                    <a:pt x="720" y="0"/>
                  </a:lnTo>
                  <a:lnTo>
                    <a:pt x="0" y="0"/>
                  </a:lnTo>
                </a:path>
              </a:pathLst>
            </a:custGeom>
            <a:noFill/>
            <a:ln w="9525">
              <a:solidFill>
                <a:schemeClr val="tx2"/>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Text Box 15"/>
            <p:cNvSpPr txBox="1">
              <a:spLocks noChangeArrowheads="1"/>
            </p:cNvSpPr>
            <p:nvPr/>
          </p:nvSpPr>
          <p:spPr bwMode="auto">
            <a:xfrm>
              <a:off x="1154" y="2115"/>
              <a:ext cx="221"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b="0" i="0" u="none" strike="noStrike" kern="0" cap="none" spc="0" normalizeH="0" baseline="0" noProof="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N</a:t>
              </a:r>
              <a:endParaRPr kumimoji="1" lang="en-US" altLang="zh-CN" b="0" i="0" u="none" strike="noStrike" kern="0" cap="none" spc="0" normalizeH="0" baseline="0" noProof="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Rectangle 36"/>
            <p:cNvSpPr>
              <a:spLocks noChangeArrowheads="1"/>
            </p:cNvSpPr>
            <p:nvPr/>
          </p:nvSpPr>
          <p:spPr bwMode="auto">
            <a:xfrm>
              <a:off x="249" y="1661"/>
              <a:ext cx="1043" cy="192"/>
            </a:xfrm>
            <a:prstGeom prst="rect">
              <a:avLst/>
            </a:prstGeom>
            <a:solidFill>
              <a:srgbClr val="FFFFFF"/>
            </a:solidFill>
            <a:ln w="222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循环参数修改</a:t>
              </a:r>
              <a:endPar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Line 37"/>
            <p:cNvSpPr>
              <a:spLocks noChangeShapeType="1"/>
            </p:cNvSpPr>
            <p:nvPr/>
          </p:nvSpPr>
          <p:spPr bwMode="auto">
            <a:xfrm>
              <a:off x="793" y="1888"/>
              <a:ext cx="0" cy="22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Rectangle 47"/>
            <p:cNvSpPr>
              <a:spLocks noChangeArrowheads="1"/>
            </p:cNvSpPr>
            <p:nvPr/>
          </p:nvSpPr>
          <p:spPr bwMode="auto">
            <a:xfrm>
              <a:off x="295" y="2795"/>
              <a:ext cx="1043" cy="192"/>
            </a:xfrm>
            <a:prstGeom prst="rect">
              <a:avLst/>
            </a:prstGeom>
            <a:solidFill>
              <a:srgbClr val="FFFFFF"/>
            </a:solidFill>
            <a:ln w="222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结束处理</a:t>
              </a:r>
              <a:endPar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Line 48"/>
            <p:cNvSpPr>
              <a:spLocks noChangeShapeType="1"/>
            </p:cNvSpPr>
            <p:nvPr/>
          </p:nvSpPr>
          <p:spPr bwMode="auto">
            <a:xfrm>
              <a:off x="793" y="2976"/>
              <a:ext cx="0" cy="18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3" name="Group 55"/>
          <p:cNvGrpSpPr/>
          <p:nvPr/>
        </p:nvGrpSpPr>
        <p:grpSpPr bwMode="auto">
          <a:xfrm>
            <a:off x="6419850" y="2689521"/>
            <a:ext cx="2125663" cy="2991407"/>
            <a:chOff x="3900" y="663"/>
            <a:chExt cx="1339" cy="2359"/>
          </a:xfrm>
        </p:grpSpPr>
        <p:sp>
          <p:nvSpPr>
            <p:cNvPr id="24" name="AutoShape 26"/>
            <p:cNvSpPr>
              <a:spLocks noChangeArrowheads="1"/>
            </p:cNvSpPr>
            <p:nvPr/>
          </p:nvSpPr>
          <p:spPr bwMode="auto">
            <a:xfrm>
              <a:off x="3900" y="1933"/>
              <a:ext cx="1219" cy="528"/>
            </a:xfrm>
            <a:prstGeom prst="flowChartDecision">
              <a:avLst/>
            </a:prstGeom>
            <a:solidFill>
              <a:srgbClr val="FFFFFF"/>
            </a:solidFill>
            <a:ln w="22225">
              <a:solidFill>
                <a:srgbClr val="FFCC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循环条件</a:t>
              </a:r>
              <a:r>
                <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Rectangle 27"/>
            <p:cNvSpPr>
              <a:spLocks noChangeArrowheads="1"/>
            </p:cNvSpPr>
            <p:nvPr/>
          </p:nvSpPr>
          <p:spPr bwMode="auto">
            <a:xfrm>
              <a:off x="4092" y="826"/>
              <a:ext cx="960" cy="192"/>
            </a:xfrm>
            <a:prstGeom prst="rect">
              <a:avLst/>
            </a:prstGeom>
            <a:solidFill>
              <a:srgbClr val="FFFFFF"/>
            </a:solidFill>
            <a:ln w="222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循环初始化</a:t>
              </a:r>
              <a:endPar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Rectangle 28"/>
            <p:cNvSpPr>
              <a:spLocks noChangeArrowheads="1"/>
            </p:cNvSpPr>
            <p:nvPr/>
          </p:nvSpPr>
          <p:spPr bwMode="auto">
            <a:xfrm>
              <a:off x="4140" y="1162"/>
              <a:ext cx="864" cy="192"/>
            </a:xfrm>
            <a:prstGeom prst="rect">
              <a:avLst/>
            </a:prstGeom>
            <a:solidFill>
              <a:srgbClr val="FFFFFF"/>
            </a:solidFill>
            <a:ln w="222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循环体</a:t>
              </a:r>
              <a:endPar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Line 29"/>
            <p:cNvSpPr>
              <a:spLocks noChangeShapeType="1"/>
            </p:cNvSpPr>
            <p:nvPr/>
          </p:nvSpPr>
          <p:spPr bwMode="auto">
            <a:xfrm>
              <a:off x="4524" y="2512"/>
              <a:ext cx="0" cy="144"/>
            </a:xfrm>
            <a:prstGeom prst="line">
              <a:avLst/>
            </a:prstGeom>
            <a:noFill/>
            <a:ln w="952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Line 30"/>
            <p:cNvSpPr>
              <a:spLocks noChangeShapeType="1"/>
            </p:cNvSpPr>
            <p:nvPr/>
          </p:nvSpPr>
          <p:spPr bwMode="auto">
            <a:xfrm>
              <a:off x="4524" y="663"/>
              <a:ext cx="0" cy="144"/>
            </a:xfrm>
            <a:prstGeom prst="line">
              <a:avLst/>
            </a:prstGeom>
            <a:noFill/>
            <a:ln w="952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Line 31"/>
            <p:cNvSpPr>
              <a:spLocks noChangeShapeType="1"/>
            </p:cNvSpPr>
            <p:nvPr/>
          </p:nvSpPr>
          <p:spPr bwMode="auto">
            <a:xfrm>
              <a:off x="4524" y="1018"/>
              <a:ext cx="0" cy="144"/>
            </a:xfrm>
            <a:prstGeom prst="line">
              <a:avLst/>
            </a:prstGeom>
            <a:noFill/>
            <a:ln w="952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Line 32"/>
            <p:cNvSpPr>
              <a:spLocks noChangeShapeType="1"/>
            </p:cNvSpPr>
            <p:nvPr/>
          </p:nvSpPr>
          <p:spPr bwMode="auto">
            <a:xfrm>
              <a:off x="4524" y="1354"/>
              <a:ext cx="0" cy="144"/>
            </a:xfrm>
            <a:prstGeom prst="line">
              <a:avLst/>
            </a:prstGeom>
            <a:noFill/>
            <a:ln w="952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Freeform 33"/>
            <p:cNvSpPr/>
            <p:nvPr/>
          </p:nvSpPr>
          <p:spPr bwMode="auto">
            <a:xfrm>
              <a:off x="4524" y="1066"/>
              <a:ext cx="715" cy="1185"/>
            </a:xfrm>
            <a:custGeom>
              <a:avLst/>
              <a:gdLst>
                <a:gd name="T0" fmla="*/ 432 w 720"/>
                <a:gd name="T1" fmla="*/ 672 h 672"/>
                <a:gd name="T2" fmla="*/ 720 w 720"/>
                <a:gd name="T3" fmla="*/ 672 h 672"/>
                <a:gd name="T4" fmla="*/ 720 w 720"/>
                <a:gd name="T5" fmla="*/ 0 h 672"/>
                <a:gd name="T6" fmla="*/ 0 w 720"/>
                <a:gd name="T7" fmla="*/ 0 h 672"/>
              </a:gdLst>
              <a:ahLst/>
              <a:cxnLst>
                <a:cxn ang="0">
                  <a:pos x="T0" y="T1"/>
                </a:cxn>
                <a:cxn ang="0">
                  <a:pos x="T2" y="T3"/>
                </a:cxn>
                <a:cxn ang="0">
                  <a:pos x="T4" y="T5"/>
                </a:cxn>
                <a:cxn ang="0">
                  <a:pos x="T6" y="T7"/>
                </a:cxn>
              </a:cxnLst>
              <a:rect l="0" t="0" r="r" b="b"/>
              <a:pathLst>
                <a:path w="720" h="672">
                  <a:moveTo>
                    <a:pt x="432" y="672"/>
                  </a:moveTo>
                  <a:lnTo>
                    <a:pt x="720" y="672"/>
                  </a:lnTo>
                  <a:lnTo>
                    <a:pt x="720" y="0"/>
                  </a:lnTo>
                  <a:lnTo>
                    <a:pt x="0" y="0"/>
                  </a:lnTo>
                </a:path>
              </a:pathLst>
            </a:custGeom>
            <a:noFill/>
            <a:ln w="9525">
              <a:solidFill>
                <a:schemeClr val="accent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Text Box 34"/>
            <p:cNvSpPr txBox="1">
              <a:spLocks noChangeArrowheads="1"/>
            </p:cNvSpPr>
            <p:nvPr/>
          </p:nvSpPr>
          <p:spPr bwMode="auto">
            <a:xfrm>
              <a:off x="4253" y="2339"/>
              <a:ext cx="221"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b="0" i="0" u="none" strike="noStrike" kern="0" cap="none" spc="0" normalizeH="0" baseline="0" noProof="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Y</a:t>
              </a:r>
              <a:endParaRPr kumimoji="1" lang="en-US" altLang="zh-CN" b="0" i="0" u="none" strike="noStrike" kern="0" cap="none" spc="0" normalizeH="0" baseline="0" noProof="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Text Box 35"/>
            <p:cNvSpPr txBox="1">
              <a:spLocks noChangeArrowheads="1"/>
            </p:cNvSpPr>
            <p:nvPr/>
          </p:nvSpPr>
          <p:spPr bwMode="auto">
            <a:xfrm>
              <a:off x="4898" y="1836"/>
              <a:ext cx="221"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b="0" i="0" u="none" strike="noStrike" kern="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N</a:t>
              </a:r>
              <a:endParaRPr kumimoji="1" lang="en-US" altLang="zh-CN" b="0" i="0" u="none" strike="noStrike" kern="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Rectangle 40"/>
            <p:cNvSpPr>
              <a:spLocks noChangeArrowheads="1"/>
            </p:cNvSpPr>
            <p:nvPr/>
          </p:nvSpPr>
          <p:spPr bwMode="auto">
            <a:xfrm>
              <a:off x="4014" y="1480"/>
              <a:ext cx="1043" cy="192"/>
            </a:xfrm>
            <a:prstGeom prst="rect">
              <a:avLst/>
            </a:prstGeom>
            <a:solidFill>
              <a:srgbClr val="FFFFFF"/>
            </a:solidFill>
            <a:ln w="222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循环参数修改</a:t>
              </a:r>
              <a:endPar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Line 41"/>
            <p:cNvSpPr>
              <a:spLocks noChangeShapeType="1"/>
            </p:cNvSpPr>
            <p:nvPr/>
          </p:nvSpPr>
          <p:spPr bwMode="auto">
            <a:xfrm>
              <a:off x="4513" y="1661"/>
              <a:ext cx="0" cy="272"/>
            </a:xfrm>
            <a:prstGeom prst="line">
              <a:avLst/>
            </a:prstGeom>
            <a:noFill/>
            <a:ln w="952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Rectangle 49"/>
            <p:cNvSpPr>
              <a:spLocks noChangeArrowheads="1"/>
            </p:cNvSpPr>
            <p:nvPr/>
          </p:nvSpPr>
          <p:spPr bwMode="auto">
            <a:xfrm>
              <a:off x="4014" y="2659"/>
              <a:ext cx="1043" cy="192"/>
            </a:xfrm>
            <a:prstGeom prst="rect">
              <a:avLst/>
            </a:prstGeom>
            <a:solidFill>
              <a:srgbClr val="FFFFFF"/>
            </a:solidFill>
            <a:ln w="222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结束处理</a:t>
              </a:r>
              <a:endPar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Line 50"/>
            <p:cNvSpPr>
              <a:spLocks noChangeShapeType="1"/>
            </p:cNvSpPr>
            <p:nvPr/>
          </p:nvSpPr>
          <p:spPr bwMode="auto">
            <a:xfrm>
              <a:off x="4512" y="2840"/>
              <a:ext cx="0" cy="182"/>
            </a:xfrm>
            <a:prstGeom prst="line">
              <a:avLst/>
            </a:prstGeom>
            <a:noFill/>
            <a:ln w="952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8" name="Group 54"/>
          <p:cNvGrpSpPr/>
          <p:nvPr/>
        </p:nvGrpSpPr>
        <p:grpSpPr bwMode="auto">
          <a:xfrm>
            <a:off x="3048000" y="2600231"/>
            <a:ext cx="3047999" cy="2922931"/>
            <a:chOff x="1776" y="581"/>
            <a:chExt cx="1920" cy="2305"/>
          </a:xfrm>
        </p:grpSpPr>
        <p:sp>
          <p:nvSpPr>
            <p:cNvPr id="39" name="AutoShape 16"/>
            <p:cNvSpPr>
              <a:spLocks noChangeArrowheads="1"/>
            </p:cNvSpPr>
            <p:nvPr/>
          </p:nvSpPr>
          <p:spPr bwMode="auto">
            <a:xfrm>
              <a:off x="1776" y="1354"/>
              <a:ext cx="1199" cy="483"/>
            </a:xfrm>
            <a:prstGeom prst="flowChartDecision">
              <a:avLst/>
            </a:prstGeom>
            <a:solidFill>
              <a:srgbClr val="FFFFFF"/>
            </a:solidFill>
            <a:ln w="28575">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循环条件</a:t>
              </a:r>
              <a:r>
                <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Rectangle 17"/>
            <p:cNvSpPr>
              <a:spLocks noChangeArrowheads="1"/>
            </p:cNvSpPr>
            <p:nvPr/>
          </p:nvSpPr>
          <p:spPr bwMode="auto">
            <a:xfrm>
              <a:off x="1932" y="874"/>
              <a:ext cx="960" cy="192"/>
            </a:xfrm>
            <a:prstGeom prst="rect">
              <a:avLst/>
            </a:prstGeom>
            <a:solidFill>
              <a:srgbClr val="FFFFFF"/>
            </a:solidFill>
            <a:ln w="222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循环初始化</a:t>
              </a:r>
              <a:endPar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 name="Rectangle 18"/>
            <p:cNvSpPr>
              <a:spLocks noChangeArrowheads="1"/>
            </p:cNvSpPr>
            <p:nvPr/>
          </p:nvSpPr>
          <p:spPr bwMode="auto">
            <a:xfrm>
              <a:off x="2652" y="1786"/>
              <a:ext cx="864" cy="192"/>
            </a:xfrm>
            <a:prstGeom prst="rect">
              <a:avLst/>
            </a:prstGeom>
            <a:solidFill>
              <a:srgbClr val="FFFFFF"/>
            </a:solidFill>
            <a:ln w="222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循环体</a:t>
              </a:r>
              <a:endPar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2" name="Line 19"/>
            <p:cNvSpPr>
              <a:spLocks noChangeShapeType="1"/>
            </p:cNvSpPr>
            <p:nvPr/>
          </p:nvSpPr>
          <p:spPr bwMode="auto">
            <a:xfrm>
              <a:off x="2364" y="1856"/>
              <a:ext cx="0" cy="622"/>
            </a:xfrm>
            <a:prstGeom prst="line">
              <a:avLst/>
            </a:prstGeom>
            <a:noFill/>
            <a:ln w="9525">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Line 20"/>
            <p:cNvSpPr>
              <a:spLocks noChangeShapeType="1"/>
            </p:cNvSpPr>
            <p:nvPr/>
          </p:nvSpPr>
          <p:spPr bwMode="auto">
            <a:xfrm flipH="1">
              <a:off x="2364" y="581"/>
              <a:ext cx="0" cy="293"/>
            </a:xfrm>
            <a:prstGeom prst="line">
              <a:avLst/>
            </a:prstGeom>
            <a:noFill/>
            <a:ln w="9525">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 name="Line 21"/>
            <p:cNvSpPr>
              <a:spLocks noChangeShapeType="1"/>
            </p:cNvSpPr>
            <p:nvPr/>
          </p:nvSpPr>
          <p:spPr bwMode="auto">
            <a:xfrm>
              <a:off x="2364" y="1066"/>
              <a:ext cx="0" cy="288"/>
            </a:xfrm>
            <a:prstGeom prst="line">
              <a:avLst/>
            </a:prstGeom>
            <a:noFill/>
            <a:ln w="9525">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Text Box 22"/>
            <p:cNvSpPr txBox="1">
              <a:spLocks noChangeArrowheads="1"/>
            </p:cNvSpPr>
            <p:nvPr/>
          </p:nvSpPr>
          <p:spPr bwMode="auto">
            <a:xfrm>
              <a:off x="2898" y="1245"/>
              <a:ext cx="255"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b="0" i="0" u="none" strike="noStrike" kern="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Y</a:t>
              </a:r>
              <a:endParaRPr kumimoji="1" lang="en-US" altLang="zh-CN" b="0" i="0" u="none" strike="noStrike" kern="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 name="Text Box 23"/>
            <p:cNvSpPr txBox="1">
              <a:spLocks noChangeArrowheads="1"/>
            </p:cNvSpPr>
            <p:nvPr/>
          </p:nvSpPr>
          <p:spPr bwMode="auto">
            <a:xfrm>
              <a:off x="2018" y="1882"/>
              <a:ext cx="221"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b="0" i="0" u="none" strike="noStrike" kern="0" cap="none" spc="0" normalizeH="0" baseline="0" noProof="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N</a:t>
              </a:r>
              <a:endParaRPr kumimoji="1" lang="en-US" altLang="zh-CN" b="0" i="0" u="none" strike="noStrike" kern="0" cap="none" spc="0" normalizeH="0" baseline="0" noProof="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7" name="Freeform 24"/>
            <p:cNvSpPr/>
            <p:nvPr/>
          </p:nvSpPr>
          <p:spPr bwMode="auto">
            <a:xfrm>
              <a:off x="2796" y="1642"/>
              <a:ext cx="240" cy="144"/>
            </a:xfrm>
            <a:custGeom>
              <a:avLst/>
              <a:gdLst>
                <a:gd name="T0" fmla="*/ 0 w 240"/>
                <a:gd name="T1" fmla="*/ 0 h 144"/>
                <a:gd name="T2" fmla="*/ 240 w 240"/>
                <a:gd name="T3" fmla="*/ 0 h 144"/>
                <a:gd name="T4" fmla="*/ 240 w 240"/>
                <a:gd name="T5" fmla="*/ 144 h 144"/>
              </a:gdLst>
              <a:ahLst/>
              <a:cxnLst>
                <a:cxn ang="0">
                  <a:pos x="T0" y="T1"/>
                </a:cxn>
                <a:cxn ang="0">
                  <a:pos x="T2" y="T3"/>
                </a:cxn>
                <a:cxn ang="0">
                  <a:pos x="T4" y="T5"/>
                </a:cxn>
              </a:cxnLst>
              <a:rect l="0" t="0" r="r" b="b"/>
              <a:pathLst>
                <a:path w="240" h="144">
                  <a:moveTo>
                    <a:pt x="0" y="0"/>
                  </a:moveTo>
                  <a:lnTo>
                    <a:pt x="240" y="0"/>
                  </a:lnTo>
                  <a:lnTo>
                    <a:pt x="240" y="144"/>
                  </a:lnTo>
                </a:path>
              </a:pathLst>
            </a:custGeom>
            <a:noFill/>
            <a:ln w="9525">
              <a:solidFill>
                <a:schemeClr val="tx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 name="Freeform 25"/>
            <p:cNvSpPr/>
            <p:nvPr/>
          </p:nvSpPr>
          <p:spPr bwMode="auto">
            <a:xfrm>
              <a:off x="2364" y="1258"/>
              <a:ext cx="1332" cy="1265"/>
            </a:xfrm>
            <a:custGeom>
              <a:avLst/>
              <a:gdLst>
                <a:gd name="T0" fmla="*/ 672 w 1248"/>
                <a:gd name="T1" fmla="*/ 720 h 816"/>
                <a:gd name="T2" fmla="*/ 672 w 1248"/>
                <a:gd name="T3" fmla="*/ 816 h 816"/>
                <a:gd name="T4" fmla="*/ 1248 w 1248"/>
                <a:gd name="T5" fmla="*/ 816 h 816"/>
                <a:gd name="T6" fmla="*/ 1248 w 1248"/>
                <a:gd name="T7" fmla="*/ 0 h 816"/>
                <a:gd name="T8" fmla="*/ 0 w 1248"/>
                <a:gd name="T9" fmla="*/ 0 h 816"/>
              </a:gdLst>
              <a:ahLst/>
              <a:cxnLst>
                <a:cxn ang="0">
                  <a:pos x="T0" y="T1"/>
                </a:cxn>
                <a:cxn ang="0">
                  <a:pos x="T2" y="T3"/>
                </a:cxn>
                <a:cxn ang="0">
                  <a:pos x="T4" y="T5"/>
                </a:cxn>
                <a:cxn ang="0">
                  <a:pos x="T6" y="T7"/>
                </a:cxn>
                <a:cxn ang="0">
                  <a:pos x="T8" y="T9"/>
                </a:cxn>
              </a:cxnLst>
              <a:rect l="0" t="0" r="r" b="b"/>
              <a:pathLst>
                <a:path w="1248" h="816">
                  <a:moveTo>
                    <a:pt x="672" y="720"/>
                  </a:moveTo>
                  <a:lnTo>
                    <a:pt x="672" y="816"/>
                  </a:lnTo>
                  <a:lnTo>
                    <a:pt x="1248" y="816"/>
                  </a:lnTo>
                  <a:lnTo>
                    <a:pt x="1248" y="0"/>
                  </a:lnTo>
                  <a:lnTo>
                    <a:pt x="0" y="0"/>
                  </a:lnTo>
                </a:path>
              </a:pathLst>
            </a:custGeom>
            <a:noFill/>
            <a:ln w="9525">
              <a:solidFill>
                <a:schemeClr val="tx2"/>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 name="Rectangle 38"/>
            <p:cNvSpPr>
              <a:spLocks noChangeArrowheads="1"/>
            </p:cNvSpPr>
            <p:nvPr/>
          </p:nvSpPr>
          <p:spPr bwMode="auto">
            <a:xfrm>
              <a:off x="2563" y="2160"/>
              <a:ext cx="1043" cy="192"/>
            </a:xfrm>
            <a:prstGeom prst="rect">
              <a:avLst/>
            </a:prstGeom>
            <a:solidFill>
              <a:srgbClr val="FFFFFF"/>
            </a:solidFill>
            <a:ln w="222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循环参数修改</a:t>
              </a:r>
              <a:endPar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 name="Line 39"/>
            <p:cNvSpPr>
              <a:spLocks noChangeShapeType="1"/>
            </p:cNvSpPr>
            <p:nvPr/>
          </p:nvSpPr>
          <p:spPr bwMode="auto">
            <a:xfrm>
              <a:off x="3061" y="1979"/>
              <a:ext cx="0" cy="181"/>
            </a:xfrm>
            <a:prstGeom prst="line">
              <a:avLst/>
            </a:prstGeom>
            <a:noFill/>
            <a:ln w="9525">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1" name="Rectangle 51"/>
            <p:cNvSpPr>
              <a:spLocks noChangeArrowheads="1"/>
            </p:cNvSpPr>
            <p:nvPr/>
          </p:nvSpPr>
          <p:spPr bwMode="auto">
            <a:xfrm>
              <a:off x="1837" y="2523"/>
              <a:ext cx="1043" cy="192"/>
            </a:xfrm>
            <a:prstGeom prst="rect">
              <a:avLst/>
            </a:prstGeom>
            <a:solidFill>
              <a:srgbClr val="FFFFFF"/>
            </a:solidFill>
            <a:ln w="222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结束处理</a:t>
              </a:r>
              <a:endPar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Line 52"/>
            <p:cNvSpPr>
              <a:spLocks noChangeShapeType="1"/>
            </p:cNvSpPr>
            <p:nvPr/>
          </p:nvSpPr>
          <p:spPr bwMode="auto">
            <a:xfrm>
              <a:off x="2381" y="2704"/>
              <a:ext cx="0" cy="182"/>
            </a:xfrm>
            <a:prstGeom prst="line">
              <a:avLst/>
            </a:prstGeom>
            <a:noFill/>
            <a:ln w="9525">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up)">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4"/>
            <a:ext cx="8229600" cy="563563"/>
          </a:xfrm>
        </p:spPr>
        <p:txBody>
          <a:bodyPr/>
          <a:lstStyle/>
          <a:p>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循环控制方法</a:t>
            </a:r>
            <a:endParaRPr lang="zh-CN" altLang="en-US"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276610" y="2294820"/>
            <a:ext cx="4583422" cy="400110"/>
          </a:xfrm>
          <a:prstGeom prst="rect">
            <a:avLst/>
          </a:prstGeom>
        </p:spPr>
        <p:txBody>
          <a:bodyPr wrap="square">
            <a:spAutoFit/>
          </a:bodyPr>
          <a:lstStyle/>
          <a:p>
            <a:pPr indent="254000" algn="just">
              <a:spcAft>
                <a:spcPts val="0"/>
              </a:spcAft>
            </a:pP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⑴</a:t>
            </a:r>
            <a:r>
              <a:rPr lang="x-none" altLang="zh-CN" sz="2000" b="1" dirty="0">
                <a:latin typeface="微软雅黑" panose="020B0503020204020204" pitchFamily="34" charset="-122"/>
                <a:ea typeface="微软雅黑" panose="020B0503020204020204" pitchFamily="34" charset="-122"/>
                <a:cs typeface="Times New Roman" panose="02020603050405020304" pitchFamily="18" charset="0"/>
              </a:rPr>
              <a:t>计数控制</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循环次数已知时，常用</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000" b="1"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563519" y="2921912"/>
            <a:ext cx="3870176" cy="1200329"/>
          </a:xfrm>
          <a:prstGeom prst="rect">
            <a:avLst/>
          </a:prstGeom>
          <a:solidFill>
            <a:srgbClr val="FFFFCC"/>
          </a:solidFill>
          <a:ln>
            <a:solidFill>
              <a:schemeClr val="tx1"/>
            </a:solidFill>
          </a:ln>
        </p:spPr>
        <p:txBody>
          <a:bodyPr wrap="square">
            <a:spAutoFit/>
          </a:bodyPr>
          <a:lstStyle/>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①  倒计数</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将循环次数</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送入一循环计数器中，某循环一次，计数器减</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，直到其值为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Rectangle 3"/>
          <p:cNvSpPr>
            <a:spLocks noChangeArrowheads="1"/>
          </p:cNvSpPr>
          <p:nvPr/>
        </p:nvSpPr>
        <p:spPr bwMode="auto">
          <a:xfrm>
            <a:off x="487085" y="4440068"/>
            <a:ext cx="341922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dirty="0">
                <a:solidFill>
                  <a:srgbClr val="40458C"/>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solidFill>
                <a:srgbClr val="40458C"/>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solidFill>
                  <a:srgbClr val="40458C"/>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0D36E3"/>
                </a:solidFill>
                <a:latin typeface="Times New Roman" panose="02020603050405020304" pitchFamily="18" charset="0"/>
                <a:ea typeface="微软雅黑" panose="020B0503020204020204" pitchFamily="34" charset="-122"/>
                <a:cs typeface="Times New Roman" panose="02020603050405020304" pitchFamily="18" charset="0"/>
              </a:rPr>
              <a:t>MOV  CX，</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循环次数</a:t>
            </a:r>
            <a:endPar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LOOPA</a:t>
            </a:r>
            <a:r>
              <a:rPr lang="en-US" altLang="zh-CN" b="1" dirty="0">
                <a:solidFill>
                  <a:srgbClr val="40458C"/>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solidFill>
                <a:srgbClr val="40458C"/>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solidFill>
                  <a:srgbClr val="40458C"/>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solidFill>
                <a:srgbClr val="40458C"/>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DEC   CX</a:t>
            </a:r>
            <a:endParaRPr lang="en-US" altLang="zh-CN" b="1" dirty="0">
              <a:solidFill>
                <a:srgbClr val="40458C"/>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JNE     LOOPA</a:t>
            </a:r>
            <a:r>
              <a:rPr lang="en-US" altLang="zh-CN" b="1" dirty="0">
                <a:solidFill>
                  <a:srgbClr val="40458C"/>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solidFill>
                <a:srgbClr val="40458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矩形 7"/>
          <p:cNvSpPr/>
          <p:nvPr/>
        </p:nvSpPr>
        <p:spPr>
          <a:xfrm>
            <a:off x="5004048" y="2918506"/>
            <a:ext cx="3870176" cy="1200329"/>
          </a:xfrm>
          <a:prstGeom prst="rect">
            <a:avLst/>
          </a:prstGeom>
          <a:solidFill>
            <a:srgbClr val="FFFFCC"/>
          </a:solidFill>
          <a:ln>
            <a:solidFill>
              <a:schemeClr val="accent3">
                <a:lumMod val="60000"/>
                <a:lumOff val="40000"/>
              </a:schemeClr>
            </a:solidFill>
          </a:ln>
        </p:spPr>
        <p:txBody>
          <a:bodyPr wrap="square">
            <a:spAutoFit/>
          </a:bodyPr>
          <a:lstStyle/>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② 正计数</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循环次数</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送入一循环计数器中，某循环一次，计数器加</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，直到其值为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Rectangle 3"/>
          <p:cNvSpPr>
            <a:spLocks noChangeArrowheads="1"/>
          </p:cNvSpPr>
          <p:nvPr/>
        </p:nvSpPr>
        <p:spPr bwMode="auto">
          <a:xfrm>
            <a:off x="5004048" y="4301568"/>
            <a:ext cx="410381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0D36E3"/>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solidFill>
                <a:srgbClr val="0D36E3"/>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solidFill>
                  <a:srgbClr val="0D36E3"/>
                </a:solidFill>
                <a:latin typeface="Times New Roman" panose="02020603050405020304" pitchFamily="18" charset="0"/>
                <a:ea typeface="微软雅黑" panose="020B0503020204020204" pitchFamily="34" charset="-122"/>
                <a:cs typeface="Times New Roman" panose="02020603050405020304" pitchFamily="18" charset="0"/>
              </a:rPr>
              <a:t>              MOV  CX，</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solidFill>
                  <a:srgbClr val="990033"/>
                </a:solidFill>
                <a:latin typeface="Times New Roman" panose="02020603050405020304" pitchFamily="18" charset="0"/>
                <a:ea typeface="微软雅黑" panose="020B0503020204020204" pitchFamily="34" charset="-122"/>
                <a:cs typeface="Times New Roman" panose="02020603050405020304" pitchFamily="18" charset="0"/>
              </a:rPr>
              <a:t>LOOPA</a:t>
            </a:r>
            <a:r>
              <a:rPr lang="en-US" altLang="zh-CN" b="1" dirty="0">
                <a:solidFill>
                  <a:srgbClr val="0D36E3"/>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solidFill>
                <a:srgbClr val="0D36E3"/>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0D36E3"/>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solidFill>
                <a:srgbClr val="0D36E3"/>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solidFill>
                  <a:srgbClr val="0D36E3"/>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INC   CX</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CMP  CX,  n</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solidFill>
                  <a:srgbClr val="0D36E3"/>
                </a:solidFill>
                <a:latin typeface="Times New Roman" panose="02020603050405020304" pitchFamily="18" charset="0"/>
                <a:ea typeface="微软雅黑" panose="020B0503020204020204" pitchFamily="34" charset="-122"/>
                <a:cs typeface="Times New Roman" panose="02020603050405020304" pitchFamily="18" charset="0"/>
              </a:rPr>
              <a:t>              JNE    LOOPA      </a:t>
            </a:r>
            <a:endParaRPr lang="zh-CN" altLang="en-US" b="1" dirty="0">
              <a:solidFill>
                <a:srgbClr val="0D36E3"/>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animBg="1"/>
      <p:bldP spid="7" grpId="0" autoUpdateAnimBg="0"/>
      <p:bldP spid="8" grpId="0" animBg="1"/>
      <p:bldP spid="9"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5"/>
            <a:ext cx="8229600" cy="998330"/>
          </a:xfrm>
        </p:spPr>
        <p:txBody>
          <a:bodyPr/>
          <a:lstStyle/>
          <a:p>
            <a:r>
              <a:rPr lang="zh-CN" altLang="en-US" sz="2000" b="1" dirty="0">
                <a:latin typeface="Times New Roman" panose="02020603050405020304" pitchFamily="18" charset="0"/>
                <a:cs typeface="Times New Roman" panose="02020603050405020304" pitchFamily="18" charset="0"/>
              </a:rPr>
              <a:t>例</a:t>
            </a:r>
            <a:r>
              <a:rPr lang="en-US" altLang="zh-CN" sz="2000" b="1" dirty="0">
                <a:latin typeface="Times New Roman" panose="02020603050405020304" pitchFamily="18" charset="0"/>
                <a:cs typeface="Times New Roman" panose="02020603050405020304" pitchFamily="18" charset="0"/>
              </a:rPr>
              <a:t>5.10 </a:t>
            </a:r>
            <a:r>
              <a:rPr lang="zh-CN" altLang="en-US" sz="2000" b="1" dirty="0">
                <a:latin typeface="Times New Roman" panose="02020603050405020304" pitchFamily="18" charset="0"/>
                <a:cs typeface="Times New Roman" panose="02020603050405020304" pitchFamily="18" charset="0"/>
              </a:rPr>
              <a:t>在首地址为</a:t>
            </a:r>
            <a:r>
              <a:rPr lang="en-US" altLang="zh-CN" sz="2000" b="1" dirty="0">
                <a:latin typeface="Times New Roman" panose="02020603050405020304" pitchFamily="18" charset="0"/>
                <a:cs typeface="Times New Roman" panose="02020603050405020304" pitchFamily="18" charset="0"/>
              </a:rPr>
              <a:t>BUFF</a:t>
            </a:r>
            <a:r>
              <a:rPr lang="zh-CN" altLang="en-US" sz="2000" b="1" dirty="0">
                <a:latin typeface="Times New Roman" panose="02020603050405020304" pitchFamily="18" charset="0"/>
                <a:cs typeface="Times New Roman" panose="02020603050405020304" pitchFamily="18" charset="0"/>
              </a:rPr>
              <a:t>的内存缓冲区中，存放着</a:t>
            </a:r>
            <a:r>
              <a:rPr lang="en-US" altLang="zh-CN" sz="2000" b="1" dirty="0">
                <a:latin typeface="Times New Roman" panose="02020603050405020304" pitchFamily="18" charset="0"/>
                <a:cs typeface="Times New Roman" panose="02020603050405020304" pitchFamily="18" charset="0"/>
              </a:rPr>
              <a:t>20H</a:t>
            </a:r>
            <a:r>
              <a:rPr lang="zh-CN" altLang="en-US" sz="2000" b="1" dirty="0">
                <a:latin typeface="Times New Roman" panose="02020603050405020304" pitchFamily="18" charset="0"/>
                <a:cs typeface="Times New Roman" panose="02020603050405020304" pitchFamily="18" charset="0"/>
              </a:rPr>
              <a:t>个带符号的字数据。要求找出其中的最小值，并将最小值存入</a:t>
            </a:r>
            <a:r>
              <a:rPr lang="en-US" altLang="zh-CN" sz="2000" b="1" dirty="0">
                <a:latin typeface="Times New Roman" panose="02020603050405020304" pitchFamily="18" charset="0"/>
                <a:cs typeface="Times New Roman" panose="02020603050405020304" pitchFamily="18" charset="0"/>
              </a:rPr>
              <a:t>MIN</a:t>
            </a:r>
            <a:r>
              <a:rPr lang="zh-CN" altLang="en-US" sz="2000" b="1" dirty="0">
                <a:latin typeface="Times New Roman" panose="02020603050405020304" pitchFamily="18" charset="0"/>
                <a:cs typeface="Times New Roman" panose="02020603050405020304" pitchFamily="18" charset="0"/>
              </a:rPr>
              <a:t>单元。</a:t>
            </a:r>
            <a:endParaRPr lang="zh-CN" altLang="en-US" sz="2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971600" y="2816904"/>
            <a:ext cx="7200800" cy="2485745"/>
          </a:xfrm>
          <a:prstGeom prst="rect">
            <a:avLst/>
          </a:prstGeom>
        </p:spPr>
        <p:txBody>
          <a:bodyPr wrap="square">
            <a:spAutoFit/>
          </a:bodyPr>
          <a:lstStyle/>
          <a:p>
            <a:pPr>
              <a:lnSpc>
                <a:spcPct val="150000"/>
              </a:lnSpc>
            </a:pPr>
            <a:r>
              <a:rPr lang="zh-CN" altLang="en-US" b="1" kern="100" dirty="0">
                <a:latin typeface="Times New Roman" panose="02020603050405020304" pitchFamily="18" charset="0"/>
                <a:ea typeface="微软雅黑" panose="020B0503020204020204" pitchFamily="34" charset="-122"/>
                <a:cs typeface="Times New Roman" panose="02020603050405020304" pitchFamily="18" charset="0"/>
              </a:rPr>
              <a:t>设计思路：</a:t>
            </a:r>
            <a:endPar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l"/>
            </a:pP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可以先假定第一个数据就是</a:t>
            </a:r>
            <a:r>
              <a:rPr lang="zh-CN" altLang="zh-CN"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最小值（当前最小值）</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，然后和其余数据比较，如果比当前最小值大，则不处理；否则将该数据置换为当前最小值，直至所有的数据都比较完。</a:t>
            </a:r>
            <a:endPar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l"/>
            </a:pP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循环次数是</a:t>
            </a:r>
            <a:r>
              <a:rPr lang="en-US" altLang="zh-CN"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20H</a:t>
            </a:r>
            <a:r>
              <a:rPr lang="zh-CN" altLang="en-US"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次</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3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5"/>
            <a:ext cx="8229600" cy="4300796"/>
          </a:xfrm>
        </p:spPr>
        <p:txBody>
          <a:bodyPr/>
          <a:lstStyle/>
          <a:p>
            <a:pPr lvl="0">
              <a:spcBef>
                <a:spcPct val="50000"/>
              </a:spcBef>
              <a:buClrTx/>
            </a:pPr>
            <a:r>
              <a:rPr kumimoji="1" lang="zh-CN" altLang="en-US" b="1" kern="1200" dirty="0">
                <a:solidFill>
                  <a:srgbClr val="000000"/>
                </a:solidFill>
                <a:latin typeface="Times New Roman" panose="02020603050405020304" pitchFamily="18" charset="0"/>
                <a:cs typeface="Times New Roman" panose="02020603050405020304" pitchFamily="18" charset="0"/>
              </a:rPr>
              <a:t> 一般情况下，汇编语言的</a:t>
            </a:r>
            <a:r>
              <a:rPr kumimoji="1" lang="zh-CN" altLang="en-US" b="1" kern="1200" dirty="0">
                <a:solidFill>
                  <a:srgbClr val="FF3300"/>
                </a:solidFill>
                <a:latin typeface="Times New Roman" panose="02020603050405020304" pitchFamily="18" charset="0"/>
                <a:cs typeface="Times New Roman" panose="02020603050405020304" pitchFamily="18" charset="0"/>
              </a:rPr>
              <a:t>指令性语句</a:t>
            </a:r>
            <a:r>
              <a:rPr kumimoji="1" lang="zh-CN" altLang="en-US" b="1" kern="1200" dirty="0">
                <a:solidFill>
                  <a:srgbClr val="000000"/>
                </a:solidFill>
                <a:latin typeface="Times New Roman" panose="02020603050405020304" pitchFamily="18" charset="0"/>
                <a:cs typeface="Times New Roman" panose="02020603050405020304" pitchFamily="18" charset="0"/>
              </a:rPr>
              <a:t>可以由以下几部分组成：</a:t>
            </a:r>
            <a:endParaRPr kumimoji="1" lang="zh-CN" altLang="en-US" b="1" kern="1200" dirty="0">
              <a:solidFill>
                <a:srgbClr val="000000"/>
              </a:solidFill>
              <a:latin typeface="Times New Roman" panose="02020603050405020304" pitchFamily="18" charset="0"/>
              <a:cs typeface="Times New Roman" panose="02020603050405020304" pitchFamily="18" charset="0"/>
            </a:endParaRPr>
          </a:p>
          <a:p>
            <a:pPr lvl="0">
              <a:spcBef>
                <a:spcPct val="50000"/>
              </a:spcBef>
              <a:buClrTx/>
            </a:pPr>
            <a:r>
              <a:rPr kumimoji="1" lang="zh-CN" altLang="en-US" kern="1200" dirty="0">
                <a:solidFill>
                  <a:srgbClr val="000000"/>
                </a:solidFill>
                <a:latin typeface="Times New Roman" panose="02020603050405020304" pitchFamily="18" charset="0"/>
                <a:cs typeface="Times New Roman" panose="02020603050405020304" pitchFamily="18" charset="0"/>
              </a:rPr>
              <a:t>      </a:t>
            </a:r>
            <a:r>
              <a:rPr kumimoji="1" lang="en-US" altLang="zh-CN" b="1" kern="1200" dirty="0">
                <a:solidFill>
                  <a:srgbClr val="FF0000"/>
                </a:solidFill>
                <a:latin typeface="Times New Roman" panose="02020603050405020304" pitchFamily="18" charset="0"/>
                <a:cs typeface="Times New Roman" panose="02020603050405020304" pitchFamily="18" charset="0"/>
              </a:rPr>
              <a:t>[</a:t>
            </a:r>
            <a:r>
              <a:rPr kumimoji="1" lang="zh-CN" altLang="en-US" b="1" kern="1200" dirty="0">
                <a:solidFill>
                  <a:srgbClr val="FF0000"/>
                </a:solidFill>
                <a:latin typeface="Times New Roman" panose="02020603050405020304" pitchFamily="18" charset="0"/>
                <a:cs typeface="Times New Roman" panose="02020603050405020304" pitchFamily="18" charset="0"/>
              </a:rPr>
              <a:t>标号</a:t>
            </a:r>
            <a:r>
              <a:rPr kumimoji="1" lang="en-US" altLang="zh-CN" b="1" kern="1200" dirty="0">
                <a:solidFill>
                  <a:srgbClr val="FF0000"/>
                </a:solidFill>
                <a:latin typeface="Times New Roman" panose="02020603050405020304" pitchFamily="18" charset="0"/>
                <a:cs typeface="Times New Roman" panose="02020603050405020304" pitchFamily="18" charset="0"/>
              </a:rPr>
              <a:t>:] </a:t>
            </a:r>
            <a:r>
              <a:rPr kumimoji="1" lang="zh-CN" altLang="en-US" b="1" kern="1200" dirty="0">
                <a:solidFill>
                  <a:srgbClr val="FF0000"/>
                </a:solidFill>
                <a:latin typeface="Times New Roman" panose="02020603050405020304" pitchFamily="18" charset="0"/>
                <a:cs typeface="Times New Roman" panose="02020603050405020304" pitchFamily="18" charset="0"/>
              </a:rPr>
              <a:t>［前缀］</a:t>
            </a:r>
            <a:r>
              <a:rPr kumimoji="1" lang="en-US" altLang="zh-CN" b="1" kern="1200" dirty="0">
                <a:solidFill>
                  <a:srgbClr val="FF0000"/>
                </a:solidFill>
                <a:latin typeface="Times New Roman" panose="02020603050405020304" pitchFamily="18" charset="0"/>
                <a:cs typeface="Times New Roman" panose="02020603050405020304" pitchFamily="18" charset="0"/>
              </a:rPr>
              <a:t> </a:t>
            </a:r>
            <a:r>
              <a:rPr kumimoji="1" lang="zh-CN" altLang="en-US" b="1" kern="1200" dirty="0">
                <a:solidFill>
                  <a:srgbClr val="FF0000"/>
                </a:solidFill>
                <a:latin typeface="Times New Roman" panose="02020603050405020304" pitchFamily="18" charset="0"/>
                <a:cs typeface="Times New Roman" panose="02020603050405020304" pitchFamily="18" charset="0"/>
              </a:rPr>
              <a:t>操作码助记符  </a:t>
            </a:r>
            <a:r>
              <a:rPr kumimoji="1" lang="en-US" altLang="zh-CN" b="1" kern="1200" dirty="0">
                <a:solidFill>
                  <a:srgbClr val="FF0000"/>
                </a:solidFill>
                <a:latin typeface="Times New Roman" panose="02020603050405020304" pitchFamily="18" charset="0"/>
                <a:cs typeface="Times New Roman" panose="02020603050405020304" pitchFamily="18" charset="0"/>
              </a:rPr>
              <a:t>[</a:t>
            </a:r>
            <a:r>
              <a:rPr kumimoji="1" lang="zh-CN" altLang="en-US" b="1" kern="1200" dirty="0">
                <a:solidFill>
                  <a:srgbClr val="FF0000"/>
                </a:solidFill>
                <a:latin typeface="Times New Roman" panose="02020603050405020304" pitchFamily="18" charset="0"/>
                <a:cs typeface="Times New Roman" panose="02020603050405020304" pitchFamily="18" charset="0"/>
              </a:rPr>
              <a:t>操作数</a:t>
            </a:r>
            <a:r>
              <a:rPr kumimoji="1" lang="en-US" altLang="zh-CN" b="1" kern="1200" dirty="0">
                <a:solidFill>
                  <a:srgbClr val="FF0000"/>
                </a:solidFill>
                <a:latin typeface="Times New Roman" panose="02020603050405020304" pitchFamily="18" charset="0"/>
                <a:cs typeface="Times New Roman" panose="02020603050405020304" pitchFamily="18" charset="0"/>
              </a:rPr>
              <a:t>]  [</a:t>
            </a:r>
            <a:r>
              <a:rPr kumimoji="1" lang="zh-CN" altLang="en-US" b="1" kern="1200" dirty="0">
                <a:solidFill>
                  <a:srgbClr val="FF0000"/>
                </a:solidFill>
                <a:latin typeface="Times New Roman" panose="02020603050405020304" pitchFamily="18" charset="0"/>
                <a:cs typeface="Times New Roman" panose="02020603050405020304" pitchFamily="18" charset="0"/>
              </a:rPr>
              <a:t>；注释</a:t>
            </a:r>
            <a:r>
              <a:rPr kumimoji="1" lang="en-US" altLang="zh-CN" b="1" kern="1200" dirty="0">
                <a:solidFill>
                  <a:srgbClr val="FF0000"/>
                </a:solidFill>
                <a:latin typeface="Times New Roman" panose="02020603050405020304" pitchFamily="18" charset="0"/>
                <a:cs typeface="Times New Roman" panose="02020603050405020304" pitchFamily="18" charset="0"/>
              </a:rPr>
              <a:t>]</a:t>
            </a:r>
            <a:endParaRPr kumimoji="1" lang="en-US" altLang="zh-CN" b="1" kern="1200" dirty="0">
              <a:solidFill>
                <a:srgbClr val="FF0000"/>
              </a:solidFill>
              <a:latin typeface="Times New Roman" panose="02020603050405020304" pitchFamily="18" charset="0"/>
              <a:cs typeface="Times New Roman" panose="02020603050405020304" pitchFamily="18" charset="0"/>
            </a:endParaRPr>
          </a:p>
          <a:p>
            <a:pPr lvl="0">
              <a:spcBef>
                <a:spcPct val="50000"/>
              </a:spcBef>
              <a:buClrTx/>
            </a:pPr>
            <a:r>
              <a:rPr kumimoji="1" lang="en-US" altLang="zh-CN" b="1" kern="1200" dirty="0">
                <a:solidFill>
                  <a:srgbClr val="0066FF"/>
                </a:solidFill>
                <a:latin typeface="Times New Roman" panose="02020603050405020304" pitchFamily="18" charset="0"/>
                <a:cs typeface="Times New Roman" panose="02020603050405020304" pitchFamily="18" charset="0"/>
              </a:rPr>
              <a:t>      </a:t>
            </a:r>
            <a:r>
              <a:rPr kumimoji="1" lang="zh-CN" altLang="en-US" b="1" kern="1200" dirty="0">
                <a:solidFill>
                  <a:srgbClr val="000000"/>
                </a:solidFill>
                <a:latin typeface="Times New Roman" panose="02020603050405020304" pitchFamily="18" charset="0"/>
                <a:cs typeface="Times New Roman" panose="02020603050405020304" pitchFamily="18" charset="0"/>
              </a:rPr>
              <a:t>伪指令语句又称为</a:t>
            </a:r>
            <a:r>
              <a:rPr kumimoji="1" lang="zh-CN" altLang="en-US" b="1" kern="1200" dirty="0">
                <a:solidFill>
                  <a:srgbClr val="FF0000"/>
                </a:solidFill>
                <a:latin typeface="Times New Roman" panose="02020603050405020304" pitchFamily="18" charset="0"/>
                <a:cs typeface="Times New Roman" panose="02020603050405020304" pitchFamily="18" charset="0"/>
              </a:rPr>
              <a:t>指示性语句</a:t>
            </a:r>
            <a:r>
              <a:rPr kumimoji="1" lang="zh-CN" altLang="en-US" b="1" kern="1200" dirty="0">
                <a:solidFill>
                  <a:srgbClr val="000000"/>
                </a:solidFill>
                <a:latin typeface="Times New Roman" panose="02020603050405020304" pitchFamily="18" charset="0"/>
                <a:cs typeface="Times New Roman" panose="02020603050405020304" pitchFamily="18" charset="0"/>
              </a:rPr>
              <a:t>，其格式为：</a:t>
            </a:r>
            <a:endParaRPr kumimoji="1" lang="zh-CN" altLang="en-US" b="1" kern="1200" dirty="0">
              <a:solidFill>
                <a:srgbClr val="000000"/>
              </a:solidFill>
              <a:latin typeface="Times New Roman" panose="02020603050405020304" pitchFamily="18" charset="0"/>
              <a:cs typeface="Times New Roman" panose="02020603050405020304" pitchFamily="18" charset="0"/>
            </a:endParaRPr>
          </a:p>
          <a:p>
            <a:pPr lvl="0">
              <a:spcBef>
                <a:spcPct val="50000"/>
              </a:spcBef>
              <a:buClrTx/>
            </a:pPr>
            <a:r>
              <a:rPr kumimoji="1" lang="zh-CN" altLang="en-US" kern="1200" dirty="0">
                <a:solidFill>
                  <a:srgbClr val="000000"/>
                </a:solidFill>
                <a:latin typeface="Times New Roman" panose="02020603050405020304" pitchFamily="18" charset="0"/>
                <a:cs typeface="Times New Roman" panose="02020603050405020304" pitchFamily="18" charset="0"/>
              </a:rPr>
              <a:t>      </a:t>
            </a:r>
            <a:r>
              <a:rPr kumimoji="1" lang="en-US" altLang="zh-CN" b="1" kern="1200" dirty="0">
                <a:solidFill>
                  <a:srgbClr val="FF0000"/>
                </a:solidFill>
                <a:latin typeface="Times New Roman" panose="02020603050405020304" pitchFamily="18" charset="0"/>
                <a:cs typeface="Times New Roman" panose="02020603050405020304" pitchFamily="18" charset="0"/>
              </a:rPr>
              <a:t>[ </a:t>
            </a:r>
            <a:r>
              <a:rPr kumimoji="1" lang="zh-CN" altLang="en-US" b="1" kern="1200" dirty="0">
                <a:solidFill>
                  <a:srgbClr val="FF0000"/>
                </a:solidFill>
                <a:latin typeface="Times New Roman" panose="02020603050405020304" pitchFamily="18" charset="0"/>
                <a:cs typeface="Times New Roman" panose="02020603050405020304" pitchFamily="18" charset="0"/>
              </a:rPr>
              <a:t>名字  </a:t>
            </a:r>
            <a:r>
              <a:rPr kumimoji="1" lang="en-US" altLang="zh-CN" b="1" kern="1200" dirty="0">
                <a:solidFill>
                  <a:srgbClr val="FF0000"/>
                </a:solidFill>
                <a:latin typeface="Times New Roman" panose="02020603050405020304" pitchFamily="18" charset="0"/>
                <a:cs typeface="Times New Roman" panose="02020603050405020304" pitchFamily="18" charset="0"/>
              </a:rPr>
              <a:t>]  </a:t>
            </a:r>
            <a:r>
              <a:rPr kumimoji="1" lang="zh-CN" altLang="en-US" b="1" kern="1200" dirty="0">
                <a:solidFill>
                  <a:srgbClr val="FF0000"/>
                </a:solidFill>
                <a:latin typeface="Times New Roman" panose="02020603050405020304" pitchFamily="18" charset="0"/>
                <a:cs typeface="Times New Roman" panose="02020603050405020304" pitchFamily="18" charset="0"/>
              </a:rPr>
              <a:t>伪指令定义符  </a:t>
            </a:r>
            <a:r>
              <a:rPr kumimoji="1" lang="en-US" altLang="zh-CN" b="1" kern="1200" dirty="0">
                <a:solidFill>
                  <a:srgbClr val="FF0000"/>
                </a:solidFill>
                <a:latin typeface="Times New Roman" panose="02020603050405020304" pitchFamily="18" charset="0"/>
                <a:cs typeface="Times New Roman" panose="02020603050405020304" pitchFamily="18" charset="0"/>
              </a:rPr>
              <a:t>[</a:t>
            </a:r>
            <a:r>
              <a:rPr kumimoji="1" lang="zh-CN" altLang="en-US" b="1" kern="1200" dirty="0">
                <a:solidFill>
                  <a:srgbClr val="FF0000"/>
                </a:solidFill>
                <a:latin typeface="Times New Roman" panose="02020603050405020304" pitchFamily="18" charset="0"/>
                <a:cs typeface="Times New Roman" panose="02020603050405020304" pitchFamily="18" charset="0"/>
              </a:rPr>
              <a:t>操作数</a:t>
            </a:r>
            <a:r>
              <a:rPr kumimoji="1" lang="en-US" altLang="zh-CN" b="1" kern="1200" dirty="0">
                <a:solidFill>
                  <a:srgbClr val="FF0000"/>
                </a:solidFill>
                <a:latin typeface="Times New Roman" panose="02020603050405020304" pitchFamily="18" charset="0"/>
                <a:cs typeface="Times New Roman" panose="02020603050405020304" pitchFamily="18" charset="0"/>
              </a:rPr>
              <a:t>] [</a:t>
            </a:r>
            <a:r>
              <a:rPr kumimoji="1" lang="zh-CN" altLang="en-US" b="1" kern="1200" dirty="0">
                <a:solidFill>
                  <a:srgbClr val="FF0000"/>
                </a:solidFill>
                <a:latin typeface="Times New Roman" panose="02020603050405020304" pitchFamily="18" charset="0"/>
                <a:cs typeface="Times New Roman" panose="02020603050405020304" pitchFamily="18" charset="0"/>
              </a:rPr>
              <a:t>； 注释 </a:t>
            </a:r>
            <a:r>
              <a:rPr kumimoji="1" lang="en-US" altLang="zh-CN" b="1" kern="1200" dirty="0">
                <a:solidFill>
                  <a:srgbClr val="FF0000"/>
                </a:solidFill>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5.1</a:t>
            </a:r>
            <a:r>
              <a:rPr lang="zh-CN" altLang="en-US" dirty="0"/>
              <a:t>汇编语言程序基本格式</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6" name="矩形 5"/>
          <p:cNvSpPr/>
          <p:nvPr/>
        </p:nvSpPr>
        <p:spPr>
          <a:xfrm>
            <a:off x="335136" y="2215879"/>
            <a:ext cx="3049414" cy="2426242"/>
          </a:xfrm>
          <a:prstGeom prst="rect">
            <a:avLst/>
          </a:prstGeom>
          <a:solidFill>
            <a:srgbClr val="FFFFCC"/>
          </a:solidFill>
          <a:ln>
            <a:solidFill>
              <a:schemeClr val="accent1"/>
            </a:solidFill>
          </a:ln>
        </p:spPr>
        <p:txBody>
          <a:bodyPr wrap="square">
            <a:spAutoFit/>
          </a:bodyPr>
          <a:lstStyle/>
          <a:p>
            <a:pPr marL="0" marR="0" lvl="0" indent="0" defTabSz="914400" eaLnBrk="1" fontAlgn="auto" latinLnBrk="0" hangingPunct="1">
              <a:lnSpc>
                <a:spcPct val="105000"/>
              </a:lnSpc>
              <a:spcBef>
                <a:spcPts val="0"/>
              </a:spcBef>
              <a:spcAft>
                <a:spcPts val="0"/>
              </a:spcAft>
              <a:buClrTx/>
              <a:buSzTx/>
              <a:buFontTx/>
              <a:buNone/>
              <a:defRPr/>
            </a:pPr>
            <a:r>
              <a:rPr kumimoji="0" lang="en-US" altLang="zh-CN" sz="1400" b="1" i="0" u="none" strike="noStrike" kern="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DSEG        SEGMENT</a:t>
            </a:r>
            <a:r>
              <a:rPr kumimoji="0" lang="en-US" altLang="zh-CN" sz="14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en-US" altLang="zh-CN" sz="14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05000"/>
              </a:lnSpc>
              <a:spcBef>
                <a:spcPts val="0"/>
              </a:spcBef>
              <a:spcAft>
                <a:spcPts val="0"/>
              </a:spcAft>
              <a:buClrTx/>
              <a:buSzTx/>
              <a:buFontTx/>
              <a:buNone/>
              <a:defRPr/>
            </a:pPr>
            <a:r>
              <a:rPr kumimoji="0" lang="en-US" altLang="zh-CN" sz="1400" b="1" i="0" u="none" strike="noStrike" kern="0" cap="none" spc="0" normalizeH="0" baseline="0" noProof="0" dirty="0">
                <a:ln>
                  <a:noFill/>
                </a:ln>
                <a:solidFill>
                  <a:srgbClr val="CC00CC"/>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b="1" dirty="0">
                <a:solidFill>
                  <a:srgbClr val="CC00CC"/>
                </a:solidFill>
                <a:latin typeface="Times New Roman" panose="02020603050405020304" pitchFamily="18" charset="0"/>
                <a:ea typeface="微软雅黑" panose="020B0503020204020204" pitchFamily="34" charset="-122"/>
                <a:cs typeface="Times New Roman" panose="02020603050405020304" pitchFamily="18" charset="0"/>
              </a:rPr>
              <a:t>BUFF</a:t>
            </a:r>
            <a:r>
              <a:rPr kumimoji="0" lang="en-US" altLang="zh-CN" sz="1400" b="1" i="0" u="none" strike="noStrike" kern="0" cap="none" spc="0" normalizeH="0" baseline="0" noProof="0" dirty="0">
                <a:ln>
                  <a:noFill/>
                </a:ln>
                <a:solidFill>
                  <a:srgbClr val="CC00CC"/>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1400" b="1" i="0" u="none" strike="noStrike" kern="0" cap="none" spc="0" normalizeH="0" baseline="0" noProof="0" dirty="0">
                <a:ln>
                  <a:noFill/>
                </a:ln>
                <a:solidFill>
                  <a:schemeClr val="accent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DD  5,7,19H,23H,0A0H….</a:t>
            </a:r>
            <a:endParaRPr kumimoji="0" lang="en-US" altLang="zh-CN" sz="1400" b="1" i="0" u="none" strike="noStrike" kern="0" cap="none" spc="0" normalizeH="0" baseline="0" noProof="0" dirty="0">
              <a:ln>
                <a:noFill/>
              </a:ln>
              <a:solidFill>
                <a:schemeClr val="accent2"/>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05000"/>
              </a:lnSpc>
              <a:spcBef>
                <a:spcPts val="0"/>
              </a:spcBef>
              <a:spcAft>
                <a:spcPts val="0"/>
              </a:spcAft>
              <a:buClrTx/>
              <a:buSzTx/>
              <a:buFontTx/>
              <a:buNone/>
              <a:defRPr/>
            </a:pPr>
            <a:r>
              <a:rPr kumimoji="0" lang="zh-CN" altLang="en-US" sz="1400" b="1" i="0" u="none" strike="noStrike" kern="0" cap="none" spc="0" normalizeH="0" baseline="0" noProof="0" dirty="0">
                <a:ln>
                  <a:noFill/>
                </a:ln>
                <a:solidFill>
                  <a:schemeClr val="accent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；放置</a:t>
            </a:r>
            <a:r>
              <a:rPr kumimoji="0" lang="en-US" altLang="zh-CN" sz="1400" b="1" i="0" u="none" strike="noStrike" kern="0" cap="none" spc="0" normalizeH="0" baseline="0" noProof="0" dirty="0">
                <a:ln>
                  <a:noFill/>
                </a:ln>
                <a:solidFill>
                  <a:schemeClr val="accent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20H</a:t>
            </a:r>
            <a:r>
              <a:rPr kumimoji="0" lang="zh-CN" altLang="en-US" sz="1400" b="1" i="0" u="none" strike="noStrike" kern="0" cap="none" spc="0" normalizeH="0" baseline="0" noProof="0" dirty="0">
                <a:ln>
                  <a:noFill/>
                </a:ln>
                <a:solidFill>
                  <a:schemeClr val="accent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个带符号数据</a:t>
            </a:r>
            <a:endParaRPr kumimoji="0" lang="en-US" altLang="zh-CN" sz="1400" b="1" i="0" u="none" strike="noStrike" kern="0" cap="none" spc="0" normalizeH="0" baseline="0" noProof="0" dirty="0">
              <a:ln>
                <a:noFill/>
              </a:ln>
              <a:solidFill>
                <a:schemeClr val="accent2"/>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05000"/>
              </a:lnSpc>
              <a:spcBef>
                <a:spcPts val="0"/>
              </a:spcBef>
              <a:spcAft>
                <a:spcPts val="0"/>
              </a:spcAft>
              <a:buClrTx/>
              <a:buSzTx/>
              <a:buFontTx/>
              <a:buNone/>
              <a:defRPr/>
            </a:pPr>
            <a:r>
              <a:rPr kumimoji="0" lang="en-US" altLang="zh-CN" sz="1400" b="1" i="0" u="none" strike="noStrike" kern="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DSEG        ENDS</a:t>
            </a:r>
            <a:endParaRPr kumimoji="0" lang="en-US" altLang="zh-CN" sz="1400" b="1" i="0" u="none" strike="noStrike" kern="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05000"/>
              </a:lnSpc>
              <a:spcBef>
                <a:spcPct val="40000"/>
              </a:spcBef>
              <a:spcAft>
                <a:spcPts val="0"/>
              </a:spcAft>
              <a:buClrTx/>
              <a:buSzTx/>
              <a:buFontTx/>
              <a:buNone/>
              <a:defRPr/>
            </a:pPr>
            <a:r>
              <a:rPr kumimoji="0" lang="en-US" altLang="zh-CN" sz="1400" b="1" i="0" u="none" strike="noStrike" kern="0" cap="none" spc="0" normalizeH="0" baseline="0" noProof="0" dirty="0">
                <a:ln>
                  <a:noFill/>
                </a:ln>
                <a:solidFill>
                  <a:srgbClr val="0099CC"/>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CSEG        SEGMENT</a:t>
            </a:r>
            <a:endParaRPr kumimoji="0" lang="en-US" altLang="zh-CN" sz="1400" b="1" i="0" u="none" strike="noStrike" kern="0" cap="none" spc="0" normalizeH="0" baseline="0" noProof="0" dirty="0">
              <a:ln>
                <a:noFill/>
              </a:ln>
              <a:solidFill>
                <a:srgbClr val="0099CC"/>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05000"/>
              </a:lnSpc>
              <a:spcBef>
                <a:spcPts val="0"/>
              </a:spcBef>
              <a:spcAft>
                <a:spcPts val="0"/>
              </a:spcAft>
              <a:buClrTx/>
              <a:buSzTx/>
              <a:buFontTx/>
              <a:buNone/>
              <a:defRPr/>
            </a:pPr>
            <a:r>
              <a:rPr kumimoji="0" lang="en-US" altLang="zh-CN" sz="14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ASSUME   CS:CSEG,</a:t>
            </a:r>
            <a:endParaRPr kumimoji="0" lang="en-US" altLang="zh-CN" sz="14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05000"/>
              </a:lnSpc>
              <a:spcBef>
                <a:spcPts val="0"/>
              </a:spcBef>
              <a:spcAft>
                <a:spcPts val="0"/>
              </a:spcAft>
              <a:buClrTx/>
              <a:buSzTx/>
              <a:buFontTx/>
              <a:buNone/>
              <a:defRPr/>
            </a:pPr>
            <a:r>
              <a:rPr kumimoji="0" lang="en-US" altLang="zh-CN" sz="14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DS:DSEG</a:t>
            </a:r>
            <a:endParaRPr kumimoji="0" lang="en-US" altLang="zh-CN" sz="14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lvl="0">
              <a:lnSpc>
                <a:spcPct val="105000"/>
              </a:lnSpc>
            </a:pPr>
            <a:r>
              <a:rPr lang="en-US" altLang="zh-CN" sz="1400" b="1" dirty="0">
                <a:solidFill>
                  <a:srgbClr val="FF3300"/>
                </a:solidFill>
                <a:latin typeface="Times New Roman" panose="02020603050405020304" pitchFamily="18" charset="0"/>
                <a:ea typeface="仿宋_GB2312" pitchFamily="49" charset="-122"/>
                <a:cs typeface="Times New Roman" panose="02020603050405020304" pitchFamily="18" charset="0"/>
              </a:rPr>
              <a:t>START:</a:t>
            </a:r>
            <a:r>
              <a:rPr lang="en-US" altLang="zh-CN" sz="1400" b="1" dirty="0">
                <a:solidFill>
                  <a:srgbClr val="000000"/>
                </a:solidFill>
                <a:latin typeface="Times New Roman" panose="02020603050405020304" pitchFamily="18" charset="0"/>
                <a:ea typeface="仿宋_GB2312" pitchFamily="49" charset="-122"/>
                <a:cs typeface="Times New Roman" panose="02020603050405020304" pitchFamily="18" charset="0"/>
              </a:rPr>
              <a:t>     </a:t>
            </a:r>
            <a:r>
              <a:rPr lang="en-US" altLang="zh-CN" sz="1400" b="1" dirty="0">
                <a:solidFill>
                  <a:srgbClr val="3333FF"/>
                </a:solidFill>
                <a:latin typeface="Times New Roman" panose="02020603050405020304" pitchFamily="18" charset="0"/>
                <a:ea typeface="仿宋_GB2312" pitchFamily="49" charset="-122"/>
                <a:cs typeface="Times New Roman" panose="02020603050405020304" pitchFamily="18" charset="0"/>
              </a:rPr>
              <a:t>MOV AX, DSEG</a:t>
            </a:r>
            <a:endParaRPr lang="en-US" altLang="zh-CN" sz="1400" b="1" dirty="0">
              <a:solidFill>
                <a:srgbClr val="3333FF"/>
              </a:solidFill>
              <a:latin typeface="Times New Roman" panose="02020603050405020304" pitchFamily="18" charset="0"/>
              <a:ea typeface="仿宋_GB2312" pitchFamily="49" charset="-122"/>
              <a:cs typeface="Times New Roman" panose="02020603050405020304" pitchFamily="18" charset="0"/>
            </a:endParaRPr>
          </a:p>
          <a:p>
            <a:pPr lvl="0">
              <a:lnSpc>
                <a:spcPct val="105000"/>
              </a:lnSpc>
            </a:pPr>
            <a:r>
              <a:rPr lang="en-US" altLang="zh-CN" sz="1400" b="1" dirty="0">
                <a:solidFill>
                  <a:srgbClr val="3333FF"/>
                </a:solidFill>
                <a:latin typeface="Times New Roman" panose="02020603050405020304" pitchFamily="18" charset="0"/>
                <a:ea typeface="仿宋_GB2312" pitchFamily="49" charset="-122"/>
                <a:cs typeface="Times New Roman" panose="02020603050405020304" pitchFamily="18" charset="0"/>
              </a:rPr>
              <a:t>                   MOV DS, AX</a:t>
            </a:r>
            <a:endParaRPr lang="en-US" altLang="zh-CN" sz="1400" b="1" dirty="0">
              <a:solidFill>
                <a:srgbClr val="000000"/>
              </a:solidFill>
              <a:latin typeface="Times New Roman" panose="02020603050405020304" pitchFamily="18" charset="0"/>
              <a:ea typeface="仿宋_GB2312" pitchFamily="49" charset="-122"/>
              <a:cs typeface="Times New Roman" panose="02020603050405020304" pitchFamily="18" charset="0"/>
            </a:endParaRPr>
          </a:p>
          <a:p>
            <a:pPr marL="0" marR="0" lvl="0" indent="0" defTabSz="914400" eaLnBrk="1" fontAlgn="auto" latinLnBrk="0" hangingPunct="1">
              <a:lnSpc>
                <a:spcPct val="105000"/>
              </a:lnSpc>
              <a:spcBef>
                <a:spcPts val="0"/>
              </a:spcBef>
              <a:spcAft>
                <a:spcPts val="0"/>
              </a:spcAft>
              <a:buClrTx/>
              <a:buSzTx/>
              <a:buFontTx/>
              <a:buNone/>
              <a:defRPr/>
            </a:pPr>
            <a:r>
              <a:rPr kumimoji="0" lang="en-US" altLang="zh-CN" sz="14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zh-CN" altLang="en-US" sz="1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p:cNvSpPr/>
          <p:nvPr/>
        </p:nvSpPr>
        <p:spPr>
          <a:xfrm>
            <a:off x="3638808" y="1772816"/>
            <a:ext cx="5283894" cy="4067267"/>
          </a:xfrm>
          <a:prstGeom prst="rect">
            <a:avLst/>
          </a:prstGeom>
          <a:solidFill>
            <a:schemeClr val="accent4">
              <a:lumMod val="20000"/>
              <a:lumOff val="80000"/>
            </a:schemeClr>
          </a:solidFill>
          <a:ln>
            <a:solidFill>
              <a:srgbClr val="B10303"/>
            </a:solidFill>
          </a:ln>
        </p:spPr>
        <p:txBody>
          <a:bodyPr wrap="square">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LEA	SI</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kern="0" dirty="0">
                <a:solidFill>
                  <a:srgbClr val="CC00CC"/>
                </a:solidFill>
                <a:latin typeface="Times New Roman" panose="02020603050405020304" pitchFamily="18" charset="0"/>
                <a:ea typeface="微软雅黑" panose="020B0503020204020204" pitchFamily="34" charset="-122"/>
                <a:cs typeface="Times New Roman" panose="02020603050405020304" pitchFamily="18" charset="0"/>
              </a:rPr>
              <a:t>BUFF</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设地址指针</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MOV  	CX</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20H	  ; CX←</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循环次数</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MOV	AX</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SI</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AX←</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第一个数据</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INC	SI</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INC	SI               	 ; SI</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指向第二个数  </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DEC	CX	 ;</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修改循环次数计数器</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solidFill>
                  <a:srgbClr val="CC6600"/>
                </a:solidFill>
                <a:latin typeface="Times New Roman" panose="02020603050405020304" pitchFamily="18" charset="0"/>
                <a:ea typeface="微软雅黑" panose="020B0503020204020204" pitchFamily="34" charset="-122"/>
                <a:cs typeface="Times New Roman" panose="02020603050405020304" pitchFamily="18" charset="0"/>
              </a:rPr>
              <a:t>AGAIN</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CMP	AX</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SI</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JLE	</a:t>
            </a:r>
            <a:r>
              <a:rPr lang="en-US" altLang="zh-CN" sz="1400" b="1"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NEXT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小于或等于时转移</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MOV	AX</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SI</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solidFill>
                  <a:schemeClr val="accent3">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NEXT: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INC	SI</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INC	SI               	; </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修改地址指针指向下一个数</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LOOP	</a:t>
            </a:r>
            <a:r>
              <a:rPr lang="en-US" altLang="zh-CN" sz="1400" b="1" dirty="0">
                <a:solidFill>
                  <a:srgbClr val="CC6600"/>
                </a:solidFill>
                <a:latin typeface="Times New Roman" panose="02020603050405020304" pitchFamily="18" charset="0"/>
                <a:ea typeface="微软雅黑" panose="020B0503020204020204" pitchFamily="34" charset="-122"/>
                <a:cs typeface="Times New Roman" panose="02020603050405020304" pitchFamily="18" charset="0"/>
              </a:rPr>
              <a:t>AGAIN</a:t>
            </a:r>
            <a:endParaRPr lang="en-US" altLang="zh-CN" sz="1400" b="1" dirty="0">
              <a:solidFill>
                <a:srgbClr val="CC66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MOV	MIN</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AX</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                   MOV AH, 4CH</a:t>
            </a:r>
            <a:endParaRPr lang="en-US" altLang="zh-CN" sz="14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        	INT 21H</a:t>
            </a:r>
            <a:endParaRPr lang="en-US" altLang="zh-CN" sz="14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05000"/>
              </a:lnSpc>
              <a:spcBef>
                <a:spcPct val="40000"/>
              </a:spcBef>
              <a:spcAft>
                <a:spcPts val="0"/>
              </a:spcAft>
            </a:pPr>
            <a:r>
              <a:rPr lang="en-US" altLang="zh-CN" sz="1400" b="1" kern="0" dirty="0">
                <a:solidFill>
                  <a:srgbClr val="0099CC"/>
                </a:solidFill>
                <a:latin typeface="Times New Roman" panose="02020603050405020304" pitchFamily="18" charset="0"/>
                <a:ea typeface="微软雅黑" panose="020B0503020204020204" pitchFamily="34" charset="-122"/>
                <a:cs typeface="Times New Roman" panose="02020603050405020304" pitchFamily="18" charset="0"/>
              </a:rPr>
              <a:t>CSEG   ENDS</a:t>
            </a:r>
            <a:endParaRPr lang="en-US" altLang="zh-CN" sz="1400" b="1" kern="0" dirty="0">
              <a:solidFill>
                <a:srgbClr val="0099CC"/>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END </a:t>
            </a:r>
            <a:r>
              <a:rPr lang="en-US" altLang="zh-CN" sz="1400" b="1" dirty="0">
                <a:solidFill>
                  <a:srgbClr val="FF3300"/>
                </a:solidFill>
                <a:latin typeface="Times New Roman" panose="02020603050405020304" pitchFamily="18" charset="0"/>
                <a:ea typeface="仿宋_GB2312" pitchFamily="49" charset="-122"/>
                <a:cs typeface="Times New Roman" panose="02020603050405020304" pitchFamily="18" charset="0"/>
              </a:rPr>
              <a:t>START</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up)">
                                      <p:cBhvr>
                                        <p:cTn id="12" dur="500"/>
                                        <p:tgtEl>
                                          <p:spTgt spid="6">
                                            <p:txEl>
                                              <p:pRg st="0" end="0"/>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wipe(up)">
                                      <p:cBhvr>
                                        <p:cTn id="15" dur="500"/>
                                        <p:tgtEl>
                                          <p:spTgt spid="6">
                                            <p:txEl>
                                              <p:pRg st="1" end="1"/>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wipe(up)">
                                      <p:cBhvr>
                                        <p:cTn id="18" dur="500"/>
                                        <p:tgtEl>
                                          <p:spTgt spid="6">
                                            <p:txEl>
                                              <p:pRg st="2" end="2"/>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wipe(up)">
                                      <p:cBhvr>
                                        <p:cTn id="21" dur="500"/>
                                        <p:tgtEl>
                                          <p:spTgt spid="6">
                                            <p:txEl>
                                              <p:pRg st="3" end="3"/>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wipe(up)">
                                      <p:cBhvr>
                                        <p:cTn id="24" dur="500"/>
                                        <p:tgtEl>
                                          <p:spTgt spid="6">
                                            <p:txEl>
                                              <p:pRg st="4" end="4"/>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wipe(up)">
                                      <p:cBhvr>
                                        <p:cTn id="27" dur="500"/>
                                        <p:tgtEl>
                                          <p:spTgt spid="6">
                                            <p:txEl>
                                              <p:pRg st="5" end="5"/>
                                            </p:txEl>
                                          </p:spTgt>
                                        </p:tgtEl>
                                      </p:cBhvr>
                                    </p:animEffect>
                                  </p:childTnLst>
                                </p:cTn>
                              </p:par>
                              <p:par>
                                <p:cTn id="28" presetID="22" presetClass="entr" presetSubtype="1" fill="hold"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wipe(up)">
                                      <p:cBhvr>
                                        <p:cTn id="30" dur="500"/>
                                        <p:tgtEl>
                                          <p:spTgt spid="6">
                                            <p:txEl>
                                              <p:pRg st="6" end="6"/>
                                            </p:txEl>
                                          </p:spTgt>
                                        </p:tgtEl>
                                      </p:cBhvr>
                                    </p:animEffect>
                                  </p:childTnLst>
                                </p:cTn>
                              </p:par>
                              <p:par>
                                <p:cTn id="31" presetID="22" presetClass="entr" presetSubtype="1" fill="hold"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wipe(up)">
                                      <p:cBhvr>
                                        <p:cTn id="33" dur="500"/>
                                        <p:tgtEl>
                                          <p:spTgt spid="6">
                                            <p:txEl>
                                              <p:pRg st="7" end="7"/>
                                            </p:txEl>
                                          </p:spTgt>
                                        </p:tgtEl>
                                      </p:cBhvr>
                                    </p:animEffect>
                                  </p:childTnLst>
                                </p:cTn>
                              </p:par>
                              <p:par>
                                <p:cTn id="34" presetID="22" presetClass="entr" presetSubtype="1" fill="hold"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wipe(up)">
                                      <p:cBhvr>
                                        <p:cTn id="36" dur="500"/>
                                        <p:tgtEl>
                                          <p:spTgt spid="6">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5"/>
            <a:ext cx="8229600" cy="563562"/>
          </a:xfrm>
        </p:spPr>
        <p:txBody>
          <a:bodyPr/>
          <a:lstStyle/>
          <a:p>
            <a:r>
              <a:rPr lang="zh-CN" altLang="en-US" b="1" dirty="0"/>
              <a:t>⑵ 条件控制</a:t>
            </a:r>
            <a:endParaRPr lang="zh-CN" altLang="en-US" b="1" dirty="0"/>
          </a:p>
        </p:txBody>
      </p:sp>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662880" y="3896434"/>
            <a:ext cx="7776864" cy="400110"/>
          </a:xfrm>
          <a:prstGeom prst="rect">
            <a:avLst/>
          </a:prstGeom>
        </p:spPr>
        <p:txBody>
          <a:bodyPr wrap="square">
            <a:spAutoFit/>
          </a:bodyP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5.11:</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编程统计</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AX</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寄存器中</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的个数，并将结果存入</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SUM</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单元。</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889247" y="2201688"/>
            <a:ext cx="7776864" cy="1631216"/>
          </a:xfrm>
          <a:prstGeom prst="rect">
            <a:avLst/>
          </a:prstGeom>
        </p:spPr>
        <p:txBody>
          <a:bodyPr wrap="square">
            <a:spAutoFit/>
          </a:bodyPr>
          <a:lstStyle/>
          <a:p>
            <a:pPr lvl="0"/>
            <a:r>
              <a:rPr lang="zh-CN" altLang="en-US" sz="2000" b="1" dirty="0">
                <a:solidFill>
                  <a:srgbClr val="FF3300"/>
                </a:solidFill>
                <a:latin typeface="微软雅黑" panose="020B0503020204020204" pitchFamily="34" charset="-122"/>
                <a:ea typeface="微软雅黑" panose="020B0503020204020204" pitchFamily="34" charset="-122"/>
              </a:rPr>
              <a:t>循环次数未知</a:t>
            </a:r>
            <a:r>
              <a:rPr lang="zh-CN" altLang="en-US" sz="2000" b="1" dirty="0">
                <a:solidFill>
                  <a:srgbClr val="000066"/>
                </a:solidFill>
                <a:latin typeface="微软雅黑" panose="020B0503020204020204" pitchFamily="34" charset="-122"/>
                <a:ea typeface="微软雅黑" panose="020B0503020204020204" pitchFamily="34" charset="-122"/>
              </a:rPr>
              <a:t>。但是循环结束与某些条件</a:t>
            </a:r>
            <a:r>
              <a:rPr lang="en-US" altLang="zh-CN" sz="2000" b="1" dirty="0">
                <a:solidFill>
                  <a:srgbClr val="000066"/>
                </a:solidFill>
                <a:latin typeface="微软雅黑" panose="020B0503020204020204" pitchFamily="34" charset="-122"/>
                <a:ea typeface="微软雅黑" panose="020B0503020204020204" pitchFamily="34" charset="-122"/>
              </a:rPr>
              <a:t>(</a:t>
            </a:r>
            <a:r>
              <a:rPr lang="zh-CN" altLang="en-US" sz="2000" b="1" dirty="0">
                <a:solidFill>
                  <a:srgbClr val="000066"/>
                </a:solidFill>
                <a:latin typeface="微软雅黑" panose="020B0503020204020204" pitchFamily="34" charset="-122"/>
                <a:ea typeface="微软雅黑" panose="020B0503020204020204" pitchFamily="34" charset="-122"/>
              </a:rPr>
              <a:t>比较、运算的结果等等</a:t>
            </a:r>
            <a:r>
              <a:rPr lang="en-US" altLang="zh-CN" sz="2000" b="1" dirty="0">
                <a:solidFill>
                  <a:srgbClr val="000066"/>
                </a:solidFill>
                <a:latin typeface="微软雅黑" panose="020B0503020204020204" pitchFamily="34" charset="-122"/>
                <a:ea typeface="微软雅黑" panose="020B0503020204020204" pitchFamily="34" charset="-122"/>
              </a:rPr>
              <a:t>)</a:t>
            </a:r>
            <a:r>
              <a:rPr lang="zh-CN" altLang="en-US" sz="2000" b="1" dirty="0">
                <a:solidFill>
                  <a:srgbClr val="000066"/>
                </a:solidFill>
                <a:latin typeface="微软雅黑" panose="020B0503020204020204" pitchFamily="34" charset="-122"/>
                <a:ea typeface="微软雅黑" panose="020B0503020204020204" pitchFamily="34" charset="-122"/>
              </a:rPr>
              <a:t>相关，比较所要求的条件是否达到，未满足继续循环，否则结束循环。</a:t>
            </a:r>
            <a:endParaRPr lang="zh-CN" altLang="en-US" sz="2000" b="1" dirty="0">
              <a:solidFill>
                <a:srgbClr val="000066"/>
              </a:solidFill>
              <a:latin typeface="微软雅黑" panose="020B0503020204020204" pitchFamily="34" charset="-122"/>
              <a:ea typeface="微软雅黑" panose="020B0503020204020204" pitchFamily="34" charset="-122"/>
            </a:endParaRPr>
          </a:p>
          <a:p>
            <a:pPr lvl="0"/>
            <a:endParaRPr lang="zh-CN" altLang="en-US" sz="2000" b="1" dirty="0">
              <a:solidFill>
                <a:srgbClr val="000066"/>
              </a:solidFill>
              <a:latin typeface="微软雅黑" panose="020B0503020204020204" pitchFamily="34" charset="-122"/>
              <a:ea typeface="微软雅黑" panose="020B0503020204020204" pitchFamily="34" charset="-122"/>
            </a:endParaRPr>
          </a:p>
          <a:p>
            <a:pPr lvl="0"/>
            <a:r>
              <a:rPr lang="zh-CN" altLang="en-US" sz="2000" b="1" dirty="0">
                <a:solidFill>
                  <a:srgbClr val="000066"/>
                </a:solidFill>
                <a:latin typeface="微软雅黑" panose="020B0503020204020204" pitchFamily="34" charset="-122"/>
                <a:ea typeface="微软雅黑" panose="020B0503020204020204" pitchFamily="34" charset="-122"/>
              </a:rPr>
              <a:t>在解决实际问题时，往往要根据问题给定的已知条件，在认真分析算法之后才能确定选用哪种方法。 </a:t>
            </a:r>
            <a:endParaRPr lang="zh-CN" altLang="en-US" sz="2000" b="1" dirty="0">
              <a:solidFill>
                <a:srgbClr val="000066"/>
              </a:solidFill>
              <a:latin typeface="微软雅黑" panose="020B0503020204020204" pitchFamily="34" charset="-122"/>
              <a:ea typeface="微软雅黑" panose="020B0503020204020204" pitchFamily="34" charset="-122"/>
            </a:endParaRPr>
          </a:p>
        </p:txBody>
      </p:sp>
      <p:sp>
        <p:nvSpPr>
          <p:cNvPr id="7" name="矩形 6"/>
          <p:cNvSpPr/>
          <p:nvPr/>
        </p:nvSpPr>
        <p:spPr>
          <a:xfrm>
            <a:off x="662880" y="4368095"/>
            <a:ext cx="8229599" cy="2062103"/>
          </a:xfrm>
          <a:prstGeom prst="rect">
            <a:avLst/>
          </a:prstGeom>
        </p:spPr>
        <p:txBody>
          <a:bodyPr wrap="square">
            <a:spAutoFit/>
          </a:bodyPr>
          <a:lstStyle/>
          <a:p>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设计思路：</a:t>
            </a:r>
            <a:endPar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ü"/>
            </a:pPr>
            <a:r>
              <a:rPr lang="zh-CN" altLang="en-US" b="1" kern="100" dirty="0">
                <a:latin typeface="Times New Roman" panose="02020603050405020304" pitchFamily="18" charset="0"/>
                <a:ea typeface="微软雅黑" panose="020B0503020204020204" pitchFamily="34" charset="-122"/>
                <a:cs typeface="Times New Roman" panose="02020603050405020304" pitchFamily="18" charset="0"/>
              </a:rPr>
              <a:t>方法</a:t>
            </a:r>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b="1"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要统计二进制数中</a:t>
            </a:r>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的个数，最方便的方法是将这个数的各位依次移入</a:t>
            </a:r>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CF</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标志，通过检测</a:t>
            </a:r>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CF</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的值来判断该位是否为</a:t>
            </a:r>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，依此统计所含</a:t>
            </a:r>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的个数。这是一个重复计数的过程，可以用循环程序实现。</a:t>
            </a:r>
            <a:endPar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对循环的控制，可以用计数方法，共检测</a:t>
            </a:r>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16</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次；</a:t>
            </a:r>
            <a:endPar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ü"/>
            </a:pPr>
            <a:r>
              <a:rPr lang="zh-CN" altLang="en-US" b="1" kern="100" dirty="0">
                <a:latin typeface="Times New Roman" panose="02020603050405020304" pitchFamily="18" charset="0"/>
                <a:ea typeface="微软雅黑" panose="020B0503020204020204" pitchFamily="34" charset="-122"/>
                <a:cs typeface="Times New Roman" panose="02020603050405020304" pitchFamily="18" charset="0"/>
              </a:rPr>
              <a:t>方法</a:t>
            </a:r>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b="1"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通过判断移位后二进制数</a:t>
            </a:r>
            <a:r>
              <a:rPr lang="zh-CN" altLang="zh-CN"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是否变为</a:t>
            </a:r>
            <a:r>
              <a:rPr lang="en-US" altLang="zh-CN"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zh-CN"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作为循环结束</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的条件。当二进制数的后几位全部为</a:t>
            </a:r>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时，用这种方法可以提前结束循环，提高程序的运行效率。</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500"/>
                                        <p:tgtEl>
                                          <p:spTgt spid="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Effect transition="in" filter="fade">
                                      <p:cBhvr>
                                        <p:cTn id="33"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pic>
        <p:nvPicPr>
          <p:cNvPr id="5122" name="图片 8" descr="4T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3568" y="1648584"/>
            <a:ext cx="3024336" cy="2854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211960" y="1772816"/>
            <a:ext cx="4464496" cy="4247317"/>
          </a:xfrm>
          <a:prstGeom prst="rect">
            <a:avLst/>
          </a:prstGeom>
        </p:spPr>
        <p:txBody>
          <a:bodyPr wrap="square">
            <a:spAutoFit/>
          </a:bodyPr>
          <a:lstStyle/>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程序片段如下</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MOV	BL</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0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计数单元</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BL</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清</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0</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AGAIN</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OR	AX</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AX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测试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AX</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是否为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0</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JZ	</a:t>
            </a:r>
            <a:r>
              <a:rPr lang="en-US" altLang="zh-CN" b="1" dirty="0">
                <a:solidFill>
                  <a:srgbClr val="CC3399"/>
                </a:solidFill>
                <a:latin typeface="Times New Roman" panose="02020603050405020304" pitchFamily="18" charset="0"/>
                <a:ea typeface="微软雅黑" panose="020B0503020204020204" pitchFamily="34" charset="-122"/>
                <a:cs typeface="Times New Roman" panose="02020603050405020304" pitchFamily="18" charset="0"/>
              </a:rPr>
              <a:t>EXIT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若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AX=0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，则转移到结束点</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SHL	AX</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AX</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最高位移至</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CF</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JNC	</a:t>
            </a:r>
            <a:r>
              <a:rPr lang="en-US" altLang="zh-CN" b="1" dirty="0">
                <a:solidFill>
                  <a:srgbClr val="CC3399"/>
                </a:solidFill>
                <a:latin typeface="Times New Roman" panose="02020603050405020304" pitchFamily="18" charset="0"/>
                <a:ea typeface="微软雅黑" panose="020B0503020204020204" pitchFamily="34" charset="-122"/>
                <a:cs typeface="Times New Roman" panose="02020603050405020304" pitchFamily="18" charset="0"/>
              </a:rPr>
              <a:t>NEXT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 CF=0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，转去</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AGAIN</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继续 </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INC	BL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 CF≠0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BL</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加</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NEXT: 	JMP	</a:t>
            </a:r>
            <a:r>
              <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AGAIN</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solidFill>
                  <a:srgbClr val="CC3399"/>
                </a:solidFill>
                <a:latin typeface="Times New Roman" panose="02020603050405020304" pitchFamily="18" charset="0"/>
                <a:ea typeface="微软雅黑" panose="020B0503020204020204" pitchFamily="34" charset="-122"/>
                <a:cs typeface="Times New Roman" panose="02020603050405020304" pitchFamily="18" charset="0"/>
              </a:rPr>
              <a:t>EXIT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MOV	SUM</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BL</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up)">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4"/>
            <a:ext cx="8229600" cy="512415"/>
          </a:xfrm>
        </p:spPr>
        <p:txBody>
          <a:bodyPr/>
          <a:lstStyle/>
          <a:p>
            <a:r>
              <a:rPr lang="zh-CN" altLang="en-US" b="1" dirty="0"/>
              <a:t>⑶逻辑尺控制</a:t>
            </a:r>
            <a:endParaRPr lang="zh-CN" altLang="en-US" b="1" dirty="0"/>
          </a:p>
        </p:txBody>
      </p:sp>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2629204" y="1650725"/>
            <a:ext cx="6030416" cy="923330"/>
          </a:xfrm>
          <a:prstGeom prst="rect">
            <a:avLst/>
          </a:prstGeom>
        </p:spPr>
        <p:txBody>
          <a:bodyPr wrap="square">
            <a:spAutoFit/>
          </a:bodyPr>
          <a:lstStyle/>
          <a:p>
            <a:r>
              <a:rPr lang="zh-CN" altLang="en-US" b="1" dirty="0"/>
              <a:t>循环体内的处理任务在每次循环执行时并无规律，但确实需要连续运行。此时，可以给各处理操作</a:t>
            </a:r>
            <a:r>
              <a:rPr lang="zh-CN" altLang="en-US" b="1" dirty="0">
                <a:solidFill>
                  <a:srgbClr val="CC3399"/>
                </a:solidFill>
              </a:rPr>
              <a:t>标以不同的特征位</a:t>
            </a:r>
            <a:r>
              <a:rPr lang="zh-CN" altLang="en-US" b="1" dirty="0"/>
              <a:t>，所有</a:t>
            </a:r>
            <a:r>
              <a:rPr lang="zh-CN" altLang="en-US" b="1" dirty="0">
                <a:solidFill>
                  <a:srgbClr val="CC6600"/>
                </a:solidFill>
              </a:rPr>
              <a:t>特征位组合</a:t>
            </a:r>
            <a:r>
              <a:rPr lang="zh-CN" altLang="en-US" b="1" dirty="0"/>
              <a:t>在一起，就形成了一个</a:t>
            </a:r>
            <a:r>
              <a:rPr lang="zh-CN" altLang="en-US" b="1" dirty="0">
                <a:solidFill>
                  <a:srgbClr val="CC6600"/>
                </a:solidFill>
              </a:rPr>
              <a:t>逻辑尺</a:t>
            </a:r>
            <a:r>
              <a:rPr lang="zh-CN" altLang="en-US" b="1" dirty="0"/>
              <a:t>。</a:t>
            </a:r>
            <a:endParaRPr lang="zh-CN" altLang="en-US" b="1" dirty="0"/>
          </a:p>
        </p:txBody>
      </p:sp>
      <p:sp>
        <p:nvSpPr>
          <p:cNvPr id="6" name="矩形 5"/>
          <p:cNvSpPr/>
          <p:nvPr/>
        </p:nvSpPr>
        <p:spPr>
          <a:xfrm>
            <a:off x="448280" y="2794663"/>
            <a:ext cx="8419797" cy="923330"/>
          </a:xfrm>
          <a:prstGeom prst="rect">
            <a:avLst/>
          </a:prstGeom>
        </p:spPr>
        <p:txBody>
          <a:bodyPr wrap="square">
            <a:spAutoFit/>
          </a:bodyPr>
          <a:lstStyle/>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5.12</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在数据段中有两个数组</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，每个数组含有</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个双字节数据元素。现将两个数组的对应元素进行下列计算，形成一个新的数组</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。假定数组的对应元素计算后，结果不产生溢出。</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p:cNvSpPr/>
          <p:nvPr/>
        </p:nvSpPr>
        <p:spPr>
          <a:xfrm>
            <a:off x="1631578" y="3637590"/>
            <a:ext cx="6053199" cy="1000082"/>
          </a:xfrm>
          <a:prstGeom prst="rect">
            <a:avLst/>
          </a:prstGeom>
        </p:spPr>
        <p:txBody>
          <a:bodyPr wrap="square">
            <a:spAutoFit/>
          </a:bodyPr>
          <a:lstStyle/>
          <a:p>
            <a:pPr marL="1066800" indent="266700" algn="just">
              <a:lnSpc>
                <a:spcPts val="1800"/>
              </a:lnSpc>
              <a:spcAft>
                <a:spcPts val="0"/>
              </a:spcAft>
            </a:pPr>
            <a:r>
              <a:rPr lang="en-US" altLang="zh-CN" sz="1400" b="1" kern="100" dirty="0">
                <a:latin typeface="Times New Roman" panose="02020603050405020304" pitchFamily="18" charset="0"/>
                <a:ea typeface="宋体" panose="02010600030101010101" pitchFamily="2" charset="-122"/>
              </a:rPr>
              <a:t>M1=X1+Y1	M2=X2+Y2		M3=X3-Y3</a:t>
            </a:r>
            <a:endParaRPr lang="zh-CN" altLang="zh-CN" sz="1400" b="1" kern="100" dirty="0">
              <a:latin typeface="Times New Roman" panose="02020603050405020304" pitchFamily="18" charset="0"/>
              <a:ea typeface="宋体" panose="02010600030101010101" pitchFamily="2" charset="-122"/>
            </a:endParaRPr>
          </a:p>
          <a:p>
            <a:pPr marL="1066800" indent="266700" algn="just">
              <a:lnSpc>
                <a:spcPts val="1800"/>
              </a:lnSpc>
              <a:spcAft>
                <a:spcPts val="0"/>
              </a:spcAft>
            </a:pPr>
            <a:r>
              <a:rPr lang="en-US" altLang="zh-CN" sz="1400" b="1" kern="100" dirty="0">
                <a:latin typeface="Times New Roman" panose="02020603050405020304" pitchFamily="18" charset="0"/>
                <a:ea typeface="宋体" panose="02010600030101010101" pitchFamily="2" charset="-122"/>
              </a:rPr>
              <a:t>M4=X4+Y4	M5=X5-Y5		M6=X6-Y6</a:t>
            </a:r>
            <a:endParaRPr lang="zh-CN" altLang="zh-CN" sz="1400" b="1" kern="100" dirty="0">
              <a:latin typeface="Times New Roman" panose="02020603050405020304" pitchFamily="18" charset="0"/>
              <a:ea typeface="宋体" panose="02010600030101010101" pitchFamily="2" charset="-122"/>
            </a:endParaRPr>
          </a:p>
          <a:p>
            <a:pPr marL="1066800" indent="266700" algn="just">
              <a:lnSpc>
                <a:spcPts val="1800"/>
              </a:lnSpc>
              <a:spcAft>
                <a:spcPts val="0"/>
              </a:spcAft>
            </a:pPr>
            <a:r>
              <a:rPr lang="en-US" altLang="zh-CN" sz="1400" b="1" kern="100" dirty="0">
                <a:latin typeface="Times New Roman" panose="02020603050405020304" pitchFamily="18" charset="0"/>
                <a:ea typeface="宋体" panose="02010600030101010101" pitchFamily="2" charset="-122"/>
              </a:rPr>
              <a:t>M7=X7-Y7	M8=X8+Y8		M9=X9+Y9</a:t>
            </a:r>
            <a:endParaRPr lang="zh-CN" altLang="zh-CN" sz="1400" b="1" kern="100" dirty="0">
              <a:latin typeface="Times New Roman" panose="02020603050405020304" pitchFamily="18" charset="0"/>
              <a:ea typeface="宋体" panose="02010600030101010101" pitchFamily="2" charset="-122"/>
            </a:endParaRPr>
          </a:p>
          <a:p>
            <a:pPr marL="1066800" indent="266700" algn="just">
              <a:lnSpc>
                <a:spcPts val="1800"/>
              </a:lnSpc>
              <a:spcAft>
                <a:spcPts val="0"/>
              </a:spcAft>
            </a:pPr>
            <a:r>
              <a:rPr lang="en-US" altLang="zh-CN" sz="1400" b="1" kern="100" dirty="0">
                <a:latin typeface="Times New Roman" panose="02020603050405020304" pitchFamily="18" charset="0"/>
                <a:ea typeface="宋体" panose="02010600030101010101" pitchFamily="2" charset="-122"/>
              </a:rPr>
              <a:t>M10=X10-Y10</a:t>
            </a:r>
            <a:endParaRPr lang="zh-CN" altLang="zh-CN" sz="1400" b="1" kern="100" dirty="0">
              <a:latin typeface="Times New Roman" panose="02020603050405020304" pitchFamily="18" charset="0"/>
              <a:ea typeface="宋体" panose="02010600030101010101" pitchFamily="2" charset="-122"/>
            </a:endParaRPr>
          </a:p>
        </p:txBody>
      </p:sp>
      <p:sp>
        <p:nvSpPr>
          <p:cNvPr id="8" name="矩形 7"/>
          <p:cNvSpPr/>
          <p:nvPr/>
        </p:nvSpPr>
        <p:spPr>
          <a:xfrm>
            <a:off x="473630" y="4637672"/>
            <a:ext cx="8185990" cy="1800493"/>
          </a:xfrm>
          <a:prstGeom prst="rect">
            <a:avLst/>
          </a:prstGeom>
        </p:spPr>
        <p:txBody>
          <a:bodyPr wrap="square">
            <a:spAutoFit/>
          </a:bodyPr>
          <a:lstStyle/>
          <a:p>
            <a:pPr indent="254000" algn="just">
              <a:spcAft>
                <a:spcPts val="0"/>
              </a:spcAft>
            </a:pPr>
            <a:r>
              <a:rPr lang="zh-CN" altLang="en-US" sz="1600" b="1" dirty="0">
                <a:solidFill>
                  <a:srgbClr val="CC6600"/>
                </a:solidFill>
                <a:latin typeface="Times New Roman" panose="02020603050405020304" pitchFamily="18" charset="0"/>
                <a:ea typeface="微软雅黑" panose="020B0503020204020204" pitchFamily="34" charset="-122"/>
                <a:cs typeface="Times New Roman" panose="02020603050405020304" pitchFamily="18" charset="0"/>
              </a:rPr>
              <a:t>设计思路：</a:t>
            </a:r>
            <a:endParaRPr lang="en-US" altLang="zh-CN" sz="1600" b="1" dirty="0">
              <a:solidFill>
                <a:srgbClr val="CC6600"/>
              </a:solidFill>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这个问题可以用循环实现，而且循环次数确定为</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次。但每次循环的操作是进行加还是减，无规律可循。为此，可以为每一次操作设置一个特征位，即</a:t>
            </a:r>
            <a:r>
              <a:rPr lang="en-US" altLang="zh-CN" sz="1600" b="1" dirty="0">
                <a:solidFill>
                  <a:srgbClr val="CC660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zh-CN" sz="1600" b="1" dirty="0">
                <a:solidFill>
                  <a:srgbClr val="CC6600"/>
                </a:solidFill>
                <a:latin typeface="Times New Roman" panose="02020603050405020304" pitchFamily="18" charset="0"/>
                <a:ea typeface="微软雅黑" panose="020B0503020204020204" pitchFamily="34" charset="-122"/>
                <a:cs typeface="Times New Roman" panose="02020603050405020304" pitchFamily="18" charset="0"/>
              </a:rPr>
              <a:t>表示加，</a:t>
            </a:r>
            <a:r>
              <a:rPr lang="en-US" altLang="zh-CN" sz="1600" b="1" dirty="0">
                <a:solidFill>
                  <a:srgbClr val="CC66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1600" b="1" dirty="0">
                <a:solidFill>
                  <a:srgbClr val="CC6600"/>
                </a:solidFill>
                <a:latin typeface="Times New Roman" panose="02020603050405020304" pitchFamily="18" charset="0"/>
                <a:ea typeface="微软雅黑" panose="020B0503020204020204" pitchFamily="34" charset="-122"/>
                <a:cs typeface="Times New Roman" panose="02020603050405020304" pitchFamily="18" charset="0"/>
              </a:rPr>
              <a:t>表示减</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，构成一个</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16</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位的逻辑尺，存放于</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DX</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寄存器中。本例逻辑尺如下： </a:t>
            </a:r>
            <a:endPar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ts val="1800"/>
              </a:lnSpc>
              <a:spcAft>
                <a:spcPts val="0"/>
              </a:spcAft>
            </a:pP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0010111001000000</a:t>
            </a:r>
            <a:endParaRPr lang="zh-CN"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1600" b="1" kern="100" dirty="0">
                <a:latin typeface="Times New Roman" panose="02020603050405020304" pitchFamily="18" charset="0"/>
                <a:ea typeface="微软雅黑" panose="020B0503020204020204" pitchFamily="34" charset="-122"/>
                <a:cs typeface="Times New Roman" panose="02020603050405020304" pitchFamily="18" charset="0"/>
              </a:rPr>
              <a:t>从左到右依次为数组元素</a:t>
            </a: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1~10</a:t>
            </a:r>
            <a:r>
              <a:rPr lang="zh-CN"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的特征位</a:t>
            </a:r>
            <a:r>
              <a:rPr lang="zh-CN" altLang="zh-CN" sz="1600" b="1" kern="100" dirty="0">
                <a:latin typeface="Times New Roman" panose="02020603050405020304" pitchFamily="18" charset="0"/>
                <a:ea typeface="微软雅黑" panose="020B0503020204020204" pitchFamily="34" charset="-122"/>
                <a:cs typeface="Times New Roman" panose="02020603050405020304" pitchFamily="18" charset="0"/>
              </a:rPr>
              <a:t>。每次将逻辑尺左移</a:t>
            </a:r>
            <a:r>
              <a:rPr lang="en-US" altLang="zh-CN" sz="1600" b="1"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1600" b="1" kern="100" dirty="0">
                <a:latin typeface="Times New Roman" panose="02020603050405020304" pitchFamily="18" charset="0"/>
                <a:ea typeface="微软雅黑" panose="020B0503020204020204" pitchFamily="34" charset="-122"/>
                <a:cs typeface="Times New Roman" panose="02020603050405020304" pitchFamily="18" charset="0"/>
              </a:rPr>
              <a:t>位，根据移入</a:t>
            </a:r>
            <a:r>
              <a:rPr lang="en-US" altLang="zh-CN" sz="1600" b="1" kern="100" dirty="0">
                <a:latin typeface="Times New Roman" panose="02020603050405020304" pitchFamily="18" charset="0"/>
                <a:ea typeface="微软雅黑" panose="020B0503020204020204" pitchFamily="34" charset="-122"/>
                <a:cs typeface="Times New Roman" panose="02020603050405020304" pitchFamily="18" charset="0"/>
              </a:rPr>
              <a:t>CF</a:t>
            </a:r>
            <a:r>
              <a:rPr lang="zh-CN" altLang="zh-CN" sz="1600" b="1" kern="100" dirty="0">
                <a:latin typeface="Times New Roman" panose="02020603050405020304" pitchFamily="18" charset="0"/>
                <a:ea typeface="微软雅黑" panose="020B0503020204020204" pitchFamily="34" charset="-122"/>
                <a:cs typeface="Times New Roman" panose="02020603050405020304" pitchFamily="18" charset="0"/>
              </a:rPr>
              <a:t>的特征位，判断本次循环体所进行的操作。</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fade">
                                      <p:cBhvr>
                                        <p:cTn id="30" dur="500"/>
                                        <p:tgtEl>
                                          <p:spTgt spid="8">
                                            <p:txEl>
                                              <p:pRg st="1" end="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animEffect transition="in" filter="fade">
                                      <p:cBhvr>
                                        <p:cTn id="33" dur="500"/>
                                        <p:tgtEl>
                                          <p:spTgt spid="8">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8">
                                            <p:txEl>
                                              <p:pRg st="3" end="3"/>
                                            </p:txEl>
                                          </p:spTgt>
                                        </p:tgtEl>
                                        <p:attrNameLst>
                                          <p:attrName>style.visibility</p:attrName>
                                        </p:attrNameLst>
                                      </p:cBhvr>
                                      <p:to>
                                        <p:strVal val="visible"/>
                                      </p:to>
                                    </p:set>
                                    <p:animEffect transition="in" filter="fade">
                                      <p:cBhvr>
                                        <p:cTn id="38"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P spid="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pic>
        <p:nvPicPr>
          <p:cNvPr id="6146" name="图片 9" descr="4T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7350" y="1930876"/>
            <a:ext cx="3797300" cy="4378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572000" y="2081718"/>
            <a:ext cx="4572000" cy="3785652"/>
          </a:xfrm>
          <a:prstGeom prst="rect">
            <a:avLst/>
          </a:prstGeom>
        </p:spPr>
        <p:txBody>
          <a:bodyPr>
            <a:spAutoFit/>
          </a:bodyPr>
          <a:lstStyle/>
          <a:p>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程序片段如下</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MOV	BX</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0	;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设数组下标指针</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MOV	CX</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10	;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设循环计数器</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solidFill>
                  <a:srgbClr val="CC00CC"/>
                </a:solidFill>
                <a:latin typeface="Times New Roman" panose="02020603050405020304" pitchFamily="18" charset="0"/>
                <a:ea typeface="微软雅黑" panose="020B0503020204020204" pitchFamily="34" charset="-122"/>
                <a:cs typeface="Times New Roman" panose="02020603050405020304" pitchFamily="18" charset="0"/>
              </a:rPr>
              <a:t>AGAIN: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MOV	AX</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BX</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SHL	DX</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1                  </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JC	</a:t>
            </a:r>
            <a:r>
              <a:rPr lang="en-US" altLang="zh-CN" sz="1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SUBB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若当前特征位为</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，则做减法</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否则做加法</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ADD	AX</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BX</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JMP	NEXT</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SUBB</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SUB	AX</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BX</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NEXT: 	MOV	M</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BX</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AX;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送结果</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INC	BX</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INC	BX</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LOOP 	</a:t>
            </a:r>
            <a:r>
              <a:rPr lang="en-US" altLang="zh-CN" sz="1600" b="1" dirty="0">
                <a:solidFill>
                  <a:srgbClr val="CC00CC"/>
                </a:solidFill>
                <a:latin typeface="Times New Roman" panose="02020603050405020304" pitchFamily="18" charset="0"/>
                <a:ea typeface="微软雅黑" panose="020B0503020204020204" pitchFamily="34" charset="-122"/>
                <a:cs typeface="Times New Roman" panose="02020603050405020304" pitchFamily="18" charset="0"/>
              </a:rPr>
              <a:t>AGAIN</a:t>
            </a:r>
            <a:endParaRPr lang="en-US" altLang="zh-CN" sz="1600" b="1" dirty="0">
              <a:solidFill>
                <a:srgbClr val="CC00CC"/>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500"/>
                                        <p:tgtEl>
                                          <p:spTgt spid="5">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500"/>
                                        <p:tgtEl>
                                          <p:spTgt spid="5">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fade">
                                      <p:cBhvr>
                                        <p:cTn id="36" dur="500"/>
                                        <p:tgtEl>
                                          <p:spTgt spid="5">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animEffect transition="in" filter="fade">
                                      <p:cBhvr>
                                        <p:cTn id="39" dur="500"/>
                                        <p:tgtEl>
                                          <p:spTgt spid="5">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11" end="11"/>
                                            </p:txEl>
                                          </p:spTgt>
                                        </p:tgtEl>
                                        <p:attrNameLst>
                                          <p:attrName>style.visibility</p:attrName>
                                        </p:attrNameLst>
                                      </p:cBhvr>
                                      <p:to>
                                        <p:strVal val="visible"/>
                                      </p:to>
                                    </p:set>
                                    <p:animEffect transition="in" filter="fade">
                                      <p:cBhvr>
                                        <p:cTn id="42" dur="500"/>
                                        <p:tgtEl>
                                          <p:spTgt spid="5">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2" end="12"/>
                                            </p:txEl>
                                          </p:spTgt>
                                        </p:tgtEl>
                                        <p:attrNameLst>
                                          <p:attrName>style.visibility</p:attrName>
                                        </p:attrNameLst>
                                      </p:cBhvr>
                                      <p:to>
                                        <p:strVal val="visible"/>
                                      </p:to>
                                    </p:set>
                                    <p:animEffect transition="in" filter="fade">
                                      <p:cBhvr>
                                        <p:cTn id="45" dur="500"/>
                                        <p:tgtEl>
                                          <p:spTgt spid="5">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13" end="13"/>
                                            </p:txEl>
                                          </p:spTgt>
                                        </p:tgtEl>
                                        <p:attrNameLst>
                                          <p:attrName>style.visibility</p:attrName>
                                        </p:attrNameLst>
                                      </p:cBhvr>
                                      <p:to>
                                        <p:strVal val="visible"/>
                                      </p:to>
                                    </p:set>
                                    <p:animEffect transition="in" filter="fade">
                                      <p:cBhvr>
                                        <p:cTn id="48" dur="500"/>
                                        <p:tgtEl>
                                          <p:spTgt spid="5">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animEffect transition="in" filter="fade">
                                      <p:cBhvr>
                                        <p:cTn id="51"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5"/>
            <a:ext cx="8229600" cy="512416"/>
          </a:xfrm>
        </p:spPr>
        <p:txBody>
          <a:bodyPr/>
          <a:lstStyle/>
          <a:p>
            <a:r>
              <a:rPr lang="en-US" altLang="zh-CN" b="1" dirty="0">
                <a:latin typeface="Times New Roman" panose="02020603050405020304" pitchFamily="18" charset="0"/>
                <a:cs typeface="Times New Roman" panose="02020603050405020304" pitchFamily="18" charset="0"/>
              </a:rPr>
              <a:t>5.7.5</a:t>
            </a:r>
            <a:r>
              <a:rPr lang="zh-CN" altLang="zh-CN" b="1" dirty="0">
                <a:latin typeface="Times New Roman" panose="02020603050405020304" pitchFamily="18" charset="0"/>
                <a:cs typeface="Times New Roman" panose="02020603050405020304" pitchFamily="18" charset="0"/>
              </a:rPr>
              <a:t>子程序设计</a:t>
            </a:r>
            <a:endParaRPr lang="zh-CN" altLang="zh-CN" b="1"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2915816" y="1749503"/>
            <a:ext cx="5770984" cy="369332"/>
          </a:xfrm>
          <a:prstGeom prst="rect">
            <a:avLst/>
          </a:prstGeom>
        </p:spPr>
        <p:txBody>
          <a:bodyPr wrap="square">
            <a:spAutoFit/>
          </a:bodyPr>
          <a:lstStyle/>
          <a:p>
            <a:r>
              <a:rPr lang="zh-CN" altLang="en-US" b="1" dirty="0">
                <a:solidFill>
                  <a:srgbClr val="CC00CC"/>
                </a:solidFill>
                <a:latin typeface="Times New Roman" panose="02020603050405020304" pitchFamily="18" charset="0"/>
                <a:ea typeface="微软雅黑" panose="020B0503020204020204" pitchFamily="34" charset="-122"/>
                <a:cs typeface="Times New Roman" panose="02020603050405020304" pitchFamily="18" charset="0"/>
              </a:rPr>
              <a:t>子程序是具有一定的功能，能被多次调用的程序。</a:t>
            </a:r>
            <a:endParaRPr lang="zh-CN" altLang="en-US" b="1" dirty="0">
              <a:solidFill>
                <a:srgbClr val="CC00C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Text Box 2"/>
          <p:cNvSpPr txBox="1">
            <a:spLocks noChangeArrowheads="1"/>
          </p:cNvSpPr>
          <p:nvPr/>
        </p:nvSpPr>
        <p:spPr bwMode="auto">
          <a:xfrm>
            <a:off x="448280" y="2412023"/>
            <a:ext cx="8424936"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10000"/>
              </a:spcBef>
              <a:spcAft>
                <a:spcPct val="50000"/>
              </a:spcAft>
            </a:pPr>
            <a:r>
              <a:rPr lang="zh-CN" altLang="en-US" sz="24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子程序设计中要解决的问题：</a:t>
            </a:r>
            <a:endParaRPr lang="zh-CN" altLang="en-US" sz="24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10000"/>
              </a:spcBef>
              <a:spcAft>
                <a:spcPct val="10000"/>
              </a:spcAft>
            </a:pPr>
            <a:r>
              <a:rPr lang="en-US" altLang="zh-CN"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怎样正确</a:t>
            </a:r>
            <a:r>
              <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编写</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子程序</a:t>
            </a:r>
            <a:r>
              <a:rPr lang="en-US" altLang="zh-CN"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定义</a:t>
            </a:r>
            <a:r>
              <a:rPr lang="en-US" altLang="zh-CN"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10000"/>
              </a:spcBef>
              <a:spcAft>
                <a:spcPct val="10000"/>
              </a:spcAft>
            </a:pPr>
            <a:r>
              <a:rPr lang="en-US" altLang="zh-CN"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怎样正确</a:t>
            </a:r>
            <a:r>
              <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调用</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子程序</a:t>
            </a:r>
            <a:r>
              <a:rPr lang="en-US" altLang="zh-CN"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10000"/>
              </a:spcBef>
              <a:spcAft>
                <a:spcPct val="10000"/>
              </a:spcAft>
            </a:pPr>
            <a:r>
              <a:rPr lang="en-US" altLang="zh-CN"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主程序与子程序之间怎样</a:t>
            </a:r>
            <a:r>
              <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传递参数</a:t>
            </a:r>
            <a:r>
              <a:rPr lang="en-US" altLang="zh-CN"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10000"/>
              </a:spcBef>
              <a:spcAft>
                <a:spcPct val="10000"/>
              </a:spcAft>
            </a:pP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      主程序每次调用子程序时提供给子程序加工的数据往往是不同的。主程序怎样把这些数据传送给子程序，而子程序又如何把加工的结果交给主程序？</a:t>
            </a:r>
            <a:endPar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10000"/>
              </a:spcBef>
              <a:spcAft>
                <a:spcPct val="10000"/>
              </a:spcAft>
            </a:pPr>
            <a:r>
              <a:rPr lang="en-US" altLang="zh-CN"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当主程序与子程序使用相同的寄存器时，应如何处理</a:t>
            </a:r>
            <a:r>
              <a:rPr lang="en-US" altLang="zh-CN"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保护</a:t>
            </a:r>
            <a:r>
              <a:rPr lang="en-US" altLang="zh-CN"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恢复</a:t>
            </a:r>
            <a:r>
              <a:rPr lang="en-US" altLang="zh-CN"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10000"/>
              </a:spcBef>
              <a:spcAft>
                <a:spcPct val="10000"/>
              </a:spcAft>
            </a:pPr>
            <a:r>
              <a:rPr lang="en-US" altLang="zh-CN"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子程序执行完之后，怎样才能返回到主程序的断点处</a:t>
            </a:r>
            <a:r>
              <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继续往下执行</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randombar(horizontal)">
                                      <p:cBhvr>
                                        <p:cTn id="32" dur="500"/>
                                        <p:tgtEl>
                                          <p:spTgt spid="6">
                                            <p:txEl>
                                              <p:pRg st="3" end="3"/>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randombar(horizontal)">
                                      <p:cBhvr>
                                        <p:cTn id="35" dur="500"/>
                                        <p:tgtEl>
                                          <p:spTgt spid="6">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randombar(horizontal)">
                                      <p:cBhvr>
                                        <p:cTn id="40" dur="500"/>
                                        <p:tgtEl>
                                          <p:spTgt spid="6">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6">
                                            <p:txEl>
                                              <p:pRg st="6" end="6"/>
                                            </p:txEl>
                                          </p:spTgt>
                                        </p:tgtEl>
                                        <p:attrNameLst>
                                          <p:attrName>style.visibility</p:attrName>
                                        </p:attrNameLst>
                                      </p:cBhvr>
                                      <p:to>
                                        <p:strVal val="visible"/>
                                      </p:to>
                                    </p:set>
                                    <p:animEffect transition="in" filter="randombar(horizontal)">
                                      <p:cBhvr>
                                        <p:cTn id="45"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灯片编号占位符 1"/>
          <p:cNvSpPr txBox="1"/>
          <p:nvPr/>
        </p:nvSpPr>
        <p:spPr bwMode="auto">
          <a:xfrm>
            <a:off x="3032919" y="7467389"/>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a:defRPr lang="zh-CN"/>
            </a:defPPr>
            <a:lvl1pPr algn="ctr" rtl="0" fontAlgn="base">
              <a:spcBef>
                <a:spcPct val="0"/>
              </a:spcBef>
              <a:spcAft>
                <a:spcPct val="0"/>
              </a:spcAft>
              <a:defRPr sz="1400" b="0" kern="1200">
                <a:solidFill>
                  <a:schemeClr val="tx1"/>
                </a:solidFill>
                <a:latin typeface="+mj-lt"/>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a:lstStyle>
          <a:p>
            <a:fld id="{BC05B774-5E3F-41B8-A7EC-5B301408F13A}" type="slidenum">
              <a:rPr lang="zh-CN" altLang="zh-CN" sz="1100" smtClean="0">
                <a:solidFill>
                  <a:srgbClr val="40458C"/>
                </a:solidFill>
                <a:latin typeface="Times New Roman" panose="02020603050405020304" pitchFamily="18" charset="0"/>
                <a:ea typeface="微软雅黑" panose="020B0503020204020204" pitchFamily="34" charset="-122"/>
                <a:cs typeface="Times New Roman" panose="02020603050405020304" pitchFamily="18" charset="0"/>
              </a:rPr>
            </a:fld>
            <a:endParaRPr lang="zh-CN" altLang="zh-CN" sz="1100">
              <a:solidFill>
                <a:srgbClr val="40458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Text Box 2"/>
          <p:cNvSpPr txBox="1">
            <a:spLocks noChangeArrowheads="1"/>
          </p:cNvSpPr>
          <p:nvPr/>
        </p:nvSpPr>
        <p:spPr bwMode="auto">
          <a:xfrm>
            <a:off x="475393" y="2472267"/>
            <a:ext cx="763287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①定义:    过程名  </a:t>
            </a:r>
            <a:r>
              <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PROC</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  [NEAR/FAR]</a:t>
            </a:r>
            <a:endPar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                               …    </a:t>
            </a:r>
            <a:endPar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RET</a:t>
            </a:r>
            <a:endPar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                 过程名  </a:t>
            </a:r>
            <a:r>
              <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ENDP</a:t>
            </a:r>
            <a:endPar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②调用:                 </a:t>
            </a:r>
            <a:r>
              <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CALL</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  过程名</a:t>
            </a:r>
            <a:endPar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a:buClr>
                <a:srgbClr val="FF3300"/>
              </a:buClr>
              <a:buSzPct val="100000"/>
              <a:buFont typeface="Wingdings" panose="05000000000000000000" pitchFamily="2" charset="2"/>
              <a:buChar char="Ø"/>
            </a:pP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子程序名也具有</a:t>
            </a:r>
            <a:r>
              <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段属性</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偏移地址</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属性和</a:t>
            </a:r>
            <a:r>
              <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类型属性</a:t>
            </a:r>
            <a:r>
              <a:rPr lang="en-US" altLang="zh-CN"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(FAR</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NEAR(</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缺省</a:t>
            </a:r>
            <a:r>
              <a:rPr lang="en-US" altLang="zh-CN"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a:buClr>
                <a:srgbClr val="FF3300"/>
              </a:buClr>
              <a:buSzPct val="100000"/>
              <a:buFont typeface="Wingdings" panose="05000000000000000000" pitchFamily="2" charset="2"/>
              <a:buChar char="Ø"/>
            </a:pPr>
            <a:r>
              <a:rPr lang="en-US" altLang="zh-CN" sz="2000" b="1" dirty="0">
                <a:solidFill>
                  <a:srgbClr val="40458C"/>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NEAR</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类型为</a:t>
            </a:r>
            <a:r>
              <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段内调用</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，即主子程序在同一个代码段内，</a:t>
            </a:r>
            <a:r>
              <a:rPr lang="en-US" altLang="zh-CN" sz="2000" b="1" dirty="0">
                <a:solidFill>
                  <a:srgbClr val="990099"/>
                </a:solidFill>
                <a:latin typeface="Times New Roman" panose="02020603050405020304" pitchFamily="18" charset="0"/>
                <a:ea typeface="微软雅黑" panose="020B0503020204020204" pitchFamily="34" charset="-122"/>
                <a:cs typeface="Times New Roman" panose="02020603050405020304" pitchFamily="18" charset="0"/>
              </a:rPr>
              <a:t>NEAR</a:t>
            </a:r>
            <a:r>
              <a:rPr lang="zh-CN" altLang="en-US" sz="2000" b="1" dirty="0">
                <a:solidFill>
                  <a:srgbClr val="990099"/>
                </a:solidFill>
                <a:latin typeface="Times New Roman" panose="02020603050405020304" pitchFamily="18" charset="0"/>
                <a:ea typeface="微软雅黑" panose="020B0503020204020204" pitchFamily="34" charset="-122"/>
                <a:cs typeface="Times New Roman" panose="02020603050405020304" pitchFamily="18" charset="0"/>
              </a:rPr>
              <a:t>可省略</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a:buClr>
                <a:srgbClr val="FF3300"/>
              </a:buClr>
              <a:buSzPct val="100000"/>
              <a:buFont typeface="Wingdings" panose="05000000000000000000" pitchFamily="2" charset="2"/>
              <a:buChar char="Ø"/>
            </a:pPr>
            <a:r>
              <a:rPr lang="en-US" altLang="zh-CN" sz="2000" b="1" dirty="0">
                <a:solidFill>
                  <a:srgbClr val="40458C"/>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FAR</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类型为</a:t>
            </a:r>
            <a:r>
              <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段间调用</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，被另外代码段调用的过程要定义为</a:t>
            </a:r>
            <a:r>
              <a:rPr lang="en-US" altLang="zh-CN"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FAR</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过程</a:t>
            </a:r>
            <a:endParaRPr lang="en-US" altLang="zh-CN"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 Box 3"/>
          <p:cNvSpPr txBox="1">
            <a:spLocks noChangeArrowheads="1"/>
          </p:cNvSpPr>
          <p:nvPr/>
        </p:nvSpPr>
        <p:spPr bwMode="auto">
          <a:xfrm>
            <a:off x="448280" y="1726046"/>
            <a:ext cx="49672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660066"/>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800" b="1" dirty="0">
                <a:solidFill>
                  <a:srgbClr val="660066"/>
                </a:solidFill>
                <a:latin typeface="Times New Roman" panose="02020603050405020304" pitchFamily="18" charset="0"/>
                <a:ea typeface="微软雅黑" panose="020B0503020204020204" pitchFamily="34" charset="-122"/>
                <a:cs typeface="Times New Roman" panose="02020603050405020304" pitchFamily="18" charset="0"/>
              </a:rPr>
              <a:t>子程序</a:t>
            </a:r>
            <a:r>
              <a:rPr lang="zh-CN" altLang="en-US" sz="28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定义与调用</a:t>
            </a:r>
            <a:endParaRPr lang="zh-CN" altLang="en-US" sz="28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Text Box 2"/>
          <p:cNvSpPr txBox="1">
            <a:spLocks noChangeArrowheads="1"/>
          </p:cNvSpPr>
          <p:nvPr/>
        </p:nvSpPr>
        <p:spPr bwMode="auto">
          <a:xfrm>
            <a:off x="561860" y="2093382"/>
            <a:ext cx="8316912"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lgn="l">
              <a:defRPr sz="2400">
                <a:solidFill>
                  <a:schemeClr val="tx1"/>
                </a:solidFill>
                <a:latin typeface="Times New Roman" panose="02020603050405020304" pitchFamily="18" charset="0"/>
                <a:ea typeface="宋体" panose="02010600030101010101" pitchFamily="2" charset="-122"/>
              </a:defRPr>
            </a:lvl1pPr>
            <a:lvl2pPr marL="1066800" indent="-609600" algn="l">
              <a:defRPr sz="2400">
                <a:solidFill>
                  <a:schemeClr val="tx1"/>
                </a:solidFill>
                <a:latin typeface="Times New Roman" panose="02020603050405020304" pitchFamily="18" charset="0"/>
                <a:ea typeface="宋体" panose="02010600030101010101" pitchFamily="2" charset="-122"/>
              </a:defRPr>
            </a:lvl2pPr>
            <a:lvl3pPr marL="1524000" indent="-609600" algn="l">
              <a:defRPr sz="2400">
                <a:solidFill>
                  <a:schemeClr val="tx1"/>
                </a:solidFill>
                <a:latin typeface="Times New Roman" panose="02020603050405020304" pitchFamily="18" charset="0"/>
                <a:ea typeface="宋体" panose="02010600030101010101" pitchFamily="2" charset="-122"/>
              </a:defRPr>
            </a:lvl3pPr>
            <a:lvl4pPr marL="1981200" indent="-609600" algn="l">
              <a:defRPr sz="2400">
                <a:solidFill>
                  <a:schemeClr val="tx1"/>
                </a:solidFill>
                <a:latin typeface="Times New Roman" panose="02020603050405020304" pitchFamily="18" charset="0"/>
                <a:ea typeface="宋体" panose="02010600030101010101" pitchFamily="2" charset="-122"/>
              </a:defRPr>
            </a:lvl4pPr>
            <a:lvl5pPr marL="2438400" indent="-609600" algn="l">
              <a:defRPr sz="2400">
                <a:solidFill>
                  <a:schemeClr val="tx1"/>
                </a:solidFill>
                <a:latin typeface="Times New Roman" panose="02020603050405020304" pitchFamily="18" charset="0"/>
                <a:ea typeface="宋体" panose="02010600030101010101" pitchFamily="2" charset="-122"/>
              </a:defRPr>
            </a:lvl5pPr>
            <a:lvl6pPr marL="2895600" indent="-609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09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09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09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609600" marR="0" lvl="0" indent="-609600" algn="l" defTabSz="914400" eaLnBrk="1" fontAlgn="auto" latinLnBrk="0" hangingPunct="1">
              <a:lnSpc>
                <a:spcPct val="100000"/>
              </a:lnSpc>
              <a:spcBef>
                <a:spcPts val="0"/>
              </a:spcBef>
              <a:spcAft>
                <a:spcPts val="0"/>
              </a:spcAft>
              <a:buClrTx/>
              <a:buSzTx/>
              <a:buFontTx/>
              <a:buNone/>
              <a:defRPr/>
            </a:pPr>
            <a:r>
              <a:rPr kumimoji="0" lang="zh-CN" altLang="en-US" b="1" i="0" u="none" strike="noStrike" kern="0" cap="none" spc="0" normalizeH="0" baseline="0" noProof="0" dirty="0">
                <a:ln>
                  <a:noFill/>
                </a:ln>
                <a:solidFill>
                  <a:srgbClr val="660066"/>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①</a:t>
            </a:r>
            <a:r>
              <a:rPr kumimoji="0" lang="zh-CN" altLang="en-US" b="1" i="0" u="none" strike="noStrike" kern="0" cap="none" spc="0" normalizeH="0" baseline="0" noProof="0" dirty="0">
                <a:ln>
                  <a:noFill/>
                </a:ln>
                <a:solidFill>
                  <a:srgbClr val="660066"/>
                </a:solidFill>
                <a:effectLst/>
                <a:uLnTx/>
                <a:uFillTx/>
                <a:ea typeface="微软雅黑" panose="020B0503020204020204" pitchFamily="34" charset="-122"/>
                <a:cs typeface="Times New Roman" panose="02020603050405020304" pitchFamily="18" charset="0"/>
              </a:rPr>
              <a:t>段内直接调用（重点）</a:t>
            </a:r>
            <a:endParaRPr kumimoji="0" lang="zh-CN" altLang="en-US"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endParaRPr>
          </a:p>
          <a:p>
            <a:pPr marL="609600" marR="0" lvl="0" indent="-60960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  </a:t>
            </a:r>
            <a:r>
              <a:rPr kumimoji="0" lang="zh-CN" altLang="en-US"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格式：</a:t>
            </a:r>
            <a:r>
              <a:rPr kumimoji="0" lang="en-US" altLang="zh-CN" b="1" i="0" u="none" strike="noStrike" kern="0" cap="none" spc="0" normalizeH="0" baseline="0" noProof="0" dirty="0">
                <a:ln>
                  <a:noFill/>
                </a:ln>
                <a:solidFill>
                  <a:srgbClr val="FF0000"/>
                </a:solidFill>
                <a:effectLst/>
                <a:uLnTx/>
                <a:uFillTx/>
                <a:ea typeface="微软雅黑" panose="020B0503020204020204" pitchFamily="34" charset="-122"/>
                <a:cs typeface="Times New Roman" panose="02020603050405020304" pitchFamily="18" charset="0"/>
              </a:rPr>
              <a:t>CALL </a:t>
            </a:r>
            <a:r>
              <a:rPr kumimoji="0" lang="zh-CN" altLang="en-US" b="1" i="0" u="none" strike="noStrike" kern="0" cap="none" spc="0" normalizeH="0" baseline="0" noProof="0" dirty="0">
                <a:ln>
                  <a:noFill/>
                </a:ln>
                <a:solidFill>
                  <a:srgbClr val="FF0000"/>
                </a:solidFill>
                <a:effectLst/>
                <a:uLnTx/>
                <a:uFillTx/>
                <a:ea typeface="微软雅黑" panose="020B0503020204020204" pitchFamily="34" charset="-122"/>
                <a:cs typeface="Times New Roman" panose="02020603050405020304" pitchFamily="18" charset="0"/>
              </a:rPr>
              <a:t>子程序名</a:t>
            </a:r>
            <a:endParaRPr kumimoji="0" lang="zh-CN" altLang="en-US" b="1" i="0" u="none" strike="noStrike" kern="0" cap="none" spc="0" normalizeH="0" baseline="0" noProof="0" dirty="0">
              <a:ln>
                <a:noFill/>
              </a:ln>
              <a:solidFill>
                <a:srgbClr val="FF0000"/>
              </a:solidFill>
              <a:effectLst/>
              <a:uLnTx/>
              <a:uFillTx/>
              <a:ea typeface="微软雅黑" panose="020B0503020204020204" pitchFamily="34" charset="-122"/>
              <a:cs typeface="Times New Roman" panose="02020603050405020304" pitchFamily="18" charset="0"/>
            </a:endParaRPr>
          </a:p>
          <a:p>
            <a:pPr marL="609600" marR="0" lvl="0" indent="-60960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  功能：① </a:t>
            </a:r>
            <a:r>
              <a:rPr kumimoji="0" lang="en-US" altLang="zh-CN"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a:t>
            </a:r>
            <a:r>
              <a:rPr kumimoji="0" lang="zh-CN" altLang="en-US"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返回地址：跟在</a:t>
            </a:r>
            <a:r>
              <a:rPr kumimoji="0" lang="en-US" altLang="zh-CN"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CALL</a:t>
            </a:r>
            <a:r>
              <a:rPr kumimoji="0" lang="zh-CN" altLang="en-US"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后的</a:t>
            </a:r>
            <a:r>
              <a:rPr kumimoji="0" lang="zh-CN" altLang="en-US" sz="2000" b="1" i="0" u="none" strike="noStrike" kern="0" cap="none" spc="0" normalizeH="0" baseline="0" noProof="0" dirty="0">
                <a:ln>
                  <a:noFill/>
                </a:ln>
                <a:solidFill>
                  <a:srgbClr val="0D36E3"/>
                </a:solidFill>
                <a:effectLst/>
                <a:uLnTx/>
                <a:uFillTx/>
                <a:ea typeface="微软雅黑" panose="020B0503020204020204" pitchFamily="34" charset="-122"/>
                <a:cs typeface="Times New Roman" panose="02020603050405020304" pitchFamily="18" charset="0"/>
              </a:rPr>
              <a:t>下一条指令</a:t>
            </a:r>
            <a:r>
              <a:rPr kumimoji="0" lang="en-US" altLang="zh-CN"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a:t>
            </a:r>
            <a:r>
              <a:rPr kumimoji="0" lang="zh-CN" altLang="en-US"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断点的</a:t>
            </a:r>
            <a:r>
              <a:rPr kumimoji="0" lang="en-US" altLang="zh-CN"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EA) → ↓(SP)</a:t>
            </a:r>
            <a:endParaRPr kumimoji="0" lang="en-US" altLang="zh-CN"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endParaRPr>
          </a:p>
          <a:p>
            <a:pPr marL="609600" marR="0" lvl="0" indent="-60960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             ② </a:t>
            </a:r>
            <a:r>
              <a:rPr kumimoji="0" lang="zh-CN" altLang="en-US"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目的地址</a:t>
            </a:r>
            <a:r>
              <a:rPr kumimoji="0" lang="en-US" altLang="zh-CN"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a:t>
            </a:r>
            <a:r>
              <a:rPr kumimoji="0" lang="zh-CN" altLang="en-US"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子程序名</a:t>
            </a:r>
            <a:r>
              <a:rPr kumimoji="0" lang="en-US" altLang="zh-CN"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)EA→IP</a:t>
            </a:r>
            <a:endParaRPr kumimoji="0" lang="en-US" altLang="zh-CN"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endParaRPr>
          </a:p>
          <a:p>
            <a:pPr marL="609600" marR="0" lvl="0" indent="-609600" algn="l" defTabSz="914400" eaLnBrk="1" fontAlgn="auto" latinLnBrk="0" hangingPunct="1">
              <a:lnSpc>
                <a:spcPct val="100000"/>
              </a:lnSpc>
              <a:spcBef>
                <a:spcPts val="0"/>
              </a:spcBef>
              <a:spcAft>
                <a:spcPts val="0"/>
              </a:spcAft>
              <a:buClrTx/>
              <a:buSzTx/>
              <a:buFontTx/>
              <a:buNone/>
              <a:defRPr/>
            </a:pPr>
            <a:endParaRPr kumimoji="0" lang="en-US" altLang="zh-CN"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endParaRPr>
          </a:p>
          <a:p>
            <a:pPr marL="609600" marR="0" lvl="0" indent="-60960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CS</a:t>
            </a:r>
            <a:r>
              <a:rPr kumimoji="0" lang="zh-CN" altLang="en-US"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a:t>
            </a:r>
            <a:r>
              <a:rPr kumimoji="0" lang="en-US" altLang="zh-CN"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1010H</a:t>
            </a:r>
            <a:r>
              <a:rPr kumimoji="0" lang="en-US" altLang="zh-CN" sz="2000" b="1" i="0" u="none" strike="noStrike" kern="0" cap="none" spc="0" normalizeH="0" baseline="0" noProof="0" dirty="0">
                <a:ln>
                  <a:noFill/>
                </a:ln>
                <a:solidFill>
                  <a:srgbClr val="40458C"/>
                </a:solidFill>
                <a:effectLst/>
                <a:uLnTx/>
                <a:uFillTx/>
                <a:ea typeface="微软雅黑" panose="020B0503020204020204" pitchFamily="34" charset="-122"/>
                <a:cs typeface="Times New Roman" panose="02020603050405020304" pitchFamily="18" charset="0"/>
              </a:rPr>
              <a:t>  </a:t>
            </a:r>
            <a:r>
              <a:rPr kumimoji="0" lang="en-US" altLang="zh-CN" sz="2000" b="1" i="0" u="none" strike="noStrike" kern="0" cap="none" spc="0" normalizeH="0" baseline="0" noProof="0" dirty="0">
                <a:ln>
                  <a:noFill/>
                </a:ln>
                <a:solidFill>
                  <a:srgbClr val="FF3300"/>
                </a:solidFill>
                <a:effectLst/>
                <a:uLnTx/>
                <a:uFillTx/>
                <a:ea typeface="微软雅黑" panose="020B0503020204020204" pitchFamily="34" charset="-122"/>
                <a:cs typeface="Times New Roman" panose="02020603050405020304" pitchFamily="18" charset="0"/>
              </a:rPr>
              <a:t>CALL </a:t>
            </a:r>
            <a:r>
              <a:rPr kumimoji="0" lang="zh-CN" altLang="en-US" sz="2000" b="1" i="0" u="none" strike="noStrike" kern="0" cap="none" spc="0" normalizeH="0" baseline="0" noProof="0" dirty="0">
                <a:ln>
                  <a:noFill/>
                </a:ln>
                <a:solidFill>
                  <a:srgbClr val="FF3300"/>
                </a:solidFill>
                <a:effectLst/>
                <a:uLnTx/>
                <a:uFillTx/>
                <a:ea typeface="微软雅黑" panose="020B0503020204020204" pitchFamily="34" charset="-122"/>
                <a:cs typeface="Times New Roman" panose="02020603050405020304" pitchFamily="18" charset="0"/>
              </a:rPr>
              <a:t>OUTPUT</a:t>
            </a:r>
            <a:endParaRPr kumimoji="0" lang="zh-CN" altLang="en-US" sz="2000" b="1" i="0" u="none" strike="noStrike" kern="0" cap="none" spc="0" normalizeH="0" baseline="0" noProof="0" dirty="0">
              <a:ln>
                <a:noFill/>
              </a:ln>
              <a:solidFill>
                <a:srgbClr val="FF3300"/>
              </a:solidFill>
              <a:effectLst/>
              <a:uLnTx/>
              <a:uFillTx/>
              <a:ea typeface="微软雅黑" panose="020B0503020204020204" pitchFamily="34" charset="-122"/>
              <a:cs typeface="Times New Roman" panose="02020603050405020304" pitchFamily="18" charset="0"/>
            </a:endParaRPr>
          </a:p>
          <a:p>
            <a:pPr marL="609600" marR="0" lvl="0" indent="-60960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CS</a:t>
            </a:r>
            <a:r>
              <a:rPr kumimoji="0" lang="zh-CN" altLang="en-US"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a:t>
            </a:r>
            <a:r>
              <a:rPr kumimoji="0" lang="en-US" altLang="zh-CN"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1013H  </a:t>
            </a:r>
            <a:r>
              <a:rPr kumimoji="0" lang="zh-CN" altLang="en-US"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a:t>
            </a:r>
            <a:endParaRPr kumimoji="0" lang="en-US" altLang="zh-CN" sz="2000" b="0"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endParaRPr>
          </a:p>
          <a:p>
            <a:pPr marL="609600" marR="0" lvl="0" indent="-609600" algn="l"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            ┇</a:t>
            </a:r>
            <a:endParaRPr kumimoji="0" lang="en-US" altLang="zh-CN"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endParaRPr>
          </a:p>
          <a:p>
            <a:pPr marL="609600" marR="0" lvl="0" indent="-60960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CS</a:t>
            </a:r>
            <a:r>
              <a:rPr kumimoji="0" lang="zh-CN" altLang="en-US"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a:t>
            </a:r>
            <a:r>
              <a:rPr kumimoji="0" lang="en-US" altLang="zh-CN"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1138H  </a:t>
            </a:r>
            <a:r>
              <a:rPr kumimoji="0" lang="zh-CN" altLang="en-US"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OUTPUT</a:t>
            </a:r>
            <a:r>
              <a:rPr kumimoji="0" lang="en-US" altLang="zh-CN"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 PROC NEAR</a:t>
            </a:r>
            <a:endParaRPr kumimoji="0" lang="en-US" altLang="zh-CN"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endParaRPr>
          </a:p>
          <a:p>
            <a:pPr marL="609600" marR="0" lvl="0" indent="-60960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            </a:t>
            </a:r>
            <a:r>
              <a:rPr kumimoji="0" lang="en-US" altLang="zh-CN" sz="2000" b="0"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a:t>
            </a:r>
            <a:endParaRPr kumimoji="0" lang="en-US" altLang="zh-CN" sz="2000" b="0"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endParaRPr>
          </a:p>
          <a:p>
            <a:pPr marL="609600" marR="0" lvl="0" indent="-609600" algn="l" defTabSz="91440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                    </a:t>
            </a:r>
            <a:r>
              <a:rPr kumimoji="0" lang="zh-CN" altLang="en-US"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rPr>
              <a:t>OUTPUT  ENDP</a:t>
            </a:r>
            <a:endParaRPr kumimoji="0" lang="en-US" altLang="zh-CN" sz="2000" b="1" i="0" u="none" strike="noStrike" kern="0" cap="none" spc="0" normalizeH="0" baseline="0" noProof="0" dirty="0">
              <a:ln>
                <a:noFill/>
              </a:ln>
              <a:solidFill>
                <a:srgbClr val="000066"/>
              </a:solidFill>
              <a:effectLst/>
              <a:uLnTx/>
              <a:uFillTx/>
              <a:ea typeface="微软雅黑" panose="020B0503020204020204" pitchFamily="34" charset="-122"/>
              <a:cs typeface="Times New Roman" panose="02020603050405020304" pitchFamily="18" charset="0"/>
            </a:endParaRPr>
          </a:p>
        </p:txBody>
      </p:sp>
      <p:grpSp>
        <p:nvGrpSpPr>
          <p:cNvPr id="6" name="Group 3"/>
          <p:cNvGrpSpPr/>
          <p:nvPr/>
        </p:nvGrpSpPr>
        <p:grpSpPr bwMode="auto">
          <a:xfrm>
            <a:off x="4067726" y="3423597"/>
            <a:ext cx="4341813" cy="2660650"/>
            <a:chOff x="150" y="0"/>
            <a:chExt cx="2735" cy="1676"/>
          </a:xfrm>
        </p:grpSpPr>
        <p:sp>
          <p:nvSpPr>
            <p:cNvPr id="7" name="Text Box 4"/>
            <p:cNvSpPr txBox="1">
              <a:spLocks noChangeArrowheads="1"/>
            </p:cNvSpPr>
            <p:nvPr/>
          </p:nvSpPr>
          <p:spPr bwMode="auto">
            <a:xfrm>
              <a:off x="693" y="1262"/>
              <a:ext cx="2192" cy="414"/>
            </a:xfrm>
            <a:prstGeom prst="rect">
              <a:avLst/>
            </a:prstGeom>
            <a:noFill/>
            <a:ln w="19050" cmpd="sng">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6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CALL       </a:t>
              </a:r>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1138H</a:t>
              </a:r>
              <a:endPar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16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1013H</a:t>
              </a:r>
              <a:r>
                <a:rPr lang="zh-CN" altLang="en-US" sz="16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进栈，</a:t>
              </a:r>
              <a:r>
                <a:rPr lang="en-US" altLang="zh-CN" sz="16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1138H→IP</a:t>
              </a:r>
              <a:endParaRPr lang="en-US" altLang="zh-CN" sz="16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Line 5"/>
            <p:cNvSpPr>
              <a:spLocks noChangeShapeType="1"/>
            </p:cNvSpPr>
            <p:nvPr/>
          </p:nvSpPr>
          <p:spPr bwMode="auto">
            <a:xfrm>
              <a:off x="150" y="366"/>
              <a:ext cx="970" cy="876"/>
            </a:xfrm>
            <a:prstGeom prst="line">
              <a:avLst/>
            </a:prstGeom>
            <a:noFill/>
            <a:ln w="19050" cmpd="sng">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1400" b="1">
                <a:solidFill>
                  <a:srgbClr val="40458C"/>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Group 6"/>
            <p:cNvGrpSpPr/>
            <p:nvPr/>
          </p:nvGrpSpPr>
          <p:grpSpPr bwMode="auto">
            <a:xfrm>
              <a:off x="1135" y="0"/>
              <a:ext cx="1498" cy="1102"/>
              <a:chOff x="0" y="0"/>
              <a:chExt cx="2796" cy="1857"/>
            </a:xfrm>
          </p:grpSpPr>
          <p:sp>
            <p:nvSpPr>
              <p:cNvPr id="10" name="Text Box 7"/>
              <p:cNvSpPr txBox="1">
                <a:spLocks noChangeArrowheads="1"/>
              </p:cNvSpPr>
              <p:nvPr/>
            </p:nvSpPr>
            <p:spPr bwMode="auto">
              <a:xfrm>
                <a:off x="782" y="369"/>
                <a:ext cx="2010" cy="1488"/>
              </a:xfrm>
              <a:prstGeom prst="rect">
                <a:avLst/>
              </a:prstGeom>
              <a:solidFill>
                <a:srgbClr val="FFFFFF"/>
              </a:solidFill>
              <a:ln w="9525" cmpd="sng">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28000"/>
                  </a:lnSpc>
                </a:pPr>
                <a:r>
                  <a:rPr lang="zh-CN" altLang="en-US" sz="16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下一条指令（</a:t>
                </a:r>
                <a:r>
                  <a:rPr lang="en-US" altLang="zh-CN" sz="16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IP</a:t>
                </a:r>
                <a:r>
                  <a:rPr lang="zh-CN" altLang="en-US" sz="16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1013H</a:t>
                </a:r>
                <a:endParaRPr lang="en-US" altLang="zh-CN" sz="16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28000"/>
                  </a:lnSpc>
                </a:pPr>
                <a:endParaRPr lang="en-US" altLang="zh-CN" sz="16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16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Line 8"/>
              <p:cNvSpPr>
                <a:spLocks noChangeShapeType="1"/>
              </p:cNvSpPr>
              <p:nvPr/>
            </p:nvSpPr>
            <p:spPr bwMode="auto">
              <a:xfrm>
                <a:off x="800" y="1206"/>
                <a:ext cx="1996" cy="0"/>
              </a:xfrm>
              <a:prstGeom prst="line">
                <a:avLst/>
              </a:prstGeom>
              <a:noFill/>
              <a:ln w="9525"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1400" b="1">
                  <a:solidFill>
                    <a:srgbClr val="40458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Text Box 9"/>
              <p:cNvSpPr txBox="1">
                <a:spLocks noChangeArrowheads="1"/>
              </p:cNvSpPr>
              <p:nvPr/>
            </p:nvSpPr>
            <p:spPr bwMode="auto">
              <a:xfrm>
                <a:off x="0" y="366"/>
                <a:ext cx="760" cy="4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lnSpc>
                    <a:spcPct val="144000"/>
                  </a:lnSpc>
                </a:pPr>
                <a:r>
                  <a:rPr lang="en-US" altLang="zh-CN" sz="1600" b="1">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SP→</a:t>
                </a:r>
                <a:endParaRPr lang="en-US" altLang="zh-CN" sz="1600" b="1">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Line 10"/>
              <p:cNvSpPr>
                <a:spLocks noChangeShapeType="1"/>
              </p:cNvSpPr>
              <p:nvPr/>
            </p:nvSpPr>
            <p:spPr bwMode="auto">
              <a:xfrm>
                <a:off x="788" y="0"/>
                <a:ext cx="0" cy="379"/>
              </a:xfrm>
              <a:prstGeom prst="line">
                <a:avLst/>
              </a:prstGeom>
              <a:noFill/>
              <a:ln w="9525"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1400" b="1">
                  <a:solidFill>
                    <a:srgbClr val="40458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Line 11"/>
              <p:cNvSpPr>
                <a:spLocks noChangeShapeType="1"/>
              </p:cNvSpPr>
              <p:nvPr/>
            </p:nvSpPr>
            <p:spPr bwMode="auto">
              <a:xfrm>
                <a:off x="2788" y="13"/>
                <a:ext cx="0" cy="379"/>
              </a:xfrm>
              <a:prstGeom prst="line">
                <a:avLst/>
              </a:prstGeom>
              <a:noFill/>
              <a:ln w="9525"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1400" b="1">
                  <a:solidFill>
                    <a:srgbClr val="40458C"/>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
        <p:nvSpPr>
          <p:cNvPr id="15" name="Rectangle 12"/>
          <p:cNvSpPr txBox="1">
            <a:spLocks noChangeArrowheads="1"/>
          </p:cNvSpPr>
          <p:nvPr/>
        </p:nvSpPr>
        <p:spPr bwMode="auto">
          <a:xfrm>
            <a:off x="589513" y="1223675"/>
            <a:ext cx="777716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fontAlgn="base">
              <a:spcBef>
                <a:spcPct val="0"/>
              </a:spcBef>
              <a:spcAft>
                <a:spcPct val="0"/>
              </a:spcAft>
              <a:defRPr sz="3600" b="1" kern="1200">
                <a:solidFill>
                  <a:srgbClr val="660066"/>
                </a:solidFill>
                <a:latin typeface="+mj-lt"/>
                <a:ea typeface="+mj-ea"/>
                <a:cs typeface="+mj-cs"/>
              </a:defRPr>
            </a:lvl1pPr>
            <a:lvl2pPr algn="l" rtl="0" fontAlgn="base">
              <a:spcBef>
                <a:spcPct val="0"/>
              </a:spcBef>
              <a:spcAft>
                <a:spcPct val="0"/>
              </a:spcAft>
              <a:defRPr sz="3600" b="1">
                <a:solidFill>
                  <a:srgbClr val="660066"/>
                </a:solidFill>
                <a:latin typeface="Arial Narrow" panose="020B0606020202030204" pitchFamily="34" charset="0"/>
                <a:ea typeface="黑体" panose="02010609060101010101" pitchFamily="49" charset="-122"/>
              </a:defRPr>
            </a:lvl2pPr>
            <a:lvl3pPr algn="l" rtl="0" fontAlgn="base">
              <a:spcBef>
                <a:spcPct val="0"/>
              </a:spcBef>
              <a:spcAft>
                <a:spcPct val="0"/>
              </a:spcAft>
              <a:defRPr sz="3600" b="1">
                <a:solidFill>
                  <a:srgbClr val="660066"/>
                </a:solidFill>
                <a:latin typeface="Arial Narrow" panose="020B0606020202030204" pitchFamily="34" charset="0"/>
                <a:ea typeface="黑体" panose="02010609060101010101" pitchFamily="49" charset="-122"/>
              </a:defRPr>
            </a:lvl3pPr>
            <a:lvl4pPr algn="l" rtl="0" fontAlgn="base">
              <a:spcBef>
                <a:spcPct val="0"/>
              </a:spcBef>
              <a:spcAft>
                <a:spcPct val="0"/>
              </a:spcAft>
              <a:defRPr sz="3600" b="1">
                <a:solidFill>
                  <a:srgbClr val="660066"/>
                </a:solidFill>
                <a:latin typeface="Arial Narrow" panose="020B0606020202030204" pitchFamily="34" charset="0"/>
                <a:ea typeface="黑体" panose="02010609060101010101" pitchFamily="49" charset="-122"/>
              </a:defRPr>
            </a:lvl4pPr>
            <a:lvl5pPr algn="l" rtl="0" fontAlgn="base">
              <a:spcBef>
                <a:spcPct val="0"/>
              </a:spcBef>
              <a:spcAft>
                <a:spcPct val="0"/>
              </a:spcAft>
              <a:defRPr sz="3600" b="1">
                <a:solidFill>
                  <a:srgbClr val="660066"/>
                </a:solidFill>
                <a:latin typeface="Arial Narrow" panose="020B0606020202030204" pitchFamily="34" charset="0"/>
                <a:ea typeface="黑体" panose="02010609060101010101" pitchFamily="49" charset="-122"/>
              </a:defRPr>
            </a:lvl5pPr>
            <a:lvl6pPr marL="457200" algn="l" rtl="0" fontAlgn="base">
              <a:spcBef>
                <a:spcPct val="0"/>
              </a:spcBef>
              <a:spcAft>
                <a:spcPct val="0"/>
              </a:spcAft>
              <a:defRPr sz="3600" b="1">
                <a:solidFill>
                  <a:srgbClr val="660066"/>
                </a:solidFill>
                <a:latin typeface="Arial Narrow" panose="020B0606020202030204" pitchFamily="34" charset="0"/>
                <a:ea typeface="黑体" panose="02010609060101010101" pitchFamily="49" charset="-122"/>
              </a:defRPr>
            </a:lvl6pPr>
            <a:lvl7pPr marL="914400" algn="l" rtl="0" fontAlgn="base">
              <a:spcBef>
                <a:spcPct val="0"/>
              </a:spcBef>
              <a:spcAft>
                <a:spcPct val="0"/>
              </a:spcAft>
              <a:defRPr sz="3600" b="1">
                <a:solidFill>
                  <a:srgbClr val="660066"/>
                </a:solidFill>
                <a:latin typeface="Arial Narrow" panose="020B0606020202030204" pitchFamily="34" charset="0"/>
                <a:ea typeface="黑体" panose="02010609060101010101" pitchFamily="49" charset="-122"/>
              </a:defRPr>
            </a:lvl7pPr>
            <a:lvl8pPr marL="1371600" algn="l" rtl="0" fontAlgn="base">
              <a:spcBef>
                <a:spcPct val="0"/>
              </a:spcBef>
              <a:spcAft>
                <a:spcPct val="0"/>
              </a:spcAft>
              <a:defRPr sz="3600" b="1">
                <a:solidFill>
                  <a:srgbClr val="660066"/>
                </a:solidFill>
                <a:latin typeface="Arial Narrow" panose="020B0606020202030204" pitchFamily="34" charset="0"/>
                <a:ea typeface="黑体" panose="02010609060101010101" pitchFamily="49" charset="-122"/>
              </a:defRPr>
            </a:lvl8pPr>
            <a:lvl9pPr marL="1828800" algn="l" rtl="0" fontAlgn="base">
              <a:spcBef>
                <a:spcPct val="0"/>
              </a:spcBef>
              <a:spcAft>
                <a:spcPct val="0"/>
              </a:spcAft>
              <a:defRPr sz="3600" b="1">
                <a:solidFill>
                  <a:srgbClr val="660066"/>
                </a:solidFill>
                <a:latin typeface="Arial Narrow" panose="020B0606020202030204" pitchFamily="34" charset="0"/>
                <a:ea typeface="黑体" panose="02010609060101010101" pitchFamily="49" charset="-122"/>
              </a:defRPr>
            </a:lvl9pPr>
          </a:lstStyle>
          <a:p>
            <a:pPr marL="0" marR="0" lvl="0" indent="0"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66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 </a:t>
            </a:r>
            <a:r>
              <a:rPr kumimoji="0" lang="zh-CN" altLang="zh-CN" sz="2800" b="1" i="0" u="none" strike="noStrike" kern="1200" cap="none" spc="0" normalizeH="0" baseline="0" noProof="0">
                <a:ln>
                  <a:noFill/>
                </a:ln>
                <a:solidFill>
                  <a:srgbClr val="66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子程序的调用与返回</a:t>
            </a:r>
            <a:endParaRPr kumimoji="0" lang="zh-CN"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500"/>
                                        <p:tgtEl>
                                          <p:spTgt spid="5">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500"/>
                                        <p:tgtEl>
                                          <p:spTgt spid="5">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500"/>
                                        <p:tgtEl>
                                          <p:spTgt spid="5">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500"/>
                                        <p:tgtEl>
                                          <p:spTgt spid="5">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fade">
                                      <p:cBhvr>
                                        <p:cTn id="40" dur="500"/>
                                        <p:tgtEl>
                                          <p:spTgt spid="5">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Effect transition="in" filter="fade">
                                      <p:cBhvr>
                                        <p:cTn id="43" dur="500"/>
                                        <p:tgtEl>
                                          <p:spTgt spid="5">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0" end="10"/>
                                            </p:txEl>
                                          </p:spTgt>
                                        </p:tgtEl>
                                        <p:attrNameLst>
                                          <p:attrName>style.visibility</p:attrName>
                                        </p:attrNameLst>
                                      </p:cBhvr>
                                      <p:to>
                                        <p:strVal val="visible"/>
                                      </p:to>
                                    </p:set>
                                    <p:animEffect transition="in" filter="fade">
                                      <p:cBhvr>
                                        <p:cTn id="46"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Text Box 2"/>
          <p:cNvSpPr txBox="1">
            <a:spLocks noChangeArrowheads="1"/>
          </p:cNvSpPr>
          <p:nvPr/>
        </p:nvSpPr>
        <p:spPr bwMode="auto">
          <a:xfrm>
            <a:off x="448280" y="2096052"/>
            <a:ext cx="8588216"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609600" indent="-609600" algn="l">
              <a:defRPr sz="2400">
                <a:solidFill>
                  <a:schemeClr val="tx1"/>
                </a:solidFill>
                <a:latin typeface="Times New Roman" panose="02020603050405020304" pitchFamily="18" charset="0"/>
                <a:ea typeface="宋体" panose="02010600030101010101" pitchFamily="2" charset="-122"/>
              </a:defRPr>
            </a:lvl1pPr>
            <a:lvl2pPr marL="1066800" indent="-609600" algn="l">
              <a:defRPr sz="2400">
                <a:solidFill>
                  <a:schemeClr val="tx1"/>
                </a:solidFill>
                <a:latin typeface="Times New Roman" panose="02020603050405020304" pitchFamily="18" charset="0"/>
                <a:ea typeface="宋体" panose="02010600030101010101" pitchFamily="2" charset="-122"/>
              </a:defRPr>
            </a:lvl2pPr>
            <a:lvl3pPr marL="1524000" indent="-609600" algn="l">
              <a:defRPr sz="2400">
                <a:solidFill>
                  <a:schemeClr val="tx1"/>
                </a:solidFill>
                <a:latin typeface="Times New Roman" panose="02020603050405020304" pitchFamily="18" charset="0"/>
                <a:ea typeface="宋体" panose="02010600030101010101" pitchFamily="2" charset="-122"/>
              </a:defRPr>
            </a:lvl3pPr>
            <a:lvl4pPr marL="1981200" indent="-609600" algn="l">
              <a:defRPr sz="2400">
                <a:solidFill>
                  <a:schemeClr val="tx1"/>
                </a:solidFill>
                <a:latin typeface="Times New Roman" panose="02020603050405020304" pitchFamily="18" charset="0"/>
                <a:ea typeface="宋体" panose="02010600030101010101" pitchFamily="2" charset="-122"/>
              </a:defRPr>
            </a:lvl4pPr>
            <a:lvl5pPr marL="2438400" indent="-609600" algn="l">
              <a:defRPr sz="2400">
                <a:solidFill>
                  <a:schemeClr val="tx1"/>
                </a:solidFill>
                <a:latin typeface="Times New Roman" panose="02020603050405020304" pitchFamily="18" charset="0"/>
                <a:ea typeface="宋体" panose="02010600030101010101" pitchFamily="2" charset="-122"/>
              </a:defRPr>
            </a:lvl5pPr>
            <a:lvl6pPr marL="2895600" indent="-609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09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09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09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b="1" dirty="0">
                <a:solidFill>
                  <a:srgbClr val="000066"/>
                </a:solidFill>
                <a:ea typeface="微软雅黑" panose="020B0503020204020204" pitchFamily="34" charset="-122"/>
                <a:cs typeface="Times New Roman" panose="02020603050405020304" pitchFamily="18" charset="0"/>
              </a:rPr>
              <a:t>格式：</a:t>
            </a:r>
            <a:r>
              <a:rPr lang="en-US" altLang="zh-CN" b="1" dirty="0">
                <a:solidFill>
                  <a:srgbClr val="0D36E3"/>
                </a:solidFill>
                <a:ea typeface="微软雅黑" panose="020B0503020204020204" pitchFamily="34" charset="-122"/>
                <a:cs typeface="Times New Roman" panose="02020603050405020304" pitchFamily="18" charset="0"/>
              </a:rPr>
              <a:t>RET/RET n</a:t>
            </a:r>
            <a:endParaRPr lang="en-US" altLang="zh-CN" b="1" dirty="0">
              <a:solidFill>
                <a:srgbClr val="0D36E3"/>
              </a:solidFill>
              <a:ea typeface="微软雅黑" panose="020B0503020204020204" pitchFamily="34" charset="-122"/>
              <a:cs typeface="Times New Roman" panose="02020603050405020304" pitchFamily="18" charset="0"/>
            </a:endParaRPr>
          </a:p>
          <a:p>
            <a:r>
              <a:rPr lang="zh-CN" altLang="en-US" sz="2000" b="1" dirty="0">
                <a:solidFill>
                  <a:srgbClr val="000066"/>
                </a:solidFill>
                <a:ea typeface="微软雅黑" panose="020B0503020204020204" pitchFamily="34" charset="-122"/>
                <a:cs typeface="Times New Roman" panose="02020603050405020304" pitchFamily="18" charset="0"/>
              </a:rPr>
              <a:t>功能：</a:t>
            </a:r>
            <a:r>
              <a:rPr lang="en-US" altLang="zh-CN" sz="2000" b="1" dirty="0">
                <a:solidFill>
                  <a:srgbClr val="000066"/>
                </a:solidFill>
                <a:ea typeface="微软雅黑" panose="020B0503020204020204" pitchFamily="34" charset="-122"/>
                <a:cs typeface="Times New Roman" panose="02020603050405020304" pitchFamily="18" charset="0"/>
              </a:rPr>
              <a:t>a. </a:t>
            </a:r>
            <a:r>
              <a:rPr lang="zh-CN" altLang="en-US" sz="2000" b="1" dirty="0">
                <a:solidFill>
                  <a:srgbClr val="000066"/>
                </a:solidFill>
                <a:ea typeface="微软雅黑" panose="020B0503020204020204" pitchFamily="34" charset="-122"/>
                <a:cs typeface="Times New Roman" panose="02020603050405020304" pitchFamily="18" charset="0"/>
              </a:rPr>
              <a:t>段内返回  ↑</a:t>
            </a:r>
            <a:r>
              <a:rPr lang="en-US" altLang="zh-CN" sz="2000" b="1" dirty="0">
                <a:solidFill>
                  <a:srgbClr val="000066"/>
                </a:solidFill>
                <a:ea typeface="微软雅黑" panose="020B0503020204020204" pitchFamily="34" charset="-122"/>
                <a:cs typeface="Times New Roman" panose="02020603050405020304" pitchFamily="18" charset="0"/>
              </a:rPr>
              <a:t>(SP)→IP</a:t>
            </a:r>
            <a:endParaRPr lang="en-US" altLang="zh-CN" sz="2000" b="1" dirty="0">
              <a:solidFill>
                <a:srgbClr val="000066"/>
              </a:solidFill>
              <a:ea typeface="微软雅黑" panose="020B0503020204020204" pitchFamily="34" charset="-122"/>
              <a:cs typeface="Times New Roman" panose="02020603050405020304" pitchFamily="18" charset="0"/>
            </a:endParaRPr>
          </a:p>
          <a:p>
            <a:r>
              <a:rPr lang="en-US" altLang="zh-CN" sz="2000" b="1" dirty="0">
                <a:solidFill>
                  <a:srgbClr val="000066"/>
                </a:solidFill>
                <a:ea typeface="微软雅黑" panose="020B0503020204020204" pitchFamily="34" charset="-122"/>
                <a:cs typeface="Times New Roman" panose="02020603050405020304" pitchFamily="18" charset="0"/>
              </a:rPr>
              <a:t>            b. </a:t>
            </a:r>
            <a:r>
              <a:rPr lang="zh-CN" altLang="en-US" sz="2000" b="1" dirty="0">
                <a:solidFill>
                  <a:srgbClr val="000066"/>
                </a:solidFill>
                <a:ea typeface="微软雅黑" panose="020B0503020204020204" pitchFamily="34" charset="-122"/>
                <a:cs typeface="Times New Roman" panose="02020603050405020304" pitchFamily="18" charset="0"/>
              </a:rPr>
              <a:t>段间返回  ↑</a:t>
            </a:r>
            <a:r>
              <a:rPr lang="en-US" altLang="zh-CN" sz="2000" b="1" dirty="0">
                <a:solidFill>
                  <a:srgbClr val="000066"/>
                </a:solidFill>
                <a:ea typeface="微软雅黑" panose="020B0503020204020204" pitchFamily="34" charset="-122"/>
                <a:cs typeface="Times New Roman" panose="02020603050405020304" pitchFamily="18" charset="0"/>
              </a:rPr>
              <a:t>(SP)→IP</a:t>
            </a:r>
            <a:r>
              <a:rPr lang="zh-CN" altLang="en-US" sz="2000" b="1" dirty="0">
                <a:solidFill>
                  <a:srgbClr val="000066"/>
                </a:solidFill>
                <a:ea typeface="微软雅黑" panose="020B0503020204020204" pitchFamily="34" charset="-122"/>
                <a:cs typeface="Times New Roman" panose="02020603050405020304" pitchFamily="18" charset="0"/>
              </a:rPr>
              <a:t>，↑</a:t>
            </a:r>
            <a:r>
              <a:rPr lang="en-US" altLang="zh-CN" sz="2000" b="1" dirty="0">
                <a:solidFill>
                  <a:srgbClr val="000066"/>
                </a:solidFill>
                <a:ea typeface="微软雅黑" panose="020B0503020204020204" pitchFamily="34" charset="-122"/>
                <a:cs typeface="Times New Roman" panose="02020603050405020304" pitchFamily="18" charset="0"/>
              </a:rPr>
              <a:t>(SP)→CS</a:t>
            </a:r>
            <a:endParaRPr lang="en-US" altLang="zh-CN" sz="2000" b="1" dirty="0">
              <a:solidFill>
                <a:srgbClr val="000066"/>
              </a:solidFill>
              <a:ea typeface="微软雅黑" panose="020B0503020204020204" pitchFamily="34" charset="-122"/>
              <a:cs typeface="Times New Roman" panose="02020603050405020304" pitchFamily="18" charset="0"/>
            </a:endParaRPr>
          </a:p>
          <a:p>
            <a:r>
              <a:rPr lang="zh-CN" altLang="en-US" sz="2000" b="1" dirty="0">
                <a:solidFill>
                  <a:srgbClr val="000066"/>
                </a:solidFill>
                <a:ea typeface="微软雅黑" panose="020B0503020204020204" pitchFamily="34" charset="-122"/>
                <a:cs typeface="Times New Roman" panose="02020603050405020304" pitchFamily="18" charset="0"/>
              </a:rPr>
              <a:t>为了能正确返回主程序，在执行子程序过程中，不管是否使用过堆栈，</a:t>
            </a:r>
            <a:endParaRPr lang="en-US" altLang="zh-CN" sz="2000" b="1" dirty="0">
              <a:solidFill>
                <a:srgbClr val="000066"/>
              </a:solidFill>
              <a:ea typeface="微软雅黑" panose="020B0503020204020204" pitchFamily="34" charset="-122"/>
              <a:cs typeface="Times New Roman" panose="02020603050405020304" pitchFamily="18" charset="0"/>
            </a:endParaRPr>
          </a:p>
          <a:p>
            <a:r>
              <a:rPr lang="zh-CN" altLang="en-US" sz="2000" b="1" dirty="0">
                <a:solidFill>
                  <a:srgbClr val="FF3300"/>
                </a:solidFill>
                <a:ea typeface="微软雅黑" panose="020B0503020204020204" pitchFamily="34" charset="-122"/>
                <a:cs typeface="Times New Roman" panose="02020603050405020304" pitchFamily="18" charset="0"/>
              </a:rPr>
              <a:t>必须保证进入子程序时的栈顶与执行</a:t>
            </a:r>
            <a:r>
              <a:rPr lang="en-US" altLang="zh-CN" sz="2000" b="1" dirty="0">
                <a:solidFill>
                  <a:srgbClr val="FF3300"/>
                </a:solidFill>
                <a:ea typeface="微软雅黑" panose="020B0503020204020204" pitchFamily="34" charset="-122"/>
                <a:cs typeface="Times New Roman" panose="02020603050405020304" pitchFamily="18" charset="0"/>
              </a:rPr>
              <a:t>RET</a:t>
            </a:r>
            <a:r>
              <a:rPr lang="zh-CN" altLang="en-US" sz="2000" b="1" dirty="0">
                <a:solidFill>
                  <a:srgbClr val="FF3300"/>
                </a:solidFill>
                <a:ea typeface="微软雅黑" panose="020B0503020204020204" pitchFamily="34" charset="-122"/>
                <a:cs typeface="Times New Roman" panose="02020603050405020304" pitchFamily="18" charset="0"/>
              </a:rPr>
              <a:t>时的栈顶一样</a:t>
            </a:r>
            <a:r>
              <a:rPr lang="zh-CN" altLang="en-US" sz="2000" b="1" dirty="0">
                <a:solidFill>
                  <a:srgbClr val="000066"/>
                </a:solidFill>
                <a:ea typeface="微软雅黑" panose="020B0503020204020204" pitchFamily="34" charset="-122"/>
                <a:cs typeface="Times New Roman" panose="02020603050405020304" pitchFamily="18" charset="0"/>
              </a:rPr>
              <a:t>，否则不能正确返回。</a:t>
            </a:r>
            <a:endParaRPr lang="zh-CN" altLang="en-US" sz="2000" b="1" dirty="0">
              <a:solidFill>
                <a:srgbClr val="000066"/>
              </a:solidFill>
              <a:ea typeface="微软雅黑" panose="020B0503020204020204" pitchFamily="34" charset="-122"/>
              <a:cs typeface="Times New Roman" panose="02020603050405020304" pitchFamily="18" charset="0"/>
            </a:endParaRPr>
          </a:p>
          <a:p>
            <a:endParaRPr lang="zh-CN" altLang="en-US" sz="900" b="1" dirty="0">
              <a:solidFill>
                <a:srgbClr val="000066"/>
              </a:solidFill>
              <a:ea typeface="微软雅黑" panose="020B0503020204020204" pitchFamily="34" charset="-122"/>
              <a:cs typeface="Times New Roman" panose="02020603050405020304" pitchFamily="18" charset="0"/>
            </a:endParaRPr>
          </a:p>
          <a:p>
            <a:r>
              <a:rPr lang="zh-CN" altLang="en-US" sz="2000" b="1" dirty="0">
                <a:solidFill>
                  <a:srgbClr val="000066"/>
                </a:solidFill>
                <a:ea typeface="微软雅黑" panose="020B0503020204020204" pitchFamily="34" charset="-122"/>
                <a:cs typeface="Times New Roman" panose="02020603050405020304" pitchFamily="18" charset="0"/>
              </a:rPr>
              <a:t>注意：</a:t>
            </a:r>
            <a:endParaRPr lang="zh-CN" altLang="en-US" sz="2000" b="1" dirty="0">
              <a:solidFill>
                <a:srgbClr val="000066"/>
              </a:solidFill>
              <a:ea typeface="微软雅黑" panose="020B0503020204020204" pitchFamily="34" charset="-122"/>
              <a:cs typeface="Times New Roman" panose="02020603050405020304" pitchFamily="18" charset="0"/>
            </a:endParaRPr>
          </a:p>
          <a:p>
            <a:pPr>
              <a:buFont typeface="Wingdings" panose="05000000000000000000" pitchFamily="2" charset="2"/>
              <a:buChar char="Ø"/>
            </a:pPr>
            <a:r>
              <a:rPr lang="en-US" altLang="zh-CN" sz="2000" b="1" dirty="0">
                <a:solidFill>
                  <a:srgbClr val="000066"/>
                </a:solidFill>
                <a:ea typeface="微软雅黑" panose="020B0503020204020204" pitchFamily="34" charset="-122"/>
                <a:cs typeface="Times New Roman" panose="02020603050405020304" pitchFamily="18" charset="0"/>
              </a:rPr>
              <a:t>CALL</a:t>
            </a:r>
            <a:r>
              <a:rPr lang="zh-CN" altLang="en-US" sz="2000" b="1" dirty="0">
                <a:solidFill>
                  <a:srgbClr val="000066"/>
                </a:solidFill>
                <a:ea typeface="微软雅黑" panose="020B0503020204020204" pitchFamily="34" charset="-122"/>
                <a:cs typeface="Times New Roman" panose="02020603050405020304" pitchFamily="18" charset="0"/>
              </a:rPr>
              <a:t>和</a:t>
            </a:r>
            <a:r>
              <a:rPr lang="en-US" altLang="zh-CN" sz="2000" b="1" dirty="0">
                <a:solidFill>
                  <a:srgbClr val="000066"/>
                </a:solidFill>
                <a:ea typeface="微软雅黑" panose="020B0503020204020204" pitchFamily="34" charset="-122"/>
                <a:cs typeface="Times New Roman" panose="02020603050405020304" pitchFamily="18" charset="0"/>
              </a:rPr>
              <a:t>RET</a:t>
            </a:r>
            <a:r>
              <a:rPr lang="zh-CN" altLang="en-US" sz="2000" b="1" dirty="0">
                <a:solidFill>
                  <a:srgbClr val="000066"/>
                </a:solidFill>
                <a:ea typeface="微软雅黑" panose="020B0503020204020204" pitchFamily="34" charset="-122"/>
                <a:cs typeface="Times New Roman" panose="02020603050405020304" pitchFamily="18" charset="0"/>
              </a:rPr>
              <a:t>不影响</a:t>
            </a:r>
            <a:r>
              <a:rPr lang="zh-CN" altLang="en-US" sz="2000" b="1" dirty="0">
                <a:solidFill>
                  <a:srgbClr val="FF3300"/>
                </a:solidFill>
                <a:ea typeface="微软雅黑" panose="020B0503020204020204" pitchFamily="34" charset="-122"/>
                <a:cs typeface="Times New Roman" panose="02020603050405020304" pitchFamily="18" charset="0"/>
              </a:rPr>
              <a:t>标志位</a:t>
            </a:r>
            <a:r>
              <a:rPr lang="zh-CN" altLang="en-US" sz="2000" b="1" dirty="0">
                <a:solidFill>
                  <a:srgbClr val="000066"/>
                </a:solidFill>
                <a:ea typeface="微软雅黑" panose="020B0503020204020204" pitchFamily="34" charset="-122"/>
                <a:cs typeface="Times New Roman" panose="02020603050405020304" pitchFamily="18" charset="0"/>
              </a:rPr>
              <a:t>；</a:t>
            </a:r>
            <a:endParaRPr lang="zh-CN" altLang="en-US" sz="2000" b="1" dirty="0">
              <a:solidFill>
                <a:srgbClr val="000066"/>
              </a:solidFill>
              <a:ea typeface="微软雅黑" panose="020B0503020204020204" pitchFamily="34" charset="-122"/>
              <a:cs typeface="Times New Roman" panose="02020603050405020304" pitchFamily="18" charset="0"/>
            </a:endParaRPr>
          </a:p>
          <a:p>
            <a:pPr>
              <a:buFont typeface="Wingdings" panose="05000000000000000000" pitchFamily="2" charset="2"/>
              <a:buChar char="Ø"/>
            </a:pPr>
            <a:r>
              <a:rPr lang="zh-CN" altLang="en-US" sz="2000" b="1" dirty="0">
                <a:solidFill>
                  <a:srgbClr val="000066"/>
                </a:solidFill>
                <a:ea typeface="微软雅黑" panose="020B0503020204020204" pitchFamily="34" charset="-122"/>
                <a:cs typeface="Times New Roman" panose="02020603050405020304" pitchFamily="18" charset="0"/>
              </a:rPr>
              <a:t>是段内返回还是段间返回要看子程序定义伪指令</a:t>
            </a:r>
            <a:r>
              <a:rPr lang="en-US" altLang="zh-CN" sz="2000" b="1" dirty="0">
                <a:solidFill>
                  <a:srgbClr val="000066"/>
                </a:solidFill>
                <a:ea typeface="微软雅黑" panose="020B0503020204020204" pitchFamily="34" charset="-122"/>
                <a:cs typeface="Times New Roman" panose="02020603050405020304" pitchFamily="18" charset="0"/>
              </a:rPr>
              <a:t>PROC</a:t>
            </a:r>
            <a:r>
              <a:rPr lang="zh-CN" altLang="en-US" sz="2000" b="1" dirty="0">
                <a:solidFill>
                  <a:srgbClr val="000066"/>
                </a:solidFill>
                <a:ea typeface="微软雅黑" panose="020B0503020204020204" pitchFamily="34" charset="-122"/>
                <a:cs typeface="Times New Roman" panose="02020603050405020304" pitchFamily="18" charset="0"/>
              </a:rPr>
              <a:t>后面的类；</a:t>
            </a:r>
            <a:endParaRPr lang="zh-CN" altLang="en-US" sz="2000" b="1" dirty="0">
              <a:solidFill>
                <a:srgbClr val="000066"/>
              </a:solidFill>
              <a:ea typeface="微软雅黑" panose="020B0503020204020204" pitchFamily="34" charset="-122"/>
              <a:cs typeface="Times New Roman" panose="02020603050405020304" pitchFamily="18" charset="0"/>
            </a:endParaRPr>
          </a:p>
          <a:p>
            <a:pPr>
              <a:buFont typeface="Wingdings" panose="05000000000000000000" pitchFamily="2" charset="2"/>
              <a:buChar char="Ø"/>
            </a:pPr>
            <a:r>
              <a:rPr lang="zh-CN" altLang="en-US" sz="2000" b="1" dirty="0">
                <a:solidFill>
                  <a:srgbClr val="000066"/>
                </a:solidFill>
                <a:ea typeface="微软雅黑" panose="020B0503020204020204" pitchFamily="34" charset="-122"/>
                <a:cs typeface="Times New Roman" panose="02020603050405020304" pitchFamily="18" charset="0"/>
              </a:rPr>
              <a:t>对于</a:t>
            </a:r>
            <a:r>
              <a:rPr lang="en-US" altLang="zh-CN" sz="2000" b="1" dirty="0">
                <a:solidFill>
                  <a:srgbClr val="000066"/>
                </a:solidFill>
                <a:ea typeface="微软雅黑" panose="020B0503020204020204" pitchFamily="34" charset="-122"/>
                <a:cs typeface="Times New Roman" panose="02020603050405020304" pitchFamily="18" charset="0"/>
              </a:rPr>
              <a:t>RET n </a:t>
            </a:r>
            <a:r>
              <a:rPr lang="zh-CN" altLang="en-US" sz="2000" b="1" dirty="0">
                <a:solidFill>
                  <a:srgbClr val="000066"/>
                </a:solidFill>
                <a:ea typeface="微软雅黑" panose="020B0503020204020204" pitchFamily="34" charset="-122"/>
                <a:cs typeface="Times New Roman" panose="02020603050405020304" pitchFamily="18" charset="0"/>
              </a:rPr>
              <a:t>表示返回时，</a:t>
            </a:r>
            <a:r>
              <a:rPr lang="zh-CN" altLang="en-US" sz="2000" b="1" dirty="0">
                <a:solidFill>
                  <a:srgbClr val="FF3300"/>
                </a:solidFill>
                <a:ea typeface="微软雅黑" panose="020B0503020204020204" pitchFamily="34" charset="-122"/>
                <a:cs typeface="Times New Roman" panose="02020603050405020304" pitchFamily="18" charset="0"/>
              </a:rPr>
              <a:t>清除堆栈中栈顶</a:t>
            </a:r>
            <a:r>
              <a:rPr lang="zh-CN" altLang="en-US" sz="2000" b="1" dirty="0">
                <a:solidFill>
                  <a:srgbClr val="000066"/>
                </a:solidFill>
                <a:ea typeface="微软雅黑" panose="020B0503020204020204" pitchFamily="34" charset="-122"/>
                <a:cs typeface="Times New Roman" panose="02020603050405020304" pitchFamily="18" charset="0"/>
              </a:rPr>
              <a:t>的</a:t>
            </a:r>
            <a:r>
              <a:rPr lang="en-US" altLang="zh-CN" sz="2000" b="1" dirty="0">
                <a:solidFill>
                  <a:srgbClr val="000066"/>
                </a:solidFill>
                <a:ea typeface="微软雅黑" panose="020B0503020204020204" pitchFamily="34" charset="-122"/>
                <a:cs typeface="Times New Roman" panose="02020603050405020304" pitchFamily="18" charset="0"/>
              </a:rPr>
              <a:t>n/2</a:t>
            </a:r>
            <a:r>
              <a:rPr lang="zh-CN" altLang="en-US" sz="2000" b="1" dirty="0">
                <a:solidFill>
                  <a:srgbClr val="000066"/>
                </a:solidFill>
                <a:ea typeface="微软雅黑" panose="020B0503020204020204" pitchFamily="34" charset="-122"/>
                <a:cs typeface="Times New Roman" panose="02020603050405020304" pitchFamily="18" charset="0"/>
              </a:rPr>
              <a:t>个无用参数</a:t>
            </a:r>
            <a:r>
              <a:rPr lang="en-US" altLang="zh-CN" sz="2000" b="1" dirty="0">
                <a:solidFill>
                  <a:srgbClr val="000066"/>
                </a:solidFill>
                <a:ea typeface="微软雅黑" panose="020B0503020204020204" pitchFamily="34" charset="-122"/>
                <a:cs typeface="Times New Roman" panose="02020603050405020304" pitchFamily="18" charset="0"/>
              </a:rPr>
              <a:t>(n</a:t>
            </a:r>
            <a:r>
              <a:rPr lang="zh-CN" altLang="en-US" sz="2000" b="1" dirty="0">
                <a:solidFill>
                  <a:srgbClr val="000066"/>
                </a:solidFill>
                <a:ea typeface="微软雅黑" panose="020B0503020204020204" pitchFamily="34" charset="-122"/>
                <a:cs typeface="Times New Roman" panose="02020603050405020304" pitchFamily="18" charset="0"/>
              </a:rPr>
              <a:t>为偶数</a:t>
            </a:r>
            <a:r>
              <a:rPr lang="en-US" altLang="zh-CN" sz="2000" b="1" dirty="0">
                <a:solidFill>
                  <a:srgbClr val="000066"/>
                </a:solidFill>
                <a:ea typeface="微软雅黑" panose="020B0503020204020204" pitchFamily="34" charset="-122"/>
                <a:cs typeface="Times New Roman" panose="02020603050405020304" pitchFamily="18" charset="0"/>
              </a:rPr>
              <a:t>)</a:t>
            </a:r>
            <a:r>
              <a:rPr lang="zh-CN" altLang="en-US" sz="2000" b="1" dirty="0">
                <a:solidFill>
                  <a:srgbClr val="000066"/>
                </a:solidFill>
                <a:ea typeface="微软雅黑" panose="020B0503020204020204" pitchFamily="34" charset="-122"/>
                <a:cs typeface="Times New Roman" panose="02020603050405020304" pitchFamily="18" charset="0"/>
              </a:rPr>
              <a:t>，在前述动作之后再作</a:t>
            </a:r>
            <a:r>
              <a:rPr lang="en-US" altLang="zh-CN" sz="2000" b="1" dirty="0">
                <a:solidFill>
                  <a:srgbClr val="000066"/>
                </a:solidFill>
                <a:ea typeface="微软雅黑" panose="020B0503020204020204" pitchFamily="34" charset="-122"/>
                <a:cs typeface="Times New Roman" panose="02020603050405020304" pitchFamily="18" charset="0"/>
              </a:rPr>
              <a:t>(SP)+n → SP</a:t>
            </a:r>
            <a:r>
              <a:rPr lang="zh-CN" altLang="en-US" sz="2000" b="1" dirty="0">
                <a:solidFill>
                  <a:srgbClr val="000066"/>
                </a:solidFill>
                <a:ea typeface="微软雅黑" panose="020B0503020204020204" pitchFamily="34" charset="-122"/>
                <a:cs typeface="Times New Roman" panose="02020603050405020304" pitchFamily="18" charset="0"/>
              </a:rPr>
              <a:t>，当使用</a:t>
            </a:r>
            <a:r>
              <a:rPr lang="zh-CN" altLang="en-US" sz="2000" b="1" dirty="0">
                <a:solidFill>
                  <a:srgbClr val="FF3300"/>
                </a:solidFill>
                <a:ea typeface="微软雅黑" panose="020B0503020204020204" pitchFamily="34" charset="-122"/>
                <a:cs typeface="Times New Roman" panose="02020603050405020304" pitchFamily="18" charset="0"/>
              </a:rPr>
              <a:t>堆栈传递子程序参数</a:t>
            </a:r>
            <a:r>
              <a:rPr lang="zh-CN" altLang="en-US" sz="2000" b="1" dirty="0">
                <a:solidFill>
                  <a:srgbClr val="000066"/>
                </a:solidFill>
                <a:ea typeface="微软雅黑" panose="020B0503020204020204" pitchFamily="34" charset="-122"/>
                <a:cs typeface="Times New Roman" panose="02020603050405020304" pitchFamily="18" charset="0"/>
              </a:rPr>
              <a:t>的时候经常使用。</a:t>
            </a:r>
            <a:endParaRPr lang="en-US" altLang="zh-CN" sz="2000" b="1" dirty="0">
              <a:solidFill>
                <a:srgbClr val="000066"/>
              </a:solidFill>
              <a:ea typeface="微软雅黑" panose="020B0503020204020204" pitchFamily="34" charset="-122"/>
              <a:cs typeface="Times New Roman" panose="02020603050405020304" pitchFamily="18" charset="0"/>
            </a:endParaRPr>
          </a:p>
          <a:p>
            <a:pPr>
              <a:buFont typeface="Wingdings" panose="05000000000000000000" pitchFamily="2" charset="2"/>
              <a:buChar char="Ø"/>
            </a:pPr>
            <a:r>
              <a:rPr lang="zh-CN" altLang="zh-CN" sz="2000" b="1" dirty="0">
                <a:solidFill>
                  <a:srgbClr val="000066"/>
                </a:solidFill>
                <a:ea typeface="微软雅黑" panose="020B0503020204020204" pitchFamily="34" charset="-122"/>
                <a:cs typeface="Times New Roman" panose="02020603050405020304" pitchFamily="18" charset="0"/>
              </a:rPr>
              <a:t>返回地址也称为</a:t>
            </a:r>
            <a:r>
              <a:rPr lang="zh-CN" altLang="zh-CN" sz="2000" b="1" dirty="0">
                <a:solidFill>
                  <a:srgbClr val="FF0000"/>
                </a:solidFill>
                <a:ea typeface="微软雅黑" panose="020B0503020204020204" pitchFamily="34" charset="-122"/>
                <a:cs typeface="Times New Roman" panose="02020603050405020304" pitchFamily="18" charset="0"/>
              </a:rPr>
              <a:t>断点</a:t>
            </a:r>
            <a:r>
              <a:rPr lang="zh-CN" altLang="zh-CN" sz="2000" b="1" dirty="0">
                <a:solidFill>
                  <a:srgbClr val="000066"/>
                </a:solidFill>
                <a:ea typeface="微软雅黑" panose="020B0503020204020204" pitchFamily="34" charset="-122"/>
                <a:cs typeface="Times New Roman" panose="02020603050405020304" pitchFamily="18" charset="0"/>
              </a:rPr>
              <a:t>，</a:t>
            </a:r>
            <a:r>
              <a:rPr lang="zh-CN" altLang="en-US" sz="2000" b="1" dirty="0">
                <a:solidFill>
                  <a:srgbClr val="000066"/>
                </a:solidFill>
                <a:ea typeface="微软雅黑" panose="020B0503020204020204" pitchFamily="34" charset="-122"/>
                <a:cs typeface="Times New Roman" panose="02020603050405020304" pitchFamily="18" charset="0"/>
              </a:rPr>
              <a:t>是</a:t>
            </a:r>
            <a:r>
              <a:rPr lang="en-US" altLang="zh-CN" sz="2000" b="1" dirty="0">
                <a:solidFill>
                  <a:srgbClr val="000066"/>
                </a:solidFill>
                <a:ea typeface="微软雅黑" panose="020B0503020204020204" pitchFamily="34" charset="-122"/>
                <a:cs typeface="Times New Roman" panose="02020603050405020304" pitchFamily="18" charset="0"/>
              </a:rPr>
              <a:t>CALL</a:t>
            </a:r>
            <a:r>
              <a:rPr lang="zh-CN" altLang="en-US" sz="2000" b="1" dirty="0">
                <a:solidFill>
                  <a:srgbClr val="000066"/>
                </a:solidFill>
                <a:ea typeface="微软雅黑" panose="020B0503020204020204" pitchFamily="34" charset="-122"/>
                <a:cs typeface="Times New Roman" panose="02020603050405020304" pitchFamily="18" charset="0"/>
              </a:rPr>
              <a:t>指令</a:t>
            </a:r>
            <a:r>
              <a:rPr lang="zh-CN" altLang="en-US" sz="2000" b="1" dirty="0">
                <a:solidFill>
                  <a:srgbClr val="FF0000"/>
                </a:solidFill>
                <a:ea typeface="微软雅黑" panose="020B0503020204020204" pitchFamily="34" charset="-122"/>
                <a:cs typeface="Times New Roman" panose="02020603050405020304" pitchFamily="18" charset="0"/>
              </a:rPr>
              <a:t>下一条指令的第一个字节地址</a:t>
            </a:r>
            <a:r>
              <a:rPr lang="zh-CN" altLang="en-US" sz="2000" b="1" dirty="0">
                <a:solidFill>
                  <a:srgbClr val="000066"/>
                </a:solidFill>
                <a:ea typeface="微软雅黑" panose="020B0503020204020204" pitchFamily="34" charset="-122"/>
                <a:cs typeface="Times New Roman" panose="02020603050405020304" pitchFamily="18" charset="0"/>
              </a:rPr>
              <a:t>（段内调用仅保存</a:t>
            </a:r>
            <a:r>
              <a:rPr lang="en-US" altLang="zh-CN" sz="2000" b="1" dirty="0">
                <a:solidFill>
                  <a:srgbClr val="FF0000"/>
                </a:solidFill>
                <a:ea typeface="微软雅黑" panose="020B0503020204020204" pitchFamily="34" charset="-122"/>
                <a:cs typeface="Times New Roman" panose="02020603050405020304" pitchFamily="18" charset="0"/>
              </a:rPr>
              <a:t>IP</a:t>
            </a:r>
            <a:r>
              <a:rPr lang="zh-CN" altLang="en-US" sz="2000" b="1" dirty="0">
                <a:solidFill>
                  <a:srgbClr val="000066"/>
                </a:solidFill>
                <a:ea typeface="微软雅黑" panose="020B0503020204020204" pitchFamily="34" charset="-122"/>
                <a:cs typeface="Times New Roman" panose="02020603050405020304" pitchFamily="18" charset="0"/>
              </a:rPr>
              <a:t>，段间调用保存</a:t>
            </a:r>
            <a:r>
              <a:rPr lang="en-US" altLang="zh-CN" sz="2000" b="1" dirty="0">
                <a:solidFill>
                  <a:srgbClr val="FF0000"/>
                </a:solidFill>
                <a:ea typeface="微软雅黑" panose="020B0503020204020204" pitchFamily="34" charset="-122"/>
                <a:cs typeface="Times New Roman" panose="02020603050405020304" pitchFamily="18" charset="0"/>
              </a:rPr>
              <a:t>CS</a:t>
            </a:r>
            <a:r>
              <a:rPr lang="zh-CN" altLang="en-US" sz="2000" b="1" dirty="0">
                <a:solidFill>
                  <a:srgbClr val="FF0000"/>
                </a:solidFill>
                <a:ea typeface="微软雅黑" panose="020B0503020204020204" pitchFamily="34" charset="-122"/>
                <a:cs typeface="Times New Roman" panose="02020603050405020304" pitchFamily="18" charset="0"/>
              </a:rPr>
              <a:t>和</a:t>
            </a:r>
            <a:r>
              <a:rPr lang="en-US" altLang="zh-CN" sz="2000" b="1" dirty="0">
                <a:solidFill>
                  <a:srgbClr val="FF0000"/>
                </a:solidFill>
                <a:ea typeface="微软雅黑" panose="020B0503020204020204" pitchFamily="34" charset="-122"/>
                <a:cs typeface="Times New Roman" panose="02020603050405020304" pitchFamily="18" charset="0"/>
              </a:rPr>
              <a:t>IP</a:t>
            </a:r>
            <a:r>
              <a:rPr lang="zh-CN" altLang="en-US" sz="2000" b="1" dirty="0">
                <a:solidFill>
                  <a:srgbClr val="000066"/>
                </a:solidFill>
                <a:ea typeface="微软雅黑" panose="020B0503020204020204" pitchFamily="34" charset="-122"/>
                <a:cs typeface="Times New Roman" panose="02020603050405020304" pitchFamily="18" charset="0"/>
              </a:rPr>
              <a:t>）。</a:t>
            </a:r>
            <a:endParaRPr lang="en-US" altLang="zh-CN" sz="2000" b="1" dirty="0">
              <a:solidFill>
                <a:srgbClr val="000066"/>
              </a:solidFill>
              <a:ea typeface="微软雅黑" panose="020B0503020204020204" pitchFamily="34" charset="-122"/>
              <a:cs typeface="Times New Roman" panose="02020603050405020304" pitchFamily="18" charset="0"/>
            </a:endParaRPr>
          </a:p>
        </p:txBody>
      </p:sp>
      <p:sp>
        <p:nvSpPr>
          <p:cNvPr id="6" name="Rectangle 3"/>
          <p:cNvSpPr txBox="1">
            <a:spLocks noChangeArrowheads="1"/>
          </p:cNvSpPr>
          <p:nvPr/>
        </p:nvSpPr>
        <p:spPr bwMode="auto">
          <a:xfrm>
            <a:off x="474108" y="1544636"/>
            <a:ext cx="7777163"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fontAlgn="base">
              <a:spcBef>
                <a:spcPct val="0"/>
              </a:spcBef>
              <a:spcAft>
                <a:spcPct val="0"/>
              </a:spcAft>
              <a:defRPr sz="3600" b="1" kern="1200">
                <a:solidFill>
                  <a:srgbClr val="660066"/>
                </a:solidFill>
                <a:latin typeface="+mj-lt"/>
                <a:ea typeface="+mj-ea"/>
                <a:cs typeface="+mj-cs"/>
              </a:defRPr>
            </a:lvl1pPr>
            <a:lvl2pPr algn="l" rtl="0" fontAlgn="base">
              <a:spcBef>
                <a:spcPct val="0"/>
              </a:spcBef>
              <a:spcAft>
                <a:spcPct val="0"/>
              </a:spcAft>
              <a:defRPr sz="3600" b="1">
                <a:solidFill>
                  <a:srgbClr val="660066"/>
                </a:solidFill>
                <a:latin typeface="Arial Narrow" panose="020B0606020202030204" pitchFamily="34" charset="0"/>
                <a:ea typeface="黑体" panose="02010609060101010101" pitchFamily="49" charset="-122"/>
              </a:defRPr>
            </a:lvl2pPr>
            <a:lvl3pPr algn="l" rtl="0" fontAlgn="base">
              <a:spcBef>
                <a:spcPct val="0"/>
              </a:spcBef>
              <a:spcAft>
                <a:spcPct val="0"/>
              </a:spcAft>
              <a:defRPr sz="3600" b="1">
                <a:solidFill>
                  <a:srgbClr val="660066"/>
                </a:solidFill>
                <a:latin typeface="Arial Narrow" panose="020B0606020202030204" pitchFamily="34" charset="0"/>
                <a:ea typeface="黑体" panose="02010609060101010101" pitchFamily="49" charset="-122"/>
              </a:defRPr>
            </a:lvl3pPr>
            <a:lvl4pPr algn="l" rtl="0" fontAlgn="base">
              <a:spcBef>
                <a:spcPct val="0"/>
              </a:spcBef>
              <a:spcAft>
                <a:spcPct val="0"/>
              </a:spcAft>
              <a:defRPr sz="3600" b="1">
                <a:solidFill>
                  <a:srgbClr val="660066"/>
                </a:solidFill>
                <a:latin typeface="Arial Narrow" panose="020B0606020202030204" pitchFamily="34" charset="0"/>
                <a:ea typeface="黑体" panose="02010609060101010101" pitchFamily="49" charset="-122"/>
              </a:defRPr>
            </a:lvl4pPr>
            <a:lvl5pPr algn="l" rtl="0" fontAlgn="base">
              <a:spcBef>
                <a:spcPct val="0"/>
              </a:spcBef>
              <a:spcAft>
                <a:spcPct val="0"/>
              </a:spcAft>
              <a:defRPr sz="3600" b="1">
                <a:solidFill>
                  <a:srgbClr val="660066"/>
                </a:solidFill>
                <a:latin typeface="Arial Narrow" panose="020B0606020202030204" pitchFamily="34" charset="0"/>
                <a:ea typeface="黑体" panose="02010609060101010101" pitchFamily="49" charset="-122"/>
              </a:defRPr>
            </a:lvl5pPr>
            <a:lvl6pPr marL="457200" algn="l" rtl="0" fontAlgn="base">
              <a:spcBef>
                <a:spcPct val="0"/>
              </a:spcBef>
              <a:spcAft>
                <a:spcPct val="0"/>
              </a:spcAft>
              <a:defRPr sz="3600" b="1">
                <a:solidFill>
                  <a:srgbClr val="660066"/>
                </a:solidFill>
                <a:latin typeface="Arial Narrow" panose="020B0606020202030204" pitchFamily="34" charset="0"/>
                <a:ea typeface="黑体" panose="02010609060101010101" pitchFamily="49" charset="-122"/>
              </a:defRPr>
            </a:lvl6pPr>
            <a:lvl7pPr marL="914400" algn="l" rtl="0" fontAlgn="base">
              <a:spcBef>
                <a:spcPct val="0"/>
              </a:spcBef>
              <a:spcAft>
                <a:spcPct val="0"/>
              </a:spcAft>
              <a:defRPr sz="3600" b="1">
                <a:solidFill>
                  <a:srgbClr val="660066"/>
                </a:solidFill>
                <a:latin typeface="Arial Narrow" panose="020B0606020202030204" pitchFamily="34" charset="0"/>
                <a:ea typeface="黑体" panose="02010609060101010101" pitchFamily="49" charset="-122"/>
              </a:defRPr>
            </a:lvl7pPr>
            <a:lvl8pPr marL="1371600" algn="l" rtl="0" fontAlgn="base">
              <a:spcBef>
                <a:spcPct val="0"/>
              </a:spcBef>
              <a:spcAft>
                <a:spcPct val="0"/>
              </a:spcAft>
              <a:defRPr sz="3600" b="1">
                <a:solidFill>
                  <a:srgbClr val="660066"/>
                </a:solidFill>
                <a:latin typeface="Arial Narrow" panose="020B0606020202030204" pitchFamily="34" charset="0"/>
                <a:ea typeface="黑体" panose="02010609060101010101" pitchFamily="49" charset="-122"/>
              </a:defRPr>
            </a:lvl8pPr>
            <a:lvl9pPr marL="1828800" algn="l" rtl="0" fontAlgn="base">
              <a:spcBef>
                <a:spcPct val="0"/>
              </a:spcBef>
              <a:spcAft>
                <a:spcPct val="0"/>
              </a:spcAft>
              <a:defRPr sz="3600" b="1">
                <a:solidFill>
                  <a:srgbClr val="660066"/>
                </a:solidFill>
                <a:latin typeface="Arial Narrow" panose="020B0606020202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66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② </a:t>
            </a:r>
            <a:r>
              <a:rPr kumimoji="0" lang="zh-CN" altLang="en-US" sz="2400" b="1"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返回指令</a:t>
            </a:r>
            <a:r>
              <a:rPr kumimoji="0"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RET</a:t>
            </a:r>
            <a:endParaRPr kumimoji="0" lang="zh-CN" altLang="en-US" sz="2400" b="1"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5"/>
            <a:ext cx="8229600" cy="638290"/>
          </a:xfrm>
        </p:spPr>
        <p:txBody>
          <a:bodyPr/>
          <a:lstStyle/>
          <a:p>
            <a:r>
              <a:rPr lang="en-US" altLang="zh-CN" b="1" dirty="0"/>
              <a:t>3.</a:t>
            </a:r>
            <a:r>
              <a:rPr lang="zh-CN" altLang="en-US" b="1" dirty="0"/>
              <a:t>编写子程序时的注意事项</a:t>
            </a:r>
            <a:endParaRPr lang="zh-CN" altLang="en-US" b="1" dirty="0"/>
          </a:p>
        </p:txBody>
      </p:sp>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Text Box 2"/>
          <p:cNvSpPr txBox="1">
            <a:spLocks noChangeArrowheads="1"/>
          </p:cNvSpPr>
          <p:nvPr/>
        </p:nvSpPr>
        <p:spPr bwMode="auto">
          <a:xfrm>
            <a:off x="782518" y="2897754"/>
            <a:ext cx="7578963" cy="2277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Clr>
                <a:srgbClr val="FF3300"/>
              </a:buClr>
              <a:buSzPct val="100000"/>
              <a:buFont typeface="Wingdings" panose="05000000000000000000" pitchFamily="2" charset="2"/>
              <a:buChar char="Ø"/>
            </a:pPr>
            <a:r>
              <a:rPr lang="zh-CN" altLang="en-US" sz="2000" b="1" dirty="0">
                <a:solidFill>
                  <a:srgbClr val="000066"/>
                </a:solidFill>
                <a:latin typeface="微软雅黑" panose="020B0503020204020204" pitchFamily="34" charset="-122"/>
                <a:ea typeface="微软雅黑" panose="020B0503020204020204" pitchFamily="34" charset="-122"/>
              </a:rPr>
              <a:t>子程序通常</a:t>
            </a:r>
            <a:r>
              <a:rPr lang="zh-CN" altLang="en-US" sz="2000" b="1" dirty="0">
                <a:solidFill>
                  <a:srgbClr val="FF3300"/>
                </a:solidFill>
                <a:latin typeface="微软雅黑" panose="020B0503020204020204" pitchFamily="34" charset="-122"/>
                <a:ea typeface="微软雅黑" panose="020B0503020204020204" pitchFamily="34" charset="-122"/>
              </a:rPr>
              <a:t>由子程序说明部分与代码部分所组成</a:t>
            </a:r>
            <a:r>
              <a:rPr lang="zh-CN" altLang="en-US" sz="2000" b="1" dirty="0">
                <a:solidFill>
                  <a:srgbClr val="000066"/>
                </a:solidFill>
                <a:latin typeface="微软雅黑" panose="020B0503020204020204" pitchFamily="34" charset="-122"/>
                <a:ea typeface="微软雅黑" panose="020B0503020204020204" pitchFamily="34" charset="-122"/>
              </a:rPr>
              <a:t>。</a:t>
            </a:r>
            <a:endParaRPr lang="zh-CN" altLang="en-US" sz="2000" b="1" dirty="0">
              <a:solidFill>
                <a:srgbClr val="000066"/>
              </a:solidFill>
              <a:latin typeface="微软雅黑" panose="020B0503020204020204" pitchFamily="34" charset="-122"/>
              <a:ea typeface="微软雅黑" panose="020B0503020204020204" pitchFamily="34" charset="-122"/>
            </a:endParaRPr>
          </a:p>
          <a:p>
            <a:pPr>
              <a:lnSpc>
                <a:spcPct val="120000"/>
              </a:lnSpc>
              <a:buClr>
                <a:srgbClr val="FF3300"/>
              </a:buClr>
              <a:buSzPct val="100000"/>
              <a:buFont typeface="Wingdings" panose="05000000000000000000" pitchFamily="2" charset="2"/>
              <a:buChar char="Ø"/>
            </a:pPr>
            <a:r>
              <a:rPr lang="zh-CN" altLang="en-US" sz="2000" b="1" dirty="0">
                <a:solidFill>
                  <a:srgbClr val="FF3300"/>
                </a:solidFill>
                <a:latin typeface="微软雅黑" panose="020B0503020204020204" pitchFamily="34" charset="-122"/>
                <a:ea typeface="微软雅黑" panose="020B0503020204020204" pitchFamily="34" charset="-122"/>
              </a:rPr>
              <a:t>说明部分</a:t>
            </a:r>
            <a:r>
              <a:rPr lang="zh-CN" altLang="en-US" sz="2000" b="1" dirty="0">
                <a:solidFill>
                  <a:srgbClr val="000066"/>
                </a:solidFill>
                <a:latin typeface="微软雅黑" panose="020B0503020204020204" pitchFamily="34" charset="-122"/>
                <a:ea typeface="微软雅黑" panose="020B0503020204020204" pitchFamily="34" charset="-122"/>
              </a:rPr>
              <a:t>由下列几部分所组成：子程序名称，子程序功能，入口参数，出口参数，使用的寄存器和存储单元，调用的其它子程序，</a:t>
            </a:r>
            <a:endParaRPr lang="zh-CN" altLang="en-US" sz="2000" b="1" dirty="0">
              <a:solidFill>
                <a:srgbClr val="000066"/>
              </a:solidFill>
              <a:latin typeface="微软雅黑" panose="020B0503020204020204" pitchFamily="34" charset="-122"/>
              <a:ea typeface="微软雅黑" panose="020B0503020204020204" pitchFamily="34" charset="-122"/>
            </a:endParaRPr>
          </a:p>
          <a:p>
            <a:pPr>
              <a:lnSpc>
                <a:spcPct val="120000"/>
              </a:lnSpc>
              <a:buClr>
                <a:srgbClr val="FF3300"/>
              </a:buClr>
              <a:buSzPct val="100000"/>
              <a:buFont typeface="Wingdings" panose="05000000000000000000" pitchFamily="2" charset="2"/>
              <a:buChar char="Ø"/>
            </a:pPr>
            <a:r>
              <a:rPr lang="zh-CN" altLang="en-US" sz="2000" b="1" dirty="0">
                <a:solidFill>
                  <a:srgbClr val="FF3300"/>
                </a:solidFill>
                <a:latin typeface="微软雅黑" panose="020B0503020204020204" pitchFamily="34" charset="-122"/>
                <a:ea typeface="微软雅黑" panose="020B0503020204020204" pitchFamily="34" charset="-122"/>
              </a:rPr>
              <a:t>代码部分</a:t>
            </a:r>
            <a:r>
              <a:rPr lang="zh-CN" altLang="en-US" sz="2000" b="1" dirty="0">
                <a:solidFill>
                  <a:srgbClr val="000066"/>
                </a:solidFill>
                <a:latin typeface="微软雅黑" panose="020B0503020204020204" pitchFamily="34" charset="-122"/>
                <a:ea typeface="微软雅黑" panose="020B0503020204020204" pitchFamily="34" charset="-122"/>
              </a:rPr>
              <a:t>：保护现场；根据入口参数，获取要处理的数据；进行数据处理；根据出口参数，将处理后的数据送至指定的区域；恢复现场；返回主程序。</a:t>
            </a:r>
            <a:endParaRPr lang="zh-CN" altLang="en-US" sz="2000" b="1" dirty="0">
              <a:solidFill>
                <a:srgbClr val="000066"/>
              </a:solidFill>
              <a:latin typeface="微软雅黑" panose="020B0503020204020204" pitchFamily="34" charset="-122"/>
              <a:ea typeface="微软雅黑" panose="020B0503020204020204" pitchFamily="34" charset="-122"/>
            </a:endParaRPr>
          </a:p>
        </p:txBody>
      </p:sp>
      <p:sp>
        <p:nvSpPr>
          <p:cNvPr id="6" name="Rectangle 3"/>
          <p:cNvSpPr>
            <a:spLocks noGrp="1" noChangeArrowheads="1"/>
          </p:cNvSpPr>
          <p:nvPr/>
        </p:nvSpPr>
        <p:spPr bwMode="auto">
          <a:xfrm>
            <a:off x="448280" y="2268395"/>
            <a:ext cx="6850431" cy="48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defRPr sz="3600" b="1">
                <a:solidFill>
                  <a:srgbClr val="990099"/>
                </a:solidFill>
                <a:latin typeface="Tahoma" panose="020B0604030504040204" pitchFamily="34" charset="0"/>
                <a:ea typeface="黑体" panose="02010609060101010101" pitchFamily="49" charset="-122"/>
              </a:defRPr>
            </a:lvl1pPr>
            <a:lvl2pPr algn="l">
              <a:defRPr sz="3600" b="1">
                <a:solidFill>
                  <a:srgbClr val="990099"/>
                </a:solidFill>
                <a:latin typeface="Tahoma" panose="020B0604030504040204" pitchFamily="34" charset="0"/>
                <a:ea typeface="黑体" panose="02010609060101010101" pitchFamily="49" charset="-122"/>
              </a:defRPr>
            </a:lvl2pPr>
            <a:lvl3pPr algn="l">
              <a:defRPr sz="3600" b="1">
                <a:solidFill>
                  <a:srgbClr val="990099"/>
                </a:solidFill>
                <a:latin typeface="Tahoma" panose="020B0604030504040204" pitchFamily="34" charset="0"/>
                <a:ea typeface="黑体" panose="02010609060101010101" pitchFamily="49" charset="-122"/>
              </a:defRPr>
            </a:lvl3pPr>
            <a:lvl4pPr algn="l">
              <a:defRPr sz="3600" b="1">
                <a:solidFill>
                  <a:srgbClr val="990099"/>
                </a:solidFill>
                <a:latin typeface="Tahoma" panose="020B0604030504040204" pitchFamily="34" charset="0"/>
                <a:ea typeface="黑体" panose="02010609060101010101" pitchFamily="49" charset="-122"/>
              </a:defRPr>
            </a:lvl4pPr>
            <a:lvl5pPr algn="l">
              <a:defRPr sz="3600" b="1">
                <a:solidFill>
                  <a:srgbClr val="990099"/>
                </a:solidFill>
                <a:latin typeface="Tahoma" panose="020B0604030504040204" pitchFamily="34" charset="0"/>
                <a:ea typeface="黑体" panose="02010609060101010101" pitchFamily="49" charset="-122"/>
              </a:defRPr>
            </a:lvl5pPr>
            <a:lvl6pPr marL="457200" fontAlgn="base">
              <a:spcBef>
                <a:spcPct val="0"/>
              </a:spcBef>
              <a:spcAft>
                <a:spcPct val="0"/>
              </a:spcAft>
              <a:defRPr sz="3600" b="1">
                <a:solidFill>
                  <a:srgbClr val="990099"/>
                </a:solidFill>
                <a:latin typeface="Tahoma" panose="020B0604030504040204" pitchFamily="34" charset="0"/>
                <a:ea typeface="黑体" panose="02010609060101010101" pitchFamily="49" charset="-122"/>
              </a:defRPr>
            </a:lvl6pPr>
            <a:lvl7pPr marL="914400" fontAlgn="base">
              <a:spcBef>
                <a:spcPct val="0"/>
              </a:spcBef>
              <a:spcAft>
                <a:spcPct val="0"/>
              </a:spcAft>
              <a:defRPr sz="3600" b="1">
                <a:solidFill>
                  <a:srgbClr val="990099"/>
                </a:solidFill>
                <a:latin typeface="Tahoma" panose="020B0604030504040204" pitchFamily="34" charset="0"/>
                <a:ea typeface="黑体" panose="02010609060101010101" pitchFamily="49" charset="-122"/>
              </a:defRPr>
            </a:lvl7pPr>
            <a:lvl8pPr marL="1371600" fontAlgn="base">
              <a:spcBef>
                <a:spcPct val="0"/>
              </a:spcBef>
              <a:spcAft>
                <a:spcPct val="0"/>
              </a:spcAft>
              <a:defRPr sz="3600" b="1">
                <a:solidFill>
                  <a:srgbClr val="990099"/>
                </a:solidFill>
                <a:latin typeface="Tahoma" panose="020B0604030504040204" pitchFamily="34" charset="0"/>
                <a:ea typeface="黑体" panose="02010609060101010101" pitchFamily="49" charset="-122"/>
              </a:defRPr>
            </a:lvl8pPr>
            <a:lvl9pPr marL="1828800" fontAlgn="base">
              <a:spcBef>
                <a:spcPct val="0"/>
              </a:spcBef>
              <a:spcAft>
                <a:spcPct val="0"/>
              </a:spcAft>
              <a:defRPr sz="3600" b="1">
                <a:solidFill>
                  <a:srgbClr val="990099"/>
                </a:solidFill>
                <a:latin typeface="Tahoma" panose="020B0604030504040204" pitchFamily="34" charset="0"/>
                <a:ea typeface="黑体" panose="02010609060101010101" pitchFamily="49" charset="-122"/>
              </a:defRPr>
            </a:lvl9pPr>
          </a:lstStyle>
          <a:p>
            <a:r>
              <a:rPr lang="en-US" altLang="zh-CN" sz="2000" dirty="0">
                <a:solidFill>
                  <a:srgbClr val="000066"/>
                </a:solidFill>
                <a:latin typeface="微软雅黑" panose="020B0503020204020204" pitchFamily="34" charset="-122"/>
                <a:ea typeface="微软雅黑" panose="020B0503020204020204" pitchFamily="34" charset="-122"/>
              </a:rPr>
              <a:t>(1) </a:t>
            </a:r>
            <a:r>
              <a:rPr lang="zh-CN" altLang="zh-CN" sz="2000" dirty="0">
                <a:solidFill>
                  <a:srgbClr val="000066"/>
                </a:solidFill>
                <a:latin typeface="微软雅黑" panose="020B0503020204020204" pitchFamily="34" charset="-122"/>
                <a:ea typeface="微软雅黑" panose="020B0503020204020204" pitchFamily="34" charset="-122"/>
              </a:rPr>
              <a:t>子程序的结构</a:t>
            </a:r>
            <a:endParaRPr lang="zh-CN" altLang="zh-CN" sz="2000" dirty="0">
              <a:solidFill>
                <a:srgbClr val="000066"/>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67148"/>
            <a:ext cx="8229600" cy="563561"/>
          </a:xfrm>
        </p:spPr>
        <p:txBody>
          <a:bodyPr/>
          <a:lstStyle/>
          <a:p>
            <a:r>
              <a:rPr lang="en-US" altLang="zh-CN" b="1" dirty="0">
                <a:latin typeface="Times New Roman" panose="02020603050405020304" pitchFamily="18" charset="0"/>
                <a:cs typeface="Times New Roman" panose="02020603050405020304" pitchFamily="18" charset="0"/>
              </a:rPr>
              <a:t>5.2.1</a:t>
            </a:r>
            <a:r>
              <a:rPr lang="zh-CN" altLang="zh-CN" b="1" dirty="0">
                <a:latin typeface="Times New Roman" panose="02020603050405020304" pitchFamily="18" charset="0"/>
                <a:cs typeface="Times New Roman" panose="02020603050405020304" pitchFamily="18" charset="0"/>
              </a:rPr>
              <a:t>常量</a:t>
            </a:r>
            <a:endParaRPr lang="zh-CN" altLang="en-US"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5.2</a:t>
            </a:r>
            <a:r>
              <a:rPr lang="zh-CN" altLang="en-US" dirty="0"/>
              <a:t>汇编语言中的数据</a:t>
            </a:r>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466970" y="2089354"/>
            <a:ext cx="8397552" cy="4462312"/>
          </a:xfrm>
          <a:prstGeom prst="rect">
            <a:avLst/>
          </a:prstGeom>
        </p:spPr>
        <p:txBody>
          <a:bodyPr wrap="square">
            <a:spAutoFit/>
          </a:bodyPr>
          <a:lstStyle/>
          <a:p>
            <a:pPr lvl="0">
              <a:lnSpc>
                <a:spcPct val="90000"/>
              </a:lnSpc>
              <a:spcBef>
                <a:spcPct val="20000"/>
              </a:spcBef>
            </a:pPr>
            <a:r>
              <a:rPr kumimoji="1"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rPr>
              <a:t>▣  </a:t>
            </a:r>
            <a:r>
              <a:rPr kumimoji="1" lang="zh-CN" altLang="en-US" sz="2000" b="1" dirty="0">
                <a:solidFill>
                  <a:srgbClr val="3333CC"/>
                </a:solidFill>
                <a:latin typeface="Times New Roman" panose="02020603050405020304" pitchFamily="18" charset="0"/>
                <a:ea typeface="楷体_GB2312" pitchFamily="49" charset="-122"/>
                <a:cs typeface="Times New Roman" panose="02020603050405020304" pitchFamily="18" charset="0"/>
              </a:rPr>
              <a:t>数字常量：</a:t>
            </a:r>
            <a:r>
              <a:rPr kumimoji="1" lang="zh-CN" altLang="en-US" sz="2000" dirty="0">
                <a:solidFill>
                  <a:srgbClr val="000000"/>
                </a:solidFill>
                <a:latin typeface="Times New Roman" panose="02020603050405020304" pitchFamily="18" charset="0"/>
                <a:ea typeface="楷体_GB2312" pitchFamily="49" charset="-122"/>
                <a:cs typeface="Times New Roman" panose="02020603050405020304" pitchFamily="18" charset="0"/>
              </a:rPr>
              <a:t>可以是二进制数、八进制数、十进制数或十六进制数表示。</a:t>
            </a:r>
            <a:endParaRPr kumimoji="1" lang="en-US" altLang="zh-CN" sz="2000"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lvl="0" algn="ctr">
              <a:lnSpc>
                <a:spcPct val="90000"/>
              </a:lnSpc>
              <a:spcBef>
                <a:spcPct val="20000"/>
              </a:spcBef>
            </a:pPr>
            <a:r>
              <a:rPr kumimoji="1" lang="zh-CN" altLang="en-US" sz="2000"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kumimoji="1"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二进制：</a:t>
            </a:r>
            <a:r>
              <a:rPr kumimoji="1"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00011101</a:t>
            </a:r>
            <a:r>
              <a:rPr kumimoji="1" lang="en-US" altLang="zh-CN" dirty="0">
                <a:solidFill>
                  <a:srgbClr val="C00000"/>
                </a:solidFill>
                <a:latin typeface="Times New Roman" panose="02020603050405020304" pitchFamily="18" charset="0"/>
                <a:ea typeface="楷体_GB2312" pitchFamily="49" charset="-122"/>
                <a:cs typeface="Times New Roman" panose="02020603050405020304" pitchFamily="18" charset="0"/>
              </a:rPr>
              <a:t>B</a:t>
            </a:r>
            <a:endParaRPr kumimoji="1" lang="en-US" altLang="zh-CN" dirty="0">
              <a:solidFill>
                <a:srgbClr val="C00000"/>
              </a:solidFill>
              <a:latin typeface="Times New Roman" panose="02020603050405020304" pitchFamily="18" charset="0"/>
              <a:ea typeface="楷体_GB2312" pitchFamily="49" charset="-122"/>
              <a:cs typeface="Times New Roman" panose="02020603050405020304" pitchFamily="18" charset="0"/>
            </a:endParaRPr>
          </a:p>
          <a:p>
            <a:pPr lvl="0" algn="ctr">
              <a:lnSpc>
                <a:spcPct val="90000"/>
              </a:lnSpc>
              <a:spcBef>
                <a:spcPct val="20000"/>
              </a:spcBef>
            </a:pPr>
            <a:r>
              <a:rPr kumimoji="1"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十六进制：</a:t>
            </a:r>
            <a:r>
              <a:rPr kumimoji="1"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0C5AA</a:t>
            </a:r>
            <a:r>
              <a:rPr kumimoji="1" lang="en-US" altLang="zh-CN" dirty="0">
                <a:solidFill>
                  <a:srgbClr val="C00000"/>
                </a:solidFill>
                <a:latin typeface="Times New Roman" panose="02020603050405020304" pitchFamily="18" charset="0"/>
                <a:ea typeface="楷体_GB2312" pitchFamily="49" charset="-122"/>
                <a:cs typeface="Times New Roman" panose="02020603050405020304" pitchFamily="18" charset="0"/>
              </a:rPr>
              <a:t>H</a:t>
            </a:r>
            <a:endParaRPr kumimoji="1" lang="en-US" altLang="zh-CN" dirty="0">
              <a:solidFill>
                <a:srgbClr val="C00000"/>
              </a:solidFill>
              <a:latin typeface="Times New Roman" panose="02020603050405020304" pitchFamily="18" charset="0"/>
              <a:ea typeface="楷体_GB2312" pitchFamily="49" charset="-122"/>
              <a:cs typeface="Times New Roman" panose="02020603050405020304" pitchFamily="18" charset="0"/>
            </a:endParaRPr>
          </a:p>
          <a:p>
            <a:pPr lvl="0" algn="ctr">
              <a:lnSpc>
                <a:spcPct val="90000"/>
              </a:lnSpc>
              <a:spcBef>
                <a:spcPct val="20000"/>
              </a:spcBef>
            </a:pPr>
            <a:r>
              <a:rPr kumimoji="1"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十进制：</a:t>
            </a:r>
            <a:r>
              <a:rPr kumimoji="1"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9856</a:t>
            </a:r>
            <a:r>
              <a:rPr kumimoji="1" lang="en-US" altLang="zh-CN" dirty="0">
                <a:solidFill>
                  <a:srgbClr val="C00000"/>
                </a:solidFill>
                <a:latin typeface="Times New Roman" panose="02020603050405020304" pitchFamily="18" charset="0"/>
                <a:ea typeface="楷体_GB2312" pitchFamily="49" charset="-122"/>
                <a:cs typeface="Times New Roman" panose="02020603050405020304" pitchFamily="18" charset="0"/>
              </a:rPr>
              <a:t>D</a:t>
            </a:r>
            <a:endParaRPr kumimoji="1" lang="en-US" altLang="zh-CN" dirty="0">
              <a:solidFill>
                <a:srgbClr val="C00000"/>
              </a:solidFill>
              <a:latin typeface="Times New Roman" panose="02020603050405020304" pitchFamily="18" charset="0"/>
              <a:ea typeface="楷体_GB2312" pitchFamily="49" charset="-122"/>
              <a:cs typeface="Times New Roman" panose="02020603050405020304" pitchFamily="18" charset="0"/>
            </a:endParaRPr>
          </a:p>
          <a:p>
            <a:pPr lvl="0" algn="ctr">
              <a:lnSpc>
                <a:spcPct val="90000"/>
              </a:lnSpc>
              <a:spcBef>
                <a:spcPct val="20000"/>
              </a:spcBef>
            </a:pPr>
            <a:r>
              <a:rPr kumimoji="1"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八进制：</a:t>
            </a:r>
            <a:r>
              <a:rPr kumimoji="1"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237</a:t>
            </a:r>
            <a:r>
              <a:rPr kumimoji="1" lang="en-US" altLang="zh-CN" dirty="0">
                <a:solidFill>
                  <a:srgbClr val="C00000"/>
                </a:solidFill>
                <a:latin typeface="Times New Roman" panose="02020603050405020304" pitchFamily="18" charset="0"/>
                <a:ea typeface="楷体_GB2312" pitchFamily="49" charset="-122"/>
                <a:cs typeface="Times New Roman" panose="02020603050405020304" pitchFamily="18" charset="0"/>
              </a:rPr>
              <a:t>O</a:t>
            </a:r>
            <a:endParaRPr kumimoji="1" lang="zh-CN" altLang="en-US" dirty="0">
              <a:solidFill>
                <a:srgbClr val="C00000"/>
              </a:solidFill>
              <a:latin typeface="Times New Roman" panose="02020603050405020304" pitchFamily="18" charset="0"/>
              <a:ea typeface="楷体_GB2312" pitchFamily="49" charset="-122"/>
              <a:cs typeface="Times New Roman" panose="02020603050405020304" pitchFamily="18" charset="0"/>
            </a:endParaRPr>
          </a:p>
          <a:p>
            <a:pPr lvl="0">
              <a:lnSpc>
                <a:spcPct val="120000"/>
              </a:lnSpc>
              <a:spcBef>
                <a:spcPct val="20000"/>
              </a:spcBef>
            </a:pPr>
            <a:r>
              <a:rPr kumimoji="1"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rPr>
              <a:t>▣  </a:t>
            </a:r>
            <a:r>
              <a:rPr kumimoji="1" lang="zh-CN" altLang="en-US" sz="2000" b="1" dirty="0">
                <a:solidFill>
                  <a:srgbClr val="3333CC"/>
                </a:solidFill>
                <a:latin typeface="Times New Roman" panose="02020603050405020304" pitchFamily="18" charset="0"/>
                <a:ea typeface="楷体_GB2312" pitchFamily="49" charset="-122"/>
                <a:cs typeface="Times New Roman" panose="02020603050405020304" pitchFamily="18" charset="0"/>
              </a:rPr>
              <a:t>字符常量：</a:t>
            </a:r>
            <a:r>
              <a:rPr kumimoji="1" lang="zh-CN" altLang="en-US" sz="2000" dirty="0">
                <a:solidFill>
                  <a:srgbClr val="000000"/>
                </a:solidFill>
                <a:latin typeface="Times New Roman" panose="02020603050405020304" pitchFamily="18" charset="0"/>
                <a:ea typeface="楷体_GB2312" pitchFamily="49" charset="-122"/>
                <a:cs typeface="Times New Roman" panose="02020603050405020304" pitchFamily="18" charset="0"/>
              </a:rPr>
              <a:t>是用单引号</a:t>
            </a:r>
            <a:r>
              <a:rPr kumimoji="1" lang="zh-CN" altLang="en-US" sz="2000" b="1" dirty="0">
                <a:solidFill>
                  <a:srgbClr val="FF3300"/>
                </a:solidFill>
                <a:latin typeface="Times New Roman" panose="02020603050405020304" pitchFamily="18" charset="0"/>
                <a:ea typeface="楷体_GB2312" pitchFamily="49" charset="-122"/>
                <a:cs typeface="Times New Roman" panose="02020603050405020304" pitchFamily="18" charset="0"/>
              </a:rPr>
              <a:t>‘  ’</a:t>
            </a:r>
            <a:r>
              <a:rPr kumimoji="1" lang="zh-CN" altLang="en-US" sz="2000" dirty="0">
                <a:solidFill>
                  <a:srgbClr val="000000"/>
                </a:solidFill>
                <a:latin typeface="Times New Roman" panose="02020603050405020304" pitchFamily="18" charset="0"/>
                <a:ea typeface="楷体_GB2312" pitchFamily="49" charset="-122"/>
                <a:cs typeface="Times New Roman" panose="02020603050405020304" pitchFamily="18" charset="0"/>
              </a:rPr>
              <a:t>括起来的</a:t>
            </a:r>
            <a:r>
              <a:rPr kumimoji="1" lang="en-US" altLang="zh-CN" sz="2000" dirty="0">
                <a:solidFill>
                  <a:srgbClr val="000000"/>
                </a:solidFill>
                <a:latin typeface="Times New Roman" panose="02020603050405020304" pitchFamily="18" charset="0"/>
                <a:ea typeface="楷体_GB2312" pitchFamily="49" charset="-122"/>
                <a:cs typeface="Times New Roman" panose="02020603050405020304" pitchFamily="18" charset="0"/>
              </a:rPr>
              <a:t>ASCII</a:t>
            </a:r>
            <a:r>
              <a:rPr kumimoji="1" lang="zh-CN" altLang="en-US" sz="2000" dirty="0">
                <a:solidFill>
                  <a:srgbClr val="000000"/>
                </a:solidFill>
                <a:latin typeface="Times New Roman" panose="02020603050405020304" pitchFamily="18" charset="0"/>
                <a:ea typeface="楷体_GB2312" pitchFamily="49" charset="-122"/>
                <a:cs typeface="Times New Roman" panose="02020603050405020304" pitchFamily="18" charset="0"/>
              </a:rPr>
              <a:t>字符，其值是该字符的</a:t>
            </a:r>
            <a:r>
              <a:rPr kumimoji="1" lang="en-US" altLang="zh-CN" sz="2000" dirty="0">
                <a:solidFill>
                  <a:srgbClr val="000000"/>
                </a:solidFill>
                <a:latin typeface="Times New Roman" panose="02020603050405020304" pitchFamily="18" charset="0"/>
                <a:ea typeface="楷体_GB2312" pitchFamily="49" charset="-122"/>
                <a:cs typeface="Times New Roman" panose="02020603050405020304" pitchFamily="18" charset="0"/>
              </a:rPr>
              <a:t>ASCII</a:t>
            </a:r>
            <a:r>
              <a:rPr kumimoji="1" lang="zh-CN" altLang="en-US" sz="2000" dirty="0">
                <a:solidFill>
                  <a:srgbClr val="000000"/>
                </a:solidFill>
                <a:latin typeface="Times New Roman" panose="02020603050405020304" pitchFamily="18" charset="0"/>
                <a:ea typeface="楷体_GB2312" pitchFamily="49" charset="-122"/>
                <a:cs typeface="Times New Roman" panose="02020603050405020304" pitchFamily="18" charset="0"/>
              </a:rPr>
              <a:t>代码值。</a:t>
            </a:r>
            <a:endParaRPr kumimoji="1" lang="en-US" altLang="zh-CN" sz="2000"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lvl="0" algn="ctr">
              <a:lnSpc>
                <a:spcPct val="120000"/>
              </a:lnSpc>
              <a:spcBef>
                <a:spcPct val="20000"/>
              </a:spcBef>
            </a:pPr>
            <a:r>
              <a:rPr kumimoji="1" lang="en-US" altLang="zh-CN" sz="2000" dirty="0">
                <a:solidFill>
                  <a:srgbClr val="000000"/>
                </a:solidFill>
                <a:latin typeface="Times New Roman" panose="02020603050405020304" pitchFamily="18" charset="0"/>
                <a:ea typeface="楷体_GB2312" pitchFamily="49" charset="-122"/>
                <a:cs typeface="Times New Roman" panose="02020603050405020304" pitchFamily="18" charset="0"/>
              </a:rPr>
              <a:t>’The 2X means 2 multiple X’</a:t>
            </a:r>
            <a:endParaRPr kumimoji="1" lang="zh-CN" altLang="en-US" sz="2000"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lvl="0">
              <a:lnSpc>
                <a:spcPct val="140000"/>
              </a:lnSpc>
            </a:pPr>
            <a:r>
              <a:rPr kumimoji="1"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rPr>
              <a:t>▣  </a:t>
            </a:r>
            <a:r>
              <a:rPr kumimoji="1" lang="zh-CN" altLang="en-US" sz="2000" b="1" dirty="0">
                <a:solidFill>
                  <a:srgbClr val="3333CC"/>
                </a:solidFill>
                <a:latin typeface="Times New Roman" panose="02020603050405020304" pitchFamily="18" charset="0"/>
                <a:ea typeface="楷体_GB2312" pitchFamily="49" charset="-122"/>
                <a:cs typeface="Times New Roman" panose="02020603050405020304" pitchFamily="18" charset="0"/>
              </a:rPr>
              <a:t>符号常量：</a:t>
            </a:r>
            <a:r>
              <a:rPr kumimoji="1" lang="zh-CN" altLang="en-US" sz="2000" dirty="0">
                <a:solidFill>
                  <a:srgbClr val="000000"/>
                </a:solidFill>
                <a:latin typeface="Times New Roman" panose="02020603050405020304" pitchFamily="18" charset="0"/>
                <a:ea typeface="楷体_GB2312" pitchFamily="49" charset="-122"/>
                <a:cs typeface="Times New Roman" panose="02020603050405020304" pitchFamily="18" charset="0"/>
              </a:rPr>
              <a:t>是用标识符定义的常量。</a:t>
            </a:r>
            <a:endParaRPr kumimoji="1" lang="zh-CN" altLang="en-US" sz="2000"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lvl="0">
              <a:lnSpc>
                <a:spcPct val="120000"/>
              </a:lnSpc>
              <a:spcBef>
                <a:spcPct val="20000"/>
              </a:spcBef>
            </a:pPr>
            <a:r>
              <a:rPr kumimoji="1" lang="zh-CN" altLang="en-US" sz="2000"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kumimoji="1"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例如，采用符号定义语句 </a:t>
            </a:r>
            <a:r>
              <a:rPr kumimoji="1" lang="en-US" altLang="zh-CN" b="1" dirty="0">
                <a:solidFill>
                  <a:srgbClr val="000000"/>
                </a:solidFill>
                <a:latin typeface="Times New Roman" panose="02020603050405020304" pitchFamily="18" charset="0"/>
                <a:ea typeface="楷体_GB2312" pitchFamily="49" charset="-122"/>
                <a:cs typeface="Times New Roman" panose="02020603050405020304" pitchFamily="18" charset="0"/>
              </a:rPr>
              <a:t>PORTA  </a:t>
            </a:r>
            <a:r>
              <a:rPr kumimoji="1" lang="en-US" altLang="zh-CN" b="1" dirty="0">
                <a:solidFill>
                  <a:srgbClr val="FF3300"/>
                </a:solidFill>
                <a:latin typeface="Times New Roman" panose="02020603050405020304" pitchFamily="18" charset="0"/>
                <a:ea typeface="楷体_GB2312" pitchFamily="49" charset="-122"/>
                <a:cs typeface="Times New Roman" panose="02020603050405020304" pitchFamily="18" charset="0"/>
              </a:rPr>
              <a:t>EQU</a:t>
            </a:r>
            <a:r>
              <a:rPr kumimoji="1" lang="en-US" altLang="zh-CN" b="1" dirty="0">
                <a:solidFill>
                  <a:srgbClr val="000000"/>
                </a:solidFill>
                <a:latin typeface="Times New Roman" panose="02020603050405020304" pitchFamily="18" charset="0"/>
                <a:ea typeface="楷体_GB2312" pitchFamily="49" charset="-122"/>
                <a:cs typeface="Times New Roman" panose="02020603050405020304" pitchFamily="18" charset="0"/>
              </a:rPr>
              <a:t> 80H</a:t>
            </a:r>
            <a:r>
              <a:rPr kumimoji="1"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a:t>
            </a:r>
            <a:endParaRPr kumimoji="1"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lvl="0">
              <a:lnSpc>
                <a:spcPct val="120000"/>
              </a:lnSpc>
              <a:spcBef>
                <a:spcPct val="20000"/>
              </a:spcBef>
            </a:pPr>
            <a:r>
              <a:rPr kumimoji="1"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		则指令  </a:t>
            </a:r>
            <a:r>
              <a:rPr kumimoji="1" lang="en-US" altLang="zh-CN" b="1" dirty="0">
                <a:solidFill>
                  <a:srgbClr val="000000"/>
                </a:solidFill>
                <a:latin typeface="Times New Roman" panose="02020603050405020304" pitchFamily="18" charset="0"/>
                <a:ea typeface="楷体_GB2312" pitchFamily="49" charset="-122"/>
                <a:cs typeface="Times New Roman" panose="02020603050405020304" pitchFamily="18" charset="0"/>
              </a:rPr>
              <a:t>MOV  AL</a:t>
            </a:r>
            <a:r>
              <a:rPr kumimoji="1" lang="zh-CN" altLang="en-US"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kumimoji="1" lang="en-US" altLang="zh-CN" b="1" dirty="0">
                <a:solidFill>
                  <a:srgbClr val="000000"/>
                </a:solidFill>
                <a:latin typeface="Times New Roman" panose="02020603050405020304" pitchFamily="18" charset="0"/>
                <a:ea typeface="楷体_GB2312" pitchFamily="49" charset="-122"/>
                <a:cs typeface="Times New Roman" panose="02020603050405020304" pitchFamily="18" charset="0"/>
              </a:rPr>
              <a:t>PORTA</a:t>
            </a:r>
            <a:r>
              <a:rPr kumimoji="1"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endParaRPr kumimoji="1"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lvl="0">
              <a:lnSpc>
                <a:spcPct val="120000"/>
              </a:lnSpc>
              <a:spcBef>
                <a:spcPct val="20000"/>
              </a:spcBef>
            </a:pPr>
            <a:r>
              <a:rPr kumimoji="1"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kumimoji="1"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与指令  </a:t>
            </a:r>
            <a:r>
              <a:rPr kumimoji="1" lang="en-US" altLang="zh-CN" b="1" dirty="0">
                <a:solidFill>
                  <a:srgbClr val="000000"/>
                </a:solidFill>
                <a:latin typeface="Times New Roman" panose="02020603050405020304" pitchFamily="18" charset="0"/>
                <a:ea typeface="楷体_GB2312" pitchFamily="49" charset="-122"/>
                <a:cs typeface="Times New Roman" panose="02020603050405020304" pitchFamily="18" charset="0"/>
              </a:rPr>
              <a:t>MOV  AL</a:t>
            </a:r>
            <a:r>
              <a:rPr kumimoji="1" lang="zh-CN" altLang="en-US"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kumimoji="1" lang="en-US" altLang="zh-CN" b="1" dirty="0">
                <a:solidFill>
                  <a:srgbClr val="000000"/>
                </a:solidFill>
                <a:latin typeface="Times New Roman" panose="02020603050405020304" pitchFamily="18" charset="0"/>
                <a:ea typeface="楷体_GB2312" pitchFamily="49" charset="-122"/>
                <a:cs typeface="Times New Roman" panose="02020603050405020304" pitchFamily="18" charset="0"/>
              </a:rPr>
              <a:t>80H</a:t>
            </a:r>
            <a:r>
              <a:rPr kumimoji="1"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kumimoji="1"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等价。</a:t>
            </a:r>
            <a:endParaRPr kumimoji="1"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wipe(down)">
                                      <p:cBhvr>
                                        <p:cTn id="29" dur="500"/>
                                        <p:tgtEl>
                                          <p:spTgt spid="5">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down)">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barn(inVertical)">
                                      <p:cBhvr>
                                        <p:cTn id="37" dur="500"/>
                                        <p:tgtEl>
                                          <p:spTgt spid="5">
                                            <p:txEl>
                                              <p:pRg st="7" end="7"/>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barn(inVertical)">
                                      <p:cBhvr>
                                        <p:cTn id="40" dur="500"/>
                                        <p:tgtEl>
                                          <p:spTgt spid="5">
                                            <p:txEl>
                                              <p:pRg st="8" end="8"/>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Effect transition="in" filter="barn(inVertical)">
                                      <p:cBhvr>
                                        <p:cTn id="43" dur="500"/>
                                        <p:tgtEl>
                                          <p:spTgt spid="5">
                                            <p:txEl>
                                              <p:pRg st="9" end="9"/>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5">
                                            <p:txEl>
                                              <p:pRg st="10" end="10"/>
                                            </p:txEl>
                                          </p:spTgt>
                                        </p:tgtEl>
                                        <p:attrNameLst>
                                          <p:attrName>style.visibility</p:attrName>
                                        </p:attrNameLst>
                                      </p:cBhvr>
                                      <p:to>
                                        <p:strVal val="visible"/>
                                      </p:to>
                                    </p:set>
                                    <p:animEffect transition="in" filter="barn(inVertical)">
                                      <p:cBhvr>
                                        <p:cTn id="46"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Rectangle 2"/>
          <p:cNvSpPr>
            <a:spLocks noChangeArrowheads="1"/>
          </p:cNvSpPr>
          <p:nvPr/>
        </p:nvSpPr>
        <p:spPr bwMode="auto">
          <a:xfrm>
            <a:off x="598409" y="2492896"/>
            <a:ext cx="6421863"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主程序</a:t>
            </a:r>
            <a:r>
              <a:rPr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为子程序提供入口参数			   </a:t>
            </a:r>
            <a:endParaRPr lang="zh-CN" altLang="en-US" sz="2000" b="1" dirty="0">
              <a:solidFill>
                <a:srgbClr val="40458C"/>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20000"/>
              </a:spcBef>
            </a:pPr>
            <a:r>
              <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子程序</a:t>
            </a:r>
            <a:r>
              <a:rPr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根据入口参数进行一系列处理</a:t>
            </a:r>
            <a:endPar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20000"/>
              </a:spcBef>
            </a:pPr>
            <a:r>
              <a:rPr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程序返回结果给</a:t>
            </a:r>
            <a:r>
              <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主程序</a:t>
            </a:r>
            <a:endPar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20000"/>
              </a:spcBef>
            </a:pPr>
            <a:endParaRPr lang="zh-CN" altLang="en-US" sz="2000" b="1" dirty="0">
              <a:solidFill>
                <a:srgbClr val="40458C"/>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20000"/>
              </a:spcBef>
            </a:pPr>
            <a:r>
              <a:rPr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三种传递参数的方式：</a:t>
            </a:r>
            <a:endParaRPr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20000"/>
              </a:spcBef>
            </a:pPr>
            <a:r>
              <a:rPr lang="en-US" altLang="zh-CN"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寄存器法:</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适合于参数较少的情况，传递速度较快。</a:t>
            </a:r>
            <a:endPar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20000"/>
              </a:spcBef>
            </a:pPr>
            <a:r>
              <a:rPr lang="en-US" altLang="zh-CN"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存储器法:</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适合于参数较多的情况，事先需要在存储器中建立一个参数表。</a:t>
            </a:r>
            <a:endPar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20000"/>
              </a:spcBef>
            </a:pPr>
            <a:r>
              <a:rPr lang="en-US" altLang="zh-CN"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堆栈法:</a:t>
            </a:r>
            <a:r>
              <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适合于参数较多的情况，尤其是在子程序嵌套与递归调用的情况。</a:t>
            </a:r>
            <a:endParaRPr lang="zh-CN" altLang="en-US" sz="20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AutoShape 3"/>
          <p:cNvSpPr/>
          <p:nvPr/>
        </p:nvSpPr>
        <p:spPr bwMode="auto">
          <a:xfrm>
            <a:off x="7164288" y="4509120"/>
            <a:ext cx="360040" cy="1440160"/>
          </a:xfrm>
          <a:prstGeom prst="rightBrace">
            <a:avLst>
              <a:gd name="adj1" fmla="val 46344"/>
              <a:gd name="adj2" fmla="val 50000"/>
            </a:avLst>
          </a:prstGeom>
          <a:noFill/>
          <a:ln w="28575"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sz="1400" b="1">
              <a:solidFill>
                <a:srgbClr val="40458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Rectangle 4"/>
          <p:cNvSpPr txBox="1">
            <a:spLocks noChangeArrowheads="1"/>
          </p:cNvSpPr>
          <p:nvPr/>
        </p:nvSpPr>
        <p:spPr bwMode="auto">
          <a:xfrm>
            <a:off x="438544" y="1642775"/>
            <a:ext cx="8262938" cy="51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fontAlgn="base">
              <a:spcBef>
                <a:spcPct val="0"/>
              </a:spcBef>
              <a:spcAft>
                <a:spcPct val="0"/>
              </a:spcAft>
              <a:defRPr sz="3600" b="1" kern="1200">
                <a:solidFill>
                  <a:srgbClr val="660066"/>
                </a:solidFill>
                <a:latin typeface="+mj-lt"/>
                <a:ea typeface="+mj-ea"/>
                <a:cs typeface="+mj-cs"/>
              </a:defRPr>
            </a:lvl1pPr>
            <a:lvl2pPr algn="l" rtl="0" fontAlgn="base">
              <a:spcBef>
                <a:spcPct val="0"/>
              </a:spcBef>
              <a:spcAft>
                <a:spcPct val="0"/>
              </a:spcAft>
              <a:defRPr sz="3600" b="1">
                <a:solidFill>
                  <a:srgbClr val="660066"/>
                </a:solidFill>
                <a:latin typeface="Arial Narrow" panose="020B0606020202030204" pitchFamily="34" charset="0"/>
                <a:ea typeface="黑体" panose="02010609060101010101" pitchFamily="49" charset="-122"/>
              </a:defRPr>
            </a:lvl2pPr>
            <a:lvl3pPr algn="l" rtl="0" fontAlgn="base">
              <a:spcBef>
                <a:spcPct val="0"/>
              </a:spcBef>
              <a:spcAft>
                <a:spcPct val="0"/>
              </a:spcAft>
              <a:defRPr sz="3600" b="1">
                <a:solidFill>
                  <a:srgbClr val="660066"/>
                </a:solidFill>
                <a:latin typeface="Arial Narrow" panose="020B0606020202030204" pitchFamily="34" charset="0"/>
                <a:ea typeface="黑体" panose="02010609060101010101" pitchFamily="49" charset="-122"/>
              </a:defRPr>
            </a:lvl3pPr>
            <a:lvl4pPr algn="l" rtl="0" fontAlgn="base">
              <a:spcBef>
                <a:spcPct val="0"/>
              </a:spcBef>
              <a:spcAft>
                <a:spcPct val="0"/>
              </a:spcAft>
              <a:defRPr sz="3600" b="1">
                <a:solidFill>
                  <a:srgbClr val="660066"/>
                </a:solidFill>
                <a:latin typeface="Arial Narrow" panose="020B0606020202030204" pitchFamily="34" charset="0"/>
                <a:ea typeface="黑体" panose="02010609060101010101" pitchFamily="49" charset="-122"/>
              </a:defRPr>
            </a:lvl4pPr>
            <a:lvl5pPr algn="l" rtl="0" fontAlgn="base">
              <a:spcBef>
                <a:spcPct val="0"/>
              </a:spcBef>
              <a:spcAft>
                <a:spcPct val="0"/>
              </a:spcAft>
              <a:defRPr sz="3600" b="1">
                <a:solidFill>
                  <a:srgbClr val="660066"/>
                </a:solidFill>
                <a:latin typeface="Arial Narrow" panose="020B0606020202030204" pitchFamily="34" charset="0"/>
                <a:ea typeface="黑体" panose="02010609060101010101" pitchFamily="49" charset="-122"/>
              </a:defRPr>
            </a:lvl5pPr>
            <a:lvl6pPr marL="457200" algn="l" rtl="0" fontAlgn="base">
              <a:spcBef>
                <a:spcPct val="0"/>
              </a:spcBef>
              <a:spcAft>
                <a:spcPct val="0"/>
              </a:spcAft>
              <a:defRPr sz="3600" b="1">
                <a:solidFill>
                  <a:srgbClr val="660066"/>
                </a:solidFill>
                <a:latin typeface="Arial Narrow" panose="020B0606020202030204" pitchFamily="34" charset="0"/>
                <a:ea typeface="黑体" panose="02010609060101010101" pitchFamily="49" charset="-122"/>
              </a:defRPr>
            </a:lvl6pPr>
            <a:lvl7pPr marL="914400" algn="l" rtl="0" fontAlgn="base">
              <a:spcBef>
                <a:spcPct val="0"/>
              </a:spcBef>
              <a:spcAft>
                <a:spcPct val="0"/>
              </a:spcAft>
              <a:defRPr sz="3600" b="1">
                <a:solidFill>
                  <a:srgbClr val="660066"/>
                </a:solidFill>
                <a:latin typeface="Arial Narrow" panose="020B0606020202030204" pitchFamily="34" charset="0"/>
                <a:ea typeface="黑体" panose="02010609060101010101" pitchFamily="49" charset="-122"/>
              </a:defRPr>
            </a:lvl7pPr>
            <a:lvl8pPr marL="1371600" algn="l" rtl="0" fontAlgn="base">
              <a:spcBef>
                <a:spcPct val="0"/>
              </a:spcBef>
              <a:spcAft>
                <a:spcPct val="0"/>
              </a:spcAft>
              <a:defRPr sz="3600" b="1">
                <a:solidFill>
                  <a:srgbClr val="660066"/>
                </a:solidFill>
                <a:latin typeface="Arial Narrow" panose="020B0606020202030204" pitchFamily="34" charset="0"/>
                <a:ea typeface="黑体" panose="02010609060101010101" pitchFamily="49" charset="-122"/>
              </a:defRPr>
            </a:lvl8pPr>
            <a:lvl9pPr marL="1828800" algn="l" rtl="0" fontAlgn="base">
              <a:spcBef>
                <a:spcPct val="0"/>
              </a:spcBef>
              <a:spcAft>
                <a:spcPct val="0"/>
              </a:spcAft>
              <a:defRPr sz="3600" b="1">
                <a:solidFill>
                  <a:srgbClr val="660066"/>
                </a:solidFill>
                <a:latin typeface="Arial Narrow" panose="020B0606020202030204" pitchFamily="34" charset="0"/>
                <a:ea typeface="黑体" panose="02010609060101010101" pitchFamily="49" charset="-122"/>
              </a:defRPr>
            </a:lvl9pPr>
          </a:lstStyle>
          <a:p>
            <a:pPr marL="0" marR="0" lvl="0" indent="0"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主程序与子程序的参数传递的方法</a:t>
            </a:r>
            <a:endParaRPr kumimoji="0" lang="zh-CN"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矩形 7"/>
          <p:cNvSpPr/>
          <p:nvPr/>
        </p:nvSpPr>
        <p:spPr>
          <a:xfrm>
            <a:off x="7603066" y="4860677"/>
            <a:ext cx="954107" cy="400110"/>
          </a:xfrm>
          <a:prstGeom prst="rect">
            <a:avLst/>
          </a:prstGeom>
        </p:spPr>
        <p:txBody>
          <a:bodyPr wrap="none">
            <a:spAutoFit/>
          </a:bodyPr>
          <a:lstStyle/>
          <a:p>
            <a:r>
              <a:rPr lang="zh-CN" altLang="en-US" sz="2000" b="1" dirty="0">
                <a:solidFill>
                  <a:srgbClr val="FF0000"/>
                </a:solidFill>
              </a:rPr>
              <a:t>约定法</a:t>
            </a:r>
            <a:endParaRPr lang="zh-CN" altLang="en-US"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Rectangle 5"/>
          <p:cNvSpPr>
            <a:spLocks noChangeArrowheads="1"/>
          </p:cNvSpPr>
          <p:nvPr/>
        </p:nvSpPr>
        <p:spPr bwMode="auto">
          <a:xfrm>
            <a:off x="977004" y="2171183"/>
            <a:ext cx="637698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SUBPROC</a:t>
            </a:r>
            <a:r>
              <a:rPr kumimoji="1" lang="en-US" altLang="zh-CN" dirty="0">
                <a:solidFill>
                  <a:srgbClr val="FFFF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dirty="0">
                <a:solidFill>
                  <a:srgbClr val="CC00CC"/>
                </a:solidFill>
                <a:latin typeface="Times New Roman" panose="02020603050405020304" pitchFamily="18" charset="0"/>
                <a:ea typeface="微软雅黑" panose="020B0503020204020204" pitchFamily="34" charset="-122"/>
                <a:cs typeface="Times New Roman" panose="02020603050405020304" pitchFamily="18" charset="0"/>
              </a:rPr>
              <a:t>PROC</a:t>
            </a:r>
            <a:endParaRPr kumimoji="1" lang="en-US" altLang="zh-CN" dirty="0">
              <a:solidFill>
                <a:srgbClr val="CC00CC"/>
              </a:solidFill>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dirty="0">
                <a:solidFill>
                  <a:srgbClr val="CC00CC"/>
                </a:solidFill>
                <a:latin typeface="Times New Roman" panose="02020603050405020304" pitchFamily="18" charset="0"/>
                <a:ea typeface="微软雅黑" panose="020B0503020204020204" pitchFamily="34" charset="-122"/>
                <a:cs typeface="Times New Roman" panose="02020603050405020304" pitchFamily="18" charset="0"/>
              </a:rPr>
              <a:t>                     PUSH  AX</a:t>
            </a:r>
            <a:endParaRPr kumimoji="1" lang="en-US" altLang="zh-CN" dirty="0">
              <a:solidFill>
                <a:srgbClr val="CC00CC"/>
              </a:solidFill>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dirty="0">
                <a:solidFill>
                  <a:srgbClr val="CC00CC"/>
                </a:solidFill>
                <a:latin typeface="Times New Roman" panose="02020603050405020304" pitchFamily="18" charset="0"/>
                <a:ea typeface="微软雅黑" panose="020B0503020204020204" pitchFamily="34" charset="-122"/>
                <a:cs typeface="Times New Roman" panose="02020603050405020304" pitchFamily="18" charset="0"/>
              </a:rPr>
              <a:t>                     PUSH  CX</a:t>
            </a:r>
            <a:endParaRPr kumimoji="1" lang="en-US" altLang="zh-CN" dirty="0">
              <a:solidFill>
                <a:srgbClr val="CC00CC"/>
              </a:solidFill>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dirty="0">
                <a:solidFill>
                  <a:srgbClr val="CC00CC"/>
                </a:solidFill>
                <a:latin typeface="Times New Roman" panose="02020603050405020304" pitchFamily="18" charset="0"/>
                <a:ea typeface="微软雅黑" panose="020B0503020204020204" pitchFamily="34" charset="-122"/>
                <a:cs typeface="Times New Roman" panose="02020603050405020304" pitchFamily="18" charset="0"/>
              </a:rPr>
              <a:t>                     PUSH  SI</a:t>
            </a:r>
            <a:endParaRPr kumimoji="1" lang="en-US" altLang="zh-CN" dirty="0">
              <a:solidFill>
                <a:srgbClr val="CC00CC"/>
              </a:solidFill>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dirty="0">
                <a:solidFill>
                  <a:srgbClr val="CC00CC"/>
                </a:solidFill>
                <a:latin typeface="Times New Roman" panose="02020603050405020304" pitchFamily="18" charset="0"/>
                <a:ea typeface="微软雅黑" panose="020B0503020204020204" pitchFamily="34" charset="-122"/>
                <a:cs typeface="Times New Roman" panose="02020603050405020304" pitchFamily="18" charset="0"/>
              </a:rPr>
              <a:t>                     PUSH  DI</a:t>
            </a:r>
            <a:endParaRPr kumimoji="1" lang="en-US" altLang="zh-CN" dirty="0">
              <a:solidFill>
                <a:srgbClr val="CC00CC"/>
              </a:solidFill>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dirty="0">
                <a:solidFill>
                  <a:srgbClr val="CC00CC"/>
                </a:solidFill>
                <a:latin typeface="Times New Roman" panose="02020603050405020304" pitchFamily="18" charset="0"/>
                <a:ea typeface="微软雅黑" panose="020B0503020204020204" pitchFamily="34" charset="-122"/>
                <a:cs typeface="Times New Roman" panose="02020603050405020304" pitchFamily="18" charset="0"/>
              </a:rPr>
              <a:t>                     PUSHF</a:t>
            </a:r>
            <a:endParaRPr kumimoji="1" lang="en-US" altLang="zh-CN" dirty="0">
              <a:solidFill>
                <a:srgbClr val="CC00CC"/>
              </a:solidFill>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dirty="0">
                <a:solidFill>
                  <a:srgbClr val="FFFF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b="1" dirty="0">
                <a:latin typeface="Times New Roman" panose="02020603050405020304" pitchFamily="18" charset="0"/>
                <a:ea typeface="微软雅黑" panose="020B0503020204020204" pitchFamily="34" charset="-122"/>
                <a:cs typeface="Times New Roman" panose="02020603050405020304" pitchFamily="18" charset="0"/>
              </a:rPr>
              <a:t>…     …            </a:t>
            </a:r>
            <a:r>
              <a:rPr kumimoji="1" lang="zh-CN" altLang="en-US" b="1" dirty="0">
                <a:latin typeface="Times New Roman" panose="02020603050405020304" pitchFamily="18" charset="0"/>
                <a:ea typeface="微软雅黑" panose="020B0503020204020204" pitchFamily="34" charset="-122"/>
                <a:cs typeface="Times New Roman" panose="02020603050405020304" pitchFamily="18" charset="0"/>
              </a:rPr>
              <a:t>；子程序体部分</a:t>
            </a:r>
            <a:endParaRPr kumimoji="1"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r>
              <a:rPr kumimoji="1"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kumimoji="1"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Rectangle 7"/>
          <p:cNvSpPr>
            <a:spLocks noChangeArrowheads="1"/>
          </p:cNvSpPr>
          <p:nvPr/>
        </p:nvSpPr>
        <p:spPr bwMode="auto">
          <a:xfrm>
            <a:off x="977004" y="4194800"/>
            <a:ext cx="230492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POPF</a:t>
            </a:r>
            <a:endParaRPr kumimoji="1" lang="en-US" altLang="zh-CN"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POP DI</a:t>
            </a:r>
            <a:endParaRPr kumimoji="1" lang="en-US" altLang="zh-CN"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POP  SI</a:t>
            </a:r>
            <a:endParaRPr kumimoji="1" lang="en-US" altLang="zh-CN"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POP  CX</a:t>
            </a:r>
            <a:endParaRPr kumimoji="1" lang="en-US" altLang="zh-CN"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POP  AX</a:t>
            </a:r>
            <a:endParaRPr kumimoji="1" lang="en-US" altLang="zh-CN"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RET</a:t>
            </a:r>
            <a:endParaRPr kumimoji="1" lang="en-US" altLang="zh-CN"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SUBPROC    ENDP</a:t>
            </a:r>
            <a:endParaRPr kumimoji="1" lang="en-US" altLang="zh-CN"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Group 9"/>
          <p:cNvGrpSpPr/>
          <p:nvPr/>
        </p:nvGrpSpPr>
        <p:grpSpPr bwMode="auto">
          <a:xfrm>
            <a:off x="900609" y="1642775"/>
            <a:ext cx="4395788" cy="369887"/>
            <a:chOff x="114" y="177"/>
            <a:chExt cx="2769" cy="233"/>
          </a:xfrm>
        </p:grpSpPr>
        <p:sp>
          <p:nvSpPr>
            <p:cNvPr id="8" name="Text Box 4"/>
            <p:cNvSpPr txBox="1">
              <a:spLocks noChangeArrowheads="1"/>
            </p:cNvSpPr>
            <p:nvPr/>
          </p:nvSpPr>
          <p:spPr bwMode="auto">
            <a:xfrm>
              <a:off x="295" y="177"/>
              <a:ext cx="25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现场的保护与恢复和子程序返回示例：</a:t>
              </a:r>
              <a:endParaRPr kumimoji="1" lang="zh-CN" altLang="en-US"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AutoShape 8"/>
            <p:cNvSpPr>
              <a:spLocks noChangeArrowheads="1"/>
            </p:cNvSpPr>
            <p:nvPr/>
          </p:nvSpPr>
          <p:spPr bwMode="auto">
            <a:xfrm>
              <a:off x="114" y="180"/>
              <a:ext cx="181" cy="227"/>
            </a:xfrm>
            <a:prstGeom prst="sun">
              <a:avLst>
                <a:gd name="adj" fmla="val 25000"/>
              </a:avLst>
            </a:prstGeom>
            <a:solidFill>
              <a:srgbClr val="FF00FF"/>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a:solidFill>
                  <a:srgbClr val="FFFFFF"/>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0" name="矩形 9"/>
          <p:cNvSpPr/>
          <p:nvPr/>
        </p:nvSpPr>
        <p:spPr>
          <a:xfrm>
            <a:off x="5508104" y="4156327"/>
            <a:ext cx="3345082" cy="2108269"/>
          </a:xfrm>
          <a:prstGeom prst="rect">
            <a:avLst/>
          </a:prstGeom>
          <a:solidFill>
            <a:srgbClr val="FFFFCC"/>
          </a:solidFill>
          <a:ln>
            <a:solidFill>
              <a:schemeClr val="accent1"/>
            </a:solidFill>
          </a:ln>
        </p:spPr>
        <p:txBody>
          <a:bodyPr wrap="square">
            <a:spAutoFit/>
          </a:bodyPr>
          <a:lstStyle/>
          <a:p>
            <a:pPr marL="285750" indent="-285750" algn="just">
              <a:spcBef>
                <a:spcPts val="600"/>
              </a:spcBef>
              <a:spcAft>
                <a:spcPts val="0"/>
              </a:spcAft>
              <a:buFont typeface="Wingdings" panose="05000000000000000000" pitchFamily="2" charset="2"/>
              <a:buChar char="Ø"/>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将寄存器压入堆栈保护的过程称为</a:t>
            </a:r>
            <a:r>
              <a:rPr lang="zh-CN"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保护现场</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，将寄存器从堆栈中弹出恢复的过程称为</a:t>
            </a:r>
            <a:r>
              <a:rPr lang="zh-CN"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恢复现场</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spcBef>
                <a:spcPts val="600"/>
              </a:spcBef>
              <a:spcAft>
                <a:spcPts val="0"/>
              </a:spcAft>
              <a:buFont typeface="Wingdings" panose="05000000000000000000" pitchFamily="2" charset="2"/>
              <a:buChar char="Ø"/>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保护和恢复现场的工作既可以在</a:t>
            </a:r>
            <a:r>
              <a:rPr lang="zh-CN"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调用程序</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中进行，也可以在</a:t>
            </a:r>
            <a:r>
              <a:rPr lang="zh-CN"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子程序</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中进行</a:t>
            </a:r>
            <a:r>
              <a:rPr lang="zh-CN" altLang="zh-CN" b="1" dirty="0">
                <a:latin typeface="Times New Roman" panose="02020603050405020304" pitchFamily="18" charset="0"/>
                <a:ea typeface="宋体" panose="02010600030101010101" pitchFamily="2" charset="-122"/>
              </a:rPr>
              <a:t>。</a:t>
            </a:r>
            <a:endParaRPr lang="zh-CN" altLang="zh-CN"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5"/>
            <a:ext cx="8229600" cy="710298"/>
          </a:xfrm>
        </p:spPr>
        <p:txBody>
          <a:bodyPr/>
          <a:lstStyle/>
          <a:p>
            <a:r>
              <a:rPr lang="en-US" altLang="zh-CN" b="1" dirty="0"/>
              <a:t>4.</a:t>
            </a:r>
            <a:r>
              <a:rPr lang="zh-CN" altLang="en-US" b="1" dirty="0"/>
              <a:t>子程序举例</a:t>
            </a:r>
            <a:endParaRPr lang="zh-CN" altLang="en-US" b="1" dirty="0"/>
          </a:p>
        </p:txBody>
      </p:sp>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448280" y="2340403"/>
            <a:ext cx="8444200" cy="400110"/>
          </a:xfrm>
          <a:prstGeom prst="rect">
            <a:avLst/>
          </a:prstGeom>
        </p:spPr>
        <p:txBody>
          <a:bodyPr wrap="square">
            <a:spAutoFit/>
          </a:bodyP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5.14</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两个</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位十进制数以压缩</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BCD</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码的形式存放在内存中，求它们的和。</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1057852" y="2817265"/>
            <a:ext cx="7225055" cy="874214"/>
          </a:xfrm>
          <a:prstGeom prst="rect">
            <a:avLst/>
          </a:prstGeom>
        </p:spPr>
        <p:txBody>
          <a:bodyPr wrap="none">
            <a:spAutoFit/>
          </a:bodyPr>
          <a:lstStyle/>
          <a:p>
            <a:pPr>
              <a:lnSpc>
                <a:spcPct val="150000"/>
              </a:lnSpc>
            </a:pPr>
            <a:r>
              <a:rPr lang="zh-CN" altLang="en-US" b="1" kern="100" dirty="0">
                <a:latin typeface="Times New Roman" panose="02020603050405020304" pitchFamily="18" charset="0"/>
                <a:ea typeface="微软雅黑" panose="020B0503020204020204" pitchFamily="34" charset="-122"/>
                <a:cs typeface="Times New Roman" panose="02020603050405020304" pitchFamily="18" charset="0"/>
              </a:rPr>
              <a:t>设计思路：</a:t>
            </a:r>
            <a:endPar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可以通过</a:t>
            </a:r>
            <a:r>
              <a:rPr lang="en-US" altLang="zh-CN"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zh-CN"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次</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字节数相加，每次相加后再进行</a:t>
            </a:r>
            <a:r>
              <a:rPr lang="zh-CN" altLang="zh-CN"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十进制调整</a:t>
            </a:r>
            <a:r>
              <a:rPr lang="zh-CN" altLang="zh-CN" b="1" kern="100" dirty="0">
                <a:latin typeface="Times New Roman" panose="02020603050405020304" pitchFamily="18" charset="0"/>
                <a:ea typeface="微软雅黑" panose="020B0503020204020204" pitchFamily="34" charset="-122"/>
                <a:cs typeface="Times New Roman" panose="02020603050405020304" pitchFamily="18" charset="0"/>
              </a:rPr>
              <a:t>来实现。</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p:cNvSpPr/>
          <p:nvPr/>
        </p:nvSpPr>
        <p:spPr>
          <a:xfrm>
            <a:off x="477083" y="3894094"/>
            <a:ext cx="8386591" cy="2062103"/>
          </a:xfrm>
          <a:prstGeom prst="rect">
            <a:avLst/>
          </a:prstGeom>
        </p:spPr>
        <p:txBody>
          <a:bodyPr wrap="none">
            <a:spAutoFit/>
          </a:bodyPr>
          <a:lstStyle/>
          <a:p>
            <a:r>
              <a:rPr lang="en-US" altLang="zh-CN" sz="2000" b="1" kern="100" dirty="0">
                <a:latin typeface="微软雅黑" panose="020B0503020204020204" pitchFamily="34" charset="-122"/>
                <a:ea typeface="微软雅黑" panose="020B0503020204020204" pitchFamily="34" charset="-122"/>
              </a:rPr>
              <a:t>①  </a:t>
            </a: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用寄存器和存储器传递参数</a:t>
            </a:r>
            <a:endPar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              采用了寄存器和存储单元两种方法传递参数。</a:t>
            </a:r>
            <a:endPar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入口参数： </a:t>
            </a:r>
            <a:r>
              <a:rPr lang="en-US" altLang="zh-CN"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CX</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中置入组合</a:t>
            </a:r>
            <a:r>
              <a:rPr lang="en-US" altLang="zh-CN"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BCD</a:t>
            </a:r>
            <a:r>
              <a:rPr lang="zh-CN" altLang="en-US"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码的字节个数</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DAT1</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DAT2</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数据区中存放</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BCD</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码表示的被加数和加数，低位在前，高位在后。</a:t>
            </a:r>
            <a:endPar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出口参数：运算结果在以变量</a:t>
            </a:r>
            <a:r>
              <a:rPr lang="en-US" altLang="zh-CN"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SUM</a:t>
            </a:r>
            <a:r>
              <a:rPr lang="zh-CN" altLang="en-US"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为首地址的数据区</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中。</a:t>
            </a:r>
            <a:endParaRPr lang="zh-CN" altLang="en-US" sz="36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P spid="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448280" y="1608568"/>
            <a:ext cx="8695720" cy="2308324"/>
          </a:xfrm>
          <a:prstGeom prst="rect">
            <a:avLst/>
          </a:prstGeom>
        </p:spPr>
        <p:txBody>
          <a:bodyPr wrap="square">
            <a:spAutoFit/>
          </a:bodyPr>
          <a:lstStyle/>
          <a:p>
            <a:pPr indent="254000" algn="just">
              <a:spcAft>
                <a:spcPts val="0"/>
              </a:spcAft>
            </a:pPr>
            <a:r>
              <a:rPr lang="en-US" altLang="zh-CN" sz="1600" b="1" dirty="0">
                <a:solidFill>
                  <a:schemeClr val="accent4">
                    <a:lumMod val="50000"/>
                  </a:schemeClr>
                </a:solidFill>
                <a:latin typeface="Times New Roman" panose="02020603050405020304" pitchFamily="18" charset="0"/>
                <a:ea typeface="仿宋" panose="02010609060101010101" pitchFamily="49" charset="-122"/>
                <a:cs typeface="Times New Roman" panose="02020603050405020304" pitchFamily="18" charset="0"/>
              </a:rPr>
              <a:t>DATA		SEGMENT</a:t>
            </a:r>
            <a:endParaRPr lang="zh-CN" altLang="zh-CN" sz="1600" b="1" dirty="0">
              <a:solidFill>
                <a:schemeClr val="accent4">
                  <a:lumMod val="50000"/>
                </a:schemeClr>
              </a:solidFill>
              <a:latin typeface="Times New Roman" panose="02020603050405020304" pitchFamily="18" charset="0"/>
              <a:ea typeface="仿宋" panose="02010609060101010101" pitchFamily="49" charset="-122"/>
              <a:cs typeface="Times New Roman" panose="02020603050405020304" pitchFamily="18" charset="0"/>
            </a:endParaRPr>
          </a:p>
          <a:p>
            <a:pPr marL="469900" indent="330200" algn="just">
              <a:spcAft>
                <a:spcPts val="0"/>
              </a:spcAft>
            </a:pP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DAT1	DB 34H</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67H</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98H</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86H</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02H</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41H</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59H</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23H	; </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低位在前</a:t>
            </a:r>
            <a:endParaRPr lang="zh-CN" altLang="zh-CN" sz="1600" b="1" dirty="0">
              <a:latin typeface="Times New Roman" panose="02020603050405020304" pitchFamily="18" charset="0"/>
              <a:ea typeface="仿宋" panose="02010609060101010101" pitchFamily="49" charset="-122"/>
              <a:cs typeface="Times New Roman" panose="02020603050405020304" pitchFamily="18" charset="0"/>
            </a:endParaRPr>
          </a:p>
          <a:p>
            <a:pPr marL="469900" indent="330200" algn="just">
              <a:spcAft>
                <a:spcPts val="0"/>
              </a:spcAft>
            </a:pP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DAT2	DB 33H</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76H</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89H</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90H</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05H</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07H</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65H</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12H	; </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低位在前</a:t>
            </a:r>
            <a:endParaRPr lang="zh-CN" altLang="zh-CN" sz="1600" b="1" dirty="0">
              <a:latin typeface="Times New Roman" panose="02020603050405020304" pitchFamily="18" charset="0"/>
              <a:ea typeface="仿宋" panose="02010609060101010101" pitchFamily="49" charset="-122"/>
              <a:cs typeface="Times New Roman" panose="02020603050405020304" pitchFamily="18" charset="0"/>
            </a:endParaRPr>
          </a:p>
          <a:p>
            <a:pPr marL="469900" indent="330200" algn="just">
              <a:spcAft>
                <a:spcPts val="0"/>
              </a:spcAft>
            </a:pP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SUM		DB 10 DUP(0)</a:t>
            </a:r>
            <a:endParaRPr lang="zh-CN" altLang="zh-CN" sz="1600" b="1" dirty="0">
              <a:latin typeface="Times New Roman" panose="02020603050405020304" pitchFamily="18" charset="0"/>
              <a:ea typeface="仿宋" panose="02010609060101010101" pitchFamily="49" charset="-122"/>
              <a:cs typeface="Times New Roman" panose="02020603050405020304" pitchFamily="18" charset="0"/>
            </a:endParaRPr>
          </a:p>
          <a:p>
            <a:pPr indent="254000" algn="just">
              <a:spcAft>
                <a:spcPts val="0"/>
              </a:spcAft>
            </a:pPr>
            <a:r>
              <a:rPr lang="en-US" altLang="zh-CN" sz="1600" b="1" dirty="0">
                <a:solidFill>
                  <a:schemeClr val="accent4">
                    <a:lumMod val="50000"/>
                  </a:schemeClr>
                </a:solidFill>
                <a:latin typeface="Times New Roman" panose="02020603050405020304" pitchFamily="18" charset="0"/>
                <a:ea typeface="仿宋" panose="02010609060101010101" pitchFamily="49" charset="-122"/>
                <a:cs typeface="Times New Roman" panose="02020603050405020304" pitchFamily="18" charset="0"/>
              </a:rPr>
              <a:t>DATA	 	ENDS</a:t>
            </a:r>
            <a:endParaRPr lang="en-US" altLang="zh-CN" sz="1600" b="1" dirty="0">
              <a:solidFill>
                <a:schemeClr val="accent4">
                  <a:lumMod val="50000"/>
                </a:schemeClr>
              </a:solidFill>
              <a:latin typeface="Times New Roman" panose="02020603050405020304" pitchFamily="18" charset="0"/>
              <a:ea typeface="仿宋" panose="02010609060101010101" pitchFamily="49" charset="-122"/>
              <a:cs typeface="Times New Roman" panose="02020603050405020304" pitchFamily="18" charset="0"/>
            </a:endParaRPr>
          </a:p>
          <a:p>
            <a:pPr indent="254000" algn="just">
              <a:spcAft>
                <a:spcPts val="0"/>
              </a:spcAft>
            </a:pPr>
            <a:endParaRPr lang="zh-CN" altLang="zh-CN" sz="1600" b="1" dirty="0">
              <a:latin typeface="Times New Roman" panose="02020603050405020304" pitchFamily="18" charset="0"/>
              <a:ea typeface="仿宋" panose="02010609060101010101" pitchFamily="49" charset="-122"/>
              <a:cs typeface="Times New Roman" panose="02020603050405020304" pitchFamily="18" charset="0"/>
            </a:endParaRPr>
          </a:p>
          <a:p>
            <a:pPr indent="254000" algn="just">
              <a:spcAft>
                <a:spcPts val="0"/>
              </a:spcAft>
            </a:pP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STACK	SEGMENT	PARA	STACK</a:t>
            </a:r>
            <a:endParaRPr lang="zh-CN" altLang="zh-CN" sz="1600" b="1" dirty="0">
              <a:latin typeface="Times New Roman" panose="02020603050405020304" pitchFamily="18" charset="0"/>
              <a:ea typeface="仿宋" panose="02010609060101010101" pitchFamily="49" charset="-122"/>
              <a:cs typeface="Times New Roman" panose="02020603050405020304" pitchFamily="18" charset="0"/>
            </a:endParaRPr>
          </a:p>
          <a:p>
            <a:pPr marL="533400" indent="254000" algn="just">
              <a:spcAft>
                <a:spcPts val="0"/>
              </a:spcAft>
            </a:pP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DW	20H     DUP(0)</a:t>
            </a:r>
            <a:endParaRPr lang="zh-CN" altLang="zh-CN" sz="1600" b="1" dirty="0">
              <a:latin typeface="Times New Roman" panose="02020603050405020304" pitchFamily="18" charset="0"/>
              <a:ea typeface="仿宋" panose="02010609060101010101" pitchFamily="49" charset="-122"/>
              <a:cs typeface="Times New Roman" panose="02020603050405020304" pitchFamily="18" charset="0"/>
            </a:endParaRPr>
          </a:p>
          <a:p>
            <a:pPr indent="254000" algn="just">
              <a:spcAft>
                <a:spcPts val="0"/>
              </a:spcAft>
            </a:pP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STACK	ENDS</a:t>
            </a:r>
            <a:endParaRPr lang="zh-CN" altLang="zh-CN" sz="16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6" name="矩形 5"/>
          <p:cNvSpPr/>
          <p:nvPr/>
        </p:nvSpPr>
        <p:spPr>
          <a:xfrm>
            <a:off x="326712" y="4218380"/>
            <a:ext cx="8695720" cy="2062103"/>
          </a:xfrm>
          <a:prstGeom prst="rect">
            <a:avLst/>
          </a:prstGeom>
        </p:spPr>
        <p:txBody>
          <a:bodyPr wrap="square">
            <a:spAutoFit/>
          </a:bodyPr>
          <a:lstStyle/>
          <a:p>
            <a:pPr indent="254000" algn="just">
              <a:spcAft>
                <a:spcPts val="0"/>
              </a:spcAft>
            </a:pPr>
            <a:r>
              <a:rPr lang="en-US" altLang="zh-CN" sz="1600" b="1" dirty="0">
                <a:solidFill>
                  <a:schemeClr val="tx2">
                    <a:lumMod val="75000"/>
                  </a:schemeClr>
                </a:solidFill>
                <a:latin typeface="Times New Roman" panose="02020603050405020304" pitchFamily="18" charset="0"/>
                <a:ea typeface="仿宋" panose="02010609060101010101" pitchFamily="49" charset="-122"/>
                <a:cs typeface="Times New Roman" panose="02020603050405020304" pitchFamily="18" charset="0"/>
              </a:rPr>
              <a:t>CODE		SEGMENT</a:t>
            </a:r>
            <a:endParaRPr lang="zh-CN" altLang="zh-CN" sz="1600" b="1" dirty="0">
              <a:solidFill>
                <a:schemeClr val="tx2">
                  <a:lumMod val="75000"/>
                </a:schemeClr>
              </a:solidFill>
              <a:latin typeface="Times New Roman" panose="02020603050405020304" pitchFamily="18" charset="0"/>
              <a:ea typeface="仿宋" panose="02010609060101010101" pitchFamily="49" charset="-122"/>
              <a:cs typeface="Times New Roman" panose="02020603050405020304" pitchFamily="18" charset="0"/>
            </a:endParaRPr>
          </a:p>
          <a:p>
            <a:pPr marL="533400" indent="254000" algn="just">
              <a:spcAft>
                <a:spcPts val="0"/>
              </a:spcAft>
            </a:pP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ASSUME	CS: CODE</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DS: DATA</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SS: STACK</a:t>
            </a:r>
            <a:endParaRPr lang="zh-CN" altLang="zh-CN" sz="1600" b="1" dirty="0">
              <a:latin typeface="Times New Roman" panose="02020603050405020304" pitchFamily="18" charset="0"/>
              <a:ea typeface="仿宋" panose="02010609060101010101" pitchFamily="49" charset="-122"/>
              <a:cs typeface="Times New Roman" panose="02020603050405020304" pitchFamily="18" charset="0"/>
            </a:endParaRPr>
          </a:p>
          <a:p>
            <a:pPr indent="254000" algn="just">
              <a:spcAft>
                <a:spcPts val="0"/>
              </a:spcAft>
            </a:pP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START: 	MOV	AX</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DATA</a:t>
            </a:r>
            <a:endParaRPr lang="zh-CN" altLang="zh-CN" sz="1600" b="1" dirty="0">
              <a:latin typeface="Times New Roman" panose="02020603050405020304" pitchFamily="18" charset="0"/>
              <a:ea typeface="仿宋" panose="02010609060101010101" pitchFamily="49" charset="-122"/>
              <a:cs typeface="Times New Roman" panose="02020603050405020304" pitchFamily="18" charset="0"/>
            </a:endParaRPr>
          </a:p>
          <a:p>
            <a:pPr indent="254000" algn="just">
              <a:spcAft>
                <a:spcPts val="0"/>
              </a:spcAft>
            </a:pP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		MOV	DS</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AX</a:t>
            </a:r>
            <a:endParaRPr lang="zh-CN" altLang="zh-CN" sz="1600" b="1" dirty="0">
              <a:latin typeface="Times New Roman" panose="02020603050405020304" pitchFamily="18" charset="0"/>
              <a:ea typeface="仿宋" panose="02010609060101010101" pitchFamily="49" charset="-122"/>
              <a:cs typeface="Times New Roman" panose="02020603050405020304" pitchFamily="18" charset="0"/>
            </a:endParaRPr>
          </a:p>
          <a:p>
            <a:pPr indent="254000" algn="just">
              <a:spcAft>
                <a:spcPts val="0"/>
              </a:spcAft>
            </a:pP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		MOV	CX</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8              			; </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设子程序入口参数</a:t>
            </a:r>
            <a:endParaRPr lang="zh-CN" altLang="zh-CN" sz="1600" b="1" dirty="0">
              <a:latin typeface="Times New Roman" panose="02020603050405020304" pitchFamily="18" charset="0"/>
              <a:ea typeface="仿宋" panose="02010609060101010101" pitchFamily="49" charset="-122"/>
              <a:cs typeface="Times New Roman" panose="02020603050405020304" pitchFamily="18" charset="0"/>
            </a:endParaRPr>
          </a:p>
          <a:p>
            <a:pPr indent="254000" algn="just">
              <a:spcAft>
                <a:spcPts val="0"/>
              </a:spcAft>
            </a:pP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		CALL	</a:t>
            </a:r>
            <a:r>
              <a:rPr lang="en-US" altLang="zh-CN" sz="1600" b="1" dirty="0">
                <a:solidFill>
                  <a:srgbClr val="C00000"/>
                </a:solidFill>
                <a:latin typeface="Times New Roman" panose="02020603050405020304" pitchFamily="18" charset="0"/>
                <a:ea typeface="仿宋" panose="02010609060101010101" pitchFamily="49" charset="-122"/>
                <a:cs typeface="Times New Roman" panose="02020603050405020304" pitchFamily="18" charset="0"/>
              </a:rPr>
              <a:t>ADDP </a:t>
            </a: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				; </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调用加法子程序</a:t>
            </a: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         </a:t>
            </a:r>
            <a:endParaRPr lang="zh-CN" altLang="zh-CN" sz="1600" b="1" dirty="0">
              <a:latin typeface="Times New Roman" panose="02020603050405020304" pitchFamily="18" charset="0"/>
              <a:ea typeface="仿宋" panose="02010609060101010101" pitchFamily="49" charset="-122"/>
              <a:cs typeface="Times New Roman" panose="02020603050405020304" pitchFamily="18" charset="0"/>
            </a:endParaRPr>
          </a:p>
          <a:p>
            <a:pPr indent="254000" algn="just">
              <a:spcAft>
                <a:spcPts val="0"/>
              </a:spcAft>
            </a:pP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        		MOV	AH</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4CH				;</a:t>
            </a:r>
            <a:r>
              <a:rPr lang="zh-CN" altLang="zh-CN" sz="1600" b="1" dirty="0">
                <a:latin typeface="Times New Roman" panose="02020603050405020304" pitchFamily="18" charset="0"/>
                <a:ea typeface="仿宋" panose="02010609060101010101" pitchFamily="49" charset="-122"/>
                <a:cs typeface="Times New Roman" panose="02020603050405020304" pitchFamily="18" charset="0"/>
              </a:rPr>
              <a:t>返回</a:t>
            </a: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DOS</a:t>
            </a:r>
            <a:endParaRPr lang="zh-CN" altLang="zh-CN" sz="1600" b="1" dirty="0">
              <a:latin typeface="Times New Roman" panose="02020603050405020304" pitchFamily="18" charset="0"/>
              <a:ea typeface="仿宋" panose="02010609060101010101" pitchFamily="49" charset="-122"/>
              <a:cs typeface="Times New Roman" panose="02020603050405020304" pitchFamily="18" charset="0"/>
            </a:endParaRPr>
          </a:p>
          <a:p>
            <a:pPr indent="254000" algn="just">
              <a:spcAft>
                <a:spcPts val="0"/>
              </a:spcAft>
            </a:pP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        		INT	21H</a:t>
            </a:r>
            <a:endParaRPr lang="zh-CN" altLang="zh-CN" sz="1600" b="1" dirty="0">
              <a:latin typeface="Times New Roman" panose="02020603050405020304" pitchFamily="18" charset="0"/>
              <a:ea typeface="仿宋"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1187624" y="1658799"/>
            <a:ext cx="6552728" cy="4524315"/>
          </a:xfrm>
          <a:prstGeom prst="rect">
            <a:avLst/>
          </a:prstGeom>
        </p:spPr>
        <p:txBody>
          <a:bodyPr wrap="square">
            <a:spAutoFit/>
          </a:bodyPr>
          <a:lstStyle/>
          <a:p>
            <a:r>
              <a:rPr lang="en-US" altLang="zh-CN" sz="1600" b="1" dirty="0">
                <a:solidFill>
                  <a:srgbClr val="CC00CC"/>
                </a:solidFill>
                <a:latin typeface="Times New Roman" panose="02020603050405020304" pitchFamily="18" charset="0"/>
                <a:ea typeface="微软雅黑" panose="020B0503020204020204" pitchFamily="34" charset="-122"/>
                <a:cs typeface="Times New Roman" panose="02020603050405020304" pitchFamily="18" charset="0"/>
              </a:rPr>
              <a:t>ADDP	PROC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加法子程序</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完成</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位十进制数相加</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PUSH	AX   	;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保护现场               </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PUSH	BX                       </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CLC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清除进位标志</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MOV	BX</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0</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AGAIN</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MOV	AL</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DAT1</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BX</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相加</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ADC	AL</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DAT2</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BX</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DAA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十进制调整</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MOV	SUM</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BX</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AL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存结果</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INC	BX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修改下标</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LOOP	</a:t>
            </a:r>
            <a:r>
              <a:rPr lang="en-US" altLang="zh-CN" sz="1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AGAIN</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循环执行</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次</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ADC	SUM</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BX</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0</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POP	BX		;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恢复现场</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POP	AX                  </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RET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返回主程序</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solidFill>
                  <a:srgbClr val="CC00CC"/>
                </a:solidFill>
                <a:latin typeface="Times New Roman" panose="02020603050405020304" pitchFamily="18" charset="0"/>
                <a:ea typeface="微软雅黑" panose="020B0503020204020204" pitchFamily="34" charset="-122"/>
                <a:cs typeface="Times New Roman" panose="02020603050405020304" pitchFamily="18" charset="0"/>
              </a:rPr>
              <a:t>ADDP  	ENDP</a:t>
            </a:r>
            <a:endParaRPr lang="en-US" altLang="zh-CN" sz="1600" b="1" dirty="0">
              <a:solidFill>
                <a:srgbClr val="CC00CC"/>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solidFill>
                  <a:schemeClr val="tx2">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CODE  	ENDS</a:t>
            </a:r>
            <a:endParaRPr lang="en-US" altLang="zh-CN" sz="1600" b="1" dirty="0">
              <a:solidFill>
                <a:schemeClr val="tx2">
                  <a:lumMod val="7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END		START</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8450" y="1599555"/>
            <a:ext cx="3034680" cy="563562"/>
          </a:xfrm>
        </p:spPr>
        <p:txBody>
          <a:bodyPr/>
          <a:lstStyle/>
          <a:p>
            <a:r>
              <a:rPr lang="zh-CN" altLang="en-US" b="1" dirty="0"/>
              <a:t>②用地址表传递参数</a:t>
            </a:r>
            <a:endParaRPr lang="zh-CN" altLang="en-US" b="1" dirty="0"/>
          </a:p>
        </p:txBody>
      </p:sp>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3384550" y="1525591"/>
            <a:ext cx="5823086" cy="1508105"/>
          </a:xfrm>
          <a:prstGeom prst="rect">
            <a:avLst/>
          </a:prstGeom>
        </p:spPr>
        <p:txBody>
          <a:bodyPr wrap="square">
            <a:spAutoFit/>
          </a:bodyPr>
          <a:lstStyle/>
          <a:p>
            <a:r>
              <a:rPr lang="zh-CN" altLang="en-US" sz="2000" b="1" dirty="0"/>
              <a:t>设计方法</a:t>
            </a:r>
            <a:r>
              <a:rPr lang="en-US" altLang="zh-CN" sz="2000" b="1" dirty="0"/>
              <a:t>:</a:t>
            </a:r>
            <a:endParaRPr lang="en-US" altLang="zh-CN" sz="2000" b="1" dirty="0"/>
          </a:p>
          <a:p>
            <a:pPr marL="285750" indent="-285750">
              <a:buFont typeface="Wingdings" panose="05000000000000000000" pitchFamily="2" charset="2"/>
              <a:buChar char="u"/>
            </a:pPr>
            <a:r>
              <a:rPr lang="zh-CN" altLang="en-US" b="1" dirty="0"/>
              <a:t>用地址表传递的是参数的地址。</a:t>
            </a:r>
            <a:endParaRPr lang="en-US" altLang="zh-CN" b="1" dirty="0"/>
          </a:p>
          <a:p>
            <a:pPr marL="285750" indent="-285750">
              <a:buFont typeface="Wingdings" panose="05000000000000000000" pitchFamily="2" charset="2"/>
              <a:buChar char="u"/>
            </a:pPr>
            <a:r>
              <a:rPr lang="zh-CN" altLang="en-US" b="1" dirty="0"/>
              <a:t>在转向子程序前，将</a:t>
            </a:r>
            <a:r>
              <a:rPr lang="zh-CN" altLang="en-US" b="1" dirty="0">
                <a:solidFill>
                  <a:srgbClr val="C00000"/>
                </a:solidFill>
              </a:rPr>
              <a:t>参数的地址放入一个表中</a:t>
            </a:r>
            <a:r>
              <a:rPr lang="zh-CN" altLang="en-US" b="1" dirty="0"/>
              <a:t>，将表的首地址作为入口参数传递给子程序，由子程序根据参数表中的地址取出对应参数。</a:t>
            </a:r>
            <a:endParaRPr lang="zh-CN" altLang="en-US" b="1" dirty="0"/>
          </a:p>
        </p:txBody>
      </p:sp>
      <p:sp>
        <p:nvSpPr>
          <p:cNvPr id="6" name="矩形 5"/>
          <p:cNvSpPr/>
          <p:nvPr/>
        </p:nvSpPr>
        <p:spPr>
          <a:xfrm>
            <a:off x="836712" y="2895207"/>
            <a:ext cx="7470576" cy="3754874"/>
          </a:xfrm>
          <a:prstGeom prst="rect">
            <a:avLst/>
          </a:prstGeom>
        </p:spPr>
        <p:txBody>
          <a:bodyPr wrap="square">
            <a:spAutoFit/>
          </a:bodyPr>
          <a:lstStyle/>
          <a:p>
            <a:r>
              <a:rPr lang="en-US" altLang="zh-CN" sz="1400" b="1" dirty="0">
                <a:solidFill>
                  <a:srgbClr val="CC6600"/>
                </a:solidFill>
                <a:latin typeface="Times New Roman" panose="02020603050405020304" pitchFamily="18" charset="0"/>
                <a:ea typeface="微软雅黑" panose="020B0503020204020204" pitchFamily="34" charset="-122"/>
                <a:cs typeface="Times New Roman" panose="02020603050405020304" pitchFamily="18" charset="0"/>
              </a:rPr>
              <a:t>DATA	SEGMENT</a:t>
            </a:r>
            <a:endParaRPr lang="en-US" altLang="zh-CN" sz="1400" b="1" dirty="0">
              <a:solidFill>
                <a:srgbClr val="CC66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DAT1  DB 34H</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67H</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98H</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86H</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02H</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41H</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59H</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23H		; </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低位在前</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DAT2  DB 33H</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76H</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89H</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90H</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05H</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07H</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65H</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12H		; </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低位在前</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SUM   DB 10 DUP(0)</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TABLE DW 4 DUP(0)</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solidFill>
                  <a:srgbClr val="CC6600"/>
                </a:solidFill>
                <a:latin typeface="Times New Roman" panose="02020603050405020304" pitchFamily="18" charset="0"/>
                <a:ea typeface="微软雅黑" panose="020B0503020204020204" pitchFamily="34" charset="-122"/>
                <a:cs typeface="Times New Roman" panose="02020603050405020304" pitchFamily="18" charset="0"/>
              </a:rPr>
              <a:t>DATA  	ENDS</a:t>
            </a:r>
            <a:endParaRPr lang="en-US" altLang="zh-CN" sz="1400" b="1" dirty="0">
              <a:solidFill>
                <a:srgbClr val="CC66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CODE 	SEGMENT</a:t>
            </a:r>
            <a:endPar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ASSUME CS: CODE</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DS: DATA</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START: 	MOV   AX,DATA</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MOV   DS,AX</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MOV   </a:t>
            </a:r>
            <a:r>
              <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TABLE</a:t>
            </a:r>
            <a:r>
              <a:rPr lang="zh-CN" altLang="en-US"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OFFSET   DAT1</a:t>
            </a:r>
            <a:endPar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MOV   </a:t>
            </a:r>
            <a:r>
              <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TABLE</a:t>
            </a:r>
            <a:r>
              <a:rPr lang="zh-CN" altLang="en-US"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,OFFSET DAT2</a:t>
            </a:r>
            <a:endPar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MOV   </a:t>
            </a:r>
            <a:r>
              <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TABLE</a:t>
            </a:r>
            <a:r>
              <a:rPr lang="zh-CN" altLang="en-US"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,OFFSET SUM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建立地址表</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MOV   BX, OFFSET TABLE         		; BX←</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地址表首址</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CALL  ADDP	; </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调用加法子程序</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MOV   AH</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4CH	;</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返回</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DOS</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INT   21H</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fade">
                                      <p:cBhvr>
                                        <p:cTn id="37" dur="500"/>
                                        <p:tgtEl>
                                          <p:spTgt spid="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500"/>
                                        <p:tgtEl>
                                          <p:spTgt spid="6">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animEffect transition="in" filter="fade">
                                      <p:cBhvr>
                                        <p:cTn id="47" dur="500"/>
                                        <p:tgtEl>
                                          <p:spTgt spid="6">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7" end="7"/>
                                            </p:txEl>
                                          </p:spTgt>
                                        </p:tgtEl>
                                        <p:attrNameLst>
                                          <p:attrName>style.visibility</p:attrName>
                                        </p:attrNameLst>
                                      </p:cBhvr>
                                      <p:to>
                                        <p:strVal val="visible"/>
                                      </p:to>
                                    </p:set>
                                    <p:animEffect transition="in" filter="fade">
                                      <p:cBhvr>
                                        <p:cTn id="52" dur="500"/>
                                        <p:tgtEl>
                                          <p:spTgt spid="6">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8" end="8"/>
                                            </p:txEl>
                                          </p:spTgt>
                                        </p:tgtEl>
                                        <p:attrNameLst>
                                          <p:attrName>style.visibility</p:attrName>
                                        </p:attrNameLst>
                                      </p:cBhvr>
                                      <p:to>
                                        <p:strVal val="visible"/>
                                      </p:to>
                                    </p:set>
                                    <p:animEffect transition="in" filter="fade">
                                      <p:cBhvr>
                                        <p:cTn id="57" dur="500"/>
                                        <p:tgtEl>
                                          <p:spTgt spid="6">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9" end="9"/>
                                            </p:txEl>
                                          </p:spTgt>
                                        </p:tgtEl>
                                        <p:attrNameLst>
                                          <p:attrName>style.visibility</p:attrName>
                                        </p:attrNameLst>
                                      </p:cBhvr>
                                      <p:to>
                                        <p:strVal val="visible"/>
                                      </p:to>
                                    </p:set>
                                    <p:animEffect transition="in" filter="fade">
                                      <p:cBhvr>
                                        <p:cTn id="62" dur="500"/>
                                        <p:tgtEl>
                                          <p:spTgt spid="6">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xEl>
                                              <p:pRg st="11" end="11"/>
                                            </p:txEl>
                                          </p:spTgt>
                                        </p:tgtEl>
                                        <p:attrNameLst>
                                          <p:attrName>style.visibility</p:attrName>
                                        </p:attrNameLst>
                                      </p:cBhvr>
                                      <p:to>
                                        <p:strVal val="visible"/>
                                      </p:to>
                                    </p:set>
                                    <p:animEffect transition="in" filter="fade">
                                      <p:cBhvr>
                                        <p:cTn id="72" dur="500"/>
                                        <p:tgtEl>
                                          <p:spTgt spid="6">
                                            <p:txEl>
                                              <p:pRg st="11" end="1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
                                            <p:txEl>
                                              <p:pRg st="12" end="12"/>
                                            </p:txEl>
                                          </p:spTgt>
                                        </p:tgtEl>
                                        <p:attrNameLst>
                                          <p:attrName>style.visibility</p:attrName>
                                        </p:attrNameLst>
                                      </p:cBhvr>
                                      <p:to>
                                        <p:strVal val="visible"/>
                                      </p:to>
                                    </p:set>
                                    <p:animEffect transition="in" filter="fade">
                                      <p:cBhvr>
                                        <p:cTn id="77" dur="500"/>
                                        <p:tgtEl>
                                          <p:spTgt spid="6">
                                            <p:txEl>
                                              <p:pRg st="12" end="1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
                                            <p:txEl>
                                              <p:pRg st="13" end="13"/>
                                            </p:txEl>
                                          </p:spTgt>
                                        </p:tgtEl>
                                        <p:attrNameLst>
                                          <p:attrName>style.visibility</p:attrName>
                                        </p:attrNameLst>
                                      </p:cBhvr>
                                      <p:to>
                                        <p:strVal val="visible"/>
                                      </p:to>
                                    </p:set>
                                    <p:animEffect transition="in" filter="fade">
                                      <p:cBhvr>
                                        <p:cTn id="82" dur="500"/>
                                        <p:tgtEl>
                                          <p:spTgt spid="6">
                                            <p:txEl>
                                              <p:pRg st="13" end="1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6">
                                            <p:txEl>
                                              <p:pRg st="14" end="14"/>
                                            </p:txEl>
                                          </p:spTgt>
                                        </p:tgtEl>
                                        <p:attrNameLst>
                                          <p:attrName>style.visibility</p:attrName>
                                        </p:attrNameLst>
                                      </p:cBhvr>
                                      <p:to>
                                        <p:strVal val="visible"/>
                                      </p:to>
                                    </p:set>
                                    <p:animEffect transition="in" filter="fade">
                                      <p:cBhvr>
                                        <p:cTn id="87" dur="500"/>
                                        <p:tgtEl>
                                          <p:spTgt spid="6">
                                            <p:txEl>
                                              <p:pRg st="14" end="1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
                                            <p:txEl>
                                              <p:pRg st="15" end="15"/>
                                            </p:txEl>
                                          </p:spTgt>
                                        </p:tgtEl>
                                        <p:attrNameLst>
                                          <p:attrName>style.visibility</p:attrName>
                                        </p:attrNameLst>
                                      </p:cBhvr>
                                      <p:to>
                                        <p:strVal val="visible"/>
                                      </p:to>
                                    </p:set>
                                    <p:animEffect transition="in" filter="fade">
                                      <p:cBhvr>
                                        <p:cTn id="92" dur="500"/>
                                        <p:tgtEl>
                                          <p:spTgt spid="6">
                                            <p:txEl>
                                              <p:pRg st="15" end="1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
                                            <p:txEl>
                                              <p:pRg st="16" end="16"/>
                                            </p:txEl>
                                          </p:spTgt>
                                        </p:tgtEl>
                                        <p:attrNameLst>
                                          <p:attrName>style.visibility</p:attrName>
                                        </p:attrNameLst>
                                      </p:cBhvr>
                                      <p:to>
                                        <p:strVal val="visible"/>
                                      </p:to>
                                    </p:set>
                                    <p:animEffect transition="in" filter="fade">
                                      <p:cBhvr>
                                        <p:cTn id="97"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899592" y="1642775"/>
            <a:ext cx="6696744" cy="5016758"/>
          </a:xfrm>
          <a:prstGeom prst="rect">
            <a:avLst/>
          </a:prstGeom>
        </p:spPr>
        <p:txBody>
          <a:bodyPr wrap="square">
            <a:spAutoFit/>
          </a:bodyPr>
          <a:lstStyle/>
          <a:p>
            <a:pPr indent="254000" algn="just">
              <a:spcAft>
                <a:spcPts val="0"/>
              </a:spcAft>
            </a:pPr>
            <a:r>
              <a:rPr lang="en-US" altLang="zh-CN" sz="1600" b="1" dirty="0">
                <a:solidFill>
                  <a:srgbClr val="CC3399"/>
                </a:solidFill>
                <a:latin typeface="Times New Roman" panose="02020603050405020304" pitchFamily="18" charset="0"/>
                <a:ea typeface="微软雅黑" panose="020B0503020204020204" pitchFamily="34" charset="-122"/>
                <a:cs typeface="Times New Roman" panose="02020603050405020304" pitchFamily="18" charset="0"/>
              </a:rPr>
              <a:t> ADDP  PROC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加法子程序</a:t>
            </a:r>
            <a:endPar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MOV   CX</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8                 	; CX</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←字节个数</a:t>
            </a:r>
            <a:endPar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MOV   SI</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BX</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 SI</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←被加数首地址</a:t>
            </a:r>
            <a:endPar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MOV   DI</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BX+2</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 DI</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←加数首地址</a:t>
            </a:r>
            <a:endPar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MOV   AX</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BX+4</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AX</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←和数首地址</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MOV   BX</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AX                	; BX</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←和数首地址</a:t>
            </a:r>
            <a:endPar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CLC			;</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清空进位标志</a:t>
            </a:r>
            <a:endPar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en-US" altLang="zh-CN" sz="1600" b="1" dirty="0">
                <a:solidFill>
                  <a:schemeClr val="accent4">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AGAIN</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MOV   AL</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SI</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两数相加</a:t>
            </a:r>
            <a:endPar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ADC   AL</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DI</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DAA			;</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十进制调整</a:t>
            </a:r>
            <a:endPar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MOV  </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BX</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AL		;</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存储和数</a:t>
            </a:r>
            <a:endPar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INC   SI			;</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修改地址指针</a:t>
            </a:r>
            <a:endPar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INC   DI</a:t>
            </a:r>
            <a:endPar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INC   BX                    </a:t>
            </a:r>
            <a:endPar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LOOP  </a:t>
            </a:r>
            <a:r>
              <a:rPr lang="en-US" altLang="zh-CN" sz="1600" b="1" dirty="0">
                <a:solidFill>
                  <a:schemeClr val="accent4">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AGAIN</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循环执行</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8</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次</a:t>
            </a:r>
            <a:endPar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ADC  </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BX</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0</a:t>
            </a:r>
            <a:endPar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RET			</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；返回主程序</a:t>
            </a:r>
            <a:endPar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en-US" altLang="zh-CN" sz="1600" b="1" dirty="0">
                <a:solidFill>
                  <a:srgbClr val="CC3399"/>
                </a:solidFill>
                <a:latin typeface="Times New Roman" panose="02020603050405020304" pitchFamily="18" charset="0"/>
                <a:ea typeface="微软雅黑" panose="020B0503020204020204" pitchFamily="34" charset="-122"/>
                <a:cs typeface="Times New Roman" panose="02020603050405020304" pitchFamily="18" charset="0"/>
              </a:rPr>
              <a:t>ADDP 	 ENDP</a:t>
            </a:r>
            <a:endParaRPr lang="zh-CN" altLang="zh-CN" sz="1600" b="1" dirty="0">
              <a:solidFill>
                <a:srgbClr val="CC3399"/>
              </a:solidFill>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en-US" altLang="zh-CN" sz="1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CODE 	 ENDS</a:t>
            </a:r>
            <a:endParaRPr lang="zh-CN" altLang="zh-CN" sz="1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indent="254000" algn="just">
              <a:spcAft>
                <a:spcPts val="0"/>
              </a:spcAft>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END 	START</a:t>
            </a:r>
            <a:endPar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fade">
                                      <p:cBhvr>
                                        <p:cTn id="62" dur="500"/>
                                        <p:tgtEl>
                                          <p:spTgt spid="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fade">
                                      <p:cBhvr>
                                        <p:cTn id="67" dur="500"/>
                                        <p:tgtEl>
                                          <p:spTgt spid="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13" end="13"/>
                                            </p:txEl>
                                          </p:spTgt>
                                        </p:tgtEl>
                                        <p:attrNameLst>
                                          <p:attrName>style.visibility</p:attrName>
                                        </p:attrNameLst>
                                      </p:cBhvr>
                                      <p:to>
                                        <p:strVal val="visible"/>
                                      </p:to>
                                    </p:set>
                                    <p:animEffect transition="in" filter="fade">
                                      <p:cBhvr>
                                        <p:cTn id="72" dur="500"/>
                                        <p:tgtEl>
                                          <p:spTgt spid="5">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txEl>
                                              <p:pRg st="14" end="14"/>
                                            </p:txEl>
                                          </p:spTgt>
                                        </p:tgtEl>
                                        <p:attrNameLst>
                                          <p:attrName>style.visibility</p:attrName>
                                        </p:attrNameLst>
                                      </p:cBhvr>
                                      <p:to>
                                        <p:strVal val="visible"/>
                                      </p:to>
                                    </p:set>
                                    <p:animEffect transition="in" filter="fade">
                                      <p:cBhvr>
                                        <p:cTn id="77" dur="500"/>
                                        <p:tgtEl>
                                          <p:spTgt spid="5">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txEl>
                                              <p:pRg st="15" end="15"/>
                                            </p:txEl>
                                          </p:spTgt>
                                        </p:tgtEl>
                                        <p:attrNameLst>
                                          <p:attrName>style.visibility</p:attrName>
                                        </p:attrNameLst>
                                      </p:cBhvr>
                                      <p:to>
                                        <p:strVal val="visible"/>
                                      </p:to>
                                    </p:set>
                                    <p:animEffect transition="in" filter="fade">
                                      <p:cBhvr>
                                        <p:cTn id="82" dur="500"/>
                                        <p:tgtEl>
                                          <p:spTgt spid="5">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
                                            <p:txEl>
                                              <p:pRg st="16" end="16"/>
                                            </p:txEl>
                                          </p:spTgt>
                                        </p:tgtEl>
                                        <p:attrNameLst>
                                          <p:attrName>style.visibility</p:attrName>
                                        </p:attrNameLst>
                                      </p:cBhvr>
                                      <p:to>
                                        <p:strVal val="visible"/>
                                      </p:to>
                                    </p:set>
                                    <p:animEffect transition="in" filter="fade">
                                      <p:cBhvr>
                                        <p:cTn id="87" dur="500"/>
                                        <p:tgtEl>
                                          <p:spTgt spid="5">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
                                            <p:txEl>
                                              <p:pRg st="17" end="17"/>
                                            </p:txEl>
                                          </p:spTgt>
                                        </p:tgtEl>
                                        <p:attrNameLst>
                                          <p:attrName>style.visibility</p:attrName>
                                        </p:attrNameLst>
                                      </p:cBhvr>
                                      <p:to>
                                        <p:strVal val="visible"/>
                                      </p:to>
                                    </p:set>
                                    <p:animEffect transition="in" filter="fade">
                                      <p:cBhvr>
                                        <p:cTn id="92" dur="500"/>
                                        <p:tgtEl>
                                          <p:spTgt spid="5">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5">
                                            <p:txEl>
                                              <p:pRg st="18" end="18"/>
                                            </p:txEl>
                                          </p:spTgt>
                                        </p:tgtEl>
                                        <p:attrNameLst>
                                          <p:attrName>style.visibility</p:attrName>
                                        </p:attrNameLst>
                                      </p:cBhvr>
                                      <p:to>
                                        <p:strVal val="visible"/>
                                      </p:to>
                                    </p:set>
                                    <p:animEffect transition="in" filter="fade">
                                      <p:cBhvr>
                                        <p:cTn id="97" dur="500"/>
                                        <p:tgtEl>
                                          <p:spTgt spid="5">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5">
                                            <p:txEl>
                                              <p:pRg st="19" end="19"/>
                                            </p:txEl>
                                          </p:spTgt>
                                        </p:tgtEl>
                                        <p:attrNameLst>
                                          <p:attrName>style.visibility</p:attrName>
                                        </p:attrNameLst>
                                      </p:cBhvr>
                                      <p:to>
                                        <p:strVal val="visible"/>
                                      </p:to>
                                    </p:set>
                                    <p:animEffect transition="in" filter="fade">
                                      <p:cBhvr>
                                        <p:cTn id="102" dur="500"/>
                                        <p:tgtEl>
                                          <p:spTgt spid="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4"/>
            <a:ext cx="8229600" cy="563563"/>
          </a:xfrm>
        </p:spPr>
        <p:txBody>
          <a:bodyPr/>
          <a:lstStyle/>
          <a:p>
            <a:r>
              <a:rPr lang="zh-CN" altLang="en-US" b="1" dirty="0"/>
              <a:t>③用堆栈传递参数</a:t>
            </a:r>
            <a:r>
              <a:rPr lang="en-US" altLang="zh-CN" b="1" dirty="0"/>
              <a:t>		</a:t>
            </a:r>
            <a:endParaRPr lang="zh-CN" altLang="en-US" b="1" dirty="0"/>
          </a:p>
        </p:txBody>
      </p:sp>
      <p:sp>
        <p:nvSpPr>
          <p:cNvPr id="3" name="文本占位符 2"/>
          <p:cNvSpPr>
            <a:spLocks noGrp="1"/>
          </p:cNvSpPr>
          <p:nvPr>
            <p:ph type="body" sz="quarter" idx="10"/>
          </p:nvPr>
        </p:nvSpPr>
        <p:spPr>
          <a:xfrm>
            <a:off x="468312" y="1016275"/>
            <a:ext cx="5832475" cy="512415"/>
          </a:xfrm>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440273" y="2564904"/>
            <a:ext cx="3153476" cy="3077766"/>
          </a:xfrm>
          <a:prstGeom prst="rect">
            <a:avLst/>
          </a:prstGeom>
        </p:spPr>
        <p:txBody>
          <a:bodyPr wrap="square">
            <a:spAutoFit/>
          </a:bodyPr>
          <a:lstStyle/>
          <a:p>
            <a:pPr marL="285750" indent="-285750">
              <a:buFont typeface="Wingdings" panose="05000000000000000000" pitchFamily="2" charset="2"/>
              <a:buChar char="Ø"/>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转向子程序前，将子程序所用的参数压入堆栈，进入子程序，由子程序从堆栈中取出所用的参数。</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Ø"/>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对于这种参数传递方法，在子程序中经常使用带参数的返回指令</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RET  n</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，它可以在恢复断点后，再将堆栈指针</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SP</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加</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，从而跳过参数区，使栈顶恢复到调子前的位置。</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Ø"/>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在子程序中，堆栈中的参数访问可以使用基址寄存器</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BP</a:t>
            </a:r>
            <a:r>
              <a:rPr lang="zh-CN" altLang="en-US" dirty="0"/>
              <a:t>。</a:t>
            </a:r>
            <a:endParaRPr lang="zh-CN" altLang="en-US" dirty="0"/>
          </a:p>
        </p:txBody>
      </p:sp>
      <p:sp>
        <p:nvSpPr>
          <p:cNvPr id="6" name="矩形 5"/>
          <p:cNvSpPr/>
          <p:nvPr/>
        </p:nvSpPr>
        <p:spPr>
          <a:xfrm>
            <a:off x="3936715" y="1272482"/>
            <a:ext cx="5067870" cy="5047536"/>
          </a:xfrm>
          <a:prstGeom prst="rect">
            <a:avLst/>
          </a:prstGeom>
          <a:solidFill>
            <a:srgbClr val="FFFFCC"/>
          </a:solidFill>
          <a:ln>
            <a:solidFill>
              <a:srgbClr val="CC00CC"/>
            </a:solidFill>
          </a:ln>
        </p:spPr>
        <p:txBody>
          <a:bodyPr wrap="square">
            <a:spAutoFit/>
          </a:bodyPr>
          <a:lstStyle/>
          <a:p>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传递的参数压栈</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MOV	AX</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OFFSET SUM	;</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和数首地址</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PUSH   	AX		</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MOV    	AX</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OFFSET DAT2	;</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加数首地址</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PUSH   	AX</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MOV    	AX</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OFFSET DAT1	;</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被加数首地址</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PUSH   	AX                     			</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CALL   	ADDP		;</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调用子程序</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MOV    	AH</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4CH		;</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返回</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DOS</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INT    	21H</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ADDP</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PROC</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PUSH 	BP		;</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保护现场</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MOV 	BP</a:t>
            </a:r>
            <a:r>
              <a:rPr lang="zh-CN" altLang="en-US" sz="14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SP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设置访问参数的指针</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BP</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，指向栈顶</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MOV 	CX</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8</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MOV 	SI</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BP+4</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;SI←</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取被加数地址</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MOV 	DI</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BP+6</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;DI←</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取加数地址</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MOV 	BX</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BP+8</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;BX←</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取和数地址</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POP 	BP	;</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恢复现场</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RET 	6                   ;</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返回并修改</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SP</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ADDP 	</a:t>
            </a:r>
            <a:r>
              <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ENDP</a:t>
            </a:r>
            <a:endPar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animEffect transition="in" filter="fade">
                                      <p:cBhvr>
                                        <p:cTn id="27" dur="500"/>
                                        <p:tgtEl>
                                          <p:spTgt spid="6">
                                            <p:bg/>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fade">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fade">
                                      <p:cBhvr>
                                        <p:cTn id="42" dur="500"/>
                                        <p:tgtEl>
                                          <p:spTgt spid="6">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Effect transition="in" filter="fade">
                                      <p:cBhvr>
                                        <p:cTn id="52" dur="500"/>
                                        <p:tgtEl>
                                          <p:spTgt spid="6">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Effect transition="in" filter="fade">
                                      <p:cBhvr>
                                        <p:cTn id="57" dur="500"/>
                                        <p:tgtEl>
                                          <p:spTgt spid="6">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6" end="6"/>
                                            </p:txEl>
                                          </p:spTgt>
                                        </p:tgtEl>
                                        <p:attrNameLst>
                                          <p:attrName>style.visibility</p:attrName>
                                        </p:attrNameLst>
                                      </p:cBhvr>
                                      <p:to>
                                        <p:strVal val="visible"/>
                                      </p:to>
                                    </p:set>
                                    <p:animEffect transition="in" filter="fade">
                                      <p:cBhvr>
                                        <p:cTn id="62" dur="500"/>
                                        <p:tgtEl>
                                          <p:spTgt spid="6">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xEl>
                                              <p:pRg st="7" end="7"/>
                                            </p:txEl>
                                          </p:spTgt>
                                        </p:tgtEl>
                                        <p:attrNameLst>
                                          <p:attrName>style.visibility</p:attrName>
                                        </p:attrNameLst>
                                      </p:cBhvr>
                                      <p:to>
                                        <p:strVal val="visible"/>
                                      </p:to>
                                    </p:set>
                                    <p:animEffect transition="in" filter="fade">
                                      <p:cBhvr>
                                        <p:cTn id="67" dur="500"/>
                                        <p:tgtEl>
                                          <p:spTgt spid="6">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xEl>
                                              <p:pRg st="8" end="8"/>
                                            </p:txEl>
                                          </p:spTgt>
                                        </p:tgtEl>
                                        <p:attrNameLst>
                                          <p:attrName>style.visibility</p:attrName>
                                        </p:attrNameLst>
                                      </p:cBhvr>
                                      <p:to>
                                        <p:strVal val="visible"/>
                                      </p:to>
                                    </p:set>
                                    <p:animEffect transition="in" filter="fade">
                                      <p:cBhvr>
                                        <p:cTn id="72" dur="500"/>
                                        <p:tgtEl>
                                          <p:spTgt spid="6">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
                                            <p:txEl>
                                              <p:pRg st="9" end="9"/>
                                            </p:txEl>
                                          </p:spTgt>
                                        </p:tgtEl>
                                        <p:attrNameLst>
                                          <p:attrName>style.visibility</p:attrName>
                                        </p:attrNameLst>
                                      </p:cBhvr>
                                      <p:to>
                                        <p:strVal val="visible"/>
                                      </p:to>
                                    </p:set>
                                    <p:animEffect transition="in" filter="fade">
                                      <p:cBhvr>
                                        <p:cTn id="77" dur="500"/>
                                        <p:tgtEl>
                                          <p:spTgt spid="6">
                                            <p:txEl>
                                              <p:pRg st="9" end="9"/>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
                                            <p:txEl>
                                              <p:pRg st="10" end="10"/>
                                            </p:txEl>
                                          </p:spTgt>
                                        </p:tgtEl>
                                        <p:attrNameLst>
                                          <p:attrName>style.visibility</p:attrName>
                                        </p:attrNameLst>
                                      </p:cBhvr>
                                      <p:to>
                                        <p:strVal val="visible"/>
                                      </p:to>
                                    </p:set>
                                    <p:animEffect transition="in" filter="fade">
                                      <p:cBhvr>
                                        <p:cTn id="82" dur="500"/>
                                        <p:tgtEl>
                                          <p:spTgt spid="6">
                                            <p:txEl>
                                              <p:pRg st="10" end="1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6">
                                            <p:txEl>
                                              <p:pRg st="11" end="11"/>
                                            </p:txEl>
                                          </p:spTgt>
                                        </p:tgtEl>
                                        <p:attrNameLst>
                                          <p:attrName>style.visibility</p:attrName>
                                        </p:attrNameLst>
                                      </p:cBhvr>
                                      <p:to>
                                        <p:strVal val="visible"/>
                                      </p:to>
                                    </p:set>
                                    <p:animEffect transition="in" filter="fade">
                                      <p:cBhvr>
                                        <p:cTn id="87" dur="500"/>
                                        <p:tgtEl>
                                          <p:spTgt spid="6">
                                            <p:txEl>
                                              <p:pRg st="11" end="1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
                                            <p:txEl>
                                              <p:pRg st="12" end="12"/>
                                            </p:txEl>
                                          </p:spTgt>
                                        </p:tgtEl>
                                        <p:attrNameLst>
                                          <p:attrName>style.visibility</p:attrName>
                                        </p:attrNameLst>
                                      </p:cBhvr>
                                      <p:to>
                                        <p:strVal val="visible"/>
                                      </p:to>
                                    </p:set>
                                    <p:animEffect transition="in" filter="fade">
                                      <p:cBhvr>
                                        <p:cTn id="92" dur="500"/>
                                        <p:tgtEl>
                                          <p:spTgt spid="6">
                                            <p:txEl>
                                              <p:pRg st="12" end="1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
                                            <p:txEl>
                                              <p:pRg st="13" end="13"/>
                                            </p:txEl>
                                          </p:spTgt>
                                        </p:tgtEl>
                                        <p:attrNameLst>
                                          <p:attrName>style.visibility</p:attrName>
                                        </p:attrNameLst>
                                      </p:cBhvr>
                                      <p:to>
                                        <p:strVal val="visible"/>
                                      </p:to>
                                    </p:set>
                                    <p:animEffect transition="in" filter="fade">
                                      <p:cBhvr>
                                        <p:cTn id="97" dur="500"/>
                                        <p:tgtEl>
                                          <p:spTgt spid="6">
                                            <p:txEl>
                                              <p:pRg st="13" end="13"/>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6">
                                            <p:txEl>
                                              <p:pRg st="14" end="14"/>
                                            </p:txEl>
                                          </p:spTgt>
                                        </p:tgtEl>
                                        <p:attrNameLst>
                                          <p:attrName>style.visibility</p:attrName>
                                        </p:attrNameLst>
                                      </p:cBhvr>
                                      <p:to>
                                        <p:strVal val="visible"/>
                                      </p:to>
                                    </p:set>
                                    <p:animEffect transition="in" filter="fade">
                                      <p:cBhvr>
                                        <p:cTn id="102" dur="500"/>
                                        <p:tgtEl>
                                          <p:spTgt spid="6">
                                            <p:txEl>
                                              <p:pRg st="14" end="14"/>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6">
                                            <p:txEl>
                                              <p:pRg st="15" end="15"/>
                                            </p:txEl>
                                          </p:spTgt>
                                        </p:tgtEl>
                                        <p:attrNameLst>
                                          <p:attrName>style.visibility</p:attrName>
                                        </p:attrNameLst>
                                      </p:cBhvr>
                                      <p:to>
                                        <p:strVal val="visible"/>
                                      </p:to>
                                    </p:set>
                                    <p:animEffect transition="in" filter="fade">
                                      <p:cBhvr>
                                        <p:cTn id="107" dur="500"/>
                                        <p:tgtEl>
                                          <p:spTgt spid="6">
                                            <p:txEl>
                                              <p:pRg st="15" end="15"/>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6">
                                            <p:txEl>
                                              <p:pRg st="16" end="16"/>
                                            </p:txEl>
                                          </p:spTgt>
                                        </p:tgtEl>
                                        <p:attrNameLst>
                                          <p:attrName>style.visibility</p:attrName>
                                        </p:attrNameLst>
                                      </p:cBhvr>
                                      <p:to>
                                        <p:strVal val="visible"/>
                                      </p:to>
                                    </p:set>
                                    <p:animEffect transition="in" filter="fade">
                                      <p:cBhvr>
                                        <p:cTn id="112" dur="500"/>
                                        <p:tgtEl>
                                          <p:spTgt spid="6">
                                            <p:txEl>
                                              <p:pRg st="16" end="16"/>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6">
                                            <p:txEl>
                                              <p:pRg st="17" end="17"/>
                                            </p:txEl>
                                          </p:spTgt>
                                        </p:tgtEl>
                                        <p:attrNameLst>
                                          <p:attrName>style.visibility</p:attrName>
                                        </p:attrNameLst>
                                      </p:cBhvr>
                                      <p:to>
                                        <p:strVal val="visible"/>
                                      </p:to>
                                    </p:set>
                                    <p:animEffect transition="in" filter="fade">
                                      <p:cBhvr>
                                        <p:cTn id="117" dur="500"/>
                                        <p:tgtEl>
                                          <p:spTgt spid="6">
                                            <p:txEl>
                                              <p:pRg st="17" end="17"/>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6">
                                            <p:txEl>
                                              <p:pRg st="18" end="18"/>
                                            </p:txEl>
                                          </p:spTgt>
                                        </p:tgtEl>
                                        <p:attrNameLst>
                                          <p:attrName>style.visibility</p:attrName>
                                        </p:attrNameLst>
                                      </p:cBhvr>
                                      <p:to>
                                        <p:strVal val="visible"/>
                                      </p:to>
                                    </p:set>
                                    <p:animEffect transition="in" filter="fade">
                                      <p:cBhvr>
                                        <p:cTn id="122" dur="500"/>
                                        <p:tgtEl>
                                          <p:spTgt spid="6">
                                            <p:txEl>
                                              <p:pRg st="18" end="18"/>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6">
                                            <p:txEl>
                                              <p:pRg st="19" end="19"/>
                                            </p:txEl>
                                          </p:spTgt>
                                        </p:tgtEl>
                                        <p:attrNameLst>
                                          <p:attrName>style.visibility</p:attrName>
                                        </p:attrNameLst>
                                      </p:cBhvr>
                                      <p:to>
                                        <p:strVal val="visible"/>
                                      </p:to>
                                    </p:set>
                                    <p:animEffect transition="in" filter="fade">
                                      <p:cBhvr>
                                        <p:cTn id="127" dur="500"/>
                                        <p:tgtEl>
                                          <p:spTgt spid="6">
                                            <p:txEl>
                                              <p:pRg st="19" end="19"/>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6">
                                            <p:txEl>
                                              <p:pRg st="20" end="20"/>
                                            </p:txEl>
                                          </p:spTgt>
                                        </p:tgtEl>
                                        <p:attrNameLst>
                                          <p:attrName>style.visibility</p:attrName>
                                        </p:attrNameLst>
                                      </p:cBhvr>
                                      <p:to>
                                        <p:strVal val="visible"/>
                                      </p:to>
                                    </p:set>
                                    <p:animEffect transition="in" filter="fade">
                                      <p:cBhvr>
                                        <p:cTn id="132" dur="500"/>
                                        <p:tgtEl>
                                          <p:spTgt spid="6">
                                            <p:txEl>
                                              <p:pRg st="20" end="20"/>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6">
                                            <p:txEl>
                                              <p:pRg st="21" end="21"/>
                                            </p:txEl>
                                          </p:spTgt>
                                        </p:tgtEl>
                                        <p:attrNameLst>
                                          <p:attrName>style.visibility</p:attrName>
                                        </p:attrNameLst>
                                      </p:cBhvr>
                                      <p:to>
                                        <p:strVal val="visible"/>
                                      </p:to>
                                    </p:set>
                                    <p:animEffect transition="in" filter="fade">
                                      <p:cBhvr>
                                        <p:cTn id="137" dur="500"/>
                                        <p:tgtEl>
                                          <p:spTgt spid="6">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animBg="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pic>
        <p:nvPicPr>
          <p:cNvPr id="7170" name="图片 10" descr="4T1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84337" y="1844824"/>
            <a:ext cx="5695975" cy="3063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827584" y="5249985"/>
            <a:ext cx="7793930" cy="1200329"/>
          </a:xfrm>
          <a:prstGeom prst="rect">
            <a:avLst/>
          </a:prstGeom>
        </p:spPr>
        <p:txBody>
          <a:bodyPr wrap="square">
            <a:spAutoFit/>
          </a:bodyPr>
          <a:lstStyle/>
          <a:p>
            <a:pPr marL="285750" indent="-285750">
              <a:buFont typeface="Wingdings" panose="05000000000000000000" pitchFamily="2" charset="2"/>
              <a:buChar char="Ø"/>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主程序在转入子程序执行之前，将被加数首地址、加数首地址、和数首地址压入堆栈。</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Ø"/>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子程序利用</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BP</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指针取出这些参数。在子程序执行完后，又通过带参数的返回指令跳过参数区，使</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SP</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恢复到调子之前的值。</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down)">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8280" y="1478626"/>
            <a:ext cx="8229600" cy="563562"/>
          </a:xfrm>
        </p:spPr>
        <p:txBody>
          <a:bodyPr/>
          <a:lstStyle/>
          <a:p>
            <a:r>
              <a:rPr lang="en-US" altLang="zh-CN" b="1" dirty="0">
                <a:latin typeface="Times New Roman" panose="02020603050405020304" pitchFamily="18" charset="0"/>
                <a:cs typeface="Times New Roman" panose="02020603050405020304" pitchFamily="18" charset="0"/>
              </a:rPr>
              <a:t>④</a:t>
            </a:r>
            <a:r>
              <a:rPr lang="zh-CN" altLang="zh-CN" b="1" dirty="0">
                <a:latin typeface="Times New Roman" panose="02020603050405020304" pitchFamily="18" charset="0"/>
                <a:cs typeface="Times New Roman" panose="02020603050405020304" pitchFamily="18" charset="0"/>
              </a:rPr>
              <a:t>子程序的嵌套和递归调用</a:t>
            </a:r>
            <a:endParaRPr lang="zh-CN" altLang="en-US"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Rectangle 3" descr="Rectangle: Click to edit Master text styles&#10;Second level&#10;Third level&#10;Fourth level&#10;Fifth level"/>
          <p:cNvSpPr txBox="1">
            <a:spLocks noChangeArrowheads="1"/>
          </p:cNvSpPr>
          <p:nvPr/>
        </p:nvSpPr>
        <p:spPr bwMode="auto">
          <a:xfrm>
            <a:off x="277191" y="2042188"/>
            <a:ext cx="8280400" cy="3742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SzPct val="110000"/>
              <a:buFont typeface="Wingdings" panose="05000000000000000000" pitchFamily="2" charset="2"/>
              <a:buBlip>
                <a:blip r:embed="rId1"/>
              </a:buBlip>
              <a:defRPr sz="3000" b="1" kern="1200">
                <a:solidFill>
                  <a:srgbClr val="000054"/>
                </a:solidFill>
                <a:latin typeface="+mn-lt"/>
                <a:ea typeface="+mn-ea"/>
                <a:cs typeface="+mn-cs"/>
              </a:defRPr>
            </a:lvl1pPr>
            <a:lvl2pPr marL="742950" indent="-285750" algn="l" rtl="0" fontAlgn="base">
              <a:spcBef>
                <a:spcPct val="20000"/>
              </a:spcBef>
              <a:spcAft>
                <a:spcPct val="0"/>
              </a:spcAft>
              <a:buClr>
                <a:schemeClr val="tx1"/>
              </a:buClr>
              <a:buSzPct val="60000"/>
              <a:buFont typeface="Wingdings" panose="05000000000000000000" pitchFamily="2" charset="2"/>
              <a:buChar char="n"/>
              <a:defRPr sz="2800" b="1" kern="1200">
                <a:solidFill>
                  <a:srgbClr val="000054"/>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panose="05000000000000000000" pitchFamily="2" charset="2"/>
              <a:buChar char="w"/>
              <a:defRPr sz="2400" b="1" kern="1200">
                <a:solidFill>
                  <a:srgbClr val="000054"/>
                </a:solidFill>
                <a:latin typeface="+mn-lt"/>
                <a:ea typeface="+mn-ea"/>
                <a:cs typeface="+mn-cs"/>
              </a:defRPr>
            </a:lvl3pPr>
            <a:lvl4pPr marL="1600200" indent="-228600" algn="l" rtl="0" fontAlgn="base">
              <a:spcBef>
                <a:spcPct val="20000"/>
              </a:spcBef>
              <a:spcAft>
                <a:spcPct val="0"/>
              </a:spcAft>
              <a:buClr>
                <a:schemeClr val="tx1"/>
              </a:buClr>
              <a:buSzPct val="65000"/>
              <a:buFont typeface="Wingdings" panose="05000000000000000000" pitchFamily="2" charset="2"/>
              <a:buChar char="n"/>
              <a:defRPr sz="2000" b="1" kern="1200">
                <a:solidFill>
                  <a:srgbClr val="000054"/>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b="1" kern="1200">
                <a:solidFill>
                  <a:srgbClr val="00005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6F89F7"/>
              </a:buClr>
              <a:buSzPct val="100000"/>
              <a:buFont typeface="Wingdings" panose="05000000000000000000" pitchFamily="2" charset="2"/>
              <a:buChar char="Ø"/>
              <a:defRPr/>
            </a:pPr>
            <a:r>
              <a:rPr kumimoji="0" lang="zh-CN" altLang="en-US"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子程序中又调用另外一个子程序叫做</a:t>
            </a:r>
            <a:r>
              <a:rPr kumimoji="0"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子程序嵌套</a:t>
            </a:r>
            <a:r>
              <a:rPr kumimoji="0" lang="zh-CN" altLang="en-US"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。嵌套的层次不限</a:t>
            </a:r>
            <a:r>
              <a:rPr kumimoji="0" lang="en-US" altLang="zh-CN"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受到堆栈大小的限制</a:t>
            </a:r>
            <a:r>
              <a:rPr kumimoji="0" lang="en-US" altLang="zh-CN"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。嵌套的层次叫</a:t>
            </a:r>
            <a:r>
              <a:rPr kumimoji="0"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深度</a:t>
            </a:r>
            <a:r>
              <a:rPr kumimoji="0" lang="zh-CN" altLang="en-US"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rgbClr val="6F89F7"/>
              </a:buClr>
              <a:buSzPct val="100000"/>
              <a:buFont typeface="Wingdings" panose="05000000000000000000" pitchFamily="2" charset="2"/>
              <a:buChar char="Ø"/>
              <a:defRPr/>
            </a:pPr>
            <a:r>
              <a:rPr kumimoji="0" lang="zh-CN" altLang="en-US"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嵌套子程序的设计方法与前面学习的方法一致。</a:t>
            </a:r>
            <a:endParaRPr kumimoji="0" lang="zh-CN" altLang="en-US"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rgbClr val="6F89F7"/>
              </a:buClr>
              <a:buSzPct val="110000"/>
              <a:buFont typeface="Wingdings" panose="05000000000000000000" pitchFamily="2" charset="2"/>
              <a:buNone/>
              <a:defRPr/>
            </a:pPr>
            <a:r>
              <a:rPr kumimoji="0" lang="zh-CN" altLang="en-US"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如：</a:t>
            </a:r>
            <a:endParaRPr kumimoji="0" lang="en-US" altLang="zh-CN"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rgbClr val="6F89F7"/>
              </a:buClr>
              <a:buSzPct val="110000"/>
              <a:buFont typeface="Wingdings" panose="05000000000000000000" pitchFamily="2" charset="2"/>
              <a:buNone/>
              <a:defRP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rgbClr val="6F89F7"/>
              </a:buClr>
              <a:buSzPct val="110000"/>
              <a:buFont typeface="Wingdings" panose="05000000000000000000" pitchFamily="2" charset="2"/>
              <a:buNone/>
              <a:defRPr/>
            </a:pPr>
            <a:endParaRPr kumimoji="0" lang="en-US" altLang="zh-CN"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rgbClr val="6F89F7"/>
              </a:buClr>
              <a:buSzPct val="110000"/>
              <a:buFont typeface="Wingdings" panose="05000000000000000000" pitchFamily="2" charset="2"/>
              <a:buNone/>
              <a:defRP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rgbClr val="6F89F7"/>
              </a:buClr>
              <a:buSzPct val="110000"/>
              <a:buFont typeface="Wingdings" panose="05000000000000000000" pitchFamily="2" charset="2"/>
              <a:buNone/>
              <a:defRPr/>
            </a:pPr>
            <a:endParaRPr kumimoji="0" lang="en-US" altLang="zh-CN"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rgbClr val="6F89F7"/>
              </a:buClr>
              <a:buSzPct val="110000"/>
              <a:buFont typeface="Wingdings" panose="05000000000000000000" pitchFamily="2" charset="2"/>
              <a:buNone/>
              <a:defRPr/>
            </a:pPr>
            <a:endParaRPr kumimoji="0" lang="en-US" altLang="zh-CN"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rgbClr val="6F89F7"/>
              </a:buClr>
              <a:buSzPct val="110000"/>
              <a:buFont typeface="Wingdings" panose="05000000000000000000" pitchFamily="2" charset="2"/>
              <a:buNone/>
              <a:defRP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rgbClr val="6F89F7"/>
              </a:buClr>
              <a:buSzPct val="110000"/>
              <a:buFont typeface="Wingdings" panose="05000000000000000000" pitchFamily="2" charset="2"/>
              <a:buNone/>
              <a:defRPr/>
            </a:pPr>
            <a:r>
              <a:rPr kumimoji="0" lang="zh-CN" altLang="en-US"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注意：</a:t>
            </a:r>
            <a:endParaRPr kumimoji="0" lang="zh-CN" altLang="en-US"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rgbClr val="6F89F7"/>
              </a:buClr>
              <a:buSzPct val="110000"/>
              <a:buFont typeface="Wingdings" panose="05000000000000000000" pitchFamily="2" charset="2"/>
              <a:buBlip>
                <a:blip r:embed="rId1"/>
              </a:buBlip>
              <a:defRPr/>
            </a:pPr>
            <a:r>
              <a:rPr kumimoji="0" lang="zh-CN" altLang="en-US"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子程序中的</a:t>
            </a:r>
            <a:r>
              <a:rPr kumimoji="0" lang="en-US" altLang="zh-CN"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CALL</a:t>
            </a:r>
            <a:r>
              <a:rPr kumimoji="0" lang="zh-CN" altLang="en-US"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和</a:t>
            </a:r>
            <a:r>
              <a:rPr kumimoji="0" lang="en-US" altLang="zh-CN"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RET</a:t>
            </a:r>
            <a:r>
              <a:rPr kumimoji="0" lang="zh-CN" altLang="en-US"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应正确使用。</a:t>
            </a:r>
            <a:endParaRPr kumimoji="0" lang="zh-CN" altLang="en-US"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rgbClr val="6F89F7"/>
              </a:buClr>
              <a:buSzPct val="110000"/>
              <a:buFont typeface="Wingdings" panose="05000000000000000000" pitchFamily="2" charset="2"/>
              <a:buBlip>
                <a:blip r:embed="rId1"/>
              </a:buBlip>
              <a:defRPr/>
            </a:pPr>
            <a:r>
              <a:rPr kumimoji="0" lang="zh-CN" altLang="en-US"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在寄存器的保护、恢复时，避免层次之间因寄存器冲突而出错。</a:t>
            </a:r>
            <a:endParaRPr kumimoji="0" lang="zh-CN" altLang="en-US" sz="2000" b="1" i="0" u="none" strike="noStrike" kern="1200" cap="none" spc="0" normalizeH="0" baseline="0" noProof="0" dirty="0">
              <a:ln>
                <a:noFill/>
              </a:ln>
              <a:solidFill>
                <a:srgbClr val="000054"/>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1" name="组合 10"/>
          <p:cNvGrpSpPr/>
          <p:nvPr/>
        </p:nvGrpSpPr>
        <p:grpSpPr>
          <a:xfrm>
            <a:off x="657087" y="3101166"/>
            <a:ext cx="4572000" cy="2277547"/>
            <a:chOff x="657087" y="3101166"/>
            <a:chExt cx="4572000" cy="2277547"/>
          </a:xfrm>
        </p:grpSpPr>
        <p:sp>
          <p:nvSpPr>
            <p:cNvPr id="6" name="Line 4"/>
            <p:cNvSpPr>
              <a:spLocks noChangeShapeType="1"/>
            </p:cNvSpPr>
            <p:nvPr/>
          </p:nvSpPr>
          <p:spPr bwMode="auto">
            <a:xfrm flipV="1">
              <a:off x="1907704" y="3349642"/>
              <a:ext cx="574675" cy="647700"/>
            </a:xfrm>
            <a:prstGeom prst="line">
              <a:avLst/>
            </a:prstGeom>
            <a:noFill/>
            <a:ln w="25400" cmpd="sng">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 name="Line 5"/>
            <p:cNvSpPr>
              <a:spLocks noChangeShapeType="1"/>
            </p:cNvSpPr>
            <p:nvPr/>
          </p:nvSpPr>
          <p:spPr bwMode="auto">
            <a:xfrm flipV="1">
              <a:off x="3604267" y="3412335"/>
              <a:ext cx="385027" cy="512488"/>
            </a:xfrm>
            <a:prstGeom prst="line">
              <a:avLst/>
            </a:prstGeom>
            <a:noFill/>
            <a:ln w="25400" cmpd="sng">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8" name="Line 6"/>
            <p:cNvSpPr>
              <a:spLocks noChangeShapeType="1"/>
            </p:cNvSpPr>
            <p:nvPr/>
          </p:nvSpPr>
          <p:spPr bwMode="auto">
            <a:xfrm flipH="1" flipV="1">
              <a:off x="3681528" y="4221659"/>
              <a:ext cx="1008063" cy="576263"/>
            </a:xfrm>
            <a:prstGeom prst="line">
              <a:avLst/>
            </a:prstGeom>
            <a:noFill/>
            <a:ln w="25400" cmpd="sng">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9" name="Line 7"/>
            <p:cNvSpPr>
              <a:spLocks noChangeShapeType="1"/>
            </p:cNvSpPr>
            <p:nvPr/>
          </p:nvSpPr>
          <p:spPr bwMode="auto">
            <a:xfrm flipH="1" flipV="1">
              <a:off x="1832413" y="4239940"/>
              <a:ext cx="821769" cy="432098"/>
            </a:xfrm>
            <a:prstGeom prst="line">
              <a:avLst/>
            </a:prstGeom>
            <a:noFill/>
            <a:ln w="25400" cmpd="sng">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10" name="矩形 9"/>
            <p:cNvSpPr/>
            <p:nvPr/>
          </p:nvSpPr>
          <p:spPr>
            <a:xfrm>
              <a:off x="657087" y="3101166"/>
              <a:ext cx="4572000" cy="2277547"/>
            </a:xfrm>
            <a:prstGeom prst="rect">
              <a:avLst/>
            </a:prstGeom>
          </p:spPr>
          <p:txBody>
            <a:bodyPr>
              <a:spAutoFit/>
            </a:bodyPr>
            <a:lstStyle/>
            <a:p>
              <a:pPr marL="342900" lvl="0" indent="-342900">
                <a:lnSpc>
                  <a:spcPct val="90000"/>
                </a:lnSpc>
                <a:spcBef>
                  <a:spcPct val="20000"/>
                </a:spcBef>
                <a:buClr>
                  <a:srgbClr val="6F89F7"/>
                </a:buClr>
                <a:buSzPct val="110000"/>
                <a:defRPr/>
              </a:pPr>
              <a:r>
                <a:rPr lang="zh-CN" altLang="en-US" sz="2000" b="1"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主程序            子程序</a:t>
              </a:r>
              <a:r>
                <a:rPr lang="en-US" altLang="zh-CN" sz="2000" b="1"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P1       </a:t>
              </a:r>
              <a:r>
                <a:rPr lang="zh-CN" altLang="en-US" sz="2000" b="1"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子程序</a:t>
              </a:r>
              <a:r>
                <a:rPr lang="en-US" altLang="zh-CN" sz="2000" b="1"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P2</a:t>
              </a:r>
              <a:endParaRPr lang="en-US" altLang="zh-CN" sz="2000" b="1"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lnSpc>
                  <a:spcPct val="90000"/>
                </a:lnSpc>
                <a:spcBef>
                  <a:spcPct val="20000"/>
                </a:spcBef>
                <a:buClr>
                  <a:srgbClr val="6F89F7"/>
                </a:buClr>
                <a:buSzPct val="110000"/>
                <a:defRPr/>
              </a:pPr>
              <a:r>
                <a:rPr lang="en-US" altLang="zh-CN" sz="2000" b="1"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                      ┇                    ┇</a:t>
              </a:r>
              <a:endParaRPr lang="en-US" altLang="zh-CN" sz="2000" b="1"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lnSpc>
                  <a:spcPct val="90000"/>
                </a:lnSpc>
                <a:spcBef>
                  <a:spcPct val="20000"/>
                </a:spcBef>
                <a:buClr>
                  <a:srgbClr val="6F89F7"/>
                </a:buClr>
                <a:buSzPct val="110000"/>
                <a:defRPr/>
              </a:pPr>
              <a:r>
                <a:rPr lang="en-US" altLang="zh-CN" sz="2000" b="1"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CALL   P1           CALL  P2              ┇</a:t>
              </a:r>
              <a:endParaRPr lang="en-US" altLang="zh-CN" sz="2000" b="1"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lnSpc>
                  <a:spcPct val="90000"/>
                </a:lnSpc>
                <a:spcBef>
                  <a:spcPct val="20000"/>
                </a:spcBef>
                <a:buClr>
                  <a:srgbClr val="6F89F7"/>
                </a:buClr>
                <a:buSzPct val="110000"/>
                <a:defRPr/>
              </a:pPr>
              <a:r>
                <a:rPr lang="en-US" altLang="zh-CN" sz="2000" b="1"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                      ┇                   ┇</a:t>
              </a:r>
              <a:endParaRPr lang="en-US" altLang="zh-CN" sz="2000" b="1"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lnSpc>
                  <a:spcPct val="90000"/>
                </a:lnSpc>
                <a:spcBef>
                  <a:spcPct val="20000"/>
                </a:spcBef>
                <a:buClr>
                  <a:srgbClr val="6F89F7"/>
                </a:buClr>
                <a:buSzPct val="110000"/>
                <a:defRPr/>
              </a:pPr>
              <a:r>
                <a:rPr lang="en-US" altLang="zh-CN" sz="2000" b="1"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                  RET                     </a:t>
              </a:r>
              <a:r>
                <a:rPr lang="en-US" altLang="zh-CN" sz="2000" b="1" dirty="0" err="1">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RET</a:t>
              </a:r>
              <a:endParaRPr lang="zh-CN" altLang="en-US" sz="2000" b="1" dirty="0">
                <a:solidFill>
                  <a:schemeClr val="accent4">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fade">
                                      <p:cBhvr>
                                        <p:cTn id="32" dur="500"/>
                                        <p:tgtEl>
                                          <p:spTgt spid="5">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fade">
                                      <p:cBhvr>
                                        <p:cTn id="37" dur="500"/>
                                        <p:tgtEl>
                                          <p:spTgt spid="5">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11" end="11"/>
                                            </p:txEl>
                                          </p:spTgt>
                                        </p:tgtEl>
                                        <p:attrNameLst>
                                          <p:attrName>style.visibility</p:attrName>
                                        </p:attrNameLst>
                                      </p:cBhvr>
                                      <p:to>
                                        <p:strVal val="visible"/>
                                      </p:to>
                                    </p:set>
                                    <p:animEffect transition="in" filter="fade">
                                      <p:cBhvr>
                                        <p:cTn id="4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5"/>
            <a:ext cx="8229600" cy="512415"/>
          </a:xfrm>
        </p:spPr>
        <p:txBody>
          <a:bodyPr/>
          <a:lstStyle/>
          <a:p>
            <a:r>
              <a:rPr lang="en-US" altLang="zh-CN" sz="2000" b="1" dirty="0">
                <a:latin typeface="Times New Roman" panose="02020603050405020304" pitchFamily="18" charset="0"/>
                <a:cs typeface="Times New Roman" panose="02020603050405020304" pitchFamily="18" charset="0"/>
              </a:rPr>
              <a:t>5.2.2 </a:t>
            </a:r>
            <a:r>
              <a:rPr lang="zh-CN" altLang="zh-CN" sz="2000" b="1" dirty="0">
                <a:latin typeface="Times New Roman" panose="02020603050405020304" pitchFamily="18" charset="0"/>
                <a:cs typeface="Times New Roman" panose="02020603050405020304" pitchFamily="18" charset="0"/>
              </a:rPr>
              <a:t>变量</a:t>
            </a:r>
            <a:endParaRPr lang="en-US" altLang="zh-CN" sz="2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5.2</a:t>
            </a:r>
            <a:r>
              <a:rPr lang="zh-CN" altLang="en-US" dirty="0"/>
              <a:t>汇编语言中的数据</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Rectangle 0"/>
          <p:cNvSpPr>
            <a:spLocks noChangeArrowheads="1"/>
          </p:cNvSpPr>
          <p:nvPr/>
        </p:nvSpPr>
        <p:spPr bwMode="auto">
          <a:xfrm>
            <a:off x="457200" y="2103638"/>
            <a:ext cx="8363271" cy="1824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Aft>
                <a:spcPct val="40000"/>
              </a:spcAft>
            </a:pPr>
            <a:r>
              <a:rPr lang="en-US" altLang="zh-CN" sz="2000" b="1" dirty="0">
                <a:solidFill>
                  <a:srgbClr val="0000CC"/>
                </a:solidFill>
                <a:ea typeface="楷体_GB2312" pitchFamily="49" charset="-122"/>
              </a:rPr>
              <a:t>1. </a:t>
            </a:r>
            <a:r>
              <a:rPr lang="zh-CN" altLang="en-US" sz="2000" b="1" dirty="0">
                <a:solidFill>
                  <a:srgbClr val="0000CC"/>
                </a:solidFill>
                <a:ea typeface="楷体_GB2312" pitchFamily="49" charset="-122"/>
              </a:rPr>
              <a:t>数据定义伪指令</a:t>
            </a:r>
            <a:endParaRPr lang="zh-CN" altLang="en-US" sz="2000" b="1" dirty="0">
              <a:solidFill>
                <a:srgbClr val="0000CC"/>
              </a:solidFill>
              <a:ea typeface="楷体_GB2312" pitchFamily="49" charset="-122"/>
            </a:endParaRPr>
          </a:p>
          <a:p>
            <a:pPr algn="just" eaLnBrk="1" hangingPunct="1">
              <a:lnSpc>
                <a:spcPct val="120000"/>
              </a:lnSpc>
            </a:pPr>
            <a:r>
              <a:rPr lang="zh-CN" altLang="en-US" sz="1800" b="1" dirty="0">
                <a:solidFill>
                  <a:srgbClr val="000000"/>
                </a:solidFill>
                <a:ea typeface="楷体_GB2312" pitchFamily="49" charset="-122"/>
              </a:rPr>
              <a:t>       数据定义伪指令用来定义一个变量，并将所需要的数据放入指定的存储单元中，也可以只给变量分配存储单元，而不赋予特定的值。</a:t>
            </a:r>
            <a:endParaRPr lang="zh-CN" altLang="en-US" sz="1800" b="1" dirty="0">
              <a:solidFill>
                <a:srgbClr val="000000"/>
              </a:solidFill>
              <a:ea typeface="楷体_GB2312" pitchFamily="49" charset="-122"/>
            </a:endParaRPr>
          </a:p>
          <a:p>
            <a:pPr algn="just" eaLnBrk="1" hangingPunct="1">
              <a:lnSpc>
                <a:spcPct val="120000"/>
              </a:lnSpc>
            </a:pPr>
            <a:r>
              <a:rPr lang="zh-CN" altLang="en-US" sz="1800" dirty="0">
                <a:solidFill>
                  <a:srgbClr val="000000"/>
                </a:solidFill>
                <a:ea typeface="楷体_GB2312" pitchFamily="49" charset="-122"/>
              </a:rPr>
              <a:t>    </a:t>
            </a:r>
            <a:r>
              <a:rPr lang="zh-CN" altLang="en-US" sz="1800" dirty="0">
                <a:solidFill>
                  <a:srgbClr val="FF3300"/>
                </a:solidFill>
                <a:ea typeface="楷体_GB2312" pitchFamily="49" charset="-122"/>
              </a:rPr>
              <a:t>◆  </a:t>
            </a:r>
            <a:r>
              <a:rPr lang="zh-CN" altLang="en-US" sz="1800" b="1" dirty="0">
                <a:solidFill>
                  <a:srgbClr val="000000"/>
                </a:solidFill>
                <a:ea typeface="楷体_GB2312" pitchFamily="49" charset="-122"/>
              </a:rPr>
              <a:t>数据定义伪指令的</a:t>
            </a:r>
            <a:r>
              <a:rPr lang="zh-CN" altLang="en-US" sz="1800" b="1" dirty="0">
                <a:solidFill>
                  <a:srgbClr val="3333CC"/>
                </a:solidFill>
                <a:ea typeface="楷体_GB2312" pitchFamily="49" charset="-122"/>
              </a:rPr>
              <a:t>一般格式</a:t>
            </a:r>
            <a:r>
              <a:rPr lang="zh-CN" altLang="en-US" sz="1800" b="1" dirty="0">
                <a:solidFill>
                  <a:srgbClr val="000000"/>
                </a:solidFill>
                <a:ea typeface="楷体_GB2312" pitchFamily="49" charset="-122"/>
              </a:rPr>
              <a:t>为：</a:t>
            </a:r>
            <a:endParaRPr lang="en-US" altLang="zh-CN" sz="1800" b="1" dirty="0">
              <a:solidFill>
                <a:srgbClr val="000000"/>
              </a:solidFill>
              <a:ea typeface="楷体_GB2312" pitchFamily="49" charset="-122"/>
            </a:endParaRPr>
          </a:p>
          <a:p>
            <a:pPr algn="just" eaLnBrk="1" hangingPunct="1">
              <a:lnSpc>
                <a:spcPct val="120000"/>
              </a:lnSpc>
            </a:pPr>
            <a:r>
              <a:rPr lang="en-US" altLang="zh-CN" sz="1800" b="1" dirty="0">
                <a:solidFill>
                  <a:srgbClr val="FF3300"/>
                </a:solidFill>
                <a:ea typeface="楷体_GB2312" pitchFamily="49" charset="-122"/>
              </a:rPr>
              <a:t>           [</a:t>
            </a:r>
            <a:r>
              <a:rPr lang="zh-CN" altLang="en-US" sz="1800" b="1" dirty="0">
                <a:solidFill>
                  <a:srgbClr val="FF3300"/>
                </a:solidFill>
                <a:ea typeface="楷体_GB2312" pitchFamily="49" charset="-122"/>
              </a:rPr>
              <a:t>变量名</a:t>
            </a:r>
            <a:r>
              <a:rPr lang="en-US" altLang="zh-CN" sz="1800" b="1" dirty="0">
                <a:solidFill>
                  <a:srgbClr val="FF3300"/>
                </a:solidFill>
                <a:ea typeface="楷体_GB2312" pitchFamily="49" charset="-122"/>
              </a:rPr>
              <a:t>]    </a:t>
            </a:r>
            <a:r>
              <a:rPr lang="zh-CN" altLang="en-US" sz="1800" b="1" dirty="0">
                <a:solidFill>
                  <a:srgbClr val="FF3300"/>
                </a:solidFill>
                <a:ea typeface="楷体_GB2312" pitchFamily="49" charset="-122"/>
              </a:rPr>
              <a:t>数据定义符    操作数 </a:t>
            </a:r>
            <a:r>
              <a:rPr lang="en-US" altLang="zh-CN" sz="1800" b="1" dirty="0">
                <a:solidFill>
                  <a:srgbClr val="FF3300"/>
                </a:solidFill>
                <a:ea typeface="楷体_GB2312" pitchFamily="49" charset="-122"/>
              </a:rPr>
              <a:t>[</a:t>
            </a:r>
            <a:r>
              <a:rPr lang="zh-CN" altLang="en-US" sz="1800" b="1" dirty="0">
                <a:solidFill>
                  <a:srgbClr val="FF3300"/>
                </a:solidFill>
                <a:ea typeface="楷体_GB2312" pitchFamily="49" charset="-122"/>
              </a:rPr>
              <a:t>，操作数</a:t>
            </a:r>
            <a:r>
              <a:rPr lang="en-US" altLang="zh-CN" sz="1800" b="1" dirty="0">
                <a:solidFill>
                  <a:srgbClr val="FF3300"/>
                </a:solidFill>
                <a:ea typeface="楷体_GB2312" pitchFamily="49" charset="-122"/>
              </a:rPr>
              <a:t>… ]   [</a:t>
            </a:r>
            <a:r>
              <a:rPr lang="zh-CN" altLang="en-US" sz="1800" b="1" dirty="0">
                <a:solidFill>
                  <a:srgbClr val="FF3300"/>
                </a:solidFill>
                <a:ea typeface="楷体_GB2312" pitchFamily="49" charset="-122"/>
              </a:rPr>
              <a:t>；注释</a:t>
            </a:r>
            <a:r>
              <a:rPr lang="en-US" altLang="zh-CN" sz="1800" b="1" dirty="0">
                <a:solidFill>
                  <a:srgbClr val="FF3300"/>
                </a:solidFill>
                <a:ea typeface="楷体_GB2312" pitchFamily="49" charset="-122"/>
              </a:rPr>
              <a:t>]</a:t>
            </a:r>
            <a:endParaRPr lang="en-US" altLang="zh-CN" sz="1800" b="1" dirty="0">
              <a:solidFill>
                <a:srgbClr val="FF3300"/>
              </a:solidFill>
              <a:ea typeface="楷体_GB2312" pitchFamily="49" charset="-122"/>
            </a:endParaRPr>
          </a:p>
        </p:txBody>
      </p:sp>
      <p:sp>
        <p:nvSpPr>
          <p:cNvPr id="6" name="Rectangle 2"/>
          <p:cNvSpPr txBox="1">
            <a:spLocks noChangeArrowheads="1"/>
          </p:cNvSpPr>
          <p:nvPr/>
        </p:nvSpPr>
        <p:spPr bwMode="auto">
          <a:xfrm>
            <a:off x="-396552" y="3956218"/>
            <a:ext cx="8905999" cy="3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lvl="2" algn="just" eaLnBrk="1" hangingPunct="1">
              <a:lnSpc>
                <a:spcPct val="105000"/>
              </a:lnSpc>
              <a:spcBef>
                <a:spcPct val="5000"/>
              </a:spcBef>
              <a:spcAft>
                <a:spcPct val="30000"/>
              </a:spcAft>
              <a:buFontTx/>
              <a:buNone/>
            </a:pPr>
            <a:r>
              <a:rPr lang="en-US" altLang="zh-CN" sz="18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kern="0"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kern="0" dirty="0">
                <a:latin typeface="Times New Roman" panose="02020603050405020304" pitchFamily="18" charset="0"/>
                <a:ea typeface="微软雅黑" panose="020B0503020204020204" pitchFamily="34" charset="-122"/>
                <a:cs typeface="Times New Roman" panose="02020603050405020304" pitchFamily="18" charset="0"/>
              </a:rPr>
              <a:t>常用的数据定义伪指令</a:t>
            </a:r>
            <a:endParaRPr lang="zh-CN" altLang="en-US" sz="1800" b="1" kern="0" dirty="0">
              <a:latin typeface="Times New Roman" panose="02020603050405020304" pitchFamily="18" charset="0"/>
              <a:ea typeface="微软雅黑" panose="020B0503020204020204" pitchFamily="34" charset="-122"/>
              <a:cs typeface="Times New Roman" panose="02020603050405020304" pitchFamily="18" charset="0"/>
            </a:endParaRPr>
          </a:p>
          <a:p>
            <a:pPr lvl="3" algn="just" eaLnBrk="1" hangingPunct="1">
              <a:lnSpc>
                <a:spcPct val="105000"/>
              </a:lnSpc>
              <a:spcBef>
                <a:spcPct val="5000"/>
              </a:spcBef>
              <a:buFont typeface="Wingdings" panose="05000000000000000000" pitchFamily="2" charset="2"/>
              <a:buChar char="Ø"/>
            </a:pPr>
            <a:r>
              <a:rPr lang="zh-CN" altLang="en-US" sz="1800" b="1" kern="0" dirty="0">
                <a:latin typeface="Times New Roman" panose="02020603050405020304" pitchFamily="18" charset="0"/>
                <a:ea typeface="微软雅黑" panose="020B0503020204020204" pitchFamily="34" charset="-122"/>
                <a:cs typeface="Times New Roman" panose="02020603050405020304" pitchFamily="18" charset="0"/>
              </a:rPr>
              <a:t> 定义字节变量伪指令      </a:t>
            </a:r>
            <a:r>
              <a:rPr lang="en-US" altLang="zh-CN" sz="1800" b="1" kern="0"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DB</a:t>
            </a:r>
            <a:endParaRPr lang="en-US" altLang="zh-CN" sz="1800" b="1" kern="0"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endParaRPr>
          </a:p>
          <a:p>
            <a:pPr lvl="3" algn="just" eaLnBrk="1" hangingPunct="1">
              <a:lnSpc>
                <a:spcPct val="105000"/>
              </a:lnSpc>
              <a:spcBef>
                <a:spcPct val="5000"/>
              </a:spcBef>
              <a:buFont typeface="Wingdings" panose="05000000000000000000" pitchFamily="2" charset="2"/>
              <a:buChar char="Ø"/>
            </a:pPr>
            <a:r>
              <a:rPr lang="en-US" altLang="zh-CN" sz="1800" b="1" kern="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kern="0" dirty="0">
                <a:latin typeface="Times New Roman" panose="02020603050405020304" pitchFamily="18" charset="0"/>
                <a:ea typeface="微软雅黑" panose="020B0503020204020204" pitchFamily="34" charset="-122"/>
                <a:cs typeface="Times New Roman" panose="02020603050405020304" pitchFamily="18" charset="0"/>
              </a:rPr>
              <a:t>定义字变量伪指令          </a:t>
            </a:r>
            <a:r>
              <a:rPr lang="en-US" altLang="zh-CN" sz="1800" b="1" kern="0"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DW</a:t>
            </a:r>
            <a:endParaRPr lang="en-US" altLang="zh-CN" sz="1800" b="1" kern="0"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endParaRPr>
          </a:p>
          <a:p>
            <a:pPr lvl="3" algn="just" eaLnBrk="1" hangingPunct="1">
              <a:lnSpc>
                <a:spcPct val="105000"/>
              </a:lnSpc>
              <a:spcBef>
                <a:spcPct val="5000"/>
              </a:spcBef>
              <a:buFont typeface="Wingdings" panose="05000000000000000000" pitchFamily="2" charset="2"/>
              <a:buChar char="Ø"/>
            </a:pPr>
            <a:r>
              <a:rPr lang="en-US" altLang="zh-CN" sz="1800" b="1" kern="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kern="0" dirty="0">
                <a:latin typeface="Times New Roman" panose="02020603050405020304" pitchFamily="18" charset="0"/>
                <a:ea typeface="微软雅黑" panose="020B0503020204020204" pitchFamily="34" charset="-122"/>
                <a:cs typeface="Times New Roman" panose="02020603050405020304" pitchFamily="18" charset="0"/>
              </a:rPr>
              <a:t>定义双字变量伪指令</a:t>
            </a:r>
            <a:r>
              <a:rPr lang="zh-CN" altLang="en-US" sz="1800" b="1" kern="0"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1" kern="0"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DD</a:t>
            </a:r>
            <a:endParaRPr lang="en-US" altLang="zh-CN" sz="1800" b="1" kern="0"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endParaRPr>
          </a:p>
          <a:p>
            <a:pPr lvl="3" algn="just" eaLnBrk="1" hangingPunct="1">
              <a:lnSpc>
                <a:spcPct val="105000"/>
              </a:lnSpc>
              <a:spcBef>
                <a:spcPct val="5000"/>
              </a:spcBef>
              <a:buFont typeface="Wingdings" panose="05000000000000000000" pitchFamily="2" charset="2"/>
              <a:buChar char="Ø"/>
            </a:pPr>
            <a:r>
              <a:rPr lang="en-US" altLang="zh-CN" sz="1800" b="1" kern="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kern="0" dirty="0">
                <a:latin typeface="Times New Roman" panose="02020603050405020304" pitchFamily="18" charset="0"/>
                <a:ea typeface="微软雅黑" panose="020B0503020204020204" pitchFamily="34" charset="-122"/>
                <a:cs typeface="Times New Roman" panose="02020603050405020304" pitchFamily="18" charset="0"/>
              </a:rPr>
              <a:t>定义四字变量伪指令      </a:t>
            </a:r>
            <a:r>
              <a:rPr lang="en-US" altLang="zh-CN" sz="1800" b="1" kern="0"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DQ</a:t>
            </a:r>
            <a:endParaRPr lang="en-US" altLang="zh-CN" sz="1800" b="1" kern="0"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endParaRPr>
          </a:p>
          <a:p>
            <a:pPr lvl="3" algn="just" eaLnBrk="1" hangingPunct="1">
              <a:lnSpc>
                <a:spcPct val="105000"/>
              </a:lnSpc>
              <a:spcBef>
                <a:spcPct val="5000"/>
              </a:spcBef>
              <a:buFont typeface="Wingdings" panose="05000000000000000000" pitchFamily="2" charset="2"/>
              <a:buChar char="Ø"/>
            </a:pPr>
            <a:r>
              <a:rPr lang="en-US" altLang="zh-CN" sz="1800" b="1" kern="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kern="0" dirty="0">
                <a:latin typeface="Times New Roman" panose="02020603050405020304" pitchFamily="18" charset="0"/>
                <a:ea typeface="微软雅黑" panose="020B0503020204020204" pitchFamily="34" charset="-122"/>
                <a:cs typeface="Times New Roman" panose="02020603050405020304" pitchFamily="18" charset="0"/>
              </a:rPr>
              <a:t>定义十字节变量伪指令</a:t>
            </a:r>
            <a:r>
              <a:rPr lang="zh-CN" altLang="en-US" sz="1800" b="1" kern="0"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1" kern="0"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DT</a:t>
            </a:r>
            <a:endParaRPr lang="en-US" altLang="zh-CN" sz="1800" b="1" kern="0"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endParaRPr>
          </a:p>
          <a:p>
            <a:pPr lvl="3" algn="ctr" eaLnBrk="1" hangingPunct="1">
              <a:lnSpc>
                <a:spcPct val="105000"/>
              </a:lnSpc>
              <a:spcBef>
                <a:spcPct val="5000"/>
              </a:spcBef>
              <a:buFontTx/>
              <a:buNone/>
            </a:pPr>
            <a:r>
              <a:rPr lang="zh-CN" altLang="en-US" sz="1800" b="1" kern="0" dirty="0">
                <a:latin typeface="Times New Roman" panose="02020603050405020304" pitchFamily="18" charset="0"/>
                <a:ea typeface="微软雅黑" panose="020B0503020204020204" pitchFamily="34" charset="-122"/>
                <a:cs typeface="Times New Roman" panose="02020603050405020304" pitchFamily="18" charset="0"/>
              </a:rPr>
              <a:t>经过定义的变量有三个属性：</a:t>
            </a:r>
            <a:r>
              <a:rPr lang="zh-CN" altLang="en-US" sz="1800" b="1" kern="0"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数据类型、偏移量、段基址</a:t>
            </a:r>
            <a:endParaRPr lang="en-US" altLang="zh-CN" sz="1800" b="1"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7" dur="500"/>
                                        <p:tgtEl>
                                          <p:spTgt spid="6">
                                            <p:txEl>
                                              <p:pRg st="0" end="0"/>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0" dur="500"/>
                                        <p:tgtEl>
                                          <p:spTgt spid="6">
                                            <p:txEl>
                                              <p:pRg st="1" end="1"/>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3" dur="500"/>
                                        <p:tgtEl>
                                          <p:spTgt spid="6">
                                            <p:txEl>
                                              <p:pRg st="2" end="2"/>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6" dur="500"/>
                                        <p:tgtEl>
                                          <p:spTgt spid="6">
                                            <p:txEl>
                                              <p:pRg st="3" end="3"/>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randombar(horizontal)">
                                      <p:cBhvr>
                                        <p:cTn id="29" dur="500"/>
                                        <p:tgtEl>
                                          <p:spTgt spid="6">
                                            <p:txEl>
                                              <p:pRg st="4" end="4"/>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randombar(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randombar(horizontal)">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AutoShape 4"/>
          <p:cNvSpPr>
            <a:spLocks noChangeArrowheads="1"/>
          </p:cNvSpPr>
          <p:nvPr/>
        </p:nvSpPr>
        <p:spPr bwMode="auto">
          <a:xfrm>
            <a:off x="520627" y="1695831"/>
            <a:ext cx="287337" cy="360363"/>
          </a:xfrm>
          <a:prstGeom prst="sun">
            <a:avLst>
              <a:gd name="adj" fmla="val 25000"/>
            </a:avLst>
          </a:prstGeom>
          <a:solidFill>
            <a:srgbClr val="FF00FF"/>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Text Box 5"/>
          <p:cNvSpPr txBox="1">
            <a:spLocks noChangeArrowheads="1"/>
          </p:cNvSpPr>
          <p:nvPr/>
        </p:nvSpPr>
        <p:spPr bwMode="auto">
          <a:xfrm>
            <a:off x="755576" y="1694277"/>
            <a:ext cx="24929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latin typeface="Times New Roman" panose="02020603050405020304" pitchFamily="18" charset="0"/>
                <a:ea typeface="微软雅黑" panose="020B0503020204020204" pitchFamily="34" charset="-122"/>
                <a:cs typeface="Times New Roman" panose="02020603050405020304" pitchFamily="18" charset="0"/>
              </a:rPr>
              <a:t>子程序的几种调用形式</a:t>
            </a:r>
            <a:endParaRPr kumimoji="1"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Group 54"/>
          <p:cNvGrpSpPr/>
          <p:nvPr/>
        </p:nvGrpSpPr>
        <p:grpSpPr bwMode="auto">
          <a:xfrm>
            <a:off x="755576" y="2420888"/>
            <a:ext cx="2122488" cy="3897313"/>
            <a:chOff x="340" y="981"/>
            <a:chExt cx="1337" cy="2455"/>
          </a:xfrm>
        </p:grpSpPr>
        <p:sp>
          <p:nvSpPr>
            <p:cNvPr id="8" name="Line 6"/>
            <p:cNvSpPr>
              <a:spLocks noChangeShapeType="1"/>
            </p:cNvSpPr>
            <p:nvPr/>
          </p:nvSpPr>
          <p:spPr bwMode="auto">
            <a:xfrm>
              <a:off x="670" y="1344"/>
              <a:ext cx="0" cy="862"/>
            </a:xfrm>
            <a:prstGeom prst="line">
              <a:avLst/>
            </a:prstGeom>
            <a:noFill/>
            <a:ln w="60325">
              <a:solidFill>
                <a:srgbClr val="00206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Line 7"/>
            <p:cNvSpPr>
              <a:spLocks noChangeShapeType="1"/>
            </p:cNvSpPr>
            <p:nvPr/>
          </p:nvSpPr>
          <p:spPr bwMode="auto">
            <a:xfrm>
              <a:off x="670" y="2342"/>
              <a:ext cx="0" cy="771"/>
            </a:xfrm>
            <a:prstGeom prst="line">
              <a:avLst/>
            </a:prstGeom>
            <a:noFill/>
            <a:ln w="60325">
              <a:solidFill>
                <a:srgbClr val="00206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Line 8"/>
            <p:cNvSpPr>
              <a:spLocks noChangeShapeType="1"/>
            </p:cNvSpPr>
            <p:nvPr/>
          </p:nvSpPr>
          <p:spPr bwMode="auto">
            <a:xfrm flipV="1">
              <a:off x="670" y="1707"/>
              <a:ext cx="726" cy="499"/>
            </a:xfrm>
            <a:prstGeom prst="line">
              <a:avLst/>
            </a:prstGeom>
            <a:noFill/>
            <a:ln w="9525">
              <a:solidFill>
                <a:srgbClr val="C0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Line 9"/>
            <p:cNvSpPr>
              <a:spLocks noChangeShapeType="1"/>
            </p:cNvSpPr>
            <p:nvPr/>
          </p:nvSpPr>
          <p:spPr bwMode="auto">
            <a:xfrm>
              <a:off x="1396" y="1798"/>
              <a:ext cx="0" cy="771"/>
            </a:xfrm>
            <a:prstGeom prst="line">
              <a:avLst/>
            </a:prstGeom>
            <a:noFill/>
            <a:ln w="60325">
              <a:solidFill>
                <a:srgbClr val="00206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Line 10"/>
            <p:cNvSpPr>
              <a:spLocks noChangeShapeType="1"/>
            </p:cNvSpPr>
            <p:nvPr/>
          </p:nvSpPr>
          <p:spPr bwMode="auto">
            <a:xfrm flipH="1" flipV="1">
              <a:off x="715" y="2251"/>
              <a:ext cx="636" cy="318"/>
            </a:xfrm>
            <a:prstGeom prst="line">
              <a:avLst/>
            </a:prstGeom>
            <a:noFill/>
            <a:ln w="9525">
              <a:solidFill>
                <a:srgbClr val="C0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Text Box 11"/>
            <p:cNvSpPr txBox="1">
              <a:spLocks noChangeArrowheads="1"/>
            </p:cNvSpPr>
            <p:nvPr/>
          </p:nvSpPr>
          <p:spPr bwMode="auto">
            <a:xfrm>
              <a:off x="340" y="981"/>
              <a:ext cx="5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latin typeface="Times New Roman" panose="02020603050405020304" pitchFamily="18" charset="0"/>
                  <a:ea typeface="微软雅黑" panose="020B0503020204020204" pitchFamily="34" charset="-122"/>
                  <a:cs typeface="Times New Roman" panose="02020603050405020304" pitchFamily="18" charset="0"/>
                </a:rPr>
                <a:t>主程序</a:t>
              </a:r>
              <a:endParaRPr kumimoji="1"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Text Box 12"/>
            <p:cNvSpPr txBox="1">
              <a:spLocks noChangeArrowheads="1"/>
            </p:cNvSpPr>
            <p:nvPr/>
          </p:nvSpPr>
          <p:spPr bwMode="auto">
            <a:xfrm>
              <a:off x="1124" y="1299"/>
              <a:ext cx="5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Times New Roman" panose="02020603050405020304" pitchFamily="18" charset="0"/>
                  <a:ea typeface="微软雅黑" panose="020B0503020204020204" pitchFamily="34" charset="-122"/>
                  <a:cs typeface="Times New Roman" panose="02020603050405020304" pitchFamily="18" charset="0"/>
                </a:rPr>
                <a:t>子程序</a:t>
              </a:r>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 Box 51"/>
            <p:cNvSpPr txBox="1">
              <a:spLocks noChangeArrowheads="1"/>
            </p:cNvSpPr>
            <p:nvPr/>
          </p:nvSpPr>
          <p:spPr bwMode="auto">
            <a:xfrm>
              <a:off x="373" y="3203"/>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Times New Roman" panose="02020603050405020304" pitchFamily="18" charset="0"/>
                  <a:ea typeface="微软雅黑" panose="020B0503020204020204" pitchFamily="34" charset="-122"/>
                  <a:cs typeface="Times New Roman" panose="02020603050405020304" pitchFamily="18" charset="0"/>
                </a:rPr>
                <a:t>一般调用</a:t>
              </a:r>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6" name="Group 55"/>
          <p:cNvGrpSpPr/>
          <p:nvPr/>
        </p:nvGrpSpPr>
        <p:grpSpPr bwMode="auto">
          <a:xfrm>
            <a:off x="3132064" y="2349450"/>
            <a:ext cx="3067050" cy="3968750"/>
            <a:chOff x="1837" y="936"/>
            <a:chExt cx="1932" cy="2500"/>
          </a:xfrm>
        </p:grpSpPr>
        <p:sp>
          <p:nvSpPr>
            <p:cNvPr id="17" name="Line 13"/>
            <p:cNvSpPr>
              <a:spLocks noChangeShapeType="1"/>
            </p:cNvSpPr>
            <p:nvPr/>
          </p:nvSpPr>
          <p:spPr bwMode="auto">
            <a:xfrm>
              <a:off x="2212" y="1299"/>
              <a:ext cx="0" cy="862"/>
            </a:xfrm>
            <a:prstGeom prst="line">
              <a:avLst/>
            </a:prstGeom>
            <a:noFill/>
            <a:ln w="60325">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Line 14"/>
            <p:cNvSpPr>
              <a:spLocks noChangeShapeType="1"/>
            </p:cNvSpPr>
            <p:nvPr/>
          </p:nvSpPr>
          <p:spPr bwMode="auto">
            <a:xfrm>
              <a:off x="2212" y="2297"/>
              <a:ext cx="0" cy="771"/>
            </a:xfrm>
            <a:prstGeom prst="line">
              <a:avLst/>
            </a:prstGeom>
            <a:noFill/>
            <a:ln w="60325">
              <a:solidFill>
                <a:schemeClr val="tx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Line 15"/>
            <p:cNvSpPr>
              <a:spLocks noChangeShapeType="1"/>
            </p:cNvSpPr>
            <p:nvPr/>
          </p:nvSpPr>
          <p:spPr bwMode="auto">
            <a:xfrm flipV="1">
              <a:off x="2212" y="1571"/>
              <a:ext cx="454" cy="590"/>
            </a:xfrm>
            <a:prstGeom prst="line">
              <a:avLst/>
            </a:prstGeom>
            <a:noFill/>
            <a:ln w="9525">
              <a:solidFill>
                <a:srgbClr val="C0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Line 16"/>
            <p:cNvSpPr>
              <a:spLocks noChangeShapeType="1"/>
            </p:cNvSpPr>
            <p:nvPr/>
          </p:nvSpPr>
          <p:spPr bwMode="auto">
            <a:xfrm>
              <a:off x="2712" y="1571"/>
              <a:ext cx="0" cy="453"/>
            </a:xfrm>
            <a:prstGeom prst="line">
              <a:avLst/>
            </a:prstGeom>
            <a:noFill/>
            <a:ln w="60325">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Line 17"/>
            <p:cNvSpPr>
              <a:spLocks noChangeShapeType="1"/>
            </p:cNvSpPr>
            <p:nvPr/>
          </p:nvSpPr>
          <p:spPr bwMode="auto">
            <a:xfrm flipH="1" flipV="1">
              <a:off x="2257" y="2206"/>
              <a:ext cx="409" cy="453"/>
            </a:xfrm>
            <a:prstGeom prst="line">
              <a:avLst/>
            </a:prstGeom>
            <a:noFill/>
            <a:ln w="9525">
              <a:solidFill>
                <a:srgbClr val="C0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Text Box 18"/>
            <p:cNvSpPr txBox="1">
              <a:spLocks noChangeArrowheads="1"/>
            </p:cNvSpPr>
            <p:nvPr/>
          </p:nvSpPr>
          <p:spPr bwMode="auto">
            <a:xfrm>
              <a:off x="1882" y="936"/>
              <a:ext cx="5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Times New Roman" panose="02020603050405020304" pitchFamily="18" charset="0"/>
                  <a:ea typeface="微软雅黑" panose="020B0503020204020204" pitchFamily="34" charset="-122"/>
                  <a:cs typeface="Times New Roman" panose="02020603050405020304" pitchFamily="18" charset="0"/>
                </a:rPr>
                <a:t>主程序</a:t>
              </a:r>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Text Box 19"/>
            <p:cNvSpPr txBox="1">
              <a:spLocks noChangeArrowheads="1"/>
            </p:cNvSpPr>
            <p:nvPr/>
          </p:nvSpPr>
          <p:spPr bwMode="auto">
            <a:xfrm>
              <a:off x="2258" y="1208"/>
              <a:ext cx="65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Times New Roman" panose="02020603050405020304" pitchFamily="18" charset="0"/>
                  <a:ea typeface="微软雅黑" panose="020B0503020204020204" pitchFamily="34" charset="-122"/>
                  <a:cs typeface="Times New Roman" panose="02020603050405020304" pitchFamily="18" charset="0"/>
                </a:rPr>
                <a:t>子程序</a:t>
              </a:r>
              <a:r>
                <a:rPr kumimoji="1" lang="en-US" altLang="zh-CN" b="1">
                  <a:latin typeface="Times New Roman" panose="02020603050405020304" pitchFamily="18" charset="0"/>
                  <a:ea typeface="微软雅黑" panose="020B0503020204020204" pitchFamily="34" charset="-122"/>
                  <a:cs typeface="Times New Roman" panose="02020603050405020304" pitchFamily="18" charset="0"/>
                </a:rPr>
                <a:t>A</a:t>
              </a:r>
              <a:endParaRPr kumimoji="1" lang="en-US" altLang="zh-CN"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Line 20"/>
            <p:cNvSpPr>
              <a:spLocks noChangeShapeType="1"/>
            </p:cNvSpPr>
            <p:nvPr/>
          </p:nvSpPr>
          <p:spPr bwMode="auto">
            <a:xfrm>
              <a:off x="2712" y="2160"/>
              <a:ext cx="0" cy="500"/>
            </a:xfrm>
            <a:prstGeom prst="line">
              <a:avLst/>
            </a:prstGeom>
            <a:noFill/>
            <a:ln w="50800">
              <a:solidFill>
                <a:schemeClr val="tx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Line 21"/>
            <p:cNvSpPr>
              <a:spLocks noChangeShapeType="1"/>
            </p:cNvSpPr>
            <p:nvPr/>
          </p:nvSpPr>
          <p:spPr bwMode="auto">
            <a:xfrm flipV="1">
              <a:off x="2757" y="1662"/>
              <a:ext cx="544" cy="362"/>
            </a:xfrm>
            <a:prstGeom prst="line">
              <a:avLst/>
            </a:prstGeom>
            <a:noFill/>
            <a:ln w="9525">
              <a:solidFill>
                <a:srgbClr val="C0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Line 22"/>
            <p:cNvSpPr>
              <a:spLocks noChangeShapeType="1"/>
            </p:cNvSpPr>
            <p:nvPr/>
          </p:nvSpPr>
          <p:spPr bwMode="auto">
            <a:xfrm>
              <a:off x="3301" y="1707"/>
              <a:ext cx="0" cy="771"/>
            </a:xfrm>
            <a:prstGeom prst="line">
              <a:avLst/>
            </a:prstGeom>
            <a:noFill/>
            <a:ln w="60325">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Line 23"/>
            <p:cNvSpPr>
              <a:spLocks noChangeShapeType="1"/>
            </p:cNvSpPr>
            <p:nvPr/>
          </p:nvSpPr>
          <p:spPr bwMode="auto">
            <a:xfrm flipH="1" flipV="1">
              <a:off x="2757" y="2115"/>
              <a:ext cx="499" cy="363"/>
            </a:xfrm>
            <a:prstGeom prst="line">
              <a:avLst/>
            </a:prstGeom>
            <a:noFill/>
            <a:ln w="9525">
              <a:solidFill>
                <a:srgbClr val="C0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Text Box 24"/>
            <p:cNvSpPr txBox="1">
              <a:spLocks noChangeArrowheads="1"/>
            </p:cNvSpPr>
            <p:nvPr/>
          </p:nvSpPr>
          <p:spPr bwMode="auto">
            <a:xfrm>
              <a:off x="3120" y="1253"/>
              <a:ext cx="64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Times New Roman" panose="02020603050405020304" pitchFamily="18" charset="0"/>
                  <a:ea typeface="微软雅黑" panose="020B0503020204020204" pitchFamily="34" charset="-122"/>
                  <a:cs typeface="Times New Roman" panose="02020603050405020304" pitchFamily="18" charset="0"/>
                </a:rPr>
                <a:t>子程序</a:t>
              </a:r>
              <a:r>
                <a:rPr kumimoji="1" lang="en-US" altLang="zh-CN" b="1">
                  <a:latin typeface="Times New Roman" panose="02020603050405020304" pitchFamily="18" charset="0"/>
                  <a:ea typeface="微软雅黑" panose="020B0503020204020204" pitchFamily="34" charset="-122"/>
                  <a:cs typeface="Times New Roman" panose="02020603050405020304" pitchFamily="18" charset="0"/>
                </a:rPr>
                <a:t>B</a:t>
              </a:r>
              <a:endParaRPr kumimoji="1" lang="en-US" altLang="zh-CN"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Text Box 52"/>
            <p:cNvSpPr txBox="1">
              <a:spLocks noChangeArrowheads="1"/>
            </p:cNvSpPr>
            <p:nvPr/>
          </p:nvSpPr>
          <p:spPr bwMode="auto">
            <a:xfrm>
              <a:off x="1837" y="3203"/>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Times New Roman" panose="02020603050405020304" pitchFamily="18" charset="0"/>
                  <a:ea typeface="微软雅黑" panose="020B0503020204020204" pitchFamily="34" charset="-122"/>
                  <a:cs typeface="Times New Roman" panose="02020603050405020304" pitchFamily="18" charset="0"/>
                </a:rPr>
                <a:t>嵌套调用</a:t>
              </a:r>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0" name="Group 56"/>
          <p:cNvGrpSpPr/>
          <p:nvPr/>
        </p:nvGrpSpPr>
        <p:grpSpPr bwMode="auto">
          <a:xfrm>
            <a:off x="6392790" y="2420888"/>
            <a:ext cx="2122488" cy="3897313"/>
            <a:chOff x="3891" y="981"/>
            <a:chExt cx="1337" cy="2455"/>
          </a:xfrm>
        </p:grpSpPr>
        <p:sp>
          <p:nvSpPr>
            <p:cNvPr id="31" name="Line 26"/>
            <p:cNvSpPr>
              <a:spLocks noChangeShapeType="1"/>
            </p:cNvSpPr>
            <p:nvPr/>
          </p:nvSpPr>
          <p:spPr bwMode="auto">
            <a:xfrm>
              <a:off x="4221" y="1344"/>
              <a:ext cx="0" cy="862"/>
            </a:xfrm>
            <a:prstGeom prst="line">
              <a:avLst/>
            </a:prstGeom>
            <a:noFill/>
            <a:ln w="60325">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Line 27"/>
            <p:cNvSpPr>
              <a:spLocks noChangeShapeType="1"/>
            </p:cNvSpPr>
            <p:nvPr/>
          </p:nvSpPr>
          <p:spPr bwMode="auto">
            <a:xfrm>
              <a:off x="4221" y="2342"/>
              <a:ext cx="0" cy="771"/>
            </a:xfrm>
            <a:prstGeom prst="line">
              <a:avLst/>
            </a:prstGeom>
            <a:noFill/>
            <a:ln w="60325">
              <a:solidFill>
                <a:schemeClr val="tx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Line 28"/>
            <p:cNvSpPr>
              <a:spLocks noChangeShapeType="1"/>
            </p:cNvSpPr>
            <p:nvPr/>
          </p:nvSpPr>
          <p:spPr bwMode="auto">
            <a:xfrm flipV="1">
              <a:off x="4221" y="1707"/>
              <a:ext cx="726" cy="499"/>
            </a:xfrm>
            <a:prstGeom prst="line">
              <a:avLst/>
            </a:prstGeom>
            <a:noFill/>
            <a:ln w="9525">
              <a:solidFill>
                <a:srgbClr val="C0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Line 29"/>
            <p:cNvSpPr>
              <a:spLocks noChangeShapeType="1"/>
            </p:cNvSpPr>
            <p:nvPr/>
          </p:nvSpPr>
          <p:spPr bwMode="auto">
            <a:xfrm>
              <a:off x="4947" y="1798"/>
              <a:ext cx="0" cy="771"/>
            </a:xfrm>
            <a:prstGeom prst="line">
              <a:avLst/>
            </a:prstGeom>
            <a:noFill/>
            <a:ln w="60325">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Line 30"/>
            <p:cNvSpPr>
              <a:spLocks noChangeShapeType="1"/>
            </p:cNvSpPr>
            <p:nvPr/>
          </p:nvSpPr>
          <p:spPr bwMode="auto">
            <a:xfrm flipH="1" flipV="1">
              <a:off x="4266" y="2251"/>
              <a:ext cx="636" cy="318"/>
            </a:xfrm>
            <a:prstGeom prst="line">
              <a:avLst/>
            </a:prstGeom>
            <a:noFill/>
            <a:ln w="9525">
              <a:solidFill>
                <a:srgbClr val="C0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Text Box 31"/>
            <p:cNvSpPr txBox="1">
              <a:spLocks noChangeArrowheads="1"/>
            </p:cNvSpPr>
            <p:nvPr/>
          </p:nvSpPr>
          <p:spPr bwMode="auto">
            <a:xfrm>
              <a:off x="3891" y="981"/>
              <a:ext cx="5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Times New Roman" panose="02020603050405020304" pitchFamily="18" charset="0"/>
                  <a:ea typeface="微软雅黑" panose="020B0503020204020204" pitchFamily="34" charset="-122"/>
                  <a:cs typeface="Times New Roman" panose="02020603050405020304" pitchFamily="18" charset="0"/>
                </a:rPr>
                <a:t>主程序</a:t>
              </a:r>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Text Box 32"/>
            <p:cNvSpPr txBox="1">
              <a:spLocks noChangeArrowheads="1"/>
            </p:cNvSpPr>
            <p:nvPr/>
          </p:nvSpPr>
          <p:spPr bwMode="auto">
            <a:xfrm>
              <a:off x="4675" y="1299"/>
              <a:ext cx="5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latin typeface="Times New Roman" panose="02020603050405020304" pitchFamily="18" charset="0"/>
                  <a:ea typeface="微软雅黑" panose="020B0503020204020204" pitchFamily="34" charset="-122"/>
                  <a:cs typeface="Times New Roman" panose="02020603050405020304" pitchFamily="18" charset="0"/>
                </a:rPr>
                <a:t>子程序</a:t>
              </a:r>
              <a:endParaRPr kumimoji="1"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Freeform 33"/>
            <p:cNvSpPr/>
            <p:nvPr/>
          </p:nvSpPr>
          <p:spPr bwMode="auto">
            <a:xfrm>
              <a:off x="4979" y="1752"/>
              <a:ext cx="189" cy="817"/>
            </a:xfrm>
            <a:custGeom>
              <a:avLst/>
              <a:gdLst>
                <a:gd name="T0" fmla="*/ 0 w 143"/>
                <a:gd name="T1" fmla="*/ 771 h 771"/>
                <a:gd name="T2" fmla="*/ 136 w 143"/>
                <a:gd name="T3" fmla="*/ 499 h 771"/>
                <a:gd name="T4" fmla="*/ 45 w 143"/>
                <a:gd name="T5" fmla="*/ 0 h 771"/>
              </a:gdLst>
              <a:ahLst/>
              <a:cxnLst>
                <a:cxn ang="0">
                  <a:pos x="T0" y="T1"/>
                </a:cxn>
                <a:cxn ang="0">
                  <a:pos x="T2" y="T3"/>
                </a:cxn>
                <a:cxn ang="0">
                  <a:pos x="T4" y="T5"/>
                </a:cxn>
              </a:cxnLst>
              <a:rect l="0" t="0" r="r" b="b"/>
              <a:pathLst>
                <a:path w="143" h="771">
                  <a:moveTo>
                    <a:pt x="0" y="771"/>
                  </a:moveTo>
                  <a:cubicBezTo>
                    <a:pt x="64" y="699"/>
                    <a:pt x="129" y="627"/>
                    <a:pt x="136" y="499"/>
                  </a:cubicBezTo>
                  <a:cubicBezTo>
                    <a:pt x="143" y="371"/>
                    <a:pt x="94" y="185"/>
                    <a:pt x="45" y="0"/>
                  </a:cubicBezTo>
                </a:path>
              </a:pathLst>
            </a:custGeom>
            <a:noFill/>
            <a:ln w="9525" cap="flat">
              <a:solidFill>
                <a:srgbClr val="CC00CC"/>
              </a:solidFill>
              <a:prstDash val="dash"/>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Text Box 53"/>
            <p:cNvSpPr txBox="1">
              <a:spLocks noChangeArrowheads="1"/>
            </p:cNvSpPr>
            <p:nvPr/>
          </p:nvSpPr>
          <p:spPr bwMode="auto">
            <a:xfrm>
              <a:off x="3911" y="3203"/>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Times New Roman" panose="02020603050405020304" pitchFamily="18" charset="0"/>
                  <a:ea typeface="微软雅黑" panose="020B0503020204020204" pitchFamily="34" charset="-122"/>
                  <a:cs typeface="Times New Roman" panose="02020603050405020304" pitchFamily="18" charset="0"/>
                </a:rPr>
                <a:t>递归调用</a:t>
              </a:r>
              <a:endParaRPr kumimoji="1"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1000"/>
                                        <p:tgtEl>
                                          <p:spTgt spid="30"/>
                                        </p:tgtEl>
                                      </p:cBhvr>
                                    </p:animEffect>
                                    <p:anim calcmode="lin" valueType="num">
                                      <p:cBhvr>
                                        <p:cTn id="27" dur="1000" fill="hold"/>
                                        <p:tgtEl>
                                          <p:spTgt spid="30"/>
                                        </p:tgtEl>
                                        <p:attrNameLst>
                                          <p:attrName>ppt_x</p:attrName>
                                        </p:attrNameLst>
                                      </p:cBhvr>
                                      <p:tavLst>
                                        <p:tav tm="0">
                                          <p:val>
                                            <p:strVal val="#ppt_x"/>
                                          </p:val>
                                        </p:tav>
                                        <p:tav tm="100000">
                                          <p:val>
                                            <p:strVal val="#ppt_x"/>
                                          </p:val>
                                        </p:tav>
                                      </p:tavLst>
                                    </p:anim>
                                    <p:anim calcmode="lin" valueType="num">
                                      <p:cBhvr>
                                        <p:cTn id="2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4"/>
            <a:ext cx="8229600" cy="563563"/>
          </a:xfrm>
        </p:spPr>
        <p:txBody>
          <a:bodyPr/>
          <a:lstStyle/>
          <a:p>
            <a:r>
              <a:rPr lang="en-US" altLang="zh-CN" b="1" dirty="0">
                <a:latin typeface="Times New Roman" panose="02020603050405020304" pitchFamily="18" charset="0"/>
                <a:cs typeface="Times New Roman" panose="02020603050405020304" pitchFamily="18" charset="0"/>
              </a:rPr>
              <a:t>5.7.6</a:t>
            </a:r>
            <a:r>
              <a:rPr lang="zh-CN" altLang="en-US" b="1" dirty="0">
                <a:latin typeface="Times New Roman" panose="02020603050405020304" pitchFamily="18" charset="0"/>
                <a:cs typeface="Times New Roman" panose="02020603050405020304" pitchFamily="18" charset="0"/>
              </a:rPr>
              <a:t>实用程序设计举例</a:t>
            </a:r>
            <a:endParaRPr lang="zh-CN" altLang="en-US"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678396" y="2218719"/>
            <a:ext cx="7787208" cy="1323439"/>
          </a:xfrm>
          <a:prstGeom prst="rect">
            <a:avLst/>
          </a:prstGeom>
        </p:spPr>
        <p:txBody>
          <a:bodyPr wrap="square">
            <a:spAutoFit/>
          </a:bodyPr>
          <a:lstStyle/>
          <a:p>
            <a:r>
              <a:rPr lang="zh-CN" altLang="en-US" sz="20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0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5.16</a:t>
            </a:r>
            <a:r>
              <a:rPr lang="zh-CN" altLang="en-US" sz="20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设有两个</a:t>
            </a:r>
            <a:r>
              <a:rPr lang="en-US" altLang="zh-CN" sz="20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位十进制数，以非压缩</a:t>
            </a:r>
            <a:r>
              <a:rPr lang="en-US" altLang="zh-CN" sz="20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BCD</a:t>
            </a:r>
            <a:r>
              <a:rPr lang="zh-CN" altLang="en-US" sz="20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码的形式表示，分别存放在</a:t>
            </a:r>
            <a:r>
              <a:rPr lang="en-US" altLang="zh-CN" sz="20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SUB1</a:t>
            </a:r>
            <a:r>
              <a:rPr lang="zh-CN" altLang="en-US" sz="20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SUB2</a:t>
            </a:r>
            <a:r>
              <a:rPr lang="zh-CN" altLang="en-US" sz="20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单元中。试编程序求两个数相减的绝对值，将结果存于</a:t>
            </a:r>
            <a:r>
              <a:rPr lang="en-US" altLang="zh-CN" sz="20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RESULT</a:t>
            </a:r>
            <a:r>
              <a:rPr lang="zh-CN" altLang="en-US" sz="20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单元，低位在高地址，高位在低地址，同时在屏幕上显示运算结果。</a:t>
            </a:r>
            <a:endParaRPr lang="zh-CN" altLang="en-US" sz="20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1403648" y="3789040"/>
            <a:ext cx="6840760" cy="1595309"/>
          </a:xfrm>
          <a:prstGeom prst="rect">
            <a:avLst/>
          </a:prstGeom>
        </p:spPr>
        <p:txBody>
          <a:bodyPr wrap="square">
            <a:spAutoFit/>
          </a:bodyPr>
          <a:lstStyle/>
          <a:p>
            <a:r>
              <a:rPr lang="zh-CN" altLang="en-US" sz="2000" b="1" dirty="0"/>
              <a:t>设计思路：</a:t>
            </a:r>
            <a:endParaRPr lang="en-US" altLang="zh-CN" sz="2000" b="1" dirty="0"/>
          </a:p>
          <a:p>
            <a:pPr>
              <a:lnSpc>
                <a:spcPct val="150000"/>
              </a:lnSpc>
            </a:pPr>
            <a:r>
              <a:rPr lang="zh-CN" altLang="en-US" b="1" dirty="0"/>
              <a:t>程序设计时，可将两个数按从高位到低位的顺序比较，判断出大小，设置被减数和减数指针，然后做二进制减法，十进制调整。</a:t>
            </a:r>
            <a:endParaRPr lang="en-US" altLang="zh-CN" b="1" dirty="0"/>
          </a:p>
          <a:p>
            <a:pPr>
              <a:lnSpc>
                <a:spcPct val="150000"/>
              </a:lnSpc>
            </a:pPr>
            <a:r>
              <a:rPr lang="zh-CN" altLang="en-US" b="1" dirty="0"/>
              <a:t>代码见</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448280" y="1700808"/>
            <a:ext cx="8501235" cy="4431983"/>
          </a:xfrm>
          <a:prstGeom prst="rect">
            <a:avLst/>
          </a:prstGeom>
        </p:spPr>
        <p:txBody>
          <a:bodyPr wrap="square">
            <a:spAutoFit/>
          </a:bodyPr>
          <a:lstStyle/>
          <a:p>
            <a:pPr>
              <a:spcBef>
                <a:spcPts val="1200"/>
              </a:spcBef>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表</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串处理程序设计示例</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串的处理是程序设计中经常遇到的另一类问题。表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串是一组顺序存放的元素集合，其元素类型可以是数值型、字符型或具有某种意义的信息代码。对表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串的处理通常有传送、查找、删除、插入、排序、检索等，可以充分利用串操作类指令。</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⑴ 表的搜索、插入、删除、统计</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表是一组连续存放的元素集合，对表的操作通常要求不破坏表原来各元素间的位置关系。</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要删除一个元素，首先要找到这个元素，然后将后续元素向前移动一个位置，覆盖掉这个元素就可以了。</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而要向表中插入一个元素，首先要将插入点以后的所有元素向后移动一个位置，留出空位，然后方可插入元素。</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在统计一个表的元素时，要事先给表的结束位置加一个结束标志，才可以进行统计。</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755576" y="1859339"/>
            <a:ext cx="7920880" cy="4124206"/>
          </a:xfrm>
          <a:prstGeom prst="rect">
            <a:avLst/>
          </a:prstGeom>
        </p:spPr>
        <p:txBody>
          <a:bodyPr wrap="square">
            <a:spAutoFit/>
          </a:bodyPr>
          <a:lstStyle/>
          <a:p>
            <a:pPr>
              <a:spcBef>
                <a:spcPts val="1200"/>
              </a:spcBef>
            </a:pPr>
            <a:r>
              <a:rPr lang="zh-CN" altLang="en-US" sz="24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4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5.17 STRA</a:t>
            </a:r>
            <a:r>
              <a:rPr lang="zh-CN" altLang="en-US" sz="24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缓冲区中存放有</a:t>
            </a:r>
            <a:r>
              <a:rPr lang="en-US" altLang="zh-CN" sz="24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100</a:t>
            </a:r>
            <a:r>
              <a:rPr lang="zh-CN" altLang="en-US" sz="24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个字符数据，按要求对它们进行下列处理。</a:t>
            </a:r>
            <a:endParaRPr lang="zh-CN" altLang="en-US" sz="24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①删除</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STRA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中所有的‘</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字母。</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②统计</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STRA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中删除后的字符个数送入</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LENG</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单元。</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③从键盘读入一个字符，插入</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STRA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串第一个字母</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后。</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④显示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STRA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中的字符串。</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可以将每个处理部分设计为</a:t>
            </a:r>
            <a:r>
              <a:rPr lang="zh-CN" altLang="en-US" b="1"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一个或多个子程序</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，由</a:t>
            </a:r>
            <a:r>
              <a:rPr lang="zh-CN" altLang="en-US" b="1"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主程序</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调用。</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在插入和删除子程序中都要进行串的移动，所以另外设计一个移动串子程序</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TRAS</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供删除和插入子程序调用。</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pPr>
            <a:r>
              <a:rPr lang="zh-CN" altLang="en-US" b="1"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各子程序共享数据段</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，都可以对</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STRA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缓冲区进行访问。</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419207" y="3831451"/>
            <a:ext cx="7924077" cy="2739211"/>
          </a:xfrm>
          <a:prstGeom prst="rect">
            <a:avLst/>
          </a:prstGeom>
        </p:spPr>
        <p:txBody>
          <a:bodyPr wrap="square">
            <a:spAutoFit/>
          </a:bodyPr>
          <a:lstStyle/>
          <a:p>
            <a:pPr>
              <a:spcBef>
                <a:spcPts val="120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各子程序功能及入口、出口参数：</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子程序</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DELET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入口：</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DI</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指向</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STRA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首址，</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CX=</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串长度。</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子程序</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COUNT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入口：</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SI</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指向</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STRA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首址； 出口</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LENG=</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串长度。</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子程序</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INSER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入口：</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AL=</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待插入字符，</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DI</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指向</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STRA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首址。</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子程序</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DISPL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入口：</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DX</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指向</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STRA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首址。</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子程序</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TRAS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入口：</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SI</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指向源串首</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末址，</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DI</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指向目的串首</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末址，</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CX=</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移动次数，设置好方向标志</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DF</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的值。</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另外，所有的子程序都利用数据段存储单元传递参数。</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419207" y="1642775"/>
            <a:ext cx="2492990" cy="400110"/>
          </a:xfrm>
          <a:prstGeom prst="rect">
            <a:avLst/>
          </a:prstGeom>
        </p:spPr>
        <p:txBody>
          <a:bodyPr wrap="none">
            <a:spAutoFit/>
          </a:bodyPr>
          <a:lstStyle/>
          <a:p>
            <a:r>
              <a:rPr lang="zh-CN" altLang="en-US" sz="2000" b="1" dirty="0"/>
              <a:t>各子程序的调用关系</a:t>
            </a:r>
            <a:endParaRPr lang="zh-CN" altLang="en-US" sz="2000" b="1" dirty="0"/>
          </a:p>
        </p:txBody>
      </p:sp>
      <p:pic>
        <p:nvPicPr>
          <p:cNvPr id="7" name="图片 6"/>
          <p:cNvPicPr>
            <a:picLocks noChangeAspect="1"/>
          </p:cNvPicPr>
          <p:nvPr/>
        </p:nvPicPr>
        <p:blipFill>
          <a:blip r:embed="rId1"/>
          <a:stretch>
            <a:fillRect/>
          </a:stretch>
        </p:blipFill>
        <p:spPr>
          <a:xfrm>
            <a:off x="3203848" y="1594225"/>
            <a:ext cx="4526973" cy="20904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fade">
                                      <p:cBhvr>
                                        <p:cTn id="4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344150" y="936650"/>
            <a:ext cx="5682853" cy="512415"/>
          </a:xfrm>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a:xfrm>
            <a:off x="344149" y="290976"/>
            <a:ext cx="5966391" cy="563562"/>
          </a:xfrm>
        </p:spPr>
        <p:txBody>
          <a:bodyPr/>
          <a:lstStyle/>
          <a:p>
            <a:endParaRPr lang="zh-CN" altLang="en-US" dirty="0"/>
          </a:p>
        </p:txBody>
      </p:sp>
      <p:sp>
        <p:nvSpPr>
          <p:cNvPr id="5" name="矩形 4"/>
          <p:cNvSpPr/>
          <p:nvPr/>
        </p:nvSpPr>
        <p:spPr>
          <a:xfrm>
            <a:off x="344150" y="1439096"/>
            <a:ext cx="7746038" cy="1335622"/>
          </a:xfrm>
          <a:prstGeom prst="rect">
            <a:avLst/>
          </a:prstGeom>
        </p:spPr>
        <p:txBody>
          <a:bodyPr wrap="square">
            <a:spAutoFit/>
          </a:bodyPr>
          <a:lstStyle/>
          <a:p>
            <a:pPr>
              <a:lnSpc>
                <a:spcPct val="150000"/>
              </a:lnSpc>
              <a:spcBef>
                <a:spcPts val="1200"/>
              </a:spcBef>
            </a:pPr>
            <a:r>
              <a:rPr lang="en-US" altLang="zh-CN" sz="2000" b="1" dirty="0"/>
              <a:t>2) </a:t>
            </a:r>
            <a:r>
              <a:rPr lang="zh-CN" altLang="en-US" sz="2000" b="1" dirty="0"/>
              <a:t>排序与检索</a:t>
            </a:r>
            <a:endParaRPr lang="en-US" altLang="zh-CN" sz="2000" b="1" dirty="0"/>
          </a:p>
          <a:p>
            <a:pPr>
              <a:lnSpc>
                <a:spcPct val="150000"/>
              </a:lnSpc>
            </a:pPr>
            <a:r>
              <a:rPr lang="zh-CN" altLang="en-US" dirty="0"/>
              <a:t>对表的处理中，非常重要的一种就是排序。排序的算法有很多种，各有优劣，在这里，给大家介绍一种广泛使用的排序算法</a:t>
            </a:r>
            <a:r>
              <a:rPr lang="en-US" altLang="zh-CN" dirty="0"/>
              <a:t>——</a:t>
            </a:r>
            <a:r>
              <a:rPr lang="zh-CN" altLang="en-US" dirty="0"/>
              <a:t>冒泡排序。</a:t>
            </a:r>
            <a:endParaRPr lang="zh-CN" altLang="en-US" dirty="0"/>
          </a:p>
        </p:txBody>
      </p:sp>
      <p:sp>
        <p:nvSpPr>
          <p:cNvPr id="6" name="矩形 5"/>
          <p:cNvSpPr/>
          <p:nvPr/>
        </p:nvSpPr>
        <p:spPr>
          <a:xfrm>
            <a:off x="513859" y="2774718"/>
            <a:ext cx="8116282" cy="3508653"/>
          </a:xfrm>
          <a:prstGeom prst="rect">
            <a:avLst/>
          </a:prstGeom>
        </p:spPr>
        <p:txBody>
          <a:bodyPr wrap="square">
            <a:spAutoFit/>
          </a:bodyPr>
          <a:lstStyle/>
          <a:p>
            <a:pPr>
              <a:lnSpc>
                <a:spcPct val="150000"/>
              </a:lnSpc>
              <a:spcBef>
                <a:spcPts val="60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算法思想</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spcBef>
                <a:spcPts val="600"/>
              </a:spcBef>
              <a:buClr>
                <a:srgbClr val="CC6600"/>
              </a:buClr>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从第一个数开始，依次对</a:t>
            </a:r>
            <a:r>
              <a:rPr lang="zh-CN" altLang="en-US" sz="1600" b="1"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相邻的两个数比较</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，若顺序符合要求，则不处理</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若顺序不符合要求，则交换两个数的位置。</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spcBef>
                <a:spcPts val="600"/>
              </a:spcBef>
              <a:buClr>
                <a:srgbClr val="CC6600"/>
              </a:buClr>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重复这个过程，</a:t>
            </a:r>
            <a:r>
              <a:rPr lang="zh-CN" altLang="en-US" sz="1600" b="1"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共比较</a:t>
            </a:r>
            <a:r>
              <a:rPr lang="en-US" altLang="zh-CN" sz="1600" b="1"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(N-1)</a:t>
            </a:r>
            <a:r>
              <a:rPr lang="zh-CN" altLang="en-US" sz="1600" b="1"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次</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，比较完所有的元素，称为一轮比较。</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spcBef>
                <a:spcPts val="600"/>
              </a:spcBef>
              <a:buClr>
                <a:srgbClr val="CC6600"/>
              </a:buClr>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一轮比较后，已经将最小的数放在了最后，</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spcBef>
                <a:spcPts val="600"/>
              </a:spcBef>
              <a:buClr>
                <a:srgbClr val="CC6600"/>
              </a:buClr>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第二轮比较只需要比较前边的</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N-1)</a:t>
            </a:r>
            <a:r>
              <a:rPr lang="zh-CN" altLang="en-US" sz="1600" b="1"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个元素，共比较</a:t>
            </a:r>
            <a:r>
              <a:rPr lang="en-US" altLang="zh-CN" sz="1600" b="1"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(N-2)</a:t>
            </a:r>
            <a:r>
              <a:rPr lang="zh-CN" altLang="en-US" sz="1600" b="1"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次</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spcBef>
                <a:spcPts val="600"/>
              </a:spcBef>
              <a:buClr>
                <a:srgbClr val="CC6600"/>
              </a:buClr>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比较完后，又将数组中的次小数排在了倒数第二个位置，然后，再进行下一轮的比较，</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spcBef>
                <a:spcPts val="600"/>
              </a:spcBef>
              <a:buClr>
                <a:srgbClr val="CC6600"/>
              </a:buClr>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这样依此类推，总共进行</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(N-1)</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轮的比较，就可以完成排序。</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spcBef>
                <a:spcPts val="600"/>
              </a:spcBef>
              <a:buClr>
                <a:srgbClr val="CC6600"/>
              </a:buClr>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每次进入外循环时，将</a:t>
            </a:r>
            <a:r>
              <a:rPr lang="zh-CN" altLang="en-US" sz="1600" b="1"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标志位设为</a:t>
            </a:r>
            <a:r>
              <a:rPr lang="en-US" altLang="zh-CN" sz="1600" b="1" dirty="0">
                <a:solidFill>
                  <a:srgbClr val="B10303"/>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，若内循环中有交换发生，就将标志位设为</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。内循环结束时检测标志位的值，若为</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，就再一次进入外循环</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若为</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，则表明前一轮比较没有交换发生，已经完成排序，从而立即结束外循环。</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fade">
                                      <p:cBhvr>
                                        <p:cTn id="37" dur="500"/>
                                        <p:tgtEl>
                                          <p:spTgt spid="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500"/>
                                        <p:tgtEl>
                                          <p:spTgt spid="6">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animEffect transition="in" filter="fade">
                                      <p:cBhvr>
                                        <p:cTn id="47" dur="500"/>
                                        <p:tgtEl>
                                          <p:spTgt spid="6">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7" end="7"/>
                                            </p:txEl>
                                          </p:spTgt>
                                        </p:tgtEl>
                                        <p:attrNameLst>
                                          <p:attrName>style.visibility</p:attrName>
                                        </p:attrNameLst>
                                      </p:cBhvr>
                                      <p:to>
                                        <p:strVal val="visible"/>
                                      </p:to>
                                    </p:set>
                                    <p:animEffect transition="in" filter="fade">
                                      <p:cBhvr>
                                        <p:cTn id="5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grpSp>
        <p:nvGrpSpPr>
          <p:cNvPr id="71" name="组合 70"/>
          <p:cNvGrpSpPr/>
          <p:nvPr/>
        </p:nvGrpSpPr>
        <p:grpSpPr>
          <a:xfrm>
            <a:off x="1475656" y="1642775"/>
            <a:ext cx="7147520" cy="4834225"/>
            <a:chOff x="533400" y="457200"/>
            <a:chExt cx="8305800" cy="6019800"/>
          </a:xfrm>
        </p:grpSpPr>
        <p:sp>
          <p:nvSpPr>
            <p:cNvPr id="72" name="Line 4"/>
            <p:cNvSpPr>
              <a:spLocks noChangeShapeType="1"/>
            </p:cNvSpPr>
            <p:nvPr/>
          </p:nvSpPr>
          <p:spPr bwMode="auto">
            <a:xfrm>
              <a:off x="4495800" y="4876800"/>
              <a:ext cx="0" cy="45720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3" name="Group 5"/>
            <p:cNvGrpSpPr/>
            <p:nvPr/>
          </p:nvGrpSpPr>
          <p:grpSpPr bwMode="auto">
            <a:xfrm>
              <a:off x="5486400" y="3962400"/>
              <a:ext cx="1447800" cy="1752600"/>
              <a:chOff x="3456" y="2496"/>
              <a:chExt cx="912" cy="1104"/>
            </a:xfrm>
          </p:grpSpPr>
          <p:sp>
            <p:nvSpPr>
              <p:cNvPr id="133" name="Line 6"/>
              <p:cNvSpPr>
                <a:spLocks noChangeShapeType="1"/>
              </p:cNvSpPr>
              <p:nvPr/>
            </p:nvSpPr>
            <p:spPr bwMode="auto">
              <a:xfrm>
                <a:off x="3456" y="3600"/>
                <a:ext cx="240" cy="0"/>
              </a:xfrm>
              <a:prstGeom prst="line">
                <a:avLst/>
              </a:prstGeom>
              <a:noFill/>
              <a:ln w="34925" cap="sq">
                <a:solidFill>
                  <a:srgbClr val="FF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4" name="Line 7"/>
              <p:cNvSpPr>
                <a:spLocks noChangeShapeType="1"/>
              </p:cNvSpPr>
              <p:nvPr/>
            </p:nvSpPr>
            <p:spPr bwMode="auto">
              <a:xfrm>
                <a:off x="3696" y="2496"/>
                <a:ext cx="672" cy="0"/>
              </a:xfrm>
              <a:prstGeom prst="line">
                <a:avLst/>
              </a:prstGeom>
              <a:noFill/>
              <a:ln w="34925" cap="sq">
                <a:solidFill>
                  <a:srgbClr val="FF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5" name="Line 8"/>
              <p:cNvSpPr>
                <a:spLocks noChangeShapeType="1"/>
              </p:cNvSpPr>
              <p:nvPr/>
            </p:nvSpPr>
            <p:spPr bwMode="auto">
              <a:xfrm>
                <a:off x="4368" y="2496"/>
                <a:ext cx="0" cy="288"/>
              </a:xfrm>
              <a:prstGeom prst="line">
                <a:avLst/>
              </a:prstGeom>
              <a:noFill/>
              <a:ln w="34925" cap="sq">
                <a:solidFill>
                  <a:srgbClr val="FFFF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6" name="Line 9"/>
              <p:cNvSpPr>
                <a:spLocks noChangeShapeType="1"/>
              </p:cNvSpPr>
              <p:nvPr/>
            </p:nvSpPr>
            <p:spPr bwMode="auto">
              <a:xfrm flipV="1">
                <a:off x="3696" y="2496"/>
                <a:ext cx="0" cy="1104"/>
              </a:xfrm>
              <a:prstGeom prst="line">
                <a:avLst/>
              </a:prstGeom>
              <a:noFill/>
              <a:ln w="349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74" name="AutoShape 11"/>
            <p:cNvSpPr>
              <a:spLocks noChangeArrowheads="1"/>
            </p:cNvSpPr>
            <p:nvPr/>
          </p:nvSpPr>
          <p:spPr bwMode="auto">
            <a:xfrm>
              <a:off x="1524000" y="762000"/>
              <a:ext cx="1143000" cy="457200"/>
            </a:xfrm>
            <a:prstGeom prst="flowChartAlternateProcess">
              <a:avLst/>
            </a:prstGeom>
            <a:solidFill>
              <a:srgbClr val="00CC99"/>
            </a:solidFill>
            <a:ln w="34925" cap="sq">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开始</a:t>
              </a: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5" name="Rectangle 12"/>
            <p:cNvSpPr>
              <a:spLocks noChangeArrowheads="1"/>
            </p:cNvSpPr>
            <p:nvPr/>
          </p:nvSpPr>
          <p:spPr bwMode="auto">
            <a:xfrm>
              <a:off x="1219200" y="1676400"/>
              <a:ext cx="1828800" cy="457200"/>
            </a:xfrm>
            <a:prstGeom prst="rect">
              <a:avLst/>
            </a:prstGeom>
            <a:solidFill>
              <a:srgbClr val="CCFFFF"/>
            </a:solidFill>
            <a:ln w="34925"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置循环初值</a:t>
              </a: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6" name="Rectangle 13"/>
            <p:cNvSpPr>
              <a:spLocks noChangeArrowheads="1"/>
            </p:cNvSpPr>
            <p:nvPr/>
          </p:nvSpPr>
          <p:spPr bwMode="auto">
            <a:xfrm>
              <a:off x="1219200" y="2590800"/>
              <a:ext cx="1828800" cy="457200"/>
            </a:xfrm>
            <a:prstGeom prst="rect">
              <a:avLst/>
            </a:prstGeom>
            <a:solidFill>
              <a:srgbClr val="CCFFFF"/>
            </a:solidFill>
            <a:ln w="34925"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清交换标志</a:t>
              </a: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 name="Rectangle 14"/>
            <p:cNvSpPr>
              <a:spLocks noChangeArrowheads="1"/>
            </p:cNvSpPr>
            <p:nvPr/>
          </p:nvSpPr>
          <p:spPr bwMode="auto">
            <a:xfrm>
              <a:off x="1219200" y="3352800"/>
              <a:ext cx="1828800" cy="457200"/>
            </a:xfrm>
            <a:prstGeom prst="rect">
              <a:avLst/>
            </a:prstGeom>
            <a:solidFill>
              <a:srgbClr val="CCFFFF"/>
            </a:solidFill>
            <a:ln w="34925"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置地址指针</a:t>
              </a:r>
              <a:r>
                <a:rPr kumimoji="1" lang="en-US" altLang="zh-CN"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SI</a:t>
              </a:r>
              <a:endParaRPr kumimoji="1" lang="en-US" altLang="zh-CN"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 name="Rectangle 15"/>
            <p:cNvSpPr>
              <a:spLocks noChangeArrowheads="1"/>
            </p:cNvSpPr>
            <p:nvPr/>
          </p:nvSpPr>
          <p:spPr bwMode="auto">
            <a:xfrm>
              <a:off x="1143000" y="4953000"/>
              <a:ext cx="1828800" cy="457200"/>
            </a:xfrm>
            <a:prstGeom prst="rect">
              <a:avLst/>
            </a:prstGeom>
            <a:solidFill>
              <a:srgbClr val="FFFF99"/>
            </a:solidFill>
            <a:ln w="34925" cap="sq">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取数</a:t>
              </a:r>
              <a:r>
                <a:rPr kumimoji="1" lang="en-US" altLang="zh-CN"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(SI)</a:t>
              </a:r>
              <a:r>
                <a:rPr kumimoji="1" lang="en-US" altLang="zh-CN"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kumimoji="1" lang="en-US" altLang="zh-CN"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AX</a:t>
              </a:r>
              <a:endParaRPr kumimoji="1" lang="en-US" altLang="zh-CN"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9" name="Rectangle 16"/>
            <p:cNvSpPr>
              <a:spLocks noChangeArrowheads="1"/>
            </p:cNvSpPr>
            <p:nvPr/>
          </p:nvSpPr>
          <p:spPr bwMode="auto">
            <a:xfrm>
              <a:off x="3657600" y="4419600"/>
              <a:ext cx="1828800" cy="457200"/>
            </a:xfrm>
            <a:prstGeom prst="rect">
              <a:avLst/>
            </a:prstGeom>
            <a:solidFill>
              <a:srgbClr val="FFFF99"/>
            </a:solidFill>
            <a:ln w="34925" cap="sq">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修改地址</a:t>
              </a:r>
              <a:r>
                <a:rPr kumimoji="1" lang="en-US" altLang="zh-CN"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DI</a:t>
              </a:r>
              <a:endParaRPr kumimoji="1" lang="en-US" altLang="zh-CN"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0" name="Rectangle 17"/>
            <p:cNvSpPr>
              <a:spLocks noChangeArrowheads="1"/>
            </p:cNvSpPr>
            <p:nvPr/>
          </p:nvSpPr>
          <p:spPr bwMode="auto">
            <a:xfrm>
              <a:off x="3657600" y="3581400"/>
              <a:ext cx="1828800" cy="457200"/>
            </a:xfrm>
            <a:prstGeom prst="rect">
              <a:avLst/>
            </a:prstGeom>
            <a:solidFill>
              <a:srgbClr val="FFFF99"/>
            </a:solidFill>
            <a:ln w="34925" cap="sq">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修改地址</a:t>
              </a:r>
              <a:r>
                <a:rPr kumimoji="1" lang="en-US" altLang="zh-CN"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SI</a:t>
              </a:r>
              <a:endParaRPr kumimoji="1" lang="en-US" altLang="zh-CN"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1" name="Rectangle 18"/>
            <p:cNvSpPr>
              <a:spLocks noChangeArrowheads="1"/>
            </p:cNvSpPr>
            <p:nvPr/>
          </p:nvSpPr>
          <p:spPr bwMode="auto">
            <a:xfrm>
              <a:off x="3581400" y="1905000"/>
              <a:ext cx="1828800" cy="457200"/>
            </a:xfrm>
            <a:prstGeom prst="rect">
              <a:avLst/>
            </a:prstGeom>
            <a:solidFill>
              <a:srgbClr val="FFFF99"/>
            </a:solidFill>
            <a:ln w="34925" cap="sq">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两数交换位置</a:t>
              </a: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2" name="Rectangle 19"/>
            <p:cNvSpPr>
              <a:spLocks noChangeArrowheads="1"/>
            </p:cNvSpPr>
            <p:nvPr/>
          </p:nvSpPr>
          <p:spPr bwMode="auto">
            <a:xfrm>
              <a:off x="1219200" y="4114800"/>
              <a:ext cx="1828800" cy="457200"/>
            </a:xfrm>
            <a:prstGeom prst="rect">
              <a:avLst/>
            </a:prstGeom>
            <a:solidFill>
              <a:srgbClr val="CCFFFF"/>
            </a:solidFill>
            <a:ln w="34925"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置地址指针</a:t>
              </a:r>
              <a:r>
                <a:rPr kumimoji="1" lang="en-US" altLang="zh-CN"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DI</a:t>
              </a:r>
              <a:endParaRPr kumimoji="1" lang="en-US" altLang="zh-CN"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3" name="Rectangle 20"/>
            <p:cNvSpPr>
              <a:spLocks noChangeArrowheads="1"/>
            </p:cNvSpPr>
            <p:nvPr/>
          </p:nvSpPr>
          <p:spPr bwMode="auto">
            <a:xfrm>
              <a:off x="3581400" y="2743200"/>
              <a:ext cx="1828800" cy="457200"/>
            </a:xfrm>
            <a:prstGeom prst="rect">
              <a:avLst/>
            </a:prstGeom>
            <a:solidFill>
              <a:srgbClr val="FFFF99"/>
            </a:solidFill>
            <a:ln w="34925" cap="sq">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置交换标志</a:t>
              </a: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4" name="AutoShape 21"/>
            <p:cNvSpPr>
              <a:spLocks noChangeArrowheads="1"/>
            </p:cNvSpPr>
            <p:nvPr/>
          </p:nvSpPr>
          <p:spPr bwMode="auto">
            <a:xfrm>
              <a:off x="3505200" y="838200"/>
              <a:ext cx="1905000" cy="762000"/>
            </a:xfrm>
            <a:prstGeom prst="flowChartDecision">
              <a:avLst/>
            </a:prstGeom>
            <a:solidFill>
              <a:srgbClr val="FFFF99"/>
            </a:solidFill>
            <a:ln w="34925" cap="sq">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AX&gt;(DI)?</a:t>
              </a:r>
              <a:endParaRPr kumimoji="1" lang="en-US" altLang="zh-CN"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5" name="AutoShape 22"/>
            <p:cNvSpPr>
              <a:spLocks noChangeArrowheads="1"/>
            </p:cNvSpPr>
            <p:nvPr/>
          </p:nvSpPr>
          <p:spPr bwMode="auto">
            <a:xfrm>
              <a:off x="3581400" y="5334000"/>
              <a:ext cx="1905000" cy="762000"/>
            </a:xfrm>
            <a:prstGeom prst="flowChartDecision">
              <a:avLst/>
            </a:prstGeom>
            <a:solidFill>
              <a:srgbClr val="FFFF99"/>
            </a:solidFill>
            <a:ln w="34925" cap="sq">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600"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内循环结束？</a:t>
              </a:r>
              <a:endParaRPr kumimoji="1" lang="zh-CN" altLang="en-US" sz="1600"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6" name="Line 23"/>
            <p:cNvSpPr>
              <a:spLocks noChangeShapeType="1"/>
            </p:cNvSpPr>
            <p:nvPr/>
          </p:nvSpPr>
          <p:spPr bwMode="auto">
            <a:xfrm>
              <a:off x="2057400" y="1219200"/>
              <a:ext cx="0" cy="457200"/>
            </a:xfrm>
            <a:prstGeom prst="line">
              <a:avLst/>
            </a:prstGeom>
            <a:noFill/>
            <a:ln w="34925" cap="sq">
              <a:solidFill>
                <a:srgbClr val="FFFF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7" name="Line 24"/>
            <p:cNvSpPr>
              <a:spLocks noChangeShapeType="1"/>
            </p:cNvSpPr>
            <p:nvPr/>
          </p:nvSpPr>
          <p:spPr bwMode="auto">
            <a:xfrm>
              <a:off x="2057400" y="2133600"/>
              <a:ext cx="0" cy="457200"/>
            </a:xfrm>
            <a:prstGeom prst="line">
              <a:avLst/>
            </a:prstGeom>
            <a:noFill/>
            <a:ln w="34925" cap="sq">
              <a:solidFill>
                <a:srgbClr val="0000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8" name="Line 25"/>
            <p:cNvSpPr>
              <a:spLocks noChangeShapeType="1"/>
            </p:cNvSpPr>
            <p:nvPr/>
          </p:nvSpPr>
          <p:spPr bwMode="auto">
            <a:xfrm>
              <a:off x="2057400" y="3048000"/>
              <a:ext cx="0" cy="304800"/>
            </a:xfrm>
            <a:prstGeom prst="line">
              <a:avLst/>
            </a:prstGeom>
            <a:noFill/>
            <a:ln w="34925" cap="sq">
              <a:solidFill>
                <a:srgbClr val="0000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9" name="Line 26"/>
            <p:cNvSpPr>
              <a:spLocks noChangeShapeType="1"/>
            </p:cNvSpPr>
            <p:nvPr/>
          </p:nvSpPr>
          <p:spPr bwMode="auto">
            <a:xfrm>
              <a:off x="2057400" y="3810000"/>
              <a:ext cx="0" cy="304800"/>
            </a:xfrm>
            <a:prstGeom prst="line">
              <a:avLst/>
            </a:prstGeom>
            <a:noFill/>
            <a:ln w="34925" cap="sq">
              <a:solidFill>
                <a:srgbClr val="0000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0" name="Line 27"/>
            <p:cNvSpPr>
              <a:spLocks noChangeShapeType="1"/>
            </p:cNvSpPr>
            <p:nvPr/>
          </p:nvSpPr>
          <p:spPr bwMode="auto">
            <a:xfrm>
              <a:off x="2057400" y="4572000"/>
              <a:ext cx="0" cy="381000"/>
            </a:xfrm>
            <a:prstGeom prst="line">
              <a:avLst/>
            </a:prstGeom>
            <a:noFill/>
            <a:ln w="34925" cap="sq">
              <a:solidFill>
                <a:srgbClr val="FFFF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1" name="Line 28"/>
            <p:cNvSpPr>
              <a:spLocks noChangeShapeType="1"/>
            </p:cNvSpPr>
            <p:nvPr/>
          </p:nvSpPr>
          <p:spPr bwMode="auto">
            <a:xfrm>
              <a:off x="4495800" y="3276600"/>
              <a:ext cx="0" cy="381000"/>
            </a:xfrm>
            <a:prstGeom prst="line">
              <a:avLst/>
            </a:prstGeom>
            <a:noFill/>
            <a:ln w="34925" cap="sq">
              <a:solidFill>
                <a:srgbClr val="FFFF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2" name="Line 29"/>
            <p:cNvSpPr>
              <a:spLocks noChangeShapeType="1"/>
            </p:cNvSpPr>
            <p:nvPr/>
          </p:nvSpPr>
          <p:spPr bwMode="auto">
            <a:xfrm>
              <a:off x="4495800" y="4038600"/>
              <a:ext cx="0" cy="381000"/>
            </a:xfrm>
            <a:prstGeom prst="line">
              <a:avLst/>
            </a:prstGeom>
            <a:noFill/>
            <a:ln w="34925" cap="sq">
              <a:solidFill>
                <a:srgbClr val="FFFF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3" name="Line 30"/>
            <p:cNvSpPr>
              <a:spLocks noChangeShapeType="1"/>
            </p:cNvSpPr>
            <p:nvPr/>
          </p:nvSpPr>
          <p:spPr bwMode="auto">
            <a:xfrm>
              <a:off x="2057400" y="5410200"/>
              <a:ext cx="0" cy="304800"/>
            </a:xfrm>
            <a:prstGeom prst="line">
              <a:avLst/>
            </a:prstGeom>
            <a:noFill/>
            <a:ln w="34925" cap="sq">
              <a:solidFill>
                <a:srgbClr val="FF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Line 31"/>
            <p:cNvSpPr>
              <a:spLocks noChangeShapeType="1"/>
            </p:cNvSpPr>
            <p:nvPr/>
          </p:nvSpPr>
          <p:spPr bwMode="auto">
            <a:xfrm>
              <a:off x="2057400" y="5715000"/>
              <a:ext cx="1143000" cy="0"/>
            </a:xfrm>
            <a:prstGeom prst="line">
              <a:avLst/>
            </a:prstGeom>
            <a:noFill/>
            <a:ln w="34925" cap="sq">
              <a:solidFill>
                <a:srgbClr val="FF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5" name="Line 32"/>
            <p:cNvSpPr>
              <a:spLocks noChangeShapeType="1"/>
            </p:cNvSpPr>
            <p:nvPr/>
          </p:nvSpPr>
          <p:spPr bwMode="auto">
            <a:xfrm flipH="1" flipV="1">
              <a:off x="3200400" y="457200"/>
              <a:ext cx="0" cy="5257800"/>
            </a:xfrm>
            <a:prstGeom prst="line">
              <a:avLst/>
            </a:prstGeom>
            <a:noFill/>
            <a:ln w="34925" cap="sq">
              <a:solidFill>
                <a:srgbClr val="FF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6" name="Line 33"/>
            <p:cNvSpPr>
              <a:spLocks noChangeShapeType="1"/>
            </p:cNvSpPr>
            <p:nvPr/>
          </p:nvSpPr>
          <p:spPr bwMode="auto">
            <a:xfrm>
              <a:off x="3200400" y="457200"/>
              <a:ext cx="1295400" cy="0"/>
            </a:xfrm>
            <a:prstGeom prst="line">
              <a:avLst/>
            </a:prstGeom>
            <a:noFill/>
            <a:ln w="34925" cap="sq">
              <a:solidFill>
                <a:srgbClr val="FF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7" name="Line 34"/>
            <p:cNvSpPr>
              <a:spLocks noChangeShapeType="1"/>
            </p:cNvSpPr>
            <p:nvPr/>
          </p:nvSpPr>
          <p:spPr bwMode="auto">
            <a:xfrm>
              <a:off x="4495800" y="457200"/>
              <a:ext cx="0" cy="381000"/>
            </a:xfrm>
            <a:prstGeom prst="line">
              <a:avLst/>
            </a:prstGeom>
            <a:noFill/>
            <a:ln w="34925" cap="sq">
              <a:solidFill>
                <a:srgbClr val="FFFF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8" name="Line 35"/>
            <p:cNvSpPr>
              <a:spLocks noChangeShapeType="1"/>
            </p:cNvSpPr>
            <p:nvPr/>
          </p:nvSpPr>
          <p:spPr bwMode="auto">
            <a:xfrm>
              <a:off x="4495800" y="1600200"/>
              <a:ext cx="0" cy="304800"/>
            </a:xfrm>
            <a:prstGeom prst="line">
              <a:avLst/>
            </a:prstGeom>
            <a:noFill/>
            <a:ln w="34925" cap="sq">
              <a:solidFill>
                <a:srgbClr val="FFFF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9" name="Line 36"/>
            <p:cNvSpPr>
              <a:spLocks noChangeShapeType="1"/>
            </p:cNvSpPr>
            <p:nvPr/>
          </p:nvSpPr>
          <p:spPr bwMode="auto">
            <a:xfrm>
              <a:off x="4495800" y="2362200"/>
              <a:ext cx="0" cy="381000"/>
            </a:xfrm>
            <a:prstGeom prst="line">
              <a:avLst/>
            </a:prstGeom>
            <a:noFill/>
            <a:ln w="34925" cap="sq">
              <a:solidFill>
                <a:srgbClr val="FFFF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0" name="Line 37"/>
            <p:cNvSpPr>
              <a:spLocks noChangeShapeType="1"/>
            </p:cNvSpPr>
            <p:nvPr/>
          </p:nvSpPr>
          <p:spPr bwMode="auto">
            <a:xfrm>
              <a:off x="4495800" y="3200400"/>
              <a:ext cx="0" cy="381000"/>
            </a:xfrm>
            <a:prstGeom prst="line">
              <a:avLst/>
            </a:prstGeom>
            <a:noFill/>
            <a:ln w="34925" cap="sq">
              <a:solidFill>
                <a:srgbClr val="FFFF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1" name="AutoShape 38"/>
            <p:cNvSpPr>
              <a:spLocks noChangeArrowheads="1"/>
            </p:cNvSpPr>
            <p:nvPr/>
          </p:nvSpPr>
          <p:spPr bwMode="auto">
            <a:xfrm>
              <a:off x="6019800" y="4419600"/>
              <a:ext cx="1905000" cy="762000"/>
            </a:xfrm>
            <a:prstGeom prst="flowChartDecision">
              <a:avLst/>
            </a:prstGeom>
            <a:solidFill>
              <a:srgbClr val="00CC99"/>
            </a:solidFill>
            <a:ln w="34925" cap="sq">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600"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交换标志为</a:t>
              </a:r>
              <a:r>
                <a:rPr kumimoji="1" lang="en-US" altLang="zh-CN" sz="1600"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endParaRPr kumimoji="1" lang="en-US" altLang="zh-CN" sz="1600"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2" name="AutoShape 39"/>
            <p:cNvSpPr>
              <a:spLocks noChangeArrowheads="1"/>
            </p:cNvSpPr>
            <p:nvPr/>
          </p:nvSpPr>
          <p:spPr bwMode="auto">
            <a:xfrm>
              <a:off x="7696200" y="5715000"/>
              <a:ext cx="1143000" cy="457200"/>
            </a:xfrm>
            <a:prstGeom prst="flowChartAlternateProcess">
              <a:avLst/>
            </a:prstGeom>
            <a:solidFill>
              <a:srgbClr val="00CC99"/>
            </a:solidFill>
            <a:ln w="34925" cap="sq">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结束</a:t>
              </a: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3" name="Line 40"/>
            <p:cNvSpPr>
              <a:spLocks noChangeShapeType="1"/>
            </p:cNvSpPr>
            <p:nvPr/>
          </p:nvSpPr>
          <p:spPr bwMode="auto">
            <a:xfrm>
              <a:off x="7924800" y="4800600"/>
              <a:ext cx="304800" cy="0"/>
            </a:xfrm>
            <a:prstGeom prst="line">
              <a:avLst/>
            </a:prstGeom>
            <a:noFill/>
            <a:ln w="34925" cap="sq">
              <a:solidFill>
                <a:srgbClr val="FF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4" name="Line 41"/>
            <p:cNvSpPr>
              <a:spLocks noChangeShapeType="1"/>
            </p:cNvSpPr>
            <p:nvPr/>
          </p:nvSpPr>
          <p:spPr bwMode="auto">
            <a:xfrm>
              <a:off x="8229600" y="4800600"/>
              <a:ext cx="0" cy="914400"/>
            </a:xfrm>
            <a:prstGeom prst="line">
              <a:avLst/>
            </a:prstGeom>
            <a:noFill/>
            <a:ln w="34925" cap="sq">
              <a:solidFill>
                <a:srgbClr val="FFFF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05" name="Group 42"/>
            <p:cNvGrpSpPr/>
            <p:nvPr/>
          </p:nvGrpSpPr>
          <p:grpSpPr bwMode="auto">
            <a:xfrm>
              <a:off x="4495800" y="1219200"/>
              <a:ext cx="2209800" cy="2209800"/>
              <a:chOff x="2928" y="768"/>
              <a:chExt cx="1392" cy="1392"/>
            </a:xfrm>
          </p:grpSpPr>
          <p:sp>
            <p:nvSpPr>
              <p:cNvPr id="129" name="Line 43"/>
              <p:cNvSpPr>
                <a:spLocks noChangeShapeType="1"/>
              </p:cNvSpPr>
              <p:nvPr/>
            </p:nvSpPr>
            <p:spPr bwMode="auto">
              <a:xfrm>
                <a:off x="3504" y="768"/>
                <a:ext cx="816" cy="0"/>
              </a:xfrm>
              <a:prstGeom prst="line">
                <a:avLst/>
              </a:prstGeom>
              <a:noFill/>
              <a:ln w="34925" cap="sq">
                <a:solidFill>
                  <a:srgbClr val="00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0" name="Line 44"/>
              <p:cNvSpPr>
                <a:spLocks noChangeShapeType="1"/>
              </p:cNvSpPr>
              <p:nvPr/>
            </p:nvSpPr>
            <p:spPr bwMode="auto">
              <a:xfrm>
                <a:off x="4320" y="768"/>
                <a:ext cx="0" cy="1200"/>
              </a:xfrm>
              <a:prstGeom prst="line">
                <a:avLst/>
              </a:prstGeom>
              <a:noFill/>
              <a:ln w="34925" cap="sq">
                <a:solidFill>
                  <a:srgbClr val="00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1" name="Line 45"/>
              <p:cNvSpPr>
                <a:spLocks noChangeShapeType="1"/>
              </p:cNvSpPr>
              <p:nvPr/>
            </p:nvSpPr>
            <p:spPr bwMode="auto">
              <a:xfrm>
                <a:off x="4320" y="1920"/>
                <a:ext cx="0" cy="240"/>
              </a:xfrm>
              <a:prstGeom prst="line">
                <a:avLst/>
              </a:prstGeom>
              <a:noFill/>
              <a:ln w="34925" cap="sq">
                <a:solidFill>
                  <a:srgbClr val="00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2" name="Line 46"/>
              <p:cNvSpPr>
                <a:spLocks noChangeShapeType="1"/>
              </p:cNvSpPr>
              <p:nvPr/>
            </p:nvSpPr>
            <p:spPr bwMode="auto">
              <a:xfrm flipH="1">
                <a:off x="2928" y="2160"/>
                <a:ext cx="1392" cy="0"/>
              </a:xfrm>
              <a:prstGeom prst="line">
                <a:avLst/>
              </a:prstGeom>
              <a:noFill/>
              <a:ln w="34925" cap="sq">
                <a:solidFill>
                  <a:srgbClr val="00FF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06" name="Text Box 47"/>
            <p:cNvSpPr txBox="1">
              <a:spLocks noChangeArrowheads="1"/>
            </p:cNvSpPr>
            <p:nvPr/>
          </p:nvSpPr>
          <p:spPr bwMode="auto">
            <a:xfrm>
              <a:off x="5410200" y="762000"/>
              <a:ext cx="482831" cy="459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FFFF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Ｎ</a:t>
              </a: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7" name="Text Box 48"/>
            <p:cNvSpPr txBox="1">
              <a:spLocks noChangeArrowheads="1"/>
            </p:cNvSpPr>
            <p:nvPr/>
          </p:nvSpPr>
          <p:spPr bwMode="auto">
            <a:xfrm>
              <a:off x="3886199" y="1524000"/>
              <a:ext cx="482831" cy="45990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4925">
                  <a:solidFill>
                    <a:srgbClr val="FFFF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Ｙ</a:t>
              </a: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8" name="Text Box 49"/>
            <p:cNvSpPr txBox="1">
              <a:spLocks noChangeArrowheads="1"/>
            </p:cNvSpPr>
            <p:nvPr/>
          </p:nvSpPr>
          <p:spPr bwMode="auto">
            <a:xfrm>
              <a:off x="7885113" y="4365625"/>
              <a:ext cx="488950" cy="459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FFFF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Ｙ</a:t>
              </a: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9" name="Text Box 50"/>
            <p:cNvSpPr txBox="1">
              <a:spLocks noChangeArrowheads="1"/>
            </p:cNvSpPr>
            <p:nvPr/>
          </p:nvSpPr>
          <p:spPr bwMode="auto">
            <a:xfrm>
              <a:off x="6227763" y="5157787"/>
              <a:ext cx="482831" cy="459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FFFF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Ｎ</a:t>
              </a: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0" name="Text Box 51"/>
            <p:cNvSpPr txBox="1">
              <a:spLocks noChangeArrowheads="1"/>
            </p:cNvSpPr>
            <p:nvPr/>
          </p:nvSpPr>
          <p:spPr bwMode="auto">
            <a:xfrm>
              <a:off x="3352800" y="5715000"/>
              <a:ext cx="482831" cy="459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FFFF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b="0" i="0" u="none" strike="noStrike" kern="0" cap="none" spc="0" normalizeH="0" baseline="0" noProof="0" dirty="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Ｎ</a:t>
              </a:r>
              <a:endParaRPr kumimoji="1" lang="zh-CN" altLang="en-US" b="0" i="0" u="none" strike="noStrike" kern="0" cap="none" spc="0" normalizeH="0" baseline="0" noProof="0" dirty="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1" name="Text Box 52"/>
            <p:cNvSpPr txBox="1">
              <a:spLocks noChangeArrowheads="1"/>
            </p:cNvSpPr>
            <p:nvPr/>
          </p:nvSpPr>
          <p:spPr bwMode="auto">
            <a:xfrm>
              <a:off x="5105400" y="5105400"/>
              <a:ext cx="482831" cy="45990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4925">
                  <a:solidFill>
                    <a:srgbClr val="FFFF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Ｙ</a:t>
              </a: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2" name="Freeform 53"/>
            <p:cNvSpPr/>
            <p:nvPr/>
          </p:nvSpPr>
          <p:spPr bwMode="auto">
            <a:xfrm>
              <a:off x="533400" y="1371600"/>
              <a:ext cx="6477000" cy="5105400"/>
            </a:xfrm>
            <a:custGeom>
              <a:avLst/>
              <a:gdLst>
                <a:gd name="T0" fmla="*/ 4128 w 4128"/>
                <a:gd name="T1" fmla="*/ 2448 h 3264"/>
                <a:gd name="T2" fmla="*/ 4128 w 4128"/>
                <a:gd name="T3" fmla="*/ 3264 h 3264"/>
                <a:gd name="T4" fmla="*/ 0 w 4128"/>
                <a:gd name="T5" fmla="*/ 3264 h 3264"/>
                <a:gd name="T6" fmla="*/ 0 w 4128"/>
                <a:gd name="T7" fmla="*/ 0 h 3264"/>
                <a:gd name="T8" fmla="*/ 960 w 4128"/>
                <a:gd name="T9" fmla="*/ 0 h 3264"/>
              </a:gdLst>
              <a:ahLst/>
              <a:cxnLst>
                <a:cxn ang="0">
                  <a:pos x="T0" y="T1"/>
                </a:cxn>
                <a:cxn ang="0">
                  <a:pos x="T2" y="T3"/>
                </a:cxn>
                <a:cxn ang="0">
                  <a:pos x="T4" y="T5"/>
                </a:cxn>
                <a:cxn ang="0">
                  <a:pos x="T6" y="T7"/>
                </a:cxn>
                <a:cxn ang="0">
                  <a:pos x="T8" y="T9"/>
                </a:cxn>
              </a:cxnLst>
              <a:rect l="0" t="0" r="r" b="b"/>
              <a:pathLst>
                <a:path w="4128" h="3264">
                  <a:moveTo>
                    <a:pt x="4128" y="2448"/>
                  </a:moveTo>
                  <a:lnTo>
                    <a:pt x="4128" y="3264"/>
                  </a:lnTo>
                  <a:lnTo>
                    <a:pt x="0" y="3264"/>
                  </a:lnTo>
                  <a:lnTo>
                    <a:pt x="0" y="0"/>
                  </a:lnTo>
                  <a:lnTo>
                    <a:pt x="960" y="0"/>
                  </a:lnTo>
                </a:path>
              </a:pathLst>
            </a:custGeom>
            <a:noFill/>
            <a:ln w="28575">
              <a:solidFill>
                <a:srgbClr val="FF00FF"/>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3" name="Freeform 54"/>
            <p:cNvSpPr/>
            <p:nvPr/>
          </p:nvSpPr>
          <p:spPr bwMode="auto">
            <a:xfrm>
              <a:off x="914400" y="4800600"/>
              <a:ext cx="3505200" cy="1371600"/>
            </a:xfrm>
            <a:custGeom>
              <a:avLst/>
              <a:gdLst>
                <a:gd name="T0" fmla="*/ 2208 w 2208"/>
                <a:gd name="T1" fmla="*/ 768 h 864"/>
                <a:gd name="T2" fmla="*/ 2208 w 2208"/>
                <a:gd name="T3" fmla="*/ 864 h 864"/>
                <a:gd name="T4" fmla="*/ 0 w 2208"/>
                <a:gd name="T5" fmla="*/ 864 h 864"/>
                <a:gd name="T6" fmla="*/ 0 w 2208"/>
                <a:gd name="T7" fmla="*/ 0 h 864"/>
                <a:gd name="T8" fmla="*/ 720 w 2208"/>
                <a:gd name="T9" fmla="*/ 0 h 864"/>
              </a:gdLst>
              <a:ahLst/>
              <a:cxnLst>
                <a:cxn ang="0">
                  <a:pos x="T0" y="T1"/>
                </a:cxn>
                <a:cxn ang="0">
                  <a:pos x="T2" y="T3"/>
                </a:cxn>
                <a:cxn ang="0">
                  <a:pos x="T4" y="T5"/>
                </a:cxn>
                <a:cxn ang="0">
                  <a:pos x="T6" y="T7"/>
                </a:cxn>
                <a:cxn ang="0">
                  <a:pos x="T8" y="T9"/>
                </a:cxn>
              </a:cxnLst>
              <a:rect l="0" t="0" r="r" b="b"/>
              <a:pathLst>
                <a:path w="2208" h="864">
                  <a:moveTo>
                    <a:pt x="2208" y="768"/>
                  </a:moveTo>
                  <a:lnTo>
                    <a:pt x="2208" y="864"/>
                  </a:lnTo>
                  <a:lnTo>
                    <a:pt x="0" y="864"/>
                  </a:lnTo>
                  <a:lnTo>
                    <a:pt x="0" y="0"/>
                  </a:lnTo>
                  <a:lnTo>
                    <a:pt x="720" y="0"/>
                  </a:lnTo>
                </a:path>
              </a:pathLst>
            </a:custGeom>
            <a:noFill/>
            <a:ln w="31750">
              <a:solidFill>
                <a:srgbClr val="00FF00"/>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4" name="Line 55"/>
            <p:cNvSpPr>
              <a:spLocks noChangeShapeType="1"/>
            </p:cNvSpPr>
            <p:nvPr/>
          </p:nvSpPr>
          <p:spPr bwMode="auto">
            <a:xfrm>
              <a:off x="2057400" y="1219200"/>
              <a:ext cx="0" cy="457200"/>
            </a:xfrm>
            <a:prstGeom prst="line">
              <a:avLst/>
            </a:prstGeom>
            <a:noFill/>
            <a:ln w="41275">
              <a:solidFill>
                <a:srgbClr val="FF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5" name="Line 56"/>
            <p:cNvSpPr>
              <a:spLocks noChangeShapeType="1"/>
            </p:cNvSpPr>
            <p:nvPr/>
          </p:nvSpPr>
          <p:spPr bwMode="auto">
            <a:xfrm>
              <a:off x="2057400" y="2209800"/>
              <a:ext cx="0" cy="457200"/>
            </a:xfrm>
            <a:prstGeom prst="line">
              <a:avLst/>
            </a:prstGeom>
            <a:noFill/>
            <a:ln w="41275">
              <a:solidFill>
                <a:srgbClr val="FF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6" name="Line 57"/>
            <p:cNvSpPr>
              <a:spLocks noChangeShapeType="1"/>
            </p:cNvSpPr>
            <p:nvPr/>
          </p:nvSpPr>
          <p:spPr bwMode="auto">
            <a:xfrm>
              <a:off x="2057400" y="3048000"/>
              <a:ext cx="0" cy="457200"/>
            </a:xfrm>
            <a:prstGeom prst="line">
              <a:avLst/>
            </a:prstGeom>
            <a:noFill/>
            <a:ln w="41275">
              <a:solidFill>
                <a:srgbClr val="FF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7" name="Line 58"/>
            <p:cNvSpPr>
              <a:spLocks noChangeShapeType="1"/>
            </p:cNvSpPr>
            <p:nvPr/>
          </p:nvSpPr>
          <p:spPr bwMode="auto">
            <a:xfrm>
              <a:off x="2057400" y="3810000"/>
              <a:ext cx="0" cy="457200"/>
            </a:xfrm>
            <a:prstGeom prst="line">
              <a:avLst/>
            </a:prstGeom>
            <a:noFill/>
            <a:ln w="41275">
              <a:solidFill>
                <a:srgbClr val="FF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8" name="Line 59"/>
            <p:cNvSpPr>
              <a:spLocks noChangeShapeType="1"/>
            </p:cNvSpPr>
            <p:nvPr/>
          </p:nvSpPr>
          <p:spPr bwMode="auto">
            <a:xfrm>
              <a:off x="2057400" y="4572000"/>
              <a:ext cx="0" cy="457200"/>
            </a:xfrm>
            <a:prstGeom prst="line">
              <a:avLst/>
            </a:prstGeom>
            <a:noFill/>
            <a:ln w="41275">
              <a:solidFill>
                <a:srgbClr val="FF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9" name="Freeform 60"/>
            <p:cNvSpPr/>
            <p:nvPr/>
          </p:nvSpPr>
          <p:spPr bwMode="auto">
            <a:xfrm>
              <a:off x="2057400" y="457200"/>
              <a:ext cx="2438400" cy="5257800"/>
            </a:xfrm>
            <a:custGeom>
              <a:avLst/>
              <a:gdLst>
                <a:gd name="T0" fmla="*/ 0 w 1536"/>
                <a:gd name="T1" fmla="*/ 3120 h 3312"/>
                <a:gd name="T2" fmla="*/ 0 w 1536"/>
                <a:gd name="T3" fmla="*/ 3312 h 3312"/>
                <a:gd name="T4" fmla="*/ 720 w 1536"/>
                <a:gd name="T5" fmla="*/ 3312 h 3312"/>
                <a:gd name="T6" fmla="*/ 720 w 1536"/>
                <a:gd name="T7" fmla="*/ 0 h 3312"/>
                <a:gd name="T8" fmla="*/ 1536 w 1536"/>
                <a:gd name="T9" fmla="*/ 0 h 3312"/>
                <a:gd name="T10" fmla="*/ 1536 w 1536"/>
                <a:gd name="T11" fmla="*/ 240 h 3312"/>
              </a:gdLst>
              <a:ahLst/>
              <a:cxnLst>
                <a:cxn ang="0">
                  <a:pos x="T0" y="T1"/>
                </a:cxn>
                <a:cxn ang="0">
                  <a:pos x="T2" y="T3"/>
                </a:cxn>
                <a:cxn ang="0">
                  <a:pos x="T4" y="T5"/>
                </a:cxn>
                <a:cxn ang="0">
                  <a:pos x="T6" y="T7"/>
                </a:cxn>
                <a:cxn ang="0">
                  <a:pos x="T8" y="T9"/>
                </a:cxn>
                <a:cxn ang="0">
                  <a:pos x="T10" y="T11"/>
                </a:cxn>
              </a:cxnLst>
              <a:rect l="0" t="0" r="r" b="b"/>
              <a:pathLst>
                <a:path w="1536" h="3312">
                  <a:moveTo>
                    <a:pt x="0" y="3120"/>
                  </a:moveTo>
                  <a:lnTo>
                    <a:pt x="0" y="3312"/>
                  </a:lnTo>
                  <a:lnTo>
                    <a:pt x="720" y="3312"/>
                  </a:lnTo>
                  <a:lnTo>
                    <a:pt x="720" y="0"/>
                  </a:lnTo>
                  <a:lnTo>
                    <a:pt x="1536" y="0"/>
                  </a:lnTo>
                  <a:lnTo>
                    <a:pt x="1536" y="240"/>
                  </a:lnTo>
                </a:path>
              </a:pathLst>
            </a:custGeom>
            <a:noFill/>
            <a:ln w="47625">
              <a:solidFill>
                <a:srgbClr val="FF00FF"/>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0" name="Line 61"/>
            <p:cNvSpPr>
              <a:spLocks noChangeShapeType="1"/>
            </p:cNvSpPr>
            <p:nvPr/>
          </p:nvSpPr>
          <p:spPr bwMode="auto">
            <a:xfrm>
              <a:off x="4495800" y="1600200"/>
              <a:ext cx="0" cy="304800"/>
            </a:xfrm>
            <a:prstGeom prst="line">
              <a:avLst/>
            </a:prstGeom>
            <a:noFill/>
            <a:ln w="41275">
              <a:solidFill>
                <a:srgbClr val="FF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1" name="Line 62"/>
            <p:cNvSpPr>
              <a:spLocks noChangeShapeType="1"/>
            </p:cNvSpPr>
            <p:nvPr/>
          </p:nvSpPr>
          <p:spPr bwMode="auto">
            <a:xfrm>
              <a:off x="4495800" y="2362200"/>
              <a:ext cx="0" cy="381000"/>
            </a:xfrm>
            <a:prstGeom prst="line">
              <a:avLst/>
            </a:prstGeom>
            <a:noFill/>
            <a:ln w="41275">
              <a:solidFill>
                <a:srgbClr val="FF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2" name="Line 63"/>
            <p:cNvSpPr>
              <a:spLocks noChangeShapeType="1"/>
            </p:cNvSpPr>
            <p:nvPr/>
          </p:nvSpPr>
          <p:spPr bwMode="auto">
            <a:xfrm>
              <a:off x="4495800" y="3200400"/>
              <a:ext cx="0" cy="381000"/>
            </a:xfrm>
            <a:prstGeom prst="line">
              <a:avLst/>
            </a:prstGeom>
            <a:noFill/>
            <a:ln w="41275">
              <a:solidFill>
                <a:srgbClr val="FF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3" name="Freeform 64"/>
            <p:cNvSpPr/>
            <p:nvPr/>
          </p:nvSpPr>
          <p:spPr bwMode="auto">
            <a:xfrm>
              <a:off x="4572000" y="1219200"/>
              <a:ext cx="2133600" cy="2209800"/>
            </a:xfrm>
            <a:custGeom>
              <a:avLst/>
              <a:gdLst>
                <a:gd name="T0" fmla="*/ 528 w 1344"/>
                <a:gd name="T1" fmla="*/ 0 h 1392"/>
                <a:gd name="T2" fmla="*/ 1344 w 1344"/>
                <a:gd name="T3" fmla="*/ 0 h 1392"/>
                <a:gd name="T4" fmla="*/ 1344 w 1344"/>
                <a:gd name="T5" fmla="*/ 1392 h 1392"/>
                <a:gd name="T6" fmla="*/ 0 w 1344"/>
                <a:gd name="T7" fmla="*/ 1392 h 1392"/>
              </a:gdLst>
              <a:ahLst/>
              <a:cxnLst>
                <a:cxn ang="0">
                  <a:pos x="T0" y="T1"/>
                </a:cxn>
                <a:cxn ang="0">
                  <a:pos x="T2" y="T3"/>
                </a:cxn>
                <a:cxn ang="0">
                  <a:pos x="T4" y="T5"/>
                </a:cxn>
                <a:cxn ang="0">
                  <a:pos x="T6" y="T7"/>
                </a:cxn>
              </a:cxnLst>
              <a:rect l="0" t="0" r="r" b="b"/>
              <a:pathLst>
                <a:path w="1344" h="1392">
                  <a:moveTo>
                    <a:pt x="528" y="0"/>
                  </a:moveTo>
                  <a:lnTo>
                    <a:pt x="1344" y="0"/>
                  </a:lnTo>
                  <a:lnTo>
                    <a:pt x="1344" y="1392"/>
                  </a:lnTo>
                  <a:lnTo>
                    <a:pt x="0" y="1392"/>
                  </a:lnTo>
                </a:path>
              </a:pathLst>
            </a:custGeom>
            <a:noFill/>
            <a:ln w="50800">
              <a:solidFill>
                <a:srgbClr val="FF00FF"/>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4" name="Line 65"/>
            <p:cNvSpPr>
              <a:spLocks noChangeShapeType="1"/>
            </p:cNvSpPr>
            <p:nvPr/>
          </p:nvSpPr>
          <p:spPr bwMode="auto">
            <a:xfrm>
              <a:off x="4495800" y="4114800"/>
              <a:ext cx="0" cy="381000"/>
            </a:xfrm>
            <a:prstGeom prst="line">
              <a:avLst/>
            </a:prstGeom>
            <a:noFill/>
            <a:ln w="41275">
              <a:solidFill>
                <a:srgbClr val="FF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5" name="Line 66"/>
            <p:cNvSpPr>
              <a:spLocks noChangeShapeType="1"/>
            </p:cNvSpPr>
            <p:nvPr/>
          </p:nvSpPr>
          <p:spPr bwMode="auto">
            <a:xfrm>
              <a:off x="4495800" y="4876800"/>
              <a:ext cx="0" cy="457200"/>
            </a:xfrm>
            <a:prstGeom prst="line">
              <a:avLst/>
            </a:prstGeom>
            <a:noFill/>
            <a:ln w="41275">
              <a:solidFill>
                <a:srgbClr val="FF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6" name="Freeform 67"/>
            <p:cNvSpPr/>
            <p:nvPr/>
          </p:nvSpPr>
          <p:spPr bwMode="auto">
            <a:xfrm>
              <a:off x="914400" y="4800600"/>
              <a:ext cx="3505200" cy="1371600"/>
            </a:xfrm>
            <a:custGeom>
              <a:avLst/>
              <a:gdLst>
                <a:gd name="T0" fmla="*/ 2208 w 2208"/>
                <a:gd name="T1" fmla="*/ 768 h 864"/>
                <a:gd name="T2" fmla="*/ 2208 w 2208"/>
                <a:gd name="T3" fmla="*/ 864 h 864"/>
                <a:gd name="T4" fmla="*/ 0 w 2208"/>
                <a:gd name="T5" fmla="*/ 864 h 864"/>
                <a:gd name="T6" fmla="*/ 0 w 2208"/>
                <a:gd name="T7" fmla="*/ 0 h 864"/>
                <a:gd name="T8" fmla="*/ 720 w 2208"/>
                <a:gd name="T9" fmla="*/ 0 h 864"/>
              </a:gdLst>
              <a:ahLst/>
              <a:cxnLst>
                <a:cxn ang="0">
                  <a:pos x="T0" y="T1"/>
                </a:cxn>
                <a:cxn ang="0">
                  <a:pos x="T2" y="T3"/>
                </a:cxn>
                <a:cxn ang="0">
                  <a:pos x="T4" y="T5"/>
                </a:cxn>
                <a:cxn ang="0">
                  <a:pos x="T6" y="T7"/>
                </a:cxn>
                <a:cxn ang="0">
                  <a:pos x="T8" y="T9"/>
                </a:cxn>
              </a:cxnLst>
              <a:rect l="0" t="0" r="r" b="b"/>
              <a:pathLst>
                <a:path w="2208" h="864">
                  <a:moveTo>
                    <a:pt x="2208" y="768"/>
                  </a:moveTo>
                  <a:lnTo>
                    <a:pt x="2208" y="864"/>
                  </a:lnTo>
                  <a:lnTo>
                    <a:pt x="0" y="864"/>
                  </a:lnTo>
                  <a:lnTo>
                    <a:pt x="0" y="0"/>
                  </a:lnTo>
                  <a:lnTo>
                    <a:pt x="720" y="0"/>
                  </a:lnTo>
                </a:path>
              </a:pathLst>
            </a:custGeom>
            <a:noFill/>
            <a:ln w="50800">
              <a:solidFill>
                <a:srgbClr val="FF00FF"/>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7" name="Freeform 68"/>
            <p:cNvSpPr/>
            <p:nvPr/>
          </p:nvSpPr>
          <p:spPr bwMode="auto">
            <a:xfrm>
              <a:off x="533400" y="1371600"/>
              <a:ext cx="6477000" cy="5105400"/>
            </a:xfrm>
            <a:custGeom>
              <a:avLst/>
              <a:gdLst>
                <a:gd name="T0" fmla="*/ 4080 w 4080"/>
                <a:gd name="T1" fmla="*/ 2400 h 3216"/>
                <a:gd name="T2" fmla="*/ 4080 w 4080"/>
                <a:gd name="T3" fmla="*/ 3216 h 3216"/>
                <a:gd name="T4" fmla="*/ 0 w 4080"/>
                <a:gd name="T5" fmla="*/ 3216 h 3216"/>
                <a:gd name="T6" fmla="*/ 0 w 4080"/>
                <a:gd name="T7" fmla="*/ 0 h 3216"/>
                <a:gd name="T8" fmla="*/ 912 w 4080"/>
                <a:gd name="T9" fmla="*/ 0 h 3216"/>
              </a:gdLst>
              <a:ahLst/>
              <a:cxnLst>
                <a:cxn ang="0">
                  <a:pos x="T0" y="T1"/>
                </a:cxn>
                <a:cxn ang="0">
                  <a:pos x="T2" y="T3"/>
                </a:cxn>
                <a:cxn ang="0">
                  <a:pos x="T4" y="T5"/>
                </a:cxn>
                <a:cxn ang="0">
                  <a:pos x="T6" y="T7"/>
                </a:cxn>
                <a:cxn ang="0">
                  <a:pos x="T8" y="T9"/>
                </a:cxn>
              </a:cxnLst>
              <a:rect l="0" t="0" r="r" b="b"/>
              <a:pathLst>
                <a:path w="4080" h="3216">
                  <a:moveTo>
                    <a:pt x="4080" y="2400"/>
                  </a:moveTo>
                  <a:lnTo>
                    <a:pt x="4080" y="3216"/>
                  </a:lnTo>
                  <a:lnTo>
                    <a:pt x="0" y="3216"/>
                  </a:lnTo>
                  <a:lnTo>
                    <a:pt x="0" y="0"/>
                  </a:lnTo>
                  <a:lnTo>
                    <a:pt x="912" y="0"/>
                  </a:lnTo>
                </a:path>
              </a:pathLst>
            </a:custGeom>
            <a:noFill/>
            <a:ln w="50800">
              <a:solidFill>
                <a:srgbClr val="00FF00"/>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8" name="Freeform 69"/>
            <p:cNvSpPr/>
            <p:nvPr/>
          </p:nvSpPr>
          <p:spPr bwMode="auto">
            <a:xfrm>
              <a:off x="5486400" y="3962400"/>
              <a:ext cx="1447800" cy="1752600"/>
            </a:xfrm>
            <a:custGeom>
              <a:avLst/>
              <a:gdLst>
                <a:gd name="T0" fmla="*/ 0 w 912"/>
                <a:gd name="T1" fmla="*/ 1104 h 1104"/>
                <a:gd name="T2" fmla="*/ 240 w 912"/>
                <a:gd name="T3" fmla="*/ 1104 h 1104"/>
                <a:gd name="T4" fmla="*/ 240 w 912"/>
                <a:gd name="T5" fmla="*/ 0 h 1104"/>
                <a:gd name="T6" fmla="*/ 912 w 912"/>
                <a:gd name="T7" fmla="*/ 0 h 1104"/>
                <a:gd name="T8" fmla="*/ 912 w 912"/>
                <a:gd name="T9" fmla="*/ 288 h 1104"/>
              </a:gdLst>
              <a:ahLst/>
              <a:cxnLst>
                <a:cxn ang="0">
                  <a:pos x="T0" y="T1"/>
                </a:cxn>
                <a:cxn ang="0">
                  <a:pos x="T2" y="T3"/>
                </a:cxn>
                <a:cxn ang="0">
                  <a:pos x="T4" y="T5"/>
                </a:cxn>
                <a:cxn ang="0">
                  <a:pos x="T6" y="T7"/>
                </a:cxn>
                <a:cxn ang="0">
                  <a:pos x="T8" y="T9"/>
                </a:cxn>
              </a:cxnLst>
              <a:rect l="0" t="0" r="r" b="b"/>
              <a:pathLst>
                <a:path w="912" h="1104">
                  <a:moveTo>
                    <a:pt x="0" y="1104"/>
                  </a:moveTo>
                  <a:lnTo>
                    <a:pt x="240" y="1104"/>
                  </a:lnTo>
                  <a:lnTo>
                    <a:pt x="240" y="0"/>
                  </a:lnTo>
                  <a:lnTo>
                    <a:pt x="912" y="0"/>
                  </a:lnTo>
                  <a:lnTo>
                    <a:pt x="912" y="288"/>
                  </a:lnTo>
                </a:path>
              </a:pathLst>
            </a:custGeom>
            <a:noFill/>
            <a:ln w="38100">
              <a:solidFill>
                <a:srgbClr val="FF00FF"/>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b="0" i="0" u="none" strike="noStrike" kern="0" cap="none" spc="0" normalizeH="0" baseline="0" noProof="0">
                <a:ln>
                  <a:noFill/>
                </a:ln>
                <a:solidFill>
                  <a:srgbClr val="74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5"/>
            <a:ext cx="8229600" cy="563562"/>
          </a:xfrm>
        </p:spPr>
        <p:txBody>
          <a:bodyPr/>
          <a:lstStyle/>
          <a:p>
            <a:r>
              <a:rPr lang="en-US" altLang="zh-CN" dirty="0"/>
              <a:t>3. </a:t>
            </a:r>
            <a:r>
              <a:rPr lang="zh-CN" altLang="en-US" dirty="0"/>
              <a:t>代码转换程序设计示例</a:t>
            </a:r>
            <a:endParaRPr lang="zh-CN" altLang="en-US" dirty="0"/>
          </a:p>
        </p:txBody>
      </p:sp>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678396" y="2228671"/>
            <a:ext cx="7787208" cy="1200329"/>
          </a:xfrm>
          <a:prstGeom prst="rect">
            <a:avLst/>
          </a:prstGeom>
        </p:spPr>
        <p:txBody>
          <a:bodyPr wrap="square">
            <a:spAutoFit/>
          </a:bodyPr>
          <a:lstStyle/>
          <a:p>
            <a:pPr>
              <a:spcBef>
                <a:spcPts val="0"/>
              </a:spcBef>
              <a:spcAft>
                <a:spcPts val="120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代码转换是在程序设计中经常遇到的一类问题。例如，从键盘输入的数据都是</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ASCII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码的形式，计算机进行处理时，必须将它们转换为二进制数值； 要显示输出的数据必须先转换为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ASCII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用户输入的十进制数据，要转换为二进制处理；处理后的数据，要转换为十进制输出，等等。</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755576" y="3645024"/>
            <a:ext cx="7787208" cy="646331"/>
          </a:xfrm>
          <a:prstGeom prst="rect">
            <a:avLst/>
          </a:prstGeom>
        </p:spPr>
        <p:txBody>
          <a:bodyPr wrap="square">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代码转换通常有两种方法： 对于没有规律的转换代码，可通过</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查表</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来实现； 对于有规律的转换代码，可根据它们的</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转换规则</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进行处理，实现转换。</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p:cNvSpPr/>
          <p:nvPr/>
        </p:nvSpPr>
        <p:spPr>
          <a:xfrm>
            <a:off x="652365" y="4345012"/>
            <a:ext cx="8229600" cy="2169825"/>
          </a:xfrm>
          <a:prstGeom prst="rect">
            <a:avLst/>
          </a:prstGeom>
        </p:spPr>
        <p:txBody>
          <a:bodyPr wrap="square">
            <a:spAutoFit/>
          </a:bodyPr>
          <a:lstStyle/>
          <a:p>
            <a:pPr>
              <a:lnSpc>
                <a:spcPct val="150000"/>
              </a:lnSpc>
            </a:pPr>
            <a:r>
              <a:rPr lang="en-US" altLang="zh-CN"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二进制码和</a:t>
            </a:r>
            <a:r>
              <a:rPr lang="en-US" altLang="zh-CN"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ASCII</a:t>
            </a:r>
            <a:r>
              <a:rPr lang="zh-CN" altLang="en-US"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码间的相互转换</a:t>
            </a:r>
            <a:endParaRPr lang="zh-CN" altLang="en-US"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实际上，二进制数据通常都以十六进制的形式表示，所以这里主要讨论十六进制码和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ASCII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码的相互转换。</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十六进制数据的</a:t>
            </a:r>
            <a:r>
              <a:rPr lang="en-US" altLang="zh-CN"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个符号</a:t>
            </a:r>
            <a:r>
              <a:rPr lang="en-US" altLang="zh-CN"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0~9</a:t>
            </a:r>
            <a:r>
              <a:rPr lang="zh-CN" altLang="en-US"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A~F(</a:t>
            </a:r>
            <a:r>
              <a:rPr lang="en-US" altLang="zh-CN" b="1" dirty="0" err="1">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a~f</a:t>
            </a:r>
            <a:r>
              <a:rPr lang="en-US" altLang="zh-CN"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，对应的</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ASCII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码为</a:t>
            </a:r>
            <a:r>
              <a:rPr lang="en-US" altLang="zh-CN"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30H~39H</a:t>
            </a:r>
            <a:r>
              <a:rPr lang="zh-CN" altLang="en-US"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41H~46H(61H~66H)</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0~9</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的数，要转换为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ASCII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码，只要</a:t>
            </a:r>
            <a:r>
              <a:rPr lang="zh-CN" altLang="en-US"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加</a:t>
            </a:r>
            <a:r>
              <a:rPr lang="en-US" altLang="zh-CN"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逻辑“或”</a:t>
            </a:r>
            <a:r>
              <a:rPr lang="en-US" altLang="zh-CN"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)30H</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就可以了； 而对于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A~F(</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a~f</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的数，则要</a:t>
            </a:r>
            <a:r>
              <a:rPr lang="zh-CN" altLang="en-US"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加</a:t>
            </a:r>
            <a:r>
              <a:rPr lang="en-US" altLang="zh-CN"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逻辑“或”</a:t>
            </a:r>
            <a:r>
              <a:rPr lang="en-US" altLang="zh-CN" b="1" dirty="0">
                <a:solidFill>
                  <a:srgbClr val="740000"/>
                </a:solidFill>
                <a:latin typeface="Times New Roman" panose="02020603050405020304" pitchFamily="18" charset="0"/>
                <a:ea typeface="微软雅黑" panose="020B0503020204020204" pitchFamily="34" charset="-122"/>
                <a:cs typeface="Times New Roman" panose="02020603050405020304" pitchFamily="18" charset="0"/>
              </a:rPr>
              <a:t>)37H(57H)</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fade">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fade">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fade">
                                      <p:cBhvr>
                                        <p:cTn id="3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P spid="7"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5"/>
            <a:ext cx="8229600" cy="1070338"/>
          </a:xfrm>
        </p:spPr>
        <p:txBody>
          <a:bodyPr/>
          <a:lstStyle/>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5.19 </a:t>
            </a:r>
            <a:r>
              <a:rPr lang="zh-CN" altLang="en-US" dirty="0">
                <a:latin typeface="Times New Roman" panose="02020603050405020304" pitchFamily="18" charset="0"/>
                <a:cs typeface="Times New Roman" panose="02020603050405020304" pitchFamily="18" charset="0"/>
              </a:rPr>
              <a:t>将以</a:t>
            </a:r>
            <a:r>
              <a:rPr lang="en-US" altLang="zh-CN" dirty="0">
                <a:latin typeface="Times New Roman" panose="02020603050405020304" pitchFamily="18" charset="0"/>
                <a:cs typeface="Times New Roman" panose="02020603050405020304" pitchFamily="18" charset="0"/>
              </a:rPr>
              <a:t>BUF</a:t>
            </a:r>
            <a:r>
              <a:rPr lang="zh-CN" altLang="en-US" dirty="0">
                <a:latin typeface="Times New Roman" panose="02020603050405020304" pitchFamily="18" charset="0"/>
                <a:cs typeface="Times New Roman" panose="02020603050405020304" pitchFamily="18" charset="0"/>
              </a:rPr>
              <a:t>为首址的存储单元中的字数据显示输出，每两个字之间用空格分隔。</a:t>
            </a:r>
            <a:endParaRPr lang="zh-CN" altLang="en-US"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755576" y="2745235"/>
            <a:ext cx="6427976" cy="295170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要显示输出，必须首先将数据转换为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ASCII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码。</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每个字的转换通过循环左移指令，依次将字的高位十六进制数移入低位来进行转换。</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依此，循环执行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次，即可实现一个字的转换。</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多个字的转换可以用双重循环实现，外循环用于控制待转换的字数，内循环控制每个字需要转换的次数。</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字符显示可用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号功能调用。</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66574"/>
            <a:ext cx="8229600" cy="563563"/>
          </a:xfrm>
        </p:spPr>
        <p:txBody>
          <a:bodyPr/>
          <a:lstStyle/>
          <a:p>
            <a:r>
              <a:rPr lang="en-US" altLang="zh-CN" dirty="0">
                <a:latin typeface="Times New Roman" panose="02020603050405020304" pitchFamily="18" charset="0"/>
                <a:cs typeface="Times New Roman" panose="02020603050405020304" pitchFamily="18" charset="0"/>
              </a:rPr>
              <a:t>2) </a:t>
            </a:r>
            <a:r>
              <a:rPr lang="zh-CN" altLang="zh-CN" dirty="0">
                <a:latin typeface="Times New Roman" panose="02020603050405020304" pitchFamily="18" charset="0"/>
                <a:cs typeface="Times New Roman" panose="02020603050405020304" pitchFamily="18" charset="0"/>
              </a:rPr>
              <a:t>十进制数转换为二进制数</a:t>
            </a:r>
            <a:endParaRPr lang="zh-CN" altLang="en-US"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a:t>5.7</a:t>
            </a:r>
            <a:r>
              <a:rPr lang="zh-CN" altLang="en-US" dirty="0"/>
              <a:t>汇编语言程序设计举例</a:t>
            </a:r>
            <a:endParaRPr lang="zh-CN" altLang="en-US" dirty="0"/>
          </a:p>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755576" y="2384146"/>
            <a:ext cx="7848872" cy="707886"/>
          </a:xfrm>
          <a:prstGeom prst="rect">
            <a:avLst/>
          </a:prstGeom>
        </p:spPr>
        <p:txBody>
          <a:bodyPr wrap="square">
            <a:spAutoFit/>
          </a:bodyP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5.20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将键盘输入的十进制数转换为二进制数，十进制数串以回车符结束，要求转换后的二进制数存入</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DX</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寄存器</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假设不超过</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65535)</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827584" y="3429000"/>
            <a:ext cx="7848872" cy="212070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首先要将键盘输入的</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ASCII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码形式的十进制数符转换为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BCD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码。</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若输入的十进制数是</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D4D3D2D1D0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，则可用下述公式将它转换为二进制值：</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(D4D3D2D1D0)=((((0×10+D4)×10+D3)×10+D2)×10+D1)×10+D0</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由展开式可见，整个转换过程是</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从待转换数码的高位开始，重复执行中间结果乘</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再加以待转换数码的过程。</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build="p"/>
    </p:bldLst>
  </p:timing>
</p:sld>
</file>

<file path=ppt/theme/theme1.xml><?xml version="1.0" encoding="utf-8"?>
<a:theme xmlns:a="http://schemas.openxmlformats.org/drawingml/2006/main" name="cdb2004c012l">
  <a:themeElements>
    <a:clrScheme name="自定义 2">
      <a:dk1>
        <a:srgbClr val="00349E"/>
      </a:dk1>
      <a:lt1>
        <a:sysClr val="window" lastClr="FFFFFF"/>
      </a:lt1>
      <a:dk2>
        <a:srgbClr val="002676"/>
      </a:dk2>
      <a:lt2>
        <a:srgbClr val="D2D2D2"/>
      </a:lt2>
      <a:accent1>
        <a:srgbClr val="002676"/>
      </a:accent1>
      <a:accent2>
        <a:srgbClr val="005BD3"/>
      </a:accent2>
      <a:accent3>
        <a:srgbClr val="00B050"/>
      </a:accent3>
      <a:accent4>
        <a:srgbClr val="92D050"/>
      </a:accent4>
      <a:accent5>
        <a:srgbClr val="17BBFD"/>
      </a:accent5>
      <a:accent6>
        <a:srgbClr val="FFFFFF"/>
      </a:accent6>
      <a:hlink>
        <a:srgbClr val="17BBFD"/>
      </a:hlink>
      <a:folHlink>
        <a:srgbClr val="4E005F"/>
      </a:folHlink>
    </a:clrScheme>
    <a:fontScheme name="sample">
      <a:majorFont>
        <a:latin typeface="Verdana"/>
        <a:ea typeface=""/>
        <a:cs typeface=""/>
      </a:majorFont>
      <a:minorFont>
        <a:latin typeface="Verdana"/>
        <a:ea typeface=""/>
        <a:cs typeface=""/>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ample 1">
        <a:dk1>
          <a:srgbClr val="2B166E"/>
        </a:dk1>
        <a:lt1>
          <a:srgbClr val="FFFFFF"/>
        </a:lt1>
        <a:dk2>
          <a:srgbClr val="336699"/>
        </a:dk2>
        <a:lt2>
          <a:srgbClr val="C0C0C0"/>
        </a:lt2>
        <a:accent1>
          <a:srgbClr val="458F8F"/>
        </a:accent1>
        <a:accent2>
          <a:srgbClr val="CCCC00"/>
        </a:accent2>
        <a:accent3>
          <a:srgbClr val="FFFFFF"/>
        </a:accent3>
        <a:accent4>
          <a:srgbClr val="23115D"/>
        </a:accent4>
        <a:accent5>
          <a:srgbClr val="B0C6C6"/>
        </a:accent5>
        <a:accent6>
          <a:srgbClr val="B9B900"/>
        </a:accent6>
        <a:hlink>
          <a:srgbClr val="9999FF"/>
        </a:hlink>
        <a:folHlink>
          <a:srgbClr val="6C9BBE"/>
        </a:folHlink>
      </a:clrScheme>
      <a:clrMap bg1="lt1" tx1="dk1" bg2="lt2" tx2="dk2" accent1="accent1" accent2="accent2" accent3="accent3" accent4="accent4" accent5="accent5" accent6="accent6" hlink="hlink" folHlink="folHlink"/>
    </a:extraClrScheme>
    <a:extraClrScheme>
      <a:clrScheme name="sample 2">
        <a:dk1>
          <a:srgbClr val="1D528D"/>
        </a:dk1>
        <a:lt1>
          <a:srgbClr val="FFFFFF"/>
        </a:lt1>
        <a:dk2>
          <a:srgbClr val="000000"/>
        </a:dk2>
        <a:lt2>
          <a:srgbClr val="C0C0C0"/>
        </a:lt2>
        <a:accent1>
          <a:srgbClr val="2CA3C8"/>
        </a:accent1>
        <a:accent2>
          <a:srgbClr val="FF9900"/>
        </a:accent2>
        <a:accent3>
          <a:srgbClr val="FFFFFF"/>
        </a:accent3>
        <a:accent4>
          <a:srgbClr val="174578"/>
        </a:accent4>
        <a:accent5>
          <a:srgbClr val="ACCE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sample 3">
        <a:dk1>
          <a:srgbClr val="666633"/>
        </a:dk1>
        <a:lt1>
          <a:srgbClr val="FFFFFF"/>
        </a:lt1>
        <a:dk2>
          <a:srgbClr val="000000"/>
        </a:dk2>
        <a:lt2>
          <a:srgbClr val="D1C68D"/>
        </a:lt2>
        <a:accent1>
          <a:srgbClr val="C86C62"/>
        </a:accent1>
        <a:accent2>
          <a:srgbClr val="C78DD7"/>
        </a:accent2>
        <a:accent3>
          <a:srgbClr val="FFFFFF"/>
        </a:accent3>
        <a:accent4>
          <a:srgbClr val="56562A"/>
        </a:accent4>
        <a:accent5>
          <a:srgbClr val="E0BAB7"/>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3">
      <a:dk1>
        <a:srgbClr val="000000"/>
      </a:dk1>
      <a:lt1>
        <a:srgbClr val="FFFFFF"/>
      </a:lt1>
      <a:dk2>
        <a:srgbClr val="003366"/>
      </a:dk2>
      <a:lt2>
        <a:srgbClr val="808080"/>
      </a:lt2>
      <a:accent1>
        <a:srgbClr val="BBE0E3"/>
      </a:accent1>
      <a:accent2>
        <a:srgbClr val="FF0000"/>
      </a:accent2>
      <a:accent3>
        <a:srgbClr val="FFFFFF"/>
      </a:accent3>
      <a:accent4>
        <a:srgbClr val="000000"/>
      </a:accent4>
      <a:accent5>
        <a:srgbClr val="DAEDEF"/>
      </a:accent5>
      <a:accent6>
        <a:srgbClr val="E70000"/>
      </a:accent6>
      <a:hlink>
        <a:srgbClr val="000099"/>
      </a:hlink>
      <a:folHlink>
        <a:srgbClr val="660033"/>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3366"/>
        </a:dk2>
        <a:lt2>
          <a:srgbClr val="808080"/>
        </a:lt2>
        <a:accent1>
          <a:srgbClr val="BBE0E3"/>
        </a:accent1>
        <a:accent2>
          <a:srgbClr val="FF0000"/>
        </a:accent2>
        <a:accent3>
          <a:srgbClr val="FFFFFF"/>
        </a:accent3>
        <a:accent4>
          <a:srgbClr val="000000"/>
        </a:accent4>
        <a:accent5>
          <a:srgbClr val="DAEDEF"/>
        </a:accent5>
        <a:accent6>
          <a:srgbClr val="E70000"/>
        </a:accent6>
        <a:hlink>
          <a:srgbClr val="000099"/>
        </a:hlink>
        <a:folHlink>
          <a:srgbClr val="6600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0</TotalTime>
  <Words>37385</Words>
  <Application>WPS 演示</Application>
  <PresentationFormat>全屏显示(4:3)</PresentationFormat>
  <Paragraphs>2903</Paragraphs>
  <Slides>142</Slides>
  <Notes>1</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2</vt:i4>
      </vt:variant>
      <vt:variant>
        <vt:lpstr>幻灯片标题</vt:lpstr>
      </vt:variant>
      <vt:variant>
        <vt:i4>142</vt:i4>
      </vt:variant>
    </vt:vector>
  </HeadingPairs>
  <TitlesOfParts>
    <vt:vector size="165" baseType="lpstr">
      <vt:lpstr>Arial</vt:lpstr>
      <vt:lpstr>宋体</vt:lpstr>
      <vt:lpstr>Wingdings</vt:lpstr>
      <vt:lpstr>微软雅黑</vt:lpstr>
      <vt:lpstr>幼圆</vt:lpstr>
      <vt:lpstr>Verdana</vt:lpstr>
      <vt:lpstr>仿宋</vt:lpstr>
      <vt:lpstr>Wingdings</vt:lpstr>
      <vt:lpstr>Times New Roman</vt:lpstr>
      <vt:lpstr>黑体</vt:lpstr>
      <vt:lpstr>楷体_GB2312</vt:lpstr>
      <vt:lpstr>Arial Unicode MS</vt:lpstr>
      <vt:lpstr>Calibri</vt:lpstr>
      <vt:lpstr>Times New Roman</vt:lpstr>
      <vt:lpstr>楷体_GB2312</vt:lpstr>
      <vt:lpstr>仿宋_GB2312</vt:lpstr>
      <vt:lpstr>Arial Narrow</vt:lpstr>
      <vt:lpstr>Tahoma</vt:lpstr>
      <vt:lpstr>新宋体</vt:lpstr>
      <vt:lpstr>cdb2004c012l</vt:lpstr>
      <vt:lpstr>默认设计模板</vt:lpstr>
      <vt:lpstr>Paint.Picture</vt:lpstr>
      <vt:lpstr>Equation.3</vt:lpstr>
      <vt:lpstr>PowerPoint 演示文稿</vt:lpstr>
      <vt:lpstr>微机原理与接口技术（第3版）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DEBUG的命令</vt:lpstr>
      <vt:lpstr>（1）显示命令D（Dump）</vt:lpstr>
      <vt:lpstr>（1）显示命令D（Dump）</vt:lpstr>
      <vt:lpstr>（2）修改命令E（Enter）</vt:lpstr>
      <vt:lpstr>（2）修改命令E（Enter）</vt:lpstr>
      <vt:lpstr>（3）填充命令F（Fill）</vt:lpstr>
      <vt:lpstr>（4）寄存器命令R（Register）</vt:lpstr>
      <vt:lpstr>（4）寄存器命令R（Register）</vt:lpstr>
      <vt:lpstr>表F5.1 标志状态的表示符号</vt:lpstr>
      <vt:lpstr>（5）汇编命令A（Assembler）</vt:lpstr>
      <vt:lpstr>（5）汇编命令A（Assembler）</vt:lpstr>
      <vt:lpstr>（6）反汇编命令U（Unassembler）</vt:lpstr>
      <vt:lpstr>（7）运行命令G（Go）</vt:lpstr>
      <vt:lpstr>（7）运行命令G（Go）</vt:lpstr>
      <vt:lpstr>（8）跟踪命令T（Trace）</vt:lpstr>
      <vt:lpstr>（9）继续命令P（Proceed）</vt:lpstr>
      <vt:lpstr>（10）退出命令Q（Quit）</vt:lpstr>
      <vt:lpstr>（11）命名命令N（Name）</vt:lpstr>
      <vt:lpstr>（12）装入命令L（Load）</vt:lpstr>
      <vt:lpstr>（13）写盘命令W（Write）</vt:lpstr>
      <vt:lpstr>（13）写盘命令W（Write）</vt:lpstr>
      <vt:lpstr>（14）其他命令</vt:lpstr>
      <vt:lpstr>其他命令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SONY</dc:creator>
  <cp:lastModifiedBy>回眸一笑1407076342</cp:lastModifiedBy>
  <cp:revision>899</cp:revision>
  <dcterms:created xsi:type="dcterms:W3CDTF">2010-12-06T14:45:00Z</dcterms:created>
  <dcterms:modified xsi:type="dcterms:W3CDTF">2018-11-26T06:01:02Z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