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343" r:id="rId2"/>
    <p:sldId id="336" r:id="rId3"/>
    <p:sldId id="340" r:id="rId4"/>
    <p:sldId id="345" r:id="rId5"/>
    <p:sldId id="347" r:id="rId6"/>
    <p:sldId id="348" r:id="rId7"/>
    <p:sldId id="349" r:id="rId8"/>
    <p:sldId id="335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D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5" autoAdjust="0"/>
    <p:restoredTop sz="91408"/>
  </p:normalViewPr>
  <p:slideViewPr>
    <p:cSldViewPr snapToGrid="0" snapToObjects="1">
      <p:cViewPr>
        <p:scale>
          <a:sx n="101" d="100"/>
          <a:sy n="101" d="100"/>
        </p:scale>
        <p:origin x="9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E9A09-F34C-D24E-ABA0-A8EED9C5DDD4}" type="datetimeFigureOut">
              <a:rPr kumimoji="1" lang="zh-CN" altLang="en-US" smtClean="0"/>
              <a:t>2022/1/10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DC72B-3A5C-2E4B-BBB9-E6C2CE399F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781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DC72B-3A5C-2E4B-BBB9-E6C2CE399F7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8157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DC72B-3A5C-2E4B-BBB9-E6C2CE399F7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3997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DC72B-3A5C-2E4B-BBB9-E6C2CE399F7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7718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7498"/>
            <a:ext cx="7772400" cy="1470025"/>
          </a:xfrm>
        </p:spPr>
        <p:txBody>
          <a:bodyPr>
            <a:normAutofit/>
          </a:bodyPr>
          <a:lstStyle>
            <a:lvl1pPr algn="r">
              <a:defRPr sz="3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57400" y="3308676"/>
            <a:ext cx="6400800" cy="541421"/>
          </a:xfrm>
        </p:spPr>
        <p:txBody>
          <a:bodyPr>
            <a:normAutofit/>
          </a:bodyPr>
          <a:lstStyle>
            <a:lvl1pPr marL="0" indent="0" algn="r">
              <a:buNone/>
              <a:defRPr sz="135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57925" y="5657851"/>
            <a:ext cx="2476500" cy="695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58353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89925" y="6634165"/>
            <a:ext cx="674688" cy="1793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99A09494-6439-5D4C-83E3-9BE2A95582CB}" type="slidenum">
              <a:rPr kumimoji="1" lang="zh-CN" altLang="en-US" sz="1350" smtClean="0">
                <a:latin typeface="Times New Roman" charset="0"/>
                <a:ea typeface="Times New Roman" charset="0"/>
                <a:cs typeface="Times New Roman" charset="0"/>
              </a:rPr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1" lang="zh-CN" altLang="en-US" sz="135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7" y="155104"/>
            <a:ext cx="8133347" cy="609600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5171" y="978568"/>
            <a:ext cx="8229599" cy="54864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85263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2613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342900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宋体" charset="0"/>
          <a:cs typeface="宋体" charset="0"/>
        </a:defRPr>
      </a:lvl2pPr>
      <a:lvl3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宋体" charset="0"/>
          <a:cs typeface="宋体" charset="0"/>
        </a:defRPr>
      </a:lvl3pPr>
      <a:lvl4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宋体" charset="0"/>
          <a:cs typeface="宋体" charset="0"/>
        </a:defRPr>
      </a:lvl4pPr>
      <a:lvl5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宋体" charset="0"/>
          <a:cs typeface="宋体" charset="0"/>
        </a:defRPr>
      </a:lvl5pPr>
      <a:lvl6pPr marL="3429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宋体" charset="0"/>
          <a:cs typeface="宋体" charset="0"/>
        </a:defRPr>
      </a:lvl6pPr>
      <a:lvl7pPr marL="6858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宋体" charset="0"/>
          <a:cs typeface="宋体" charset="0"/>
        </a:defRPr>
      </a:lvl7pPr>
      <a:lvl8pPr marL="10287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宋体" charset="0"/>
          <a:cs typeface="宋体" charset="0"/>
        </a:defRPr>
      </a:lvl8pPr>
      <a:lvl9pPr marL="13716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宋体" charset="0"/>
          <a:cs typeface="宋体" charset="0"/>
        </a:defRPr>
      </a:lvl9pPr>
    </p:titleStyle>
    <p:bodyStyle>
      <a:lvl1pPr marL="257175" indent="-257175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宋体" charset="0"/>
        </a:defRPr>
      </a:lvl1pPr>
      <a:lvl2pPr marL="557213" indent="-214313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宋体" charset="0"/>
        </a:defRPr>
      </a:lvl2pPr>
      <a:lvl3pPr marL="8572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宋体" charset="0"/>
        </a:defRPr>
      </a:lvl3pPr>
      <a:lvl4pPr marL="12001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宋体" charset="0"/>
        </a:defRPr>
      </a:lvl4pPr>
      <a:lvl5pPr marL="15430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宋体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BFE114C7-F320-7A47-B8DD-E3AB7F5241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零售户服务商圈生产模型</a:t>
            </a:r>
            <a:br>
              <a:rPr kumimoji="1"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C2A818-E7F8-EB45-9099-59244FD126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144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08486"/>
              </p:ext>
            </p:extLst>
          </p:nvPr>
        </p:nvGraphicFramePr>
        <p:xfrm>
          <a:off x="262890" y="1081681"/>
          <a:ext cx="4213890" cy="50178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1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4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9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29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29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45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" name="椭圆 7"/>
          <p:cNvSpPr/>
          <p:nvPr/>
        </p:nvSpPr>
        <p:spPr>
          <a:xfrm>
            <a:off x="1228661" y="4891918"/>
            <a:ext cx="154745" cy="9847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270738" y="1922392"/>
            <a:ext cx="154745" cy="9847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28362" y="5865545"/>
            <a:ext cx="154745" cy="9847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046850" y="2549476"/>
            <a:ext cx="154745" cy="9847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361304" y="176697"/>
            <a:ext cx="8133347" cy="609600"/>
          </a:xfrm>
        </p:spPr>
        <p:txBody>
          <a:bodyPr/>
          <a:lstStyle/>
          <a:p>
            <a:r>
              <a:rPr lang="zh-CN" altLang="en-US" dirty="0"/>
              <a:t>实验算法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092483" y="2174958"/>
            <a:ext cx="34265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、先规定坐标系横切</a:t>
            </a:r>
            <a:r>
              <a:rPr lang="en-US" altLang="zh-CN" dirty="0"/>
              <a:t>x</a:t>
            </a:r>
            <a:r>
              <a:rPr lang="zh-CN" altLang="en-US" dirty="0"/>
              <a:t>轴纵为</a:t>
            </a:r>
            <a:r>
              <a:rPr lang="en-US" altLang="zh-CN" dirty="0"/>
              <a:t>y</a:t>
            </a:r>
            <a:r>
              <a:rPr lang="zh-CN" altLang="en-US" dirty="0"/>
              <a:t>轴，为每一个网格标定位置。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、从网格位置（</a:t>
            </a:r>
            <a:r>
              <a:rPr lang="en-US" altLang="zh-CN" dirty="0"/>
              <a:t>r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）开始检测游走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、如果此网格内有零售商存在，将此网格归入该零售户服务商圈范围；随后，开始检查（</a:t>
            </a:r>
            <a:r>
              <a:rPr lang="en-US" altLang="zh-CN" dirty="0"/>
              <a:t>r+1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）网格。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、如果此网格内无零售商存在，则以九宫格范围即</a:t>
            </a:r>
            <a:r>
              <a:rPr lang="en-US" altLang="zh-CN" dirty="0"/>
              <a:t>[min(r-1,c-1),max(r+1,c+1)]</a:t>
            </a:r>
            <a:r>
              <a:rPr lang="zh-CN" altLang="en-US" dirty="0"/>
              <a:t>向外“</a:t>
            </a:r>
            <a:r>
              <a:rPr lang="zh-CN" altLang="en-US" dirty="0">
                <a:solidFill>
                  <a:srgbClr val="FF0000"/>
                </a:solidFill>
              </a:rPr>
              <a:t>辐射</a:t>
            </a:r>
            <a:r>
              <a:rPr lang="zh-CN" altLang="en-US" dirty="0"/>
              <a:t>”检测。</a:t>
            </a:r>
            <a:endParaRPr lang="en-US" altLang="zh-CN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8032899F-9152-8442-BEE0-853973A0CE85}"/>
              </a:ext>
            </a:extLst>
          </p:cNvPr>
          <p:cNvCxnSpPr>
            <a:cxnSpLocks/>
          </p:cNvCxnSpPr>
          <p:nvPr/>
        </p:nvCxnSpPr>
        <p:spPr>
          <a:xfrm flipV="1">
            <a:off x="222737" y="6126487"/>
            <a:ext cx="471502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7E6848A8-DBDC-4845-AAE4-75B7831B7B2E}"/>
              </a:ext>
            </a:extLst>
          </p:cNvPr>
          <p:cNvCxnSpPr>
            <a:cxnSpLocks/>
          </p:cNvCxnSpPr>
          <p:nvPr/>
        </p:nvCxnSpPr>
        <p:spPr>
          <a:xfrm flipV="1">
            <a:off x="222737" y="774309"/>
            <a:ext cx="0" cy="5352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978ABB7-E5E4-C340-A730-C88FB4CD00D9}"/>
              </a:ext>
            </a:extLst>
          </p:cNvPr>
          <p:cNvSpPr txBox="1"/>
          <p:nvPr/>
        </p:nvSpPr>
        <p:spPr>
          <a:xfrm>
            <a:off x="4607172" y="6126488"/>
            <a:ext cx="48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8B9C8DA-C654-2F41-9680-B4B99269B11A}"/>
              </a:ext>
            </a:extLst>
          </p:cNvPr>
          <p:cNvSpPr txBox="1"/>
          <p:nvPr/>
        </p:nvSpPr>
        <p:spPr>
          <a:xfrm>
            <a:off x="216873" y="60163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1736847-434C-8B4A-8579-6B26A3BA18C2}"/>
              </a:ext>
            </a:extLst>
          </p:cNvPr>
          <p:cNvSpPr txBox="1"/>
          <p:nvPr/>
        </p:nvSpPr>
        <p:spPr>
          <a:xfrm>
            <a:off x="324546" y="61452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D45E128-7894-C842-B92E-A99CCAD77802}"/>
              </a:ext>
            </a:extLst>
          </p:cNvPr>
          <p:cNvSpPr txBox="1"/>
          <p:nvPr/>
        </p:nvSpPr>
        <p:spPr>
          <a:xfrm>
            <a:off x="742950" y="6132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F468899-61A8-E742-8594-3B190D31A5AB}"/>
              </a:ext>
            </a:extLst>
          </p:cNvPr>
          <p:cNvSpPr txBox="1"/>
          <p:nvPr/>
        </p:nvSpPr>
        <p:spPr>
          <a:xfrm>
            <a:off x="1155190" y="61264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14870E6-D3CD-0944-9C36-665318F08986}"/>
              </a:ext>
            </a:extLst>
          </p:cNvPr>
          <p:cNvSpPr txBox="1"/>
          <p:nvPr/>
        </p:nvSpPr>
        <p:spPr>
          <a:xfrm>
            <a:off x="-42676" y="57571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3AF4485-6693-A84E-AA11-AA02981414C0}"/>
              </a:ext>
            </a:extLst>
          </p:cNvPr>
          <p:cNvSpPr txBox="1"/>
          <p:nvPr/>
        </p:nvSpPr>
        <p:spPr>
          <a:xfrm>
            <a:off x="-29488" y="54069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9AC13E4-1B9F-4243-8190-2D5428F284C4}"/>
              </a:ext>
            </a:extLst>
          </p:cNvPr>
          <p:cNvSpPr txBox="1"/>
          <p:nvPr/>
        </p:nvSpPr>
        <p:spPr>
          <a:xfrm>
            <a:off x="-45390" y="5083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52E5F7D4-CA01-9346-8F47-A8B304B19FD9}"/>
              </a:ext>
            </a:extLst>
          </p:cNvPr>
          <p:cNvSpPr/>
          <p:nvPr/>
        </p:nvSpPr>
        <p:spPr>
          <a:xfrm>
            <a:off x="816420" y="5219179"/>
            <a:ext cx="154745" cy="9847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4E9FA285-59F6-194A-8447-AC10B4B5BAFA}"/>
              </a:ext>
            </a:extLst>
          </p:cNvPr>
          <p:cNvCxnSpPr>
            <a:cxnSpLocks/>
          </p:cNvCxnSpPr>
          <p:nvPr/>
        </p:nvCxnSpPr>
        <p:spPr>
          <a:xfrm>
            <a:off x="701735" y="5904428"/>
            <a:ext cx="3429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表格 43">
            <a:extLst>
              <a:ext uri="{FF2B5EF4-FFF2-40B4-BE49-F238E27FC236}">
                <a16:creationId xmlns:a16="http://schemas.microsoft.com/office/drawing/2014/main" id="{366F76B0-62EA-1340-B92E-B1ECF6477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449211"/>
              </p:ext>
            </p:extLst>
          </p:nvPr>
        </p:nvGraphicFramePr>
        <p:xfrm>
          <a:off x="4707371" y="1306576"/>
          <a:ext cx="421389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946">
                  <a:extLst>
                    <a:ext uri="{9D8B030D-6E8A-4147-A177-3AD203B41FA5}">
                      <a16:colId xmlns:a16="http://schemas.microsoft.com/office/drawing/2014/main" val="1938544502"/>
                    </a:ext>
                  </a:extLst>
                </a:gridCol>
                <a:gridCol w="2106946">
                  <a:extLst>
                    <a:ext uri="{9D8B030D-6E8A-4147-A177-3AD203B41FA5}">
                      <a16:colId xmlns:a16="http://schemas.microsoft.com/office/drawing/2014/main" val="422165888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zh-CN" altLang="en-US" dirty="0"/>
                        <a:t>零售户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网格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00879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Cust_id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Grid_id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873717"/>
                  </a:ext>
                </a:extLst>
              </a:tr>
            </a:tbl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:a16="http://schemas.microsoft.com/office/drawing/2014/main" id="{12D0399D-2E60-4F4E-A19A-B84F549BE8A4}"/>
              </a:ext>
            </a:extLst>
          </p:cNvPr>
          <p:cNvSpPr txBox="1"/>
          <p:nvPr/>
        </p:nvSpPr>
        <p:spPr>
          <a:xfrm>
            <a:off x="5790117" y="89701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零售户对应网格表</a:t>
            </a:r>
          </a:p>
        </p:txBody>
      </p:sp>
    </p:spTree>
    <p:extLst>
      <p:ext uri="{BB962C8B-B14F-4D97-AF65-F5344CB8AC3E}">
        <p14:creationId xmlns:p14="http://schemas.microsoft.com/office/powerpoint/2010/main" val="303558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393248"/>
              </p:ext>
            </p:extLst>
          </p:nvPr>
        </p:nvGraphicFramePr>
        <p:xfrm>
          <a:off x="228602" y="1106500"/>
          <a:ext cx="4236750" cy="50178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4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9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29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29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45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dirty="0"/>
                        <a:t>中心</a:t>
                      </a:r>
                    </a:p>
                  </a:txBody>
                  <a:tcPr>
                    <a:solidFill>
                      <a:srgbClr val="00B05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" name="椭圆 7"/>
          <p:cNvSpPr/>
          <p:nvPr/>
        </p:nvSpPr>
        <p:spPr>
          <a:xfrm>
            <a:off x="1228661" y="4891918"/>
            <a:ext cx="154745" cy="9847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270738" y="1922392"/>
            <a:ext cx="154745" cy="9847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40962" y="5213184"/>
            <a:ext cx="154745" cy="9847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046850" y="2549476"/>
            <a:ext cx="154745" cy="9847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361304" y="176697"/>
            <a:ext cx="8133347" cy="609600"/>
          </a:xfrm>
        </p:spPr>
        <p:txBody>
          <a:bodyPr/>
          <a:lstStyle/>
          <a:p>
            <a:r>
              <a:rPr lang="zh-CN" altLang="en-US" dirty="0"/>
              <a:t>实验算法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876443" y="1354541"/>
            <a:ext cx="34265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4.1</a:t>
            </a:r>
            <a:r>
              <a:rPr lang="zh-CN" altLang="en-US" dirty="0"/>
              <a:t>、以网格（</a:t>
            </a:r>
            <a:r>
              <a:rPr lang="en-US" altLang="zh-CN" dirty="0"/>
              <a:t>r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）向外“</a:t>
            </a:r>
            <a:r>
              <a:rPr lang="zh-CN" altLang="en-US" dirty="0">
                <a:solidFill>
                  <a:srgbClr val="FF0000"/>
                </a:solidFill>
              </a:rPr>
              <a:t>辐射</a:t>
            </a:r>
            <a:r>
              <a:rPr lang="zh-CN" altLang="en-US" dirty="0"/>
              <a:t>”，获得未检测的</a:t>
            </a:r>
            <a:r>
              <a:rPr lang="en-US" altLang="zh-CN" dirty="0"/>
              <a:t>8</a:t>
            </a:r>
            <a:r>
              <a:rPr lang="zh-CN" altLang="en-US" dirty="0"/>
              <a:t>个网格（</a:t>
            </a:r>
            <a:r>
              <a:rPr lang="en-US" altLang="zh-CN" dirty="0"/>
              <a:t>r-1</a:t>
            </a:r>
            <a:r>
              <a:rPr lang="zh-CN" altLang="en-US" dirty="0"/>
              <a:t>，</a:t>
            </a:r>
            <a:r>
              <a:rPr lang="en-US" altLang="zh-CN" dirty="0"/>
              <a:t>c-1</a:t>
            </a:r>
            <a:r>
              <a:rPr lang="zh-CN" altLang="en-US" dirty="0"/>
              <a:t>），（</a:t>
            </a:r>
            <a:r>
              <a:rPr lang="en-US" altLang="zh-CN" dirty="0"/>
              <a:t>r-1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），（</a:t>
            </a:r>
            <a:r>
              <a:rPr lang="en-US" altLang="zh-CN" dirty="0"/>
              <a:t>r-1</a:t>
            </a:r>
            <a:r>
              <a:rPr lang="zh-CN" altLang="en-US" dirty="0"/>
              <a:t>，</a:t>
            </a:r>
            <a:r>
              <a:rPr lang="en-US" altLang="zh-CN" dirty="0"/>
              <a:t>c+1</a:t>
            </a:r>
            <a:r>
              <a:rPr lang="zh-CN" altLang="en-US" dirty="0"/>
              <a:t>）</a:t>
            </a:r>
            <a:r>
              <a:rPr lang="en-US" altLang="zh-CN" dirty="0"/>
              <a:t>;</a:t>
            </a:r>
            <a:r>
              <a:rPr lang="zh-CN" altLang="en-US" dirty="0"/>
              <a:t>（</a:t>
            </a:r>
            <a:r>
              <a:rPr lang="en-US" altLang="zh-CN" dirty="0"/>
              <a:t>r </a:t>
            </a:r>
            <a:r>
              <a:rPr lang="zh-CN" altLang="en-US" dirty="0"/>
              <a:t>，</a:t>
            </a:r>
            <a:r>
              <a:rPr lang="en-US" altLang="zh-CN" dirty="0"/>
              <a:t>c-1</a:t>
            </a:r>
            <a:r>
              <a:rPr lang="zh-CN" altLang="en-US" dirty="0"/>
              <a:t>），（</a:t>
            </a:r>
            <a:r>
              <a:rPr lang="en-US" altLang="zh-CN" dirty="0"/>
              <a:t>r</a:t>
            </a:r>
            <a:r>
              <a:rPr lang="zh-CN" altLang="en-US" dirty="0"/>
              <a:t>，</a:t>
            </a:r>
            <a:r>
              <a:rPr lang="en-US" altLang="zh-CN" dirty="0"/>
              <a:t>c+1</a:t>
            </a:r>
            <a:r>
              <a:rPr lang="zh-CN" altLang="en-US" dirty="0"/>
              <a:t>）</a:t>
            </a:r>
            <a:r>
              <a:rPr lang="en-US" altLang="zh-CN" dirty="0"/>
              <a:t>;( r+1</a:t>
            </a:r>
            <a:r>
              <a:rPr lang="zh-CN" altLang="en-US" dirty="0"/>
              <a:t>，</a:t>
            </a:r>
            <a:r>
              <a:rPr lang="en-US" altLang="zh-CN" dirty="0"/>
              <a:t>c-1</a:t>
            </a:r>
            <a:r>
              <a:rPr lang="zh-CN" altLang="en-US" dirty="0"/>
              <a:t>），（</a:t>
            </a:r>
            <a:r>
              <a:rPr lang="en-US" altLang="zh-CN" dirty="0"/>
              <a:t>r+1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），（</a:t>
            </a:r>
            <a:r>
              <a:rPr lang="en-US" altLang="zh-CN" dirty="0"/>
              <a:t>r+1</a:t>
            </a:r>
            <a:r>
              <a:rPr lang="zh-CN" altLang="en-US" dirty="0"/>
              <a:t>，</a:t>
            </a:r>
            <a:r>
              <a:rPr lang="en-US" altLang="zh-CN" dirty="0"/>
              <a:t>c+1</a:t>
            </a:r>
            <a:r>
              <a:rPr lang="zh-CN" altLang="en-US" dirty="0"/>
              <a:t>）；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4.2</a:t>
            </a:r>
            <a:r>
              <a:rPr lang="zh-CN" altLang="en-US" dirty="0"/>
              <a:t>、依次检查各网格内是否有零售商户。若有，则将此网格（</a:t>
            </a:r>
            <a:r>
              <a:rPr lang="en-US" altLang="zh-CN" dirty="0"/>
              <a:t>r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）加入该零售户覆盖商圈范围，直至宫格内网格全部检测完毕，停止“</a:t>
            </a:r>
            <a:r>
              <a:rPr lang="zh-CN" altLang="en-US" dirty="0">
                <a:solidFill>
                  <a:srgbClr val="FF0000"/>
                </a:solidFill>
              </a:rPr>
              <a:t>辐射检测</a:t>
            </a:r>
            <a:r>
              <a:rPr lang="zh-CN" altLang="en-US" dirty="0"/>
              <a:t>”，向后游走网格（</a:t>
            </a:r>
            <a:r>
              <a:rPr lang="en-US" altLang="zh-CN" dirty="0"/>
              <a:t>r+1</a:t>
            </a:r>
            <a:r>
              <a:rPr lang="zh-CN" altLang="en-US" dirty="0"/>
              <a:t>，</a:t>
            </a:r>
            <a:r>
              <a:rPr lang="en-US" altLang="zh-CN" dirty="0"/>
              <a:t>c)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8032899F-9152-8442-BEE0-853973A0CE85}"/>
              </a:ext>
            </a:extLst>
          </p:cNvPr>
          <p:cNvCxnSpPr>
            <a:cxnSpLocks/>
          </p:cNvCxnSpPr>
          <p:nvPr/>
        </p:nvCxnSpPr>
        <p:spPr>
          <a:xfrm flipV="1">
            <a:off x="222737" y="6126487"/>
            <a:ext cx="471502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7E6848A8-DBDC-4845-AAE4-75B7831B7B2E}"/>
              </a:ext>
            </a:extLst>
          </p:cNvPr>
          <p:cNvCxnSpPr>
            <a:cxnSpLocks/>
          </p:cNvCxnSpPr>
          <p:nvPr/>
        </p:nvCxnSpPr>
        <p:spPr>
          <a:xfrm flipV="1">
            <a:off x="222737" y="774309"/>
            <a:ext cx="0" cy="5352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978ABB7-E5E4-C340-A730-C88FB4CD00D9}"/>
              </a:ext>
            </a:extLst>
          </p:cNvPr>
          <p:cNvSpPr txBox="1"/>
          <p:nvPr/>
        </p:nvSpPr>
        <p:spPr>
          <a:xfrm>
            <a:off x="4607172" y="6126488"/>
            <a:ext cx="48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8B9C8DA-C654-2F41-9680-B4B99269B11A}"/>
              </a:ext>
            </a:extLst>
          </p:cNvPr>
          <p:cNvSpPr txBox="1"/>
          <p:nvPr/>
        </p:nvSpPr>
        <p:spPr>
          <a:xfrm>
            <a:off x="216873" y="60163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D5BAC8-192B-2141-A361-E939FB36F76E}"/>
              </a:ext>
            </a:extLst>
          </p:cNvPr>
          <p:cNvSpPr txBox="1"/>
          <p:nvPr/>
        </p:nvSpPr>
        <p:spPr>
          <a:xfrm>
            <a:off x="308787" y="60995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8EA830-7495-DB44-9F09-A519F7BECA74}"/>
              </a:ext>
            </a:extLst>
          </p:cNvPr>
          <p:cNvSpPr txBox="1"/>
          <p:nvPr/>
        </p:nvSpPr>
        <p:spPr>
          <a:xfrm>
            <a:off x="767492" y="60995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0FF834-9CBB-FD4F-8CC6-08B7BC2A0AD6}"/>
              </a:ext>
            </a:extLst>
          </p:cNvPr>
          <p:cNvSpPr txBox="1"/>
          <p:nvPr/>
        </p:nvSpPr>
        <p:spPr>
          <a:xfrm>
            <a:off x="1226197" y="61130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EB1972-ED0D-1B44-8E01-D7C65F9913EE}"/>
              </a:ext>
            </a:extLst>
          </p:cNvPr>
          <p:cNvSpPr txBox="1"/>
          <p:nvPr/>
        </p:nvSpPr>
        <p:spPr>
          <a:xfrm>
            <a:off x="-35635" y="5723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7AE186-7219-1548-8D70-072D41D9157B}"/>
              </a:ext>
            </a:extLst>
          </p:cNvPr>
          <p:cNvSpPr txBox="1"/>
          <p:nvPr/>
        </p:nvSpPr>
        <p:spPr>
          <a:xfrm>
            <a:off x="-35635" y="5448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3E96C0-263C-884E-8C40-EA6A7CE6FB97}"/>
              </a:ext>
            </a:extLst>
          </p:cNvPr>
          <p:cNvSpPr txBox="1"/>
          <p:nvPr/>
        </p:nvSpPr>
        <p:spPr>
          <a:xfrm>
            <a:off x="-45720" y="51401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76ECF45-92EA-5740-80D8-D2F85311884E}"/>
              </a:ext>
            </a:extLst>
          </p:cNvPr>
          <p:cNvSpPr/>
          <p:nvPr/>
        </p:nvSpPr>
        <p:spPr>
          <a:xfrm>
            <a:off x="403737" y="5904633"/>
            <a:ext cx="154745" cy="9847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6" name="表格 42">
            <a:extLst>
              <a:ext uri="{FF2B5EF4-FFF2-40B4-BE49-F238E27FC236}">
                <a16:creationId xmlns:a16="http://schemas.microsoft.com/office/drawing/2014/main" id="{9FDBDEB4-3BBC-0740-BC9D-617A4CABA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371662"/>
              </p:ext>
            </p:extLst>
          </p:nvPr>
        </p:nvGraphicFramePr>
        <p:xfrm>
          <a:off x="247723" y="5453083"/>
          <a:ext cx="1240729" cy="10427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658">
                  <a:extLst>
                    <a:ext uri="{9D8B030D-6E8A-4147-A177-3AD203B41FA5}">
                      <a16:colId xmlns:a16="http://schemas.microsoft.com/office/drawing/2014/main" val="2557936925"/>
                    </a:ext>
                  </a:extLst>
                </a:gridCol>
                <a:gridCol w="474616">
                  <a:extLst>
                    <a:ext uri="{9D8B030D-6E8A-4147-A177-3AD203B41FA5}">
                      <a16:colId xmlns:a16="http://schemas.microsoft.com/office/drawing/2014/main" val="2141796848"/>
                    </a:ext>
                  </a:extLst>
                </a:gridCol>
                <a:gridCol w="365455">
                  <a:extLst>
                    <a:ext uri="{9D8B030D-6E8A-4147-A177-3AD203B41FA5}">
                      <a16:colId xmlns:a16="http://schemas.microsoft.com/office/drawing/2014/main" val="1161961626"/>
                    </a:ext>
                  </a:extLst>
                </a:gridCol>
              </a:tblGrid>
              <a:tr h="34757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>
                        <a:alpha val="2174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2174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>
                        <a:alpha val="2174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38151"/>
                  </a:ext>
                </a:extLst>
              </a:tr>
              <a:tr h="34757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2174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>
                        <a:alpha val="2174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>
                        <a:alpha val="2174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227676"/>
                  </a:ext>
                </a:extLst>
              </a:tr>
              <a:tr h="34757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2174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>
                        <a:alpha val="2174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>
                        <a:alpha val="2174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9303"/>
                  </a:ext>
                </a:extLst>
              </a:tr>
            </a:tbl>
          </a:graphicData>
        </a:graphic>
      </p:graphicFrame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E15DF261-C309-6144-9A26-C33EC3B94C68}"/>
              </a:ext>
            </a:extLst>
          </p:cNvPr>
          <p:cNvCxnSpPr/>
          <p:nvPr/>
        </p:nvCxnSpPr>
        <p:spPr>
          <a:xfrm flipH="1" flipV="1">
            <a:off x="995707" y="6003107"/>
            <a:ext cx="1051143" cy="492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B185982-CED1-7B48-857E-5A062E67E65A}"/>
              </a:ext>
            </a:extLst>
          </p:cNvPr>
          <p:cNvSpPr txBox="1"/>
          <p:nvPr/>
        </p:nvSpPr>
        <p:spPr>
          <a:xfrm>
            <a:off x="2004609" y="6344818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检测中心</a:t>
            </a:r>
          </a:p>
        </p:txBody>
      </p:sp>
    </p:spTree>
    <p:extLst>
      <p:ext uri="{BB962C8B-B14F-4D97-AF65-F5344CB8AC3E}">
        <p14:creationId xmlns:p14="http://schemas.microsoft.com/office/powerpoint/2010/main" val="73479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533626"/>
              </p:ext>
            </p:extLst>
          </p:nvPr>
        </p:nvGraphicFramePr>
        <p:xfrm>
          <a:off x="216873" y="1108611"/>
          <a:ext cx="4236750" cy="50178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2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4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9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29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29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45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" name="椭圆 7"/>
          <p:cNvSpPr/>
          <p:nvPr/>
        </p:nvSpPr>
        <p:spPr>
          <a:xfrm>
            <a:off x="1228661" y="4891918"/>
            <a:ext cx="154745" cy="9847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270738" y="1922392"/>
            <a:ext cx="154745" cy="9847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40962" y="5213184"/>
            <a:ext cx="154745" cy="9847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046850" y="2549476"/>
            <a:ext cx="154745" cy="9847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361304" y="176697"/>
            <a:ext cx="8133347" cy="609600"/>
          </a:xfrm>
        </p:spPr>
        <p:txBody>
          <a:bodyPr/>
          <a:lstStyle/>
          <a:p>
            <a:r>
              <a:rPr lang="zh-CN" altLang="en-US" dirty="0"/>
              <a:t>实验算法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092505" y="1167618"/>
            <a:ext cx="34265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4.2</a:t>
            </a:r>
            <a:r>
              <a:rPr lang="zh-CN" altLang="en-US" dirty="0"/>
              <a:t>、依次检查各网格内是否有零售商户。若有，则将此网格（</a:t>
            </a:r>
            <a:r>
              <a:rPr lang="en-US" altLang="zh-CN" dirty="0"/>
              <a:t>r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）加入该零售户覆盖商圈范围，直至宫格内网格全部检测完毕，停止“</a:t>
            </a:r>
            <a:r>
              <a:rPr lang="zh-CN" altLang="en-US" dirty="0">
                <a:solidFill>
                  <a:srgbClr val="FF0000"/>
                </a:solidFill>
              </a:rPr>
              <a:t>辐射检测</a:t>
            </a:r>
            <a:r>
              <a:rPr lang="zh-CN" altLang="en-US" dirty="0"/>
              <a:t>”，向后游走网格（</a:t>
            </a:r>
            <a:r>
              <a:rPr lang="en-US" altLang="zh-CN" dirty="0"/>
              <a:t>r+1</a:t>
            </a:r>
            <a:r>
              <a:rPr lang="zh-CN" altLang="en-US" dirty="0"/>
              <a:t>，</a:t>
            </a:r>
            <a:r>
              <a:rPr lang="en-US" altLang="zh-CN" dirty="0"/>
              <a:t>c)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检测是否有零售商户，并再次以九宫格辐射</a:t>
            </a:r>
            <a:endParaRPr lang="en-US" altLang="zh-CN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8032899F-9152-8442-BEE0-853973A0CE85}"/>
              </a:ext>
            </a:extLst>
          </p:cNvPr>
          <p:cNvCxnSpPr>
            <a:cxnSpLocks/>
          </p:cNvCxnSpPr>
          <p:nvPr/>
        </p:nvCxnSpPr>
        <p:spPr>
          <a:xfrm flipV="1">
            <a:off x="222737" y="6126487"/>
            <a:ext cx="471502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7E6848A8-DBDC-4845-AAE4-75B7831B7B2E}"/>
              </a:ext>
            </a:extLst>
          </p:cNvPr>
          <p:cNvCxnSpPr>
            <a:cxnSpLocks/>
          </p:cNvCxnSpPr>
          <p:nvPr/>
        </p:nvCxnSpPr>
        <p:spPr>
          <a:xfrm flipV="1">
            <a:off x="222737" y="774309"/>
            <a:ext cx="0" cy="5352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978ABB7-E5E4-C340-A730-C88FB4CD00D9}"/>
              </a:ext>
            </a:extLst>
          </p:cNvPr>
          <p:cNvSpPr txBox="1"/>
          <p:nvPr/>
        </p:nvSpPr>
        <p:spPr>
          <a:xfrm>
            <a:off x="4607172" y="6126488"/>
            <a:ext cx="48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8B9C8DA-C654-2F41-9680-B4B99269B11A}"/>
              </a:ext>
            </a:extLst>
          </p:cNvPr>
          <p:cNvSpPr txBox="1"/>
          <p:nvPr/>
        </p:nvSpPr>
        <p:spPr>
          <a:xfrm>
            <a:off x="216873" y="60163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D5BAC8-192B-2141-A361-E939FB36F76E}"/>
              </a:ext>
            </a:extLst>
          </p:cNvPr>
          <p:cNvSpPr txBox="1"/>
          <p:nvPr/>
        </p:nvSpPr>
        <p:spPr>
          <a:xfrm>
            <a:off x="308787" y="60995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8EA830-7495-DB44-9F09-A519F7BECA74}"/>
              </a:ext>
            </a:extLst>
          </p:cNvPr>
          <p:cNvSpPr txBox="1"/>
          <p:nvPr/>
        </p:nvSpPr>
        <p:spPr>
          <a:xfrm>
            <a:off x="767492" y="60995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0FF834-9CBB-FD4F-8CC6-08B7BC2A0AD6}"/>
              </a:ext>
            </a:extLst>
          </p:cNvPr>
          <p:cNvSpPr txBox="1"/>
          <p:nvPr/>
        </p:nvSpPr>
        <p:spPr>
          <a:xfrm>
            <a:off x="1226197" y="61130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EB1972-ED0D-1B44-8E01-D7C65F9913EE}"/>
              </a:ext>
            </a:extLst>
          </p:cNvPr>
          <p:cNvSpPr txBox="1"/>
          <p:nvPr/>
        </p:nvSpPr>
        <p:spPr>
          <a:xfrm>
            <a:off x="-35635" y="5723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7AE186-7219-1548-8D70-072D41D9157B}"/>
              </a:ext>
            </a:extLst>
          </p:cNvPr>
          <p:cNvSpPr txBox="1"/>
          <p:nvPr/>
        </p:nvSpPr>
        <p:spPr>
          <a:xfrm>
            <a:off x="-35635" y="5448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3E96C0-263C-884E-8C40-EA6A7CE6FB97}"/>
              </a:ext>
            </a:extLst>
          </p:cNvPr>
          <p:cNvSpPr txBox="1"/>
          <p:nvPr/>
        </p:nvSpPr>
        <p:spPr>
          <a:xfrm>
            <a:off x="-45720" y="51401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76ECF45-92EA-5740-80D8-D2F85311884E}"/>
              </a:ext>
            </a:extLst>
          </p:cNvPr>
          <p:cNvSpPr/>
          <p:nvPr/>
        </p:nvSpPr>
        <p:spPr>
          <a:xfrm>
            <a:off x="403737" y="5904633"/>
            <a:ext cx="154745" cy="9847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" name="表格 42">
            <a:extLst>
              <a:ext uri="{FF2B5EF4-FFF2-40B4-BE49-F238E27FC236}">
                <a16:creationId xmlns:a16="http://schemas.microsoft.com/office/drawing/2014/main" id="{126E2B98-2585-2847-87D8-652B30C60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93970"/>
              </p:ext>
            </p:extLst>
          </p:nvPr>
        </p:nvGraphicFramePr>
        <p:xfrm>
          <a:off x="672166" y="5439617"/>
          <a:ext cx="1240729" cy="10427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647">
                  <a:extLst>
                    <a:ext uri="{9D8B030D-6E8A-4147-A177-3AD203B41FA5}">
                      <a16:colId xmlns:a16="http://schemas.microsoft.com/office/drawing/2014/main" val="2557936925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141796848"/>
                    </a:ext>
                  </a:extLst>
                </a:gridCol>
                <a:gridCol w="414032">
                  <a:extLst>
                    <a:ext uri="{9D8B030D-6E8A-4147-A177-3AD203B41FA5}">
                      <a16:colId xmlns:a16="http://schemas.microsoft.com/office/drawing/2014/main" val="1161961626"/>
                    </a:ext>
                  </a:extLst>
                </a:gridCol>
              </a:tblGrid>
              <a:tr h="34757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>
                        <a:alpha val="2174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>
                        <a:alpha val="2174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>
                        <a:alpha val="2174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38151"/>
                  </a:ext>
                </a:extLst>
              </a:tr>
              <a:tr h="34757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2174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>
                        <a:alpha val="2174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>
                        <a:alpha val="2174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227676"/>
                  </a:ext>
                </a:extLst>
              </a:tr>
              <a:tr h="34757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2174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>
                        <a:alpha val="2174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>
                        <a:alpha val="2174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9303"/>
                  </a:ext>
                </a:extLst>
              </a:tr>
            </a:tbl>
          </a:graphicData>
        </a:graphic>
      </p:graphicFrame>
      <p:graphicFrame>
        <p:nvGraphicFramePr>
          <p:cNvPr id="20" name="表格 25">
            <a:extLst>
              <a:ext uri="{FF2B5EF4-FFF2-40B4-BE49-F238E27FC236}">
                <a16:creationId xmlns:a16="http://schemas.microsoft.com/office/drawing/2014/main" id="{E0EEB959-7613-664D-A29A-6A06C974B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294901"/>
              </p:ext>
            </p:extLst>
          </p:nvPr>
        </p:nvGraphicFramePr>
        <p:xfrm>
          <a:off x="654620" y="5783900"/>
          <a:ext cx="395842" cy="3503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842">
                  <a:extLst>
                    <a:ext uri="{9D8B030D-6E8A-4147-A177-3AD203B41FA5}">
                      <a16:colId xmlns:a16="http://schemas.microsoft.com/office/drawing/2014/main" val="3869616655"/>
                    </a:ext>
                  </a:extLst>
                </a:gridCol>
              </a:tblGrid>
              <a:tr h="3503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alpha val="3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602413"/>
                  </a:ext>
                </a:extLst>
              </a:tr>
            </a:tbl>
          </a:graphicData>
        </a:graphic>
      </p:graphicFrame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6F4748DE-937A-7948-BBA8-DAF99F06D80B}"/>
              </a:ext>
            </a:extLst>
          </p:cNvPr>
          <p:cNvCxnSpPr/>
          <p:nvPr/>
        </p:nvCxnSpPr>
        <p:spPr>
          <a:xfrm flipH="1" flipV="1">
            <a:off x="1383406" y="6003107"/>
            <a:ext cx="1067694" cy="479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DC36EC8-3E6A-954E-B62F-25B4FDD3309D}"/>
              </a:ext>
            </a:extLst>
          </p:cNvPr>
          <p:cNvSpPr txBox="1"/>
          <p:nvPr/>
        </p:nvSpPr>
        <p:spPr>
          <a:xfrm>
            <a:off x="2421140" y="63252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检测中心</a:t>
            </a:r>
          </a:p>
        </p:txBody>
      </p:sp>
    </p:spTree>
    <p:extLst>
      <p:ext uri="{BB962C8B-B14F-4D97-AF65-F5344CB8AC3E}">
        <p14:creationId xmlns:p14="http://schemas.microsoft.com/office/powerpoint/2010/main" val="417483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0069 L 0.04323 -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860394"/>
              </p:ext>
            </p:extLst>
          </p:nvPr>
        </p:nvGraphicFramePr>
        <p:xfrm>
          <a:off x="216873" y="1108611"/>
          <a:ext cx="4236750" cy="50178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4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9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29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29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45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" name="椭圆 7"/>
          <p:cNvSpPr/>
          <p:nvPr/>
        </p:nvSpPr>
        <p:spPr>
          <a:xfrm>
            <a:off x="1228661" y="4891918"/>
            <a:ext cx="154745" cy="9847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270738" y="1922392"/>
            <a:ext cx="154745" cy="9847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40962" y="5213184"/>
            <a:ext cx="154745" cy="9847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046850" y="2549476"/>
            <a:ext cx="154745" cy="9847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361304" y="176697"/>
            <a:ext cx="8133347" cy="609600"/>
          </a:xfrm>
        </p:spPr>
        <p:txBody>
          <a:bodyPr/>
          <a:lstStyle/>
          <a:p>
            <a:r>
              <a:rPr lang="zh-CN" altLang="en-US" dirty="0"/>
              <a:t>实验算法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092505" y="1167618"/>
            <a:ext cx="34265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4.3</a:t>
            </a:r>
            <a:r>
              <a:rPr lang="zh-CN" altLang="en-US" dirty="0"/>
              <a:t>、若宫格内所有网格无零售户，则增加“</a:t>
            </a:r>
            <a:r>
              <a:rPr lang="zh-CN" altLang="en-US" dirty="0">
                <a:solidFill>
                  <a:srgbClr val="FF0000"/>
                </a:solidFill>
              </a:rPr>
              <a:t>辐射半径</a:t>
            </a:r>
            <a:r>
              <a:rPr lang="zh-CN" altLang="en-US" dirty="0"/>
              <a:t>”（</a:t>
            </a:r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/>
              <a:t>25</a:t>
            </a:r>
            <a:r>
              <a:rPr lang="zh-CN" altLang="en-US" dirty="0"/>
              <a:t>宫格），按上述规则，继续检测。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4.4</a:t>
            </a:r>
            <a:r>
              <a:rPr lang="zh-CN" altLang="en-US" dirty="0"/>
              <a:t>、 当检测到多个商户，则将该网格添加到多个商户的商圈范围</a:t>
            </a:r>
            <a:endParaRPr lang="en-US" altLang="zh-CN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8032899F-9152-8442-BEE0-853973A0CE85}"/>
              </a:ext>
            </a:extLst>
          </p:cNvPr>
          <p:cNvCxnSpPr>
            <a:cxnSpLocks/>
          </p:cNvCxnSpPr>
          <p:nvPr/>
        </p:nvCxnSpPr>
        <p:spPr>
          <a:xfrm flipV="1">
            <a:off x="222737" y="6126487"/>
            <a:ext cx="471502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7E6848A8-DBDC-4845-AAE4-75B7831B7B2E}"/>
              </a:ext>
            </a:extLst>
          </p:cNvPr>
          <p:cNvCxnSpPr>
            <a:cxnSpLocks/>
          </p:cNvCxnSpPr>
          <p:nvPr/>
        </p:nvCxnSpPr>
        <p:spPr>
          <a:xfrm flipV="1">
            <a:off x="222737" y="774309"/>
            <a:ext cx="0" cy="5352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978ABB7-E5E4-C340-A730-C88FB4CD00D9}"/>
              </a:ext>
            </a:extLst>
          </p:cNvPr>
          <p:cNvSpPr txBox="1"/>
          <p:nvPr/>
        </p:nvSpPr>
        <p:spPr>
          <a:xfrm>
            <a:off x="4607172" y="6126488"/>
            <a:ext cx="48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8B9C8DA-C654-2F41-9680-B4B99269B11A}"/>
              </a:ext>
            </a:extLst>
          </p:cNvPr>
          <p:cNvSpPr txBox="1"/>
          <p:nvPr/>
        </p:nvSpPr>
        <p:spPr>
          <a:xfrm>
            <a:off x="216873" y="60163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D5BAC8-192B-2141-A361-E939FB36F76E}"/>
              </a:ext>
            </a:extLst>
          </p:cNvPr>
          <p:cNvSpPr txBox="1"/>
          <p:nvPr/>
        </p:nvSpPr>
        <p:spPr>
          <a:xfrm>
            <a:off x="308787" y="60995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8EA830-7495-DB44-9F09-A519F7BECA74}"/>
              </a:ext>
            </a:extLst>
          </p:cNvPr>
          <p:cNvSpPr txBox="1"/>
          <p:nvPr/>
        </p:nvSpPr>
        <p:spPr>
          <a:xfrm>
            <a:off x="767492" y="60995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0FF834-9CBB-FD4F-8CC6-08B7BC2A0AD6}"/>
              </a:ext>
            </a:extLst>
          </p:cNvPr>
          <p:cNvSpPr txBox="1"/>
          <p:nvPr/>
        </p:nvSpPr>
        <p:spPr>
          <a:xfrm>
            <a:off x="1226197" y="61130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EB1972-ED0D-1B44-8E01-D7C65F9913EE}"/>
              </a:ext>
            </a:extLst>
          </p:cNvPr>
          <p:cNvSpPr txBox="1"/>
          <p:nvPr/>
        </p:nvSpPr>
        <p:spPr>
          <a:xfrm>
            <a:off x="-35635" y="5723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7AE186-7219-1548-8D70-072D41D9157B}"/>
              </a:ext>
            </a:extLst>
          </p:cNvPr>
          <p:cNvSpPr txBox="1"/>
          <p:nvPr/>
        </p:nvSpPr>
        <p:spPr>
          <a:xfrm>
            <a:off x="-35635" y="5448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3E96C0-263C-884E-8C40-EA6A7CE6FB97}"/>
              </a:ext>
            </a:extLst>
          </p:cNvPr>
          <p:cNvSpPr txBox="1"/>
          <p:nvPr/>
        </p:nvSpPr>
        <p:spPr>
          <a:xfrm>
            <a:off x="-45720" y="51401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76ECF45-92EA-5740-80D8-D2F85311884E}"/>
              </a:ext>
            </a:extLst>
          </p:cNvPr>
          <p:cNvSpPr/>
          <p:nvPr/>
        </p:nvSpPr>
        <p:spPr>
          <a:xfrm>
            <a:off x="403737" y="5904633"/>
            <a:ext cx="154745" cy="9847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" name="表格 42">
            <a:extLst>
              <a:ext uri="{FF2B5EF4-FFF2-40B4-BE49-F238E27FC236}">
                <a16:creationId xmlns:a16="http://schemas.microsoft.com/office/drawing/2014/main" id="{042A4FD2-A3F0-3D40-A53F-69E68B01E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495253"/>
              </p:ext>
            </p:extLst>
          </p:nvPr>
        </p:nvGraphicFramePr>
        <p:xfrm>
          <a:off x="661542" y="5453326"/>
          <a:ext cx="1240729" cy="10427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658">
                  <a:extLst>
                    <a:ext uri="{9D8B030D-6E8A-4147-A177-3AD203B41FA5}">
                      <a16:colId xmlns:a16="http://schemas.microsoft.com/office/drawing/2014/main" val="2557936925"/>
                    </a:ext>
                  </a:extLst>
                </a:gridCol>
                <a:gridCol w="474616">
                  <a:extLst>
                    <a:ext uri="{9D8B030D-6E8A-4147-A177-3AD203B41FA5}">
                      <a16:colId xmlns:a16="http://schemas.microsoft.com/office/drawing/2014/main" val="2141796848"/>
                    </a:ext>
                  </a:extLst>
                </a:gridCol>
                <a:gridCol w="365455">
                  <a:extLst>
                    <a:ext uri="{9D8B030D-6E8A-4147-A177-3AD203B41FA5}">
                      <a16:colId xmlns:a16="http://schemas.microsoft.com/office/drawing/2014/main" val="1161961626"/>
                    </a:ext>
                  </a:extLst>
                </a:gridCol>
              </a:tblGrid>
              <a:tr h="34757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>
                        <a:alpha val="2174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2174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>
                        <a:alpha val="2174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38151"/>
                  </a:ext>
                </a:extLst>
              </a:tr>
              <a:tr h="34757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2174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>
                        <a:alpha val="2174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>
                        <a:alpha val="2174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227676"/>
                  </a:ext>
                </a:extLst>
              </a:tr>
              <a:tr h="34757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2174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>
                        <a:alpha val="2174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>
                        <a:alpha val="2174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9303"/>
                  </a:ext>
                </a:extLst>
              </a:tr>
            </a:tbl>
          </a:graphicData>
        </a:graphic>
      </p:graphicFrame>
      <p:graphicFrame>
        <p:nvGraphicFramePr>
          <p:cNvPr id="12" name="表格 17">
            <a:extLst>
              <a:ext uri="{FF2B5EF4-FFF2-40B4-BE49-F238E27FC236}">
                <a16:creationId xmlns:a16="http://schemas.microsoft.com/office/drawing/2014/main" id="{DB04644B-F3B9-3447-84AB-B7124F292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758736"/>
              </p:ext>
            </p:extLst>
          </p:nvPr>
        </p:nvGraphicFramePr>
        <p:xfrm>
          <a:off x="228602" y="5127738"/>
          <a:ext cx="2118373" cy="16522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398">
                  <a:extLst>
                    <a:ext uri="{9D8B030D-6E8A-4147-A177-3AD203B41FA5}">
                      <a16:colId xmlns:a16="http://schemas.microsoft.com/office/drawing/2014/main" val="193876782"/>
                    </a:ext>
                  </a:extLst>
                </a:gridCol>
                <a:gridCol w="406239">
                  <a:extLst>
                    <a:ext uri="{9D8B030D-6E8A-4147-A177-3AD203B41FA5}">
                      <a16:colId xmlns:a16="http://schemas.microsoft.com/office/drawing/2014/main" val="1899228622"/>
                    </a:ext>
                  </a:extLst>
                </a:gridCol>
                <a:gridCol w="508161">
                  <a:extLst>
                    <a:ext uri="{9D8B030D-6E8A-4147-A177-3AD203B41FA5}">
                      <a16:colId xmlns:a16="http://schemas.microsoft.com/office/drawing/2014/main" val="1828579185"/>
                    </a:ext>
                  </a:extLst>
                </a:gridCol>
                <a:gridCol w="372605">
                  <a:extLst>
                    <a:ext uri="{9D8B030D-6E8A-4147-A177-3AD203B41FA5}">
                      <a16:colId xmlns:a16="http://schemas.microsoft.com/office/drawing/2014/main" val="3907587429"/>
                    </a:ext>
                  </a:extLst>
                </a:gridCol>
                <a:gridCol w="424970">
                  <a:extLst>
                    <a:ext uri="{9D8B030D-6E8A-4147-A177-3AD203B41FA5}">
                      <a16:colId xmlns:a16="http://schemas.microsoft.com/office/drawing/2014/main" val="3884588559"/>
                    </a:ext>
                  </a:extLst>
                </a:gridCol>
              </a:tblGrid>
              <a:tr h="33106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2284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>
                        <a:alpha val="2284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2284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2284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>
                        <a:alpha val="2284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853030"/>
                  </a:ext>
                </a:extLst>
              </a:tr>
              <a:tr h="3540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2284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2284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2284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2284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2284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232459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2284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2284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>
                        <a:alpha val="2284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>
                        <a:alpha val="2284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2284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215198"/>
                  </a:ext>
                </a:extLst>
              </a:tr>
              <a:tr h="3540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2284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2284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2284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>
                        <a:alpha val="2284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2284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845306"/>
                  </a:ext>
                </a:extLst>
              </a:tr>
              <a:tr h="30015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>
                        <a:alpha val="2284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2284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2284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2284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>
                        <a:alpha val="2284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77944"/>
                  </a:ext>
                </a:extLst>
              </a:tr>
            </a:tbl>
          </a:graphicData>
        </a:graphic>
      </p:graphicFrame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A478F8F0-598A-4D41-B82D-1A3FF82142D7}"/>
              </a:ext>
            </a:extLst>
          </p:cNvPr>
          <p:cNvCxnSpPr/>
          <p:nvPr/>
        </p:nvCxnSpPr>
        <p:spPr>
          <a:xfrm flipH="1" flipV="1">
            <a:off x="1383406" y="6003107"/>
            <a:ext cx="1887332" cy="492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6FC434A-EA30-8147-99F6-2F1E98F6B79B}"/>
              </a:ext>
            </a:extLst>
          </p:cNvPr>
          <p:cNvSpPr txBox="1"/>
          <p:nvPr/>
        </p:nvSpPr>
        <p:spPr>
          <a:xfrm>
            <a:off x="3231665" y="6347455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检测中心</a:t>
            </a: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0D0DC306-CD87-724E-8764-B7A6EE21B154}"/>
              </a:ext>
            </a:extLst>
          </p:cNvPr>
          <p:cNvCxnSpPr>
            <a:cxnSpLocks/>
          </p:cNvCxnSpPr>
          <p:nvPr/>
        </p:nvCxnSpPr>
        <p:spPr>
          <a:xfrm flipH="1">
            <a:off x="995708" y="4990392"/>
            <a:ext cx="4096775" cy="14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F1658DDA-F2DC-2648-B930-86DED17A0B27}"/>
              </a:ext>
            </a:extLst>
          </p:cNvPr>
          <p:cNvCxnSpPr>
            <a:cxnSpLocks/>
          </p:cNvCxnSpPr>
          <p:nvPr/>
        </p:nvCxnSpPr>
        <p:spPr>
          <a:xfrm flipH="1">
            <a:off x="558482" y="4990392"/>
            <a:ext cx="4534001" cy="91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DA2596A1-CDD5-D049-A5A0-3915EE9E51F1}"/>
              </a:ext>
            </a:extLst>
          </p:cNvPr>
          <p:cNvSpPr txBox="1"/>
          <p:nvPr/>
        </p:nvSpPr>
        <p:spPr>
          <a:xfrm>
            <a:off x="4990410" y="48438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C000"/>
                </a:solidFill>
              </a:rPr>
              <a:t>多个商户</a:t>
            </a:r>
          </a:p>
        </p:txBody>
      </p:sp>
    </p:spTree>
    <p:extLst>
      <p:ext uri="{BB962C8B-B14F-4D97-AF65-F5344CB8AC3E}">
        <p14:creationId xmlns:p14="http://schemas.microsoft.com/office/powerpoint/2010/main" val="356772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185222"/>
              </p:ext>
            </p:extLst>
          </p:nvPr>
        </p:nvGraphicFramePr>
        <p:xfrm>
          <a:off x="216873" y="1108611"/>
          <a:ext cx="4236750" cy="50178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4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9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29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29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45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dirty="0"/>
                        <a:t>中心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" name="椭圆 7"/>
          <p:cNvSpPr/>
          <p:nvPr/>
        </p:nvSpPr>
        <p:spPr>
          <a:xfrm>
            <a:off x="1228661" y="4891918"/>
            <a:ext cx="154745" cy="9847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270738" y="1922392"/>
            <a:ext cx="154745" cy="9847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40962" y="5213184"/>
            <a:ext cx="154745" cy="9847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046850" y="2549476"/>
            <a:ext cx="154745" cy="9847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361304" y="176697"/>
            <a:ext cx="8133347" cy="609600"/>
          </a:xfrm>
        </p:spPr>
        <p:txBody>
          <a:bodyPr/>
          <a:lstStyle/>
          <a:p>
            <a:r>
              <a:rPr lang="zh-CN" altLang="en-US" dirty="0"/>
              <a:t>实验算法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092505" y="1167618"/>
            <a:ext cx="34265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、零售商户与网格建立联系后，与上述相同逻辑价差下一网格并辐射网格检测零售商。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8032899F-9152-8442-BEE0-853973A0CE85}"/>
              </a:ext>
            </a:extLst>
          </p:cNvPr>
          <p:cNvCxnSpPr>
            <a:cxnSpLocks/>
          </p:cNvCxnSpPr>
          <p:nvPr/>
        </p:nvCxnSpPr>
        <p:spPr>
          <a:xfrm flipV="1">
            <a:off x="222737" y="6126487"/>
            <a:ext cx="471502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7E6848A8-DBDC-4845-AAE4-75B7831B7B2E}"/>
              </a:ext>
            </a:extLst>
          </p:cNvPr>
          <p:cNvCxnSpPr>
            <a:cxnSpLocks/>
          </p:cNvCxnSpPr>
          <p:nvPr/>
        </p:nvCxnSpPr>
        <p:spPr>
          <a:xfrm flipV="1">
            <a:off x="222737" y="774309"/>
            <a:ext cx="0" cy="5352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978ABB7-E5E4-C340-A730-C88FB4CD00D9}"/>
              </a:ext>
            </a:extLst>
          </p:cNvPr>
          <p:cNvSpPr txBox="1"/>
          <p:nvPr/>
        </p:nvSpPr>
        <p:spPr>
          <a:xfrm>
            <a:off x="4607172" y="6126488"/>
            <a:ext cx="48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8B9C8DA-C654-2F41-9680-B4B99269B11A}"/>
              </a:ext>
            </a:extLst>
          </p:cNvPr>
          <p:cNvSpPr txBox="1"/>
          <p:nvPr/>
        </p:nvSpPr>
        <p:spPr>
          <a:xfrm>
            <a:off x="216873" y="60163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D5BAC8-192B-2141-A361-E939FB36F76E}"/>
              </a:ext>
            </a:extLst>
          </p:cNvPr>
          <p:cNvSpPr txBox="1"/>
          <p:nvPr/>
        </p:nvSpPr>
        <p:spPr>
          <a:xfrm>
            <a:off x="308787" y="60995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8EA830-7495-DB44-9F09-A519F7BECA74}"/>
              </a:ext>
            </a:extLst>
          </p:cNvPr>
          <p:cNvSpPr txBox="1"/>
          <p:nvPr/>
        </p:nvSpPr>
        <p:spPr>
          <a:xfrm>
            <a:off x="767492" y="60995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0FF834-9CBB-FD4F-8CC6-08B7BC2A0AD6}"/>
              </a:ext>
            </a:extLst>
          </p:cNvPr>
          <p:cNvSpPr txBox="1"/>
          <p:nvPr/>
        </p:nvSpPr>
        <p:spPr>
          <a:xfrm>
            <a:off x="1226197" y="61130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EB1972-ED0D-1B44-8E01-D7C65F9913EE}"/>
              </a:ext>
            </a:extLst>
          </p:cNvPr>
          <p:cNvSpPr txBox="1"/>
          <p:nvPr/>
        </p:nvSpPr>
        <p:spPr>
          <a:xfrm>
            <a:off x="-35635" y="5723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7AE186-7219-1548-8D70-072D41D9157B}"/>
              </a:ext>
            </a:extLst>
          </p:cNvPr>
          <p:cNvSpPr txBox="1"/>
          <p:nvPr/>
        </p:nvSpPr>
        <p:spPr>
          <a:xfrm>
            <a:off x="-35635" y="5448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3E96C0-263C-884E-8C40-EA6A7CE6FB97}"/>
              </a:ext>
            </a:extLst>
          </p:cNvPr>
          <p:cNvSpPr txBox="1"/>
          <p:nvPr/>
        </p:nvSpPr>
        <p:spPr>
          <a:xfrm>
            <a:off x="-45720" y="51401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76ECF45-92EA-5740-80D8-D2F85311884E}"/>
              </a:ext>
            </a:extLst>
          </p:cNvPr>
          <p:cNvSpPr/>
          <p:nvPr/>
        </p:nvSpPr>
        <p:spPr>
          <a:xfrm>
            <a:off x="403737" y="5904633"/>
            <a:ext cx="154745" cy="9847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6" name="表格 42">
            <a:extLst>
              <a:ext uri="{FF2B5EF4-FFF2-40B4-BE49-F238E27FC236}">
                <a16:creationId xmlns:a16="http://schemas.microsoft.com/office/drawing/2014/main" id="{1A2885B3-2DC4-0E42-AE41-EBF037CFA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374467"/>
              </p:ext>
            </p:extLst>
          </p:nvPr>
        </p:nvGraphicFramePr>
        <p:xfrm>
          <a:off x="1072648" y="5455924"/>
          <a:ext cx="1240729" cy="10427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658">
                  <a:extLst>
                    <a:ext uri="{9D8B030D-6E8A-4147-A177-3AD203B41FA5}">
                      <a16:colId xmlns:a16="http://schemas.microsoft.com/office/drawing/2014/main" val="2557936925"/>
                    </a:ext>
                  </a:extLst>
                </a:gridCol>
                <a:gridCol w="478383">
                  <a:extLst>
                    <a:ext uri="{9D8B030D-6E8A-4147-A177-3AD203B41FA5}">
                      <a16:colId xmlns:a16="http://schemas.microsoft.com/office/drawing/2014/main" val="2141796848"/>
                    </a:ext>
                  </a:extLst>
                </a:gridCol>
                <a:gridCol w="361688">
                  <a:extLst>
                    <a:ext uri="{9D8B030D-6E8A-4147-A177-3AD203B41FA5}">
                      <a16:colId xmlns:a16="http://schemas.microsoft.com/office/drawing/2014/main" val="1161961626"/>
                    </a:ext>
                  </a:extLst>
                </a:gridCol>
              </a:tblGrid>
              <a:tr h="34757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>
                        <a:alpha val="2174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2174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>
                        <a:alpha val="2174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38151"/>
                  </a:ext>
                </a:extLst>
              </a:tr>
              <a:tr h="34757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2174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>
                        <a:alpha val="2174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>
                        <a:alpha val="2174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227676"/>
                  </a:ext>
                </a:extLst>
              </a:tr>
              <a:tr h="34757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2174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>
                        <a:alpha val="2174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>
                        <a:alpha val="2174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9303"/>
                  </a:ext>
                </a:extLst>
              </a:tr>
            </a:tbl>
          </a:graphicData>
        </a:graphic>
      </p:graphicFrame>
      <p:graphicFrame>
        <p:nvGraphicFramePr>
          <p:cNvPr id="27" name="表格 17">
            <a:extLst>
              <a:ext uri="{FF2B5EF4-FFF2-40B4-BE49-F238E27FC236}">
                <a16:creationId xmlns:a16="http://schemas.microsoft.com/office/drawing/2014/main" id="{9384D0C1-2C88-6F4B-9FC9-BFD3A9CA6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129467"/>
              </p:ext>
            </p:extLst>
          </p:nvPr>
        </p:nvGraphicFramePr>
        <p:xfrm>
          <a:off x="681777" y="5127738"/>
          <a:ext cx="2118373" cy="16522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398">
                  <a:extLst>
                    <a:ext uri="{9D8B030D-6E8A-4147-A177-3AD203B41FA5}">
                      <a16:colId xmlns:a16="http://schemas.microsoft.com/office/drawing/2014/main" val="193876782"/>
                    </a:ext>
                  </a:extLst>
                </a:gridCol>
                <a:gridCol w="449206">
                  <a:extLst>
                    <a:ext uri="{9D8B030D-6E8A-4147-A177-3AD203B41FA5}">
                      <a16:colId xmlns:a16="http://schemas.microsoft.com/office/drawing/2014/main" val="189922862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828579185"/>
                    </a:ext>
                  </a:extLst>
                </a:gridCol>
                <a:gridCol w="456799">
                  <a:extLst>
                    <a:ext uri="{9D8B030D-6E8A-4147-A177-3AD203B41FA5}">
                      <a16:colId xmlns:a16="http://schemas.microsoft.com/office/drawing/2014/main" val="3907587429"/>
                    </a:ext>
                  </a:extLst>
                </a:gridCol>
                <a:gridCol w="424970">
                  <a:extLst>
                    <a:ext uri="{9D8B030D-6E8A-4147-A177-3AD203B41FA5}">
                      <a16:colId xmlns:a16="http://schemas.microsoft.com/office/drawing/2014/main" val="3884588559"/>
                    </a:ext>
                  </a:extLst>
                </a:gridCol>
              </a:tblGrid>
              <a:tr h="33106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2284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>
                        <a:alpha val="2284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2284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2284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>
                        <a:alpha val="2284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853030"/>
                  </a:ext>
                </a:extLst>
              </a:tr>
              <a:tr h="3540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2284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2284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2284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2284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>
                        <a:alpha val="2284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232459"/>
                  </a:ext>
                </a:extLst>
              </a:tr>
              <a:tr h="31298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2284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2284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>
                        <a:alpha val="2284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>
                        <a:alpha val="2284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2284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215198"/>
                  </a:ext>
                </a:extLst>
              </a:tr>
              <a:tr h="3540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2284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2284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2284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>
                        <a:alpha val="2284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2284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845306"/>
                  </a:ext>
                </a:extLst>
              </a:tr>
              <a:tr h="30015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2284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2284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>
                        <a:alpha val="2284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>
                        <a:alpha val="2284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>
                        <a:alpha val="2284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77944"/>
                  </a:ext>
                </a:extLst>
              </a:tr>
            </a:tbl>
          </a:graphicData>
        </a:graphic>
      </p:graphicFrame>
      <p:graphicFrame>
        <p:nvGraphicFramePr>
          <p:cNvPr id="20" name="表格 27">
            <a:extLst>
              <a:ext uri="{FF2B5EF4-FFF2-40B4-BE49-F238E27FC236}">
                <a16:creationId xmlns:a16="http://schemas.microsoft.com/office/drawing/2014/main" id="{76F58ED4-01EA-2F45-B6F0-7DBEE8966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712463"/>
              </p:ext>
            </p:extLst>
          </p:nvPr>
        </p:nvGraphicFramePr>
        <p:xfrm>
          <a:off x="1072648" y="5777243"/>
          <a:ext cx="408344" cy="330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344">
                  <a:extLst>
                    <a:ext uri="{9D8B030D-6E8A-4147-A177-3AD203B41FA5}">
                      <a16:colId xmlns:a16="http://schemas.microsoft.com/office/drawing/2014/main" val="4092039276"/>
                    </a:ext>
                  </a:extLst>
                </a:gridCol>
              </a:tblGrid>
              <a:tr h="3309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>
                        <a:alpha val="2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042158"/>
                  </a:ext>
                </a:extLst>
              </a:tr>
            </a:tbl>
          </a:graphicData>
        </a:graphic>
      </p:graphicFrame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5A46052F-7400-F14F-9F25-2F21CFC6643D}"/>
              </a:ext>
            </a:extLst>
          </p:cNvPr>
          <p:cNvCxnSpPr/>
          <p:nvPr/>
        </p:nvCxnSpPr>
        <p:spPr>
          <a:xfrm flipH="1" flipV="1">
            <a:off x="1693012" y="5953870"/>
            <a:ext cx="1418488" cy="583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6E1B5DB2-2107-4D4F-8A55-4DFF4A568E76}"/>
              </a:ext>
            </a:extLst>
          </p:cNvPr>
          <p:cNvSpPr txBox="1"/>
          <p:nvPr/>
        </p:nvSpPr>
        <p:spPr>
          <a:xfrm>
            <a:off x="3077717" y="63388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检测中心</a:t>
            </a:r>
          </a:p>
        </p:txBody>
      </p:sp>
    </p:spTree>
    <p:extLst>
      <p:ext uri="{BB962C8B-B14F-4D97-AF65-F5344CB8AC3E}">
        <p14:creationId xmlns:p14="http://schemas.microsoft.com/office/powerpoint/2010/main" val="375391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717 L 0.04775 0.007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870211"/>
              </p:ext>
            </p:extLst>
          </p:nvPr>
        </p:nvGraphicFramePr>
        <p:xfrm>
          <a:off x="216873" y="1108611"/>
          <a:ext cx="4236750" cy="50178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4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9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29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29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45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45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" name="椭圆 7"/>
          <p:cNvSpPr/>
          <p:nvPr/>
        </p:nvSpPr>
        <p:spPr>
          <a:xfrm>
            <a:off x="1228661" y="4891918"/>
            <a:ext cx="154745" cy="9847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270738" y="1922392"/>
            <a:ext cx="154745" cy="9847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40962" y="5213184"/>
            <a:ext cx="154745" cy="9847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046850" y="2549476"/>
            <a:ext cx="154745" cy="9847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361304" y="176697"/>
            <a:ext cx="8133347" cy="609600"/>
          </a:xfrm>
        </p:spPr>
        <p:txBody>
          <a:bodyPr/>
          <a:lstStyle/>
          <a:p>
            <a:r>
              <a:rPr lang="zh-CN" altLang="en-US" dirty="0"/>
              <a:t>实验算法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：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092505" y="1167618"/>
            <a:ext cx="3426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8032899F-9152-8442-BEE0-853973A0CE85}"/>
              </a:ext>
            </a:extLst>
          </p:cNvPr>
          <p:cNvCxnSpPr>
            <a:cxnSpLocks/>
          </p:cNvCxnSpPr>
          <p:nvPr/>
        </p:nvCxnSpPr>
        <p:spPr>
          <a:xfrm flipV="1">
            <a:off x="222737" y="6126487"/>
            <a:ext cx="471502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7E6848A8-DBDC-4845-AAE4-75B7831B7B2E}"/>
              </a:ext>
            </a:extLst>
          </p:cNvPr>
          <p:cNvCxnSpPr>
            <a:cxnSpLocks/>
          </p:cNvCxnSpPr>
          <p:nvPr/>
        </p:nvCxnSpPr>
        <p:spPr>
          <a:xfrm flipV="1">
            <a:off x="222737" y="774309"/>
            <a:ext cx="0" cy="5352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978ABB7-E5E4-C340-A730-C88FB4CD00D9}"/>
              </a:ext>
            </a:extLst>
          </p:cNvPr>
          <p:cNvSpPr txBox="1"/>
          <p:nvPr/>
        </p:nvSpPr>
        <p:spPr>
          <a:xfrm>
            <a:off x="4607172" y="6126488"/>
            <a:ext cx="48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8B9C8DA-C654-2F41-9680-B4B99269B11A}"/>
              </a:ext>
            </a:extLst>
          </p:cNvPr>
          <p:cNvSpPr txBox="1"/>
          <p:nvPr/>
        </p:nvSpPr>
        <p:spPr>
          <a:xfrm>
            <a:off x="216873" y="60163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D5BAC8-192B-2141-A361-E939FB36F76E}"/>
              </a:ext>
            </a:extLst>
          </p:cNvPr>
          <p:cNvSpPr txBox="1"/>
          <p:nvPr/>
        </p:nvSpPr>
        <p:spPr>
          <a:xfrm>
            <a:off x="308787" y="60995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8EA830-7495-DB44-9F09-A519F7BECA74}"/>
              </a:ext>
            </a:extLst>
          </p:cNvPr>
          <p:cNvSpPr txBox="1"/>
          <p:nvPr/>
        </p:nvSpPr>
        <p:spPr>
          <a:xfrm>
            <a:off x="767492" y="60995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0FF834-9CBB-FD4F-8CC6-08B7BC2A0AD6}"/>
              </a:ext>
            </a:extLst>
          </p:cNvPr>
          <p:cNvSpPr txBox="1"/>
          <p:nvPr/>
        </p:nvSpPr>
        <p:spPr>
          <a:xfrm>
            <a:off x="1226197" y="61130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EB1972-ED0D-1B44-8E01-D7C65F9913EE}"/>
              </a:ext>
            </a:extLst>
          </p:cNvPr>
          <p:cNvSpPr txBox="1"/>
          <p:nvPr/>
        </p:nvSpPr>
        <p:spPr>
          <a:xfrm>
            <a:off x="-35635" y="5723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7AE186-7219-1548-8D70-072D41D9157B}"/>
              </a:ext>
            </a:extLst>
          </p:cNvPr>
          <p:cNvSpPr txBox="1"/>
          <p:nvPr/>
        </p:nvSpPr>
        <p:spPr>
          <a:xfrm>
            <a:off x="-35635" y="5448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3E96C0-263C-884E-8C40-EA6A7CE6FB97}"/>
              </a:ext>
            </a:extLst>
          </p:cNvPr>
          <p:cNvSpPr txBox="1"/>
          <p:nvPr/>
        </p:nvSpPr>
        <p:spPr>
          <a:xfrm>
            <a:off x="-45720" y="51401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76ECF45-92EA-5740-80D8-D2F85311884E}"/>
              </a:ext>
            </a:extLst>
          </p:cNvPr>
          <p:cNvSpPr/>
          <p:nvPr/>
        </p:nvSpPr>
        <p:spPr>
          <a:xfrm>
            <a:off x="403737" y="5904633"/>
            <a:ext cx="154745" cy="9847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D3A0978-BACC-B143-8DE6-1911F4365538}"/>
              </a:ext>
            </a:extLst>
          </p:cNvPr>
          <p:cNvSpPr txBox="1"/>
          <p:nvPr/>
        </p:nvSpPr>
        <p:spPr>
          <a:xfrm>
            <a:off x="5092505" y="1167618"/>
            <a:ext cx="3426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、重复以上步骤，直到所有网格遍历结束。</a:t>
            </a:r>
          </a:p>
        </p:txBody>
      </p:sp>
      <p:graphicFrame>
        <p:nvGraphicFramePr>
          <p:cNvPr id="28" name="表格 11">
            <a:extLst>
              <a:ext uri="{FF2B5EF4-FFF2-40B4-BE49-F238E27FC236}">
                <a16:creationId xmlns:a16="http://schemas.microsoft.com/office/drawing/2014/main" id="{C8EC97DD-B0D7-424D-9AA0-A2FB98E0E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313353"/>
              </p:ext>
            </p:extLst>
          </p:nvPr>
        </p:nvGraphicFramePr>
        <p:xfrm>
          <a:off x="4690379" y="3296649"/>
          <a:ext cx="43160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016">
                  <a:extLst>
                    <a:ext uri="{9D8B030D-6E8A-4147-A177-3AD203B41FA5}">
                      <a16:colId xmlns:a16="http://schemas.microsoft.com/office/drawing/2014/main" val="2182067214"/>
                    </a:ext>
                  </a:extLst>
                </a:gridCol>
                <a:gridCol w="2158016">
                  <a:extLst>
                    <a:ext uri="{9D8B030D-6E8A-4147-A177-3AD203B41FA5}">
                      <a16:colId xmlns:a16="http://schemas.microsoft.com/office/drawing/2014/main" val="167180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零售户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服务网格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136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Cust_01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Grid_01</a:t>
                      </a:r>
                      <a:r>
                        <a:rPr lang="zh-CN" alt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05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Cust_01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Grid_02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013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Cust_01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Grid_03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42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Cust_02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Grid_03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750161"/>
                  </a:ext>
                </a:extLst>
              </a:tr>
            </a:tbl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F843A05B-A4C9-5048-BED1-FAAF2663263D}"/>
              </a:ext>
            </a:extLst>
          </p:cNvPr>
          <p:cNvSpPr txBox="1"/>
          <p:nvPr/>
        </p:nvSpPr>
        <p:spPr>
          <a:xfrm>
            <a:off x="5942932" y="2864925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零售户服务范围表（</a:t>
            </a:r>
            <a:r>
              <a:rPr kumimoji="1" lang="en-US" altLang="zh-CN" dirty="0" err="1"/>
              <a:t>n:n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9B996BC-11A0-0C4D-8BC9-81AE9EF7B8E1}"/>
              </a:ext>
            </a:extLst>
          </p:cNvPr>
          <p:cNvSpPr txBox="1"/>
          <p:nvPr/>
        </p:nvSpPr>
        <p:spPr>
          <a:xfrm>
            <a:off x="5069347" y="5226137"/>
            <a:ext cx="3670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注：商圈存在重复覆盖，即一个网格可属于多个零售户的服务商圈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A946B732-1825-A141-A269-D07AA6EB5084}"/>
              </a:ext>
            </a:extLst>
          </p:cNvPr>
          <p:cNvCxnSpPr/>
          <p:nvPr/>
        </p:nvCxnSpPr>
        <p:spPr>
          <a:xfrm>
            <a:off x="403737" y="4622800"/>
            <a:ext cx="101998" cy="1281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AD80F74-0F8D-9645-892E-CCD1FE709BA2}"/>
              </a:ext>
            </a:extLst>
          </p:cNvPr>
          <p:cNvSpPr txBox="1"/>
          <p:nvPr/>
        </p:nvSpPr>
        <p:spPr>
          <a:xfrm>
            <a:off x="9345" y="4369310"/>
            <a:ext cx="94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Cust_01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0D77D11E-9A7A-B14B-8FD4-ED55AD7CA880}"/>
              </a:ext>
            </a:extLst>
          </p:cNvPr>
          <p:cNvCxnSpPr>
            <a:endCxn id="13" idx="0"/>
          </p:cNvCxnSpPr>
          <p:nvPr/>
        </p:nvCxnSpPr>
        <p:spPr>
          <a:xfrm flipH="1">
            <a:off x="918335" y="4300486"/>
            <a:ext cx="609548" cy="912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CA28837-7234-8B41-B550-75CB713D1DC5}"/>
              </a:ext>
            </a:extLst>
          </p:cNvPr>
          <p:cNvSpPr txBox="1"/>
          <p:nvPr/>
        </p:nvSpPr>
        <p:spPr>
          <a:xfrm>
            <a:off x="1069178" y="4047506"/>
            <a:ext cx="94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Cust_02</a:t>
            </a: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A2DEECC4-09F1-C34B-AD6E-8D53B4CB5E3C}"/>
              </a:ext>
            </a:extLst>
          </p:cNvPr>
          <p:cNvCxnSpPr/>
          <p:nvPr/>
        </p:nvCxnSpPr>
        <p:spPr>
          <a:xfrm flipH="1" flipV="1">
            <a:off x="1306033" y="6003107"/>
            <a:ext cx="711482" cy="431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4377FAAD-B2EF-1341-806E-A532644B9ADE}"/>
              </a:ext>
            </a:extLst>
          </p:cNvPr>
          <p:cNvSpPr txBox="1"/>
          <p:nvPr/>
        </p:nvSpPr>
        <p:spPr>
          <a:xfrm>
            <a:off x="1996560" y="6311154"/>
            <a:ext cx="1060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1"/>
                </a:solidFill>
              </a:rPr>
              <a:t>Grid_03</a:t>
            </a:r>
            <a:endParaRPr lang="zh-CN" altLang="en-US" sz="1800" dirty="0">
              <a:solidFill>
                <a:schemeClr val="accent1"/>
              </a:solidFill>
            </a:endParaRP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17BD0207-BE65-1F49-B21D-5356FA70EA57}"/>
              </a:ext>
            </a:extLst>
          </p:cNvPr>
          <p:cNvCxnSpPr/>
          <p:nvPr/>
        </p:nvCxnSpPr>
        <p:spPr>
          <a:xfrm flipV="1">
            <a:off x="624883" y="6003107"/>
            <a:ext cx="142609" cy="492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272F4E98-A7D7-8A46-A61C-6904C5E1DF45}"/>
              </a:ext>
            </a:extLst>
          </p:cNvPr>
          <p:cNvSpPr txBox="1"/>
          <p:nvPr/>
        </p:nvSpPr>
        <p:spPr>
          <a:xfrm>
            <a:off x="63760" y="6321411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Grid_02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832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实验数据：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5536" y="832503"/>
            <a:ext cx="81333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、有经纬度的商户：</a:t>
            </a:r>
            <a:r>
              <a:rPr lang="en-US" altLang="zh-CN" dirty="0"/>
              <a:t>27939</a:t>
            </a:r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、关联上</a:t>
            </a:r>
            <a:r>
              <a:rPr lang="en-US" altLang="zh-CN" dirty="0" err="1"/>
              <a:t>fnid</a:t>
            </a:r>
            <a:r>
              <a:rPr lang="zh-CN" altLang="en-US" dirty="0"/>
              <a:t>的商户数量</a:t>
            </a:r>
            <a:r>
              <a:rPr lang="en-US" altLang="zh-CN" dirty="0"/>
              <a:t>:27306</a:t>
            </a:r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27306</a:t>
            </a:r>
            <a:r>
              <a:rPr lang="zh-CN" altLang="en-US" dirty="0"/>
              <a:t>个网格中不重复</a:t>
            </a:r>
            <a:r>
              <a:rPr lang="en-US" altLang="zh-CN" dirty="0" err="1"/>
              <a:t>fnid</a:t>
            </a:r>
            <a:r>
              <a:rPr lang="zh-CN" altLang="en-US" dirty="0"/>
              <a:t>的数量：</a:t>
            </a:r>
            <a:r>
              <a:rPr lang="en-US" altLang="zh-CN" dirty="0"/>
              <a:t>12359</a:t>
            </a:r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 err="1"/>
              <a:t>qingdao_poi_grid_all_may</a:t>
            </a:r>
            <a:r>
              <a:rPr lang="zh-CN" altLang="en-US" dirty="0"/>
              <a:t>表中的居住人口数：</a:t>
            </a:r>
            <a:r>
              <a:rPr lang="en-US" altLang="zh-CN" dirty="0"/>
              <a:t>8839128</a:t>
            </a:r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qingdao_poi_grid_all_may</a:t>
            </a:r>
            <a:r>
              <a:rPr lang="zh-CN" altLang="en-US" dirty="0"/>
              <a:t>表中网格数：</a:t>
            </a:r>
            <a:r>
              <a:rPr lang="en-US" altLang="zh-CN" dirty="0"/>
              <a:t>41702</a:t>
            </a:r>
          </a:p>
        </p:txBody>
      </p:sp>
      <p:sp>
        <p:nvSpPr>
          <p:cNvPr id="5" name="矩形 4"/>
          <p:cNvSpPr/>
          <p:nvPr/>
        </p:nvSpPr>
        <p:spPr>
          <a:xfrm>
            <a:off x="1493500" y="4111084"/>
            <a:ext cx="2375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190" y="3468425"/>
            <a:ext cx="5674318" cy="324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88329"/>
      </p:ext>
    </p:extLst>
  </p:cSld>
  <p:clrMapOvr>
    <a:masterClrMapping/>
  </p:clrMapOvr>
</p:sld>
</file>

<file path=ppt/theme/theme1.xml><?xml version="1.0" encoding="utf-8"?>
<a:theme xmlns:a="http://schemas.openxmlformats.org/drawingml/2006/main" name="大数据部模板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卷烟智能投放周例会_20200428" id="{3BA9D768-4ED6-C546-8122-1788954EAC46}" vid="{8FDEF931-473F-2147-AA59-02062769A6E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17311</TotalTime>
  <Words>662</Words>
  <Application>Microsoft Macintosh PowerPoint</Application>
  <PresentationFormat>全屏显示(4:3)</PresentationFormat>
  <Paragraphs>122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宋体</vt:lpstr>
      <vt:lpstr>微软雅黑</vt:lpstr>
      <vt:lpstr>Arial</vt:lpstr>
      <vt:lpstr>Calibri</vt:lpstr>
      <vt:lpstr>Times New Roman</vt:lpstr>
      <vt:lpstr>大数据部模板</vt:lpstr>
      <vt:lpstr>零售户服务商圈生产模型 </vt:lpstr>
      <vt:lpstr>实验算法 - 1：</vt:lpstr>
      <vt:lpstr>实验算法 - 2：</vt:lpstr>
      <vt:lpstr>实验算法 - 3：</vt:lpstr>
      <vt:lpstr>实验算法 - 4：</vt:lpstr>
      <vt:lpstr>实验算法 - 5：</vt:lpstr>
      <vt:lpstr>实验算法 - 6：</vt:lpstr>
      <vt:lpstr>实验数据：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Ludi Wang（王露笛）</dc:creator>
  <cp:lastModifiedBy>徐 昊</cp:lastModifiedBy>
  <cp:revision>221</cp:revision>
  <dcterms:created xsi:type="dcterms:W3CDTF">2019-07-24T10:40:59Z</dcterms:created>
  <dcterms:modified xsi:type="dcterms:W3CDTF">2022-01-13T07:45:07Z</dcterms:modified>
</cp:coreProperties>
</file>