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6" autoAdjust="0"/>
    <p:restoredTop sz="94660"/>
  </p:normalViewPr>
  <p:slideViewPr>
    <p:cSldViewPr snapToGrid="0">
      <p:cViewPr>
        <p:scale>
          <a:sx n="39" d="100"/>
          <a:sy n="39" d="100"/>
        </p:scale>
        <p:origin x="1692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8BD8AD-86A4-4CEB-A5EB-B3D47B2BA52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4AA6B58-4EEC-401E-A497-09EDAF7E0E8E}">
      <dgm:prSet/>
      <dgm:spPr/>
      <dgm:t>
        <a:bodyPr/>
        <a:lstStyle/>
        <a:p>
          <a:r>
            <a:rPr lang="en-US" dirty="0"/>
            <a:t>Aim to change the decision of a model (either untargeted </a:t>
          </a:r>
          <a:r>
            <a:rPr lang="en-US" altLang="zh-CN" dirty="0"/>
            <a:t>or</a:t>
          </a:r>
          <a:r>
            <a:rPr lang="en-US" dirty="0"/>
            <a:t> targeted)</a:t>
          </a:r>
        </a:p>
      </dgm:t>
    </dgm:pt>
    <dgm:pt modelId="{869F7DD2-6BAF-4548-A8DC-2ABFF99CA578}" type="parTrans" cxnId="{1578390C-8CD6-4D7B-AF25-E8DEEBAAEDCB}">
      <dgm:prSet/>
      <dgm:spPr/>
      <dgm:t>
        <a:bodyPr/>
        <a:lstStyle/>
        <a:p>
          <a:endParaRPr lang="en-US"/>
        </a:p>
      </dgm:t>
    </dgm:pt>
    <dgm:pt modelId="{44890E4F-ED72-489E-A0AF-338097541193}" type="sibTrans" cxnId="{1578390C-8CD6-4D7B-AF25-E8DEEBAAEDCB}">
      <dgm:prSet/>
      <dgm:spPr/>
      <dgm:t>
        <a:bodyPr/>
        <a:lstStyle/>
        <a:p>
          <a:endParaRPr lang="en-US"/>
        </a:p>
      </dgm:t>
    </dgm:pt>
    <dgm:pt modelId="{E116DB32-AE62-4341-9053-691EC261DE4D}">
      <dgm:prSet/>
      <dgm:spPr/>
      <dgm:t>
        <a:bodyPr/>
        <a:lstStyle/>
        <a:p>
          <a:r>
            <a:rPr lang="en-US" dirty="0"/>
            <a:t>The adversary can observe the final decision of the model of arbitrary inputs</a:t>
          </a:r>
        </a:p>
      </dgm:t>
    </dgm:pt>
    <dgm:pt modelId="{CBF1E656-44DA-4849-9454-51514435C7AF}" type="parTrans" cxnId="{A73D2279-C50E-474A-8811-685D80B68588}">
      <dgm:prSet/>
      <dgm:spPr/>
      <dgm:t>
        <a:bodyPr/>
        <a:lstStyle/>
        <a:p>
          <a:endParaRPr lang="en-US"/>
        </a:p>
      </dgm:t>
    </dgm:pt>
    <dgm:pt modelId="{22C43B49-6E53-47CA-92BB-4333A6D9A0B4}" type="sibTrans" cxnId="{A73D2279-C50E-474A-8811-685D80B68588}">
      <dgm:prSet/>
      <dgm:spPr/>
      <dgm:t>
        <a:bodyPr/>
        <a:lstStyle/>
        <a:p>
          <a:endParaRPr lang="en-US"/>
        </a:p>
      </dgm:t>
    </dgm:pt>
    <dgm:pt modelId="{83FCA030-9DED-4B05-8046-AD6F0ABF1B7C}">
      <dgm:prSet/>
      <dgm:spPr/>
      <dgm:t>
        <a:bodyPr/>
        <a:lstStyle/>
        <a:p>
          <a:r>
            <a:rPr lang="en-US" dirty="0"/>
            <a:t>The adversary knows at least one perturbation, however large, for which the perturbed sample is adversarial</a:t>
          </a:r>
        </a:p>
      </dgm:t>
    </dgm:pt>
    <dgm:pt modelId="{4A8C666A-7B29-45C6-A914-E1BFC0B03AF3}" type="parTrans" cxnId="{3C2BC760-A161-41A2-8B8A-E46D4418A61F}">
      <dgm:prSet/>
      <dgm:spPr/>
      <dgm:t>
        <a:bodyPr/>
        <a:lstStyle/>
        <a:p>
          <a:endParaRPr lang="en-US"/>
        </a:p>
      </dgm:t>
    </dgm:pt>
    <dgm:pt modelId="{FCA81619-A735-440E-9CFE-D7A1D62851FF}" type="sibTrans" cxnId="{3C2BC760-A161-41A2-8B8A-E46D4418A61F}">
      <dgm:prSet/>
      <dgm:spPr/>
      <dgm:t>
        <a:bodyPr/>
        <a:lstStyle/>
        <a:p>
          <a:endParaRPr lang="en-US"/>
        </a:p>
      </dgm:t>
    </dgm:pt>
    <dgm:pt modelId="{D9939836-D5BE-4DBB-B33D-15492A239CFE}" type="pres">
      <dgm:prSet presAssocID="{938BD8AD-86A4-4CEB-A5EB-B3D47B2BA522}" presName="root" presStyleCnt="0">
        <dgm:presLayoutVars>
          <dgm:dir/>
          <dgm:resizeHandles val="exact"/>
        </dgm:presLayoutVars>
      </dgm:prSet>
      <dgm:spPr/>
    </dgm:pt>
    <dgm:pt modelId="{57090FA7-1491-4867-B9BE-65E3E7128F7E}" type="pres">
      <dgm:prSet presAssocID="{74AA6B58-4EEC-401E-A497-09EDAF7E0E8E}" presName="compNode" presStyleCnt="0"/>
      <dgm:spPr/>
    </dgm:pt>
    <dgm:pt modelId="{24779CE6-4A27-4032-A0D0-2AAAB38F9CE7}" type="pres">
      <dgm:prSet presAssocID="{74AA6B58-4EEC-401E-A497-09EDAF7E0E8E}" presName="bgRect" presStyleLbl="bgShp" presStyleIdx="0" presStyleCnt="3"/>
      <dgm:spPr/>
    </dgm:pt>
    <dgm:pt modelId="{21B0DA3E-B5FD-4733-B778-ECFA88426381}" type="pres">
      <dgm:prSet presAssocID="{74AA6B58-4EEC-401E-A497-09EDAF7E0E8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AE5017EA-EB22-4E4C-978C-72B3E2C7A62F}" type="pres">
      <dgm:prSet presAssocID="{74AA6B58-4EEC-401E-A497-09EDAF7E0E8E}" presName="spaceRect" presStyleCnt="0"/>
      <dgm:spPr/>
    </dgm:pt>
    <dgm:pt modelId="{903EACBE-8349-4315-8B0A-C07050461E51}" type="pres">
      <dgm:prSet presAssocID="{74AA6B58-4EEC-401E-A497-09EDAF7E0E8E}" presName="parTx" presStyleLbl="revTx" presStyleIdx="0" presStyleCnt="3">
        <dgm:presLayoutVars>
          <dgm:chMax val="0"/>
          <dgm:chPref val="0"/>
        </dgm:presLayoutVars>
      </dgm:prSet>
      <dgm:spPr/>
    </dgm:pt>
    <dgm:pt modelId="{4232C11E-8764-4CFC-B058-9318B8A2D236}" type="pres">
      <dgm:prSet presAssocID="{44890E4F-ED72-489E-A0AF-338097541193}" presName="sibTrans" presStyleCnt="0"/>
      <dgm:spPr/>
    </dgm:pt>
    <dgm:pt modelId="{0F7B2426-2A43-481E-B2C7-849849CDFFBF}" type="pres">
      <dgm:prSet presAssocID="{E116DB32-AE62-4341-9053-691EC261DE4D}" presName="compNode" presStyleCnt="0"/>
      <dgm:spPr/>
    </dgm:pt>
    <dgm:pt modelId="{D5BAF5FE-8FAE-48F5-B4EC-70B7FFD07381}" type="pres">
      <dgm:prSet presAssocID="{E116DB32-AE62-4341-9053-691EC261DE4D}" presName="bgRect" presStyleLbl="bgShp" presStyleIdx="1" presStyleCnt="3"/>
      <dgm:spPr/>
    </dgm:pt>
    <dgm:pt modelId="{1CC21979-6A91-4CFF-A92D-4A433F2ED847}" type="pres">
      <dgm:prSet presAssocID="{E116DB32-AE62-4341-9053-691EC261DE4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B6F0C46-8377-4663-BCBB-BA3CF98D48AE}" type="pres">
      <dgm:prSet presAssocID="{E116DB32-AE62-4341-9053-691EC261DE4D}" presName="spaceRect" presStyleCnt="0"/>
      <dgm:spPr/>
    </dgm:pt>
    <dgm:pt modelId="{15A569C0-7C81-4589-9465-4AED32CF6AA8}" type="pres">
      <dgm:prSet presAssocID="{E116DB32-AE62-4341-9053-691EC261DE4D}" presName="parTx" presStyleLbl="revTx" presStyleIdx="1" presStyleCnt="3">
        <dgm:presLayoutVars>
          <dgm:chMax val="0"/>
          <dgm:chPref val="0"/>
        </dgm:presLayoutVars>
      </dgm:prSet>
      <dgm:spPr/>
    </dgm:pt>
    <dgm:pt modelId="{95032CB7-7C65-4DC8-AB57-1903DEDD203E}" type="pres">
      <dgm:prSet presAssocID="{22C43B49-6E53-47CA-92BB-4333A6D9A0B4}" presName="sibTrans" presStyleCnt="0"/>
      <dgm:spPr/>
    </dgm:pt>
    <dgm:pt modelId="{865E4B09-8B05-455D-BBDD-0831ED30BA77}" type="pres">
      <dgm:prSet presAssocID="{83FCA030-9DED-4B05-8046-AD6F0ABF1B7C}" presName="compNode" presStyleCnt="0"/>
      <dgm:spPr/>
    </dgm:pt>
    <dgm:pt modelId="{B27A1B24-5204-46BB-9013-3AD1B8BCB161}" type="pres">
      <dgm:prSet presAssocID="{83FCA030-9DED-4B05-8046-AD6F0ABF1B7C}" presName="bgRect" presStyleLbl="bgShp" presStyleIdx="2" presStyleCnt="3"/>
      <dgm:spPr/>
    </dgm:pt>
    <dgm:pt modelId="{DA750803-FE10-464D-A5E9-37C2FAE933CC}" type="pres">
      <dgm:prSet presAssocID="{83FCA030-9DED-4B05-8046-AD6F0ABF1B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5E29D50A-7F18-42AE-ADCF-1E724DFB0BD5}" type="pres">
      <dgm:prSet presAssocID="{83FCA030-9DED-4B05-8046-AD6F0ABF1B7C}" presName="spaceRect" presStyleCnt="0"/>
      <dgm:spPr/>
    </dgm:pt>
    <dgm:pt modelId="{2D3255B9-66CC-459C-8D36-AB592B2690BD}" type="pres">
      <dgm:prSet presAssocID="{83FCA030-9DED-4B05-8046-AD6F0ABF1B7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578390C-8CD6-4D7B-AF25-E8DEEBAAEDCB}" srcId="{938BD8AD-86A4-4CEB-A5EB-B3D47B2BA522}" destId="{74AA6B58-4EEC-401E-A497-09EDAF7E0E8E}" srcOrd="0" destOrd="0" parTransId="{869F7DD2-6BAF-4548-A8DC-2ABFF99CA578}" sibTransId="{44890E4F-ED72-489E-A0AF-338097541193}"/>
    <dgm:cxn modelId="{F54F270D-9F17-4D42-9825-05EC6485DDB8}" type="presOf" srcId="{74AA6B58-4EEC-401E-A497-09EDAF7E0E8E}" destId="{903EACBE-8349-4315-8B0A-C07050461E51}" srcOrd="0" destOrd="0" presId="urn:microsoft.com/office/officeart/2018/2/layout/IconVerticalSolidList"/>
    <dgm:cxn modelId="{E839FE22-1F02-4B3E-95D1-6AEB3A1957A7}" type="presOf" srcId="{938BD8AD-86A4-4CEB-A5EB-B3D47B2BA522}" destId="{D9939836-D5BE-4DBB-B33D-15492A239CFE}" srcOrd="0" destOrd="0" presId="urn:microsoft.com/office/officeart/2018/2/layout/IconVerticalSolidList"/>
    <dgm:cxn modelId="{3C2BC760-A161-41A2-8B8A-E46D4418A61F}" srcId="{938BD8AD-86A4-4CEB-A5EB-B3D47B2BA522}" destId="{83FCA030-9DED-4B05-8046-AD6F0ABF1B7C}" srcOrd="2" destOrd="0" parTransId="{4A8C666A-7B29-45C6-A914-E1BFC0B03AF3}" sibTransId="{FCA81619-A735-440E-9CFE-D7A1D62851FF}"/>
    <dgm:cxn modelId="{D237886F-C36D-49E0-97A0-105E4EB9B574}" type="presOf" srcId="{83FCA030-9DED-4B05-8046-AD6F0ABF1B7C}" destId="{2D3255B9-66CC-459C-8D36-AB592B2690BD}" srcOrd="0" destOrd="0" presId="urn:microsoft.com/office/officeart/2018/2/layout/IconVerticalSolidList"/>
    <dgm:cxn modelId="{A73D2279-C50E-474A-8811-685D80B68588}" srcId="{938BD8AD-86A4-4CEB-A5EB-B3D47B2BA522}" destId="{E116DB32-AE62-4341-9053-691EC261DE4D}" srcOrd="1" destOrd="0" parTransId="{CBF1E656-44DA-4849-9454-51514435C7AF}" sibTransId="{22C43B49-6E53-47CA-92BB-4333A6D9A0B4}"/>
    <dgm:cxn modelId="{13A3C990-BE8D-485F-B5E6-400402B03F84}" type="presOf" srcId="{E116DB32-AE62-4341-9053-691EC261DE4D}" destId="{15A569C0-7C81-4589-9465-4AED32CF6AA8}" srcOrd="0" destOrd="0" presId="urn:microsoft.com/office/officeart/2018/2/layout/IconVerticalSolidList"/>
    <dgm:cxn modelId="{FA8095EA-3927-413F-8639-AA0CFAB9978C}" type="presParOf" srcId="{D9939836-D5BE-4DBB-B33D-15492A239CFE}" destId="{57090FA7-1491-4867-B9BE-65E3E7128F7E}" srcOrd="0" destOrd="0" presId="urn:microsoft.com/office/officeart/2018/2/layout/IconVerticalSolidList"/>
    <dgm:cxn modelId="{51192F34-3DD1-4B2E-8278-D707020015D7}" type="presParOf" srcId="{57090FA7-1491-4867-B9BE-65E3E7128F7E}" destId="{24779CE6-4A27-4032-A0D0-2AAAB38F9CE7}" srcOrd="0" destOrd="0" presId="urn:microsoft.com/office/officeart/2018/2/layout/IconVerticalSolidList"/>
    <dgm:cxn modelId="{61EF5583-8176-496B-A334-1F02B5CC717D}" type="presParOf" srcId="{57090FA7-1491-4867-B9BE-65E3E7128F7E}" destId="{21B0DA3E-B5FD-4733-B778-ECFA88426381}" srcOrd="1" destOrd="0" presId="urn:microsoft.com/office/officeart/2018/2/layout/IconVerticalSolidList"/>
    <dgm:cxn modelId="{9F1F8F0B-B2CF-45F3-950A-9AAB20DFA3BF}" type="presParOf" srcId="{57090FA7-1491-4867-B9BE-65E3E7128F7E}" destId="{AE5017EA-EB22-4E4C-978C-72B3E2C7A62F}" srcOrd="2" destOrd="0" presId="urn:microsoft.com/office/officeart/2018/2/layout/IconVerticalSolidList"/>
    <dgm:cxn modelId="{56174D9B-3D41-4D62-B75F-1730246F787E}" type="presParOf" srcId="{57090FA7-1491-4867-B9BE-65E3E7128F7E}" destId="{903EACBE-8349-4315-8B0A-C07050461E51}" srcOrd="3" destOrd="0" presId="urn:microsoft.com/office/officeart/2018/2/layout/IconVerticalSolidList"/>
    <dgm:cxn modelId="{39CCF178-5AAC-48D8-9F93-5CFB488CB72F}" type="presParOf" srcId="{D9939836-D5BE-4DBB-B33D-15492A239CFE}" destId="{4232C11E-8764-4CFC-B058-9318B8A2D236}" srcOrd="1" destOrd="0" presId="urn:microsoft.com/office/officeart/2018/2/layout/IconVerticalSolidList"/>
    <dgm:cxn modelId="{23892739-CCA0-4421-97C1-B67CBBBC0310}" type="presParOf" srcId="{D9939836-D5BE-4DBB-B33D-15492A239CFE}" destId="{0F7B2426-2A43-481E-B2C7-849849CDFFBF}" srcOrd="2" destOrd="0" presId="urn:microsoft.com/office/officeart/2018/2/layout/IconVerticalSolidList"/>
    <dgm:cxn modelId="{06A9932E-B6BF-4EA8-B225-92D520A83744}" type="presParOf" srcId="{0F7B2426-2A43-481E-B2C7-849849CDFFBF}" destId="{D5BAF5FE-8FAE-48F5-B4EC-70B7FFD07381}" srcOrd="0" destOrd="0" presId="urn:microsoft.com/office/officeart/2018/2/layout/IconVerticalSolidList"/>
    <dgm:cxn modelId="{E81FF70A-61EF-4CBC-AC50-5ED0F9981F1E}" type="presParOf" srcId="{0F7B2426-2A43-481E-B2C7-849849CDFFBF}" destId="{1CC21979-6A91-4CFF-A92D-4A433F2ED847}" srcOrd="1" destOrd="0" presId="urn:microsoft.com/office/officeart/2018/2/layout/IconVerticalSolidList"/>
    <dgm:cxn modelId="{84ADE986-C42B-4385-B9DD-B2EB0A04354F}" type="presParOf" srcId="{0F7B2426-2A43-481E-B2C7-849849CDFFBF}" destId="{4B6F0C46-8377-4663-BCBB-BA3CF98D48AE}" srcOrd="2" destOrd="0" presId="urn:microsoft.com/office/officeart/2018/2/layout/IconVerticalSolidList"/>
    <dgm:cxn modelId="{327C5243-ADD3-482A-AB47-9FC3C4DB9460}" type="presParOf" srcId="{0F7B2426-2A43-481E-B2C7-849849CDFFBF}" destId="{15A569C0-7C81-4589-9465-4AED32CF6AA8}" srcOrd="3" destOrd="0" presId="urn:microsoft.com/office/officeart/2018/2/layout/IconVerticalSolidList"/>
    <dgm:cxn modelId="{0F539580-54E8-48BE-84B7-04ACBEE46C90}" type="presParOf" srcId="{D9939836-D5BE-4DBB-B33D-15492A239CFE}" destId="{95032CB7-7C65-4DC8-AB57-1903DEDD203E}" srcOrd="3" destOrd="0" presId="urn:microsoft.com/office/officeart/2018/2/layout/IconVerticalSolidList"/>
    <dgm:cxn modelId="{E8661D02-80E7-45C9-A205-48652553073B}" type="presParOf" srcId="{D9939836-D5BE-4DBB-B33D-15492A239CFE}" destId="{865E4B09-8B05-455D-BBDD-0831ED30BA77}" srcOrd="4" destOrd="0" presId="urn:microsoft.com/office/officeart/2018/2/layout/IconVerticalSolidList"/>
    <dgm:cxn modelId="{C50DC3F8-F014-46F4-96D5-027EBB738258}" type="presParOf" srcId="{865E4B09-8B05-455D-BBDD-0831ED30BA77}" destId="{B27A1B24-5204-46BB-9013-3AD1B8BCB161}" srcOrd="0" destOrd="0" presId="urn:microsoft.com/office/officeart/2018/2/layout/IconVerticalSolidList"/>
    <dgm:cxn modelId="{333FECBE-5D33-4F65-B979-D3136168D34D}" type="presParOf" srcId="{865E4B09-8B05-455D-BBDD-0831ED30BA77}" destId="{DA750803-FE10-464D-A5E9-37C2FAE933CC}" srcOrd="1" destOrd="0" presId="urn:microsoft.com/office/officeart/2018/2/layout/IconVerticalSolidList"/>
    <dgm:cxn modelId="{3D32B492-A553-40E6-9E49-F7F7569AC285}" type="presParOf" srcId="{865E4B09-8B05-455D-BBDD-0831ED30BA77}" destId="{5E29D50A-7F18-42AE-ADCF-1E724DFB0BD5}" srcOrd="2" destOrd="0" presId="urn:microsoft.com/office/officeart/2018/2/layout/IconVerticalSolidList"/>
    <dgm:cxn modelId="{946A27C4-2052-4E05-92DA-309BF8547D85}" type="presParOf" srcId="{865E4B09-8B05-455D-BBDD-0831ED30BA77}" destId="{2D3255B9-66CC-459C-8D36-AB592B2690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779CE6-4A27-4032-A0D0-2AAAB38F9CE7}">
      <dsp:nvSpPr>
        <dsp:cNvPr id="0" name=""/>
        <dsp:cNvSpPr/>
      </dsp:nvSpPr>
      <dsp:spPr>
        <a:xfrm>
          <a:off x="0" y="682"/>
          <a:ext cx="6572250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0DA3E-B5FD-4733-B778-ECFA88426381}">
      <dsp:nvSpPr>
        <dsp:cNvPr id="0" name=""/>
        <dsp:cNvSpPr/>
      </dsp:nvSpPr>
      <dsp:spPr>
        <a:xfrm>
          <a:off x="482844" y="359822"/>
          <a:ext cx="877899" cy="8778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EACBE-8349-4315-8B0A-C07050461E51}">
      <dsp:nvSpPr>
        <dsp:cNvPr id="0" name=""/>
        <dsp:cNvSpPr/>
      </dsp:nvSpPr>
      <dsp:spPr>
        <a:xfrm>
          <a:off x="1843589" y="682"/>
          <a:ext cx="4728660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Aim to change the decision of a model (either untargeted </a:t>
          </a:r>
          <a:r>
            <a:rPr lang="en-US" altLang="zh-CN" sz="2300" kern="1200" dirty="0"/>
            <a:t>or</a:t>
          </a:r>
          <a:r>
            <a:rPr lang="en-US" sz="2300" kern="1200" dirty="0"/>
            <a:t> targeted)</a:t>
          </a:r>
        </a:p>
      </dsp:txBody>
      <dsp:txXfrm>
        <a:off x="1843589" y="682"/>
        <a:ext cx="4728660" cy="1596181"/>
      </dsp:txXfrm>
    </dsp:sp>
    <dsp:sp modelId="{D5BAF5FE-8FAE-48F5-B4EC-70B7FFD07381}">
      <dsp:nvSpPr>
        <dsp:cNvPr id="0" name=""/>
        <dsp:cNvSpPr/>
      </dsp:nvSpPr>
      <dsp:spPr>
        <a:xfrm>
          <a:off x="0" y="1995909"/>
          <a:ext cx="6572250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C21979-6A91-4CFF-A92D-4A433F2ED847}">
      <dsp:nvSpPr>
        <dsp:cNvPr id="0" name=""/>
        <dsp:cNvSpPr/>
      </dsp:nvSpPr>
      <dsp:spPr>
        <a:xfrm>
          <a:off x="482844" y="2355050"/>
          <a:ext cx="877899" cy="8778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569C0-7C81-4589-9465-4AED32CF6AA8}">
      <dsp:nvSpPr>
        <dsp:cNvPr id="0" name=""/>
        <dsp:cNvSpPr/>
      </dsp:nvSpPr>
      <dsp:spPr>
        <a:xfrm>
          <a:off x="1843589" y="1995909"/>
          <a:ext cx="4728660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adversary can observe the final decision of the model of arbitrary inputs</a:t>
          </a:r>
        </a:p>
      </dsp:txBody>
      <dsp:txXfrm>
        <a:off x="1843589" y="1995909"/>
        <a:ext cx="4728660" cy="1596181"/>
      </dsp:txXfrm>
    </dsp:sp>
    <dsp:sp modelId="{B27A1B24-5204-46BB-9013-3AD1B8BCB161}">
      <dsp:nvSpPr>
        <dsp:cNvPr id="0" name=""/>
        <dsp:cNvSpPr/>
      </dsp:nvSpPr>
      <dsp:spPr>
        <a:xfrm>
          <a:off x="0" y="3991136"/>
          <a:ext cx="6572250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750803-FE10-464D-A5E9-37C2FAE933CC}">
      <dsp:nvSpPr>
        <dsp:cNvPr id="0" name=""/>
        <dsp:cNvSpPr/>
      </dsp:nvSpPr>
      <dsp:spPr>
        <a:xfrm>
          <a:off x="482844" y="4350277"/>
          <a:ext cx="877899" cy="8778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255B9-66CC-459C-8D36-AB592B2690BD}">
      <dsp:nvSpPr>
        <dsp:cNvPr id="0" name=""/>
        <dsp:cNvSpPr/>
      </dsp:nvSpPr>
      <dsp:spPr>
        <a:xfrm>
          <a:off x="1843589" y="3991136"/>
          <a:ext cx="4728660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adversary knows at least one perturbation, however large, for which the perturbed sample is adversarial</a:t>
          </a:r>
        </a:p>
      </dsp:txBody>
      <dsp:txXfrm>
        <a:off x="1843589" y="3991136"/>
        <a:ext cx="4728660" cy="1596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6/17/2020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78F9-5A9B-4AF6-9FAB-63FC7712E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DECISION-</a:t>
            </a:r>
            <a:r>
              <a:rPr lang="en-US" dirty="0" err="1"/>
              <a:t>BASeD</a:t>
            </a:r>
            <a:r>
              <a:rPr lang="en-US" dirty="0"/>
              <a:t> ADVERSARIAL ATTACK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856DE-D701-47A9-A2BA-92392812A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9473" y="4560570"/>
            <a:ext cx="7891272" cy="1069848"/>
          </a:xfrm>
        </p:spPr>
        <p:txBody>
          <a:bodyPr/>
          <a:lstStyle/>
          <a:p>
            <a:r>
              <a:rPr lang="en-US" altLang="zh-CN" dirty="0"/>
              <a:t>                                                                                    ----- HAO YUN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83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DCB2-A2B7-426A-B7FD-F1512C06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DEFENCES Setting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8E277AC-BE33-40DA-BE83-34973F104D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375868"/>
              </p:ext>
            </p:extLst>
          </p:nvPr>
        </p:nvGraphicFramePr>
        <p:xfrm>
          <a:off x="1069975" y="2120900"/>
          <a:ext cx="100584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89923522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27571637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89288024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71343392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170820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Attack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Undistilled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Distilled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44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Boundary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Competitive (better)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Fairly Similar as Undistilled 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58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FGSM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Gradient-based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Detailed</a:t>
                      </a:r>
                    </a:p>
                    <a:p>
                      <a:r>
                        <a:rPr lang="en-US" dirty="0"/>
                        <a:t>Model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Competitive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14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376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63E2FE9-FAF3-450E-861A-54D0A8CFB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6E779-EEFF-4118-AC42-F343F2B2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88335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DISCUSSION</a:t>
            </a:r>
          </a:p>
        </p:txBody>
      </p:sp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25063288-4A22-4BCD-9011-57A5C8026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43467"/>
            <a:ext cx="10058400" cy="3463351"/>
          </a:xfrm>
        </p:spPr>
        <p:txBody>
          <a:bodyPr anchor="b">
            <a:normAutofit/>
          </a:bodyPr>
          <a:lstStyle/>
          <a:p>
            <a:r>
              <a:rPr lang="en-US" dirty="0"/>
              <a:t>Vital importance of Boundary Attack</a:t>
            </a:r>
          </a:p>
          <a:p>
            <a:r>
              <a:rPr lang="en-US" dirty="0"/>
              <a:t>Assess the robustness of models</a:t>
            </a:r>
          </a:p>
          <a:p>
            <a:r>
              <a:rPr lang="en-US" dirty="0"/>
              <a:t>Reflect weak and brittle information processing</a:t>
            </a:r>
          </a:p>
          <a:p>
            <a:r>
              <a:rPr lang="en-US" dirty="0"/>
              <a:t>Defense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CD5EDE-D3EC-49C1-9A9B-88C47606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33E4ED5-D66B-4F39-9509-117636F0B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573AAF9-111A-4C2F-A36D-746158924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218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FC37E-C190-4B1E-B3F7-F4330226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en-US" sz="600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B2DC0-1705-413A-92B5-E20BCE942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1359090"/>
            <a:ext cx="5132665" cy="4048046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BOUNDARY ATTACK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TECHNICAL LOGIC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COMPARISON WITH OTHER ATTACKS</a:t>
            </a:r>
          </a:p>
          <a:p>
            <a:pPr lvl="1"/>
            <a:r>
              <a:rPr lang="en-US" dirty="0"/>
              <a:t>GRADIENT-BASED ATTACK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DISCUSSION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62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AE01F8C-DEFF-4278-AFF2-83C882F4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Boundary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452E2-D124-44D9-855E-9978B9C35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DESCISION-BASED ATTACK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ADVERSARIAL ATTACK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BLACK-BOX ATTACK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70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1FA08-E8EB-4AB3-AD30-D9A8A187F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0075" y="639763"/>
            <a:ext cx="3848100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400" dirty="0"/>
              <a:t>Threat scenario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3E8B90-A6BD-4AEE-A152-11B8626CF6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274427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28653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4D76A-F21F-400B-AA7B-E2C7E50B0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1649" y="171119"/>
            <a:ext cx="3896264" cy="376566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1572FF-18BD-4004-9333-F9F188985B9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771" r="1" b="1320"/>
          <a:stretch/>
        </p:blipFill>
        <p:spPr>
          <a:xfrm>
            <a:off x="20" y="10"/>
            <a:ext cx="6901088" cy="685799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262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4D76A-F21F-400B-AA7B-E2C7E50B0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4" y="794832"/>
            <a:ext cx="3896264" cy="376566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ALGORITHM</a:t>
            </a:r>
            <a:endParaRPr lang="en-US" sz="72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CC1655-DE3F-4CE2-846E-F8ECE9AF5B7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" b="626"/>
          <a:stretch/>
        </p:blipFill>
        <p:spPr>
          <a:xfrm>
            <a:off x="20" y="-51360"/>
            <a:ext cx="6901088" cy="685799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0813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8377D-5A1D-4611-8A45-52F823D400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Gradient-Based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33449-89AE-4EEE-8848-38F2FD6714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Fast-Gradient Sign Methods (FGSM)</a:t>
            </a:r>
          </a:p>
          <a:p>
            <a:r>
              <a:rPr lang="en-US" dirty="0" err="1"/>
              <a:t>DeepFool</a:t>
            </a:r>
            <a:endParaRPr lang="en-US" dirty="0"/>
          </a:p>
          <a:p>
            <a:r>
              <a:rPr lang="en-US" dirty="0" err="1"/>
              <a:t>Carlini</a:t>
            </a:r>
            <a:r>
              <a:rPr lang="en-US" dirty="0"/>
              <a:t> &amp; Wagner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89EE0D-97F6-4159-A7F6-FC5AF311F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2E3D6D-0B9D-43EE-9412-AA5CBCE4F09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MNIST</a:t>
            </a:r>
          </a:p>
          <a:p>
            <a:r>
              <a:rPr lang="en-US" dirty="0"/>
              <a:t>CIFAR-10</a:t>
            </a:r>
          </a:p>
          <a:p>
            <a:r>
              <a:rPr lang="en-US" dirty="0"/>
              <a:t>ImageNet-1000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ABF0737-E2EA-4589-BF51-3D930287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28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C4E6-D67A-4520-9758-ED8ED188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UNTARGETED SETTING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B40AA15-3E7B-46A1-B5E0-F9B52DC70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75612"/>
              </p:ext>
            </p:extLst>
          </p:nvPr>
        </p:nvGraphicFramePr>
        <p:xfrm>
          <a:off x="638175" y="2120900"/>
          <a:ext cx="1091565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824">
                  <a:extLst>
                    <a:ext uri="{9D8B030D-6E8A-4147-A177-3AD203B41FA5}">
                      <a16:colId xmlns:a16="http://schemas.microsoft.com/office/drawing/2014/main" val="1824011207"/>
                    </a:ext>
                  </a:extLst>
                </a:gridCol>
                <a:gridCol w="2068951">
                  <a:extLst>
                    <a:ext uri="{9D8B030D-6E8A-4147-A177-3AD203B41FA5}">
                      <a16:colId xmlns:a16="http://schemas.microsoft.com/office/drawing/2014/main" val="3683450255"/>
                    </a:ext>
                  </a:extLst>
                </a:gridCol>
                <a:gridCol w="1622697">
                  <a:extLst>
                    <a:ext uri="{9D8B030D-6E8A-4147-A177-3AD203B41FA5}">
                      <a16:colId xmlns:a16="http://schemas.microsoft.com/office/drawing/2014/main" val="3976519395"/>
                    </a:ext>
                  </a:extLst>
                </a:gridCol>
                <a:gridCol w="2005120">
                  <a:extLst>
                    <a:ext uri="{9D8B030D-6E8A-4147-A177-3AD203B41FA5}">
                      <a16:colId xmlns:a16="http://schemas.microsoft.com/office/drawing/2014/main" val="15779532"/>
                    </a:ext>
                  </a:extLst>
                </a:gridCol>
                <a:gridCol w="1686529">
                  <a:extLst>
                    <a:ext uri="{9D8B030D-6E8A-4147-A177-3AD203B41FA5}">
                      <a16:colId xmlns:a16="http://schemas.microsoft.com/office/drawing/2014/main" val="4098651672"/>
                    </a:ext>
                  </a:extLst>
                </a:gridCol>
                <a:gridCol w="1686529">
                  <a:extLst>
                    <a:ext uri="{9D8B030D-6E8A-4147-A177-3AD203B41FA5}">
                      <a16:colId xmlns:a16="http://schemas.microsoft.com/office/drawing/2014/main" val="1098963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Attack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528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Boundary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Competitive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Iterations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 &amp; Flexible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071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FGSM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Gradient-based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Detailed Model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Competitive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94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DeepFool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Gradient-based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Detailed Model Information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Competitive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Iterations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68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Carlini</a:t>
                      </a:r>
                      <a:r>
                        <a:rPr lang="en-US" dirty="0"/>
                        <a:t> &amp; Wagner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Gradient-based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Detailed Model Information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Competitive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Iterations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246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756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61BD8-015D-4958-9F0B-B0C9C225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Targeted setting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C6FC24-6310-48E6-9D33-16E6B6F1BD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1948546"/>
              </p:ext>
            </p:extLst>
          </p:nvPr>
        </p:nvGraphicFramePr>
        <p:xfrm>
          <a:off x="603250" y="2120900"/>
          <a:ext cx="1091565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824">
                  <a:extLst>
                    <a:ext uri="{9D8B030D-6E8A-4147-A177-3AD203B41FA5}">
                      <a16:colId xmlns:a16="http://schemas.microsoft.com/office/drawing/2014/main" val="1325339126"/>
                    </a:ext>
                  </a:extLst>
                </a:gridCol>
                <a:gridCol w="2068951">
                  <a:extLst>
                    <a:ext uri="{9D8B030D-6E8A-4147-A177-3AD203B41FA5}">
                      <a16:colId xmlns:a16="http://schemas.microsoft.com/office/drawing/2014/main" val="3064723851"/>
                    </a:ext>
                  </a:extLst>
                </a:gridCol>
                <a:gridCol w="1622697">
                  <a:extLst>
                    <a:ext uri="{9D8B030D-6E8A-4147-A177-3AD203B41FA5}">
                      <a16:colId xmlns:a16="http://schemas.microsoft.com/office/drawing/2014/main" val="1522321073"/>
                    </a:ext>
                  </a:extLst>
                </a:gridCol>
                <a:gridCol w="2005120">
                  <a:extLst>
                    <a:ext uri="{9D8B030D-6E8A-4147-A177-3AD203B41FA5}">
                      <a16:colId xmlns:a16="http://schemas.microsoft.com/office/drawing/2014/main" val="1348691738"/>
                    </a:ext>
                  </a:extLst>
                </a:gridCol>
                <a:gridCol w="1686529">
                  <a:extLst>
                    <a:ext uri="{9D8B030D-6E8A-4147-A177-3AD203B41FA5}">
                      <a16:colId xmlns:a16="http://schemas.microsoft.com/office/drawing/2014/main" val="4007661632"/>
                    </a:ext>
                  </a:extLst>
                </a:gridCol>
                <a:gridCol w="1686529">
                  <a:extLst>
                    <a:ext uri="{9D8B030D-6E8A-4147-A177-3AD203B41FA5}">
                      <a16:colId xmlns:a16="http://schemas.microsoft.com/office/drawing/2014/main" val="1742259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Attack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454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Boundary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Decision-based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Final 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Competitive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More Iterations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Easy &amp; Flexible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34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Carlini</a:t>
                      </a:r>
                      <a:r>
                        <a:rPr lang="en-US" dirty="0"/>
                        <a:t> &amp; Wagner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Gradient-based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Detailed Model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Competitive (better)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Iterations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057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441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224</Words>
  <Application>Microsoft Office PowerPoint</Application>
  <PresentationFormat>Widescreen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Rockwell</vt:lpstr>
      <vt:lpstr>Rockwell Condensed</vt:lpstr>
      <vt:lpstr>Rockwell Extra Bold</vt:lpstr>
      <vt:lpstr>Wingdings</vt:lpstr>
      <vt:lpstr>Wood Type</vt:lpstr>
      <vt:lpstr>DECISION-BASeD ADVERSARIAL ATTACK</vt:lpstr>
      <vt:lpstr>OVERVIEW</vt:lpstr>
      <vt:lpstr>Boundary attack</vt:lpstr>
      <vt:lpstr>Threat scenario</vt:lpstr>
      <vt:lpstr>ALGORITHM</vt:lpstr>
      <vt:lpstr>ALGORITHM</vt:lpstr>
      <vt:lpstr>Comparison</vt:lpstr>
      <vt:lpstr>UNTARGETED SETTING</vt:lpstr>
      <vt:lpstr>Targeted setting</vt:lpstr>
      <vt:lpstr>DEFENCES Setting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DECISION-BASD ADVERSARIAL ATTACKS</dc:title>
  <dc:creator>YUN HAO</dc:creator>
  <cp:lastModifiedBy>YUN HAO</cp:lastModifiedBy>
  <cp:revision>8</cp:revision>
  <dcterms:created xsi:type="dcterms:W3CDTF">2020-06-17T15:15:53Z</dcterms:created>
  <dcterms:modified xsi:type="dcterms:W3CDTF">2020-06-18T02:51:10Z</dcterms:modified>
</cp:coreProperties>
</file>