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6"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4" r:id="rId26"/>
    <p:sldId id="282" r:id="rId27"/>
    <p:sldId id="285" r:id="rId28"/>
    <p:sldId id="286" r:id="rId29"/>
    <p:sldId id="287" r:id="rId30"/>
    <p:sldId id="288" r:id="rId31"/>
    <p:sldId id="295" r:id="rId32"/>
    <p:sldId id="296" r:id="rId33"/>
    <p:sldId id="297" r:id="rId34"/>
    <p:sldId id="283"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7505"/>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MY%20DATA\Documents\Bharti\AGAMI\Excel%20Files\States_18.06.2020\All_States_23.06.2020_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_7.8.2020.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_7.8.2020.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_7.8.2020.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1_No.of%20Cases%20and%20Offences%20registered_15.07.2020.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2003_Nature%20of%20Disposal.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1_No.of%20Cases%20and%20Offences%20registered_15.07.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1_No.of%20Cases%20and%20Offences%20registered_15.07.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1_No.of%20Cases%20and%20Offences%20registered_15.07.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MY%20DATA\Documents\Bharti\AGAMI\Excel%20Files\States_18.06.2020\All_States_23.06.2020_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Offence-wise_Overall_Pending_Disposed_Cases_23.7.2020%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MY%20DATA\Documents\Bharti\AGAMI\Excel%20Files\States_18.06.2020\Chapters\Chapter_02_Pendency%20and%20Disposal_30.07.20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r>
              <a:rPr lang="en-IN" sz="2000">
                <a:solidFill>
                  <a:sysClr val="windowText" lastClr="000000"/>
                </a:solidFill>
              </a:rPr>
              <a:t>Total No. of Cases - State/UT Share</a:t>
            </a:r>
          </a:p>
          <a:p>
            <a:pPr>
              <a:defRPr sz="2000">
                <a:solidFill>
                  <a:sysClr val="windowText" lastClr="000000"/>
                </a:solidFill>
              </a:defRPr>
            </a:pPr>
            <a:r>
              <a:rPr lang="en-IN" sz="2000">
                <a:solidFill>
                  <a:sysClr val="windowText" lastClr="000000"/>
                </a:solidFill>
              </a:rPr>
              <a:t>(2012 to 31 March, 2020)</a:t>
            </a:r>
          </a:p>
        </c:rich>
      </c:tx>
      <c:overlay val="0"/>
      <c:spPr>
        <a:noFill/>
        <a:ln>
          <a:noFill/>
        </a:ln>
        <a:effectLst/>
      </c:spPr>
      <c:txPr>
        <a:bodyPr rot="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474137074564666E-2"/>
          <c:y val="0.20031220281432774"/>
          <c:w val="0.87506186365683192"/>
          <c:h val="0.68126980780254465"/>
        </c:manualLayout>
      </c:layout>
      <c:pie3DChart>
        <c:varyColors val="1"/>
        <c:ser>
          <c:idx val="0"/>
          <c:order val="0"/>
          <c:dPt>
            <c:idx val="0"/>
            <c:bubble3D val="0"/>
            <c:spPr>
              <a:gradFill rotWithShape="1">
                <a:gsLst>
                  <a:gs pos="0">
                    <a:srgbClr val="5B9BD5"/>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1222-426D-A14E-7C26249DC275}"/>
              </c:ext>
            </c:extLst>
          </c:dPt>
          <c:dPt>
            <c:idx val="1"/>
            <c:bubble3D val="0"/>
            <c:spPr>
              <a:gradFill rotWithShape="1">
                <a:gsLst>
                  <a:gs pos="100000">
                    <a:srgbClr val="EC7728"/>
                  </a:gs>
                  <a:gs pos="100000">
                    <a:schemeClr val="accent4">
                      <a:lumMod val="60000"/>
                      <a:lumOff val="40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1222-426D-A14E-7C26249DC275}"/>
              </c:ext>
            </c:extLst>
          </c:dPt>
          <c:dPt>
            <c:idx val="2"/>
            <c:bubble3D val="0"/>
            <c:spPr>
              <a:solidFill>
                <a:schemeClr val="accent6">
                  <a:lumMod val="60000"/>
                  <a:lumOff val="40000"/>
                </a:schemeClr>
              </a:soli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5-1222-426D-A14E-7C26249DC275}"/>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'Q1 Total no. cases (Stateshare)'!$F$3:$F$5</c:f>
              <c:strCache>
                <c:ptCount val="3"/>
                <c:pt idx="0">
                  <c:v>Assam</c:v>
                </c:pt>
                <c:pt idx="1">
                  <c:v>Delhi</c:v>
                </c:pt>
                <c:pt idx="2">
                  <c:v>Haryana</c:v>
                </c:pt>
              </c:strCache>
            </c:strRef>
          </c:cat>
          <c:val>
            <c:numRef>
              <c:f>'Q1 Total no. cases (Stateshare)'!$G$3:$G$5</c:f>
              <c:numCache>
                <c:formatCode>General</c:formatCode>
                <c:ptCount val="3"/>
                <c:pt idx="0">
                  <c:v>5786</c:v>
                </c:pt>
                <c:pt idx="1">
                  <c:v>9366</c:v>
                </c:pt>
                <c:pt idx="2">
                  <c:v>4631</c:v>
                </c:pt>
              </c:numCache>
            </c:numRef>
          </c:val>
          <c:extLst>
            <c:ext xmlns:c16="http://schemas.microsoft.com/office/drawing/2014/chart" uri="{C3380CC4-5D6E-409C-BE32-E72D297353CC}">
              <c16:uniqueId val="{00000006-1222-426D-A14E-7C26249DC275}"/>
            </c:ext>
          </c:extLst>
        </c:ser>
        <c:dLbls>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sz="1800" b="1">
                <a:solidFill>
                  <a:sysClr val="windowText" lastClr="000000"/>
                </a:solidFill>
              </a:rPr>
              <a:t>Chart 2.3</a:t>
            </a:r>
          </a:p>
          <a:p>
            <a:pPr>
              <a:defRPr sz="1800"/>
            </a:pPr>
            <a:r>
              <a:rPr lang="en-IN" sz="1800" b="1">
                <a:solidFill>
                  <a:sysClr val="windowText" lastClr="000000"/>
                </a:solidFill>
              </a:rPr>
              <a:t>Trend</a:t>
            </a:r>
            <a:r>
              <a:rPr lang="en-IN" sz="1800" b="1" baseline="0">
                <a:solidFill>
                  <a:sysClr val="windowText" lastClr="000000"/>
                </a:solidFill>
              </a:rPr>
              <a:t> for </a:t>
            </a:r>
            <a:r>
              <a:rPr lang="en-IN" sz="1800" b="1">
                <a:solidFill>
                  <a:sysClr val="windowText" lastClr="000000"/>
                </a:solidFill>
              </a:rPr>
              <a:t>Fresh Cases and Cases Carried Forward from Previous Year</a:t>
            </a:r>
          </a:p>
          <a:p>
            <a:pPr>
              <a:defRPr sz="1800"/>
            </a:pPr>
            <a:r>
              <a:rPr lang="en-IN" sz="1800" b="1">
                <a:solidFill>
                  <a:sysClr val="windowText" lastClr="000000"/>
                </a:solidFill>
              </a:rPr>
              <a:t>2012 to 31 March 2020</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'Chapt.-2(c)-Overall&amp;State'!$R$16</c:f>
              <c:strCache>
                <c:ptCount val="1"/>
                <c:pt idx="0">
                  <c:v>Fresh Cases in a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'Chapt.-2(c)-Overall&amp;State'!$Q$17:$Q$25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'Chapt.-2(c)-Overall&amp;State'!$R$17:$R$25</c:f>
              <c:numCache>
                <c:formatCode>0%</c:formatCode>
                <c:ptCount val="9"/>
                <c:pt idx="0">
                  <c:v>1</c:v>
                </c:pt>
                <c:pt idx="1">
                  <c:v>0.99433427762039694</c:v>
                </c:pt>
                <c:pt idx="2">
                  <c:v>0.68586858685868601</c:v>
                </c:pt>
                <c:pt idx="3">
                  <c:v>0.60876623376623396</c:v>
                </c:pt>
                <c:pt idx="4">
                  <c:v>0.54265402843601895</c:v>
                </c:pt>
                <c:pt idx="5">
                  <c:v>0.46436659118156398</c:v>
                </c:pt>
                <c:pt idx="6">
                  <c:v>0.43743954981095601</c:v>
                </c:pt>
                <c:pt idx="7">
                  <c:v>0.359657600441806</c:v>
                </c:pt>
                <c:pt idx="8">
                  <c:v>7.8459687123947006E-2</c:v>
                </c:pt>
              </c:numCache>
            </c:numRef>
          </c:val>
          <c:smooth val="0"/>
          <c:extLst>
            <c:ext xmlns:c16="http://schemas.microsoft.com/office/drawing/2014/chart" uri="{C3380CC4-5D6E-409C-BE32-E72D297353CC}">
              <c16:uniqueId val="{00000000-3E3D-4F3F-AD92-3E09937D3884}"/>
            </c:ext>
          </c:extLst>
        </c:ser>
        <c:ser>
          <c:idx val="1"/>
          <c:order val="1"/>
          <c:tx>
            <c:strRef>
              <c:f>'Chapt.-2(c)-Overall&amp;State'!$S$16</c:f>
              <c:strCache>
                <c:ptCount val="1"/>
                <c:pt idx="0">
                  <c:v>Cases Carried forward from previous year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'Chapt.-2(c)-Overall&amp;State'!$Q$17:$Q$25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'Chapt.-2(c)-Overall&amp;State'!$S$17:$S$25</c:f>
              <c:numCache>
                <c:formatCode>0%</c:formatCode>
                <c:ptCount val="9"/>
                <c:pt idx="0">
                  <c:v>0</c:v>
                </c:pt>
                <c:pt idx="1">
                  <c:v>5.6657223796033997E-3</c:v>
                </c:pt>
                <c:pt idx="2">
                  <c:v>0.31413141314131399</c:v>
                </c:pt>
                <c:pt idx="3">
                  <c:v>0.39123376623376599</c:v>
                </c:pt>
                <c:pt idx="4">
                  <c:v>0.45734597156398099</c:v>
                </c:pt>
                <c:pt idx="5">
                  <c:v>0.53563340881843602</c:v>
                </c:pt>
                <c:pt idx="6">
                  <c:v>0.56256045018904399</c:v>
                </c:pt>
                <c:pt idx="7">
                  <c:v>0.64034239955819405</c:v>
                </c:pt>
                <c:pt idx="8">
                  <c:v>0.92154031287605298</c:v>
                </c:pt>
              </c:numCache>
            </c:numRef>
          </c:val>
          <c:smooth val="0"/>
          <c:extLst>
            <c:ext xmlns:c16="http://schemas.microsoft.com/office/drawing/2014/chart" uri="{C3380CC4-5D6E-409C-BE32-E72D297353CC}">
              <c16:uniqueId val="{00000001-3E3D-4F3F-AD92-3E09937D3884}"/>
            </c:ext>
          </c:extLst>
        </c:ser>
        <c:dLbls>
          <c:showLegendKey val="0"/>
          <c:showVal val="0"/>
          <c:showCatName val="0"/>
          <c:showSerName val="0"/>
          <c:showPercent val="0"/>
          <c:showBubbleSize val="0"/>
        </c:dLbls>
        <c:marker val="1"/>
        <c:smooth val="0"/>
        <c:axId val="2100504512"/>
        <c:axId val="2100501600"/>
      </c:lineChart>
      <c:catAx>
        <c:axId val="210050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100501600"/>
        <c:crosses val="autoZero"/>
        <c:auto val="1"/>
        <c:lblAlgn val="ctr"/>
        <c:lblOffset val="100"/>
        <c:noMultiLvlLbl val="0"/>
      </c:catAx>
      <c:valAx>
        <c:axId val="21005016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100504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ysClr val="windowText" lastClr="000000"/>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ysClr val="windowText" lastClr="000000"/>
                </a:solidFill>
                <a:latin typeface="+mn-lt"/>
                <a:ea typeface="+mn-ea"/>
                <a:cs typeface="+mn-cs"/>
              </a:defRPr>
            </a:pPr>
            <a:r>
              <a:rPr lang="en-IN" sz="1600" b="1">
                <a:solidFill>
                  <a:sysClr val="windowText" lastClr="000000"/>
                </a:solidFill>
              </a:rPr>
              <a:t>Chart 2.4</a:t>
            </a:r>
          </a:p>
          <a:p>
            <a:pPr>
              <a:defRPr sz="1600" b="1">
                <a:solidFill>
                  <a:sysClr val="windowText" lastClr="000000"/>
                </a:solidFill>
              </a:defRPr>
            </a:pPr>
            <a:r>
              <a:rPr lang="en-IN" sz="1600" b="1">
                <a:solidFill>
                  <a:sysClr val="windowText" lastClr="000000"/>
                </a:solidFill>
              </a:rPr>
              <a:t>Trends in registration of fresh cases per year</a:t>
            </a:r>
          </a:p>
          <a:p>
            <a:pPr>
              <a:defRPr sz="1600" b="1">
                <a:solidFill>
                  <a:sysClr val="windowText" lastClr="000000"/>
                </a:solidFill>
              </a:defRPr>
            </a:pPr>
            <a:r>
              <a:rPr lang="en-IN" sz="1600" b="1">
                <a:solidFill>
                  <a:sysClr val="windowText" lastClr="000000"/>
                </a:solidFill>
              </a:rPr>
              <a:t>2012</a:t>
            </a:r>
            <a:r>
              <a:rPr lang="en-IN" sz="1600" b="1" baseline="0">
                <a:solidFill>
                  <a:sysClr val="windowText" lastClr="000000"/>
                </a:solidFill>
              </a:rPr>
              <a:t> to 31 March, 2020</a:t>
            </a:r>
            <a:endParaRPr lang="en-IN" sz="1600"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0568611745028993"/>
          <c:y val="0.17503075895040679"/>
          <c:w val="0.86616289086704856"/>
          <c:h val="0.41791280027004496"/>
        </c:manualLayout>
      </c:layout>
      <c:barChart>
        <c:barDir val="col"/>
        <c:grouping val="clustered"/>
        <c:varyColors val="0"/>
        <c:ser>
          <c:idx val="0"/>
          <c:order val="0"/>
          <c:tx>
            <c:strRef>
              <c:f>'Chapt.-2(c)-Overall&amp;State'!$L$16</c:f>
              <c:strCache>
                <c:ptCount val="1"/>
                <c:pt idx="0">
                  <c:v>Combined Overall for the 3 states/UT</c:v>
                </c:pt>
              </c:strCache>
            </c:strRef>
          </c:tx>
          <c:spPr>
            <a:solidFill>
              <a:schemeClr val="accent1"/>
            </a:solidFill>
            <a:ln w="22225">
              <a:noFill/>
            </a:ln>
            <a:effectLst/>
            <a:scene3d>
              <a:camera prst="orthographicFront"/>
              <a:lightRig rig="threePt" dir="t"/>
            </a:scene3d>
            <a:sp3d>
              <a:bevelT/>
              <a:bevelB/>
            </a:sp3d>
          </c:spPr>
          <c:invertIfNegative val="0"/>
          <c:cat>
            <c:strRef>
              <c:f>'Chapt.-2(c)-Overall&amp;State'!$K$17:$K$25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'Chapt.-2(c)-Overall&amp;State'!$L$17:$L$25</c:f>
              <c:numCache>
                <c:formatCode>0%</c:formatCode>
                <c:ptCount val="9"/>
                <c:pt idx="0">
                  <c:v>1</c:v>
                </c:pt>
                <c:pt idx="1">
                  <c:v>0.99433427762039694</c:v>
                </c:pt>
                <c:pt idx="2">
                  <c:v>0.68586858685868601</c:v>
                </c:pt>
                <c:pt idx="3">
                  <c:v>0.60876623376623396</c:v>
                </c:pt>
                <c:pt idx="4">
                  <c:v>0.54265402843601895</c:v>
                </c:pt>
                <c:pt idx="5">
                  <c:v>0.46436659118156398</c:v>
                </c:pt>
                <c:pt idx="6">
                  <c:v>0.43743954981095601</c:v>
                </c:pt>
                <c:pt idx="7">
                  <c:v>0.359657600441806</c:v>
                </c:pt>
                <c:pt idx="8">
                  <c:v>7.8459687123947006E-2</c:v>
                </c:pt>
              </c:numCache>
            </c:numRef>
          </c:val>
          <c:extLst>
            <c:ext xmlns:c16="http://schemas.microsoft.com/office/drawing/2014/chart" uri="{C3380CC4-5D6E-409C-BE32-E72D297353CC}">
              <c16:uniqueId val="{00000000-CA7E-472D-910E-4E9E087B2F63}"/>
            </c:ext>
          </c:extLst>
        </c:ser>
        <c:ser>
          <c:idx val="1"/>
          <c:order val="1"/>
          <c:tx>
            <c:strRef>
              <c:f>'Chapt.-2(c)-Overall&amp;State'!$M$16</c:f>
              <c:strCache>
                <c:ptCount val="1"/>
                <c:pt idx="0">
                  <c:v>Assam</c:v>
                </c:pt>
              </c:strCache>
            </c:strRef>
          </c:tx>
          <c:spPr>
            <a:solidFill>
              <a:srgbClr val="FF0000"/>
            </a:solidFill>
            <a:ln w="22225">
              <a:solidFill>
                <a:srgbClr val="FF0000"/>
              </a:solidFill>
            </a:ln>
            <a:effectLst/>
            <a:scene3d>
              <a:camera prst="orthographicFront"/>
              <a:lightRig rig="threePt" dir="t"/>
            </a:scene3d>
            <a:sp3d>
              <a:bevelT/>
              <a:bevelB/>
            </a:sp3d>
          </c:spPr>
          <c:invertIfNegative val="0"/>
          <c:cat>
            <c:strRef>
              <c:f>'Chapt.-2(c)-Overall&amp;State'!$K$17:$K$25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'Chapt.-2(c)-Overall&amp;State'!$M$17:$M$25</c:f>
              <c:numCache>
                <c:formatCode>0%</c:formatCode>
                <c:ptCount val="9"/>
                <c:pt idx="0">
                  <c:v>0</c:v>
                </c:pt>
                <c:pt idx="1">
                  <c:v>1</c:v>
                </c:pt>
                <c:pt idx="2">
                  <c:v>0.90374331550802101</c:v>
                </c:pt>
                <c:pt idx="3">
                  <c:v>0.67366412213740501</c:v>
                </c:pt>
                <c:pt idx="4">
                  <c:v>0.60018993352326699</c:v>
                </c:pt>
                <c:pt idx="5">
                  <c:v>0.50943396226415105</c:v>
                </c:pt>
                <c:pt idx="6">
                  <c:v>0.51194080053817703</c:v>
                </c:pt>
                <c:pt idx="7">
                  <c:v>0.44436183395291201</c:v>
                </c:pt>
                <c:pt idx="8">
                  <c:v>0.11298932384341601</c:v>
                </c:pt>
              </c:numCache>
            </c:numRef>
          </c:val>
          <c:extLst>
            <c:ext xmlns:c16="http://schemas.microsoft.com/office/drawing/2014/chart" uri="{C3380CC4-5D6E-409C-BE32-E72D297353CC}">
              <c16:uniqueId val="{00000001-CA7E-472D-910E-4E9E087B2F63}"/>
            </c:ext>
          </c:extLst>
        </c:ser>
        <c:ser>
          <c:idx val="2"/>
          <c:order val="2"/>
          <c:tx>
            <c:strRef>
              <c:f>'Chapt.-2(c)-Overall&amp;State'!$N$16</c:f>
              <c:strCache>
                <c:ptCount val="1"/>
                <c:pt idx="0">
                  <c:v>Delhi</c:v>
                </c:pt>
              </c:strCache>
            </c:strRef>
          </c:tx>
          <c:spPr>
            <a:solidFill>
              <a:schemeClr val="accent6">
                <a:lumMod val="60000"/>
                <a:lumOff val="40000"/>
              </a:schemeClr>
            </a:solidFill>
            <a:ln w="22225">
              <a:solidFill>
                <a:schemeClr val="accent6">
                  <a:lumMod val="60000"/>
                  <a:lumOff val="40000"/>
                </a:schemeClr>
              </a:solidFill>
            </a:ln>
            <a:effectLst/>
            <a:scene3d>
              <a:camera prst="orthographicFront"/>
              <a:lightRig rig="threePt" dir="t"/>
            </a:scene3d>
            <a:sp3d>
              <a:bevelT/>
              <a:bevelB/>
            </a:sp3d>
          </c:spPr>
          <c:invertIfNegative val="0"/>
          <c:cat>
            <c:strRef>
              <c:f>'Chapt.-2(c)-Overall&amp;State'!$K$17:$K$25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'Chapt.-2(c)-Overall&amp;State'!$N$17:$N$25</c:f>
              <c:numCache>
                <c:formatCode>0%</c:formatCode>
                <c:ptCount val="9"/>
                <c:pt idx="0">
                  <c:v>1</c:v>
                </c:pt>
                <c:pt idx="1">
                  <c:v>0.99399399399399402</c:v>
                </c:pt>
                <c:pt idx="2">
                  <c:v>0.59432799013563498</c:v>
                </c:pt>
                <c:pt idx="3">
                  <c:v>0.51962110960757801</c:v>
                </c:pt>
                <c:pt idx="4">
                  <c:v>0.47393364928909998</c:v>
                </c:pt>
                <c:pt idx="5">
                  <c:v>0.39170506912442399</c:v>
                </c:pt>
                <c:pt idx="6">
                  <c:v>0.35932577189665998</c:v>
                </c:pt>
                <c:pt idx="7">
                  <c:v>0.27438016528925602</c:v>
                </c:pt>
                <c:pt idx="8">
                  <c:v>4.7233282987779797E-2</c:v>
                </c:pt>
              </c:numCache>
            </c:numRef>
          </c:val>
          <c:extLst>
            <c:ext xmlns:c16="http://schemas.microsoft.com/office/drawing/2014/chart" uri="{C3380CC4-5D6E-409C-BE32-E72D297353CC}">
              <c16:uniqueId val="{00000002-CA7E-472D-910E-4E9E087B2F63}"/>
            </c:ext>
          </c:extLst>
        </c:ser>
        <c:ser>
          <c:idx val="3"/>
          <c:order val="3"/>
          <c:tx>
            <c:strRef>
              <c:f>'Chapt.-2(c)-Overall&amp;State'!$O$16</c:f>
              <c:strCache>
                <c:ptCount val="1"/>
                <c:pt idx="0">
                  <c:v>Haryana</c:v>
                </c:pt>
              </c:strCache>
            </c:strRef>
          </c:tx>
          <c:spPr>
            <a:solidFill>
              <a:srgbClr val="FFC000"/>
            </a:solidFill>
            <a:ln w="22225">
              <a:solidFill>
                <a:srgbClr val="FFC000"/>
              </a:solidFill>
            </a:ln>
            <a:effectLst/>
            <a:scene3d>
              <a:camera prst="orthographicFront"/>
              <a:lightRig rig="threePt" dir="t"/>
            </a:scene3d>
            <a:sp3d>
              <a:bevelT/>
              <a:bevelB/>
            </a:sp3d>
          </c:spPr>
          <c:invertIfNegative val="0"/>
          <c:cat>
            <c:strRef>
              <c:f>'Chapt.-2(c)-Overall&amp;State'!$K$17:$K$25</c:f>
              <c:strCache>
                <c:ptCount val="9"/>
                <c:pt idx="0">
                  <c:v>2012</c:v>
                </c:pt>
                <c:pt idx="1">
                  <c:v>2013</c:v>
                </c:pt>
                <c:pt idx="2">
                  <c:v>2014</c:v>
                </c:pt>
                <c:pt idx="3">
                  <c:v>2015</c:v>
                </c:pt>
                <c:pt idx="4">
                  <c:v>2016</c:v>
                </c:pt>
                <c:pt idx="5">
                  <c:v>2017</c:v>
                </c:pt>
                <c:pt idx="6">
                  <c:v>2018</c:v>
                </c:pt>
                <c:pt idx="7">
                  <c:v>2019</c:v>
                </c:pt>
                <c:pt idx="8">
                  <c:v>2020 
( Up to 31 March 2020)</c:v>
                </c:pt>
              </c:strCache>
            </c:strRef>
          </c:cat>
          <c:val>
            <c:numRef>
              <c:f>'Chapt.-2(c)-Overall&amp;State'!$O$17:$O$25</c:f>
              <c:numCache>
                <c:formatCode>0%</c:formatCode>
                <c:ptCount val="9"/>
                <c:pt idx="0">
                  <c:v>0</c:v>
                </c:pt>
                <c:pt idx="1">
                  <c:v>1</c:v>
                </c:pt>
                <c:pt idx="2">
                  <c:v>0.98230088495575196</c:v>
                </c:pt>
                <c:pt idx="3">
                  <c:v>0.82034632034632005</c:v>
                </c:pt>
                <c:pt idx="4">
                  <c:v>0.69385342789598103</c:v>
                </c:pt>
                <c:pt idx="5">
                  <c:v>0.63589743589743597</c:v>
                </c:pt>
                <c:pt idx="6">
                  <c:v>0.57115009746588696</c:v>
                </c:pt>
                <c:pt idx="7">
                  <c:v>0.48685228151585502</c:v>
                </c:pt>
                <c:pt idx="8">
                  <c:v>0.139779005524862</c:v>
                </c:pt>
              </c:numCache>
            </c:numRef>
          </c:val>
          <c:extLst>
            <c:ext xmlns:c16="http://schemas.microsoft.com/office/drawing/2014/chart" uri="{C3380CC4-5D6E-409C-BE32-E72D297353CC}">
              <c16:uniqueId val="{00000003-CA7E-472D-910E-4E9E087B2F63}"/>
            </c:ext>
          </c:extLst>
        </c:ser>
        <c:dLbls>
          <c:showLegendKey val="0"/>
          <c:showVal val="0"/>
          <c:showCatName val="0"/>
          <c:showSerName val="0"/>
          <c:showPercent val="0"/>
          <c:showBubbleSize val="0"/>
        </c:dLbls>
        <c:gapWidth val="219"/>
        <c:axId val="1950514480"/>
        <c:axId val="1950512816"/>
      </c:barChart>
      <c:catAx>
        <c:axId val="195051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950512816"/>
        <c:crosses val="autoZero"/>
        <c:auto val="1"/>
        <c:lblAlgn val="ctr"/>
        <c:lblOffset val="100"/>
        <c:noMultiLvlLbl val="0"/>
      </c:catAx>
      <c:valAx>
        <c:axId val="1950512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950514480"/>
        <c:crosses val="autoZero"/>
        <c:crossBetween val="between"/>
      </c:valAx>
      <c:spPr>
        <a:noFill/>
        <a:ln>
          <a:noFill/>
        </a:ln>
        <a:effectLst/>
      </c:spPr>
    </c:plotArea>
    <c:legend>
      <c:legendPos val="b"/>
      <c:layout>
        <c:manualLayout>
          <c:xMode val="edge"/>
          <c:yMode val="edge"/>
          <c:x val="2.7842680893295255E-2"/>
          <c:y val="0.84013061359456054"/>
          <c:w val="0.94687361776514978"/>
          <c:h val="0.1388720110773555"/>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IN" sz="1800" b="1"/>
              <a:t>Chart 2.5</a:t>
            </a:r>
          </a:p>
          <a:p>
            <a:pPr>
              <a:defRPr sz="1800" b="1"/>
            </a:pPr>
            <a:r>
              <a:rPr lang="en-IN" sz="1800" b="1"/>
              <a:t>Pendency &amp; Disposal (in per cent)</a:t>
            </a:r>
          </a:p>
          <a:p>
            <a:pPr>
              <a:defRPr sz="1800" b="1"/>
            </a:pPr>
            <a:r>
              <a:rPr lang="en-IN" sz="1800" b="1"/>
              <a:t>All India (NCRB) vs. Combined Assam, Delhi &amp; Haryana (E-Court Portal)</a:t>
            </a: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674729696013787E-2"/>
          <c:y val="0.23763862411935349"/>
          <c:w val="0.90513354435346749"/>
          <c:h val="0.50828401712943772"/>
        </c:manualLayout>
      </c:layout>
      <c:lineChart>
        <c:grouping val="standard"/>
        <c:varyColors val="0"/>
        <c:ser>
          <c:idx val="0"/>
          <c:order val="0"/>
          <c:tx>
            <c:strRef>
              <c:f>'Chapt-2(b)-Overall&amp;State'!$N$81:$N$82</c:f>
              <c:strCache>
                <c:ptCount val="2"/>
                <c:pt idx="0">
                  <c:v>Pendency (%)</c:v>
                </c:pt>
                <c:pt idx="1">
                  <c:v>
All India (NCRB)</c:v>
                </c:pt>
              </c:strCache>
            </c:strRef>
          </c:tx>
          <c:spPr>
            <a:ln w="22225" cap="rnd">
              <a:solidFill>
                <a:schemeClr val="tx1">
                  <a:lumMod val="65000"/>
                  <a:lumOff val="35000"/>
                </a:schemeClr>
              </a:solidFill>
              <a:round/>
            </a:ln>
            <a:effectLst/>
          </c:spPr>
          <c:marker>
            <c:symbol val="circle"/>
            <c:size val="5"/>
            <c:spPr>
              <a:solidFill>
                <a:schemeClr val="tx1">
                  <a:lumMod val="65000"/>
                  <a:lumOff val="35000"/>
                </a:schemeClr>
              </a:solidFill>
              <a:ln w="9525">
                <a:solidFill>
                  <a:schemeClr val="tx1">
                    <a:lumMod val="65000"/>
                    <a:lumOff val="35000"/>
                  </a:schemeClr>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'Chapt-2(b)-Overall&amp;State'!$M$83:$M$87</c:f>
              <c:numCache>
                <c:formatCode>General</c:formatCode>
                <c:ptCount val="5"/>
                <c:pt idx="0">
                  <c:v>2014</c:v>
                </c:pt>
                <c:pt idx="1">
                  <c:v>2015</c:v>
                </c:pt>
                <c:pt idx="2">
                  <c:v>2016</c:v>
                </c:pt>
                <c:pt idx="3">
                  <c:v>2017</c:v>
                </c:pt>
                <c:pt idx="4">
                  <c:v>2018</c:v>
                </c:pt>
              </c:numCache>
            </c:numRef>
          </c:cat>
          <c:val>
            <c:numRef>
              <c:f>'Chapt-2(b)-Overall&amp;State'!$N$83:$N$87</c:f>
              <c:numCache>
                <c:formatCode>0</c:formatCode>
                <c:ptCount val="5"/>
                <c:pt idx="0">
                  <c:v>95.118749254087604</c:v>
                </c:pt>
                <c:pt idx="1">
                  <c:v>90.179125865775021</c:v>
                </c:pt>
                <c:pt idx="2">
                  <c:v>89.024534670272189</c:v>
                </c:pt>
                <c:pt idx="3">
                  <c:v>90.066685933870673</c:v>
                </c:pt>
                <c:pt idx="4">
                  <c:v>90.325787319355115</c:v>
                </c:pt>
              </c:numCache>
            </c:numRef>
          </c:val>
          <c:smooth val="0"/>
          <c:extLst>
            <c:ext xmlns:c16="http://schemas.microsoft.com/office/drawing/2014/chart" uri="{C3380CC4-5D6E-409C-BE32-E72D297353CC}">
              <c16:uniqueId val="{00000000-95AE-4BE4-B200-36DB4BD30BBB}"/>
            </c:ext>
          </c:extLst>
        </c:ser>
        <c:ser>
          <c:idx val="1"/>
          <c:order val="1"/>
          <c:tx>
            <c:strRef>
              <c:f>'Chapt-2(b)-Overall&amp;State'!$O$81:$O$82</c:f>
              <c:strCache>
                <c:ptCount val="2"/>
                <c:pt idx="0">
                  <c:v>Pendency (%)</c:v>
                </c:pt>
                <c:pt idx="1">
                  <c:v>
Assam, Delhi &amp; Haryana
E-Courts Portal)</c:v>
                </c:pt>
              </c:strCache>
            </c:strRef>
          </c:tx>
          <c:spPr>
            <a:ln w="22225" cap="rnd">
              <a:solidFill>
                <a:srgbClr val="00B050"/>
              </a:solidFill>
              <a:round/>
            </a:ln>
            <a:effectLst/>
          </c:spPr>
          <c:marker>
            <c:symbol val="circle"/>
            <c:size val="5"/>
            <c:spPr>
              <a:solidFill>
                <a:srgbClr val="00B050"/>
              </a:solidFill>
              <a:ln w="9525">
                <a:solidFill>
                  <a:srgbClr val="00B050"/>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'Chapt-2(b)-Overall&amp;State'!$M$83:$M$87</c:f>
              <c:numCache>
                <c:formatCode>General</c:formatCode>
                <c:ptCount val="5"/>
                <c:pt idx="0">
                  <c:v>2014</c:v>
                </c:pt>
                <c:pt idx="1">
                  <c:v>2015</c:v>
                </c:pt>
                <c:pt idx="2">
                  <c:v>2016</c:v>
                </c:pt>
                <c:pt idx="3">
                  <c:v>2017</c:v>
                </c:pt>
                <c:pt idx="4">
                  <c:v>2018</c:v>
                </c:pt>
              </c:numCache>
            </c:numRef>
          </c:cat>
          <c:val>
            <c:numRef>
              <c:f>'Chapt-2(b)-Overall&amp;State'!$O$83:$O$87</c:f>
              <c:numCache>
                <c:formatCode>General</c:formatCode>
                <c:ptCount val="5"/>
                <c:pt idx="0">
                  <c:v>87</c:v>
                </c:pt>
                <c:pt idx="1">
                  <c:v>86</c:v>
                </c:pt>
                <c:pt idx="2">
                  <c:v>87</c:v>
                </c:pt>
                <c:pt idx="3">
                  <c:v>85</c:v>
                </c:pt>
                <c:pt idx="4">
                  <c:v>82</c:v>
                </c:pt>
              </c:numCache>
            </c:numRef>
          </c:val>
          <c:smooth val="0"/>
          <c:extLst>
            <c:ext xmlns:c16="http://schemas.microsoft.com/office/drawing/2014/chart" uri="{C3380CC4-5D6E-409C-BE32-E72D297353CC}">
              <c16:uniqueId val="{00000001-95AE-4BE4-B200-36DB4BD30BBB}"/>
            </c:ext>
          </c:extLst>
        </c:ser>
        <c:ser>
          <c:idx val="2"/>
          <c:order val="2"/>
          <c:tx>
            <c:strRef>
              <c:f>'Chapt-2(b)-Overall&amp;State'!$P$81:$P$82</c:f>
              <c:strCache>
                <c:ptCount val="2"/>
                <c:pt idx="0">
                  <c:v>Disposal (%)</c:v>
                </c:pt>
                <c:pt idx="1">
                  <c:v>
All India (NCRB)</c:v>
                </c:pt>
              </c:strCache>
            </c:strRef>
          </c:tx>
          <c:spPr>
            <a:ln w="22225"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dLbls>
            <c:dLbl>
              <c:idx val="0"/>
              <c:layout>
                <c:manualLayout>
                  <c:x val="-2.7495400284266794E-2"/>
                  <c:y val="2.076928533621447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5AE-4BE4-B200-36DB4BD30BBB}"/>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'Chapt-2(b)-Overall&amp;State'!$M$83:$M$87</c:f>
              <c:numCache>
                <c:formatCode>General</c:formatCode>
                <c:ptCount val="5"/>
                <c:pt idx="0">
                  <c:v>2014</c:v>
                </c:pt>
                <c:pt idx="1">
                  <c:v>2015</c:v>
                </c:pt>
                <c:pt idx="2">
                  <c:v>2016</c:v>
                </c:pt>
                <c:pt idx="3">
                  <c:v>2017</c:v>
                </c:pt>
                <c:pt idx="4">
                  <c:v>2018</c:v>
                </c:pt>
              </c:numCache>
            </c:numRef>
          </c:cat>
          <c:val>
            <c:numRef>
              <c:f>'Chapt-2(b)-Overall&amp;State'!$P$83:$P$87</c:f>
              <c:numCache>
                <c:formatCode>0</c:formatCode>
                <c:ptCount val="5"/>
                <c:pt idx="0">
                  <c:v>4.8812507459123999</c:v>
                </c:pt>
                <c:pt idx="1">
                  <c:v>10.890407330896764</c:v>
                </c:pt>
                <c:pt idx="2">
                  <c:v>10.975465329727809</c:v>
                </c:pt>
                <c:pt idx="3">
                  <c:v>9.9333140661293253</c:v>
                </c:pt>
                <c:pt idx="4">
                  <c:v>9.6742126806448923</c:v>
                </c:pt>
              </c:numCache>
            </c:numRef>
          </c:val>
          <c:smooth val="0"/>
          <c:extLst>
            <c:ext xmlns:c16="http://schemas.microsoft.com/office/drawing/2014/chart" uri="{C3380CC4-5D6E-409C-BE32-E72D297353CC}">
              <c16:uniqueId val="{00000003-95AE-4BE4-B200-36DB4BD30BBB}"/>
            </c:ext>
          </c:extLst>
        </c:ser>
        <c:ser>
          <c:idx val="3"/>
          <c:order val="3"/>
          <c:tx>
            <c:strRef>
              <c:f>'Chapt-2(b)-Overall&amp;State'!$Q$81:$Q$82</c:f>
              <c:strCache>
                <c:ptCount val="2"/>
                <c:pt idx="0">
                  <c:v>Disposal (%)</c:v>
                </c:pt>
                <c:pt idx="1">
                  <c:v>
Assam, Delhi &amp; Haryana
(E-Courts Portal)</c:v>
                </c:pt>
              </c:strCache>
            </c:strRef>
          </c:tx>
          <c:spPr>
            <a:ln w="22225" cap="rnd">
              <a:solidFill>
                <a:schemeClr val="accent2">
                  <a:lumMod val="75000"/>
                </a:schemeClr>
              </a:solidFill>
              <a:round/>
            </a:ln>
            <a:effectLst/>
          </c:spPr>
          <c:marker>
            <c:symbol val="circle"/>
            <c:size val="5"/>
            <c:spPr>
              <a:solidFill>
                <a:schemeClr val="accent2">
                  <a:lumMod val="75000"/>
                </a:schemeClr>
              </a:solidFill>
              <a:ln w="9525">
                <a:solidFill>
                  <a:schemeClr val="accent2">
                    <a:lumMod val="75000"/>
                  </a:schemeClr>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'Chapt-2(b)-Overall&amp;State'!$M$83:$M$87</c:f>
              <c:numCache>
                <c:formatCode>General</c:formatCode>
                <c:ptCount val="5"/>
                <c:pt idx="0">
                  <c:v>2014</c:v>
                </c:pt>
                <c:pt idx="1">
                  <c:v>2015</c:v>
                </c:pt>
                <c:pt idx="2">
                  <c:v>2016</c:v>
                </c:pt>
                <c:pt idx="3">
                  <c:v>2017</c:v>
                </c:pt>
                <c:pt idx="4">
                  <c:v>2018</c:v>
                </c:pt>
              </c:numCache>
            </c:numRef>
          </c:cat>
          <c:val>
            <c:numRef>
              <c:f>'Chapt-2(b)-Overall&amp;State'!$Q$83:$Q$87</c:f>
              <c:numCache>
                <c:formatCode>0</c:formatCode>
                <c:ptCount val="5"/>
                <c:pt idx="0">
                  <c:v>13</c:v>
                </c:pt>
                <c:pt idx="1">
                  <c:v>14</c:v>
                </c:pt>
                <c:pt idx="2">
                  <c:v>13</c:v>
                </c:pt>
                <c:pt idx="3">
                  <c:v>15</c:v>
                </c:pt>
                <c:pt idx="4">
                  <c:v>18</c:v>
                </c:pt>
              </c:numCache>
            </c:numRef>
          </c:val>
          <c:smooth val="0"/>
          <c:extLst>
            <c:ext xmlns:c16="http://schemas.microsoft.com/office/drawing/2014/chart" uri="{C3380CC4-5D6E-409C-BE32-E72D297353CC}">
              <c16:uniqueId val="{00000004-95AE-4BE4-B200-36DB4BD30BBB}"/>
            </c:ext>
          </c:extLst>
        </c:ser>
        <c:dLbls>
          <c:dLblPos val="t"/>
          <c:showLegendKey val="0"/>
          <c:showVal val="1"/>
          <c:showCatName val="0"/>
          <c:showSerName val="0"/>
          <c:showPercent val="0"/>
          <c:showBubbleSize val="0"/>
        </c:dLbls>
        <c:marker val="1"/>
        <c:smooth val="0"/>
        <c:axId val="1203312560"/>
        <c:axId val="1203309648"/>
      </c:lineChart>
      <c:catAx>
        <c:axId val="120331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03309648"/>
        <c:crosses val="autoZero"/>
        <c:auto val="1"/>
        <c:lblAlgn val="ctr"/>
        <c:lblOffset val="100"/>
        <c:noMultiLvlLbl val="0"/>
      </c:catAx>
      <c:valAx>
        <c:axId val="120330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03312560"/>
        <c:crosses val="autoZero"/>
        <c:crossBetween val="between"/>
      </c:valAx>
      <c:spPr>
        <a:noFill/>
        <a:ln>
          <a:noFill/>
        </a:ln>
        <a:effectLst/>
      </c:spPr>
    </c:plotArea>
    <c:legend>
      <c:legendPos val="b"/>
      <c:layout>
        <c:manualLayout>
          <c:xMode val="edge"/>
          <c:yMode val="edge"/>
          <c:x val="1.3777521107003216E-2"/>
          <c:y val="0.82554772758668327"/>
          <c:w val="0.96976482590838931"/>
          <c:h val="0.1543844025733789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sz="1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r>
              <a:rPr lang="en-IN" sz="1600" spc="0" baseline="0">
                <a:solidFill>
                  <a:schemeClr val="bg1"/>
                </a:solidFill>
              </a:rPr>
              <a:t>Chart 2.11</a:t>
            </a:r>
          </a:p>
          <a:p>
            <a:pPr>
              <a:defRPr spc="0">
                <a:solidFill>
                  <a:schemeClr val="bg1"/>
                </a:solidFill>
              </a:defRPr>
            </a:pPr>
            <a:r>
              <a:rPr lang="en-IN" sz="1600" spc="0" baseline="0">
                <a:solidFill>
                  <a:schemeClr val="bg1"/>
                </a:solidFill>
              </a:rPr>
              <a:t>Pendency by Type of Offence - Category I (%)</a:t>
            </a:r>
          </a:p>
          <a:p>
            <a:pPr>
              <a:defRPr spc="0">
                <a:solidFill>
                  <a:schemeClr val="bg1"/>
                </a:solidFill>
              </a:defRPr>
            </a:pPr>
            <a:r>
              <a:rPr lang="en-IN" sz="1600" spc="0" baseline="0">
                <a:solidFill>
                  <a:schemeClr val="bg1"/>
                </a:solidFill>
              </a:rPr>
              <a:t>Combined Total, Assam, Delhi &amp; Haryana</a:t>
            </a:r>
          </a:p>
          <a:p>
            <a:pPr>
              <a:defRPr spc="0">
                <a:solidFill>
                  <a:schemeClr val="bg1"/>
                </a:solidFill>
              </a:defRPr>
            </a:pPr>
            <a:r>
              <a:rPr lang="en-IN" sz="1600" spc="0" baseline="0">
                <a:solidFill>
                  <a:schemeClr val="bg1"/>
                </a:solidFill>
              </a:rPr>
              <a:t>2012 to 31 March, 2020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6294728614274429E-2"/>
          <c:y val="0.29624152178997426"/>
          <c:w val="0.90154706176906263"/>
          <c:h val="0.38155297419505729"/>
        </c:manualLayout>
      </c:layout>
      <c:barChart>
        <c:barDir val="col"/>
        <c:grouping val="clustered"/>
        <c:varyColors val="0"/>
        <c:ser>
          <c:idx val="0"/>
          <c:order val="0"/>
          <c:tx>
            <c:strRef>
              <c:f>Sheet4!$Z$37:$Z$38</c:f>
              <c:strCache>
                <c:ptCount val="2"/>
                <c:pt idx="0">
                  <c:v>Pendency by Type of Offence (%)</c:v>
                </c:pt>
                <c:pt idx="1">
                  <c:v>Combined 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1.6541141372353885E-4"/>
                  <c:y val="6.5450909841742173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466-41D0-B7E5-A92E53860E60}"/>
                </c:ext>
              </c:extLst>
            </c:dLbl>
            <c:dLbl>
              <c:idx val="6"/>
              <c:layout>
                <c:manualLayout>
                  <c:x val="-4.4316419233325945E-3"/>
                  <c:y val="1.32013201320131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66-41D0-B7E5-A92E53860E60}"/>
                </c:ext>
              </c:extLst>
            </c:dLbl>
            <c:dLbl>
              <c:idx val="7"/>
              <c:layout>
                <c:manualLayout>
                  <c:x val="0"/>
                  <c:y val="-4.95049504950495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466-41D0-B7E5-A92E53860E6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bg1">
                          <a:alpha val="54000"/>
                        </a:schemeClr>
                      </a:solidFill>
                    </a:ln>
                    <a:effectLst/>
                  </c:spPr>
                </c15:leaderLines>
              </c:ext>
            </c:extLst>
          </c:dLbls>
          <c:cat>
            <c:strRef>
              <c:f>Sheet4!$Y$39:$Y$51</c:f>
              <c:strCache>
                <c:ptCount val="13"/>
                <c:pt idx="0">
                  <c:v>PSA</c:v>
                </c:pt>
                <c:pt idx="1">
                  <c:v>APSA</c:v>
                </c:pt>
                <c:pt idx="2">
                  <c:v>SA</c:v>
                </c:pt>
                <c:pt idx="3">
                  <c:v>ASA</c:v>
                </c:pt>
                <c:pt idx="4">
                  <c:v>SH</c:v>
                </c:pt>
                <c:pt idx="5">
                  <c:v>CP</c:v>
                </c:pt>
                <c:pt idx="6">
                  <c:v>PSA 
+ CP</c:v>
                </c:pt>
                <c:pt idx="7">
                  <c:v>APSA 
+ CP</c:v>
                </c:pt>
                <c:pt idx="8">
                  <c:v>APSA 
+ Storage of CP</c:v>
                </c:pt>
                <c:pt idx="9">
                  <c:v>SA 
+ CP</c:v>
                </c:pt>
                <c:pt idx="10">
                  <c:v>ASA 
+ CP</c:v>
                </c:pt>
                <c:pt idx="11">
                  <c:v>SH 
+ CP</c:v>
                </c:pt>
                <c:pt idx="12">
                  <c:v>Total</c:v>
                </c:pt>
              </c:strCache>
            </c:strRef>
          </c:cat>
          <c:val>
            <c:numRef>
              <c:f>Sheet4!$Z$39:$Z$51</c:f>
              <c:numCache>
                <c:formatCode>0</c:formatCode>
                <c:ptCount val="13"/>
                <c:pt idx="0">
                  <c:v>53.980233602875117</c:v>
                </c:pt>
                <c:pt idx="1">
                  <c:v>66.130962557702162</c:v>
                </c:pt>
                <c:pt idx="2">
                  <c:v>56.491334752204317</c:v>
                </c:pt>
                <c:pt idx="3">
                  <c:v>67.039106145251395</c:v>
                </c:pt>
                <c:pt idx="4">
                  <c:v>65.055387713997987</c:v>
                </c:pt>
                <c:pt idx="5">
                  <c:v>75</c:v>
                </c:pt>
                <c:pt idx="6">
                  <c:v>46.153846153846153</c:v>
                </c:pt>
                <c:pt idx="7">
                  <c:v>100</c:v>
                </c:pt>
                <c:pt idx="8">
                  <c:v>75</c:v>
                </c:pt>
                <c:pt idx="9">
                  <c:v>66.666666666666657</c:v>
                </c:pt>
                <c:pt idx="10">
                  <c:v>66.666666666666657</c:v>
                </c:pt>
                <c:pt idx="11">
                  <c:v>100</c:v>
                </c:pt>
                <c:pt idx="12">
                  <c:v>60.625068779575223</c:v>
                </c:pt>
              </c:numCache>
            </c:numRef>
          </c:val>
          <c:extLst>
            <c:ext xmlns:c16="http://schemas.microsoft.com/office/drawing/2014/chart" uri="{C3380CC4-5D6E-409C-BE32-E72D297353CC}">
              <c16:uniqueId val="{00000003-0466-41D0-B7E5-A92E53860E60}"/>
            </c:ext>
          </c:extLst>
        </c:ser>
        <c:ser>
          <c:idx val="1"/>
          <c:order val="1"/>
          <c:tx>
            <c:strRef>
              <c:f>Sheet4!$AA$37:$AA$38</c:f>
              <c:strCache>
                <c:ptCount val="2"/>
                <c:pt idx="0">
                  <c:v>Pendency by Type of Offence (%)</c:v>
                </c:pt>
                <c:pt idx="1">
                  <c:v>Assam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0"/>
                  <c:y val="-4.18227197479309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0466-41D0-B7E5-A92E53860E60}"/>
                </c:ext>
              </c:extLst>
            </c:dLbl>
            <c:dLbl>
              <c:idx val="7"/>
              <c:layout>
                <c:manualLayout>
                  <c:x val="0"/>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466-41D0-B7E5-A92E53860E60}"/>
                </c:ext>
              </c:extLst>
            </c:dLbl>
            <c:dLbl>
              <c:idx val="12"/>
              <c:layout>
                <c:manualLayout>
                  <c:x val="0"/>
                  <c:y val="9.900990099009901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466-41D0-B7E5-A92E53860E6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Sheet4!$Y$39:$Y$51</c:f>
              <c:strCache>
                <c:ptCount val="13"/>
                <c:pt idx="0">
                  <c:v>PSA</c:v>
                </c:pt>
                <c:pt idx="1">
                  <c:v>APSA</c:v>
                </c:pt>
                <c:pt idx="2">
                  <c:v>SA</c:v>
                </c:pt>
                <c:pt idx="3">
                  <c:v>ASA</c:v>
                </c:pt>
                <c:pt idx="4">
                  <c:v>SH</c:v>
                </c:pt>
                <c:pt idx="5">
                  <c:v>CP</c:v>
                </c:pt>
                <c:pt idx="6">
                  <c:v>PSA 
+ CP</c:v>
                </c:pt>
                <c:pt idx="7">
                  <c:v>APSA 
+ CP</c:v>
                </c:pt>
                <c:pt idx="8">
                  <c:v>APSA 
+ Storage of CP</c:v>
                </c:pt>
                <c:pt idx="9">
                  <c:v>SA 
+ CP</c:v>
                </c:pt>
                <c:pt idx="10">
                  <c:v>ASA 
+ CP</c:v>
                </c:pt>
                <c:pt idx="11">
                  <c:v>SH 
+ CP</c:v>
                </c:pt>
                <c:pt idx="12">
                  <c:v>Total</c:v>
                </c:pt>
              </c:strCache>
            </c:strRef>
          </c:cat>
          <c:val>
            <c:numRef>
              <c:f>Sheet4!$AA$39:$AA$51</c:f>
              <c:numCache>
                <c:formatCode>0</c:formatCode>
                <c:ptCount val="13"/>
                <c:pt idx="0">
                  <c:v>53.856295319709957</c:v>
                </c:pt>
                <c:pt idx="1">
                  <c:v>57.488479262672811</c:v>
                </c:pt>
                <c:pt idx="2">
                  <c:v>48.473967684021545</c:v>
                </c:pt>
                <c:pt idx="3">
                  <c:v>59.633027522935777</c:v>
                </c:pt>
                <c:pt idx="4">
                  <c:v>54.948805460750847</c:v>
                </c:pt>
                <c:pt idx="5">
                  <c:v>100</c:v>
                </c:pt>
                <c:pt idx="6">
                  <c:v>50</c:v>
                </c:pt>
                <c:pt idx="7">
                  <c:v>100</c:v>
                </c:pt>
                <c:pt idx="8">
                  <c:v>0</c:v>
                </c:pt>
                <c:pt idx="9">
                  <c:v>33.333333333333329</c:v>
                </c:pt>
                <c:pt idx="10">
                  <c:v>0</c:v>
                </c:pt>
                <c:pt idx="11">
                  <c:v>0</c:v>
                </c:pt>
                <c:pt idx="12">
                  <c:v>53.490513906796835</c:v>
                </c:pt>
              </c:numCache>
            </c:numRef>
          </c:val>
          <c:extLst>
            <c:ext xmlns:c16="http://schemas.microsoft.com/office/drawing/2014/chart" uri="{C3380CC4-5D6E-409C-BE32-E72D297353CC}">
              <c16:uniqueId val="{00000006-0466-41D0-B7E5-A92E53860E60}"/>
            </c:ext>
          </c:extLst>
        </c:ser>
        <c:ser>
          <c:idx val="2"/>
          <c:order val="2"/>
          <c:tx>
            <c:strRef>
              <c:f>Sheet4!$AB$37:$AB$38</c:f>
              <c:strCache>
                <c:ptCount val="2"/>
                <c:pt idx="0">
                  <c:v>Pendency by Type of Offence (%)</c:v>
                </c:pt>
                <c:pt idx="1">
                  <c:v>Delhi</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7"/>
              <c:layout>
                <c:manualLayout>
                  <c:x val="8.1245830035669357E-17"/>
                  <c:y val="-7.59075907590759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466-41D0-B7E5-A92E53860E60}"/>
                </c:ext>
              </c:extLst>
            </c:dLbl>
            <c:dLbl>
              <c:idx val="9"/>
              <c:layout>
                <c:manualLayout>
                  <c:x val="-6.6474628849988917E-3"/>
                  <c:y val="3.300330033003330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466-41D0-B7E5-A92E53860E60}"/>
                </c:ext>
              </c:extLst>
            </c:dLbl>
            <c:dLbl>
              <c:idx val="11"/>
              <c:layout>
                <c:manualLayout>
                  <c:x val="6.6474628849987295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466-41D0-B7E5-A92E53860E6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bg1">
                          <a:alpha val="54000"/>
                        </a:schemeClr>
                      </a:solidFill>
                    </a:ln>
                    <a:effectLst/>
                  </c:spPr>
                </c15:leaderLines>
              </c:ext>
            </c:extLst>
          </c:dLbls>
          <c:cat>
            <c:strRef>
              <c:f>Sheet4!$Y$39:$Y$51</c:f>
              <c:strCache>
                <c:ptCount val="13"/>
                <c:pt idx="0">
                  <c:v>PSA</c:v>
                </c:pt>
                <c:pt idx="1">
                  <c:v>APSA</c:v>
                </c:pt>
                <c:pt idx="2">
                  <c:v>SA</c:v>
                </c:pt>
                <c:pt idx="3">
                  <c:v>ASA</c:v>
                </c:pt>
                <c:pt idx="4">
                  <c:v>SH</c:v>
                </c:pt>
                <c:pt idx="5">
                  <c:v>CP</c:v>
                </c:pt>
                <c:pt idx="6">
                  <c:v>PSA 
+ CP</c:v>
                </c:pt>
                <c:pt idx="7">
                  <c:v>APSA 
+ CP</c:v>
                </c:pt>
                <c:pt idx="8">
                  <c:v>APSA 
+ Storage of CP</c:v>
                </c:pt>
                <c:pt idx="9">
                  <c:v>SA 
+ CP</c:v>
                </c:pt>
                <c:pt idx="10">
                  <c:v>ASA 
+ CP</c:v>
                </c:pt>
                <c:pt idx="11">
                  <c:v>SH 
+ CP</c:v>
                </c:pt>
                <c:pt idx="12">
                  <c:v>Total</c:v>
                </c:pt>
              </c:strCache>
            </c:strRef>
          </c:cat>
          <c:val>
            <c:numRef>
              <c:f>Sheet4!$AB$39:$AB$51</c:f>
              <c:numCache>
                <c:formatCode>0</c:formatCode>
                <c:ptCount val="13"/>
                <c:pt idx="0">
                  <c:v>76.171564733915815</c:v>
                </c:pt>
                <c:pt idx="1">
                  <c:v>80.271306399292243</c:v>
                </c:pt>
                <c:pt idx="2">
                  <c:v>78.561452513966472</c:v>
                </c:pt>
                <c:pt idx="3">
                  <c:v>79.411764705882348</c:v>
                </c:pt>
                <c:pt idx="4">
                  <c:v>78.738317757009341</c:v>
                </c:pt>
                <c:pt idx="5">
                  <c:v>71.428571428571431</c:v>
                </c:pt>
                <c:pt idx="6">
                  <c:v>66.666666666666657</c:v>
                </c:pt>
                <c:pt idx="7">
                  <c:v>100</c:v>
                </c:pt>
                <c:pt idx="8">
                  <c:v>100</c:v>
                </c:pt>
                <c:pt idx="9">
                  <c:v>100</c:v>
                </c:pt>
                <c:pt idx="10">
                  <c:v>100</c:v>
                </c:pt>
                <c:pt idx="11">
                  <c:v>100</c:v>
                </c:pt>
                <c:pt idx="12">
                  <c:v>79.054779806659496</c:v>
                </c:pt>
              </c:numCache>
            </c:numRef>
          </c:val>
          <c:extLst>
            <c:ext xmlns:c16="http://schemas.microsoft.com/office/drawing/2014/chart" uri="{C3380CC4-5D6E-409C-BE32-E72D297353CC}">
              <c16:uniqueId val="{0000000A-0466-41D0-B7E5-A92E53860E60}"/>
            </c:ext>
          </c:extLst>
        </c:ser>
        <c:ser>
          <c:idx val="3"/>
          <c:order val="3"/>
          <c:tx>
            <c:strRef>
              <c:f>Sheet4!$AC$37:$AC$38</c:f>
              <c:strCache>
                <c:ptCount val="2"/>
                <c:pt idx="0">
                  <c:v>Pendency by Type of Offence (%)</c:v>
                </c:pt>
                <c:pt idx="1">
                  <c:v>Haryana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7"/>
              <c:layout>
                <c:manualLayout>
                  <c:x val="-8.1245830035669357E-17"/>
                  <c:y val="-2.97029702970297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466-41D0-B7E5-A92E53860E60}"/>
                </c:ext>
              </c:extLst>
            </c:dLbl>
            <c:dLbl>
              <c:idx val="9"/>
              <c:layout>
                <c:manualLayout>
                  <c:x val="0"/>
                  <c:y val="-3.630363036303630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0466-41D0-B7E5-A92E53860E6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bg1">
                          <a:alpha val="54000"/>
                        </a:schemeClr>
                      </a:solidFill>
                    </a:ln>
                    <a:effectLst/>
                  </c:spPr>
                </c15:leaderLines>
              </c:ext>
            </c:extLst>
          </c:dLbls>
          <c:cat>
            <c:strRef>
              <c:f>Sheet4!$Y$39:$Y$51</c:f>
              <c:strCache>
                <c:ptCount val="13"/>
                <c:pt idx="0">
                  <c:v>PSA</c:v>
                </c:pt>
                <c:pt idx="1">
                  <c:v>APSA</c:v>
                </c:pt>
                <c:pt idx="2">
                  <c:v>SA</c:v>
                </c:pt>
                <c:pt idx="3">
                  <c:v>ASA</c:v>
                </c:pt>
                <c:pt idx="4">
                  <c:v>SH</c:v>
                </c:pt>
                <c:pt idx="5">
                  <c:v>CP</c:v>
                </c:pt>
                <c:pt idx="6">
                  <c:v>PSA 
+ CP</c:v>
                </c:pt>
                <c:pt idx="7">
                  <c:v>APSA 
+ CP</c:v>
                </c:pt>
                <c:pt idx="8">
                  <c:v>APSA 
+ Storage of CP</c:v>
                </c:pt>
                <c:pt idx="9">
                  <c:v>SA 
+ CP</c:v>
                </c:pt>
                <c:pt idx="10">
                  <c:v>ASA 
+ CP</c:v>
                </c:pt>
                <c:pt idx="11">
                  <c:v>SH 
+ CP</c:v>
                </c:pt>
                <c:pt idx="12">
                  <c:v>Total</c:v>
                </c:pt>
              </c:strCache>
            </c:strRef>
          </c:cat>
          <c:val>
            <c:numRef>
              <c:f>Sheet4!$AC$39:$AC$51</c:f>
              <c:numCache>
                <c:formatCode>0</c:formatCode>
                <c:ptCount val="13"/>
                <c:pt idx="0">
                  <c:v>32.311320754716981</c:v>
                </c:pt>
                <c:pt idx="1">
                  <c:v>40.691823899371073</c:v>
                </c:pt>
                <c:pt idx="2">
                  <c:v>25.97577388963661</c:v>
                </c:pt>
                <c:pt idx="3">
                  <c:v>33.23442136498516</c:v>
                </c:pt>
                <c:pt idx="4">
                  <c:v>29.339853300733498</c:v>
                </c:pt>
                <c:pt idx="5">
                  <c:v>0</c:v>
                </c:pt>
                <c:pt idx="6">
                  <c:v>33.333333333333329</c:v>
                </c:pt>
                <c:pt idx="7">
                  <c:v>100</c:v>
                </c:pt>
                <c:pt idx="8">
                  <c:v>0</c:v>
                </c:pt>
                <c:pt idx="9">
                  <c:v>100</c:v>
                </c:pt>
                <c:pt idx="10">
                  <c:v>0</c:v>
                </c:pt>
                <c:pt idx="11">
                  <c:v>0</c:v>
                </c:pt>
                <c:pt idx="12">
                  <c:v>34.127347686669715</c:v>
                </c:pt>
              </c:numCache>
            </c:numRef>
          </c:val>
          <c:extLst>
            <c:ext xmlns:c16="http://schemas.microsoft.com/office/drawing/2014/chart" uri="{C3380CC4-5D6E-409C-BE32-E72D297353CC}">
              <c16:uniqueId val="{0000000D-0466-41D0-B7E5-A92E53860E60}"/>
            </c:ext>
          </c:extLst>
        </c:ser>
        <c:dLbls>
          <c:dLblPos val="outEnd"/>
          <c:showLegendKey val="0"/>
          <c:showVal val="1"/>
          <c:showCatName val="0"/>
          <c:showSerName val="0"/>
          <c:showPercent val="0"/>
          <c:showBubbleSize val="0"/>
        </c:dLbls>
        <c:gapWidth val="100"/>
        <c:overlap val="-24"/>
        <c:axId val="2087810288"/>
        <c:axId val="2087810704"/>
      </c:barChart>
      <c:catAx>
        <c:axId val="2087810288"/>
        <c:scaling>
          <c:orientation val="minMax"/>
        </c:scaling>
        <c:delete val="0"/>
        <c:axPos val="b"/>
        <c:majorGridlines>
          <c:spPr>
            <a:ln w="9525" cap="flat" cmpd="sng" algn="ctr">
              <a:solidFill>
                <a:schemeClr val="bg1"/>
              </a:solidFill>
              <a:round/>
            </a:ln>
            <a:effectLst/>
          </c:spPr>
        </c:majorGridlines>
        <c:numFmt formatCode="General" sourceLinked="1"/>
        <c:majorTickMark val="out"/>
        <c:minorTickMark val="none"/>
        <c:tickLblPos val="low"/>
        <c:spPr>
          <a:noFill/>
          <a:ln w="12700" cap="flat" cmpd="sng" algn="ctr">
            <a:solidFill>
              <a:schemeClr val="bg1">
                <a:alpha val="93000"/>
              </a:schemeClr>
            </a:solidFill>
            <a:round/>
          </a:ln>
          <a:effectLst/>
        </c:spPr>
        <c:txPr>
          <a:bodyPr rot="0" spcFirstLastPara="1" vertOverflow="ellipsis" wrap="square" anchor="ctr" anchorCtr="1"/>
          <a:lstStyle/>
          <a:p>
            <a:pPr>
              <a:defRPr sz="1200" b="0" i="0" u="none" strike="noStrike" kern="1200" baseline="0">
                <a:ln>
                  <a:noFill/>
                </a:ln>
                <a:solidFill>
                  <a:schemeClr val="bg1"/>
                </a:solidFill>
                <a:latin typeface="+mn-lt"/>
                <a:ea typeface="+mn-ea"/>
                <a:cs typeface="+mn-cs"/>
              </a:defRPr>
            </a:pPr>
            <a:endParaRPr lang="en-US"/>
          </a:p>
        </c:txPr>
        <c:crossAx val="2087810704"/>
        <c:crosses val="autoZero"/>
        <c:auto val="1"/>
        <c:lblAlgn val="ctr"/>
        <c:lblOffset val="1"/>
        <c:tickLblSkip val="1"/>
        <c:noMultiLvlLbl val="0"/>
      </c:catAx>
      <c:valAx>
        <c:axId val="208781070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2087810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Entry>
      <c:layout>
        <c:manualLayout>
          <c:xMode val="edge"/>
          <c:yMode val="edge"/>
          <c:x val="1.1079104808331486E-2"/>
          <c:y val="0.85235022553134643"/>
          <c:w val="0.97321089904754599"/>
          <c:h val="0.1267619780412176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r>
              <a:rPr lang="en-IN" sz="1600" spc="0" baseline="0">
                <a:solidFill>
                  <a:schemeClr val="bg1"/>
                </a:solidFill>
              </a:rPr>
              <a:t>Pendency by Type of Offence - Category II (%)</a:t>
            </a:r>
          </a:p>
          <a:p>
            <a:pPr>
              <a:defRPr sz="1600" spc="0">
                <a:solidFill>
                  <a:schemeClr val="bg1"/>
                </a:solidFill>
              </a:defRPr>
            </a:pPr>
            <a:r>
              <a:rPr lang="en-IN" sz="1600" spc="0" baseline="0">
                <a:solidFill>
                  <a:schemeClr val="bg1"/>
                </a:solidFill>
              </a:rPr>
              <a:t>Combined Total, Assam, Delhi &amp; Haryana</a:t>
            </a:r>
          </a:p>
          <a:p>
            <a:pPr>
              <a:defRPr sz="1600" spc="0">
                <a:solidFill>
                  <a:schemeClr val="bg1"/>
                </a:solidFill>
              </a:defRPr>
            </a:pPr>
            <a:r>
              <a:rPr lang="en-IN" sz="1600" spc="0" baseline="0">
                <a:solidFill>
                  <a:schemeClr val="bg1"/>
                </a:solidFill>
              </a:rPr>
              <a:t>2012 to 31 March, 2020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1556040539797919E-2"/>
          <c:y val="0.19086247939937739"/>
          <c:w val="0.93132832807008281"/>
          <c:h val="0.34989874624534079"/>
        </c:manualLayout>
      </c:layout>
      <c:barChart>
        <c:barDir val="col"/>
        <c:grouping val="clustered"/>
        <c:varyColors val="0"/>
        <c:ser>
          <c:idx val="0"/>
          <c:order val="0"/>
          <c:tx>
            <c:strRef>
              <c:f>Sheet4!$Z$57:$Z$58</c:f>
              <c:strCache>
                <c:ptCount val="2"/>
                <c:pt idx="0">
                  <c:v>Pendency by Type of Offence (%)</c:v>
                </c:pt>
                <c:pt idx="1">
                  <c:v>Combined 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Sheet4!$Y$59:$Y$77</c:f>
              <c:strCache>
                <c:ptCount val="19"/>
                <c:pt idx="0">
                  <c:v>Abt of PSA</c:v>
                </c:pt>
                <c:pt idx="1">
                  <c:v>Abt of APSA</c:v>
                </c:pt>
                <c:pt idx="2">
                  <c:v>Abt of SA</c:v>
                </c:pt>
                <c:pt idx="3">
                  <c:v>Abt of ASA</c:v>
                </c:pt>
                <c:pt idx="4">
                  <c:v>Abt of SH</c:v>
                </c:pt>
                <c:pt idx="5">
                  <c:v>Abt of CP</c:v>
                </c:pt>
                <c:pt idx="6">
                  <c:v>Att to PSA</c:v>
                </c:pt>
                <c:pt idx="7">
                  <c:v>Att  to APSA</c:v>
                </c:pt>
                <c:pt idx="8">
                  <c:v>Att  to SA</c:v>
                </c:pt>
                <c:pt idx="9">
                  <c:v>Att  to ASA</c:v>
                </c:pt>
                <c:pt idx="10">
                  <c:v>Att  to SH</c:v>
                </c:pt>
                <c:pt idx="11">
                  <c:v>Abt of APSA + CP</c:v>
                </c:pt>
                <c:pt idx="12">
                  <c:v>Abt to SH + CP</c:v>
                </c:pt>
                <c:pt idx="13">
                  <c:v>Abt of SA + Storage 
of CP</c:v>
                </c:pt>
                <c:pt idx="14">
                  <c:v>Abt of PSA + CP + Storage 
of CP</c:v>
                </c:pt>
                <c:pt idx="15">
                  <c:v>Abt of PSA + Att to PSA</c:v>
                </c:pt>
                <c:pt idx="16">
                  <c:v>Abt of APSA + Att to APSA</c:v>
                </c:pt>
                <c:pt idx="17">
                  <c:v>Not Available</c:v>
                </c:pt>
                <c:pt idx="18">
                  <c:v>Total</c:v>
                </c:pt>
              </c:strCache>
            </c:strRef>
          </c:cat>
          <c:val>
            <c:numRef>
              <c:f>Sheet4!$Z$59:$Z$77</c:f>
              <c:numCache>
                <c:formatCode>0</c:formatCode>
                <c:ptCount val="19"/>
                <c:pt idx="0">
                  <c:v>71.428571428571431</c:v>
                </c:pt>
                <c:pt idx="1">
                  <c:v>75.739644970414204</c:v>
                </c:pt>
                <c:pt idx="2">
                  <c:v>30.434782608695656</c:v>
                </c:pt>
                <c:pt idx="3">
                  <c:v>60</c:v>
                </c:pt>
                <c:pt idx="4">
                  <c:v>62.5</c:v>
                </c:pt>
                <c:pt idx="5">
                  <c:v>62.666666666666671</c:v>
                </c:pt>
                <c:pt idx="6">
                  <c:v>34.146341463414636</c:v>
                </c:pt>
                <c:pt idx="7">
                  <c:v>47.887323943661968</c:v>
                </c:pt>
                <c:pt idx="8">
                  <c:v>43.243243243243242</c:v>
                </c:pt>
                <c:pt idx="9">
                  <c:v>52.941176470588239</c:v>
                </c:pt>
                <c:pt idx="10">
                  <c:v>75</c:v>
                </c:pt>
                <c:pt idx="11">
                  <c:v>100</c:v>
                </c:pt>
                <c:pt idx="12">
                  <c:v>100</c:v>
                </c:pt>
                <c:pt idx="13">
                  <c:v>100</c:v>
                </c:pt>
                <c:pt idx="14">
                  <c:v>100</c:v>
                </c:pt>
                <c:pt idx="15">
                  <c:v>100</c:v>
                </c:pt>
                <c:pt idx="16">
                  <c:v>75</c:v>
                </c:pt>
                <c:pt idx="17">
                  <c:v>33.243727598566309</c:v>
                </c:pt>
                <c:pt idx="18">
                  <c:v>41.180163214061523</c:v>
                </c:pt>
              </c:numCache>
            </c:numRef>
          </c:val>
          <c:extLst>
            <c:ext xmlns:c16="http://schemas.microsoft.com/office/drawing/2014/chart" uri="{C3380CC4-5D6E-409C-BE32-E72D297353CC}">
              <c16:uniqueId val="{00000000-CD9F-4F5C-8C41-DB6D7CE5E90D}"/>
            </c:ext>
          </c:extLst>
        </c:ser>
        <c:ser>
          <c:idx val="1"/>
          <c:order val="1"/>
          <c:tx>
            <c:strRef>
              <c:f>Sheet4!$AA$57:$AA$58</c:f>
              <c:strCache>
                <c:ptCount val="2"/>
                <c:pt idx="0">
                  <c:v>Pendency by Type of Offence (%)</c:v>
                </c:pt>
                <c:pt idx="1">
                  <c:v>Assam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CD9F-4F5C-8C41-DB6D7CE5E90D}"/>
                </c:ext>
              </c:extLst>
            </c:dLbl>
            <c:dLbl>
              <c:idx val="2"/>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CD9F-4F5C-8C41-DB6D7CE5E90D}"/>
                </c:ext>
              </c:extLst>
            </c:dLbl>
            <c:dLbl>
              <c:idx val="3"/>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CD9F-4F5C-8C41-DB6D7CE5E90D}"/>
                </c:ext>
              </c:extLst>
            </c:dLbl>
            <c:dLbl>
              <c:idx val="6"/>
              <c:layout>
                <c:manualLayout>
                  <c:x val="0"/>
                  <c:y val="-2.62582056892778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D9F-4F5C-8C41-DB6D7CE5E90D}"/>
                </c:ext>
              </c:extLst>
            </c:dLbl>
            <c:dLbl>
              <c:idx val="10"/>
              <c:layout>
                <c:manualLayout>
                  <c:x val="0"/>
                  <c:y val="-7.87746170678337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D9F-4F5C-8C41-DB6D7CE5E90D}"/>
                </c:ext>
              </c:extLst>
            </c:dLbl>
            <c:dLbl>
              <c:idx val="11"/>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CD9F-4F5C-8C41-DB6D7CE5E90D}"/>
                </c:ext>
              </c:extLst>
            </c:dLbl>
            <c:dLbl>
              <c:idx val="12"/>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CD9F-4F5C-8C41-DB6D7CE5E90D}"/>
                </c:ext>
              </c:extLst>
            </c:dLbl>
            <c:dLbl>
              <c:idx val="13"/>
              <c:layout>
                <c:manualLayout>
                  <c:x val="5.982053838484400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D9F-4F5C-8C41-DB6D7CE5E90D}"/>
                </c:ext>
              </c:extLst>
            </c:dLbl>
            <c:dLbl>
              <c:idx val="14"/>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CD9F-4F5C-8C41-DB6D7CE5E90D}"/>
                </c:ext>
              </c:extLst>
            </c:dLbl>
            <c:dLbl>
              <c:idx val="15"/>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CD9F-4F5C-8C41-DB6D7CE5E90D}"/>
                </c:ext>
              </c:extLst>
            </c:dLbl>
            <c:dLbl>
              <c:idx val="16"/>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CD9F-4F5C-8C41-DB6D7CE5E90D}"/>
                </c:ext>
              </c:extLst>
            </c:dLbl>
            <c:dLbl>
              <c:idx val="18"/>
              <c:layout>
                <c:manualLayout>
                  <c:x val="0"/>
                  <c:y val="-4.95988329686360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CD9F-4F5C-8C41-DB6D7CE5E90D}"/>
                </c:ext>
              </c:extLst>
            </c:dLbl>
            <c:spPr>
              <a:noFill/>
              <a:ln>
                <a:noFill/>
              </a:ln>
              <a:effectLst/>
            </c:spPr>
            <c:txPr>
              <a:bodyPr rot="-540000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Sheet4!$Y$59:$Y$77</c:f>
              <c:strCache>
                <c:ptCount val="19"/>
                <c:pt idx="0">
                  <c:v>Abt of PSA</c:v>
                </c:pt>
                <c:pt idx="1">
                  <c:v>Abt of APSA</c:v>
                </c:pt>
                <c:pt idx="2">
                  <c:v>Abt of SA</c:v>
                </c:pt>
                <c:pt idx="3">
                  <c:v>Abt of ASA</c:v>
                </c:pt>
                <c:pt idx="4">
                  <c:v>Abt of SH</c:v>
                </c:pt>
                <c:pt idx="5">
                  <c:v>Abt of CP</c:v>
                </c:pt>
                <c:pt idx="6">
                  <c:v>Att to PSA</c:v>
                </c:pt>
                <c:pt idx="7">
                  <c:v>Att  to APSA</c:v>
                </c:pt>
                <c:pt idx="8">
                  <c:v>Att  to SA</c:v>
                </c:pt>
                <c:pt idx="9">
                  <c:v>Att  to ASA</c:v>
                </c:pt>
                <c:pt idx="10">
                  <c:v>Att  to SH</c:v>
                </c:pt>
                <c:pt idx="11">
                  <c:v>Abt of APSA + CP</c:v>
                </c:pt>
                <c:pt idx="12">
                  <c:v>Abt to SH + CP</c:v>
                </c:pt>
                <c:pt idx="13">
                  <c:v>Abt of SA + Storage 
of CP</c:v>
                </c:pt>
                <c:pt idx="14">
                  <c:v>Abt of PSA + CP + Storage 
of CP</c:v>
                </c:pt>
                <c:pt idx="15">
                  <c:v>Abt of PSA + Att to PSA</c:v>
                </c:pt>
                <c:pt idx="16">
                  <c:v>Abt of APSA + Att to APSA</c:v>
                </c:pt>
                <c:pt idx="17">
                  <c:v>Not Available</c:v>
                </c:pt>
                <c:pt idx="18">
                  <c:v>Total</c:v>
                </c:pt>
              </c:strCache>
            </c:strRef>
          </c:cat>
          <c:val>
            <c:numRef>
              <c:f>Sheet4!$AA$59:$AA$77</c:f>
              <c:numCache>
                <c:formatCode>0</c:formatCode>
                <c:ptCount val="19"/>
                <c:pt idx="0">
                  <c:v>0</c:v>
                </c:pt>
                <c:pt idx="1">
                  <c:v>62.5</c:v>
                </c:pt>
                <c:pt idx="2">
                  <c:v>0</c:v>
                </c:pt>
                <c:pt idx="3">
                  <c:v>0</c:v>
                </c:pt>
                <c:pt idx="4">
                  <c:v>50</c:v>
                </c:pt>
                <c:pt idx="5">
                  <c:v>46.666666666666664</c:v>
                </c:pt>
                <c:pt idx="6">
                  <c:v>38.461538461538467</c:v>
                </c:pt>
                <c:pt idx="7">
                  <c:v>100</c:v>
                </c:pt>
                <c:pt idx="8">
                  <c:v>27.27272727272727</c:v>
                </c:pt>
                <c:pt idx="9">
                  <c:v>100</c:v>
                </c:pt>
                <c:pt idx="10">
                  <c:v>75</c:v>
                </c:pt>
                <c:pt idx="11">
                  <c:v>0</c:v>
                </c:pt>
                <c:pt idx="12">
                  <c:v>0</c:v>
                </c:pt>
                <c:pt idx="13">
                  <c:v>100</c:v>
                </c:pt>
                <c:pt idx="14">
                  <c:v>0</c:v>
                </c:pt>
                <c:pt idx="15">
                  <c:v>0</c:v>
                </c:pt>
                <c:pt idx="16">
                  <c:v>0</c:v>
                </c:pt>
                <c:pt idx="17">
                  <c:v>48.620689655172413</c:v>
                </c:pt>
                <c:pt idx="18">
                  <c:v>48.725212464589234</c:v>
                </c:pt>
              </c:numCache>
            </c:numRef>
          </c:val>
          <c:extLst>
            <c:ext xmlns:c16="http://schemas.microsoft.com/office/drawing/2014/chart" uri="{C3380CC4-5D6E-409C-BE32-E72D297353CC}">
              <c16:uniqueId val="{0000000D-CD9F-4F5C-8C41-DB6D7CE5E90D}"/>
            </c:ext>
          </c:extLst>
        </c:ser>
        <c:ser>
          <c:idx val="2"/>
          <c:order val="2"/>
          <c:tx>
            <c:strRef>
              <c:f>Sheet4!$AB$57:$AB$58</c:f>
              <c:strCache>
                <c:ptCount val="2"/>
                <c:pt idx="0">
                  <c:v>Pendency by Type of Offence (%)</c:v>
                </c:pt>
                <c:pt idx="1">
                  <c:v>Delhi</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6"/>
              <c:layout>
                <c:manualLayout>
                  <c:x val="0"/>
                  <c:y val="-7.002188183807439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CD9F-4F5C-8C41-DB6D7CE5E90D}"/>
                </c:ext>
              </c:extLst>
            </c:dLbl>
            <c:dLbl>
              <c:idx val="10"/>
              <c:layout>
                <c:manualLayout>
                  <c:x val="7.3113146749945326E-17"/>
                  <c:y val="-2.334062727935816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D9F-4F5C-8C41-DB6D7CE5E90D}"/>
                </c:ext>
              </c:extLst>
            </c:dLbl>
            <c:dLbl>
              <c:idx val="11"/>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CD9F-4F5C-8C41-DB6D7CE5E90D}"/>
                </c:ext>
              </c:extLst>
            </c:dLbl>
            <c:dLbl>
              <c:idx val="13"/>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CD9F-4F5C-8C41-DB6D7CE5E90D}"/>
                </c:ext>
              </c:extLst>
            </c:dLbl>
            <c:dLbl>
              <c:idx val="15"/>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CD9F-4F5C-8C41-DB6D7CE5E90D}"/>
                </c:ext>
              </c:extLst>
            </c:dLbl>
            <c:dLbl>
              <c:idx val="18"/>
              <c:layout>
                <c:manualLayout>
                  <c:x val="0"/>
                  <c:y val="-2.62582056892778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CD9F-4F5C-8C41-DB6D7CE5E90D}"/>
                </c:ext>
              </c:extLst>
            </c:dLbl>
            <c:spPr>
              <a:noFill/>
              <a:ln>
                <a:noFill/>
              </a:ln>
              <a:effectLst/>
            </c:spPr>
            <c:txPr>
              <a:bodyPr rot="-540000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Sheet4!$Y$59:$Y$77</c:f>
              <c:strCache>
                <c:ptCount val="19"/>
                <c:pt idx="0">
                  <c:v>Abt of PSA</c:v>
                </c:pt>
                <c:pt idx="1">
                  <c:v>Abt of APSA</c:v>
                </c:pt>
                <c:pt idx="2">
                  <c:v>Abt of SA</c:v>
                </c:pt>
                <c:pt idx="3">
                  <c:v>Abt of ASA</c:v>
                </c:pt>
                <c:pt idx="4">
                  <c:v>Abt of SH</c:v>
                </c:pt>
                <c:pt idx="5">
                  <c:v>Abt of CP</c:v>
                </c:pt>
                <c:pt idx="6">
                  <c:v>Att to PSA</c:v>
                </c:pt>
                <c:pt idx="7">
                  <c:v>Att  to APSA</c:v>
                </c:pt>
                <c:pt idx="8">
                  <c:v>Att  to SA</c:v>
                </c:pt>
                <c:pt idx="9">
                  <c:v>Att  to ASA</c:v>
                </c:pt>
                <c:pt idx="10">
                  <c:v>Att  to SH</c:v>
                </c:pt>
                <c:pt idx="11">
                  <c:v>Abt of APSA + CP</c:v>
                </c:pt>
                <c:pt idx="12">
                  <c:v>Abt to SH + CP</c:v>
                </c:pt>
                <c:pt idx="13">
                  <c:v>Abt of SA + Storage 
of CP</c:v>
                </c:pt>
                <c:pt idx="14">
                  <c:v>Abt of PSA + CP + Storage 
of CP</c:v>
                </c:pt>
                <c:pt idx="15">
                  <c:v>Abt of PSA + Att to PSA</c:v>
                </c:pt>
                <c:pt idx="16">
                  <c:v>Abt of APSA + Att to APSA</c:v>
                </c:pt>
                <c:pt idx="17">
                  <c:v>Not Available</c:v>
                </c:pt>
                <c:pt idx="18">
                  <c:v>Total</c:v>
                </c:pt>
              </c:strCache>
            </c:strRef>
          </c:cat>
          <c:val>
            <c:numRef>
              <c:f>Sheet4!$AB$59:$AB$77</c:f>
              <c:numCache>
                <c:formatCode>0</c:formatCode>
                <c:ptCount val="19"/>
                <c:pt idx="0">
                  <c:v>83.333333333333343</c:v>
                </c:pt>
                <c:pt idx="1">
                  <c:v>86.238532110091754</c:v>
                </c:pt>
                <c:pt idx="2">
                  <c:v>50</c:v>
                </c:pt>
                <c:pt idx="3">
                  <c:v>66.666666666666657</c:v>
                </c:pt>
                <c:pt idx="4">
                  <c:v>100</c:v>
                </c:pt>
                <c:pt idx="5">
                  <c:v>75.757575757575751</c:v>
                </c:pt>
                <c:pt idx="6">
                  <c:v>42.857142857142854</c:v>
                </c:pt>
                <c:pt idx="7">
                  <c:v>60</c:v>
                </c:pt>
                <c:pt idx="8">
                  <c:v>100</c:v>
                </c:pt>
                <c:pt idx="9">
                  <c:v>62.5</c:v>
                </c:pt>
                <c:pt idx="10">
                  <c:v>75</c:v>
                </c:pt>
                <c:pt idx="11">
                  <c:v>0</c:v>
                </c:pt>
                <c:pt idx="12">
                  <c:v>100</c:v>
                </c:pt>
                <c:pt idx="13">
                  <c:v>0</c:v>
                </c:pt>
                <c:pt idx="14">
                  <c:v>100</c:v>
                </c:pt>
                <c:pt idx="15">
                  <c:v>0</c:v>
                </c:pt>
                <c:pt idx="16">
                  <c:v>100</c:v>
                </c:pt>
                <c:pt idx="17">
                  <c:v>28.947368421052634</c:v>
                </c:pt>
                <c:pt idx="18">
                  <c:v>39.815762538382806</c:v>
                </c:pt>
              </c:numCache>
            </c:numRef>
          </c:val>
          <c:extLst>
            <c:ext xmlns:c16="http://schemas.microsoft.com/office/drawing/2014/chart" uri="{C3380CC4-5D6E-409C-BE32-E72D297353CC}">
              <c16:uniqueId val="{00000014-CD9F-4F5C-8C41-DB6D7CE5E90D}"/>
            </c:ext>
          </c:extLst>
        </c:ser>
        <c:ser>
          <c:idx val="3"/>
          <c:order val="3"/>
          <c:tx>
            <c:strRef>
              <c:f>Sheet4!$AC$57:$AC$58</c:f>
              <c:strCache>
                <c:ptCount val="2"/>
                <c:pt idx="0">
                  <c:v>Pendency by Type of Offence (%)</c:v>
                </c:pt>
                <c:pt idx="1">
                  <c:v>Haryana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CD9F-4F5C-8C41-DB6D7CE5E90D}"/>
                </c:ext>
              </c:extLst>
            </c:dLbl>
            <c:dLbl>
              <c:idx val="3"/>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CD9F-4F5C-8C41-DB6D7CE5E90D}"/>
                </c:ext>
              </c:extLst>
            </c:dLbl>
            <c:dLbl>
              <c:idx val="1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CD9F-4F5C-8C41-DB6D7CE5E90D}"/>
                </c:ext>
              </c:extLst>
            </c:dLbl>
            <c:dLbl>
              <c:idx val="12"/>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CD9F-4F5C-8C41-DB6D7CE5E90D}"/>
                </c:ext>
              </c:extLst>
            </c:dLbl>
            <c:dLbl>
              <c:idx val="13"/>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CD9F-4F5C-8C41-DB6D7CE5E90D}"/>
                </c:ext>
              </c:extLst>
            </c:dLbl>
            <c:dLbl>
              <c:idx val="14"/>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CD9F-4F5C-8C41-DB6D7CE5E90D}"/>
                </c:ext>
              </c:extLst>
            </c:dLbl>
            <c:spPr>
              <a:noFill/>
              <a:ln>
                <a:noFill/>
              </a:ln>
              <a:effectLst/>
            </c:spPr>
            <c:txPr>
              <a:bodyPr rot="-540000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Sheet4!$Y$59:$Y$77</c:f>
              <c:strCache>
                <c:ptCount val="19"/>
                <c:pt idx="0">
                  <c:v>Abt of PSA</c:v>
                </c:pt>
                <c:pt idx="1">
                  <c:v>Abt of APSA</c:v>
                </c:pt>
                <c:pt idx="2">
                  <c:v>Abt of SA</c:v>
                </c:pt>
                <c:pt idx="3">
                  <c:v>Abt of ASA</c:v>
                </c:pt>
                <c:pt idx="4">
                  <c:v>Abt of SH</c:v>
                </c:pt>
                <c:pt idx="5">
                  <c:v>Abt of CP</c:v>
                </c:pt>
                <c:pt idx="6">
                  <c:v>Att to PSA</c:v>
                </c:pt>
                <c:pt idx="7">
                  <c:v>Att  to APSA</c:v>
                </c:pt>
                <c:pt idx="8">
                  <c:v>Att  to SA</c:v>
                </c:pt>
                <c:pt idx="9">
                  <c:v>Att  to ASA</c:v>
                </c:pt>
                <c:pt idx="10">
                  <c:v>Att  to SH</c:v>
                </c:pt>
                <c:pt idx="11">
                  <c:v>Abt of APSA + CP</c:v>
                </c:pt>
                <c:pt idx="12">
                  <c:v>Abt to SH + CP</c:v>
                </c:pt>
                <c:pt idx="13">
                  <c:v>Abt of SA + Storage 
of CP</c:v>
                </c:pt>
                <c:pt idx="14">
                  <c:v>Abt of PSA + CP + Storage 
of CP</c:v>
                </c:pt>
                <c:pt idx="15">
                  <c:v>Abt of PSA + Att to PSA</c:v>
                </c:pt>
                <c:pt idx="16">
                  <c:v>Abt of APSA + Att to APSA</c:v>
                </c:pt>
                <c:pt idx="17">
                  <c:v>Not Available</c:v>
                </c:pt>
                <c:pt idx="18">
                  <c:v>Total</c:v>
                </c:pt>
              </c:strCache>
            </c:strRef>
          </c:cat>
          <c:val>
            <c:numRef>
              <c:f>Sheet4!$AC$59:$AC$77</c:f>
              <c:numCache>
                <c:formatCode>0</c:formatCode>
                <c:ptCount val="19"/>
                <c:pt idx="0">
                  <c:v>0</c:v>
                </c:pt>
                <c:pt idx="1">
                  <c:v>55.769230769230774</c:v>
                </c:pt>
                <c:pt idx="2">
                  <c:v>25</c:v>
                </c:pt>
                <c:pt idx="3">
                  <c:v>0</c:v>
                </c:pt>
                <c:pt idx="4">
                  <c:v>50</c:v>
                </c:pt>
                <c:pt idx="5">
                  <c:v>55.555555555555557</c:v>
                </c:pt>
                <c:pt idx="6">
                  <c:v>28.571428571428569</c:v>
                </c:pt>
                <c:pt idx="7">
                  <c:v>36.95652173913043</c:v>
                </c:pt>
                <c:pt idx="8">
                  <c:v>35</c:v>
                </c:pt>
                <c:pt idx="9">
                  <c:v>37.5</c:v>
                </c:pt>
                <c:pt idx="10">
                  <c:v>0</c:v>
                </c:pt>
                <c:pt idx="11">
                  <c:v>100</c:v>
                </c:pt>
                <c:pt idx="12">
                  <c:v>0</c:v>
                </c:pt>
                <c:pt idx="13">
                  <c:v>0</c:v>
                </c:pt>
                <c:pt idx="14">
                  <c:v>0</c:v>
                </c:pt>
                <c:pt idx="15">
                  <c:v>100</c:v>
                </c:pt>
                <c:pt idx="16">
                  <c:v>50</c:v>
                </c:pt>
                <c:pt idx="17">
                  <c:v>15.151515151515152</c:v>
                </c:pt>
                <c:pt idx="18">
                  <c:v>36.121673003802279</c:v>
                </c:pt>
              </c:numCache>
            </c:numRef>
          </c:val>
          <c:extLst>
            <c:ext xmlns:c16="http://schemas.microsoft.com/office/drawing/2014/chart" uri="{C3380CC4-5D6E-409C-BE32-E72D297353CC}">
              <c16:uniqueId val="{0000001B-CD9F-4F5C-8C41-DB6D7CE5E90D}"/>
            </c:ext>
          </c:extLst>
        </c:ser>
        <c:dLbls>
          <c:dLblPos val="outEnd"/>
          <c:showLegendKey val="0"/>
          <c:showVal val="1"/>
          <c:showCatName val="0"/>
          <c:showSerName val="0"/>
          <c:showPercent val="0"/>
          <c:showBubbleSize val="0"/>
        </c:dLbls>
        <c:gapWidth val="100"/>
        <c:overlap val="-24"/>
        <c:axId val="217732880"/>
        <c:axId val="166821376"/>
      </c:barChart>
      <c:catAx>
        <c:axId val="217732880"/>
        <c:scaling>
          <c:orientation val="minMax"/>
        </c:scaling>
        <c:delete val="0"/>
        <c:axPos val="b"/>
        <c:majorGridlines>
          <c:spPr>
            <a:ln w="9525" cap="flat" cmpd="sng" algn="ctr">
              <a:solidFill>
                <a:schemeClr val="bg1"/>
              </a:solidFill>
              <a:round/>
            </a:ln>
            <a:effectLst/>
          </c:spPr>
        </c:majorGridlines>
        <c:numFmt formatCode="General" sourceLinked="1"/>
        <c:majorTickMark val="out"/>
        <c:minorTickMark val="none"/>
        <c:tickLblPos val="low"/>
        <c:spPr>
          <a:noFill/>
          <a:ln w="12700" cap="flat" cmpd="sng" algn="ctr">
            <a:solidFill>
              <a:schemeClr val="bg1"/>
            </a:solidFill>
            <a:round/>
          </a:ln>
          <a:effectLst/>
        </c:spPr>
        <c:txPr>
          <a:bodyPr rot="-540000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crossAx val="166821376"/>
        <c:crosses val="autoZero"/>
        <c:auto val="1"/>
        <c:lblAlgn val="ctr"/>
        <c:lblOffset val="1"/>
        <c:noMultiLvlLbl val="0"/>
      </c:catAx>
      <c:valAx>
        <c:axId val="16682137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217732880"/>
        <c:crosses val="autoZero"/>
        <c:crossBetween val="between"/>
      </c:valAx>
      <c:spPr>
        <a:noFill/>
        <a:ln>
          <a:noFill/>
        </a:ln>
        <a:effectLst/>
      </c:spPr>
    </c:plotArea>
    <c:legend>
      <c:legendPos val="b"/>
      <c:layout>
        <c:manualLayout>
          <c:xMode val="edge"/>
          <c:yMode val="edge"/>
          <c:x val="3.5100996223926643E-2"/>
          <c:y val="0.87705450772141846"/>
          <c:w val="0.93153515562268641"/>
          <c:h val="9.598280090794858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spc="0" baseline="0"/>
              <a:t>Pendency by Type of Offence - Category III (%)</a:t>
            </a:r>
          </a:p>
          <a:p>
            <a:pPr>
              <a:defRPr sz="1800" spc="0"/>
            </a:pPr>
            <a:r>
              <a:rPr lang="en-IN" sz="1800" spc="0" baseline="0"/>
              <a:t>Combined Total, Assam, Delhi &amp; Haryana</a:t>
            </a:r>
          </a:p>
          <a:p>
            <a:pPr>
              <a:defRPr sz="1800" spc="0"/>
            </a:pPr>
            <a:r>
              <a:rPr lang="en-IN" sz="1800" spc="0" baseline="0"/>
              <a:t>2012 to 31 March, 2020</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8476762465843832E-2"/>
          <c:y val="0.26729362591431555"/>
          <c:w val="0.90512059976511672"/>
          <c:h val="0.40167715712651908"/>
        </c:manualLayout>
      </c:layout>
      <c:barChart>
        <c:barDir val="col"/>
        <c:grouping val="clustered"/>
        <c:varyColors val="0"/>
        <c:ser>
          <c:idx val="0"/>
          <c:order val="0"/>
          <c:tx>
            <c:strRef>
              <c:f>Sheet4!$Z$83:$Z$84</c:f>
              <c:strCache>
                <c:ptCount val="2"/>
                <c:pt idx="0">
                  <c:v>Pendency by Type of Offence (%)</c:v>
                </c:pt>
                <c:pt idx="1">
                  <c:v>Combined 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Sheet4!$Y$85:$Y$88</c:f>
              <c:strCache>
                <c:ptCount val="4"/>
                <c:pt idx="0">
                  <c:v>Disclosure of Identity</c:v>
                </c:pt>
                <c:pt idx="1">
                  <c:v>Failure to report</c:v>
                </c:pt>
                <c:pt idx="2">
                  <c:v>False reporting</c:v>
                </c:pt>
                <c:pt idx="3">
                  <c:v>Total</c:v>
                </c:pt>
              </c:strCache>
            </c:strRef>
          </c:cat>
          <c:val>
            <c:numRef>
              <c:f>Sheet4!$Z$85:$Z$88</c:f>
              <c:numCache>
                <c:formatCode>0</c:formatCode>
                <c:ptCount val="4"/>
                <c:pt idx="0">
                  <c:v>100</c:v>
                </c:pt>
                <c:pt idx="1">
                  <c:v>66.666666666666657</c:v>
                </c:pt>
                <c:pt idx="2">
                  <c:v>83.333333333333343</c:v>
                </c:pt>
                <c:pt idx="3">
                  <c:v>75</c:v>
                </c:pt>
              </c:numCache>
            </c:numRef>
          </c:val>
          <c:extLst>
            <c:ext xmlns:c16="http://schemas.microsoft.com/office/drawing/2014/chart" uri="{C3380CC4-5D6E-409C-BE32-E72D297353CC}">
              <c16:uniqueId val="{00000000-F370-47CD-81B2-02D248D98B26}"/>
            </c:ext>
          </c:extLst>
        </c:ser>
        <c:ser>
          <c:idx val="1"/>
          <c:order val="1"/>
          <c:tx>
            <c:strRef>
              <c:f>Sheet4!$AA$83:$AA$84</c:f>
              <c:strCache>
                <c:ptCount val="2"/>
                <c:pt idx="0">
                  <c:v>Pendency by Type of Offence (%)</c:v>
                </c:pt>
                <c:pt idx="1">
                  <c:v>Assam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Sheet4!$Y$85:$Y$88</c:f>
              <c:strCache>
                <c:ptCount val="4"/>
                <c:pt idx="0">
                  <c:v>Disclosure of Identity</c:v>
                </c:pt>
                <c:pt idx="1">
                  <c:v>Failure to report</c:v>
                </c:pt>
                <c:pt idx="2">
                  <c:v>False reporting</c:v>
                </c:pt>
                <c:pt idx="3">
                  <c:v>Total</c:v>
                </c:pt>
              </c:strCache>
            </c:strRef>
          </c:cat>
          <c:val>
            <c:numRef>
              <c:f>Sheet4!$AA$85:$AA$88</c:f>
              <c:numCache>
                <c:formatCode>0</c:formatCode>
                <c:ptCount val="4"/>
                <c:pt idx="0">
                  <c:v>0</c:v>
                </c:pt>
                <c:pt idx="1">
                  <c:v>0</c:v>
                </c:pt>
                <c:pt idx="2">
                  <c:v>0</c:v>
                </c:pt>
                <c:pt idx="3">
                  <c:v>0</c:v>
                </c:pt>
              </c:numCache>
            </c:numRef>
          </c:val>
          <c:extLst>
            <c:ext xmlns:c16="http://schemas.microsoft.com/office/drawing/2014/chart" uri="{C3380CC4-5D6E-409C-BE32-E72D297353CC}">
              <c16:uniqueId val="{00000001-F370-47CD-81B2-02D248D98B26}"/>
            </c:ext>
          </c:extLst>
        </c:ser>
        <c:ser>
          <c:idx val="2"/>
          <c:order val="2"/>
          <c:tx>
            <c:strRef>
              <c:f>Sheet4!$AB$83:$AB$84</c:f>
              <c:strCache>
                <c:ptCount val="2"/>
                <c:pt idx="0">
                  <c:v>Pendency by Type of Offence (%)</c:v>
                </c:pt>
                <c:pt idx="1">
                  <c:v>Delhi</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Sheet4!$Y$85:$Y$88</c:f>
              <c:strCache>
                <c:ptCount val="4"/>
                <c:pt idx="0">
                  <c:v>Disclosure of Identity</c:v>
                </c:pt>
                <c:pt idx="1">
                  <c:v>Failure to report</c:v>
                </c:pt>
                <c:pt idx="2">
                  <c:v>False reporting</c:v>
                </c:pt>
                <c:pt idx="3">
                  <c:v>Total</c:v>
                </c:pt>
              </c:strCache>
            </c:strRef>
          </c:cat>
          <c:val>
            <c:numRef>
              <c:f>Sheet4!$AB$85:$AB$88</c:f>
              <c:numCache>
                <c:formatCode>0</c:formatCode>
                <c:ptCount val="4"/>
                <c:pt idx="0">
                  <c:v>0</c:v>
                </c:pt>
                <c:pt idx="1">
                  <c:v>66.666666666666657</c:v>
                </c:pt>
                <c:pt idx="2">
                  <c:v>100</c:v>
                </c:pt>
                <c:pt idx="3">
                  <c:v>70</c:v>
                </c:pt>
              </c:numCache>
            </c:numRef>
          </c:val>
          <c:extLst>
            <c:ext xmlns:c16="http://schemas.microsoft.com/office/drawing/2014/chart" uri="{C3380CC4-5D6E-409C-BE32-E72D297353CC}">
              <c16:uniqueId val="{00000002-F370-47CD-81B2-02D248D98B26}"/>
            </c:ext>
          </c:extLst>
        </c:ser>
        <c:ser>
          <c:idx val="3"/>
          <c:order val="3"/>
          <c:tx>
            <c:strRef>
              <c:f>Sheet4!$AC$83:$AC$84</c:f>
              <c:strCache>
                <c:ptCount val="2"/>
                <c:pt idx="0">
                  <c:v>Pendency by Type of Offence (%)</c:v>
                </c:pt>
                <c:pt idx="1">
                  <c:v>Haryana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Sheet4!$Y$85:$Y$88</c:f>
              <c:strCache>
                <c:ptCount val="4"/>
                <c:pt idx="0">
                  <c:v>Disclosure of Identity</c:v>
                </c:pt>
                <c:pt idx="1">
                  <c:v>Failure to report</c:v>
                </c:pt>
                <c:pt idx="2">
                  <c:v>False reporting</c:v>
                </c:pt>
                <c:pt idx="3">
                  <c:v>Total</c:v>
                </c:pt>
              </c:strCache>
            </c:strRef>
          </c:cat>
          <c:val>
            <c:numRef>
              <c:f>Sheet4!$AC$85:$AC$88</c:f>
              <c:numCache>
                <c:formatCode>0</c:formatCode>
                <c:ptCount val="4"/>
                <c:pt idx="0">
                  <c:v>0</c:v>
                </c:pt>
                <c:pt idx="1">
                  <c:v>0</c:v>
                </c:pt>
                <c:pt idx="2">
                  <c:v>50</c:v>
                </c:pt>
                <c:pt idx="3">
                  <c:v>50</c:v>
                </c:pt>
              </c:numCache>
            </c:numRef>
          </c:val>
          <c:extLst>
            <c:ext xmlns:c16="http://schemas.microsoft.com/office/drawing/2014/chart" uri="{C3380CC4-5D6E-409C-BE32-E72D297353CC}">
              <c16:uniqueId val="{00000003-F370-47CD-81B2-02D248D98B26}"/>
            </c:ext>
          </c:extLst>
        </c:ser>
        <c:dLbls>
          <c:dLblPos val="outEnd"/>
          <c:showLegendKey val="0"/>
          <c:showVal val="1"/>
          <c:showCatName val="0"/>
          <c:showSerName val="0"/>
          <c:showPercent val="0"/>
          <c:showBubbleSize val="0"/>
        </c:dLbls>
        <c:gapWidth val="100"/>
        <c:overlap val="-24"/>
        <c:axId val="217734544"/>
        <c:axId val="217733296"/>
      </c:barChart>
      <c:catAx>
        <c:axId val="217734544"/>
        <c:scaling>
          <c:orientation val="minMax"/>
        </c:scaling>
        <c:delete val="0"/>
        <c:axPos val="b"/>
        <c:majorGridlines>
          <c:spPr>
            <a:ln w="9525" cap="flat" cmpd="sng" algn="ctr">
              <a:solidFill>
                <a:schemeClr val="bg1"/>
              </a:solidFill>
              <a:round/>
            </a:ln>
            <a:effectLst/>
          </c:spPr>
        </c:majorGridlines>
        <c:numFmt formatCode="General" sourceLinked="1"/>
        <c:majorTickMark val="out"/>
        <c:minorTickMark val="none"/>
        <c:tickLblPos val="low"/>
        <c:spPr>
          <a:noFill/>
          <a:ln w="12700" cap="flat" cmpd="sng" algn="ctr">
            <a:solidFill>
              <a:schemeClr val="bg1"/>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17733296"/>
        <c:crosses val="autoZero"/>
        <c:auto val="1"/>
        <c:lblAlgn val="ctr"/>
        <c:lblOffset val="100"/>
        <c:noMultiLvlLbl val="0"/>
      </c:catAx>
      <c:valAx>
        <c:axId val="21773329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17734544"/>
        <c:crosses val="autoZero"/>
        <c:crossBetween val="between"/>
      </c:valAx>
      <c:spPr>
        <a:noFill/>
        <a:ln>
          <a:noFill/>
        </a:ln>
        <a:effectLst/>
      </c:spPr>
    </c:plotArea>
    <c:legend>
      <c:legendPos val="b"/>
      <c:layout>
        <c:manualLayout>
          <c:xMode val="edge"/>
          <c:yMode val="edge"/>
          <c:x val="2.3575563125278056E-2"/>
          <c:y val="0.82071494138999213"/>
          <c:w val="0.95284875795356239"/>
          <c:h val="0.130401665696237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IN" sz="2000" b="1" dirty="0" smtClean="0">
                <a:solidFill>
                  <a:schemeClr val="tx1"/>
                </a:solidFill>
              </a:rPr>
              <a:t>Nature of Disposal – Overall</a:t>
            </a:r>
          </a:p>
          <a:p>
            <a:pPr>
              <a:defRPr sz="2000" b="1">
                <a:solidFill>
                  <a:schemeClr val="tx1"/>
                </a:solidFill>
              </a:defRPr>
            </a:pPr>
            <a:r>
              <a:rPr lang="en-US" sz="2000" b="1" dirty="0" smtClean="0">
                <a:solidFill>
                  <a:schemeClr val="tx1"/>
                </a:solidFill>
              </a:rPr>
              <a:t>No. of Cases and in per cent</a:t>
            </a:r>
            <a:endParaRPr lang="en-IN" sz="2000" b="1" dirty="0">
              <a:solidFill>
                <a:schemeClr val="tx1"/>
              </a:solidFill>
            </a:endParaRP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692372959071697E-2"/>
          <c:y val="4.9795212834605744E-2"/>
          <c:w val="0.91440571696341677"/>
          <c:h val="0.74133253622180784"/>
        </c:manualLayout>
      </c:layout>
      <c:bar3DChart>
        <c:barDir val="col"/>
        <c:grouping val="clustered"/>
        <c:varyColors val="0"/>
        <c:ser>
          <c:idx val="0"/>
          <c:order val="0"/>
          <c:tx>
            <c:strRef>
              <c:f>'Chapter-3(a)-Overall,State-wise'!$C$2</c:f>
              <c:strCache>
                <c:ptCount val="1"/>
                <c:pt idx="0">
                  <c:v>No. of Cases</c:v>
                </c:pt>
              </c:strCache>
            </c:strRef>
          </c:tx>
          <c:spPr>
            <a:solidFill>
              <a:schemeClr val="accent1"/>
            </a:solidFill>
            <a:ln>
              <a:noFill/>
            </a:ln>
            <a:effectLst/>
            <a:sp3d/>
          </c:spPr>
          <c:invertIfNegative val="0"/>
          <c:dLbls>
            <c:dLbl>
              <c:idx val="0"/>
              <c:layout>
                <c:manualLayout>
                  <c:x val="1.5993923911740558E-2"/>
                  <c:y val="-2.3263888599778609E-2"/>
                </c:manualLayout>
              </c:layout>
              <c:tx>
                <c:rich>
                  <a:bodyPr/>
                  <a:lstStyle/>
                  <a:p>
                    <a:fld id="{BA158C51-7C0A-4400-8360-CCDF47F9D2D5}" type="VALUE">
                      <a:rPr lang="en-US" smtClean="0"/>
                      <a:pPr/>
                      <a:t>[VALUE]</a:t>
                    </a:fld>
                    <a:r>
                      <a:rPr lang="en-US" dirty="0" smtClean="0"/>
                      <a:t>;</a:t>
                    </a:r>
                  </a:p>
                  <a:p>
                    <a:r>
                      <a:rPr lang="en-US" dirty="0" smtClean="0"/>
                      <a:t>1.5%</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B579-470C-BE03-F18BF375BDDC}"/>
                </c:ext>
              </c:extLst>
            </c:dLbl>
            <c:dLbl>
              <c:idx val="1"/>
              <c:layout>
                <c:manualLayout>
                  <c:x val="1.4539988072677187E-2"/>
                  <c:y val="-6.344696890848771E-3"/>
                </c:manualLayout>
              </c:layout>
              <c:tx>
                <c:rich>
                  <a:bodyPr/>
                  <a:lstStyle/>
                  <a:p>
                    <a:fld id="{F6517F9C-CAD2-45DA-9776-858D0B2AB337}" type="VALUE">
                      <a:rPr lang="en-US" smtClean="0"/>
                      <a:pPr/>
                      <a:t>[VALUE]</a:t>
                    </a:fld>
                    <a:r>
                      <a:rPr lang="en-US" dirty="0" smtClean="0"/>
                      <a:t>;</a:t>
                    </a:r>
                  </a:p>
                  <a:p>
                    <a:r>
                      <a:rPr lang="en-US" dirty="0" smtClean="0"/>
                      <a:t>60%</a:t>
                    </a:r>
                  </a:p>
                </c:rich>
              </c:tx>
              <c:showLegendKey val="0"/>
              <c:showVal val="1"/>
              <c:showCatName val="0"/>
              <c:showSerName val="0"/>
              <c:showPercent val="0"/>
              <c:showBubbleSize val="0"/>
              <c:extLst>
                <c:ext xmlns:c15="http://schemas.microsoft.com/office/drawing/2012/chart" uri="{CE6537A1-D6FC-4f65-9D91-7224C49458BB}">
                  <c15:layout>
                    <c:manualLayout>
                      <c:w val="7.2881460523458105E-2"/>
                      <c:h val="9.978093310341439E-2"/>
                    </c:manualLayout>
                  </c15:layout>
                  <c15:dlblFieldTable/>
                  <c15:showDataLabelsRange val="0"/>
                </c:ext>
                <c:ext xmlns:c16="http://schemas.microsoft.com/office/drawing/2014/chart" uri="{C3380CC4-5D6E-409C-BE32-E72D297353CC}">
                  <c16:uniqueId val="{00000001-B579-470C-BE03-F18BF375BDDC}"/>
                </c:ext>
              </c:extLst>
            </c:dLbl>
            <c:dLbl>
              <c:idx val="2"/>
              <c:layout>
                <c:manualLayout>
                  <c:x val="1.1631944663084042E-2"/>
                  <c:y val="-1.2689477045436189E-2"/>
                </c:manualLayout>
              </c:layout>
              <c:tx>
                <c:rich>
                  <a:bodyPr/>
                  <a:lstStyle/>
                  <a:p>
                    <a:fld id="{DA1F8B00-98EA-4900-B451-15021BD57E19}" type="VALUE">
                      <a:rPr lang="en-US" smtClean="0"/>
                      <a:pPr/>
                      <a:t>[VALUE]</a:t>
                    </a:fld>
                    <a:r>
                      <a:rPr lang="en-US" dirty="0" smtClean="0"/>
                      <a:t>;</a:t>
                    </a:r>
                  </a:p>
                  <a:p>
                    <a:r>
                      <a:rPr lang="en-US" dirty="0" smtClean="0"/>
                      <a:t>21%</a:t>
                    </a:r>
                  </a:p>
                </c:rich>
              </c:tx>
              <c:showLegendKey val="0"/>
              <c:showVal val="1"/>
              <c:showCatName val="0"/>
              <c:showSerName val="0"/>
              <c:showPercent val="0"/>
              <c:showBubbleSize val="0"/>
              <c:extLst>
                <c:ext xmlns:c15="http://schemas.microsoft.com/office/drawing/2012/chart" uri="{CE6537A1-D6FC-4f65-9D91-7224C49458BB}">
                  <c15:layout>
                    <c:manualLayout>
                      <c:w val="6.1620226852687719E-2"/>
                      <c:h val="9.3245895305840182E-2"/>
                    </c:manualLayout>
                  </c15:layout>
                  <c15:dlblFieldTable/>
                  <c15:showDataLabelsRange val="0"/>
                </c:ext>
                <c:ext xmlns:c16="http://schemas.microsoft.com/office/drawing/2014/chart" uri="{C3380CC4-5D6E-409C-BE32-E72D297353CC}">
                  <c16:uniqueId val="{00000002-B579-470C-BE03-F18BF375BDDC}"/>
                </c:ext>
              </c:extLst>
            </c:dLbl>
            <c:dLbl>
              <c:idx val="3"/>
              <c:layout>
                <c:manualLayout>
                  <c:x val="1.4539988072677161E-2"/>
                  <c:y val="-1.7976641190737996E-2"/>
                </c:manualLayout>
              </c:layout>
              <c:tx>
                <c:rich>
                  <a:bodyPr/>
                  <a:lstStyle/>
                  <a:p>
                    <a:fld id="{41B35405-4411-4942-9E31-00E27B183B61}" type="VALUE">
                      <a:rPr lang="en-US" smtClean="0"/>
                      <a:pPr/>
                      <a:t>[VALUE]</a:t>
                    </a:fld>
                    <a:r>
                      <a:rPr lang="en-US" dirty="0" smtClean="0"/>
                      <a:t>;</a:t>
                    </a:r>
                  </a:p>
                  <a:p>
                    <a:r>
                      <a:rPr lang="en-US" dirty="0" smtClean="0"/>
                      <a:t>1.5%</a:t>
                    </a:r>
                  </a:p>
                </c:rich>
              </c:tx>
              <c:showLegendKey val="0"/>
              <c:showVal val="1"/>
              <c:showCatName val="0"/>
              <c:showSerName val="0"/>
              <c:showPercent val="0"/>
              <c:showBubbleSize val="0"/>
              <c:extLst>
                <c:ext xmlns:c15="http://schemas.microsoft.com/office/drawing/2012/chart" uri="{CE6537A1-D6FC-4f65-9D91-7224C49458BB}">
                  <c15:layout>
                    <c:manualLayout>
                      <c:w val="5.4212189339208225E-2"/>
                      <c:h val="9.1130996342223963E-2"/>
                    </c:manualLayout>
                  </c15:layout>
                  <c15:dlblFieldTable/>
                  <c15:showDataLabelsRange val="0"/>
                </c:ext>
                <c:ext xmlns:c16="http://schemas.microsoft.com/office/drawing/2014/chart" uri="{C3380CC4-5D6E-409C-BE32-E72D297353CC}">
                  <c16:uniqueId val="{00000003-B579-470C-BE03-F18BF375BDDC}"/>
                </c:ext>
              </c:extLst>
            </c:dLbl>
            <c:dLbl>
              <c:idx val="4"/>
              <c:layout>
                <c:manualLayout>
                  <c:x val="1.4539930828855054E-2"/>
                  <c:y val="-1.586174222712183E-2"/>
                </c:manualLayout>
              </c:layout>
              <c:tx>
                <c:rich>
                  <a:bodyPr/>
                  <a:lstStyle/>
                  <a:p>
                    <a:fld id="{EE9D519F-279C-4BE6-9297-8AD8E3DC884A}" type="VALUE">
                      <a:rPr lang="en-US" smtClean="0"/>
                      <a:pPr/>
                      <a:t>[VALUE]</a:t>
                    </a:fld>
                    <a:r>
                      <a:rPr lang="en-US" dirty="0" smtClean="0"/>
                      <a:t>;</a:t>
                    </a:r>
                  </a:p>
                  <a:p>
                    <a:r>
                      <a:rPr lang="en-US" dirty="0" smtClean="0"/>
                      <a:t>4%</a:t>
                    </a:r>
                  </a:p>
                </c:rich>
              </c:tx>
              <c:showLegendKey val="0"/>
              <c:showVal val="1"/>
              <c:showCatName val="0"/>
              <c:showSerName val="0"/>
              <c:showPercent val="0"/>
              <c:showBubbleSize val="0"/>
              <c:extLst>
                <c:ext xmlns:c15="http://schemas.microsoft.com/office/drawing/2012/chart" uri="{CE6537A1-D6FC-4f65-9D91-7224C49458BB}">
                  <c15:layout>
                    <c:manualLayout>
                      <c:w val="6.2936147836521267E-2"/>
                      <c:h val="9.9590592196688935E-2"/>
                    </c:manualLayout>
                  </c15:layout>
                  <c15:dlblFieldTable/>
                  <c15:showDataLabelsRange val="0"/>
                </c:ext>
                <c:ext xmlns:c16="http://schemas.microsoft.com/office/drawing/2014/chart" uri="{C3380CC4-5D6E-409C-BE32-E72D297353CC}">
                  <c16:uniqueId val="{00000004-B579-470C-BE03-F18BF375BDDC}"/>
                </c:ext>
              </c:extLst>
            </c:dLbl>
            <c:dLbl>
              <c:idx val="5"/>
              <c:layout>
                <c:manualLayout>
                  <c:x val="2.2536892784725225E-2"/>
                  <c:y val="-1.1631944299889342E-2"/>
                </c:manualLayout>
              </c:layout>
              <c:tx>
                <c:rich>
                  <a:bodyPr/>
                  <a:lstStyle/>
                  <a:p>
                    <a:fld id="{52CF5668-E701-4081-A913-909C9A8F6BD9}" type="VALUE">
                      <a:rPr lang="en-US" smtClean="0"/>
                      <a:pPr/>
                      <a:t>[VALUE]</a:t>
                    </a:fld>
                    <a:r>
                      <a:rPr lang="en-US" dirty="0" smtClean="0"/>
                      <a:t>;</a:t>
                    </a:r>
                  </a:p>
                  <a:p>
                    <a:r>
                      <a:rPr lang="en-US" dirty="0" smtClean="0"/>
                      <a:t>1%</a:t>
                    </a:r>
                  </a:p>
                </c:rich>
              </c:tx>
              <c:showLegendKey val="0"/>
              <c:showVal val="1"/>
              <c:showCatName val="0"/>
              <c:showSerName val="0"/>
              <c:showPercent val="0"/>
              <c:showBubbleSize val="0"/>
              <c:extLst>
                <c:ext xmlns:c15="http://schemas.microsoft.com/office/drawing/2012/chart" uri="{CE6537A1-D6FC-4f65-9D91-7224C49458BB}">
                  <c15:layout>
                    <c:manualLayout>
                      <c:w val="7.1521919747138007E-2"/>
                      <c:h val="9.536079426945647E-2"/>
                    </c:manualLayout>
                  </c15:layout>
                  <c15:dlblFieldTable/>
                  <c15:showDataLabelsRange val="0"/>
                </c:ext>
                <c:ext xmlns:c16="http://schemas.microsoft.com/office/drawing/2014/chart" uri="{C3380CC4-5D6E-409C-BE32-E72D297353CC}">
                  <c16:uniqueId val="{00000005-B579-470C-BE03-F18BF375BDDC}"/>
                </c:ext>
              </c:extLst>
            </c:dLbl>
            <c:dLbl>
              <c:idx val="6"/>
              <c:layout>
                <c:manualLayout>
                  <c:x val="1.7447916994626063E-2"/>
                  <c:y val="-5.2872474090406877E-3"/>
                </c:manualLayout>
              </c:layout>
              <c:tx>
                <c:rich>
                  <a:bodyPr/>
                  <a:lstStyle/>
                  <a:p>
                    <a:fld id="{3F9A2BB0-ABBA-4504-B4D5-BC714850484D}" type="VALUE">
                      <a:rPr lang="en-US" smtClean="0"/>
                      <a:pPr/>
                      <a:t>[VALUE]</a:t>
                    </a:fld>
                    <a:r>
                      <a:rPr lang="en-US" dirty="0" smtClean="0"/>
                      <a:t>;</a:t>
                    </a:r>
                  </a:p>
                  <a:p>
                    <a:r>
                      <a:rPr lang="en-US" dirty="0" smtClean="0"/>
                      <a:t>0.7%</a:t>
                    </a:r>
                  </a:p>
                </c:rich>
              </c:tx>
              <c:showLegendKey val="0"/>
              <c:showVal val="1"/>
              <c:showCatName val="0"/>
              <c:showSerName val="0"/>
              <c:showPercent val="0"/>
              <c:showBubbleSize val="0"/>
              <c:extLst>
                <c:ext xmlns:c15="http://schemas.microsoft.com/office/drawing/2012/chart" uri="{CE6537A1-D6FC-4f65-9D91-7224C49458BB}">
                  <c15:layout>
                    <c:manualLayout>
                      <c:w val="7.2975912830023512E-2"/>
                      <c:h val="0.10382039012392143"/>
                    </c:manualLayout>
                  </c15:layout>
                  <c15:dlblFieldTable/>
                  <c15:showDataLabelsRange val="0"/>
                </c:ext>
                <c:ext xmlns:c16="http://schemas.microsoft.com/office/drawing/2014/chart" uri="{C3380CC4-5D6E-409C-BE32-E72D297353CC}">
                  <c16:uniqueId val="{00000006-B579-470C-BE03-F18BF375BDDC}"/>
                </c:ext>
              </c:extLst>
            </c:dLbl>
            <c:dLbl>
              <c:idx val="7"/>
              <c:layout>
                <c:manualLayout>
                  <c:x val="1.52669273702977E-2"/>
                  <c:y val="-6.34469689084881E-3"/>
                </c:manualLayout>
              </c:layout>
              <c:tx>
                <c:rich>
                  <a:bodyPr/>
                  <a:lstStyle/>
                  <a:p>
                    <a:fld id="{51FC4515-444D-4ED3-8BD4-1B834F750373}" type="VALUE">
                      <a:rPr lang="en-US" smtClean="0"/>
                      <a:pPr/>
                      <a:t>[VALUE]</a:t>
                    </a:fld>
                    <a:r>
                      <a:rPr lang="en-US" dirty="0" smtClean="0"/>
                      <a:t>;</a:t>
                    </a:r>
                  </a:p>
                  <a:p>
                    <a:r>
                      <a:rPr lang="en-US" dirty="0" smtClean="0"/>
                      <a:t>1.4%</a:t>
                    </a:r>
                  </a:p>
                </c:rich>
              </c:tx>
              <c:showLegendKey val="0"/>
              <c:showVal val="1"/>
              <c:showCatName val="0"/>
              <c:showSerName val="0"/>
              <c:showPercent val="0"/>
              <c:showBubbleSize val="0"/>
              <c:extLst>
                <c:ext xmlns:c15="http://schemas.microsoft.com/office/drawing/2012/chart" uri="{CE6537A1-D6FC-4f65-9D91-7224C49458BB}">
                  <c15:layout>
                    <c:manualLayout>
                      <c:w val="7.6022085582490809E-2"/>
                      <c:h val="0.12073958183285137"/>
                    </c:manualLayout>
                  </c15:layout>
                  <c15:dlblFieldTable/>
                  <c15:showDataLabelsRange val="0"/>
                </c:ext>
                <c:ext xmlns:c16="http://schemas.microsoft.com/office/drawing/2014/chart" uri="{C3380CC4-5D6E-409C-BE32-E72D297353CC}">
                  <c16:uniqueId val="{00000007-B579-470C-BE03-F18BF375BDDC}"/>
                </c:ext>
              </c:extLst>
            </c:dLbl>
            <c:dLbl>
              <c:idx val="8"/>
              <c:layout>
                <c:manualLayout>
                  <c:x val="1.017795158019843E-2"/>
                  <c:y val="2.1148989636162441E-3"/>
                </c:manualLayout>
              </c:layout>
              <c:tx>
                <c:rich>
                  <a:bodyPr/>
                  <a:lstStyle/>
                  <a:p>
                    <a:fld id="{CE638A2F-4FB3-46FA-95DD-87A23E55413B}" type="VALUE">
                      <a:rPr lang="en-US" smtClean="0"/>
                      <a:pPr/>
                      <a:t>[VALUE]</a:t>
                    </a:fld>
                    <a:r>
                      <a:rPr lang="en-US" dirty="0" smtClean="0"/>
                      <a:t>;</a:t>
                    </a:r>
                  </a:p>
                  <a:p>
                    <a:r>
                      <a:rPr lang="en-US" dirty="0" smtClean="0"/>
                      <a:t>9.2%</a:t>
                    </a:r>
                  </a:p>
                </c:rich>
              </c:tx>
              <c:showLegendKey val="0"/>
              <c:showVal val="1"/>
              <c:showCatName val="0"/>
              <c:showSerName val="0"/>
              <c:showPercent val="0"/>
              <c:showBubbleSize val="0"/>
              <c:extLst>
                <c:ext xmlns:c15="http://schemas.microsoft.com/office/drawing/2012/chart" uri="{CE6537A1-D6FC-4f65-9D91-7224C49458BB}">
                  <c15:layout>
                    <c:manualLayout>
                      <c:w val="6.2936147836521267E-2"/>
                      <c:h val="0.10382039012392143"/>
                    </c:manualLayout>
                  </c15:layout>
                  <c15:dlblFieldTable/>
                  <c15:showDataLabelsRange val="0"/>
                </c:ext>
                <c:ext xmlns:c16="http://schemas.microsoft.com/office/drawing/2014/chart" uri="{C3380CC4-5D6E-409C-BE32-E72D297353CC}">
                  <c16:uniqueId val="{00000008-B579-470C-BE03-F18BF375BDDC}"/>
                </c:ext>
              </c:extLst>
            </c:dLbl>
            <c:dLbl>
              <c:idx val="9"/>
              <c:layout>
                <c:manualLayout>
                  <c:x val="1.3085937745969549E-2"/>
                  <c:y val="-6.3446968908487346E-3"/>
                </c:manualLayout>
              </c:layout>
              <c:tx>
                <c:rich>
                  <a:bodyPr/>
                  <a:lstStyle/>
                  <a:p>
                    <a:fld id="{12371EAA-74F9-4854-9A5E-146E5B24309F}" type="VALUE">
                      <a:rPr lang="en-US" smtClean="0"/>
                      <a:pPr/>
                      <a:t>[VALUE]</a:t>
                    </a:fld>
                    <a:r>
                      <a:rPr lang="en-US" dirty="0" smtClean="0"/>
                      <a:t>;</a:t>
                    </a:r>
                  </a:p>
                  <a:p>
                    <a:r>
                      <a:rPr lang="en-US" dirty="0" smtClean="0"/>
                      <a:t>100%</a:t>
                    </a:r>
                  </a:p>
                </c:rich>
              </c:tx>
              <c:showLegendKey val="0"/>
              <c:showVal val="1"/>
              <c:showCatName val="0"/>
              <c:showSerName val="0"/>
              <c:showPercent val="0"/>
              <c:showBubbleSize val="0"/>
              <c:extLst>
                <c:ext xmlns:c15="http://schemas.microsoft.com/office/drawing/2012/chart" uri="{CE6537A1-D6FC-4f65-9D91-7224C49458BB}">
                  <c15:layout>
                    <c:manualLayout>
                      <c:w val="6.8890192267115249E-2"/>
                      <c:h val="9.5360794269456442E-2"/>
                    </c:manualLayout>
                  </c15:layout>
                  <c15:dlblFieldTable/>
                  <c15:showDataLabelsRange val="0"/>
                </c:ext>
                <c:ext xmlns:c16="http://schemas.microsoft.com/office/drawing/2014/chart" uri="{C3380CC4-5D6E-409C-BE32-E72D297353CC}">
                  <c16:uniqueId val="{00000009-B579-470C-BE03-F18BF375BDDC}"/>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'Chapter-3(a)-Overall,State-wise'!$B$3:$B$12</c:f>
              <c:strCache>
                <c:ptCount val="10"/>
                <c:pt idx="0">
                  <c:v>Abated</c:v>
                </c:pt>
                <c:pt idx="1">
                  <c:v>Acquitted</c:v>
                </c:pt>
                <c:pt idx="2">
                  <c:v>Convicted</c:v>
                </c:pt>
                <c:pt idx="3">
                  <c:v>Discharged</c:v>
                </c:pt>
                <c:pt idx="4">
                  <c:v>Transferred</c:v>
                </c:pt>
                <c:pt idx="5">
                  <c:v>Quashed</c:v>
                </c:pt>
                <c:pt idx="6">
                  <c:v>Untraced</c:v>
                </c:pt>
                <c:pt idx="7">
                  <c:v>PO Consigned</c:v>
                </c:pt>
                <c:pt idx="8">
                  <c:v>Others</c:v>
                </c:pt>
                <c:pt idx="9">
                  <c:v>Total</c:v>
                </c:pt>
              </c:strCache>
            </c:strRef>
          </c:cat>
          <c:val>
            <c:numRef>
              <c:f>'Chapter-3(a)-Overall,State-wise'!$C$3:$C$12</c:f>
              <c:numCache>
                <c:formatCode>General</c:formatCode>
                <c:ptCount val="10"/>
                <c:pt idx="0">
                  <c:v>119</c:v>
                </c:pt>
                <c:pt idx="1">
                  <c:v>4831</c:v>
                </c:pt>
                <c:pt idx="2">
                  <c:v>1698</c:v>
                </c:pt>
                <c:pt idx="3">
                  <c:v>122</c:v>
                </c:pt>
                <c:pt idx="4">
                  <c:v>351</c:v>
                </c:pt>
                <c:pt idx="5">
                  <c:v>73</c:v>
                </c:pt>
                <c:pt idx="6">
                  <c:v>54</c:v>
                </c:pt>
                <c:pt idx="7">
                  <c:v>111</c:v>
                </c:pt>
                <c:pt idx="8">
                  <c:v>738</c:v>
                </c:pt>
                <c:pt idx="9">
                  <c:v>8097</c:v>
                </c:pt>
              </c:numCache>
            </c:numRef>
          </c:val>
          <c:extLst>
            <c:ext xmlns:c16="http://schemas.microsoft.com/office/drawing/2014/chart" uri="{C3380CC4-5D6E-409C-BE32-E72D297353CC}">
              <c16:uniqueId val="{0000000A-B579-470C-BE03-F18BF375BDDC}"/>
            </c:ext>
          </c:extLst>
        </c:ser>
        <c:dLbls>
          <c:showLegendKey val="0"/>
          <c:showVal val="1"/>
          <c:showCatName val="0"/>
          <c:showSerName val="0"/>
          <c:showPercent val="0"/>
          <c:showBubbleSize val="0"/>
        </c:dLbls>
        <c:gapWidth val="75"/>
        <c:shape val="box"/>
        <c:axId val="926492335"/>
        <c:axId val="926485679"/>
        <c:axId val="0"/>
      </c:bar3DChart>
      <c:catAx>
        <c:axId val="926492335"/>
        <c:scaling>
          <c:orientation val="minMax"/>
        </c:scaling>
        <c:delete val="0"/>
        <c:axPos val="b"/>
        <c:numFmt formatCode="General" sourceLinked="1"/>
        <c:majorTickMark val="none"/>
        <c:minorTickMark val="none"/>
        <c:tickLblPos val="low"/>
        <c:spPr>
          <a:noFill/>
          <a:ln>
            <a:solidFill>
              <a:schemeClr val="bg1"/>
            </a:solidFill>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6485679"/>
        <c:crosses val="autoZero"/>
        <c:auto val="1"/>
        <c:lblAlgn val="ctr"/>
        <c:lblOffset val="100"/>
        <c:noMultiLvlLbl val="0"/>
      </c:catAx>
      <c:valAx>
        <c:axId val="9264856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6492335"/>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IN" sz="2000" b="1">
                <a:solidFill>
                  <a:sysClr val="windowText" lastClr="000000"/>
                </a:solidFill>
              </a:rPr>
              <a:t>Nature of Disposal - State/UT wise (in per cent)</a:t>
            </a: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'Chapter-3(a)-Overall,State-wise'!$D$43</c:f>
              <c:strCache>
                <c:ptCount val="1"/>
                <c:pt idx="0">
                  <c:v>Assam</c:v>
                </c:pt>
              </c:strCache>
            </c:strRef>
          </c:tx>
          <c:spPr>
            <a:solidFill>
              <a:schemeClr val="accent1"/>
            </a:solidFill>
            <a:ln>
              <a:noFill/>
            </a:ln>
            <a:effectLst/>
          </c:spPr>
          <c:invertIfNegative val="0"/>
          <c:dLbls>
            <c:dLbl>
              <c:idx val="1"/>
              <c:layout>
                <c:manualLayout>
                  <c:x val="-3.7472034281502017E-2"/>
                  <c:y val="3.4306191879325945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5785-433C-9D28-DC4FDBDD8D15}"/>
                </c:ext>
              </c:extLst>
            </c:dLbl>
            <c:dLbl>
              <c:idx val="2"/>
              <c:layout>
                <c:manualLayout>
                  <c:x val="-3.9623569846526105E-3"/>
                  <c:y val="1.0869565217391304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785-433C-9D28-DC4FDBDD8D1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'Chapter-3(a)-Overall,State-wise'!$C$44:$C$52</c:f>
              <c:strCache>
                <c:ptCount val="9"/>
                <c:pt idx="0">
                  <c:v>Abated</c:v>
                </c:pt>
                <c:pt idx="1">
                  <c:v>Acquitted</c:v>
                </c:pt>
                <c:pt idx="2">
                  <c:v>Convicted</c:v>
                </c:pt>
                <c:pt idx="3">
                  <c:v>Discharged</c:v>
                </c:pt>
                <c:pt idx="4">
                  <c:v>Transferred</c:v>
                </c:pt>
                <c:pt idx="5">
                  <c:v>Quashed</c:v>
                </c:pt>
                <c:pt idx="6">
                  <c:v>Untraced</c:v>
                </c:pt>
                <c:pt idx="7">
                  <c:v>PO Consigned</c:v>
                </c:pt>
                <c:pt idx="8">
                  <c:v>Others</c:v>
                </c:pt>
              </c:strCache>
            </c:strRef>
          </c:cat>
          <c:val>
            <c:numRef>
              <c:f>'Chapter-3(a)-Overall,State-wise'!$D$44:$D$52</c:f>
              <c:numCache>
                <c:formatCode>0.0</c:formatCode>
                <c:ptCount val="9"/>
                <c:pt idx="0">
                  <c:v>0.84996304508499598</c:v>
                </c:pt>
                <c:pt idx="1">
                  <c:v>58.980044345898008</c:v>
                </c:pt>
                <c:pt idx="2">
                  <c:v>14.190687361419069</c:v>
                </c:pt>
                <c:pt idx="3">
                  <c:v>1.0347376201034737</c:v>
                </c:pt>
                <c:pt idx="4">
                  <c:v>10.199556541019955</c:v>
                </c:pt>
                <c:pt idx="5" formatCode="0">
                  <c:v>0</c:v>
                </c:pt>
                <c:pt idx="6" formatCode="0">
                  <c:v>0</c:v>
                </c:pt>
                <c:pt idx="7" formatCode="0">
                  <c:v>0</c:v>
                </c:pt>
                <c:pt idx="8">
                  <c:v>14.745011086474502</c:v>
                </c:pt>
              </c:numCache>
            </c:numRef>
          </c:val>
          <c:extLst>
            <c:ext xmlns:c16="http://schemas.microsoft.com/office/drawing/2014/chart" uri="{C3380CC4-5D6E-409C-BE32-E72D297353CC}">
              <c16:uniqueId val="{00000001-5785-433C-9D28-DC4FDBDD8D15}"/>
            </c:ext>
          </c:extLst>
        </c:ser>
        <c:ser>
          <c:idx val="1"/>
          <c:order val="1"/>
          <c:tx>
            <c:strRef>
              <c:f>'Chapter-3(a)-Overall,State-wise'!$E$43</c:f>
              <c:strCache>
                <c:ptCount val="1"/>
                <c:pt idx="0">
                  <c:v>Delhi</c:v>
                </c:pt>
              </c:strCache>
            </c:strRef>
          </c:tx>
          <c:spPr>
            <a:solidFill>
              <a:schemeClr val="bg2">
                <a:lumMod val="50000"/>
              </a:schemeClr>
            </a:solidFill>
            <a:ln>
              <a:noFill/>
            </a:ln>
            <a:effectLst/>
          </c:spPr>
          <c:invertIfNegative val="0"/>
          <c:dLbls>
            <c:dLbl>
              <c:idx val="1"/>
              <c:layout>
                <c:manualLayout>
                  <c:x val="-1.5613347617292508E-3"/>
                  <c:y val="-3.267833606190243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5785-433C-9D28-DC4FDBDD8D1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'Chapter-3(a)-Overall,State-wise'!$C$44:$C$52</c:f>
              <c:strCache>
                <c:ptCount val="9"/>
                <c:pt idx="0">
                  <c:v>Abated</c:v>
                </c:pt>
                <c:pt idx="1">
                  <c:v>Acquitted</c:v>
                </c:pt>
                <c:pt idx="2">
                  <c:v>Convicted</c:v>
                </c:pt>
                <c:pt idx="3">
                  <c:v>Discharged</c:v>
                </c:pt>
                <c:pt idx="4">
                  <c:v>Transferred</c:v>
                </c:pt>
                <c:pt idx="5">
                  <c:v>Quashed</c:v>
                </c:pt>
                <c:pt idx="6">
                  <c:v>Untraced</c:v>
                </c:pt>
                <c:pt idx="7">
                  <c:v>PO Consigned</c:v>
                </c:pt>
                <c:pt idx="8">
                  <c:v>Others</c:v>
                </c:pt>
              </c:strCache>
            </c:strRef>
          </c:cat>
          <c:val>
            <c:numRef>
              <c:f>'Chapter-3(a)-Overall,State-wise'!$E$44:$E$52</c:f>
              <c:numCache>
                <c:formatCode>0.0</c:formatCode>
                <c:ptCount val="9"/>
                <c:pt idx="0">
                  <c:v>3.4526854219948846</c:v>
                </c:pt>
                <c:pt idx="1">
                  <c:v>55.498721227621481</c:v>
                </c:pt>
                <c:pt idx="2">
                  <c:v>16.58141517476556</c:v>
                </c:pt>
                <c:pt idx="3">
                  <c:v>3.7936913895993176</c:v>
                </c:pt>
                <c:pt idx="4">
                  <c:v>2.0886615515771525</c:v>
                </c:pt>
                <c:pt idx="5" formatCode="0">
                  <c:v>0</c:v>
                </c:pt>
                <c:pt idx="6" formatCode="0">
                  <c:v>0</c:v>
                </c:pt>
                <c:pt idx="7" formatCode="0">
                  <c:v>0</c:v>
                </c:pt>
                <c:pt idx="8">
                  <c:v>8.8235294117647065</c:v>
                </c:pt>
              </c:numCache>
            </c:numRef>
          </c:val>
          <c:extLst>
            <c:ext xmlns:c16="http://schemas.microsoft.com/office/drawing/2014/chart" uri="{C3380CC4-5D6E-409C-BE32-E72D297353CC}">
              <c16:uniqueId val="{00000003-5785-433C-9D28-DC4FDBDD8D15}"/>
            </c:ext>
          </c:extLst>
        </c:ser>
        <c:ser>
          <c:idx val="2"/>
          <c:order val="2"/>
          <c:tx>
            <c:strRef>
              <c:f>'Chapter-3(a)-Overall,State-wise'!$F$43</c:f>
              <c:strCache>
                <c:ptCount val="1"/>
                <c:pt idx="0">
                  <c:v>Haryana</c:v>
                </c:pt>
              </c:strCache>
            </c:strRef>
          </c:tx>
          <c:spPr>
            <a:solidFill>
              <a:srgbClr val="E57505"/>
            </a:solidFill>
            <a:ln>
              <a:noFill/>
            </a:ln>
            <a:effectLst/>
          </c:spPr>
          <c:invertIfNegative val="0"/>
          <c:dLbls>
            <c:dLbl>
              <c:idx val="4"/>
              <c:layout>
                <c:manualLayout>
                  <c:x val="5.9435354769787896E-3"/>
                  <c:y val="7.2463768115940703E-3"/>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5785-433C-9D28-DC4FDBDD8D1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'Chapter-3(a)-Overall,State-wise'!$C$44:$C$52</c:f>
              <c:strCache>
                <c:ptCount val="9"/>
                <c:pt idx="0">
                  <c:v>Abated</c:v>
                </c:pt>
                <c:pt idx="1">
                  <c:v>Acquitted</c:v>
                </c:pt>
                <c:pt idx="2">
                  <c:v>Convicted</c:v>
                </c:pt>
                <c:pt idx="3">
                  <c:v>Discharged</c:v>
                </c:pt>
                <c:pt idx="4">
                  <c:v>Transferred</c:v>
                </c:pt>
                <c:pt idx="5">
                  <c:v>Quashed</c:v>
                </c:pt>
                <c:pt idx="6">
                  <c:v>Untraced</c:v>
                </c:pt>
                <c:pt idx="7">
                  <c:v>PO Consigned</c:v>
                </c:pt>
                <c:pt idx="8">
                  <c:v>Others</c:v>
                </c:pt>
              </c:strCache>
            </c:strRef>
          </c:cat>
          <c:val>
            <c:numRef>
              <c:f>'Chapter-3(a)-Overall,State-wise'!$F$44:$F$52</c:f>
              <c:numCache>
                <c:formatCode>0.0</c:formatCode>
                <c:ptCount val="9"/>
                <c:pt idx="0">
                  <c:v>0.49261083743842365</c:v>
                </c:pt>
                <c:pt idx="1">
                  <c:v>63.481116584564859</c:v>
                </c:pt>
                <c:pt idx="2">
                  <c:v>30.377668308702795</c:v>
                </c:pt>
                <c:pt idx="3">
                  <c:v>0.16420361247947454</c:v>
                </c:pt>
                <c:pt idx="4">
                  <c:v>0.85385878489326761</c:v>
                </c:pt>
                <c:pt idx="5" formatCode="0">
                  <c:v>0</c:v>
                </c:pt>
                <c:pt idx="6" formatCode="0">
                  <c:v>0</c:v>
                </c:pt>
                <c:pt idx="7" formatCode="0">
                  <c:v>0</c:v>
                </c:pt>
                <c:pt idx="8">
                  <c:v>4.3349753694581281</c:v>
                </c:pt>
              </c:numCache>
            </c:numRef>
          </c:val>
          <c:extLst>
            <c:ext xmlns:c16="http://schemas.microsoft.com/office/drawing/2014/chart" uri="{C3380CC4-5D6E-409C-BE32-E72D297353CC}">
              <c16:uniqueId val="{00000005-5785-433C-9D28-DC4FDBDD8D15}"/>
            </c:ext>
          </c:extLst>
        </c:ser>
        <c:dLbls>
          <c:dLblPos val="outEnd"/>
          <c:showLegendKey val="0"/>
          <c:showVal val="1"/>
          <c:showCatName val="0"/>
          <c:showSerName val="0"/>
          <c:showPercent val="0"/>
          <c:showBubbleSize val="0"/>
        </c:dLbls>
        <c:gapWidth val="219"/>
        <c:overlap val="-27"/>
        <c:axId val="85577200"/>
        <c:axId val="85573456"/>
      </c:barChart>
      <c:catAx>
        <c:axId val="8557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5573456"/>
        <c:crosses val="autoZero"/>
        <c:auto val="1"/>
        <c:lblAlgn val="ctr"/>
        <c:lblOffset val="100"/>
        <c:noMultiLvlLbl val="0"/>
      </c:catAx>
      <c:valAx>
        <c:axId val="8557345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5577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IN" sz="2000" b="1" dirty="0" smtClean="0">
                <a:solidFill>
                  <a:sysClr val="windowText" lastClr="000000"/>
                </a:solidFill>
              </a:rPr>
              <a:t>Year-wise Rate </a:t>
            </a:r>
            <a:r>
              <a:rPr lang="en-IN" sz="2000" b="1" dirty="0">
                <a:solidFill>
                  <a:sysClr val="windowText" lastClr="000000"/>
                </a:solidFill>
              </a:rPr>
              <a:t>of Acquittal and Conviction - Overall (in per cent)</a:t>
            </a:r>
          </a:p>
          <a:p>
            <a:pPr>
              <a:defRPr sz="2000" b="1">
                <a:solidFill>
                  <a:sysClr val="windowText" lastClr="000000"/>
                </a:solidFill>
              </a:defRPr>
            </a:pPr>
            <a:r>
              <a:rPr lang="en-IN" sz="2000" b="1" dirty="0">
                <a:solidFill>
                  <a:sysClr val="windowText" lastClr="000000"/>
                </a:solidFill>
              </a:rPr>
              <a:t>2012</a:t>
            </a:r>
            <a:r>
              <a:rPr lang="en-IN" sz="2000" b="1" baseline="0" dirty="0">
                <a:solidFill>
                  <a:sysClr val="windowText" lastClr="000000"/>
                </a:solidFill>
              </a:rPr>
              <a:t> to 31 March, 2020</a:t>
            </a:r>
            <a:endParaRPr lang="en-IN" sz="20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Sheet1!$C$16</c:f>
              <c:strCache>
                <c:ptCount val="1"/>
                <c:pt idx="0">
                  <c:v>Acquittal (%)</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Sheet1!$B$17:$B$26</c:f>
              <c:strCache>
                <c:ptCount val="10"/>
                <c:pt idx="0">
                  <c:v>2012</c:v>
                </c:pt>
                <c:pt idx="1">
                  <c:v>2013</c:v>
                </c:pt>
                <c:pt idx="2">
                  <c:v>2014</c:v>
                </c:pt>
                <c:pt idx="3">
                  <c:v>2015</c:v>
                </c:pt>
                <c:pt idx="4">
                  <c:v>2016</c:v>
                </c:pt>
                <c:pt idx="5">
                  <c:v>2017</c:v>
                </c:pt>
                <c:pt idx="6">
                  <c:v>2018</c:v>
                </c:pt>
                <c:pt idx="7">
                  <c:v>2019</c:v>
                </c:pt>
                <c:pt idx="8">
                  <c:v>2020
( Up to 31 March 2020)</c:v>
                </c:pt>
                <c:pt idx="9">
                  <c:v>Total</c:v>
                </c:pt>
              </c:strCache>
            </c:strRef>
          </c:cat>
          <c:val>
            <c:numRef>
              <c:f>Sheet1!$C$17:$C$26</c:f>
              <c:numCache>
                <c:formatCode>0.0</c:formatCode>
                <c:ptCount val="10"/>
                <c:pt idx="0" formatCode="0">
                  <c:v>0</c:v>
                </c:pt>
                <c:pt idx="1">
                  <c:v>50</c:v>
                </c:pt>
                <c:pt idx="2">
                  <c:v>72.10884353741497</c:v>
                </c:pt>
                <c:pt idx="3">
                  <c:v>60.117302052785924</c:v>
                </c:pt>
                <c:pt idx="4">
                  <c:v>61.835748792270529</c:v>
                </c:pt>
                <c:pt idx="5">
                  <c:v>64.021641118124435</c:v>
                </c:pt>
                <c:pt idx="6">
                  <c:v>54.744873628993794</c:v>
                </c:pt>
                <c:pt idx="7">
                  <c:v>60.620206735578527</c:v>
                </c:pt>
                <c:pt idx="8">
                  <c:v>58.793324775353014</c:v>
                </c:pt>
                <c:pt idx="9">
                  <c:v>59.66407311349883</c:v>
                </c:pt>
              </c:numCache>
            </c:numRef>
          </c:val>
          <c:extLst>
            <c:ext xmlns:c16="http://schemas.microsoft.com/office/drawing/2014/chart" uri="{C3380CC4-5D6E-409C-BE32-E72D297353CC}">
              <c16:uniqueId val="{00000000-00F0-49BC-BD1F-A5E2B65D6F02}"/>
            </c:ext>
          </c:extLst>
        </c:ser>
        <c:ser>
          <c:idx val="1"/>
          <c:order val="1"/>
          <c:tx>
            <c:strRef>
              <c:f>Sheet1!$D$16</c:f>
              <c:strCache>
                <c:ptCount val="1"/>
                <c:pt idx="0">
                  <c:v>Conviction (%)</c:v>
                </c:pt>
              </c:strCache>
            </c:strRef>
          </c:tx>
          <c:spPr>
            <a:solidFill>
              <a:schemeClr val="accent2"/>
            </a:solidFill>
            <a:ln>
              <a:noFill/>
            </a:ln>
            <a:effectLst/>
            <a:sp3d/>
          </c:spPr>
          <c:invertIfNegative val="0"/>
          <c:dLbls>
            <c:dLbl>
              <c:idx val="0"/>
              <c:layout>
                <c:manualLayout>
                  <c:x val="4.9428478354023664E-3"/>
                  <c:y val="-6.8471042194393243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0F0-49BC-BD1F-A5E2B65D6F02}"/>
                </c:ext>
              </c:extLst>
            </c:dLbl>
            <c:dLbl>
              <c:idx val="1"/>
              <c:layout>
                <c:manualLayout>
                  <c:x val="1.9771391341609556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00F0-49BC-BD1F-A5E2B65D6F02}"/>
                </c:ext>
              </c:extLst>
            </c:dLbl>
            <c:dLbl>
              <c:idx val="2"/>
              <c:layout>
                <c:manualLayout>
                  <c:x val="1.4828543506207121E-2"/>
                  <c:y val="-6.8471042194393243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0F0-49BC-BD1F-A5E2B65D6F02}"/>
                </c:ext>
              </c:extLst>
            </c:dLbl>
            <c:dLbl>
              <c:idx val="3"/>
              <c:layout>
                <c:manualLayout>
                  <c:x val="2.2242815259310659E-2"/>
                  <c:y val="-6.8471042194393243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00F0-49BC-BD1F-A5E2B65D6F02}"/>
                </c:ext>
              </c:extLst>
            </c:dLbl>
            <c:dLbl>
              <c:idx val="4"/>
              <c:layout>
                <c:manualLayout>
                  <c:x val="2.2242815259310659E-2"/>
                  <c:y val="3.7348272642390291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00F0-49BC-BD1F-A5E2B65D6F02}"/>
                </c:ext>
              </c:extLst>
            </c:dLbl>
            <c:dLbl>
              <c:idx val="5"/>
              <c:layout>
                <c:manualLayout>
                  <c:x val="2.4714239177011852E-2"/>
                  <c:y val="-1.120448179271708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00F0-49BC-BD1F-A5E2B65D6F02}"/>
                </c:ext>
              </c:extLst>
            </c:dLbl>
            <c:dLbl>
              <c:idx val="6"/>
              <c:layout>
                <c:manualLayout>
                  <c:x val="2.2242815259310659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00F0-49BC-BD1F-A5E2B65D6F02}"/>
                </c:ext>
              </c:extLst>
            </c:dLbl>
            <c:dLbl>
              <c:idx val="7"/>
              <c:layout>
                <c:manualLayout>
                  <c:x val="2.2242815259310749E-2"/>
                  <c:y val="-6.8471042194393243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00F0-49BC-BD1F-A5E2B65D6F02}"/>
                </c:ext>
              </c:extLst>
            </c:dLbl>
            <c:dLbl>
              <c:idx val="8"/>
              <c:layout>
                <c:manualLayout>
                  <c:x val="2.2242815259310659E-2"/>
                  <c:y val="-6.8471042194393243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00F0-49BC-BD1F-A5E2B65D6F02}"/>
                </c:ext>
              </c:extLst>
            </c:dLbl>
            <c:dLbl>
              <c:idx val="9"/>
              <c:layout>
                <c:manualLayout>
                  <c:x val="2.2242815259310749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00F0-49BC-BD1F-A5E2B65D6F02}"/>
                </c:ext>
              </c:extLst>
            </c:dLbl>
            <c:spPr>
              <a:noFill/>
              <a:ln>
                <a:no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Sheet1!$B$17:$B$26</c:f>
              <c:strCache>
                <c:ptCount val="10"/>
                <c:pt idx="0">
                  <c:v>2012</c:v>
                </c:pt>
                <c:pt idx="1">
                  <c:v>2013</c:v>
                </c:pt>
                <c:pt idx="2">
                  <c:v>2014</c:v>
                </c:pt>
                <c:pt idx="3">
                  <c:v>2015</c:v>
                </c:pt>
                <c:pt idx="4">
                  <c:v>2016</c:v>
                </c:pt>
                <c:pt idx="5">
                  <c:v>2017</c:v>
                </c:pt>
                <c:pt idx="6">
                  <c:v>2018</c:v>
                </c:pt>
                <c:pt idx="7">
                  <c:v>2019</c:v>
                </c:pt>
                <c:pt idx="8">
                  <c:v>2020
( Up to 31 March 2020)</c:v>
                </c:pt>
                <c:pt idx="9">
                  <c:v>Total</c:v>
                </c:pt>
              </c:strCache>
            </c:strRef>
          </c:cat>
          <c:val>
            <c:numRef>
              <c:f>Sheet1!$D$17:$D$26</c:f>
              <c:numCache>
                <c:formatCode>0.0</c:formatCode>
                <c:ptCount val="10"/>
                <c:pt idx="0" formatCode="0">
                  <c:v>0</c:v>
                </c:pt>
                <c:pt idx="1">
                  <c:v>25</c:v>
                </c:pt>
                <c:pt idx="2">
                  <c:v>13.605442176870749</c:v>
                </c:pt>
                <c:pt idx="3">
                  <c:v>20.527859237536656</c:v>
                </c:pt>
                <c:pt idx="4">
                  <c:v>19.162640901771336</c:v>
                </c:pt>
                <c:pt idx="5">
                  <c:v>16.952209197475206</c:v>
                </c:pt>
                <c:pt idx="6">
                  <c:v>22.365283738674297</c:v>
                </c:pt>
                <c:pt idx="7">
                  <c:v>22.140713571190396</c:v>
                </c:pt>
                <c:pt idx="8">
                  <c:v>21.437740693196407</c:v>
                </c:pt>
                <c:pt idx="9">
                  <c:v>20.970729899962951</c:v>
                </c:pt>
              </c:numCache>
            </c:numRef>
          </c:val>
          <c:extLst>
            <c:ext xmlns:c16="http://schemas.microsoft.com/office/drawing/2014/chart" uri="{C3380CC4-5D6E-409C-BE32-E72D297353CC}">
              <c16:uniqueId val="{0000000B-00F0-49BC-BD1F-A5E2B65D6F02}"/>
            </c:ext>
          </c:extLst>
        </c:ser>
        <c:dLbls>
          <c:showLegendKey val="0"/>
          <c:showVal val="1"/>
          <c:showCatName val="0"/>
          <c:showSerName val="0"/>
          <c:showPercent val="0"/>
          <c:showBubbleSize val="0"/>
        </c:dLbls>
        <c:gapWidth val="150"/>
        <c:shape val="box"/>
        <c:axId val="92214720"/>
        <c:axId val="92210560"/>
        <c:axId val="0"/>
      </c:bar3DChart>
      <c:catAx>
        <c:axId val="92214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2210560"/>
        <c:crosses val="autoZero"/>
        <c:auto val="1"/>
        <c:lblAlgn val="ctr"/>
        <c:lblOffset val="100"/>
        <c:noMultiLvlLbl val="0"/>
      </c:catAx>
      <c:valAx>
        <c:axId val="92210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2214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IN" sz="1800" b="1"/>
              <a:t>Year-wise Rate of Acquittal and Conviction - Assam, Delhi &amp; Haryana </a:t>
            </a:r>
          </a:p>
          <a:p>
            <a:pPr>
              <a:defRPr sz="1800" b="1"/>
            </a:pPr>
            <a:r>
              <a:rPr lang="en-IN" sz="1800" b="1"/>
              <a:t>(in per cent)</a:t>
            </a:r>
          </a:p>
          <a:p>
            <a:pPr>
              <a:defRPr sz="1800" b="1"/>
            </a:pPr>
            <a:r>
              <a:rPr lang="en-IN" sz="1800" b="1"/>
              <a:t>2012 to 31 March, 2020</a:t>
            </a: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Sheet1!$B$33</c:f>
              <c:strCache>
                <c:ptCount val="1"/>
                <c:pt idx="0">
                  <c:v>2012</c:v>
                </c:pt>
              </c:strCache>
            </c:strRef>
          </c:tx>
          <c:spPr>
            <a:solidFill>
              <a:schemeClr val="accent1"/>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Sheet1!$C$33:$H$33</c:f>
              <c:numCache>
                <c:formatCode>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D66E-4ED1-9F3B-F649B1463F32}"/>
            </c:ext>
          </c:extLst>
        </c:ser>
        <c:ser>
          <c:idx val="1"/>
          <c:order val="1"/>
          <c:tx>
            <c:strRef>
              <c:f>Sheet1!$B$34</c:f>
              <c:strCache>
                <c:ptCount val="1"/>
                <c:pt idx="0">
                  <c:v>2013</c:v>
                </c:pt>
              </c:strCache>
            </c:strRef>
          </c:tx>
          <c:spPr>
            <a:solidFill>
              <a:schemeClr val="accent2"/>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Sheet1!$C$34:$H$34</c:f>
              <c:numCache>
                <c:formatCode>0</c:formatCode>
                <c:ptCount val="6"/>
                <c:pt idx="0">
                  <c:v>0</c:v>
                </c:pt>
                <c:pt idx="1">
                  <c:v>0</c:v>
                </c:pt>
                <c:pt idx="2" formatCode="General">
                  <c:v>50</c:v>
                </c:pt>
                <c:pt idx="3" formatCode="General">
                  <c:v>25</c:v>
                </c:pt>
                <c:pt idx="4">
                  <c:v>0</c:v>
                </c:pt>
                <c:pt idx="5">
                  <c:v>0</c:v>
                </c:pt>
              </c:numCache>
            </c:numRef>
          </c:val>
          <c:extLst>
            <c:ext xmlns:c16="http://schemas.microsoft.com/office/drawing/2014/chart" uri="{C3380CC4-5D6E-409C-BE32-E72D297353CC}">
              <c16:uniqueId val="{00000001-D66E-4ED1-9F3B-F649B1463F32}"/>
            </c:ext>
          </c:extLst>
        </c:ser>
        <c:ser>
          <c:idx val="2"/>
          <c:order val="2"/>
          <c:tx>
            <c:strRef>
              <c:f>Sheet1!$B$35</c:f>
              <c:strCache>
                <c:ptCount val="1"/>
                <c:pt idx="0">
                  <c:v>2014</c:v>
                </c:pt>
              </c:strCache>
            </c:strRef>
          </c:tx>
          <c:spPr>
            <a:solidFill>
              <a:schemeClr val="accent3"/>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Sheet1!$C$35:$H$35</c:f>
              <c:numCache>
                <c:formatCode>0.0</c:formatCode>
                <c:ptCount val="6"/>
                <c:pt idx="0">
                  <c:v>37.5</c:v>
                </c:pt>
                <c:pt idx="1">
                  <c:v>6.25</c:v>
                </c:pt>
                <c:pt idx="2">
                  <c:v>70.297029702970292</c:v>
                </c:pt>
                <c:pt idx="3">
                  <c:v>17.82178217821782</c:v>
                </c:pt>
                <c:pt idx="4">
                  <c:v>96.666666666666671</c:v>
                </c:pt>
                <c:pt idx="5">
                  <c:v>3.3333333333333335</c:v>
                </c:pt>
              </c:numCache>
            </c:numRef>
          </c:val>
          <c:extLst>
            <c:ext xmlns:c16="http://schemas.microsoft.com/office/drawing/2014/chart" uri="{C3380CC4-5D6E-409C-BE32-E72D297353CC}">
              <c16:uniqueId val="{00000002-D66E-4ED1-9F3B-F649B1463F32}"/>
            </c:ext>
          </c:extLst>
        </c:ser>
        <c:ser>
          <c:idx val="3"/>
          <c:order val="3"/>
          <c:tx>
            <c:strRef>
              <c:f>Sheet1!$B$36</c:f>
              <c:strCache>
                <c:ptCount val="1"/>
                <c:pt idx="0">
                  <c:v>2015</c:v>
                </c:pt>
              </c:strCache>
            </c:strRef>
          </c:tx>
          <c:spPr>
            <a:solidFill>
              <a:schemeClr val="accent4"/>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Sheet1!$C$36:$H$36</c:f>
              <c:numCache>
                <c:formatCode>0.0</c:formatCode>
                <c:ptCount val="6"/>
                <c:pt idx="0">
                  <c:v>41.747572815533978</c:v>
                </c:pt>
                <c:pt idx="1">
                  <c:v>10.679611650485436</c:v>
                </c:pt>
                <c:pt idx="2">
                  <c:v>71.428571428571431</c:v>
                </c:pt>
                <c:pt idx="3">
                  <c:v>11.428571428571429</c:v>
                </c:pt>
                <c:pt idx="4">
                  <c:v>67.487684729064028</c:v>
                </c:pt>
                <c:pt idx="5">
                  <c:v>27.093596059113302</c:v>
                </c:pt>
              </c:numCache>
            </c:numRef>
          </c:val>
          <c:extLst>
            <c:ext xmlns:c16="http://schemas.microsoft.com/office/drawing/2014/chart" uri="{C3380CC4-5D6E-409C-BE32-E72D297353CC}">
              <c16:uniqueId val="{00000003-D66E-4ED1-9F3B-F649B1463F32}"/>
            </c:ext>
          </c:extLst>
        </c:ser>
        <c:ser>
          <c:idx val="4"/>
          <c:order val="4"/>
          <c:tx>
            <c:strRef>
              <c:f>Sheet1!$B$37</c:f>
              <c:strCache>
                <c:ptCount val="1"/>
                <c:pt idx="0">
                  <c:v>2016</c:v>
                </c:pt>
              </c:strCache>
            </c:strRef>
          </c:tx>
          <c:spPr>
            <a:solidFill>
              <a:schemeClr val="accent5"/>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Sheet1!$C$37:$H$37</c:f>
              <c:numCache>
                <c:formatCode>0.0</c:formatCode>
                <c:ptCount val="6"/>
                <c:pt idx="0">
                  <c:v>50.295857988165679</c:v>
                </c:pt>
                <c:pt idx="1">
                  <c:v>16.568047337278109</c:v>
                </c:pt>
                <c:pt idx="2">
                  <c:v>54.368932038834949</c:v>
                </c:pt>
                <c:pt idx="3">
                  <c:v>5.825242718446602</c:v>
                </c:pt>
                <c:pt idx="4">
                  <c:v>69.627507163323784</c:v>
                </c:pt>
                <c:pt idx="5">
                  <c:v>24.355300859598856</c:v>
                </c:pt>
              </c:numCache>
            </c:numRef>
          </c:val>
          <c:extLst>
            <c:ext xmlns:c16="http://schemas.microsoft.com/office/drawing/2014/chart" uri="{C3380CC4-5D6E-409C-BE32-E72D297353CC}">
              <c16:uniqueId val="{00000004-D66E-4ED1-9F3B-F649B1463F32}"/>
            </c:ext>
          </c:extLst>
        </c:ser>
        <c:ser>
          <c:idx val="5"/>
          <c:order val="5"/>
          <c:tx>
            <c:strRef>
              <c:f>Sheet1!$B$38</c:f>
              <c:strCache>
                <c:ptCount val="1"/>
                <c:pt idx="0">
                  <c:v>2017</c:v>
                </c:pt>
              </c:strCache>
            </c:strRef>
          </c:tx>
          <c:spPr>
            <a:solidFill>
              <a:schemeClr val="accent6"/>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Sheet1!$C$38:$H$38</c:f>
              <c:numCache>
                <c:formatCode>0</c:formatCode>
                <c:ptCount val="6"/>
                <c:pt idx="0" formatCode="0.0">
                  <c:v>56.125356125356127</c:v>
                </c:pt>
                <c:pt idx="1">
                  <c:v>13.96011396011396</c:v>
                </c:pt>
                <c:pt idx="2" formatCode="0.0">
                  <c:v>62.637362637362635</c:v>
                </c:pt>
                <c:pt idx="3" formatCode="0.0">
                  <c:v>7.6923076923076925</c:v>
                </c:pt>
                <c:pt idx="4" formatCode="0.0">
                  <c:v>70.515463917525778</c:v>
                </c:pt>
                <c:pt idx="5" formatCode="0.0">
                  <c:v>24.329896907216494</c:v>
                </c:pt>
              </c:numCache>
            </c:numRef>
          </c:val>
          <c:extLst>
            <c:ext xmlns:c16="http://schemas.microsoft.com/office/drawing/2014/chart" uri="{C3380CC4-5D6E-409C-BE32-E72D297353CC}">
              <c16:uniqueId val="{00000005-D66E-4ED1-9F3B-F649B1463F32}"/>
            </c:ext>
          </c:extLst>
        </c:ser>
        <c:ser>
          <c:idx val="6"/>
          <c:order val="6"/>
          <c:tx>
            <c:strRef>
              <c:f>Sheet1!$B$39</c:f>
              <c:strCache>
                <c:ptCount val="1"/>
                <c:pt idx="0">
                  <c:v>2018</c:v>
                </c:pt>
              </c:strCache>
            </c:strRef>
          </c:tx>
          <c:spPr>
            <a:solidFill>
              <a:schemeClr val="accent1">
                <a:lumMod val="60000"/>
              </a:schemeClr>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Sheet1!$C$39:$H$39</c:f>
              <c:numCache>
                <c:formatCode>0.0</c:formatCode>
                <c:ptCount val="6"/>
                <c:pt idx="0">
                  <c:v>53.625170998632008</c:v>
                </c:pt>
                <c:pt idx="1">
                  <c:v>15.868673050615595</c:v>
                </c:pt>
                <c:pt idx="2">
                  <c:v>52.886115444617786</c:v>
                </c:pt>
                <c:pt idx="3">
                  <c:v>14.664586583463338</c:v>
                </c:pt>
                <c:pt idx="4">
                  <c:v>57.517241379310349</c:v>
                </c:pt>
                <c:pt idx="5">
                  <c:v>35.724137931034484</c:v>
                </c:pt>
              </c:numCache>
            </c:numRef>
          </c:val>
          <c:extLst>
            <c:ext xmlns:c16="http://schemas.microsoft.com/office/drawing/2014/chart" uri="{C3380CC4-5D6E-409C-BE32-E72D297353CC}">
              <c16:uniqueId val="{00000006-D66E-4ED1-9F3B-F649B1463F32}"/>
            </c:ext>
          </c:extLst>
        </c:ser>
        <c:ser>
          <c:idx val="7"/>
          <c:order val="7"/>
          <c:tx>
            <c:strRef>
              <c:f>Sheet1!$B$40</c:f>
              <c:strCache>
                <c:ptCount val="1"/>
                <c:pt idx="0">
                  <c:v>2019</c:v>
                </c:pt>
              </c:strCache>
            </c:strRef>
          </c:tx>
          <c:spPr>
            <a:solidFill>
              <a:schemeClr val="accent2">
                <a:lumMod val="60000"/>
              </a:schemeClr>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Sheet1!$C$40:$H$40</c:f>
              <c:numCache>
                <c:formatCode>0.0</c:formatCode>
                <c:ptCount val="6"/>
                <c:pt idx="0">
                  <c:v>65.900383141762447</c:v>
                </c:pt>
                <c:pt idx="1">
                  <c:v>15.134099616858238</c:v>
                </c:pt>
                <c:pt idx="2">
                  <c:v>53.45572354211663</c:v>
                </c:pt>
                <c:pt idx="3">
                  <c:v>18.790496760259177</c:v>
                </c:pt>
                <c:pt idx="4">
                  <c:v>61.710398445092316</c:v>
                </c:pt>
                <c:pt idx="5">
                  <c:v>32.264334305150633</c:v>
                </c:pt>
              </c:numCache>
            </c:numRef>
          </c:val>
          <c:extLst>
            <c:ext xmlns:c16="http://schemas.microsoft.com/office/drawing/2014/chart" uri="{C3380CC4-5D6E-409C-BE32-E72D297353CC}">
              <c16:uniqueId val="{00000007-D66E-4ED1-9F3B-F649B1463F32}"/>
            </c:ext>
          </c:extLst>
        </c:ser>
        <c:ser>
          <c:idx val="8"/>
          <c:order val="8"/>
          <c:tx>
            <c:strRef>
              <c:f>Sheet1!$B$41</c:f>
              <c:strCache>
                <c:ptCount val="1"/>
                <c:pt idx="0">
                  <c:v>2020
( Up to 
31 March,
2020)</c:v>
                </c:pt>
              </c:strCache>
            </c:strRef>
          </c:tx>
          <c:spPr>
            <a:solidFill>
              <a:schemeClr val="accent3">
                <a:lumMod val="60000"/>
              </a:schemeClr>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Sheet1!$C$41:$H$41</c:f>
              <c:numCache>
                <c:formatCode>0.0</c:formatCode>
                <c:ptCount val="6"/>
                <c:pt idx="0">
                  <c:v>63.356164383561641</c:v>
                </c:pt>
                <c:pt idx="1">
                  <c:v>7.1917808219178081</c:v>
                </c:pt>
                <c:pt idx="2">
                  <c:v>54.372623574144484</c:v>
                </c:pt>
                <c:pt idx="3" formatCode="0">
                  <c:v>26.996197718631176</c:v>
                </c:pt>
                <c:pt idx="4">
                  <c:v>58.035714285714292</c:v>
                </c:pt>
                <c:pt idx="5">
                  <c:v>33.482142857142854</c:v>
                </c:pt>
              </c:numCache>
            </c:numRef>
          </c:val>
          <c:extLst>
            <c:ext xmlns:c16="http://schemas.microsoft.com/office/drawing/2014/chart" uri="{C3380CC4-5D6E-409C-BE32-E72D297353CC}">
              <c16:uniqueId val="{00000008-D66E-4ED1-9F3B-F649B1463F32}"/>
            </c:ext>
          </c:extLst>
        </c:ser>
        <c:ser>
          <c:idx val="9"/>
          <c:order val="9"/>
          <c:tx>
            <c:strRef>
              <c:f>Sheet1!$B$42</c:f>
              <c:strCache>
                <c:ptCount val="1"/>
                <c:pt idx="0">
                  <c:v>Total</c:v>
                </c:pt>
              </c:strCache>
            </c:strRef>
          </c:tx>
          <c:spPr>
            <a:solidFill>
              <a:schemeClr val="accent4">
                <a:lumMod val="60000"/>
              </a:schemeClr>
            </a:solidFill>
            <a:ln>
              <a:noFill/>
            </a:ln>
            <a:effectLst/>
          </c:spPr>
          <c:invertIfNegative val="0"/>
          <c:cat>
            <c:multiLvlStrRef>
              <c:f>Sheet1!$C$31:$H$32</c:f>
              <c:multiLvlStrCache>
                <c:ptCount val="6"/>
                <c:lvl>
                  <c:pt idx="0">
                    <c:v>Acquittal (%)</c:v>
                  </c:pt>
                  <c:pt idx="1">
                    <c:v>Conviction (%)</c:v>
                  </c:pt>
                  <c:pt idx="2">
                    <c:v>Acquittal (%)</c:v>
                  </c:pt>
                  <c:pt idx="3">
                    <c:v>Conviction (%)</c:v>
                  </c:pt>
                  <c:pt idx="4">
                    <c:v>Acquittal (%)</c:v>
                  </c:pt>
                  <c:pt idx="5">
                    <c:v>Conviction (%)</c:v>
                  </c:pt>
                </c:lvl>
                <c:lvl>
                  <c:pt idx="0">
                    <c:v>Assam</c:v>
                  </c:pt>
                  <c:pt idx="2">
                    <c:v>Delhi</c:v>
                  </c:pt>
                  <c:pt idx="4">
                    <c:v>Haryana</c:v>
                  </c:pt>
                </c:lvl>
              </c:multiLvlStrCache>
            </c:multiLvlStrRef>
          </c:cat>
          <c:val>
            <c:numRef>
              <c:f>Sheet1!$C$42:$H$42</c:f>
              <c:numCache>
                <c:formatCode>0.0</c:formatCode>
                <c:ptCount val="6"/>
                <c:pt idx="0">
                  <c:v>58.980044345898008</c:v>
                </c:pt>
                <c:pt idx="1">
                  <c:v>14.190687361419069</c:v>
                </c:pt>
                <c:pt idx="2">
                  <c:v>55.498721227621481</c:v>
                </c:pt>
                <c:pt idx="3">
                  <c:v>16.58141517476556</c:v>
                </c:pt>
                <c:pt idx="4">
                  <c:v>63.481116584564859</c:v>
                </c:pt>
                <c:pt idx="5">
                  <c:v>30.377668308702795</c:v>
                </c:pt>
              </c:numCache>
            </c:numRef>
          </c:val>
          <c:extLst>
            <c:ext xmlns:c16="http://schemas.microsoft.com/office/drawing/2014/chart" uri="{C3380CC4-5D6E-409C-BE32-E72D297353CC}">
              <c16:uniqueId val="{00000009-D66E-4ED1-9F3B-F649B1463F32}"/>
            </c:ext>
          </c:extLst>
        </c:ser>
        <c:dLbls>
          <c:dLblPos val="outEnd"/>
          <c:showLegendKey val="0"/>
          <c:showVal val="0"/>
          <c:showCatName val="0"/>
          <c:showSerName val="0"/>
          <c:showPercent val="0"/>
          <c:showBubbleSize val="0"/>
        </c:dLbls>
        <c:gapWidth val="150"/>
        <c:axId val="241811840"/>
        <c:axId val="241802688"/>
      </c:barChart>
      <c:catAx>
        <c:axId val="24181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41802688"/>
        <c:crosses val="autoZero"/>
        <c:auto val="1"/>
        <c:lblAlgn val="ctr"/>
        <c:lblOffset val="100"/>
        <c:noMultiLvlLbl val="0"/>
      </c:catAx>
      <c:valAx>
        <c:axId val="24180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dirty="0" smtClean="0">
                    <a:solidFill>
                      <a:schemeClr val="tx1"/>
                    </a:solidFill>
                  </a:rPr>
                  <a:t>Percentage</a:t>
                </a:r>
                <a:endParaRPr lang="en-IN" sz="1400"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41811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IN" sz="2000" b="1" dirty="0">
                <a:solidFill>
                  <a:schemeClr val="tx1"/>
                </a:solidFill>
              </a:rPr>
              <a:t>Year-wise Cases Registered in Courts </a:t>
            </a:r>
          </a:p>
          <a:p>
            <a:pPr>
              <a:defRPr sz="2000" b="1">
                <a:solidFill>
                  <a:schemeClr val="tx1"/>
                </a:solidFill>
              </a:defRPr>
            </a:pPr>
            <a:r>
              <a:rPr lang="en-IN" sz="2000" b="1" dirty="0" smtClean="0">
                <a:solidFill>
                  <a:schemeClr val="tx1"/>
                </a:solidFill>
              </a:rPr>
              <a:t>(Combined</a:t>
            </a:r>
            <a:r>
              <a:rPr lang="en-IN" sz="2000" b="1" baseline="0" dirty="0" smtClean="0">
                <a:solidFill>
                  <a:schemeClr val="tx1"/>
                </a:solidFill>
              </a:rPr>
              <a:t> Total</a:t>
            </a:r>
            <a:r>
              <a:rPr lang="en-IN" sz="2000" b="1" dirty="0" smtClean="0">
                <a:solidFill>
                  <a:schemeClr val="tx1"/>
                </a:solidFill>
              </a:rPr>
              <a:t> </a:t>
            </a:r>
            <a:r>
              <a:rPr lang="en-IN" sz="2000" b="1" dirty="0">
                <a:solidFill>
                  <a:schemeClr val="tx1"/>
                </a:solidFill>
              </a:rPr>
              <a:t>- Assam, Delhi &amp; Haryana</a:t>
            </a:r>
            <a:r>
              <a:rPr lang="en-IN" sz="2000" b="1" dirty="0" smtClean="0">
                <a:solidFill>
                  <a:schemeClr val="tx1"/>
                </a:solidFill>
              </a:rPr>
              <a:t>)</a:t>
            </a:r>
          </a:p>
          <a:p>
            <a:pPr>
              <a:defRPr sz="2000" b="1">
                <a:solidFill>
                  <a:schemeClr val="tx1"/>
                </a:solidFill>
              </a:defRPr>
            </a:pPr>
            <a:r>
              <a:rPr lang="en-US" sz="2000" b="1" dirty="0" smtClean="0">
                <a:solidFill>
                  <a:schemeClr val="tx1"/>
                </a:solidFill>
              </a:rPr>
              <a:t>2012 to 31 March, 2020</a:t>
            </a:r>
            <a:endParaRPr lang="en-IN" sz="2000" b="1" dirty="0">
              <a:solidFill>
                <a:schemeClr val="tx1"/>
              </a:solidFill>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8.9511605788023918E-2"/>
          <c:y val="0.21712072919894307"/>
          <c:w val="0.88078244171451536"/>
          <c:h val="0.6743810326062416"/>
        </c:manualLayout>
      </c:layout>
      <c:barChart>
        <c:barDir val="col"/>
        <c:grouping val="clustered"/>
        <c:varyColors val="0"/>
        <c:ser>
          <c:idx val="1"/>
          <c:order val="1"/>
          <c:tx>
            <c:strRef>
              <c:f>'Yearwise-Oveall,State-wise'!$I$2</c:f>
              <c:strCache>
                <c:ptCount val="1"/>
                <c:pt idx="0">
                  <c:v>Total No. of Cases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'Yearwise-Oveall,State-wise'!$H$3:$H$11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'Yearwise-Oveall,State-wise'!$I$3:$I$11</c:f>
              <c:numCache>
                <c:formatCode>General</c:formatCode>
                <c:ptCount val="9"/>
                <c:pt idx="0">
                  <c:v>2</c:v>
                </c:pt>
                <c:pt idx="1">
                  <c:v>351</c:v>
                </c:pt>
                <c:pt idx="2">
                  <c:v>762</c:v>
                </c:pt>
                <c:pt idx="3">
                  <c:v>1500</c:v>
                </c:pt>
                <c:pt idx="4">
                  <c:v>2519</c:v>
                </c:pt>
                <c:pt idx="5">
                  <c:v>3486</c:v>
                </c:pt>
                <c:pt idx="6">
                  <c:v>4975</c:v>
                </c:pt>
                <c:pt idx="7">
                  <c:v>5210</c:v>
                </c:pt>
                <c:pt idx="8">
                  <c:v>978</c:v>
                </c:pt>
              </c:numCache>
            </c:numRef>
          </c:val>
          <c:extLst>
            <c:ext xmlns:c16="http://schemas.microsoft.com/office/drawing/2014/chart" uri="{C3380CC4-5D6E-409C-BE32-E72D297353CC}">
              <c16:uniqueId val="{00000000-CFA7-4CBC-8579-299F688CDCA7}"/>
            </c:ext>
          </c:extLst>
        </c:ser>
        <c:dLbls>
          <c:showLegendKey val="0"/>
          <c:showVal val="1"/>
          <c:showCatName val="0"/>
          <c:showSerName val="0"/>
          <c:showPercent val="0"/>
          <c:showBubbleSize val="0"/>
        </c:dLbls>
        <c:gapWidth val="219"/>
        <c:overlap val="-27"/>
        <c:axId val="127386552"/>
        <c:axId val="370337833"/>
        <c:extLst>
          <c:ext xmlns:c15="http://schemas.microsoft.com/office/drawing/2012/chart" uri="{02D57815-91ED-43cb-92C2-25804820EDAC}">
            <c15:filteredBarSeries>
              <c15:ser>
                <c:idx val="0"/>
                <c:order val="0"/>
                <c:tx>
                  <c:strRef>
                    <c:extLst>
                      <c:ext uri="{02D57815-91ED-43cb-92C2-25804820EDAC}">
                        <c15:formulaRef>
                          <c15:sqref>'Yearwise-Oveall,State-wise'!$H$2</c15:sqref>
                        </c15:formulaRef>
                      </c:ext>
                    </c:extLst>
                    <c:strCache>
                      <c:ptCount val="1"/>
                      <c:pt idx="0">
                        <c:v>Year of Registration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'Yearwise-Oveall,State-wise'!$H$3:$H$11</c15:sqref>
                        </c15:formulaRef>
                      </c:ext>
                    </c:extLst>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extLst>
                      <c:ext uri="{02D57815-91ED-43cb-92C2-25804820EDAC}">
                        <c15:formulaRef>
                          <c15:sqref>'Yearwise-Oveall,State-wise'!$H$3:$H$11</c15:sqref>
                        </c15:formulaRef>
                      </c:ext>
                    </c:extLst>
                    <c:numCache>
                      <c:formatCode>General</c:formatCode>
                      <c:ptCount val="9"/>
                      <c:pt idx="0">
                        <c:v>2012</c:v>
                      </c:pt>
                      <c:pt idx="1">
                        <c:v>2013</c:v>
                      </c:pt>
                      <c:pt idx="2">
                        <c:v>2014</c:v>
                      </c:pt>
                      <c:pt idx="3">
                        <c:v>2015</c:v>
                      </c:pt>
                      <c:pt idx="4">
                        <c:v>2016</c:v>
                      </c:pt>
                      <c:pt idx="5">
                        <c:v>2017</c:v>
                      </c:pt>
                      <c:pt idx="6">
                        <c:v>2018</c:v>
                      </c:pt>
                      <c:pt idx="7">
                        <c:v>2019</c:v>
                      </c:pt>
                      <c:pt idx="8">
                        <c:v>2020</c:v>
                      </c:pt>
                    </c:numCache>
                  </c:numRef>
                </c:val>
                <c:extLst>
                  <c:ext xmlns:c16="http://schemas.microsoft.com/office/drawing/2014/chart" uri="{C3380CC4-5D6E-409C-BE32-E72D297353CC}">
                    <c16:uniqueId val="{00000001-CFA7-4CBC-8579-299F688CDCA7}"/>
                  </c:ext>
                </c:extLst>
              </c15:ser>
            </c15:filteredBarSeries>
          </c:ext>
        </c:extLst>
      </c:barChart>
      <c:catAx>
        <c:axId val="12738655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70337833"/>
        <c:crosses val="autoZero"/>
        <c:auto val="1"/>
        <c:lblAlgn val="ctr"/>
        <c:lblOffset val="100"/>
        <c:noMultiLvlLbl val="0"/>
      </c:catAx>
      <c:valAx>
        <c:axId val="37033783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2738655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dirty="0"/>
              <a:t>Conviction and Acquittal </a:t>
            </a:r>
            <a:r>
              <a:rPr lang="en-IN" sz="2000" b="1" dirty="0" smtClean="0"/>
              <a:t>– Category I Offences (In per cent) </a:t>
            </a:r>
            <a:endParaRPr lang="en-IN" sz="2000" b="1" dirty="0"/>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220905363152604E-2"/>
          <c:y val="0.12960189455331581"/>
          <c:w val="0.91534873929071914"/>
          <c:h val="0.48864188608631831"/>
        </c:manualLayout>
      </c:layout>
      <c:barChart>
        <c:barDir val="col"/>
        <c:grouping val="clustered"/>
        <c:varyColors val="0"/>
        <c:ser>
          <c:idx val="0"/>
          <c:order val="0"/>
          <c:tx>
            <c:strRef>
              <c:f>Sheet1!$B$2</c:f>
              <c:strCache>
                <c:ptCount val="1"/>
                <c:pt idx="0">
                  <c:v>Conviction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Sheet1!$A$3:$A$15</c:f>
              <c:strCache>
                <c:ptCount val="13"/>
                <c:pt idx="0">
                  <c:v>PSA</c:v>
                </c:pt>
                <c:pt idx="1">
                  <c:v>APSA</c:v>
                </c:pt>
                <c:pt idx="2">
                  <c:v>SA</c:v>
                </c:pt>
                <c:pt idx="3">
                  <c:v>ASA</c:v>
                </c:pt>
                <c:pt idx="4">
                  <c:v>SH</c:v>
                </c:pt>
                <c:pt idx="5">
                  <c:v>CP</c:v>
                </c:pt>
                <c:pt idx="6">
                  <c:v>PSA + CP</c:v>
                </c:pt>
                <c:pt idx="7">
                  <c:v>PSA + Storage of CP</c:v>
                </c:pt>
                <c:pt idx="8">
                  <c:v>APSA + Storage of CP</c:v>
                </c:pt>
                <c:pt idx="9">
                  <c:v>APSA + CP + Storage of CP</c:v>
                </c:pt>
                <c:pt idx="10">
                  <c:v>SA + CP</c:v>
                </c:pt>
                <c:pt idx="11">
                  <c:v>ASA + CP</c:v>
                </c:pt>
                <c:pt idx="12">
                  <c:v>SH + CP + Storage of CP</c:v>
                </c:pt>
              </c:strCache>
            </c:strRef>
          </c:cat>
          <c:val>
            <c:numRef>
              <c:f>Sheet1!$B$3:$B$15</c:f>
              <c:numCache>
                <c:formatCode>General</c:formatCode>
                <c:ptCount val="13"/>
                <c:pt idx="0">
                  <c:v>22</c:v>
                </c:pt>
                <c:pt idx="1">
                  <c:v>32</c:v>
                </c:pt>
                <c:pt idx="2">
                  <c:v>25</c:v>
                </c:pt>
                <c:pt idx="3">
                  <c:v>32</c:v>
                </c:pt>
                <c:pt idx="4">
                  <c:v>26</c:v>
                </c:pt>
                <c:pt idx="5">
                  <c:v>100</c:v>
                </c:pt>
                <c:pt idx="6">
                  <c:v>29</c:v>
                </c:pt>
                <c:pt idx="7">
                  <c:v>0</c:v>
                </c:pt>
                <c:pt idx="8">
                  <c:v>100</c:v>
                </c:pt>
                <c:pt idx="9">
                  <c:v>0</c:v>
                </c:pt>
                <c:pt idx="10">
                  <c:v>0</c:v>
                </c:pt>
                <c:pt idx="11">
                  <c:v>0</c:v>
                </c:pt>
                <c:pt idx="12">
                  <c:v>0</c:v>
                </c:pt>
              </c:numCache>
            </c:numRef>
          </c:val>
          <c:extLst>
            <c:ext xmlns:c16="http://schemas.microsoft.com/office/drawing/2014/chart" uri="{C3380CC4-5D6E-409C-BE32-E72D297353CC}">
              <c16:uniqueId val="{00000000-2732-4CBC-A6F9-924A91F5651D}"/>
            </c:ext>
          </c:extLst>
        </c:ser>
        <c:ser>
          <c:idx val="1"/>
          <c:order val="1"/>
          <c:tx>
            <c:strRef>
              <c:f>Sheet1!$C$2</c:f>
              <c:strCache>
                <c:ptCount val="1"/>
                <c:pt idx="0">
                  <c:v>Acquittal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Sheet1!$A$3:$A$15</c:f>
              <c:strCache>
                <c:ptCount val="13"/>
                <c:pt idx="0">
                  <c:v>PSA</c:v>
                </c:pt>
                <c:pt idx="1">
                  <c:v>APSA</c:v>
                </c:pt>
                <c:pt idx="2">
                  <c:v>SA</c:v>
                </c:pt>
                <c:pt idx="3">
                  <c:v>ASA</c:v>
                </c:pt>
                <c:pt idx="4">
                  <c:v>SH</c:v>
                </c:pt>
                <c:pt idx="5">
                  <c:v>CP</c:v>
                </c:pt>
                <c:pt idx="6">
                  <c:v>PSA + CP</c:v>
                </c:pt>
                <c:pt idx="7">
                  <c:v>PSA + Storage of CP</c:v>
                </c:pt>
                <c:pt idx="8">
                  <c:v>APSA + Storage of CP</c:v>
                </c:pt>
                <c:pt idx="9">
                  <c:v>APSA + CP + Storage of CP</c:v>
                </c:pt>
                <c:pt idx="10">
                  <c:v>SA + CP</c:v>
                </c:pt>
                <c:pt idx="11">
                  <c:v>ASA + CP</c:v>
                </c:pt>
                <c:pt idx="12">
                  <c:v>SH + CP + Storage of CP</c:v>
                </c:pt>
              </c:strCache>
            </c:strRef>
          </c:cat>
          <c:val>
            <c:numRef>
              <c:f>Sheet1!$C$3:$C$15</c:f>
              <c:numCache>
                <c:formatCode>General</c:formatCode>
                <c:ptCount val="13"/>
                <c:pt idx="0">
                  <c:v>78</c:v>
                </c:pt>
                <c:pt idx="1">
                  <c:v>68</c:v>
                </c:pt>
                <c:pt idx="2">
                  <c:v>75</c:v>
                </c:pt>
                <c:pt idx="3">
                  <c:v>68</c:v>
                </c:pt>
                <c:pt idx="4">
                  <c:v>74</c:v>
                </c:pt>
                <c:pt idx="5">
                  <c:v>0</c:v>
                </c:pt>
                <c:pt idx="6">
                  <c:v>71</c:v>
                </c:pt>
                <c:pt idx="7">
                  <c:v>100</c:v>
                </c:pt>
                <c:pt idx="8">
                  <c:v>0</c:v>
                </c:pt>
                <c:pt idx="9">
                  <c:v>100</c:v>
                </c:pt>
                <c:pt idx="10">
                  <c:v>100</c:v>
                </c:pt>
                <c:pt idx="11">
                  <c:v>100</c:v>
                </c:pt>
                <c:pt idx="12">
                  <c:v>100</c:v>
                </c:pt>
              </c:numCache>
            </c:numRef>
          </c:val>
          <c:extLst>
            <c:ext xmlns:c16="http://schemas.microsoft.com/office/drawing/2014/chart" uri="{C3380CC4-5D6E-409C-BE32-E72D297353CC}">
              <c16:uniqueId val="{00000001-2732-4CBC-A6F9-924A91F5651D}"/>
            </c:ext>
          </c:extLst>
        </c:ser>
        <c:dLbls>
          <c:dLblPos val="outEnd"/>
          <c:showLegendKey val="0"/>
          <c:showVal val="1"/>
          <c:showCatName val="0"/>
          <c:showSerName val="0"/>
          <c:showPercent val="0"/>
          <c:showBubbleSize val="0"/>
        </c:dLbls>
        <c:gapWidth val="219"/>
        <c:overlap val="-27"/>
        <c:axId val="959779759"/>
        <c:axId val="959781423"/>
      </c:barChart>
      <c:catAx>
        <c:axId val="959779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59781423"/>
        <c:crosses val="autoZero"/>
        <c:auto val="1"/>
        <c:lblAlgn val="ctr"/>
        <c:lblOffset val="100"/>
        <c:noMultiLvlLbl val="0"/>
      </c:catAx>
      <c:valAx>
        <c:axId val="959781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597797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IN" sz="1800" b="1"/>
              <a:t>Conviction &amp; Acquittal - Category II Offences (In per cent)</a:t>
            </a: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Sheet1!$B$26</c:f>
              <c:strCache>
                <c:ptCount val="1"/>
                <c:pt idx="0">
                  <c:v>Conviction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Sheet1!$A$27:$A$40</c:f>
              <c:strCache>
                <c:ptCount val="14"/>
                <c:pt idx="0">
                  <c:v>Abetment of PSA</c:v>
                </c:pt>
                <c:pt idx="1">
                  <c:v>Abetment of APSA</c:v>
                </c:pt>
                <c:pt idx="2">
                  <c:v>Abetment of SA</c:v>
                </c:pt>
                <c:pt idx="3">
                  <c:v>Abetment of ASA</c:v>
                </c:pt>
                <c:pt idx="4">
                  <c:v>Abetment of SH</c:v>
                </c:pt>
                <c:pt idx="5">
                  <c:v>Abetment of CP</c:v>
                </c:pt>
                <c:pt idx="6">
                  <c:v>Abetment of PSA + CP</c:v>
                </c:pt>
                <c:pt idx="7">
                  <c:v>Abetment of Attempt to APSA</c:v>
                </c:pt>
                <c:pt idx="8">
                  <c:v>Abetment of Attempt to SA</c:v>
                </c:pt>
                <c:pt idx="9">
                  <c:v>Attempt to PSA</c:v>
                </c:pt>
                <c:pt idx="10">
                  <c:v>Attempt to APSA</c:v>
                </c:pt>
                <c:pt idx="11">
                  <c:v>Attempt to SA</c:v>
                </c:pt>
                <c:pt idx="12">
                  <c:v>Attempt to ASA</c:v>
                </c:pt>
                <c:pt idx="13">
                  <c:v>Attempt to SH</c:v>
                </c:pt>
              </c:strCache>
            </c:strRef>
          </c:cat>
          <c:val>
            <c:numRef>
              <c:f>Sheet1!$B$27:$B$40</c:f>
              <c:numCache>
                <c:formatCode>General</c:formatCode>
                <c:ptCount val="14"/>
                <c:pt idx="0">
                  <c:v>0</c:v>
                </c:pt>
                <c:pt idx="1">
                  <c:v>24</c:v>
                </c:pt>
                <c:pt idx="2">
                  <c:v>9</c:v>
                </c:pt>
                <c:pt idx="3">
                  <c:v>0</c:v>
                </c:pt>
                <c:pt idx="4">
                  <c:v>0</c:v>
                </c:pt>
                <c:pt idx="5">
                  <c:v>20</c:v>
                </c:pt>
                <c:pt idx="6">
                  <c:v>0</c:v>
                </c:pt>
                <c:pt idx="7">
                  <c:v>0</c:v>
                </c:pt>
                <c:pt idx="8">
                  <c:v>0</c:v>
                </c:pt>
                <c:pt idx="9">
                  <c:v>30</c:v>
                </c:pt>
                <c:pt idx="10">
                  <c:v>30</c:v>
                </c:pt>
                <c:pt idx="11">
                  <c:v>15</c:v>
                </c:pt>
                <c:pt idx="12">
                  <c:v>43</c:v>
                </c:pt>
                <c:pt idx="13">
                  <c:v>50</c:v>
                </c:pt>
              </c:numCache>
            </c:numRef>
          </c:val>
          <c:extLst>
            <c:ext xmlns:c16="http://schemas.microsoft.com/office/drawing/2014/chart" uri="{C3380CC4-5D6E-409C-BE32-E72D297353CC}">
              <c16:uniqueId val="{00000000-818F-4516-A7F2-474B4FD2B589}"/>
            </c:ext>
          </c:extLst>
        </c:ser>
        <c:ser>
          <c:idx val="1"/>
          <c:order val="1"/>
          <c:tx>
            <c:strRef>
              <c:f>Sheet1!$C$26</c:f>
              <c:strCache>
                <c:ptCount val="1"/>
                <c:pt idx="0">
                  <c:v>(Acquittal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Sheet1!$A$27:$A$40</c:f>
              <c:strCache>
                <c:ptCount val="14"/>
                <c:pt idx="0">
                  <c:v>Abetment of PSA</c:v>
                </c:pt>
                <c:pt idx="1">
                  <c:v>Abetment of APSA</c:v>
                </c:pt>
                <c:pt idx="2">
                  <c:v>Abetment of SA</c:v>
                </c:pt>
                <c:pt idx="3">
                  <c:v>Abetment of ASA</c:v>
                </c:pt>
                <c:pt idx="4">
                  <c:v>Abetment of SH</c:v>
                </c:pt>
                <c:pt idx="5">
                  <c:v>Abetment of CP</c:v>
                </c:pt>
                <c:pt idx="6">
                  <c:v>Abetment of PSA + CP</c:v>
                </c:pt>
                <c:pt idx="7">
                  <c:v>Abetment of Attempt to APSA</c:v>
                </c:pt>
                <c:pt idx="8">
                  <c:v>Abetment of Attempt to SA</c:v>
                </c:pt>
                <c:pt idx="9">
                  <c:v>Attempt to PSA</c:v>
                </c:pt>
                <c:pt idx="10">
                  <c:v>Attempt to APSA</c:v>
                </c:pt>
                <c:pt idx="11">
                  <c:v>Attempt to SA</c:v>
                </c:pt>
                <c:pt idx="12">
                  <c:v>Attempt to ASA</c:v>
                </c:pt>
                <c:pt idx="13">
                  <c:v>Attempt to SH</c:v>
                </c:pt>
              </c:strCache>
            </c:strRef>
          </c:cat>
          <c:val>
            <c:numRef>
              <c:f>Sheet1!$C$27:$C$40</c:f>
              <c:numCache>
                <c:formatCode>General</c:formatCode>
                <c:ptCount val="14"/>
                <c:pt idx="0">
                  <c:v>0</c:v>
                </c:pt>
                <c:pt idx="1">
                  <c:v>76</c:v>
                </c:pt>
                <c:pt idx="2">
                  <c:v>91</c:v>
                </c:pt>
                <c:pt idx="3">
                  <c:v>100</c:v>
                </c:pt>
                <c:pt idx="4">
                  <c:v>100</c:v>
                </c:pt>
                <c:pt idx="5">
                  <c:v>80</c:v>
                </c:pt>
                <c:pt idx="6">
                  <c:v>100</c:v>
                </c:pt>
                <c:pt idx="7">
                  <c:v>100</c:v>
                </c:pt>
                <c:pt idx="8">
                  <c:v>100</c:v>
                </c:pt>
                <c:pt idx="9">
                  <c:v>70</c:v>
                </c:pt>
                <c:pt idx="10">
                  <c:v>70</c:v>
                </c:pt>
                <c:pt idx="11">
                  <c:v>85</c:v>
                </c:pt>
                <c:pt idx="12">
                  <c:v>57</c:v>
                </c:pt>
                <c:pt idx="13">
                  <c:v>100</c:v>
                </c:pt>
              </c:numCache>
            </c:numRef>
          </c:val>
          <c:extLst>
            <c:ext xmlns:c16="http://schemas.microsoft.com/office/drawing/2014/chart" uri="{C3380CC4-5D6E-409C-BE32-E72D297353CC}">
              <c16:uniqueId val="{00000001-818F-4516-A7F2-474B4FD2B589}"/>
            </c:ext>
          </c:extLst>
        </c:ser>
        <c:dLbls>
          <c:dLblPos val="outEnd"/>
          <c:showLegendKey val="0"/>
          <c:showVal val="1"/>
          <c:showCatName val="0"/>
          <c:showSerName val="0"/>
          <c:showPercent val="0"/>
          <c:showBubbleSize val="0"/>
        </c:dLbls>
        <c:gapWidth val="219"/>
        <c:overlap val="-27"/>
        <c:axId val="959769359"/>
        <c:axId val="959787663"/>
      </c:barChart>
      <c:catAx>
        <c:axId val="959769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59787663"/>
        <c:crosses val="autoZero"/>
        <c:auto val="1"/>
        <c:lblAlgn val="ctr"/>
        <c:lblOffset val="100"/>
        <c:noMultiLvlLbl val="0"/>
      </c:catAx>
      <c:valAx>
        <c:axId val="95978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597693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r>
              <a:rPr lang="en-IN" b="1"/>
              <a:t>Conviction &amp; Acquittal - Category III Offences (In per cent)</a:t>
            </a:r>
          </a:p>
        </c:rich>
      </c:tx>
      <c:layout/>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650964082950218E-2"/>
          <c:y val="0.1434296181728634"/>
          <c:w val="0.90667784444000254"/>
          <c:h val="0.69491519272808966"/>
        </c:manualLayout>
      </c:layout>
      <c:barChart>
        <c:barDir val="col"/>
        <c:grouping val="clustered"/>
        <c:varyColors val="0"/>
        <c:ser>
          <c:idx val="0"/>
          <c:order val="0"/>
          <c:tx>
            <c:strRef>
              <c:f>Sheet1!$B$50</c:f>
              <c:strCache>
                <c:ptCount val="1"/>
                <c:pt idx="0">
                  <c:v>Conviction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Sheet1!$A$51:$A$53</c:f>
              <c:strCache>
                <c:ptCount val="3"/>
                <c:pt idx="0">
                  <c:v>Disclosure of Identity </c:v>
                </c:pt>
                <c:pt idx="1">
                  <c:v>Failure to report</c:v>
                </c:pt>
                <c:pt idx="2">
                  <c:v>False reporting</c:v>
                </c:pt>
              </c:strCache>
            </c:strRef>
          </c:cat>
          <c:val>
            <c:numRef>
              <c:f>Sheet1!$B$51:$B$53</c:f>
              <c:numCache>
                <c:formatCode>General</c:formatCode>
                <c:ptCount val="3"/>
                <c:pt idx="0">
                  <c:v>0</c:v>
                </c:pt>
                <c:pt idx="1">
                  <c:v>0</c:v>
                </c:pt>
                <c:pt idx="2">
                  <c:v>100</c:v>
                </c:pt>
              </c:numCache>
            </c:numRef>
          </c:val>
          <c:extLst>
            <c:ext xmlns:c16="http://schemas.microsoft.com/office/drawing/2014/chart" uri="{C3380CC4-5D6E-409C-BE32-E72D297353CC}">
              <c16:uniqueId val="{00000000-5BC8-4ACE-BBB6-06D854454894}"/>
            </c:ext>
          </c:extLst>
        </c:ser>
        <c:ser>
          <c:idx val="1"/>
          <c:order val="1"/>
          <c:tx>
            <c:strRef>
              <c:f>Sheet1!$C$50</c:f>
              <c:strCache>
                <c:ptCount val="1"/>
                <c:pt idx="0">
                  <c:v>(Acquittal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Sheet1!$A$51:$A$53</c:f>
              <c:strCache>
                <c:ptCount val="3"/>
                <c:pt idx="0">
                  <c:v>Disclosure of Identity </c:v>
                </c:pt>
                <c:pt idx="1">
                  <c:v>Failure to report</c:v>
                </c:pt>
                <c:pt idx="2">
                  <c:v>False reporting</c:v>
                </c:pt>
              </c:strCache>
            </c:strRef>
          </c:cat>
          <c:val>
            <c:numRef>
              <c:f>Sheet1!$C$51:$C$53</c:f>
              <c:numCache>
                <c:formatCode>General</c:formatCode>
                <c:ptCount val="3"/>
                <c:pt idx="0">
                  <c:v>0</c:v>
                </c:pt>
                <c:pt idx="1">
                  <c:v>100</c:v>
                </c:pt>
                <c:pt idx="2">
                  <c:v>0</c:v>
                </c:pt>
              </c:numCache>
            </c:numRef>
          </c:val>
          <c:extLst>
            <c:ext xmlns:c16="http://schemas.microsoft.com/office/drawing/2014/chart" uri="{C3380CC4-5D6E-409C-BE32-E72D297353CC}">
              <c16:uniqueId val="{00000001-5BC8-4ACE-BBB6-06D854454894}"/>
            </c:ext>
          </c:extLst>
        </c:ser>
        <c:dLbls>
          <c:dLblPos val="outEnd"/>
          <c:showLegendKey val="0"/>
          <c:showVal val="1"/>
          <c:showCatName val="0"/>
          <c:showSerName val="0"/>
          <c:showPercent val="0"/>
          <c:showBubbleSize val="0"/>
        </c:dLbls>
        <c:gapWidth val="219"/>
        <c:overlap val="-27"/>
        <c:axId val="926507311"/>
        <c:axId val="926504399"/>
      </c:barChart>
      <c:catAx>
        <c:axId val="926507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926504399"/>
        <c:crosses val="autoZero"/>
        <c:auto val="1"/>
        <c:lblAlgn val="ctr"/>
        <c:lblOffset val="100"/>
        <c:noMultiLvlLbl val="0"/>
      </c:catAx>
      <c:valAx>
        <c:axId val="92650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9265073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000" b="1" i="0" u="none" strike="noStrike" kern="1200" spc="0" baseline="0">
                <a:solidFill>
                  <a:schemeClr val="tx1"/>
                </a:solidFill>
                <a:latin typeface="+mn-lt"/>
                <a:ea typeface="+mn-ea"/>
                <a:cs typeface="+mn-cs"/>
              </a:defRPr>
            </a:pPr>
            <a:r>
              <a:rPr lang="en-IN" sz="2000" b="1">
                <a:solidFill>
                  <a:schemeClr val="tx1"/>
                </a:solidFill>
              </a:rPr>
              <a:t>Year-wise Cases Registered in Courts - State/UT Share</a:t>
            </a:r>
          </a:p>
        </c:rich>
      </c:tx>
      <c:overlay val="0"/>
      <c:spPr>
        <a:noFill/>
        <a:ln>
          <a:noFill/>
        </a:ln>
        <a:effectLst/>
      </c:spPr>
      <c:txPr>
        <a:bodyPr rot="0" spcFirstLastPara="1" vertOverflow="ellipsis" vert="horz" wrap="square" anchor="ctr" anchorCtr="1"/>
        <a:lstStyle/>
        <a:p>
          <a:pPr>
            <a:defRPr lang="en-US" sz="2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4122643530622968E-2"/>
          <c:y val="0.16405486805327879"/>
          <c:w val="0.82885685520949659"/>
          <c:h val="0.655779927650187"/>
        </c:manualLayout>
      </c:layout>
      <c:lineChart>
        <c:grouping val="standard"/>
        <c:varyColors val="0"/>
        <c:ser>
          <c:idx val="0"/>
          <c:order val="0"/>
          <c:tx>
            <c:strRef>
              <c:f>'Yearwise-Oveall,State-wise'!$C$2</c:f>
              <c:strCache>
                <c:ptCount val="1"/>
                <c:pt idx="0">
                  <c:v>Assam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4.8157958102576452E-3"/>
                  <c:y val="-1.59235668789808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FE2-4086-B365-B4C34AC2AE61}"/>
                </c:ext>
              </c:extLst>
            </c:dLbl>
            <c:dLbl>
              <c:idx val="1"/>
              <c:layout>
                <c:manualLayout>
                  <c:x val="-2.6486876956417025E-2"/>
                  <c:y val="-2.9223045249195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FE2-4086-B365-B4C34AC2AE61}"/>
                </c:ext>
              </c:extLst>
            </c:dLbl>
            <c:dLbl>
              <c:idx val="2"/>
              <c:layout>
                <c:manualLayout>
                  <c:x val="-5.5381651817962965E-2"/>
                  <c:y val="-2.56944637389627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FE2-4086-B365-B4C34AC2AE61}"/>
                </c:ext>
              </c:extLst>
            </c:dLbl>
            <c:dLbl>
              <c:idx val="3"/>
              <c:layout>
                <c:manualLayout>
                  <c:x val="-6.019744762822056E-2"/>
                  <c:y val="-2.56944637389627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E2-4086-B365-B4C34AC2AE61}"/>
                </c:ext>
              </c:extLst>
            </c:dLbl>
            <c:dLbl>
              <c:idx val="4"/>
              <c:layout>
                <c:manualLayout>
                  <c:x val="-5.7789549723091742E-2"/>
                  <c:y val="-1.77329280558349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FE2-4086-B365-B4C34AC2AE61}"/>
                </c:ext>
              </c:extLst>
            </c:dLbl>
            <c:dLbl>
              <c:idx val="5"/>
              <c:layout>
                <c:manualLayout>
                  <c:x val="-6.2605345533349469E-2"/>
                  <c:y val="-1.99044585987261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FE2-4086-B365-B4C34AC2AE61}"/>
                </c:ext>
              </c:extLst>
            </c:dLbl>
            <c:dLbl>
              <c:idx val="6"/>
              <c:layout>
                <c:manualLayout>
                  <c:x val="-6.9829039248735847E-2"/>
                  <c:y val="-3.18471337579617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FE2-4086-B365-B4C34AC2AE61}"/>
                </c:ext>
              </c:extLst>
            </c:dLbl>
            <c:dLbl>
              <c:idx val="7"/>
              <c:layout>
                <c:manualLayout>
                  <c:x val="-7.7052732964122322E-2"/>
                  <c:y val="-2.47000705716302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FE2-4086-B365-B4C34AC2AE61}"/>
                </c:ext>
              </c:extLst>
            </c:dLbl>
            <c:dLbl>
              <c:idx val="8"/>
              <c:layout>
                <c:manualLayout>
                  <c:x val="-1.6855285335901759E-2"/>
                  <c:y val="-2.11714890613973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FE2-4086-B365-B4C34AC2AE61}"/>
                </c:ext>
              </c:extLst>
            </c:dLbl>
            <c:spPr>
              <a:noFill/>
              <a:ln>
                <a:noFill/>
              </a:ln>
              <a:effectLst/>
            </c:spPr>
            <c:txPr>
              <a:bodyPr rot="0" spcFirstLastPara="1" vertOverflow="ellipsis" vert="horz" wrap="square" anchor="ctr" anchorCtr="1"/>
              <a:lstStyle/>
              <a:p>
                <a:pPr>
                  <a:defRPr lang="en-US" sz="1600" b="0" i="0" u="none" strike="noStrike" kern="1200" baseline="0">
                    <a:solidFill>
                      <a:schemeClr val="accent1">
                        <a:lumMod val="7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'Yearwise-Oveall,State-wise'!$B$3:$B$11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'Yearwise-Oveall,State-wise'!$C$3:$C$11</c:f>
              <c:numCache>
                <c:formatCode>General</c:formatCode>
                <c:ptCount val="9"/>
                <c:pt idx="0">
                  <c:v>0</c:v>
                </c:pt>
                <c:pt idx="1">
                  <c:v>18</c:v>
                </c:pt>
                <c:pt idx="2">
                  <c:v>169</c:v>
                </c:pt>
                <c:pt idx="3">
                  <c:v>353</c:v>
                </c:pt>
                <c:pt idx="4">
                  <c:v>632</c:v>
                </c:pt>
                <c:pt idx="5">
                  <c:v>918</c:v>
                </c:pt>
                <c:pt idx="6">
                  <c:v>1522</c:v>
                </c:pt>
                <c:pt idx="7">
                  <c:v>1793</c:v>
                </c:pt>
                <c:pt idx="8">
                  <c:v>381</c:v>
                </c:pt>
              </c:numCache>
            </c:numRef>
          </c:val>
          <c:smooth val="0"/>
          <c:extLst>
            <c:ext xmlns:c16="http://schemas.microsoft.com/office/drawing/2014/chart" uri="{C3380CC4-5D6E-409C-BE32-E72D297353CC}">
              <c16:uniqueId val="{00000009-BFE2-4086-B365-B4C34AC2AE61}"/>
            </c:ext>
          </c:extLst>
        </c:ser>
        <c:ser>
          <c:idx val="1"/>
          <c:order val="1"/>
          <c:tx>
            <c:strRef>
              <c:f>'Yearwise-Oveall,State-wise'!$D$2</c:f>
              <c:strCache>
                <c:ptCount val="1"/>
                <c:pt idx="0">
                  <c:v>Delhi</c:v>
                </c:pt>
              </c:strCache>
            </c:strRef>
          </c:tx>
          <c:spPr>
            <a:ln w="28575" cap="rnd">
              <a:solidFill>
                <a:srgbClr val="EC7728"/>
              </a:solidFill>
              <a:round/>
            </a:ln>
            <a:effectLst/>
          </c:spPr>
          <c:marker>
            <c:symbol val="circle"/>
            <c:size val="5"/>
            <c:spPr>
              <a:solidFill>
                <a:schemeClr val="accent2"/>
              </a:solidFill>
              <a:ln w="9525">
                <a:solidFill>
                  <a:schemeClr val="accent2"/>
                </a:solidFill>
              </a:ln>
              <a:effectLst/>
            </c:spPr>
          </c:marker>
          <c:dLbls>
            <c:dLbl>
              <c:idx val="6"/>
              <c:layout>
                <c:manualLayout>
                  <c:x val="-4.2427161088369851E-2"/>
                  <c:y val="-3.3495129446151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FE2-4086-B365-B4C34AC2AE61}"/>
                </c:ext>
              </c:extLst>
            </c:dLbl>
            <c:dLbl>
              <c:idx val="7"/>
              <c:layout>
                <c:manualLayout>
                  <c:x val="-3.7611365278112208E-2"/>
                  <c:y val="-3.3495129446151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FE2-4086-B365-B4C34AC2AE61}"/>
                </c:ext>
              </c:extLst>
            </c:dLbl>
            <c:dLbl>
              <c:idx val="8"/>
              <c:layout>
                <c:manualLayout>
                  <c:x val="-8.0423790031304444E-3"/>
                  <c:y val="1.33308142410215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FE2-4086-B365-B4C34AC2AE61}"/>
                </c:ext>
              </c:extLst>
            </c:dLbl>
            <c:spPr>
              <a:noFill/>
              <a:ln>
                <a:noFill/>
              </a:ln>
              <a:effectLst/>
            </c:spPr>
            <c:txPr>
              <a:bodyPr rot="0" spcFirstLastPara="1" vertOverflow="ellipsis" vert="horz" wrap="square" anchor="ctr" anchorCtr="1"/>
              <a:lstStyle/>
              <a:p>
                <a:pPr>
                  <a:defRPr lang="en-US" sz="1600" b="0"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'Yearwise-Oveall,State-wise'!$B$3:$B$11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'Yearwise-Oveall,State-wise'!$D$3:$D$11</c:f>
              <c:numCache>
                <c:formatCode>General</c:formatCode>
                <c:ptCount val="9"/>
                <c:pt idx="0">
                  <c:v>2</c:v>
                </c:pt>
                <c:pt idx="1">
                  <c:v>331</c:v>
                </c:pt>
                <c:pt idx="2">
                  <c:v>482</c:v>
                </c:pt>
                <c:pt idx="3">
                  <c:v>768</c:v>
                </c:pt>
                <c:pt idx="4">
                  <c:v>1300</c:v>
                </c:pt>
                <c:pt idx="5">
                  <c:v>1700</c:v>
                </c:pt>
                <c:pt idx="6">
                  <c:v>2281</c:v>
                </c:pt>
                <c:pt idx="7">
                  <c:v>2158</c:v>
                </c:pt>
                <c:pt idx="8">
                  <c:v>344</c:v>
                </c:pt>
              </c:numCache>
            </c:numRef>
          </c:val>
          <c:smooth val="0"/>
          <c:extLst>
            <c:ext xmlns:c16="http://schemas.microsoft.com/office/drawing/2014/chart" uri="{C3380CC4-5D6E-409C-BE32-E72D297353CC}">
              <c16:uniqueId val="{0000000D-BFE2-4086-B365-B4C34AC2AE61}"/>
            </c:ext>
          </c:extLst>
        </c:ser>
        <c:ser>
          <c:idx val="2"/>
          <c:order val="2"/>
          <c:tx>
            <c:strRef>
              <c:f>'Yearwise-Oveall,State-wise'!$E$2</c:f>
              <c:strCache>
                <c:ptCount val="1"/>
                <c:pt idx="0">
                  <c:v>Haryana</c:v>
                </c:pt>
              </c:strCache>
            </c:strRef>
          </c:tx>
          <c:spPr>
            <a:ln w="28575" cap="rnd">
              <a:solidFill>
                <a:schemeClr val="accent6">
                  <a:lumMod val="60000"/>
                  <a:lumOff val="40000"/>
                </a:schemeClr>
              </a:solidFill>
              <a:round/>
            </a:ln>
            <a:effectLst/>
          </c:spPr>
          <c:marker>
            <c:symbol val="circle"/>
            <c:size val="5"/>
            <c:spPr>
              <a:solidFill>
                <a:schemeClr val="tx1"/>
              </a:solidFill>
              <a:ln w="9525">
                <a:solidFill>
                  <a:schemeClr val="accent3"/>
                </a:solidFill>
              </a:ln>
              <a:effectLst/>
            </c:spPr>
          </c:marker>
          <c:dLbls>
            <c:dLbl>
              <c:idx val="0"/>
              <c:layout>
                <c:manualLayout>
                  <c:x val="-1.9263183241030581E-2"/>
                  <c:y val="1.2847370790013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FE2-4086-B365-B4C34AC2AE61}"/>
                </c:ext>
              </c:extLst>
            </c:dLbl>
            <c:dLbl>
              <c:idx val="1"/>
              <c:layout>
                <c:manualLayout>
                  <c:x val="-2.4078979051288224E-2"/>
                  <c:y val="1.4566651292794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FE2-4086-B365-B4C34AC2AE61}"/>
                </c:ext>
              </c:extLst>
            </c:dLbl>
            <c:dLbl>
              <c:idx val="2"/>
              <c:layout>
                <c:manualLayout>
                  <c:x val="-1.4447387430772935E-2"/>
                  <c:y val="1.8095232803027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FE2-4086-B365-B4C34AC2AE61}"/>
                </c:ext>
              </c:extLst>
            </c:dLbl>
            <c:dLbl>
              <c:idx val="3"/>
              <c:layout>
                <c:manualLayout>
                  <c:x val="-2.1671081146159402E-2"/>
                  <c:y val="3.04902783411777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FE2-4086-B365-B4C34AC2AE61}"/>
                </c:ext>
              </c:extLst>
            </c:dLbl>
            <c:dLbl>
              <c:idx val="4"/>
              <c:layout>
                <c:manualLayout>
                  <c:x val="-2.4078979051288224E-2"/>
                  <c:y val="2.2980790068849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BFE2-4086-B365-B4C34AC2AE61}"/>
                </c:ext>
              </c:extLst>
            </c:dLbl>
            <c:dLbl>
              <c:idx val="5"/>
              <c:layout>
                <c:manualLayout>
                  <c:x val="-1.9263183241030667E-2"/>
                  <c:y val="2.38853503184712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BFE2-4086-B365-B4C34AC2AE61}"/>
                </c:ext>
              </c:extLst>
            </c:dLbl>
            <c:dLbl>
              <c:idx val="6"/>
              <c:layout>
                <c:manualLayout>
                  <c:x val="-3.6118468576932336E-2"/>
                  <c:y val="3.58280254777070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BFE2-4086-B365-B4C34AC2AE61}"/>
                </c:ext>
              </c:extLst>
            </c:dLbl>
            <c:dLbl>
              <c:idx val="7"/>
              <c:layout>
                <c:manualLayout>
                  <c:x val="-6.501324343847821E-2"/>
                  <c:y val="3.58281608588622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BFE2-4086-B365-B4C34AC2AE61}"/>
                </c:ext>
              </c:extLst>
            </c:dLbl>
            <c:dLbl>
              <c:idx val="8"/>
              <c:layout>
                <c:manualLayout>
                  <c:x val="-4.3342162292318805E-2"/>
                  <c:y val="2.65093715790817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BFE2-4086-B365-B4C34AC2AE61}"/>
                </c:ext>
              </c:extLst>
            </c:dLbl>
            <c:spPr>
              <a:noFill/>
              <a:ln>
                <a:noFill/>
              </a:ln>
              <a:effectLst/>
            </c:spPr>
            <c:txPr>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'Yearwise-Oveall,State-wise'!$B$3:$B$11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'Yearwise-Oveall,State-wise'!$E$3:$E$11</c:f>
              <c:numCache>
                <c:formatCode>General</c:formatCode>
                <c:ptCount val="9"/>
                <c:pt idx="0">
                  <c:v>0</c:v>
                </c:pt>
                <c:pt idx="1">
                  <c:v>2</c:v>
                </c:pt>
                <c:pt idx="2">
                  <c:v>111</c:v>
                </c:pt>
                <c:pt idx="3">
                  <c:v>379</c:v>
                </c:pt>
                <c:pt idx="4">
                  <c:v>587</c:v>
                </c:pt>
                <c:pt idx="5">
                  <c:v>868</c:v>
                </c:pt>
                <c:pt idx="6">
                  <c:v>1172</c:v>
                </c:pt>
                <c:pt idx="7">
                  <c:v>1259</c:v>
                </c:pt>
                <c:pt idx="8">
                  <c:v>253</c:v>
                </c:pt>
              </c:numCache>
            </c:numRef>
          </c:val>
          <c:smooth val="0"/>
          <c:extLst>
            <c:ext xmlns:c16="http://schemas.microsoft.com/office/drawing/2014/chart" uri="{C3380CC4-5D6E-409C-BE32-E72D297353CC}">
              <c16:uniqueId val="{00000017-BFE2-4086-B365-B4C34AC2AE61}"/>
            </c:ext>
          </c:extLst>
        </c:ser>
        <c:dLbls>
          <c:showLegendKey val="0"/>
          <c:showVal val="1"/>
          <c:showCatName val="0"/>
          <c:showSerName val="0"/>
          <c:showPercent val="0"/>
          <c:showBubbleSize val="0"/>
        </c:dLbls>
        <c:marker val="1"/>
        <c:smooth val="0"/>
        <c:axId val="230907029"/>
        <c:axId val="58430228"/>
      </c:lineChart>
      <c:dateAx>
        <c:axId val="230907029"/>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mn-lt"/>
                <a:ea typeface="+mn-ea"/>
                <a:cs typeface="+mn-cs"/>
              </a:defRPr>
            </a:pPr>
            <a:endParaRPr lang="en-US"/>
          </a:p>
        </c:txPr>
        <c:crossAx val="58430228"/>
        <c:crosses val="autoZero"/>
        <c:auto val="0"/>
        <c:lblOffset val="100"/>
        <c:baseTimeUnit val="days"/>
      </c:dateAx>
      <c:valAx>
        <c:axId val="584302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US"/>
          </a:p>
        </c:txPr>
        <c:crossAx val="230907029"/>
        <c:crosses val="autoZero"/>
        <c:crossBetween val="midCat"/>
      </c:valAx>
      <c:spPr>
        <a:noFill/>
        <a:ln>
          <a:noFill/>
        </a:ln>
        <a:effectLst/>
      </c:spPr>
    </c:plotArea>
    <c:legend>
      <c:legendPos val="b"/>
      <c:layout>
        <c:manualLayout>
          <c:xMode val="edge"/>
          <c:yMode val="edge"/>
          <c:x val="0.24417373441141074"/>
          <c:y val="0.90957706343399036"/>
          <c:w val="0.53506352675034996"/>
          <c:h val="5.8699446828933285E-2"/>
        </c:manualLayout>
      </c:layout>
      <c:overlay val="0"/>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US"/>
        </a:p>
      </c:txPr>
    </c:legend>
    <c:plotVisOnly val="0"/>
    <c:dispBlanksAs val="span"/>
    <c:showDLblsOverMax val="0"/>
  </c:chart>
  <c:spPr>
    <a:solidFill>
      <a:schemeClr val="bg1"/>
    </a:solidFill>
    <a:ln w="9525" cap="flat" cmpd="sng" algn="ctr">
      <a:solidFill>
        <a:schemeClr val="tx1">
          <a:lumMod val="65000"/>
          <a:lumOff val="35000"/>
        </a:schemeClr>
      </a:solidFill>
      <a:round/>
    </a:ln>
    <a:effectLst/>
  </c:spPr>
  <c:txPr>
    <a:bodyPr/>
    <a:lstStyle/>
    <a:p>
      <a:pPr>
        <a:defRPr lang="en-US">
          <a:solidFill>
            <a:schemeClr val="tx1">
              <a:lumMod val="65000"/>
              <a:lumOff val="35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0" i="0" u="none" strike="noStrike" kern="1200" spc="0" baseline="0">
                <a:solidFill>
                  <a:schemeClr val="tx1">
                    <a:lumMod val="65000"/>
                    <a:lumOff val="35000"/>
                  </a:schemeClr>
                </a:solidFill>
                <a:latin typeface="+mn-lt"/>
                <a:ea typeface="+mn-ea"/>
                <a:cs typeface="+mn-cs"/>
              </a:defRPr>
            </a:pPr>
            <a:r>
              <a:rPr lang="en-IN" sz="1800" b="1" i="0" baseline="0">
                <a:solidFill>
                  <a:schemeClr val="tx1"/>
                </a:solidFill>
                <a:effectLst/>
              </a:rPr>
              <a:t>District-wise No. of Cases - Assam</a:t>
            </a:r>
            <a:endParaRPr lang="en-IN" sz="1800">
              <a:solidFill>
                <a:schemeClr val="tx1"/>
              </a:solidFill>
              <a:effectLst/>
            </a:endParaRPr>
          </a:p>
          <a:p>
            <a:pPr>
              <a:defRPr sz="1800"/>
            </a:pPr>
            <a:r>
              <a:rPr lang="en-IN" sz="1800" b="1" i="0" baseline="0">
                <a:solidFill>
                  <a:schemeClr val="tx1"/>
                </a:solidFill>
                <a:effectLst/>
              </a:rPr>
              <a:t>(2012 to 31 March, 2020)</a:t>
            </a:r>
            <a:endParaRPr lang="en-IN" sz="1800">
              <a:solidFill>
                <a:schemeClr val="tx1"/>
              </a:solidFill>
              <a:effectLst/>
            </a:endParaRPr>
          </a:p>
        </c:rich>
      </c:tx>
      <c:overlay val="0"/>
      <c:spPr>
        <a:noFill/>
        <a:ln>
          <a:noFill/>
        </a:ln>
        <a:effectLst/>
      </c:spPr>
      <c:txPr>
        <a:bodyPr rot="0" spcFirstLastPara="1" vertOverflow="ellipsis" vert="horz" wrap="square" anchor="ctr" anchorCtr="1"/>
        <a:lstStyle/>
        <a:p>
          <a:pPr>
            <a:defRPr lang="en-US"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89912621805627"/>
          <c:y val="0.1184800297139714"/>
          <c:w val="0.83968681837595116"/>
          <c:h val="0.82370338062891513"/>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'(a)Yearwise Case reg.'!$B$4:$B$30</c:f>
              <c:strCache>
                <c:ptCount val="27"/>
                <c:pt idx="0">
                  <c:v>Barpeta</c:v>
                </c:pt>
                <c:pt idx="1">
                  <c:v>Sonitpur</c:v>
                </c:pt>
                <c:pt idx="2">
                  <c:v>Sivasagar</c:v>
                </c:pt>
                <c:pt idx="3">
                  <c:v>Nagaon</c:v>
                </c:pt>
                <c:pt idx="4">
                  <c:v>Morigaon</c:v>
                </c:pt>
                <c:pt idx="5">
                  <c:v>Golaghat</c:v>
                </c:pt>
                <c:pt idx="6">
                  <c:v>Dhubri</c:v>
                </c:pt>
                <c:pt idx="7">
                  <c:v>Kamrup</c:v>
                </c:pt>
                <c:pt idx="8">
                  <c:v>Kamrup Metro</c:v>
                </c:pt>
                <c:pt idx="9">
                  <c:v>Cachar</c:v>
                </c:pt>
                <c:pt idx="10">
                  <c:v>Tinsukia</c:v>
                </c:pt>
                <c:pt idx="11">
                  <c:v>Baksa</c:v>
                </c:pt>
                <c:pt idx="12">
                  <c:v>Karbi Anglong</c:v>
                </c:pt>
                <c:pt idx="13">
                  <c:v>Nalbari</c:v>
                </c:pt>
                <c:pt idx="14">
                  <c:v>Darrang</c:v>
                </c:pt>
                <c:pt idx="15">
                  <c:v>Jorhat</c:v>
                </c:pt>
                <c:pt idx="16">
                  <c:v>Dibrugarh</c:v>
                </c:pt>
                <c:pt idx="17">
                  <c:v>Kokrajhar</c:v>
                </c:pt>
                <c:pt idx="18">
                  <c:v>Udalguri</c:v>
                </c:pt>
                <c:pt idx="19">
                  <c:v>Lakhimpur</c:v>
                </c:pt>
                <c:pt idx="20">
                  <c:v>Dhemaji</c:v>
                </c:pt>
                <c:pt idx="21">
                  <c:v>Chirang</c:v>
                </c:pt>
                <c:pt idx="22">
                  <c:v>Hailakandi</c:v>
                </c:pt>
                <c:pt idx="23">
                  <c:v>Goalpara</c:v>
                </c:pt>
                <c:pt idx="24">
                  <c:v>Bongaigaon</c:v>
                </c:pt>
                <c:pt idx="25">
                  <c:v>Karimganj</c:v>
                </c:pt>
                <c:pt idx="26">
                  <c:v>Dima Hasao</c:v>
                </c:pt>
              </c:strCache>
            </c:strRef>
          </c:cat>
          <c:val>
            <c:numRef>
              <c:f>'(a)Yearwise Case reg.'!$C$4:$C$30</c:f>
              <c:numCache>
                <c:formatCode>General</c:formatCode>
                <c:ptCount val="27"/>
                <c:pt idx="0">
                  <c:v>493</c:v>
                </c:pt>
                <c:pt idx="1">
                  <c:v>451</c:v>
                </c:pt>
                <c:pt idx="2">
                  <c:v>409</c:v>
                </c:pt>
                <c:pt idx="3">
                  <c:v>370</c:v>
                </c:pt>
                <c:pt idx="4">
                  <c:v>340</c:v>
                </c:pt>
                <c:pt idx="5">
                  <c:v>314</c:v>
                </c:pt>
                <c:pt idx="6">
                  <c:v>281</c:v>
                </c:pt>
                <c:pt idx="7">
                  <c:v>271</c:v>
                </c:pt>
                <c:pt idx="8">
                  <c:v>266</c:v>
                </c:pt>
                <c:pt idx="9">
                  <c:v>245</c:v>
                </c:pt>
                <c:pt idx="10">
                  <c:v>187</c:v>
                </c:pt>
                <c:pt idx="11">
                  <c:v>184</c:v>
                </c:pt>
                <c:pt idx="12">
                  <c:v>184</c:v>
                </c:pt>
                <c:pt idx="13">
                  <c:v>184</c:v>
                </c:pt>
                <c:pt idx="14">
                  <c:v>177</c:v>
                </c:pt>
                <c:pt idx="15">
                  <c:v>173</c:v>
                </c:pt>
                <c:pt idx="16">
                  <c:v>171</c:v>
                </c:pt>
                <c:pt idx="17">
                  <c:v>169</c:v>
                </c:pt>
                <c:pt idx="18">
                  <c:v>152</c:v>
                </c:pt>
                <c:pt idx="19">
                  <c:v>131</c:v>
                </c:pt>
                <c:pt idx="20">
                  <c:v>126</c:v>
                </c:pt>
                <c:pt idx="21">
                  <c:v>109</c:v>
                </c:pt>
                <c:pt idx="22">
                  <c:v>108</c:v>
                </c:pt>
                <c:pt idx="23">
                  <c:v>101</c:v>
                </c:pt>
                <c:pt idx="24">
                  <c:v>88</c:v>
                </c:pt>
                <c:pt idx="25">
                  <c:v>82</c:v>
                </c:pt>
                <c:pt idx="26">
                  <c:v>20</c:v>
                </c:pt>
              </c:numCache>
            </c:numRef>
          </c:val>
          <c:extLst>
            <c:ext xmlns:c16="http://schemas.microsoft.com/office/drawing/2014/chart" uri="{C3380CC4-5D6E-409C-BE32-E72D297353CC}">
              <c16:uniqueId val="{00000000-904A-4416-8DAF-BDF388B3D6F7}"/>
            </c:ext>
          </c:extLst>
        </c:ser>
        <c:dLbls>
          <c:showLegendKey val="0"/>
          <c:showVal val="1"/>
          <c:showCatName val="0"/>
          <c:showSerName val="0"/>
          <c:showPercent val="0"/>
          <c:showBubbleSize val="0"/>
        </c:dLbls>
        <c:gapWidth val="182"/>
        <c:axId val="362539584"/>
        <c:axId val="923701437"/>
      </c:barChart>
      <c:catAx>
        <c:axId val="362539584"/>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923701437"/>
        <c:crosses val="autoZero"/>
        <c:auto val="1"/>
        <c:lblAlgn val="ctr"/>
        <c:lblOffset val="100"/>
        <c:noMultiLvlLbl val="0"/>
      </c:catAx>
      <c:valAx>
        <c:axId val="92370143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3625395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50000"/>
          <a:lumOff val="50000"/>
        </a:schemeClr>
      </a:solidFill>
      <a:round/>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2000" b="1" i="0" u="none" strike="noStrike" kern="1200" spc="0" baseline="0">
                <a:solidFill>
                  <a:schemeClr val="tx1">
                    <a:lumMod val="65000"/>
                    <a:lumOff val="35000"/>
                  </a:schemeClr>
                </a:solidFill>
                <a:latin typeface="+mn-lt"/>
                <a:ea typeface="+mn-ea"/>
                <a:cs typeface="+mn-cs"/>
              </a:defRPr>
            </a:pPr>
            <a:r>
              <a:rPr lang="en-IN" sz="2000" b="1">
                <a:solidFill>
                  <a:schemeClr val="tx1"/>
                </a:solidFill>
              </a:rPr>
              <a:t>District-wise No. of Cases - Delhi</a:t>
            </a:r>
          </a:p>
          <a:p>
            <a:pPr defTabSz="914400">
              <a:defRPr sz="2000" b="1"/>
            </a:pPr>
            <a:r>
              <a:rPr lang="en-IN" sz="2000" b="1">
                <a:solidFill>
                  <a:schemeClr val="tx1"/>
                </a:solidFill>
              </a:rPr>
              <a:t>(2012</a:t>
            </a:r>
            <a:r>
              <a:rPr lang="en-IN" sz="2000" b="1" baseline="0">
                <a:solidFill>
                  <a:schemeClr val="tx1"/>
                </a:solidFill>
              </a:rPr>
              <a:t> to 31 March, 2020)</a:t>
            </a:r>
          </a:p>
        </c:rich>
      </c:tx>
      <c:overlay val="0"/>
      <c:spPr>
        <a:noFill/>
        <a:ln>
          <a:noFill/>
        </a:ln>
        <a:effectLst/>
      </c:spPr>
      <c:txPr>
        <a:bodyPr rot="0" spcFirstLastPara="0" vertOverflow="ellipsis" vert="horz" wrap="square" anchor="ctr" anchorCtr="1"/>
        <a:lstStyle/>
        <a:p>
          <a:pPr defTabSz="914400">
            <a:defRPr lang="en-US"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49444565765721"/>
          <c:y val="0.19913994612817815"/>
          <c:w val="0.80588888888888899"/>
          <c:h val="0.71097222222222201"/>
        </c:manualLayout>
      </c:layout>
      <c:barChart>
        <c:barDir val="bar"/>
        <c:grouping val="clustered"/>
        <c:varyColors val="1"/>
        <c:ser>
          <c:idx val="0"/>
          <c:order val="0"/>
          <c:spPr>
            <a:solidFill>
              <a:srgbClr val="EC7728"/>
            </a:solidFill>
          </c:spPr>
          <c:invertIfNegative val="0"/>
          <c:dPt>
            <c:idx val="0"/>
            <c:invertIfNegative val="0"/>
            <c:bubble3D val="0"/>
            <c:spPr>
              <a:solidFill>
                <a:srgbClr val="EC7728"/>
              </a:solidFill>
              <a:ln>
                <a:noFill/>
              </a:ln>
              <a:effectLst/>
            </c:spPr>
            <c:extLst>
              <c:ext xmlns:c16="http://schemas.microsoft.com/office/drawing/2014/chart" uri="{C3380CC4-5D6E-409C-BE32-E72D297353CC}">
                <c16:uniqueId val="{00000001-44F3-4BEC-86CE-9F92746B8164}"/>
              </c:ext>
            </c:extLst>
          </c:dPt>
          <c:dPt>
            <c:idx val="1"/>
            <c:invertIfNegative val="0"/>
            <c:bubble3D val="0"/>
            <c:spPr>
              <a:solidFill>
                <a:srgbClr val="EC7728"/>
              </a:solidFill>
              <a:ln>
                <a:noFill/>
              </a:ln>
              <a:effectLst/>
            </c:spPr>
            <c:extLst>
              <c:ext xmlns:c16="http://schemas.microsoft.com/office/drawing/2014/chart" uri="{C3380CC4-5D6E-409C-BE32-E72D297353CC}">
                <c16:uniqueId val="{00000003-44F3-4BEC-86CE-9F92746B8164}"/>
              </c:ext>
            </c:extLst>
          </c:dPt>
          <c:dPt>
            <c:idx val="2"/>
            <c:invertIfNegative val="0"/>
            <c:bubble3D val="0"/>
            <c:spPr>
              <a:solidFill>
                <a:srgbClr val="EC7728"/>
              </a:solidFill>
              <a:ln>
                <a:noFill/>
              </a:ln>
              <a:effectLst/>
            </c:spPr>
            <c:extLst>
              <c:ext xmlns:c16="http://schemas.microsoft.com/office/drawing/2014/chart" uri="{C3380CC4-5D6E-409C-BE32-E72D297353CC}">
                <c16:uniqueId val="{00000005-44F3-4BEC-86CE-9F92746B8164}"/>
              </c:ext>
            </c:extLst>
          </c:dPt>
          <c:dPt>
            <c:idx val="3"/>
            <c:invertIfNegative val="0"/>
            <c:bubble3D val="0"/>
            <c:spPr>
              <a:solidFill>
                <a:srgbClr val="EC7728"/>
              </a:solidFill>
              <a:ln>
                <a:noFill/>
              </a:ln>
              <a:effectLst/>
            </c:spPr>
            <c:extLst>
              <c:ext xmlns:c16="http://schemas.microsoft.com/office/drawing/2014/chart" uri="{C3380CC4-5D6E-409C-BE32-E72D297353CC}">
                <c16:uniqueId val="{00000007-44F3-4BEC-86CE-9F92746B8164}"/>
              </c:ext>
            </c:extLst>
          </c:dPt>
          <c:dPt>
            <c:idx val="4"/>
            <c:invertIfNegative val="0"/>
            <c:bubble3D val="0"/>
            <c:spPr>
              <a:solidFill>
                <a:srgbClr val="EC7728"/>
              </a:solidFill>
              <a:ln>
                <a:noFill/>
              </a:ln>
              <a:effectLst/>
            </c:spPr>
            <c:extLst>
              <c:ext xmlns:c16="http://schemas.microsoft.com/office/drawing/2014/chart" uri="{C3380CC4-5D6E-409C-BE32-E72D297353CC}">
                <c16:uniqueId val="{00000009-44F3-4BEC-86CE-9F92746B8164}"/>
              </c:ext>
            </c:extLst>
          </c:dPt>
          <c:dPt>
            <c:idx val="5"/>
            <c:invertIfNegative val="0"/>
            <c:bubble3D val="0"/>
            <c:spPr>
              <a:solidFill>
                <a:srgbClr val="EC7728"/>
              </a:solidFill>
              <a:ln>
                <a:noFill/>
              </a:ln>
              <a:effectLst/>
            </c:spPr>
            <c:extLst>
              <c:ext xmlns:c16="http://schemas.microsoft.com/office/drawing/2014/chart" uri="{C3380CC4-5D6E-409C-BE32-E72D297353CC}">
                <c16:uniqueId val="{0000000B-44F3-4BEC-86CE-9F92746B8164}"/>
              </c:ext>
            </c:extLst>
          </c:dPt>
          <c:dPt>
            <c:idx val="6"/>
            <c:invertIfNegative val="0"/>
            <c:bubble3D val="0"/>
            <c:spPr>
              <a:solidFill>
                <a:srgbClr val="EC7728"/>
              </a:solidFill>
              <a:ln>
                <a:noFill/>
              </a:ln>
              <a:effectLst/>
            </c:spPr>
            <c:extLst>
              <c:ext xmlns:c16="http://schemas.microsoft.com/office/drawing/2014/chart" uri="{C3380CC4-5D6E-409C-BE32-E72D297353CC}">
                <c16:uniqueId val="{0000000D-44F3-4BEC-86CE-9F92746B8164}"/>
              </c:ext>
            </c:extLst>
          </c:dPt>
          <c:dPt>
            <c:idx val="7"/>
            <c:invertIfNegative val="0"/>
            <c:bubble3D val="0"/>
            <c:spPr>
              <a:solidFill>
                <a:srgbClr val="EC7728"/>
              </a:solidFill>
              <a:ln>
                <a:noFill/>
              </a:ln>
              <a:effectLst/>
            </c:spPr>
            <c:extLst>
              <c:ext xmlns:c16="http://schemas.microsoft.com/office/drawing/2014/chart" uri="{C3380CC4-5D6E-409C-BE32-E72D297353CC}">
                <c16:uniqueId val="{0000000F-44F3-4BEC-86CE-9F92746B8164}"/>
              </c:ext>
            </c:extLst>
          </c:dPt>
          <c:dPt>
            <c:idx val="8"/>
            <c:invertIfNegative val="0"/>
            <c:bubble3D val="0"/>
            <c:spPr>
              <a:solidFill>
                <a:srgbClr val="EC7728"/>
              </a:solidFill>
              <a:ln>
                <a:noFill/>
              </a:ln>
              <a:effectLst/>
            </c:spPr>
            <c:extLst>
              <c:ext xmlns:c16="http://schemas.microsoft.com/office/drawing/2014/chart" uri="{C3380CC4-5D6E-409C-BE32-E72D297353CC}">
                <c16:uniqueId val="{00000011-44F3-4BEC-86CE-9F92746B8164}"/>
              </c:ext>
            </c:extLst>
          </c:dPt>
          <c:dPt>
            <c:idx val="9"/>
            <c:invertIfNegative val="0"/>
            <c:bubble3D val="0"/>
            <c:spPr>
              <a:solidFill>
                <a:srgbClr val="EC7728"/>
              </a:solidFill>
              <a:ln>
                <a:noFill/>
              </a:ln>
              <a:effectLst/>
            </c:spPr>
            <c:extLst>
              <c:ext xmlns:c16="http://schemas.microsoft.com/office/drawing/2014/chart" uri="{C3380CC4-5D6E-409C-BE32-E72D297353CC}">
                <c16:uniqueId val="{00000013-44F3-4BEC-86CE-9F92746B8164}"/>
              </c:ext>
            </c:extLst>
          </c:dPt>
          <c:dPt>
            <c:idx val="10"/>
            <c:invertIfNegative val="0"/>
            <c:bubble3D val="0"/>
            <c:spPr>
              <a:solidFill>
                <a:srgbClr val="EC7728"/>
              </a:solidFill>
              <a:ln>
                <a:noFill/>
              </a:ln>
              <a:effectLst/>
            </c:spPr>
            <c:extLst>
              <c:ext xmlns:c16="http://schemas.microsoft.com/office/drawing/2014/chart" uri="{C3380CC4-5D6E-409C-BE32-E72D297353CC}">
                <c16:uniqueId val="{00000015-44F3-4BEC-86CE-9F92746B8164}"/>
              </c:ext>
            </c:extLst>
          </c:dPt>
          <c:dLbls>
            <c:spPr>
              <a:noFill/>
              <a:ln>
                <a:noFill/>
              </a:ln>
              <a:effectLst/>
            </c:spPr>
            <c:txPr>
              <a:bodyPr rot="0" spcFirstLastPara="0" vertOverflow="ellipsis" vert="horz" wrap="square" lIns="38100" tIns="19050" rIns="38100" bIns="19050" anchor="ctr" anchorCtr="1"/>
              <a:lstStyle/>
              <a:p>
                <a:pPr>
                  <a:defRPr lang="en-US"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'(a)Yearwise Case reg.'!$E$4:$E$14</c:f>
              <c:strCache>
                <c:ptCount val="11"/>
                <c:pt idx="0">
                  <c:v>West</c:v>
                </c:pt>
                <c:pt idx="1">
                  <c:v>North West</c:v>
                </c:pt>
                <c:pt idx="2">
                  <c:v>North</c:v>
                </c:pt>
                <c:pt idx="3">
                  <c:v>South West</c:v>
                </c:pt>
                <c:pt idx="4">
                  <c:v>Central</c:v>
                </c:pt>
                <c:pt idx="5">
                  <c:v>South</c:v>
                </c:pt>
                <c:pt idx="6">
                  <c:v>Shahdara</c:v>
                </c:pt>
                <c:pt idx="7">
                  <c:v>South East</c:v>
                </c:pt>
                <c:pt idx="8">
                  <c:v>East</c:v>
                </c:pt>
                <c:pt idx="9">
                  <c:v>North East</c:v>
                </c:pt>
                <c:pt idx="10">
                  <c:v>New Delhi</c:v>
                </c:pt>
              </c:strCache>
            </c:strRef>
          </c:cat>
          <c:val>
            <c:numRef>
              <c:f>'(a)Yearwise Case reg.'!$F$4:$F$14</c:f>
              <c:numCache>
                <c:formatCode>General</c:formatCode>
                <c:ptCount val="11"/>
                <c:pt idx="0">
                  <c:v>1680</c:v>
                </c:pt>
                <c:pt idx="1">
                  <c:v>1140</c:v>
                </c:pt>
                <c:pt idx="2">
                  <c:v>1111</c:v>
                </c:pt>
                <c:pt idx="3">
                  <c:v>995</c:v>
                </c:pt>
                <c:pt idx="4">
                  <c:v>952</c:v>
                </c:pt>
                <c:pt idx="5">
                  <c:v>754</c:v>
                </c:pt>
                <c:pt idx="6">
                  <c:v>641</c:v>
                </c:pt>
                <c:pt idx="7">
                  <c:v>634</c:v>
                </c:pt>
                <c:pt idx="8">
                  <c:v>616</c:v>
                </c:pt>
                <c:pt idx="9">
                  <c:v>428</c:v>
                </c:pt>
                <c:pt idx="10">
                  <c:v>415</c:v>
                </c:pt>
              </c:numCache>
            </c:numRef>
          </c:val>
          <c:extLst>
            <c:ext xmlns:c16="http://schemas.microsoft.com/office/drawing/2014/chart" uri="{C3380CC4-5D6E-409C-BE32-E72D297353CC}">
              <c16:uniqueId val="{00000016-44F3-4BEC-86CE-9F92746B8164}"/>
            </c:ext>
          </c:extLst>
        </c:ser>
        <c:dLbls>
          <c:showLegendKey val="0"/>
          <c:showVal val="1"/>
          <c:showCatName val="0"/>
          <c:showSerName val="0"/>
          <c:showPercent val="0"/>
          <c:showBubbleSize val="0"/>
        </c:dLbls>
        <c:gapWidth val="182"/>
        <c:axId val="101773663"/>
        <c:axId val="421250777"/>
      </c:barChart>
      <c:catAx>
        <c:axId val="101773663"/>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421250777"/>
        <c:crosses val="autoZero"/>
        <c:auto val="1"/>
        <c:lblAlgn val="ctr"/>
        <c:lblOffset val="100"/>
        <c:noMultiLvlLbl val="0"/>
      </c:catAx>
      <c:valAx>
        <c:axId val="42125077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0177366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50000"/>
          <a:lumOff val="50000"/>
        </a:schemeClr>
      </a:solidFill>
      <a:round/>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spc="0" baseline="0">
                <a:solidFill>
                  <a:schemeClr val="tx1"/>
                </a:solidFill>
                <a:latin typeface="+mn-lt"/>
                <a:ea typeface="+mn-ea"/>
                <a:cs typeface="+mn-cs"/>
              </a:defRPr>
            </a:pPr>
            <a:r>
              <a:rPr lang="en-IN" b="1">
                <a:solidFill>
                  <a:schemeClr val="tx1"/>
                </a:solidFill>
              </a:rPr>
              <a:t>District-wise No. of Cases - Haryana</a:t>
            </a:r>
          </a:p>
          <a:p>
            <a:pPr defTabSz="914400">
              <a:defRPr b="1">
                <a:solidFill>
                  <a:schemeClr val="tx1"/>
                </a:solidFill>
              </a:defRPr>
            </a:pPr>
            <a:r>
              <a:rPr lang="en-IN" b="1">
                <a:solidFill>
                  <a:schemeClr val="tx1"/>
                </a:solidFill>
              </a:rPr>
              <a:t>(2012 to 31 March, 2020)</a:t>
            </a:r>
          </a:p>
        </c:rich>
      </c:tx>
      <c:overlay val="0"/>
      <c:spPr>
        <a:noFill/>
        <a:ln>
          <a:noFill/>
        </a:ln>
        <a:effectLst/>
      </c:spPr>
      <c:txPr>
        <a:bodyPr rot="0" spcFirstLastPara="0" vertOverflow="ellipsis" vert="horz" wrap="square" anchor="ctr" anchorCtr="1"/>
        <a:lstStyle/>
        <a:p>
          <a:pPr defTabSz="914400">
            <a:defRPr lang="en-US"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7278127375903199"/>
          <c:y val="0.17236056502111549"/>
          <c:w val="0.78241988051517641"/>
          <c:h val="0.75467699565077306"/>
        </c:manualLayout>
      </c:layout>
      <c:barChart>
        <c:barDir val="bar"/>
        <c:grouping val="clustered"/>
        <c:varyColors val="0"/>
        <c:ser>
          <c:idx val="0"/>
          <c:order val="0"/>
          <c:spPr>
            <a:solidFill>
              <a:schemeClr val="accent6">
                <a:lumMod val="60000"/>
                <a:lumOff val="4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'Q1C District wise no. of cases'!$F$45:$F$62</c:f>
              <c:strCache>
                <c:ptCount val="18"/>
                <c:pt idx="0">
                  <c:v>Faridabad</c:v>
                </c:pt>
                <c:pt idx="1">
                  <c:v>Gurugram</c:v>
                </c:pt>
                <c:pt idx="2">
                  <c:v>Sonepat</c:v>
                </c:pt>
                <c:pt idx="3">
                  <c:v>Sirsa</c:v>
                </c:pt>
                <c:pt idx="4">
                  <c:v>Hisar</c:v>
                </c:pt>
                <c:pt idx="5">
                  <c:v>Ambala</c:v>
                </c:pt>
                <c:pt idx="6">
                  <c:v>Jhajjar</c:v>
                </c:pt>
                <c:pt idx="7">
                  <c:v>Fatehabad</c:v>
                </c:pt>
                <c:pt idx="8">
                  <c:v>Rohtak</c:v>
                </c:pt>
                <c:pt idx="9">
                  <c:v>Jind</c:v>
                </c:pt>
                <c:pt idx="10">
                  <c:v>Panipat</c:v>
                </c:pt>
                <c:pt idx="11">
                  <c:v>Rewari</c:v>
                </c:pt>
                <c:pt idx="12">
                  <c:v>Palwal</c:v>
                </c:pt>
                <c:pt idx="13">
                  <c:v>Kurukshetra</c:v>
                </c:pt>
                <c:pt idx="14">
                  <c:v>Kaithal</c:v>
                </c:pt>
                <c:pt idx="15">
                  <c:v>Panchkula</c:v>
                </c:pt>
                <c:pt idx="16">
                  <c:v>Yamunanagar</c:v>
                </c:pt>
                <c:pt idx="17">
                  <c:v>Bhiwani</c:v>
                </c:pt>
              </c:strCache>
            </c:strRef>
          </c:cat>
          <c:val>
            <c:numRef>
              <c:f>'Q1C District wise no. of cases'!$G$45:$G$62</c:f>
              <c:numCache>
                <c:formatCode>General</c:formatCode>
                <c:ptCount val="18"/>
                <c:pt idx="0">
                  <c:v>765</c:v>
                </c:pt>
                <c:pt idx="1">
                  <c:v>492</c:v>
                </c:pt>
                <c:pt idx="2">
                  <c:v>351</c:v>
                </c:pt>
                <c:pt idx="3">
                  <c:v>297</c:v>
                </c:pt>
                <c:pt idx="4">
                  <c:v>281</c:v>
                </c:pt>
                <c:pt idx="5">
                  <c:v>276</c:v>
                </c:pt>
                <c:pt idx="6">
                  <c:v>267</c:v>
                </c:pt>
                <c:pt idx="7">
                  <c:v>257</c:v>
                </c:pt>
                <c:pt idx="8">
                  <c:v>241</c:v>
                </c:pt>
                <c:pt idx="9">
                  <c:v>228</c:v>
                </c:pt>
                <c:pt idx="10">
                  <c:v>214</c:v>
                </c:pt>
                <c:pt idx="11">
                  <c:v>192</c:v>
                </c:pt>
                <c:pt idx="12">
                  <c:v>186</c:v>
                </c:pt>
                <c:pt idx="13">
                  <c:v>174</c:v>
                </c:pt>
                <c:pt idx="14">
                  <c:v>172</c:v>
                </c:pt>
                <c:pt idx="15">
                  <c:v>109</c:v>
                </c:pt>
                <c:pt idx="16">
                  <c:v>92</c:v>
                </c:pt>
                <c:pt idx="17">
                  <c:v>37</c:v>
                </c:pt>
              </c:numCache>
            </c:numRef>
          </c:val>
          <c:extLst>
            <c:ext xmlns:c16="http://schemas.microsoft.com/office/drawing/2014/chart" uri="{C3380CC4-5D6E-409C-BE32-E72D297353CC}">
              <c16:uniqueId val="{00000000-7032-4FEC-97C9-9379CB36CDEA}"/>
            </c:ext>
          </c:extLst>
        </c:ser>
        <c:dLbls>
          <c:showLegendKey val="0"/>
          <c:showVal val="1"/>
          <c:showCatName val="0"/>
          <c:showSerName val="0"/>
          <c:showPercent val="0"/>
          <c:showBubbleSize val="0"/>
        </c:dLbls>
        <c:gapWidth val="182"/>
        <c:axId val="326167632"/>
        <c:axId val="970313947"/>
      </c:barChart>
      <c:catAx>
        <c:axId val="326167632"/>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600" b="0" i="0" u="none" strike="noStrike" kern="1200" cap="none" spc="0" normalizeH="0" baseline="0">
                <a:solidFill>
                  <a:schemeClr val="tx1"/>
                </a:solidFill>
                <a:uFill>
                  <a:solidFill>
                    <a:schemeClr val="tx1">
                      <a:lumMod val="65000"/>
                      <a:lumOff val="35000"/>
                    </a:schemeClr>
                  </a:solidFill>
                </a:uFill>
                <a:latin typeface="+mn-lt"/>
                <a:ea typeface="+mn-ea"/>
                <a:cs typeface="+mn-cs"/>
              </a:defRPr>
            </a:pPr>
            <a:endParaRPr lang="en-US"/>
          </a:p>
        </c:txPr>
        <c:crossAx val="970313947"/>
        <c:crosses val="autoZero"/>
        <c:auto val="1"/>
        <c:lblAlgn val="ctr"/>
        <c:lblOffset val="100"/>
        <c:noMultiLvlLbl val="0"/>
      </c:catAx>
      <c:valAx>
        <c:axId val="9703139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32616763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r>
              <a:rPr lang="en-IN" sz="1800" spc="0" baseline="0">
                <a:solidFill>
                  <a:schemeClr val="bg1"/>
                </a:solidFill>
              </a:rPr>
              <a:t>Nature of Offences (State-wise)</a:t>
            </a:r>
          </a:p>
        </c:rich>
      </c:tx>
      <c:layout>
        <c:manualLayout>
          <c:xMode val="edge"/>
          <c:yMode val="edge"/>
          <c:x val="0.34354992903748255"/>
          <c:y val="2.7705627705627706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665027111967151E-2"/>
          <c:y val="0.13289320653100181"/>
          <c:w val="0.91696962839841212"/>
          <c:h val="0.49591951527668587"/>
        </c:manualLayout>
      </c:layout>
      <c:barChart>
        <c:barDir val="col"/>
        <c:grouping val="clustered"/>
        <c:varyColors val="0"/>
        <c:ser>
          <c:idx val="0"/>
          <c:order val="0"/>
          <c:tx>
            <c:strRef>
              <c:f>'Typ.of.offe.(State&amp;District)'!$O$1</c:f>
              <c:strCache>
                <c:ptCount val="1"/>
                <c:pt idx="0">
                  <c:v>Combined 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'Typ.of.offe.(State&amp;District)'!$N$2:$N$16</c:f>
              <c:strCache>
                <c:ptCount val="15"/>
                <c:pt idx="0">
                  <c:v>PSA</c:v>
                </c:pt>
                <c:pt idx="1">
                  <c:v>APSA</c:v>
                </c:pt>
                <c:pt idx="2">
                  <c:v>SA</c:v>
                </c:pt>
                <c:pt idx="3">
                  <c:v>ASA</c:v>
                </c:pt>
                <c:pt idx="4">
                  <c:v>SH</c:v>
                </c:pt>
                <c:pt idx="5">
                  <c:v>CP</c:v>
                </c:pt>
                <c:pt idx="6">
                  <c:v>PSA 
+ 
CP</c:v>
                </c:pt>
                <c:pt idx="7">
                  <c:v>PSA 
+ 
Storage of CP</c:v>
                </c:pt>
                <c:pt idx="8">
                  <c:v>APSA
 + 
CP</c:v>
                </c:pt>
                <c:pt idx="9">
                  <c:v>APSA 
+ 
Storage of CP</c:v>
                </c:pt>
                <c:pt idx="10">
                  <c:v>APSA 
+ 
CP 
+ 
Storage of CP</c:v>
                </c:pt>
                <c:pt idx="11">
                  <c:v>SA 
+ 
CP</c:v>
                </c:pt>
                <c:pt idx="12">
                  <c:v>ASA
+ 
CP</c:v>
                </c:pt>
                <c:pt idx="13">
                  <c:v>SH 
+ 
CP</c:v>
                </c:pt>
                <c:pt idx="14">
                  <c:v>SH 
+ 
CP 
+
 Storage of CP</c:v>
                </c:pt>
              </c:strCache>
            </c:strRef>
          </c:cat>
          <c:val>
            <c:numRef>
              <c:f>'Typ.of.offe.(State&amp;District)'!$O$2:$O$16</c:f>
              <c:numCache>
                <c:formatCode>General</c:formatCode>
                <c:ptCount val="15"/>
                <c:pt idx="0">
                  <c:v>5565</c:v>
                </c:pt>
                <c:pt idx="1">
                  <c:v>5849</c:v>
                </c:pt>
                <c:pt idx="2">
                  <c:v>3289</c:v>
                </c:pt>
                <c:pt idx="3">
                  <c:v>1432</c:v>
                </c:pt>
                <c:pt idx="4">
                  <c:v>1986</c:v>
                </c:pt>
                <c:pt idx="5">
                  <c:v>8</c:v>
                </c:pt>
                <c:pt idx="6">
                  <c:v>13</c:v>
                </c:pt>
                <c:pt idx="7">
                  <c:v>2</c:v>
                </c:pt>
                <c:pt idx="8">
                  <c:v>9</c:v>
                </c:pt>
                <c:pt idx="9">
                  <c:v>4</c:v>
                </c:pt>
                <c:pt idx="10">
                  <c:v>1</c:v>
                </c:pt>
                <c:pt idx="11">
                  <c:v>6</c:v>
                </c:pt>
                <c:pt idx="12">
                  <c:v>3</c:v>
                </c:pt>
                <c:pt idx="13">
                  <c:v>6</c:v>
                </c:pt>
                <c:pt idx="14">
                  <c:v>1</c:v>
                </c:pt>
              </c:numCache>
            </c:numRef>
          </c:val>
          <c:extLst>
            <c:ext xmlns:c16="http://schemas.microsoft.com/office/drawing/2014/chart" uri="{C3380CC4-5D6E-409C-BE32-E72D297353CC}">
              <c16:uniqueId val="{00000000-B689-484F-B0B5-59BD6211032A}"/>
            </c:ext>
          </c:extLst>
        </c:ser>
        <c:ser>
          <c:idx val="1"/>
          <c:order val="1"/>
          <c:tx>
            <c:strRef>
              <c:f>'Typ.of.offe.(State&amp;District)'!$P$1</c:f>
              <c:strCache>
                <c:ptCount val="1"/>
                <c:pt idx="0">
                  <c:v>Assam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'Typ.of.offe.(State&amp;District)'!$N$2:$N$16</c:f>
              <c:strCache>
                <c:ptCount val="15"/>
                <c:pt idx="0">
                  <c:v>PSA</c:v>
                </c:pt>
                <c:pt idx="1">
                  <c:v>APSA</c:v>
                </c:pt>
                <c:pt idx="2">
                  <c:v>SA</c:v>
                </c:pt>
                <c:pt idx="3">
                  <c:v>ASA</c:v>
                </c:pt>
                <c:pt idx="4">
                  <c:v>SH</c:v>
                </c:pt>
                <c:pt idx="5">
                  <c:v>CP</c:v>
                </c:pt>
                <c:pt idx="6">
                  <c:v>PSA 
+ 
CP</c:v>
                </c:pt>
                <c:pt idx="7">
                  <c:v>PSA 
+ 
Storage of CP</c:v>
                </c:pt>
                <c:pt idx="8">
                  <c:v>APSA
 + 
CP</c:v>
                </c:pt>
                <c:pt idx="9">
                  <c:v>APSA 
+ 
Storage of CP</c:v>
                </c:pt>
                <c:pt idx="10">
                  <c:v>APSA 
+ 
CP 
+ 
Storage of CP</c:v>
                </c:pt>
                <c:pt idx="11">
                  <c:v>SA 
+ 
CP</c:v>
                </c:pt>
                <c:pt idx="12">
                  <c:v>ASA
+ 
CP</c:v>
                </c:pt>
                <c:pt idx="13">
                  <c:v>SH 
+ 
CP</c:v>
                </c:pt>
                <c:pt idx="14">
                  <c:v>SH 
+ 
CP 
+
 Storage of CP</c:v>
                </c:pt>
              </c:strCache>
            </c:strRef>
          </c:cat>
          <c:val>
            <c:numRef>
              <c:f>'Typ.of.offe.(State&amp;District)'!$P$2:$P$16</c:f>
              <c:numCache>
                <c:formatCode>General</c:formatCode>
                <c:ptCount val="15"/>
                <c:pt idx="0">
                  <c:v>3034</c:v>
                </c:pt>
                <c:pt idx="1">
                  <c:v>868</c:v>
                </c:pt>
                <c:pt idx="2">
                  <c:v>1114</c:v>
                </c:pt>
                <c:pt idx="3">
                  <c:v>109</c:v>
                </c:pt>
                <c:pt idx="4">
                  <c:v>293</c:v>
                </c:pt>
                <c:pt idx="5">
                  <c:v>1</c:v>
                </c:pt>
                <c:pt idx="6">
                  <c:v>4</c:v>
                </c:pt>
                <c:pt idx="7">
                  <c:v>2</c:v>
                </c:pt>
                <c:pt idx="8">
                  <c:v>1</c:v>
                </c:pt>
                <c:pt idx="9">
                  <c:v>0</c:v>
                </c:pt>
                <c:pt idx="10">
                  <c:v>0</c:v>
                </c:pt>
                <c:pt idx="11">
                  <c:v>3</c:v>
                </c:pt>
                <c:pt idx="12">
                  <c:v>0</c:v>
                </c:pt>
                <c:pt idx="13">
                  <c:v>0</c:v>
                </c:pt>
                <c:pt idx="14">
                  <c:v>0</c:v>
                </c:pt>
              </c:numCache>
            </c:numRef>
          </c:val>
          <c:extLst>
            <c:ext xmlns:c16="http://schemas.microsoft.com/office/drawing/2014/chart" uri="{C3380CC4-5D6E-409C-BE32-E72D297353CC}">
              <c16:uniqueId val="{00000001-B689-484F-B0B5-59BD6211032A}"/>
            </c:ext>
          </c:extLst>
        </c:ser>
        <c:ser>
          <c:idx val="2"/>
          <c:order val="2"/>
          <c:tx>
            <c:strRef>
              <c:f>'Typ.of.offe.(State&amp;District)'!$Q$1</c:f>
              <c:strCache>
                <c:ptCount val="1"/>
                <c:pt idx="0">
                  <c:v>Delhi</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'Typ.of.offe.(State&amp;District)'!$N$2:$N$16</c:f>
              <c:strCache>
                <c:ptCount val="15"/>
                <c:pt idx="0">
                  <c:v>PSA</c:v>
                </c:pt>
                <c:pt idx="1">
                  <c:v>APSA</c:v>
                </c:pt>
                <c:pt idx="2">
                  <c:v>SA</c:v>
                </c:pt>
                <c:pt idx="3">
                  <c:v>ASA</c:v>
                </c:pt>
                <c:pt idx="4">
                  <c:v>SH</c:v>
                </c:pt>
                <c:pt idx="5">
                  <c:v>CP</c:v>
                </c:pt>
                <c:pt idx="6">
                  <c:v>PSA 
+ 
CP</c:v>
                </c:pt>
                <c:pt idx="7">
                  <c:v>PSA 
+ 
Storage of CP</c:v>
                </c:pt>
                <c:pt idx="8">
                  <c:v>APSA
 + 
CP</c:v>
                </c:pt>
                <c:pt idx="9">
                  <c:v>APSA 
+ 
Storage of CP</c:v>
                </c:pt>
                <c:pt idx="10">
                  <c:v>APSA 
+ 
CP 
+ 
Storage of CP</c:v>
                </c:pt>
                <c:pt idx="11">
                  <c:v>SA 
+ 
CP</c:v>
                </c:pt>
                <c:pt idx="12">
                  <c:v>ASA
+ 
CP</c:v>
                </c:pt>
                <c:pt idx="13">
                  <c:v>SH 
+ 
CP</c:v>
                </c:pt>
                <c:pt idx="14">
                  <c:v>SH 
+ 
CP 
+
 Storage of CP</c:v>
                </c:pt>
              </c:strCache>
            </c:strRef>
          </c:cat>
          <c:val>
            <c:numRef>
              <c:f>'Typ.of.offe.(State&amp;District)'!$Q$2:$Q$16</c:f>
              <c:numCache>
                <c:formatCode>General</c:formatCode>
                <c:ptCount val="15"/>
                <c:pt idx="0">
                  <c:v>1259</c:v>
                </c:pt>
                <c:pt idx="1">
                  <c:v>3391</c:v>
                </c:pt>
                <c:pt idx="2">
                  <c:v>1432</c:v>
                </c:pt>
                <c:pt idx="3">
                  <c:v>986</c:v>
                </c:pt>
                <c:pt idx="4">
                  <c:v>1284</c:v>
                </c:pt>
                <c:pt idx="5">
                  <c:v>7</c:v>
                </c:pt>
                <c:pt idx="6">
                  <c:v>3</c:v>
                </c:pt>
                <c:pt idx="7">
                  <c:v>0</c:v>
                </c:pt>
                <c:pt idx="8">
                  <c:v>4</c:v>
                </c:pt>
                <c:pt idx="9">
                  <c:v>3</c:v>
                </c:pt>
                <c:pt idx="10">
                  <c:v>0</c:v>
                </c:pt>
                <c:pt idx="11">
                  <c:v>2</c:v>
                </c:pt>
                <c:pt idx="12">
                  <c:v>2</c:v>
                </c:pt>
                <c:pt idx="13">
                  <c:v>6</c:v>
                </c:pt>
                <c:pt idx="14">
                  <c:v>0</c:v>
                </c:pt>
              </c:numCache>
            </c:numRef>
          </c:val>
          <c:extLst>
            <c:ext xmlns:c16="http://schemas.microsoft.com/office/drawing/2014/chart" uri="{C3380CC4-5D6E-409C-BE32-E72D297353CC}">
              <c16:uniqueId val="{00000002-B689-484F-B0B5-59BD6211032A}"/>
            </c:ext>
          </c:extLst>
        </c:ser>
        <c:ser>
          <c:idx val="3"/>
          <c:order val="3"/>
          <c:tx>
            <c:strRef>
              <c:f>'Typ.of.offe.(State&amp;District)'!$R$1</c:f>
              <c:strCache>
                <c:ptCount val="1"/>
                <c:pt idx="0">
                  <c:v>Haryana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'Typ.of.offe.(State&amp;District)'!$N$2:$N$16</c:f>
              <c:strCache>
                <c:ptCount val="15"/>
                <c:pt idx="0">
                  <c:v>PSA</c:v>
                </c:pt>
                <c:pt idx="1">
                  <c:v>APSA</c:v>
                </c:pt>
                <c:pt idx="2">
                  <c:v>SA</c:v>
                </c:pt>
                <c:pt idx="3">
                  <c:v>ASA</c:v>
                </c:pt>
                <c:pt idx="4">
                  <c:v>SH</c:v>
                </c:pt>
                <c:pt idx="5">
                  <c:v>CP</c:v>
                </c:pt>
                <c:pt idx="6">
                  <c:v>PSA 
+ 
CP</c:v>
                </c:pt>
                <c:pt idx="7">
                  <c:v>PSA 
+ 
Storage of CP</c:v>
                </c:pt>
                <c:pt idx="8">
                  <c:v>APSA
 + 
CP</c:v>
                </c:pt>
                <c:pt idx="9">
                  <c:v>APSA 
+ 
Storage of CP</c:v>
                </c:pt>
                <c:pt idx="10">
                  <c:v>APSA 
+ 
CP 
+ 
Storage of CP</c:v>
                </c:pt>
                <c:pt idx="11">
                  <c:v>SA 
+ 
CP</c:v>
                </c:pt>
                <c:pt idx="12">
                  <c:v>ASA
+ 
CP</c:v>
                </c:pt>
                <c:pt idx="13">
                  <c:v>SH 
+ 
CP</c:v>
                </c:pt>
                <c:pt idx="14">
                  <c:v>SH 
+ 
CP 
+
 Storage of CP</c:v>
                </c:pt>
              </c:strCache>
            </c:strRef>
          </c:cat>
          <c:val>
            <c:numRef>
              <c:f>'Typ.of.offe.(State&amp;District)'!$R$2:$R$16</c:f>
              <c:numCache>
                <c:formatCode>General</c:formatCode>
                <c:ptCount val="15"/>
                <c:pt idx="0">
                  <c:v>1272</c:v>
                </c:pt>
                <c:pt idx="1">
                  <c:v>1590</c:v>
                </c:pt>
                <c:pt idx="2">
                  <c:v>743</c:v>
                </c:pt>
                <c:pt idx="3">
                  <c:v>337</c:v>
                </c:pt>
                <c:pt idx="4">
                  <c:v>409</c:v>
                </c:pt>
                <c:pt idx="5">
                  <c:v>0</c:v>
                </c:pt>
                <c:pt idx="6">
                  <c:v>6</c:v>
                </c:pt>
                <c:pt idx="7">
                  <c:v>0</c:v>
                </c:pt>
                <c:pt idx="8">
                  <c:v>4</c:v>
                </c:pt>
                <c:pt idx="9">
                  <c:v>1</c:v>
                </c:pt>
                <c:pt idx="10">
                  <c:v>1</c:v>
                </c:pt>
                <c:pt idx="11">
                  <c:v>1</c:v>
                </c:pt>
                <c:pt idx="12">
                  <c:v>1</c:v>
                </c:pt>
                <c:pt idx="13">
                  <c:v>0</c:v>
                </c:pt>
                <c:pt idx="14">
                  <c:v>1</c:v>
                </c:pt>
              </c:numCache>
            </c:numRef>
          </c:val>
          <c:extLst>
            <c:ext xmlns:c16="http://schemas.microsoft.com/office/drawing/2014/chart" uri="{C3380CC4-5D6E-409C-BE32-E72D297353CC}">
              <c16:uniqueId val="{00000003-B689-484F-B0B5-59BD6211032A}"/>
            </c:ext>
          </c:extLst>
        </c:ser>
        <c:dLbls>
          <c:showLegendKey val="0"/>
          <c:showVal val="0"/>
          <c:showCatName val="0"/>
          <c:showSerName val="0"/>
          <c:showPercent val="0"/>
          <c:showBubbleSize val="0"/>
        </c:dLbls>
        <c:gapWidth val="100"/>
        <c:overlap val="-24"/>
        <c:axId val="807856991"/>
        <c:axId val="807849503"/>
      </c:barChart>
      <c:catAx>
        <c:axId val="807856991"/>
        <c:scaling>
          <c:orientation val="minMax"/>
        </c:scaling>
        <c:delete val="0"/>
        <c:axPos val="b"/>
        <c:majorGridlines>
          <c:spPr>
            <a:ln w="9525" cap="flat" cmpd="sng" algn="ctr">
              <a:solidFill>
                <a:schemeClr val="bg1"/>
              </a:solidFill>
              <a:round/>
            </a:ln>
            <a:effectLst/>
          </c:spPr>
        </c:majorGridlines>
        <c:numFmt formatCode="General" sourceLinked="1"/>
        <c:majorTickMark val="out"/>
        <c:minorTickMark val="none"/>
        <c:tickLblPos val="low"/>
        <c:spPr>
          <a:noFill/>
          <a:ln w="12700" cap="flat" cmpd="sng" algn="ctr">
            <a:solidFill>
              <a:schemeClr val="bg1">
                <a:alpha val="44000"/>
              </a:schemeClr>
            </a:solidFill>
            <a:round/>
          </a:ln>
          <a:effectLst/>
        </c:spPr>
        <c:txPr>
          <a:bodyPr rot="0" spcFirstLastPara="1" vertOverflow="ellipsis" wrap="square" anchor="ctr" anchorCtr="1"/>
          <a:lstStyle/>
          <a:p>
            <a:pPr>
              <a:defRPr sz="1200" b="0" i="0" u="none" strike="noStrike" kern="1200" baseline="0">
                <a:solidFill>
                  <a:schemeClr val="bg1"/>
                </a:solidFill>
                <a:latin typeface="+mn-lt"/>
                <a:ea typeface="+mn-ea"/>
                <a:cs typeface="+mn-cs"/>
              </a:defRPr>
            </a:pPr>
            <a:endParaRPr lang="en-US"/>
          </a:p>
        </c:txPr>
        <c:crossAx val="807849503"/>
        <c:crosses val="autoZero"/>
        <c:auto val="1"/>
        <c:lblAlgn val="ctr"/>
        <c:lblOffset val="100"/>
        <c:noMultiLvlLbl val="0"/>
      </c:catAx>
      <c:valAx>
        <c:axId val="8078495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807856991"/>
        <c:crosses val="autoZero"/>
        <c:crossBetween val="between"/>
      </c:valAx>
      <c:spPr>
        <a:noFill/>
        <a:ln>
          <a:noFill/>
        </a:ln>
        <a:effectLst/>
      </c:spPr>
    </c:plotArea>
    <c:legend>
      <c:legendPos val="b"/>
      <c:layout>
        <c:manualLayout>
          <c:xMode val="edge"/>
          <c:yMode val="edge"/>
          <c:x val="0.19267410801407495"/>
          <c:y val="0.91200299962504705"/>
          <c:w val="0.6229100992166352"/>
          <c:h val="5.844196748133757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IN" sz="2000" b="1">
                <a:solidFill>
                  <a:sysClr val="windowText" lastClr="000000"/>
                </a:solidFill>
              </a:rPr>
              <a:t>Chart 2.1</a:t>
            </a:r>
          </a:p>
          <a:p>
            <a:pPr>
              <a:defRPr sz="2000" b="1">
                <a:solidFill>
                  <a:sysClr val="windowText" lastClr="000000"/>
                </a:solidFill>
              </a:defRPr>
            </a:pPr>
            <a:r>
              <a:rPr lang="en-IN" sz="2000" b="1">
                <a:solidFill>
                  <a:sysClr val="windowText" lastClr="000000"/>
                </a:solidFill>
              </a:rPr>
              <a:t>Overall Pendency</a:t>
            </a:r>
            <a:r>
              <a:rPr lang="en-IN" sz="2000" b="1" baseline="0">
                <a:solidFill>
                  <a:sysClr val="windowText" lastClr="000000"/>
                </a:solidFill>
              </a:rPr>
              <a:t> &amp; Disposal </a:t>
            </a:r>
          </a:p>
          <a:p>
            <a:pPr>
              <a:defRPr sz="2000" b="1">
                <a:solidFill>
                  <a:sysClr val="windowText" lastClr="000000"/>
                </a:solidFill>
              </a:defRPr>
            </a:pPr>
            <a:r>
              <a:rPr lang="en-IN" sz="2000" b="1" baseline="0">
                <a:solidFill>
                  <a:sysClr val="windowText" lastClr="000000"/>
                </a:solidFill>
              </a:rPr>
              <a:t>2012 to 31 March, 2020</a:t>
            </a:r>
            <a:endParaRPr lang="en-IN" sz="2000"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4.5686156700291983E-2"/>
          <c:y val="0.21567407847603959"/>
          <c:w val="0.92857561479513839"/>
          <c:h val="0.72709222667921214"/>
        </c:manualLayout>
      </c:layout>
      <c:doughnutChart>
        <c:varyColors val="1"/>
        <c:ser>
          <c:idx val="0"/>
          <c:order val="0"/>
          <c:spPr>
            <a:ln>
              <a:noFill/>
            </a:ln>
            <a:scene3d>
              <a:camera prst="orthographicFront"/>
              <a:lightRig rig="threePt" dir="t"/>
            </a:scene3d>
            <a:sp3d>
              <a:bevelT/>
              <a:bevelB/>
            </a:sp3d>
          </c:spPr>
          <c:dPt>
            <c:idx val="0"/>
            <c:bubble3D val="0"/>
            <c:spPr>
              <a:solidFill>
                <a:schemeClr val="accent1"/>
              </a:solidFill>
              <a:ln w="19050">
                <a:noFill/>
              </a:ln>
              <a:effectLst/>
              <a:scene3d>
                <a:camera prst="orthographicFront"/>
                <a:lightRig rig="threePt" dir="t"/>
              </a:scene3d>
              <a:sp3d>
                <a:bevelT/>
                <a:bevelB/>
              </a:sp3d>
            </c:spPr>
            <c:extLst>
              <c:ext xmlns:c16="http://schemas.microsoft.com/office/drawing/2014/chart" uri="{C3380CC4-5D6E-409C-BE32-E72D297353CC}">
                <c16:uniqueId val="{00000001-B67A-486E-8FA3-581B567B7390}"/>
              </c:ext>
            </c:extLst>
          </c:dPt>
          <c:dPt>
            <c:idx val="1"/>
            <c:bubble3D val="0"/>
            <c:spPr>
              <a:solidFill>
                <a:schemeClr val="accent2"/>
              </a:solidFill>
              <a:ln w="19050">
                <a:noFill/>
              </a:ln>
              <a:effectLst/>
              <a:scene3d>
                <a:camera prst="orthographicFront"/>
                <a:lightRig rig="threePt" dir="t"/>
              </a:scene3d>
              <a:sp3d>
                <a:bevelT/>
                <a:bevelB/>
              </a:sp3d>
            </c:spPr>
            <c:extLst>
              <c:ext xmlns:c16="http://schemas.microsoft.com/office/drawing/2014/chart" uri="{C3380CC4-5D6E-409C-BE32-E72D297353CC}">
                <c16:uniqueId val="{00000003-B67A-486E-8FA3-581B567B7390}"/>
              </c:ext>
            </c:extLst>
          </c:dPt>
          <c:dLbls>
            <c:dLbl>
              <c:idx val="0"/>
              <c:layout>
                <c:manualLayout>
                  <c:x val="-5.9005576110215237E-2"/>
                  <c:y val="-4.1928721174004958E-3"/>
                </c:manualLayout>
              </c:layout>
              <c:showLegendKey val="0"/>
              <c:showVal val="0"/>
              <c:showCatName val="1"/>
              <c:showSerName val="0"/>
              <c:showPercent val="1"/>
              <c:showBubbleSize val="0"/>
              <c:extLst>
                <c:ext xmlns:c15="http://schemas.microsoft.com/office/drawing/2012/chart" uri="{CE6537A1-D6FC-4f65-9D91-7224C49458BB}">
                  <c15:layout>
                    <c:manualLayout>
                      <c:w val="0.27160948254962108"/>
                      <c:h val="0.12642169728783903"/>
                    </c:manualLayout>
                  </c15:layout>
                </c:ext>
                <c:ext xmlns:c16="http://schemas.microsoft.com/office/drawing/2014/chart" uri="{C3380CC4-5D6E-409C-BE32-E72D297353CC}">
                  <c16:uniqueId val="{00000001-B67A-486E-8FA3-581B567B7390}"/>
                </c:ext>
              </c:extLst>
            </c:dLbl>
            <c:dLbl>
              <c:idx val="1"/>
              <c:layout>
                <c:manualLayout>
                  <c:x val="5.4171088409294618E-2"/>
                  <c:y val="-2.0964525660707559E-2"/>
                </c:manualLayout>
              </c:layout>
              <c:showLegendKey val="0"/>
              <c:showVal val="0"/>
              <c:showCatName val="1"/>
              <c:showSerName val="0"/>
              <c:showPercent val="1"/>
              <c:showBubbleSize val="0"/>
              <c:extLst>
                <c:ext xmlns:c15="http://schemas.microsoft.com/office/drawing/2012/chart" uri="{CE6537A1-D6FC-4f65-9D91-7224C49458BB}">
                  <c15:layout>
                    <c:manualLayout>
                      <c:w val="0.29715460266261901"/>
                      <c:h val="0.1413532742369468"/>
                    </c:manualLayout>
                  </c15:layout>
                </c:ext>
                <c:ext xmlns:c16="http://schemas.microsoft.com/office/drawing/2014/chart" uri="{C3380CC4-5D6E-409C-BE32-E72D297353CC}">
                  <c16:uniqueId val="{00000003-B67A-486E-8FA3-581B567B739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ysClr val="windowText" lastClr="000000"/>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'Chapt.-2(a)-Overall'!$B$16:$B$17</c:f>
              <c:strCache>
                <c:ptCount val="2"/>
                <c:pt idx="0">
                  <c:v>Pending</c:v>
                </c:pt>
                <c:pt idx="1">
                  <c:v>Disposed</c:v>
                </c:pt>
              </c:strCache>
            </c:strRef>
          </c:cat>
          <c:val>
            <c:numRef>
              <c:f>'Chapt.-2(a)-Overall'!$C$16:$C$17</c:f>
              <c:numCache>
                <c:formatCode>0.00</c:formatCode>
                <c:ptCount val="2"/>
                <c:pt idx="0">
                  <c:v>59.070919476318053</c:v>
                </c:pt>
                <c:pt idx="1">
                  <c:v>40.929080523681947</c:v>
                </c:pt>
              </c:numCache>
            </c:numRef>
          </c:val>
          <c:extLst>
            <c:ext xmlns:c16="http://schemas.microsoft.com/office/drawing/2014/chart" uri="{C3380CC4-5D6E-409C-BE32-E72D297353CC}">
              <c16:uniqueId val="{00000004-B67A-486E-8FA3-581B567B7390}"/>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IN" sz="1800" b="1">
                <a:solidFill>
                  <a:sysClr val="windowText" lastClr="000000"/>
                </a:solidFill>
              </a:rPr>
              <a:t>Chart</a:t>
            </a:r>
            <a:r>
              <a:rPr lang="en-IN" sz="1800" b="1" baseline="0">
                <a:solidFill>
                  <a:sysClr val="windowText" lastClr="000000"/>
                </a:solidFill>
              </a:rPr>
              <a:t> 2.2</a:t>
            </a:r>
          </a:p>
          <a:p>
            <a:pPr>
              <a:defRPr sz="1800" b="1">
                <a:solidFill>
                  <a:sysClr val="windowText" lastClr="000000"/>
                </a:solidFill>
              </a:defRPr>
            </a:pPr>
            <a:r>
              <a:rPr lang="en-IN" sz="1800" b="1">
                <a:solidFill>
                  <a:sysClr val="windowText" lastClr="000000"/>
                </a:solidFill>
              </a:rPr>
              <a:t>State-wise Pendency and Disposal</a:t>
            </a:r>
            <a:r>
              <a:rPr lang="en-IN" sz="1800" b="1" baseline="0">
                <a:solidFill>
                  <a:sysClr val="windowText" lastClr="000000"/>
                </a:solidFill>
              </a:rPr>
              <a:t> </a:t>
            </a:r>
          </a:p>
          <a:p>
            <a:pPr>
              <a:defRPr sz="1800" b="1">
                <a:solidFill>
                  <a:sysClr val="windowText" lastClr="000000"/>
                </a:solidFill>
              </a:defRPr>
            </a:pPr>
            <a:r>
              <a:rPr lang="en-IN" sz="1800" b="1" baseline="0">
                <a:solidFill>
                  <a:sysClr val="windowText" lastClr="000000"/>
                </a:solidFill>
              </a:rPr>
              <a:t>2012 to 31 March, 2020</a:t>
            </a:r>
            <a:endParaRPr lang="en-IN" sz="1800"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'Chapt.-2(a)-Overall'!$N$23</c:f>
              <c:strCache>
                <c:ptCount val="1"/>
                <c:pt idx="0">
                  <c:v>Pendency</c:v>
                </c:pt>
              </c:strCache>
            </c:strRef>
          </c:tx>
          <c:spPr>
            <a:solidFill>
              <a:schemeClr val="accent1"/>
            </a:solidFill>
            <a:ln>
              <a:noFill/>
            </a:ln>
            <a:effectLst/>
            <a:sp3d/>
          </c:spPr>
          <c:invertIfNegative val="0"/>
          <c:cat>
            <c:strRef>
              <c:f>'Chapt.-2(a)-Overall'!$M$24:$M$26</c:f>
              <c:strCache>
                <c:ptCount val="3"/>
                <c:pt idx="0">
                  <c:v>Assam</c:v>
                </c:pt>
                <c:pt idx="1">
                  <c:v>Delhi</c:v>
                </c:pt>
                <c:pt idx="2">
                  <c:v>Haryana</c:v>
                </c:pt>
              </c:strCache>
            </c:strRef>
          </c:cat>
          <c:val>
            <c:numRef>
              <c:f>'Chapt.-2(a)-Overall'!$N$24:$N$26</c:f>
              <c:numCache>
                <c:formatCode>0.00</c:formatCode>
                <c:ptCount val="3"/>
                <c:pt idx="0">
                  <c:v>53.231939163498097</c:v>
                </c:pt>
                <c:pt idx="1">
                  <c:v>74.95195387572069</c:v>
                </c:pt>
                <c:pt idx="2">
                  <c:v>34.247462751025701</c:v>
                </c:pt>
              </c:numCache>
            </c:numRef>
          </c:val>
          <c:extLst>
            <c:ext xmlns:c16="http://schemas.microsoft.com/office/drawing/2014/chart" uri="{C3380CC4-5D6E-409C-BE32-E72D297353CC}">
              <c16:uniqueId val="{00000000-4DE5-4BAF-B91D-FC60F10AB5B4}"/>
            </c:ext>
          </c:extLst>
        </c:ser>
        <c:ser>
          <c:idx val="1"/>
          <c:order val="1"/>
          <c:tx>
            <c:strRef>
              <c:f>'Chapt.-2(a)-Overall'!$O$23</c:f>
              <c:strCache>
                <c:ptCount val="1"/>
                <c:pt idx="0">
                  <c:v>Disposal</c:v>
                </c:pt>
              </c:strCache>
            </c:strRef>
          </c:tx>
          <c:spPr>
            <a:solidFill>
              <a:schemeClr val="accent2"/>
            </a:solidFill>
            <a:ln>
              <a:noFill/>
            </a:ln>
            <a:effectLst/>
            <a:sp3d/>
          </c:spPr>
          <c:invertIfNegative val="0"/>
          <c:cat>
            <c:strRef>
              <c:f>'Chapt.-2(a)-Overall'!$M$24:$M$26</c:f>
              <c:strCache>
                <c:ptCount val="3"/>
                <c:pt idx="0">
                  <c:v>Assam</c:v>
                </c:pt>
                <c:pt idx="1">
                  <c:v>Delhi</c:v>
                </c:pt>
                <c:pt idx="2">
                  <c:v>Haryana</c:v>
                </c:pt>
              </c:strCache>
            </c:strRef>
          </c:cat>
          <c:val>
            <c:numRef>
              <c:f>'Chapt.-2(a)-Overall'!$O$24:$O$26</c:f>
              <c:numCache>
                <c:formatCode>0.00</c:formatCode>
                <c:ptCount val="3"/>
                <c:pt idx="0">
                  <c:v>46.768060836501903</c:v>
                </c:pt>
                <c:pt idx="1">
                  <c:v>25.04804612427931</c:v>
                </c:pt>
                <c:pt idx="2">
                  <c:v>65.752537248974306</c:v>
                </c:pt>
              </c:numCache>
            </c:numRef>
          </c:val>
          <c:extLst>
            <c:ext xmlns:c16="http://schemas.microsoft.com/office/drawing/2014/chart" uri="{C3380CC4-5D6E-409C-BE32-E72D297353CC}">
              <c16:uniqueId val="{00000001-4DE5-4BAF-B91D-FC60F10AB5B4}"/>
            </c:ext>
          </c:extLst>
        </c:ser>
        <c:dLbls>
          <c:showLegendKey val="0"/>
          <c:showVal val="0"/>
          <c:showCatName val="0"/>
          <c:showSerName val="0"/>
          <c:showPercent val="0"/>
          <c:showBubbleSize val="0"/>
        </c:dLbls>
        <c:gapWidth val="150"/>
        <c:shape val="cylinder"/>
        <c:axId val="1176460048"/>
        <c:axId val="1176465040"/>
        <c:axId val="0"/>
      </c:bar3DChart>
      <c:catAx>
        <c:axId val="1176460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1176465040"/>
        <c:crosses val="autoZero"/>
        <c:auto val="1"/>
        <c:lblAlgn val="ctr"/>
        <c:lblOffset val="100"/>
        <c:noMultiLvlLbl val="0"/>
      </c:catAx>
      <c:valAx>
        <c:axId val="1176465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1764600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0" i="0" u="none" strike="noStrike" kern="1200" baseline="0">
                <a:solidFill>
                  <a:sysClr val="windowText" lastClr="000000"/>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4A3562-244A-443C-9FAB-DEB94668A362}"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32512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A3562-244A-443C-9FAB-DEB94668A362}"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36262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A3562-244A-443C-9FAB-DEB94668A362}"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308476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A3562-244A-443C-9FAB-DEB94668A362}"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25917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A3562-244A-443C-9FAB-DEB94668A362}"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1052581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4A3562-244A-443C-9FAB-DEB94668A362}"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372079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4A3562-244A-443C-9FAB-DEB94668A362}" type="datetimeFigureOut">
              <a:rPr lang="en-IN" smtClean="0"/>
              <a:t>09-08-2020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41622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4A3562-244A-443C-9FAB-DEB94668A362}" type="datetimeFigureOut">
              <a:rPr lang="en-IN" smtClean="0"/>
              <a:t>09-08-2020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251684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A3562-244A-443C-9FAB-DEB94668A362}" type="datetimeFigureOut">
              <a:rPr lang="en-IN" smtClean="0"/>
              <a:t>09-08-2020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145398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4A3562-244A-443C-9FAB-DEB94668A362}"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19539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4A3562-244A-443C-9FAB-DEB94668A362}"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4E529-ACB2-4502-B96A-E27639302466}" type="slidenum">
              <a:rPr lang="en-IN" smtClean="0"/>
              <a:t>‹#›</a:t>
            </a:fld>
            <a:endParaRPr lang="en-IN"/>
          </a:p>
        </p:txBody>
      </p:sp>
    </p:spTree>
    <p:extLst>
      <p:ext uri="{BB962C8B-B14F-4D97-AF65-F5344CB8AC3E}">
        <p14:creationId xmlns:p14="http://schemas.microsoft.com/office/powerpoint/2010/main" val="226406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A3562-244A-443C-9FAB-DEB94668A362}" type="datetimeFigureOut">
              <a:rPr lang="en-IN" smtClean="0"/>
              <a:t>09-08-2020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E529-ACB2-4502-B96A-E27639302466}" type="slidenum">
              <a:rPr lang="en-IN" smtClean="0"/>
              <a:t>‹#›</a:t>
            </a:fld>
            <a:endParaRPr lang="en-IN"/>
          </a:p>
        </p:txBody>
      </p:sp>
    </p:spTree>
    <p:extLst>
      <p:ext uri="{BB962C8B-B14F-4D97-AF65-F5344CB8AC3E}">
        <p14:creationId xmlns:p14="http://schemas.microsoft.com/office/powerpoint/2010/main" val="3223439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Child Protection Law Implementation Tracker</a:t>
            </a:r>
            <a:endParaRPr lang="en-IN" dirty="0"/>
          </a:p>
        </p:txBody>
      </p:sp>
      <p:sp>
        <p:nvSpPr>
          <p:cNvPr id="3" name="Subtitle 2"/>
          <p:cNvSpPr>
            <a:spLocks noGrp="1"/>
          </p:cNvSpPr>
          <p:nvPr>
            <p:ph type="subTitle" idx="1"/>
          </p:nvPr>
        </p:nvSpPr>
        <p:spPr/>
        <p:txBody>
          <a:bodyPr>
            <a:normAutofit lnSpcReduction="10000"/>
          </a:bodyPr>
          <a:lstStyle/>
          <a:p>
            <a:r>
              <a:rPr lang="en-US" dirty="0" smtClean="0"/>
              <a:t>Presentation of Main Findings</a:t>
            </a:r>
          </a:p>
          <a:p>
            <a:endParaRPr lang="en-US" dirty="0"/>
          </a:p>
          <a:p>
            <a:r>
              <a:rPr lang="en-US" dirty="0" smtClean="0"/>
              <a:t>HAQ: Centre for Child Rights</a:t>
            </a:r>
          </a:p>
          <a:p>
            <a:r>
              <a:rPr lang="en-US" dirty="0" smtClean="0"/>
              <a:t>07.08.2020</a:t>
            </a:r>
            <a:endParaRPr lang="en-IN" dirty="0"/>
          </a:p>
        </p:txBody>
      </p:sp>
    </p:spTree>
    <p:extLst>
      <p:ext uri="{BB962C8B-B14F-4D97-AF65-F5344CB8AC3E}">
        <p14:creationId xmlns:p14="http://schemas.microsoft.com/office/powerpoint/2010/main" val="1907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17818827"/>
              </p:ext>
            </p:extLst>
          </p:nvPr>
        </p:nvGraphicFramePr>
        <p:xfrm>
          <a:off x="628650" y="1173706"/>
          <a:ext cx="7886699" cy="4635398"/>
        </p:xfrm>
        <a:graphic>
          <a:graphicData uri="http://schemas.openxmlformats.org/drawingml/2006/table">
            <a:tbl>
              <a:tblPr firstRow="1" firstCol="1" bandRow="1"/>
              <a:tblGrid>
                <a:gridCol w="2989059">
                  <a:extLst>
                    <a:ext uri="{9D8B030D-6E8A-4147-A177-3AD203B41FA5}">
                      <a16:colId xmlns:a16="http://schemas.microsoft.com/office/drawing/2014/main" val="1908762671"/>
                    </a:ext>
                  </a:extLst>
                </a:gridCol>
                <a:gridCol w="1454307">
                  <a:extLst>
                    <a:ext uri="{9D8B030D-6E8A-4147-A177-3AD203B41FA5}">
                      <a16:colId xmlns:a16="http://schemas.microsoft.com/office/drawing/2014/main" val="2277835821"/>
                    </a:ext>
                  </a:extLst>
                </a:gridCol>
                <a:gridCol w="1454307">
                  <a:extLst>
                    <a:ext uri="{9D8B030D-6E8A-4147-A177-3AD203B41FA5}">
                      <a16:colId xmlns:a16="http://schemas.microsoft.com/office/drawing/2014/main" val="3494417718"/>
                    </a:ext>
                  </a:extLst>
                </a:gridCol>
                <a:gridCol w="1989026">
                  <a:extLst>
                    <a:ext uri="{9D8B030D-6E8A-4147-A177-3AD203B41FA5}">
                      <a16:colId xmlns:a16="http://schemas.microsoft.com/office/drawing/2014/main" val="3038422764"/>
                    </a:ext>
                  </a:extLst>
                </a:gridCol>
              </a:tblGrid>
              <a:tr h="1105470">
                <a:tc gridSpan="4">
                  <a:txBody>
                    <a:bodyPr/>
                    <a:lstStyle/>
                    <a:p>
                      <a:pPr marL="0" marR="0" algn="ctr">
                        <a:lnSpc>
                          <a:spcPct val="115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Nature of Offence - Category </a:t>
                      </a:r>
                      <a:r>
                        <a:rPr lang="en-IN" sz="1800" b="1" dirty="0" smtClean="0">
                          <a:solidFill>
                            <a:srgbClr val="FFFFFF"/>
                          </a:solidFill>
                          <a:effectLst/>
                          <a:latin typeface="Calibri" panose="020F0502020204030204" pitchFamily="34" charset="0"/>
                          <a:ea typeface="Times New Roman" panose="02020603050405020304" pitchFamily="18" charset="0"/>
                        </a:rPr>
                        <a:t>III </a:t>
                      </a:r>
                      <a:r>
                        <a:rPr lang="en-IN" sz="1800" b="1" dirty="0" smtClean="0">
                          <a:solidFill>
                            <a:srgbClr val="FFFF00"/>
                          </a:solidFill>
                          <a:effectLst/>
                          <a:latin typeface="Calibri" panose="020F0502020204030204" pitchFamily="34" charset="0"/>
                          <a:ea typeface="Times New Roman" panose="02020603050405020304" pitchFamily="18" charset="0"/>
                        </a:rPr>
                        <a:t>(0.1% of all cases)</a:t>
                      </a:r>
                      <a:endParaRPr lang="en-IN" sz="1800" dirty="0">
                        <a:solidFill>
                          <a:srgbClr val="FFFF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(Overall - All 3 States/UT)</a:t>
                      </a:r>
                      <a:endParaRPr lang="en-IN"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2012 to 31 March, 2020</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6254332"/>
                  </a:ext>
                </a:extLst>
              </a:tr>
              <a:tr h="743143">
                <a:tc>
                  <a:txBody>
                    <a:bodyPr/>
                    <a:lstStyle/>
                    <a:p>
                      <a:pPr marL="0" marR="0">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Nature of Offence</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Pending</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Disposed</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Total No. of Cases</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834432834"/>
                  </a:ext>
                </a:extLst>
              </a:tr>
              <a:tr h="681214">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Failure to report</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3</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9</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901697"/>
                  </a:ext>
                </a:extLst>
              </a:tr>
              <a:tr h="681214">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False reporting</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5</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242528"/>
                  </a:ext>
                </a:extLst>
              </a:tr>
              <a:tr h="681214">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Disclosure of Identity</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3276032"/>
                  </a:ext>
                </a:extLst>
              </a:tr>
              <a:tr h="743143">
                <a:tc>
                  <a:txBody>
                    <a:bodyPr/>
                    <a:lstStyle/>
                    <a:p>
                      <a:pPr marL="0" marR="0">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Total</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Arial" panose="020B0604020202020204" pitchFamily="34" charset="0"/>
                        </a:rPr>
                        <a:t>12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Arial" panose="020B0604020202020204" pitchFamily="34" charset="0"/>
                        </a:rPr>
                        <a:t>4</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15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rPr>
                        <a:t>16</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522188268"/>
                  </a:ext>
                </a:extLst>
              </a:tr>
            </a:tbl>
          </a:graphicData>
        </a:graphic>
      </p:graphicFrame>
    </p:spTree>
    <p:extLst>
      <p:ext uri="{BB962C8B-B14F-4D97-AF65-F5344CB8AC3E}">
        <p14:creationId xmlns:p14="http://schemas.microsoft.com/office/powerpoint/2010/main" val="94186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91558193"/>
              </p:ext>
            </p:extLst>
          </p:nvPr>
        </p:nvGraphicFramePr>
        <p:xfrm>
          <a:off x="177422" y="245660"/>
          <a:ext cx="8761862" cy="64280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40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906380092"/>
              </p:ext>
            </p:extLst>
          </p:nvPr>
        </p:nvGraphicFramePr>
        <p:xfrm>
          <a:off x="532263" y="586854"/>
          <a:ext cx="7997587" cy="58002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816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443195409"/>
              </p:ext>
            </p:extLst>
          </p:nvPr>
        </p:nvGraphicFramePr>
        <p:xfrm>
          <a:off x="504967" y="477671"/>
          <a:ext cx="8134066" cy="6018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81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0948570"/>
              </p:ext>
            </p:extLst>
          </p:nvPr>
        </p:nvGraphicFramePr>
        <p:xfrm>
          <a:off x="450375" y="300254"/>
          <a:ext cx="8256900" cy="6532635"/>
        </p:xfrm>
        <a:graphic>
          <a:graphicData uri="http://schemas.openxmlformats.org/drawingml/2006/table">
            <a:tbl>
              <a:tblPr firstRow="1" firstCol="1" bandRow="1"/>
              <a:tblGrid>
                <a:gridCol w="1562205">
                  <a:extLst>
                    <a:ext uri="{9D8B030D-6E8A-4147-A177-3AD203B41FA5}">
                      <a16:colId xmlns:a16="http://schemas.microsoft.com/office/drawing/2014/main" val="1671085373"/>
                    </a:ext>
                  </a:extLst>
                </a:gridCol>
                <a:gridCol w="972663">
                  <a:extLst>
                    <a:ext uri="{9D8B030D-6E8A-4147-A177-3AD203B41FA5}">
                      <a16:colId xmlns:a16="http://schemas.microsoft.com/office/drawing/2014/main" val="2577932308"/>
                    </a:ext>
                  </a:extLst>
                </a:gridCol>
                <a:gridCol w="1071054">
                  <a:extLst>
                    <a:ext uri="{9D8B030D-6E8A-4147-A177-3AD203B41FA5}">
                      <a16:colId xmlns:a16="http://schemas.microsoft.com/office/drawing/2014/main" val="232959971"/>
                    </a:ext>
                  </a:extLst>
                </a:gridCol>
                <a:gridCol w="972663">
                  <a:extLst>
                    <a:ext uri="{9D8B030D-6E8A-4147-A177-3AD203B41FA5}">
                      <a16:colId xmlns:a16="http://schemas.microsoft.com/office/drawing/2014/main" val="2854378935"/>
                    </a:ext>
                  </a:extLst>
                </a:gridCol>
                <a:gridCol w="972663">
                  <a:extLst>
                    <a:ext uri="{9D8B030D-6E8A-4147-A177-3AD203B41FA5}">
                      <a16:colId xmlns:a16="http://schemas.microsoft.com/office/drawing/2014/main" val="2770164081"/>
                    </a:ext>
                  </a:extLst>
                </a:gridCol>
                <a:gridCol w="972663">
                  <a:extLst>
                    <a:ext uri="{9D8B030D-6E8A-4147-A177-3AD203B41FA5}">
                      <a16:colId xmlns:a16="http://schemas.microsoft.com/office/drawing/2014/main" val="388081705"/>
                    </a:ext>
                  </a:extLst>
                </a:gridCol>
                <a:gridCol w="1732989">
                  <a:extLst>
                    <a:ext uri="{9D8B030D-6E8A-4147-A177-3AD203B41FA5}">
                      <a16:colId xmlns:a16="http://schemas.microsoft.com/office/drawing/2014/main" val="178150619"/>
                    </a:ext>
                  </a:extLst>
                </a:gridCol>
              </a:tblGrid>
              <a:tr h="1196158">
                <a:tc gridSpan="6">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 per year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cases registered in a year + Pending cases from previous year)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marL="0" marR="0" algn="ct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Combined share of Assam, Delhi and Haryana in All India Court Caseload </a:t>
                      </a:r>
                      <a:r>
                        <a:rPr lang="en-IN" sz="18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derived from NCRB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189195"/>
                  </a:ext>
                </a:extLst>
              </a:tr>
              <a:tr h="315476">
                <a:tc rowSpan="2">
                  <a:txBody>
                    <a:bodyPr/>
                    <a:lstStyle/>
                    <a:p>
                      <a:pPr marL="0" marR="0">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Year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NCRB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07000"/>
                        </a:lnSpc>
                        <a:spcBef>
                          <a:spcPts val="0"/>
                        </a:spcBef>
                        <a:spcAft>
                          <a:spcPts val="0"/>
                        </a:spcAft>
                      </a:pPr>
                      <a:r>
                        <a:rPr lang="en-IN" sz="16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E-Courts Portal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1843474268"/>
                  </a:ext>
                </a:extLst>
              </a:tr>
              <a:tr h="315476">
                <a:tc vMerge="1">
                  <a:txBody>
                    <a:bodyPr/>
                    <a:lstStyle/>
                    <a:p>
                      <a:endParaRPr lang="en-IN"/>
                    </a:p>
                  </a:txBody>
                  <a:tcPr/>
                </a:tc>
                <a:tc>
                  <a:txBody>
                    <a:bodyPr/>
                    <a:lstStyle/>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Overall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Assam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Delhi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Haryana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77913068"/>
                  </a:ext>
                </a:extLst>
              </a:tr>
              <a:tr h="315476">
                <a:tc>
                  <a:txBody>
                    <a:bodyPr/>
                    <a:lstStyle/>
                    <a:p>
                      <a:pPr marL="0" marR="0">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186823"/>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NA</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843665"/>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8379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13.26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866958"/>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20935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11.77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779617"/>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101326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4642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2743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4.58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6847213"/>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93423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7507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4340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1365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07929"/>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119710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11373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2973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6348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2052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9.50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7719612"/>
                  </a:ext>
                </a:extLst>
              </a:tr>
              <a:tr h="31547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14486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4035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7865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kumimoji="0" lang="en-IN" sz="1600" b="0" i="0" u="none" strike="noStrike" kern="1200" cap="none" spc="0" normalizeH="0" baseline="0" noProof="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50880"/>
                  </a:ext>
                </a:extLst>
              </a:tr>
              <a:tr h="630953">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2020 (up to 31 March, 2020)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12465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7283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kumimoji="0" lang="en-IN"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074361"/>
                  </a:ext>
                </a:extLst>
              </a:tr>
              <a:tr h="1323395">
                <a:tc gridSpan="7">
                  <a:txBody>
                    <a:bodyPr/>
                    <a:lstStyle/>
                    <a:p>
                      <a:pPr marL="0" marR="0">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*Note: NA – Not Available</a:t>
                      </a:r>
                    </a:p>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Other related tables are Table 2.10, which provides insights on the year-wise combined caseload of courts for Assam, Delhi and Haryana along with pendency and disposal at the end of each year. Tables 2.10A, 2.10B and 2.10C in Annexure II give the same information for each state respectively)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04516305"/>
                  </a:ext>
                </a:extLst>
              </a:tr>
            </a:tbl>
          </a:graphicData>
        </a:graphic>
      </p:graphicFrame>
    </p:spTree>
    <p:extLst>
      <p:ext uri="{BB962C8B-B14F-4D97-AF65-F5344CB8AC3E}">
        <p14:creationId xmlns:p14="http://schemas.microsoft.com/office/powerpoint/2010/main" val="205657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36020842"/>
              </p:ext>
            </p:extLst>
          </p:nvPr>
        </p:nvGraphicFramePr>
        <p:xfrm>
          <a:off x="409428" y="327554"/>
          <a:ext cx="8325135" cy="5070240"/>
        </p:xfrm>
        <a:graphic>
          <a:graphicData uri="http://schemas.openxmlformats.org/drawingml/2006/table">
            <a:tbl>
              <a:tblPr firstRow="1" firstCol="1" bandRow="1"/>
              <a:tblGrid>
                <a:gridCol w="1992578">
                  <a:extLst>
                    <a:ext uri="{9D8B030D-6E8A-4147-A177-3AD203B41FA5}">
                      <a16:colId xmlns:a16="http://schemas.microsoft.com/office/drawing/2014/main" val="3531873939"/>
                    </a:ext>
                  </a:extLst>
                </a:gridCol>
                <a:gridCol w="1037230">
                  <a:extLst>
                    <a:ext uri="{9D8B030D-6E8A-4147-A177-3AD203B41FA5}">
                      <a16:colId xmlns:a16="http://schemas.microsoft.com/office/drawing/2014/main" val="1362840078"/>
                    </a:ext>
                  </a:extLst>
                </a:gridCol>
                <a:gridCol w="1091821">
                  <a:extLst>
                    <a:ext uri="{9D8B030D-6E8A-4147-A177-3AD203B41FA5}">
                      <a16:colId xmlns:a16="http://schemas.microsoft.com/office/drawing/2014/main" val="2770477488"/>
                    </a:ext>
                  </a:extLst>
                </a:gridCol>
                <a:gridCol w="1078173">
                  <a:extLst>
                    <a:ext uri="{9D8B030D-6E8A-4147-A177-3AD203B41FA5}">
                      <a16:colId xmlns:a16="http://schemas.microsoft.com/office/drawing/2014/main" val="4113492814"/>
                    </a:ext>
                  </a:extLst>
                </a:gridCol>
                <a:gridCol w="1951626">
                  <a:extLst>
                    <a:ext uri="{9D8B030D-6E8A-4147-A177-3AD203B41FA5}">
                      <a16:colId xmlns:a16="http://schemas.microsoft.com/office/drawing/2014/main" val="2400558707"/>
                    </a:ext>
                  </a:extLst>
                </a:gridCol>
                <a:gridCol w="1173707">
                  <a:extLst>
                    <a:ext uri="{9D8B030D-6E8A-4147-A177-3AD203B41FA5}">
                      <a16:colId xmlns:a16="http://schemas.microsoft.com/office/drawing/2014/main" val="3136106968"/>
                    </a:ext>
                  </a:extLst>
                </a:gridCol>
              </a:tblGrid>
              <a:tr h="743365">
                <a:tc gridSpan="6">
                  <a:txBody>
                    <a:bodyPr/>
                    <a:lstStyle/>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District-wise Caseload, Pendency and Disposal in Delhi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on 31 March, 2020)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0687310"/>
                  </a:ext>
                </a:extLst>
              </a:tr>
              <a:tr h="634568">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Delhi </a:t>
                      </a:r>
                      <a:b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Caseload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Cases Pending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Cases Disposed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Courts hearing POCSO Cases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Caseload per court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672553"/>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East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360098"/>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488447"/>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West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115614"/>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3930957"/>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Shahdara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445998"/>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 West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879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290092"/>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East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566975"/>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Central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22038"/>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 East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179707"/>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455903"/>
                  </a:ext>
                </a:extLst>
              </a:tr>
              <a:tr h="251523">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Delhi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855284"/>
                  </a:ext>
                </a:extLst>
              </a:tr>
              <a:tr h="718665">
                <a:tc>
                  <a:txBody>
                    <a:bodyPr/>
                    <a:lstStyle/>
                    <a:p>
                      <a:pPr marL="0" marR="0">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Delhi Total Cases for Trial as on 31 March, 2020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7283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26" marR="65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759410"/>
                  </a:ext>
                </a:extLst>
              </a:tr>
            </a:tbl>
          </a:graphicData>
        </a:graphic>
      </p:graphicFrame>
      <p:sp>
        <p:nvSpPr>
          <p:cNvPr id="6" name="Rectangle 5"/>
          <p:cNvSpPr/>
          <p:nvPr/>
        </p:nvSpPr>
        <p:spPr>
          <a:xfrm>
            <a:off x="409427" y="5523508"/>
            <a:ext cx="8325135" cy="1077218"/>
          </a:xfrm>
          <a:prstGeom prst="rect">
            <a:avLst/>
          </a:prstGeom>
        </p:spPr>
        <p:txBody>
          <a:bodyPr wrap="square">
            <a:spAutoFit/>
          </a:bodyPr>
          <a:lstStyle/>
          <a:p>
            <a:r>
              <a:rPr lang="en-IN" sz="1600" dirty="0">
                <a:latin typeface="Calibri" panose="020F0502020204030204" pitchFamily="34" charset="0"/>
                <a:ea typeface="Calibri" panose="020F0502020204030204" pitchFamily="34" charset="0"/>
                <a:cs typeface="Times New Roman" panose="02020603050405020304" pitchFamily="18" charset="0"/>
              </a:rPr>
              <a:t>Scheme on Fast Track Special Courts (FTSCS</a:t>
            </a:r>
            <a:r>
              <a:rPr lang="en-IN" sz="1600" dirty="0" smtClean="0">
                <a:latin typeface="Calibri" panose="020F0502020204030204" pitchFamily="34" charset="0"/>
                <a:ea typeface="Calibri" panose="020F0502020204030204" pitchFamily="34" charset="0"/>
                <a:cs typeface="Times New Roman" panose="02020603050405020304" pitchFamily="18" charset="0"/>
              </a:rPr>
              <a:t>) – Expected Goal is </a:t>
            </a:r>
            <a:r>
              <a:rPr lang="en-IN" sz="1600" dirty="0"/>
              <a:t>to </a:t>
            </a:r>
            <a:r>
              <a:rPr lang="en-IN" sz="1600" b="1" dirty="0"/>
              <a:t>dispose of “41-42 cases in each quarter and at least 165 cases in a </a:t>
            </a:r>
            <a:r>
              <a:rPr lang="en-IN" sz="1600" b="1" dirty="0" smtClean="0"/>
              <a:t>year</a:t>
            </a:r>
            <a:r>
              <a:rPr lang="en-IN" sz="1600" dirty="0" smtClean="0"/>
              <a:t>”. </a:t>
            </a:r>
          </a:p>
          <a:p>
            <a:endParaRPr lang="en-IN" sz="1600" dirty="0" smtClean="0"/>
          </a:p>
          <a:p>
            <a:r>
              <a:rPr lang="en-US" sz="1600" dirty="0" smtClean="0"/>
              <a:t>How are these goals set? Minimum caseload per court in a district comes to 190 cases.</a:t>
            </a:r>
            <a:endParaRPr lang="en-IN" sz="1600" dirty="0"/>
          </a:p>
        </p:txBody>
      </p:sp>
    </p:spTree>
    <p:extLst>
      <p:ext uri="{BB962C8B-B14F-4D97-AF65-F5344CB8AC3E}">
        <p14:creationId xmlns:p14="http://schemas.microsoft.com/office/powerpoint/2010/main" val="148540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054111261"/>
              </p:ext>
            </p:extLst>
          </p:nvPr>
        </p:nvGraphicFramePr>
        <p:xfrm>
          <a:off x="341194" y="409433"/>
          <a:ext cx="8475259" cy="504967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41194" y="5459104"/>
            <a:ext cx="8475259" cy="1200329"/>
          </a:xfrm>
          <a:prstGeom prst="rect">
            <a:avLst/>
          </a:prstGeom>
        </p:spPr>
        <p:txBody>
          <a:bodyPr wrap="square">
            <a:spAutoFit/>
          </a:bodyPr>
          <a:lstStyle/>
          <a:p>
            <a:r>
              <a:rPr lang="en-IN" dirty="0" smtClean="0">
                <a:latin typeface="Calibri" panose="020F0502020204030204" pitchFamily="34" charset="0"/>
                <a:ea typeface="Calibri" panose="020F0502020204030204" pitchFamily="34" charset="0"/>
                <a:cs typeface="Times New Roman" panose="02020603050405020304" pitchFamily="18" charset="0"/>
              </a:rPr>
              <a:t>Over </a:t>
            </a:r>
            <a:r>
              <a:rPr lang="en-IN" dirty="0">
                <a:latin typeface="Calibri" panose="020F0502020204030204" pitchFamily="34" charset="0"/>
                <a:ea typeface="Calibri" panose="020F0502020204030204" pitchFamily="34" charset="0"/>
                <a:cs typeface="Times New Roman" panose="02020603050405020304" pitchFamily="18" charset="0"/>
              </a:rPr>
              <a:t>the years the share of fresh cases in the total court caseload has shown a </a:t>
            </a:r>
            <a:r>
              <a:rPr lang="en-IN" dirty="0" smtClean="0">
                <a:latin typeface="Calibri" panose="020F0502020204030204" pitchFamily="34" charset="0"/>
                <a:ea typeface="Calibri" panose="020F0502020204030204" pitchFamily="34" charset="0"/>
                <a:cs typeface="Times New Roman" panose="02020603050405020304" pitchFamily="18" charset="0"/>
              </a:rPr>
              <a:t>decline.</a:t>
            </a:r>
          </a:p>
          <a:p>
            <a:endParaRPr lang="en-US" dirty="0">
              <a:latin typeface="Calibri" panose="020F0502020204030204" pitchFamily="34" charset="0"/>
              <a:cs typeface="Times New Roman" panose="02020603050405020304" pitchFamily="18" charset="0"/>
            </a:endParaRPr>
          </a:p>
          <a:p>
            <a:r>
              <a:rPr lang="en-US" dirty="0" smtClean="0">
                <a:latin typeface="Calibri" panose="020F0502020204030204" pitchFamily="34" charset="0"/>
                <a:cs typeface="Times New Roman" panose="02020603050405020304" pitchFamily="18" charset="0"/>
              </a:rPr>
              <a:t>But is that a positive sign? Requires more investigation on indicators such as actual incidence and charge-sheeting rate.</a:t>
            </a:r>
            <a:endParaRPr lang="en-IN" dirty="0"/>
          </a:p>
        </p:txBody>
      </p:sp>
    </p:spTree>
    <p:extLst>
      <p:ext uri="{BB962C8B-B14F-4D97-AF65-F5344CB8AC3E}">
        <p14:creationId xmlns:p14="http://schemas.microsoft.com/office/powerpoint/2010/main" val="220645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07666006"/>
              </p:ext>
            </p:extLst>
          </p:nvPr>
        </p:nvGraphicFramePr>
        <p:xfrm>
          <a:off x="313900" y="504967"/>
          <a:ext cx="8475258" cy="473854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13900" y="5445457"/>
            <a:ext cx="8475258" cy="923330"/>
          </a:xfrm>
          <a:prstGeom prst="rect">
            <a:avLst/>
          </a:prstGeom>
          <a:noFill/>
        </p:spPr>
        <p:txBody>
          <a:bodyPr wrap="square" rtlCol="0">
            <a:spAutoFit/>
          </a:bodyPr>
          <a:lstStyle/>
          <a:p>
            <a:r>
              <a:rPr lang="en-US" dirty="0" smtClean="0"/>
              <a:t>Delhi shows a steady decline in fresh cases over the years. However, between the three states/UT, it has the highest number of cases under the POCSO Act and the worst charge-sheeting </a:t>
            </a:r>
            <a:r>
              <a:rPr lang="en-US" dirty="0" smtClean="0"/>
              <a:t>rate for crimes against children (</a:t>
            </a:r>
            <a:r>
              <a:rPr lang="en-US" dirty="0" smtClean="0"/>
              <a:t>35.2% in 2018 as per NCRB).  </a:t>
            </a:r>
            <a:endParaRPr lang="en-IN" dirty="0"/>
          </a:p>
        </p:txBody>
      </p:sp>
    </p:spTree>
    <p:extLst>
      <p:ext uri="{BB962C8B-B14F-4D97-AF65-F5344CB8AC3E}">
        <p14:creationId xmlns:p14="http://schemas.microsoft.com/office/powerpoint/2010/main" val="136448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25767869"/>
              </p:ext>
            </p:extLst>
          </p:nvPr>
        </p:nvGraphicFramePr>
        <p:xfrm>
          <a:off x="464023" y="395788"/>
          <a:ext cx="8175010" cy="6250851"/>
        </p:xfrm>
        <a:graphic>
          <a:graphicData uri="http://schemas.openxmlformats.org/drawingml/2006/table">
            <a:tbl>
              <a:tblPr firstRow="1" firstCol="1" bandRow="1"/>
              <a:tblGrid>
                <a:gridCol w="2362577">
                  <a:extLst>
                    <a:ext uri="{9D8B030D-6E8A-4147-A177-3AD203B41FA5}">
                      <a16:colId xmlns:a16="http://schemas.microsoft.com/office/drawing/2014/main" val="1972770496"/>
                    </a:ext>
                  </a:extLst>
                </a:gridCol>
                <a:gridCol w="1141231">
                  <a:extLst>
                    <a:ext uri="{9D8B030D-6E8A-4147-A177-3AD203B41FA5}">
                      <a16:colId xmlns:a16="http://schemas.microsoft.com/office/drawing/2014/main" val="2766224969"/>
                    </a:ext>
                  </a:extLst>
                </a:gridCol>
                <a:gridCol w="1224617">
                  <a:extLst>
                    <a:ext uri="{9D8B030D-6E8A-4147-A177-3AD203B41FA5}">
                      <a16:colId xmlns:a16="http://schemas.microsoft.com/office/drawing/2014/main" val="3420138339"/>
                    </a:ext>
                  </a:extLst>
                </a:gridCol>
                <a:gridCol w="1142867">
                  <a:extLst>
                    <a:ext uri="{9D8B030D-6E8A-4147-A177-3AD203B41FA5}">
                      <a16:colId xmlns:a16="http://schemas.microsoft.com/office/drawing/2014/main" val="2240321000"/>
                    </a:ext>
                  </a:extLst>
                </a:gridCol>
                <a:gridCol w="1222981">
                  <a:extLst>
                    <a:ext uri="{9D8B030D-6E8A-4147-A177-3AD203B41FA5}">
                      <a16:colId xmlns:a16="http://schemas.microsoft.com/office/drawing/2014/main" val="474388702"/>
                    </a:ext>
                  </a:extLst>
                </a:gridCol>
                <a:gridCol w="1080737">
                  <a:extLst>
                    <a:ext uri="{9D8B030D-6E8A-4147-A177-3AD203B41FA5}">
                      <a16:colId xmlns:a16="http://schemas.microsoft.com/office/drawing/2014/main" val="968581337"/>
                    </a:ext>
                  </a:extLst>
                </a:gridCol>
              </a:tblGrid>
              <a:tr h="1122249">
                <a:tc gridSpan="6">
                  <a:txBody>
                    <a:bodyPr/>
                    <a:lstStyle/>
                    <a:p>
                      <a:pPr marL="0" marR="0" algn="ct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 – Share of Top 20 per cent Districts in each State/UT in Total Court caseload in the State/UT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on 31 March,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15562637"/>
                  </a:ext>
                </a:extLst>
              </a:tr>
              <a:tr h="382336">
                <a:tc gridSpan="2">
                  <a:txBody>
                    <a:bodyPr/>
                    <a:lstStyle/>
                    <a:p>
                      <a:pPr marL="0" marR="0" algn="ctr">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Delhi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Haryana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661092473"/>
                  </a:ext>
                </a:extLst>
              </a:tr>
              <a:tr h="748166">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561759"/>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Golaghat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North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Sirsa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867981"/>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Sonitpur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North West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879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Palwal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125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1984"/>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Kamrup</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Metro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West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1079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Gurugram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249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684538"/>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Barpeta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Faridabad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276199"/>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Morigaon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rowSpan="5">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790780"/>
                  </a:ext>
                </a:extLst>
              </a:tr>
              <a:tr h="382336">
                <a:tc>
                  <a:txBody>
                    <a:bodyPr/>
                    <a:lstStyle/>
                    <a:p>
                      <a:pPr marL="0" marR="0">
                        <a:lnSpc>
                          <a:spcPct val="107000"/>
                        </a:lnSpc>
                        <a:spcBef>
                          <a:spcPts val="0"/>
                        </a:spcBef>
                        <a:spcAft>
                          <a:spcPts val="0"/>
                        </a:spcAft>
                      </a:pP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Nagaon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01569995"/>
                  </a:ext>
                </a:extLst>
              </a:tr>
              <a:tr h="382336">
                <a:tc>
                  <a:txBody>
                    <a:bodyPr/>
                    <a:lstStyle/>
                    <a:p>
                      <a:pPr marL="0" marR="0">
                        <a:lnSpc>
                          <a:spcPct val="107000"/>
                        </a:lnSpc>
                        <a:spcBef>
                          <a:spcPts val="0"/>
                        </a:spcBef>
                        <a:spcAft>
                          <a:spcPts val="0"/>
                        </a:spcAft>
                      </a:pPr>
                      <a:r>
                        <a:rPr lang="en-IN" sz="1600" b="1" dirty="0">
                          <a:solidFill>
                            <a:srgbClr val="CC3300"/>
                          </a:solidFill>
                          <a:effectLst/>
                          <a:latin typeface="Calibri" panose="020F0502020204030204" pitchFamily="34" charset="0"/>
                          <a:ea typeface="Times New Roman" panose="02020603050405020304" pitchFamily="18" charset="0"/>
                          <a:cs typeface="Calibri" panose="020F0502020204030204" pitchFamily="34" charset="0"/>
                        </a:rPr>
                        <a:t>Total for top 20 per cent districts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a:solidFill>
                            <a:srgbClr val="CC3300"/>
                          </a:solidFill>
                          <a:effectLst/>
                          <a:latin typeface="Calibri" panose="020F0502020204030204" pitchFamily="34" charset="0"/>
                          <a:ea typeface="Times New Roman" panose="02020603050405020304" pitchFamily="18" charset="0"/>
                          <a:cs typeface="Calibri" panose="020F0502020204030204" pitchFamily="34" charset="0"/>
                        </a:rPr>
                        <a:t>1353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b="1" dirty="0">
                          <a:solidFill>
                            <a:srgbClr val="CC3300"/>
                          </a:solidFill>
                          <a:effectLst/>
                          <a:latin typeface="Calibri" panose="020F0502020204030204" pitchFamily="34" charset="0"/>
                          <a:ea typeface="Times New Roman" panose="02020603050405020304" pitchFamily="18" charset="0"/>
                          <a:cs typeface="Calibri" panose="020F0502020204030204" pitchFamily="34" charset="0"/>
                        </a:rPr>
                        <a:t>2824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b="1">
                          <a:solidFill>
                            <a:srgbClr val="CC3300"/>
                          </a:solidFill>
                          <a:effectLst/>
                          <a:latin typeface="Calibri" panose="020F0502020204030204" pitchFamily="34" charset="0"/>
                          <a:ea typeface="Times New Roman" panose="02020603050405020304" pitchFamily="18" charset="0"/>
                          <a:cs typeface="Calibri" panose="020F0502020204030204" pitchFamily="34" charset="0"/>
                        </a:rPr>
                        <a:t>793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973943"/>
                  </a:ext>
                </a:extLst>
              </a:tr>
              <a:tr h="382336">
                <a:tc>
                  <a:txBody>
                    <a:bodyPr/>
                    <a:lstStyle/>
                    <a:p>
                      <a:pPr marL="0" marR="0">
                        <a:lnSpc>
                          <a:spcPct val="107000"/>
                        </a:lnSpc>
                        <a:spcBef>
                          <a:spcPts val="0"/>
                        </a:spcBef>
                        <a:spcAft>
                          <a:spcPts val="0"/>
                        </a:spcAft>
                      </a:pPr>
                      <a:r>
                        <a:rPr lang="en-IN" sz="1600" b="1">
                          <a:effectLst/>
                          <a:latin typeface="Calibri" panose="020F0502020204030204" pitchFamily="34" charset="0"/>
                          <a:ea typeface="Times New Roman" panose="02020603050405020304" pitchFamily="18" charset="0"/>
                          <a:cs typeface="Calibri" panose="020F0502020204030204" pitchFamily="34" charset="0"/>
                        </a:rPr>
                        <a:t>Total for State/UT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b="1">
                          <a:effectLst/>
                          <a:latin typeface="Calibri" panose="020F0502020204030204" pitchFamily="34" charset="0"/>
                          <a:ea typeface="Times New Roman" panose="02020603050405020304" pitchFamily="18" charset="0"/>
                          <a:cs typeface="Calibri" panose="020F0502020204030204" pitchFamily="34" charset="0"/>
                        </a:rPr>
                        <a:t>3372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7283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b="1">
                          <a:effectLst/>
                          <a:latin typeface="Calibri" panose="020F0502020204030204" pitchFamily="34" charset="0"/>
                          <a:ea typeface="Times New Roman" panose="02020603050405020304" pitchFamily="18" charset="0"/>
                          <a:cs typeface="Calibri" panose="020F0502020204030204" pitchFamily="34" charset="0"/>
                        </a:rPr>
                        <a:t>1810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945771"/>
                  </a:ext>
                </a:extLst>
              </a:tr>
              <a:tr h="748166">
                <a:tc>
                  <a:txBody>
                    <a:bodyPr/>
                    <a:lstStyle/>
                    <a:p>
                      <a:pPr marL="0" marR="0">
                        <a:lnSpc>
                          <a:spcPct val="107000"/>
                        </a:lnSpc>
                        <a:spcBef>
                          <a:spcPts val="0"/>
                        </a:spcBef>
                        <a:spcAft>
                          <a:spcPts val="0"/>
                        </a:spcAft>
                      </a:pPr>
                      <a:r>
                        <a:rPr lang="en-IN" sz="1600" b="1">
                          <a:solidFill>
                            <a:srgbClr val="CC3300"/>
                          </a:solidFill>
                          <a:effectLst/>
                          <a:latin typeface="Calibri" panose="020F0502020204030204" pitchFamily="34" charset="0"/>
                          <a:ea typeface="Times New Roman" panose="02020603050405020304" pitchFamily="18" charset="0"/>
                          <a:cs typeface="Calibri" panose="020F0502020204030204" pitchFamily="34" charset="0"/>
                        </a:rPr>
                        <a:t>Percentage share in total cases in the state/UT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40.12 %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38.78 %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43.81 %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534786"/>
                  </a:ext>
                </a:extLst>
              </a:tr>
            </a:tbl>
          </a:graphicData>
        </a:graphic>
      </p:graphicFrame>
    </p:spTree>
    <p:extLst>
      <p:ext uri="{BB962C8B-B14F-4D97-AF65-F5344CB8AC3E}">
        <p14:creationId xmlns:p14="http://schemas.microsoft.com/office/powerpoint/2010/main" val="224830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194887124"/>
              </p:ext>
            </p:extLst>
          </p:nvPr>
        </p:nvGraphicFramePr>
        <p:xfrm>
          <a:off x="477672" y="423081"/>
          <a:ext cx="8175009" cy="60596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56195"/>
            <a:ext cx="7886700" cy="863173"/>
          </a:xfrm>
        </p:spPr>
        <p:txBody>
          <a:bodyPr>
            <a:normAutofit fontScale="90000"/>
          </a:bodyPr>
          <a:lstStyle/>
          <a:p>
            <a:pPr algn="ctr"/>
            <a:r>
              <a:rPr lang="en-IN" sz="3600" b="1" dirty="0" smtClean="0">
                <a:latin typeface="+mn-lt"/>
              </a:rPr>
              <a:t/>
            </a:r>
            <a:br>
              <a:rPr lang="en-IN" sz="3600" b="1" dirty="0" smtClean="0">
                <a:latin typeface="+mn-lt"/>
              </a:rPr>
            </a:br>
            <a:r>
              <a:rPr lang="en-IN" sz="3600" b="1" dirty="0" smtClean="0">
                <a:latin typeface="+mn-lt"/>
              </a:rPr>
              <a:t>Break-up of 19,783 Cases by State/UT </a:t>
            </a:r>
            <a:r>
              <a:rPr lang="en-IN" dirty="0"/>
              <a:t/>
            </a:r>
            <a:br>
              <a:rPr lang="en-IN" dirty="0"/>
            </a:br>
            <a:endParaRPr lang="en-IN" dirty="0"/>
          </a:p>
        </p:txBody>
      </p:sp>
      <p:graphicFrame>
        <p:nvGraphicFramePr>
          <p:cNvPr id="4" name="Chart 3">
            <a:extLst>
              <a:ext uri="{FF2B5EF4-FFF2-40B4-BE49-F238E27FC236}">
                <a16:creationId xmlns:a16="http://schemas.microsoft.com/office/drawing/2014/main" id="{00000000-0008-0000-0200-000002000000}"/>
              </a:ext>
            </a:extLst>
          </p:cNvPr>
          <p:cNvGraphicFramePr/>
          <p:nvPr>
            <p:extLst>
              <p:ext uri="{D42A27DB-BD31-4B8C-83A1-F6EECF244321}">
                <p14:modId xmlns:p14="http://schemas.microsoft.com/office/powerpoint/2010/main" val="1670928559"/>
              </p:ext>
            </p:extLst>
          </p:nvPr>
        </p:nvGraphicFramePr>
        <p:xfrm>
          <a:off x="628650" y="1863019"/>
          <a:ext cx="6468186" cy="463331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232461" y="2593075"/>
            <a:ext cx="1309332" cy="2862322"/>
          </a:xfrm>
          <a:prstGeom prst="rect">
            <a:avLst/>
          </a:prstGeom>
          <a:noFill/>
        </p:spPr>
        <p:txBody>
          <a:bodyPr wrap="square" rtlCol="0">
            <a:spAutoFit/>
          </a:bodyPr>
          <a:lstStyle/>
          <a:p>
            <a:r>
              <a:rPr lang="en-US" b="1" dirty="0" smtClean="0"/>
              <a:t>No. of districts per state/UT</a:t>
            </a:r>
          </a:p>
          <a:p>
            <a:endParaRPr lang="en-US" dirty="0"/>
          </a:p>
          <a:p>
            <a:r>
              <a:rPr lang="en-US" dirty="0" smtClean="0"/>
              <a:t>Assam – 27</a:t>
            </a:r>
          </a:p>
          <a:p>
            <a:endParaRPr lang="en-US" dirty="0"/>
          </a:p>
          <a:p>
            <a:r>
              <a:rPr lang="en-US" dirty="0" smtClean="0"/>
              <a:t>Delhi – 11</a:t>
            </a:r>
          </a:p>
          <a:p>
            <a:endParaRPr lang="en-US" dirty="0"/>
          </a:p>
          <a:p>
            <a:r>
              <a:rPr lang="en-US" dirty="0" smtClean="0"/>
              <a:t>Haryana - 18</a:t>
            </a:r>
            <a:endParaRPr lang="en-IN" dirty="0"/>
          </a:p>
        </p:txBody>
      </p:sp>
    </p:spTree>
    <p:extLst>
      <p:ext uri="{BB962C8B-B14F-4D97-AF65-F5344CB8AC3E}">
        <p14:creationId xmlns:p14="http://schemas.microsoft.com/office/powerpoint/2010/main" val="759360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47070799"/>
              </p:ext>
            </p:extLst>
          </p:nvPr>
        </p:nvGraphicFramePr>
        <p:xfrm>
          <a:off x="587707" y="832514"/>
          <a:ext cx="7886701" cy="5582108"/>
        </p:xfrm>
        <a:graphic>
          <a:graphicData uri="http://schemas.openxmlformats.org/drawingml/2006/table">
            <a:tbl>
              <a:tblPr firstRow="1" firstCol="1" bandRow="1"/>
              <a:tblGrid>
                <a:gridCol w="1664094">
                  <a:extLst>
                    <a:ext uri="{9D8B030D-6E8A-4147-A177-3AD203B41FA5}">
                      <a16:colId xmlns:a16="http://schemas.microsoft.com/office/drawing/2014/main" val="1459069078"/>
                    </a:ext>
                  </a:extLst>
                </a:gridCol>
                <a:gridCol w="1664094">
                  <a:extLst>
                    <a:ext uri="{9D8B030D-6E8A-4147-A177-3AD203B41FA5}">
                      <a16:colId xmlns:a16="http://schemas.microsoft.com/office/drawing/2014/main" val="2627947216"/>
                    </a:ext>
                  </a:extLst>
                </a:gridCol>
                <a:gridCol w="1645166">
                  <a:extLst>
                    <a:ext uri="{9D8B030D-6E8A-4147-A177-3AD203B41FA5}">
                      <a16:colId xmlns:a16="http://schemas.microsoft.com/office/drawing/2014/main" val="2909563303"/>
                    </a:ext>
                  </a:extLst>
                </a:gridCol>
                <a:gridCol w="1645166">
                  <a:extLst>
                    <a:ext uri="{9D8B030D-6E8A-4147-A177-3AD203B41FA5}">
                      <a16:colId xmlns:a16="http://schemas.microsoft.com/office/drawing/2014/main" val="4118792684"/>
                    </a:ext>
                  </a:extLst>
                </a:gridCol>
                <a:gridCol w="1268181">
                  <a:extLst>
                    <a:ext uri="{9D8B030D-6E8A-4147-A177-3AD203B41FA5}">
                      <a16:colId xmlns:a16="http://schemas.microsoft.com/office/drawing/2014/main" val="4154025608"/>
                    </a:ext>
                  </a:extLst>
                </a:gridCol>
              </a:tblGrid>
              <a:tr h="922934">
                <a:tc gridSpan="5">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2.9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Pendency as per Different Data Sources and on Different Dates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5257174"/>
                  </a:ext>
                </a:extLst>
              </a:tr>
              <a:tr h="922934">
                <a:tc rowSpan="2">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Pendency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on 30.06.2019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on 31 December, 2019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on 31 March, 2020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188978"/>
                  </a:ext>
                </a:extLst>
              </a:tr>
              <a:tr h="896894">
                <a:tc vMerge="1">
                  <a:txBody>
                    <a:bodyPr/>
                    <a:lstStyle/>
                    <a:p>
                      <a:endParaRPr lang="en-IN"/>
                    </a:p>
                  </a:txBody>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FTSC Scheme of DoJ</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E-Courts Portal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E-Courts Portal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E-Courts Portal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77802"/>
                  </a:ext>
                </a:extLst>
              </a:tr>
              <a:tr h="532350">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Assam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2991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3080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685528"/>
                  </a:ext>
                </a:extLst>
              </a:tr>
              <a:tr h="532350">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Delhi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7277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6379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6939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7020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599551"/>
                  </a:ext>
                </a:extLst>
              </a:tr>
              <a:tr h="709946">
                <a:tc>
                  <a:txBody>
                    <a:bodyPr/>
                    <a:lstStyle/>
                    <a:p>
                      <a:pPr marL="0" marR="0">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Haryana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2256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1394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286538"/>
                  </a:ext>
                </a:extLst>
              </a:tr>
              <a:tr h="532350">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Combined 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12734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10359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11686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721834"/>
                  </a:ext>
                </a:extLst>
              </a:tr>
              <a:tr h="532350">
                <a:tc gridSpan="5">
                  <a:txBody>
                    <a:bodyPr/>
                    <a:lstStyle/>
                    <a:p>
                      <a:pPr marL="0" marR="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*FTSC - Fast Track Special Courts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6048559"/>
                  </a:ext>
                </a:extLst>
              </a:tr>
            </a:tbl>
          </a:graphicData>
        </a:graphic>
      </p:graphicFrame>
    </p:spTree>
    <p:extLst>
      <p:ext uri="{BB962C8B-B14F-4D97-AF65-F5344CB8AC3E}">
        <p14:creationId xmlns:p14="http://schemas.microsoft.com/office/powerpoint/2010/main" val="271020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98870846"/>
              </p:ext>
            </p:extLst>
          </p:nvPr>
        </p:nvGraphicFramePr>
        <p:xfrm>
          <a:off x="395786" y="150122"/>
          <a:ext cx="8325134" cy="6588633"/>
        </p:xfrm>
        <a:graphic>
          <a:graphicData uri="http://schemas.openxmlformats.org/drawingml/2006/table">
            <a:tbl>
              <a:tblPr firstRow="1" firstCol="1" bandRow="1"/>
              <a:tblGrid>
                <a:gridCol w="1680013">
                  <a:extLst>
                    <a:ext uri="{9D8B030D-6E8A-4147-A177-3AD203B41FA5}">
                      <a16:colId xmlns:a16="http://schemas.microsoft.com/office/drawing/2014/main" val="57546110"/>
                    </a:ext>
                  </a:extLst>
                </a:gridCol>
                <a:gridCol w="2214486">
                  <a:extLst>
                    <a:ext uri="{9D8B030D-6E8A-4147-A177-3AD203B41FA5}">
                      <a16:colId xmlns:a16="http://schemas.microsoft.com/office/drawing/2014/main" val="1872312381"/>
                    </a:ext>
                  </a:extLst>
                </a:gridCol>
                <a:gridCol w="2214486">
                  <a:extLst>
                    <a:ext uri="{9D8B030D-6E8A-4147-A177-3AD203B41FA5}">
                      <a16:colId xmlns:a16="http://schemas.microsoft.com/office/drawing/2014/main" val="3442635282"/>
                    </a:ext>
                  </a:extLst>
                </a:gridCol>
                <a:gridCol w="2216149">
                  <a:extLst>
                    <a:ext uri="{9D8B030D-6E8A-4147-A177-3AD203B41FA5}">
                      <a16:colId xmlns:a16="http://schemas.microsoft.com/office/drawing/2014/main" val="3376206651"/>
                    </a:ext>
                  </a:extLst>
                </a:gridCol>
              </a:tblGrid>
              <a:tr h="786390">
                <a:tc gridSpan="4">
                  <a:txBody>
                    <a:bodyPr/>
                    <a:lstStyle/>
                    <a:p>
                      <a:pPr marL="0" marR="0" algn="ctr">
                        <a:lnSpc>
                          <a:spcPct val="107000"/>
                        </a:lnSpc>
                        <a:spcBef>
                          <a:spcPts val="0"/>
                        </a:spcBef>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Chart 2.8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 Pendency and Disposal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 Report Card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02113479"/>
                  </a:ext>
                </a:extLst>
              </a:tr>
              <a:tr h="388799">
                <a:tc>
                  <a:txBody>
                    <a:bodyPr/>
                    <a:lstStyle/>
                    <a:p>
                      <a:pPr marL="0" marR="0">
                        <a:lnSpc>
                          <a:spcPct val="107000"/>
                        </a:lnSpc>
                        <a:spcBef>
                          <a:spcPts val="0"/>
                        </a:spcBef>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Caseload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Pendency Percentage at the end of 2019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Rate of Disposal at the end of 2019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44303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Dima Hasao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27375588"/>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Bongaigaon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32604973"/>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Dibrugarh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90185118"/>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Karimganj</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0697206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Chirang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14390932"/>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Dhemaji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73462196"/>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Hailakandi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804384763"/>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Goalpara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23834381"/>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Lakhimpur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8488269"/>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Udalguri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17480027"/>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Jorhat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2529456"/>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Nalbari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15762570"/>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Kokrajhar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774640012"/>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Darrang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238437591"/>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Karbi Anglong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6035088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Tinsukia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9541984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Cachar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958695794"/>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Baksa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45912646"/>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Dhubri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94666040"/>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Kamrup</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910643272"/>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Kamrup Metro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70075228"/>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Sivasagar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5453655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Golaghat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38025378"/>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Morigaon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69833695"/>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Sonitpur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96743182"/>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Nagaon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09415763"/>
                  </a:ext>
                </a:extLst>
              </a:tr>
              <a:tr h="190003">
                <a:tc>
                  <a:txBody>
                    <a:bodyPr/>
                    <a:lstStyle/>
                    <a:p>
                      <a:pPr marL="0" marR="0">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Barpeta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097" marR="450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45077271"/>
                  </a:ext>
                </a:extLst>
              </a:tr>
            </a:tbl>
          </a:graphicData>
        </a:graphic>
      </p:graphicFrame>
    </p:spTree>
    <p:extLst>
      <p:ext uri="{BB962C8B-B14F-4D97-AF65-F5344CB8AC3E}">
        <p14:creationId xmlns:p14="http://schemas.microsoft.com/office/powerpoint/2010/main" val="47559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4529896"/>
              </p:ext>
            </p:extLst>
          </p:nvPr>
        </p:nvGraphicFramePr>
        <p:xfrm>
          <a:off x="628650" y="464023"/>
          <a:ext cx="7886700" cy="6112682"/>
        </p:xfrm>
        <a:graphic>
          <a:graphicData uri="http://schemas.openxmlformats.org/drawingml/2006/table">
            <a:tbl>
              <a:tblPr firstRow="1" firstCol="1" bandRow="1"/>
              <a:tblGrid>
                <a:gridCol w="1569453">
                  <a:extLst>
                    <a:ext uri="{9D8B030D-6E8A-4147-A177-3AD203B41FA5}">
                      <a16:colId xmlns:a16="http://schemas.microsoft.com/office/drawing/2014/main" val="1128909722"/>
                    </a:ext>
                  </a:extLst>
                </a:gridCol>
                <a:gridCol w="2105749">
                  <a:extLst>
                    <a:ext uri="{9D8B030D-6E8A-4147-A177-3AD203B41FA5}">
                      <a16:colId xmlns:a16="http://schemas.microsoft.com/office/drawing/2014/main" val="2321285892"/>
                    </a:ext>
                  </a:extLst>
                </a:gridCol>
                <a:gridCol w="2105749">
                  <a:extLst>
                    <a:ext uri="{9D8B030D-6E8A-4147-A177-3AD203B41FA5}">
                      <a16:colId xmlns:a16="http://schemas.microsoft.com/office/drawing/2014/main" val="3616789246"/>
                    </a:ext>
                  </a:extLst>
                </a:gridCol>
                <a:gridCol w="2105749">
                  <a:extLst>
                    <a:ext uri="{9D8B030D-6E8A-4147-A177-3AD203B41FA5}">
                      <a16:colId xmlns:a16="http://schemas.microsoft.com/office/drawing/2014/main" val="8385479"/>
                    </a:ext>
                  </a:extLst>
                </a:gridCol>
              </a:tblGrid>
              <a:tr h="1393950">
                <a:tc gridSpan="4">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Chart 2.9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 Pendency and Disposal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 Report Card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Delhi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6676403"/>
                  </a:ext>
                </a:extLst>
              </a:tr>
              <a:tr h="786477">
                <a:tc>
                  <a:txBody>
                    <a:bodyPr/>
                    <a:lstStyle/>
                    <a:p>
                      <a:pPr marL="0" marR="0">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Caseload (2019)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Pendency Percentage at the end of 2019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Rate of Disposal at the end of 2019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491203"/>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Delhi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908634477"/>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 East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16%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001367749"/>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73185327"/>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East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893183455"/>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Shahdara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60723959"/>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Central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41970401"/>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92493766"/>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West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809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65682289"/>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382026369"/>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North West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36620594"/>
                  </a:ext>
                </a:extLst>
              </a:tr>
              <a:tr h="348931">
                <a:tc>
                  <a:txBody>
                    <a:bodyPr/>
                    <a:lstStyle/>
                    <a:p>
                      <a:pPr marL="0" marR="0">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39675363"/>
                  </a:ext>
                </a:extLst>
              </a:tr>
            </a:tbl>
          </a:graphicData>
        </a:graphic>
      </p:graphicFrame>
    </p:spTree>
    <p:extLst>
      <p:ext uri="{BB962C8B-B14F-4D97-AF65-F5344CB8AC3E}">
        <p14:creationId xmlns:p14="http://schemas.microsoft.com/office/powerpoint/2010/main" val="697283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70800439"/>
              </p:ext>
            </p:extLst>
          </p:nvPr>
        </p:nvGraphicFramePr>
        <p:xfrm>
          <a:off x="614150" y="303498"/>
          <a:ext cx="7983940" cy="6262125"/>
        </p:xfrm>
        <a:graphic>
          <a:graphicData uri="http://schemas.openxmlformats.org/drawingml/2006/table">
            <a:tbl>
              <a:tblPr firstRow="1" firstCol="1" bandRow="1"/>
              <a:tblGrid>
                <a:gridCol w="1588804">
                  <a:extLst>
                    <a:ext uri="{9D8B030D-6E8A-4147-A177-3AD203B41FA5}">
                      <a16:colId xmlns:a16="http://schemas.microsoft.com/office/drawing/2014/main" val="3140871919"/>
                    </a:ext>
                  </a:extLst>
                </a:gridCol>
                <a:gridCol w="2131712">
                  <a:extLst>
                    <a:ext uri="{9D8B030D-6E8A-4147-A177-3AD203B41FA5}">
                      <a16:colId xmlns:a16="http://schemas.microsoft.com/office/drawing/2014/main" val="1655310133"/>
                    </a:ext>
                  </a:extLst>
                </a:gridCol>
                <a:gridCol w="2131712">
                  <a:extLst>
                    <a:ext uri="{9D8B030D-6E8A-4147-A177-3AD203B41FA5}">
                      <a16:colId xmlns:a16="http://schemas.microsoft.com/office/drawing/2014/main" val="2747271981"/>
                    </a:ext>
                  </a:extLst>
                </a:gridCol>
                <a:gridCol w="2131712">
                  <a:extLst>
                    <a:ext uri="{9D8B030D-6E8A-4147-A177-3AD203B41FA5}">
                      <a16:colId xmlns:a16="http://schemas.microsoft.com/office/drawing/2014/main" val="2988071476"/>
                    </a:ext>
                  </a:extLst>
                </a:gridCol>
              </a:tblGrid>
              <a:tr h="719411">
                <a:tc gridSpan="4">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Chart 2.10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Court Caseload, Pendency and Disposal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 Report Card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Haryana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6236255"/>
                  </a:ext>
                </a:extLst>
              </a:tr>
              <a:tr h="390462">
                <a:tc>
                  <a:txBody>
                    <a:bodyPr/>
                    <a:lstStyle/>
                    <a:p>
                      <a:pPr marL="0" marR="0">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District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Caseload (2019)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Pendency Percentage at the end of 2019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Rate of Disposal at the end of 2019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425234"/>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Yamunanagar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57036206"/>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Bhiwani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70707601"/>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Kurukshetra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24765461"/>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Panchkula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58899201"/>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Rohtak</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503198203"/>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Rewari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378401342"/>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Kaithal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effectLst/>
                          <a:latin typeface="Calibri" panose="020F0502020204030204" pitchFamily="34" charset="0"/>
                          <a:ea typeface="Times New Roman" panose="02020603050405020304" pitchFamily="18" charset="0"/>
                          <a:cs typeface="Calibri" panose="020F0502020204030204" pitchFamily="34" charset="0"/>
                        </a:rPr>
                        <a:t>43%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1919870"/>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Fatehabad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60209580"/>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Panipat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410883699"/>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Jhajjar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effectLst/>
                          <a:latin typeface="Calibri" panose="020F0502020204030204" pitchFamily="34" charset="0"/>
                          <a:ea typeface="Times New Roman" panose="02020603050405020304" pitchFamily="18" charset="0"/>
                          <a:cs typeface="Calibri" panose="020F0502020204030204" pitchFamily="34" charset="0"/>
                        </a:rPr>
                        <a:t>36%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68291786"/>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Palwal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925728325"/>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Sirsa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565282395"/>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Sonepat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87403768"/>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Jind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519947897"/>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Hisar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effectLst/>
                          <a:latin typeface="Calibri" panose="020F0502020204030204" pitchFamily="34" charset="0"/>
                          <a:ea typeface="Times New Roman" panose="02020603050405020304" pitchFamily="18" charset="0"/>
                          <a:cs typeface="Calibri" panose="020F0502020204030204" pitchFamily="34" charset="0"/>
                        </a:rPr>
                        <a:t>47%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80596482"/>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Ambala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441784750"/>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Gurugram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857371916"/>
                  </a:ext>
                </a:extLst>
              </a:tr>
              <a:tr h="180081">
                <a:tc>
                  <a:txBody>
                    <a:bodyPr/>
                    <a:lstStyle/>
                    <a:p>
                      <a:pPr marL="0" marR="0">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Faridabad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r">
                        <a:lnSpc>
                          <a:spcPct val="107000"/>
                        </a:lnSpc>
                        <a:spcBef>
                          <a:spcPts val="0"/>
                        </a:spcBef>
                        <a:spcAft>
                          <a:spcPts val="0"/>
                        </a:spcAft>
                      </a:pPr>
                      <a:r>
                        <a:rPr lang="en-IN"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742" marR="617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75580193"/>
                  </a:ext>
                </a:extLst>
              </a:tr>
            </a:tbl>
          </a:graphicData>
        </a:graphic>
      </p:graphicFrame>
    </p:spTree>
    <p:extLst>
      <p:ext uri="{BB962C8B-B14F-4D97-AF65-F5344CB8AC3E}">
        <p14:creationId xmlns:p14="http://schemas.microsoft.com/office/powerpoint/2010/main" val="382671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182929430"/>
              </p:ext>
            </p:extLst>
          </p:nvPr>
        </p:nvGraphicFramePr>
        <p:xfrm>
          <a:off x="300252" y="382137"/>
          <a:ext cx="8461612" cy="6073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890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0501"/>
            <a:ext cx="7886700" cy="5576462"/>
          </a:xfrm>
        </p:spPr>
        <p:txBody>
          <a:bodyPr>
            <a:normAutofit fontScale="85000" lnSpcReduction="20000"/>
          </a:bodyPr>
          <a:lstStyle/>
          <a:p>
            <a:pPr>
              <a:lnSpc>
                <a:spcPct val="110000"/>
              </a:lnSpc>
              <a:spcBef>
                <a:spcPts val="0"/>
              </a:spcBef>
            </a:pPr>
            <a:r>
              <a:rPr lang="en-IN" dirty="0"/>
              <a:t>Delhi </a:t>
            </a:r>
            <a:r>
              <a:rPr lang="en-IN" dirty="0" smtClean="0"/>
              <a:t>- </a:t>
            </a:r>
            <a:r>
              <a:rPr lang="en-IN" dirty="0"/>
              <a:t>higher pendency for all types of offences compared to Assam and Haryana, except </a:t>
            </a:r>
            <a:r>
              <a:rPr lang="en-IN" dirty="0" smtClean="0"/>
              <a:t>Section 13/14 </a:t>
            </a:r>
            <a:r>
              <a:rPr lang="en-IN" dirty="0"/>
              <a:t>of the POCSO </a:t>
            </a:r>
            <a:r>
              <a:rPr lang="en-IN" dirty="0" smtClean="0"/>
              <a:t>Act</a:t>
            </a:r>
          </a:p>
          <a:p>
            <a:pPr marL="0" indent="0">
              <a:lnSpc>
                <a:spcPct val="110000"/>
              </a:lnSpc>
              <a:spcBef>
                <a:spcPts val="0"/>
              </a:spcBef>
              <a:buNone/>
            </a:pPr>
            <a:endParaRPr lang="en-IN" dirty="0" smtClean="0"/>
          </a:p>
          <a:p>
            <a:pPr>
              <a:lnSpc>
                <a:spcPct val="110000"/>
              </a:lnSpc>
              <a:spcBef>
                <a:spcPts val="0"/>
              </a:spcBef>
            </a:pPr>
            <a:r>
              <a:rPr lang="en-IN" dirty="0" smtClean="0"/>
              <a:t>Only one case under Section 13/14 - in </a:t>
            </a:r>
            <a:r>
              <a:rPr lang="en-IN" dirty="0"/>
              <a:t>Assam </a:t>
            </a:r>
            <a:r>
              <a:rPr lang="en-IN" dirty="0" smtClean="0"/>
              <a:t>-pending </a:t>
            </a:r>
            <a:r>
              <a:rPr lang="en-IN" dirty="0"/>
              <a:t>since 2019, </a:t>
            </a:r>
            <a:r>
              <a:rPr lang="en-IN" dirty="0" smtClean="0"/>
              <a:t>therefore 100% pendency</a:t>
            </a:r>
          </a:p>
          <a:p>
            <a:pPr marL="0" indent="0">
              <a:lnSpc>
                <a:spcPct val="110000"/>
              </a:lnSpc>
              <a:spcBef>
                <a:spcPts val="0"/>
              </a:spcBef>
              <a:buNone/>
            </a:pPr>
            <a:endParaRPr lang="en-IN" dirty="0" smtClean="0"/>
          </a:p>
          <a:p>
            <a:pPr>
              <a:lnSpc>
                <a:spcPct val="110000"/>
              </a:lnSpc>
              <a:spcBef>
                <a:spcPts val="0"/>
              </a:spcBef>
            </a:pPr>
            <a:r>
              <a:rPr lang="en-IN" dirty="0"/>
              <a:t>In general, pendency is high in offences where </a:t>
            </a:r>
            <a:r>
              <a:rPr lang="en-IN" dirty="0" smtClean="0"/>
              <a:t>Section 13/14 and/or 15 is combined with another offence</a:t>
            </a:r>
          </a:p>
          <a:p>
            <a:pPr marL="0" indent="0">
              <a:lnSpc>
                <a:spcPct val="110000"/>
              </a:lnSpc>
              <a:spcBef>
                <a:spcPts val="0"/>
              </a:spcBef>
              <a:buNone/>
            </a:pPr>
            <a:endParaRPr lang="en-IN" dirty="0" smtClean="0"/>
          </a:p>
          <a:p>
            <a:pPr>
              <a:lnSpc>
                <a:spcPct val="110000"/>
              </a:lnSpc>
              <a:spcBef>
                <a:spcPts val="0"/>
              </a:spcBef>
            </a:pPr>
            <a:r>
              <a:rPr lang="en-US" dirty="0" smtClean="0"/>
              <a:t>In cases of PSA, disposal is better where Section 3/4 are in combination with Section 13/14</a:t>
            </a:r>
          </a:p>
          <a:p>
            <a:pPr marL="0" indent="0">
              <a:lnSpc>
                <a:spcPct val="110000"/>
              </a:lnSpc>
              <a:spcBef>
                <a:spcPts val="0"/>
              </a:spcBef>
              <a:buNone/>
            </a:pPr>
            <a:endParaRPr lang="en-US" dirty="0" smtClean="0"/>
          </a:p>
          <a:p>
            <a:pPr>
              <a:lnSpc>
                <a:spcPct val="110000"/>
              </a:lnSpc>
              <a:spcBef>
                <a:spcPts val="0"/>
              </a:spcBef>
            </a:pPr>
            <a:r>
              <a:rPr lang="en-IN" dirty="0" smtClean="0"/>
              <a:t>Section 4, 6, 8, 10, and </a:t>
            </a:r>
            <a:r>
              <a:rPr lang="en-IN" dirty="0"/>
              <a:t>12 </a:t>
            </a:r>
            <a:r>
              <a:rPr lang="en-IN" dirty="0" smtClean="0"/>
              <a:t>- cases </a:t>
            </a:r>
            <a:r>
              <a:rPr lang="en-IN" dirty="0"/>
              <a:t>of </a:t>
            </a:r>
            <a:r>
              <a:rPr lang="en-IN" dirty="0" smtClean="0"/>
              <a:t>SA </a:t>
            </a:r>
            <a:r>
              <a:rPr lang="en-IN" dirty="0"/>
              <a:t>have </a:t>
            </a:r>
            <a:r>
              <a:rPr lang="en-IN" dirty="0" smtClean="0"/>
              <a:t>least </a:t>
            </a:r>
            <a:r>
              <a:rPr lang="en-IN" dirty="0"/>
              <a:t>pendency in Assam and Haryana, followed by cases of </a:t>
            </a:r>
            <a:r>
              <a:rPr lang="en-IN" dirty="0" smtClean="0"/>
              <a:t>PSA. </a:t>
            </a:r>
            <a:r>
              <a:rPr lang="en-IN" dirty="0"/>
              <a:t>In Delhi its </a:t>
            </a:r>
            <a:r>
              <a:rPr lang="en-IN" dirty="0" smtClean="0"/>
              <a:t>vice-versa. </a:t>
            </a:r>
            <a:endParaRPr lang="en-IN" dirty="0"/>
          </a:p>
        </p:txBody>
      </p:sp>
    </p:spTree>
    <p:extLst>
      <p:ext uri="{BB962C8B-B14F-4D97-AF65-F5344CB8AC3E}">
        <p14:creationId xmlns:p14="http://schemas.microsoft.com/office/powerpoint/2010/main" val="247325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639747392"/>
              </p:ext>
            </p:extLst>
          </p:nvPr>
        </p:nvGraphicFramePr>
        <p:xfrm>
          <a:off x="300251" y="354842"/>
          <a:ext cx="8502555" cy="61824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464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0500"/>
            <a:ext cx="7886700" cy="5895833"/>
          </a:xfrm>
        </p:spPr>
        <p:txBody>
          <a:bodyPr>
            <a:normAutofit fontScale="70000" lnSpcReduction="20000"/>
          </a:bodyPr>
          <a:lstStyle/>
          <a:p>
            <a:pPr>
              <a:lnSpc>
                <a:spcPct val="120000"/>
              </a:lnSpc>
              <a:spcBef>
                <a:spcPts val="0"/>
              </a:spcBef>
            </a:pPr>
            <a:r>
              <a:rPr lang="en-IN" dirty="0"/>
              <a:t>303 cases of abetment of different types of offences (section 17) </a:t>
            </a:r>
            <a:endParaRPr lang="en-IN" dirty="0" smtClean="0"/>
          </a:p>
          <a:p>
            <a:pPr lvl="1">
              <a:lnSpc>
                <a:spcPct val="120000"/>
              </a:lnSpc>
              <a:spcBef>
                <a:spcPts val="0"/>
              </a:spcBef>
            </a:pPr>
            <a:r>
              <a:rPr lang="en-IN" dirty="0"/>
              <a:t>S</a:t>
            </a:r>
            <a:r>
              <a:rPr lang="en-IN" dirty="0" smtClean="0"/>
              <a:t>hare </a:t>
            </a:r>
            <a:r>
              <a:rPr lang="en-IN" dirty="0"/>
              <a:t>of Assam </a:t>
            </a:r>
            <a:r>
              <a:rPr lang="en-IN" dirty="0" smtClean="0"/>
              <a:t>– 10%</a:t>
            </a:r>
          </a:p>
          <a:p>
            <a:pPr lvl="1">
              <a:lnSpc>
                <a:spcPct val="120000"/>
              </a:lnSpc>
              <a:spcBef>
                <a:spcPts val="0"/>
              </a:spcBef>
            </a:pPr>
            <a:r>
              <a:rPr lang="en-IN" dirty="0" smtClean="0"/>
              <a:t>Share of Delhi – 57%</a:t>
            </a:r>
          </a:p>
          <a:p>
            <a:pPr lvl="1">
              <a:lnSpc>
                <a:spcPct val="120000"/>
              </a:lnSpc>
              <a:spcBef>
                <a:spcPts val="0"/>
              </a:spcBef>
            </a:pPr>
            <a:r>
              <a:rPr lang="en-IN" dirty="0" smtClean="0"/>
              <a:t>Share of Haryana</a:t>
            </a:r>
            <a:r>
              <a:rPr lang="en-IN" dirty="0"/>
              <a:t> </a:t>
            </a:r>
            <a:r>
              <a:rPr lang="en-IN" dirty="0" smtClean="0"/>
              <a:t>– 34%</a:t>
            </a:r>
          </a:p>
          <a:p>
            <a:pPr marL="457200" lvl="1" indent="0">
              <a:lnSpc>
                <a:spcPct val="120000"/>
              </a:lnSpc>
              <a:spcBef>
                <a:spcPts val="0"/>
              </a:spcBef>
              <a:buNone/>
            </a:pPr>
            <a:endParaRPr lang="en-IN" dirty="0" smtClean="0"/>
          </a:p>
          <a:p>
            <a:pPr>
              <a:lnSpc>
                <a:spcPct val="120000"/>
              </a:lnSpc>
              <a:spcBef>
                <a:spcPts val="0"/>
              </a:spcBef>
            </a:pPr>
            <a:r>
              <a:rPr lang="en-IN" dirty="0"/>
              <a:t>68% cases are pending </a:t>
            </a:r>
            <a:r>
              <a:rPr lang="en-IN" dirty="0" smtClean="0"/>
              <a:t>trial and disposal</a:t>
            </a:r>
          </a:p>
          <a:p>
            <a:pPr marL="0" indent="0">
              <a:lnSpc>
                <a:spcPct val="120000"/>
              </a:lnSpc>
              <a:spcBef>
                <a:spcPts val="0"/>
              </a:spcBef>
              <a:buNone/>
            </a:pPr>
            <a:endParaRPr lang="en-IN" dirty="0"/>
          </a:p>
          <a:p>
            <a:pPr>
              <a:lnSpc>
                <a:spcPct val="120000"/>
              </a:lnSpc>
              <a:spcBef>
                <a:spcPts val="0"/>
              </a:spcBef>
            </a:pPr>
            <a:r>
              <a:rPr lang="en-IN" dirty="0" smtClean="0"/>
              <a:t>Share of Abetment </a:t>
            </a:r>
            <a:r>
              <a:rPr lang="en-IN" dirty="0"/>
              <a:t>of </a:t>
            </a:r>
            <a:r>
              <a:rPr lang="en-IN" dirty="0" smtClean="0"/>
              <a:t>APSA (Section </a:t>
            </a:r>
            <a:r>
              <a:rPr lang="en-IN" dirty="0"/>
              <a:t>6 </a:t>
            </a:r>
            <a:r>
              <a:rPr lang="en-IN" dirty="0" smtClean="0"/>
              <a:t>r/w </a:t>
            </a:r>
            <a:r>
              <a:rPr lang="en-IN" dirty="0"/>
              <a:t>17) </a:t>
            </a:r>
            <a:r>
              <a:rPr lang="en-IN" dirty="0" smtClean="0"/>
              <a:t>- 56% and Pendency – 76%</a:t>
            </a:r>
          </a:p>
          <a:p>
            <a:pPr marL="0" indent="0">
              <a:lnSpc>
                <a:spcPct val="120000"/>
              </a:lnSpc>
              <a:spcBef>
                <a:spcPts val="0"/>
              </a:spcBef>
              <a:buNone/>
            </a:pPr>
            <a:endParaRPr lang="en-IN" dirty="0" smtClean="0"/>
          </a:p>
          <a:p>
            <a:pPr>
              <a:lnSpc>
                <a:spcPct val="120000"/>
              </a:lnSpc>
              <a:spcBef>
                <a:spcPts val="0"/>
              </a:spcBef>
            </a:pPr>
            <a:r>
              <a:rPr lang="en-IN" dirty="0" smtClean="0"/>
              <a:t>Share of Abetment </a:t>
            </a:r>
            <a:r>
              <a:rPr lang="en-IN" dirty="0"/>
              <a:t>of use of children for pornographic purposes </a:t>
            </a:r>
            <a:r>
              <a:rPr lang="en-IN" dirty="0" smtClean="0"/>
              <a:t>(Section </a:t>
            </a:r>
            <a:r>
              <a:rPr lang="en-IN" dirty="0"/>
              <a:t>14 </a:t>
            </a:r>
            <a:r>
              <a:rPr lang="en-IN" dirty="0" smtClean="0"/>
              <a:t>r/w </a:t>
            </a:r>
            <a:r>
              <a:rPr lang="en-IN" dirty="0"/>
              <a:t>17) </a:t>
            </a:r>
            <a:r>
              <a:rPr lang="en-IN" dirty="0" smtClean="0"/>
              <a:t>is second highest – 25%  and Pendency – 63%</a:t>
            </a:r>
          </a:p>
          <a:p>
            <a:pPr marL="0" indent="0">
              <a:lnSpc>
                <a:spcPct val="120000"/>
              </a:lnSpc>
              <a:spcBef>
                <a:spcPts val="0"/>
              </a:spcBef>
              <a:buNone/>
            </a:pPr>
            <a:endParaRPr lang="en-IN" dirty="0" smtClean="0"/>
          </a:p>
          <a:p>
            <a:pPr>
              <a:lnSpc>
                <a:spcPct val="120000"/>
              </a:lnSpc>
              <a:spcBef>
                <a:spcPts val="0"/>
              </a:spcBef>
            </a:pPr>
            <a:r>
              <a:rPr lang="en-IN" dirty="0" smtClean="0"/>
              <a:t>6 </a:t>
            </a:r>
            <a:r>
              <a:rPr lang="en-IN" dirty="0"/>
              <a:t>out of the 303 abetment cases also invoke the attempt </a:t>
            </a:r>
            <a:r>
              <a:rPr lang="en-IN" dirty="0" smtClean="0"/>
              <a:t>provisions. Only 2 disposed</a:t>
            </a:r>
          </a:p>
          <a:p>
            <a:pPr lvl="1">
              <a:lnSpc>
                <a:spcPct val="120000"/>
              </a:lnSpc>
              <a:spcBef>
                <a:spcPts val="0"/>
              </a:spcBef>
            </a:pPr>
            <a:r>
              <a:rPr lang="en-IN" dirty="0" smtClean="0"/>
              <a:t>Abetment </a:t>
            </a:r>
            <a:r>
              <a:rPr lang="en-IN" dirty="0"/>
              <a:t>of attempt to commit </a:t>
            </a:r>
            <a:r>
              <a:rPr lang="en-IN" dirty="0" smtClean="0"/>
              <a:t>PSA – 1 case (Haryana - Pending)</a:t>
            </a:r>
          </a:p>
          <a:p>
            <a:pPr lvl="1">
              <a:lnSpc>
                <a:spcPct val="120000"/>
              </a:lnSpc>
              <a:spcBef>
                <a:spcPts val="0"/>
              </a:spcBef>
            </a:pPr>
            <a:r>
              <a:rPr lang="en-IN" dirty="0" smtClean="0"/>
              <a:t>Abetment </a:t>
            </a:r>
            <a:r>
              <a:rPr lang="en-IN" dirty="0"/>
              <a:t>of attempt to commit </a:t>
            </a:r>
            <a:r>
              <a:rPr lang="en-IN" dirty="0" smtClean="0"/>
              <a:t>APSA – 4 cases (2 from </a:t>
            </a:r>
            <a:r>
              <a:rPr lang="en-IN" dirty="0"/>
              <a:t>D</a:t>
            </a:r>
            <a:r>
              <a:rPr lang="en-IN" dirty="0" smtClean="0"/>
              <a:t>elhi – Pending &amp; 2 from Haryana – one pending + one disposed)</a:t>
            </a:r>
          </a:p>
          <a:p>
            <a:pPr lvl="1">
              <a:lnSpc>
                <a:spcPct val="120000"/>
              </a:lnSpc>
              <a:spcBef>
                <a:spcPts val="0"/>
              </a:spcBef>
            </a:pPr>
            <a:r>
              <a:rPr lang="en-IN" dirty="0" smtClean="0"/>
              <a:t>Abetment </a:t>
            </a:r>
            <a:r>
              <a:rPr lang="en-IN" dirty="0"/>
              <a:t>of attempt to commit </a:t>
            </a:r>
            <a:r>
              <a:rPr lang="en-IN" dirty="0" smtClean="0"/>
              <a:t>SA – 1 case (Delhi - Disposed)</a:t>
            </a:r>
          </a:p>
          <a:p>
            <a:pPr>
              <a:lnSpc>
                <a:spcPct val="120000"/>
              </a:lnSpc>
              <a:spcBef>
                <a:spcPts val="0"/>
              </a:spcBef>
            </a:pPr>
            <a:endParaRPr lang="en-IN" dirty="0"/>
          </a:p>
        </p:txBody>
      </p:sp>
    </p:spTree>
    <p:extLst>
      <p:ext uri="{BB962C8B-B14F-4D97-AF65-F5344CB8AC3E}">
        <p14:creationId xmlns:p14="http://schemas.microsoft.com/office/powerpoint/2010/main" val="65389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047605086"/>
              </p:ext>
            </p:extLst>
          </p:nvPr>
        </p:nvGraphicFramePr>
        <p:xfrm>
          <a:off x="368490" y="354842"/>
          <a:ext cx="8366078" cy="6155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7846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12" y="464024"/>
            <a:ext cx="8037678" cy="6059605"/>
          </a:xfrm>
        </p:spPr>
        <p:txBody>
          <a:bodyPr>
            <a:normAutofit fontScale="77500" lnSpcReduction="20000"/>
          </a:bodyPr>
          <a:lstStyle/>
          <a:p>
            <a:pPr>
              <a:lnSpc>
                <a:spcPct val="110000"/>
              </a:lnSpc>
              <a:spcBef>
                <a:spcPts val="0"/>
              </a:spcBef>
            </a:pPr>
            <a:r>
              <a:rPr lang="en-IN" dirty="0"/>
              <a:t>Until </a:t>
            </a:r>
            <a:r>
              <a:rPr lang="en-IN" dirty="0" smtClean="0"/>
              <a:t>2015 </a:t>
            </a:r>
            <a:r>
              <a:rPr lang="en-IN" dirty="0"/>
              <a:t>no cases were registered in the court information system under </a:t>
            </a:r>
            <a:r>
              <a:rPr lang="en-IN" dirty="0" smtClean="0"/>
              <a:t>Sections 21, 22 and 23</a:t>
            </a:r>
          </a:p>
          <a:p>
            <a:pPr marL="0" indent="0">
              <a:lnSpc>
                <a:spcPct val="110000"/>
              </a:lnSpc>
              <a:spcBef>
                <a:spcPts val="0"/>
              </a:spcBef>
              <a:buNone/>
            </a:pPr>
            <a:endParaRPr lang="en-IN" dirty="0" smtClean="0"/>
          </a:p>
          <a:p>
            <a:pPr>
              <a:lnSpc>
                <a:spcPct val="110000"/>
              </a:lnSpc>
              <a:spcBef>
                <a:spcPts val="0"/>
              </a:spcBef>
            </a:pPr>
            <a:r>
              <a:rPr lang="en-US" dirty="0" smtClean="0"/>
              <a:t>Post 2016, at least one case is registered every year under Section 21 for failure to report.</a:t>
            </a:r>
          </a:p>
          <a:p>
            <a:pPr marL="0" indent="0">
              <a:lnSpc>
                <a:spcPct val="110000"/>
              </a:lnSpc>
              <a:spcBef>
                <a:spcPts val="0"/>
              </a:spcBef>
              <a:buNone/>
            </a:pPr>
            <a:endParaRPr lang="en-US" dirty="0" smtClean="0"/>
          </a:p>
          <a:p>
            <a:pPr>
              <a:lnSpc>
                <a:spcPct val="110000"/>
              </a:lnSpc>
              <a:spcBef>
                <a:spcPts val="0"/>
              </a:spcBef>
            </a:pPr>
            <a:r>
              <a:rPr lang="en-IN" dirty="0"/>
              <a:t>75% </a:t>
            </a:r>
            <a:r>
              <a:rPr lang="en-IN" dirty="0" smtClean="0"/>
              <a:t>of all 16 cases in this category are pending </a:t>
            </a:r>
            <a:r>
              <a:rPr lang="en-IN" dirty="0"/>
              <a:t>as on 31 March, 2020</a:t>
            </a:r>
            <a:r>
              <a:rPr lang="en-IN" dirty="0" smtClean="0"/>
              <a:t>.</a:t>
            </a:r>
          </a:p>
          <a:p>
            <a:pPr marL="0" indent="0">
              <a:lnSpc>
                <a:spcPct val="110000"/>
              </a:lnSpc>
              <a:spcBef>
                <a:spcPts val="0"/>
              </a:spcBef>
              <a:buNone/>
            </a:pPr>
            <a:endParaRPr lang="en-IN" dirty="0"/>
          </a:p>
          <a:p>
            <a:pPr>
              <a:lnSpc>
                <a:spcPct val="110000"/>
              </a:lnSpc>
              <a:spcBef>
                <a:spcPts val="0"/>
              </a:spcBef>
            </a:pPr>
            <a:r>
              <a:rPr lang="en-IN" dirty="0" smtClean="0"/>
              <a:t>Failure </a:t>
            </a:r>
            <a:r>
              <a:rPr lang="en-IN" dirty="0"/>
              <a:t>to report (Section 21</a:t>
            </a:r>
            <a:r>
              <a:rPr lang="en-IN" dirty="0" smtClean="0"/>
              <a:t>) - 56% </a:t>
            </a:r>
            <a:r>
              <a:rPr lang="en-IN" dirty="0"/>
              <a:t>(9 out of 16</a:t>
            </a:r>
            <a:r>
              <a:rPr lang="en-IN" dirty="0" smtClean="0"/>
              <a:t>) – all cases from Delhi – 68%  </a:t>
            </a:r>
          </a:p>
          <a:p>
            <a:pPr marL="0" indent="0">
              <a:lnSpc>
                <a:spcPct val="110000"/>
              </a:lnSpc>
              <a:spcBef>
                <a:spcPts val="0"/>
              </a:spcBef>
              <a:buNone/>
            </a:pPr>
            <a:endParaRPr lang="en-IN" dirty="0" smtClean="0"/>
          </a:p>
          <a:p>
            <a:pPr>
              <a:lnSpc>
                <a:spcPct val="110000"/>
              </a:lnSpc>
              <a:spcBef>
                <a:spcPts val="0"/>
              </a:spcBef>
            </a:pPr>
            <a:r>
              <a:rPr lang="en-IN" dirty="0" smtClean="0"/>
              <a:t>False </a:t>
            </a:r>
            <a:r>
              <a:rPr lang="en-IN" dirty="0"/>
              <a:t>reporting (Section 22) </a:t>
            </a:r>
            <a:r>
              <a:rPr lang="en-IN" dirty="0" smtClean="0"/>
              <a:t>-  38% </a:t>
            </a:r>
            <a:r>
              <a:rPr lang="en-IN" dirty="0"/>
              <a:t>(6 out of 16) </a:t>
            </a:r>
            <a:r>
              <a:rPr lang="en-IN" dirty="0" smtClean="0"/>
              <a:t>– Assam has highest share of 50% and all are pending. </a:t>
            </a:r>
            <a:r>
              <a:rPr lang="en-IN" dirty="0"/>
              <a:t>Haryana has two cases </a:t>
            </a:r>
            <a:r>
              <a:rPr lang="en-IN" dirty="0" smtClean="0"/>
              <a:t>(33%), </a:t>
            </a:r>
            <a:r>
              <a:rPr lang="en-IN" dirty="0"/>
              <a:t>of which one stands </a:t>
            </a:r>
            <a:r>
              <a:rPr lang="en-IN" dirty="0" smtClean="0"/>
              <a:t>disposed. One case in Delhi, which is </a:t>
            </a:r>
            <a:r>
              <a:rPr lang="en-IN" dirty="0"/>
              <a:t>p</a:t>
            </a:r>
            <a:r>
              <a:rPr lang="en-IN" dirty="0" smtClean="0"/>
              <a:t>ending.</a:t>
            </a:r>
          </a:p>
          <a:p>
            <a:pPr marL="0" indent="0">
              <a:lnSpc>
                <a:spcPct val="110000"/>
              </a:lnSpc>
              <a:spcBef>
                <a:spcPts val="0"/>
              </a:spcBef>
              <a:buNone/>
            </a:pPr>
            <a:endParaRPr lang="en-IN" dirty="0" smtClean="0"/>
          </a:p>
          <a:p>
            <a:pPr>
              <a:lnSpc>
                <a:spcPct val="110000"/>
              </a:lnSpc>
              <a:spcBef>
                <a:spcPts val="0"/>
              </a:spcBef>
            </a:pPr>
            <a:r>
              <a:rPr lang="en-IN" dirty="0" smtClean="0"/>
              <a:t>Disclosure of </a:t>
            </a:r>
            <a:r>
              <a:rPr lang="en-IN" dirty="0"/>
              <a:t>victim’s identity (Section 23</a:t>
            </a:r>
            <a:r>
              <a:rPr lang="en-IN" dirty="0" smtClean="0"/>
              <a:t>) – 6% - only one case from Assam – still pending</a:t>
            </a:r>
          </a:p>
          <a:p>
            <a:pPr>
              <a:lnSpc>
                <a:spcPct val="110000"/>
              </a:lnSpc>
              <a:spcBef>
                <a:spcPts val="0"/>
              </a:spcBef>
            </a:pPr>
            <a:endParaRPr lang="en-IN" dirty="0"/>
          </a:p>
        </p:txBody>
      </p:sp>
    </p:spTree>
    <p:extLst>
      <p:ext uri="{BB962C8B-B14F-4D97-AF65-F5344CB8AC3E}">
        <p14:creationId xmlns:p14="http://schemas.microsoft.com/office/powerpoint/2010/main" val="39979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925880354"/>
              </p:ext>
            </p:extLst>
          </p:nvPr>
        </p:nvGraphicFramePr>
        <p:xfrm>
          <a:off x="574059" y="600500"/>
          <a:ext cx="7886699" cy="5813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320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834763998"/>
              </p:ext>
            </p:extLst>
          </p:nvPr>
        </p:nvGraphicFramePr>
        <p:xfrm>
          <a:off x="504967" y="491319"/>
          <a:ext cx="8202305" cy="60050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387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377648867"/>
              </p:ext>
            </p:extLst>
          </p:nvPr>
        </p:nvGraphicFramePr>
        <p:xfrm>
          <a:off x="532262" y="504967"/>
          <a:ext cx="8134066" cy="59231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185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563219505"/>
              </p:ext>
            </p:extLst>
          </p:nvPr>
        </p:nvGraphicFramePr>
        <p:xfrm>
          <a:off x="491319" y="491319"/>
          <a:ext cx="8134065" cy="6073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859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497111036"/>
              </p:ext>
            </p:extLst>
          </p:nvPr>
        </p:nvGraphicFramePr>
        <p:xfrm>
          <a:off x="354843" y="286603"/>
          <a:ext cx="8407020" cy="62916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30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569406304"/>
              </p:ext>
            </p:extLst>
          </p:nvPr>
        </p:nvGraphicFramePr>
        <p:xfrm>
          <a:off x="313898" y="272956"/>
          <a:ext cx="8502555" cy="63871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286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540372302"/>
              </p:ext>
            </p:extLst>
          </p:nvPr>
        </p:nvGraphicFramePr>
        <p:xfrm>
          <a:off x="354842" y="354841"/>
          <a:ext cx="8352430" cy="6237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2674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80849684"/>
              </p:ext>
            </p:extLst>
          </p:nvPr>
        </p:nvGraphicFramePr>
        <p:xfrm>
          <a:off x="341193" y="491319"/>
          <a:ext cx="8379725" cy="6073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578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66057728"/>
              </p:ext>
            </p:extLst>
          </p:nvPr>
        </p:nvGraphicFramePr>
        <p:xfrm>
          <a:off x="818864" y="532262"/>
          <a:ext cx="7670043" cy="5660173"/>
        </p:xfrm>
        <a:graphic>
          <a:graphicData uri="http://schemas.openxmlformats.org/drawingml/2006/table">
            <a:tbl>
              <a:tblPr/>
              <a:tblGrid>
                <a:gridCol w="3038478">
                  <a:extLst>
                    <a:ext uri="{9D8B030D-6E8A-4147-A177-3AD203B41FA5}">
                      <a16:colId xmlns:a16="http://schemas.microsoft.com/office/drawing/2014/main" val="2490774420"/>
                    </a:ext>
                  </a:extLst>
                </a:gridCol>
                <a:gridCol w="2321059">
                  <a:extLst>
                    <a:ext uri="{9D8B030D-6E8A-4147-A177-3AD203B41FA5}">
                      <a16:colId xmlns:a16="http://schemas.microsoft.com/office/drawing/2014/main" val="3912806145"/>
                    </a:ext>
                  </a:extLst>
                </a:gridCol>
                <a:gridCol w="2310506">
                  <a:extLst>
                    <a:ext uri="{9D8B030D-6E8A-4147-A177-3AD203B41FA5}">
                      <a16:colId xmlns:a16="http://schemas.microsoft.com/office/drawing/2014/main" val="2139062669"/>
                    </a:ext>
                  </a:extLst>
                </a:gridCol>
              </a:tblGrid>
              <a:tr h="996733">
                <a:tc gridSpan="3">
                  <a:txBody>
                    <a:bodyPr/>
                    <a:lstStyle/>
                    <a:p>
                      <a:pPr algn="ctr" fontAlgn="b"/>
                      <a:r>
                        <a:rPr lang="en-IN" sz="1800" b="1" i="0" u="none" strike="noStrike" dirty="0">
                          <a:solidFill>
                            <a:srgbClr val="000000"/>
                          </a:solidFill>
                          <a:effectLst/>
                          <a:latin typeface="Calibri" panose="020F0502020204030204" pitchFamily="34" charset="0"/>
                        </a:rPr>
                        <a:t>Case Age for Disposed Cases</a:t>
                      </a:r>
                      <a:br>
                        <a:rPr lang="en-IN" sz="1800" b="1" i="0" u="none" strike="noStrike" dirty="0">
                          <a:solidFill>
                            <a:srgbClr val="000000"/>
                          </a:solidFill>
                          <a:effectLst/>
                          <a:latin typeface="Calibri" panose="020F0502020204030204" pitchFamily="34" charset="0"/>
                        </a:rPr>
                      </a:br>
                      <a:r>
                        <a:rPr lang="en-IN" sz="1800" b="1" i="0" u="none" strike="noStrike" dirty="0">
                          <a:solidFill>
                            <a:srgbClr val="000000"/>
                          </a:solidFill>
                          <a:effectLst/>
                          <a:latin typeface="Calibri" panose="020F0502020204030204" pitchFamily="34" charset="0"/>
                        </a:rPr>
                        <a:t>(up to 31 March 2020)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25427527"/>
                  </a:ext>
                </a:extLst>
              </a:tr>
              <a:tr h="408987">
                <a:tc>
                  <a:txBody>
                    <a:bodyPr/>
                    <a:lstStyle/>
                    <a:p>
                      <a:pPr algn="l" fontAlgn="t"/>
                      <a:r>
                        <a:rPr lang="en-IN" sz="1800" b="1" i="0" u="none" strike="noStrike">
                          <a:solidFill>
                            <a:srgbClr val="000000"/>
                          </a:solidFill>
                          <a:effectLst/>
                          <a:latin typeface="Calibri" panose="020F0502020204030204" pitchFamily="34" charset="0"/>
                        </a:rPr>
                        <a:t>Case Age</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N" sz="1800" b="1" i="0" u="none" strike="noStrike" dirty="0">
                          <a:solidFill>
                            <a:srgbClr val="000000"/>
                          </a:solidFill>
                          <a:effectLst/>
                          <a:latin typeface="Calibri" panose="020F0502020204030204" pitchFamily="34" charset="0"/>
                        </a:rPr>
                        <a:t>No. of Disposed cases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N" sz="1800" b="1" i="0" u="none" strike="noStrike">
                          <a:solidFill>
                            <a:srgbClr val="000000"/>
                          </a:solidFill>
                          <a:effectLst/>
                          <a:latin typeface="Calibri" panose="020F0502020204030204" pitchFamily="34" charset="0"/>
                        </a:rPr>
                        <a:t>Percentage</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055671"/>
                  </a:ext>
                </a:extLst>
              </a:tr>
              <a:tr h="453061">
                <a:tc>
                  <a:txBody>
                    <a:bodyPr/>
                    <a:lstStyle/>
                    <a:p>
                      <a:pPr algn="l" fontAlgn="b"/>
                      <a:r>
                        <a:rPr lang="en-IN" sz="1800" b="0" i="0" u="none" strike="noStrike">
                          <a:solidFill>
                            <a:srgbClr val="000000"/>
                          </a:solidFill>
                          <a:effectLst/>
                          <a:latin typeface="Arial" panose="020B0604020202020204" pitchFamily="34" charset="0"/>
                        </a:rPr>
                        <a:t>≤  1 year</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4132</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51%</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369024"/>
                  </a:ext>
                </a:extLst>
              </a:tr>
              <a:tr h="453061">
                <a:tc>
                  <a:txBody>
                    <a:bodyPr/>
                    <a:lstStyle/>
                    <a:p>
                      <a:pPr algn="l" fontAlgn="b"/>
                      <a:r>
                        <a:rPr lang="en-IN" sz="1800" b="0" i="0" u="none" strike="noStrike">
                          <a:solidFill>
                            <a:srgbClr val="000000"/>
                          </a:solidFill>
                          <a:effectLst/>
                          <a:latin typeface="Calibri" panose="020F0502020204030204" pitchFamily="34" charset="0"/>
                        </a:rPr>
                        <a:t>1 yr. to 2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2320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29%</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0850642"/>
                  </a:ext>
                </a:extLst>
              </a:tr>
              <a:tr h="453061">
                <a:tc>
                  <a:txBody>
                    <a:bodyPr/>
                    <a:lstStyle/>
                    <a:p>
                      <a:pPr algn="l" fontAlgn="b"/>
                      <a:r>
                        <a:rPr lang="en-IN" sz="1800" b="0" i="0" u="none" strike="noStrike">
                          <a:solidFill>
                            <a:srgbClr val="000000"/>
                          </a:solidFill>
                          <a:effectLst/>
                          <a:latin typeface="Calibri" panose="020F0502020204030204" pitchFamily="34" charset="0"/>
                        </a:rPr>
                        <a:t>2 yrs. to 3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784</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295053"/>
                  </a:ext>
                </a:extLst>
              </a:tr>
              <a:tr h="453061">
                <a:tc>
                  <a:txBody>
                    <a:bodyPr/>
                    <a:lstStyle/>
                    <a:p>
                      <a:pPr algn="l" fontAlgn="b"/>
                      <a:r>
                        <a:rPr lang="en-IN" sz="1800" b="0" i="0" u="none" strike="noStrike">
                          <a:solidFill>
                            <a:srgbClr val="000000"/>
                          </a:solidFill>
                          <a:effectLst/>
                          <a:latin typeface="Calibri" panose="020F0502020204030204" pitchFamily="34" charset="0"/>
                        </a:rPr>
                        <a:t>3 yrs. to 4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333</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4%</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107459"/>
                  </a:ext>
                </a:extLst>
              </a:tr>
              <a:tr h="453061">
                <a:tc>
                  <a:txBody>
                    <a:bodyPr/>
                    <a:lstStyle/>
                    <a:p>
                      <a:pPr algn="l" fontAlgn="b"/>
                      <a:r>
                        <a:rPr lang="en-IN" sz="1800" b="0" i="0" u="none" strike="noStrike">
                          <a:solidFill>
                            <a:srgbClr val="000000"/>
                          </a:solidFill>
                          <a:effectLst/>
                          <a:latin typeface="Calibri" panose="020F0502020204030204" pitchFamily="34" charset="0"/>
                        </a:rPr>
                        <a:t>4 yrs. to 5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240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3%</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898218"/>
                  </a:ext>
                </a:extLst>
              </a:tr>
              <a:tr h="453061">
                <a:tc>
                  <a:txBody>
                    <a:bodyPr/>
                    <a:lstStyle/>
                    <a:p>
                      <a:pPr algn="l" fontAlgn="b"/>
                      <a:r>
                        <a:rPr lang="en-IN" sz="1800" b="0" i="0" u="none" strike="noStrike">
                          <a:solidFill>
                            <a:srgbClr val="000000"/>
                          </a:solidFill>
                          <a:effectLst/>
                          <a:latin typeface="Calibri" panose="020F0502020204030204" pitchFamily="34" charset="0"/>
                        </a:rPr>
                        <a:t>&gt; 5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288</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4%</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9890"/>
                  </a:ext>
                </a:extLst>
              </a:tr>
              <a:tr h="453061">
                <a:tc>
                  <a:txBody>
                    <a:bodyPr/>
                    <a:lstStyle/>
                    <a:p>
                      <a:pPr algn="l" fontAlgn="b"/>
                      <a:r>
                        <a:rPr lang="en-IN" sz="1800" b="1" i="0" u="none" strike="noStrike" dirty="0">
                          <a:solidFill>
                            <a:srgbClr val="000000"/>
                          </a:solidFill>
                          <a:effectLst/>
                          <a:latin typeface="Calibri" panose="020F0502020204030204" pitchFamily="34" charset="0"/>
                        </a:rPr>
                        <a:t>Total</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8097</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100%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358738"/>
                  </a:ext>
                </a:extLst>
              </a:tr>
            </a:tbl>
          </a:graphicData>
        </a:graphic>
      </p:graphicFrame>
    </p:spTree>
    <p:extLst>
      <p:ext uri="{BB962C8B-B14F-4D97-AF65-F5344CB8AC3E}">
        <p14:creationId xmlns:p14="http://schemas.microsoft.com/office/powerpoint/2010/main" val="948764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14854265"/>
              </p:ext>
            </p:extLst>
          </p:nvPr>
        </p:nvGraphicFramePr>
        <p:xfrm>
          <a:off x="846163" y="628306"/>
          <a:ext cx="7438028" cy="5704258"/>
        </p:xfrm>
        <a:graphic>
          <a:graphicData uri="http://schemas.openxmlformats.org/drawingml/2006/table">
            <a:tbl>
              <a:tblPr/>
              <a:tblGrid>
                <a:gridCol w="2648390">
                  <a:extLst>
                    <a:ext uri="{9D8B030D-6E8A-4147-A177-3AD203B41FA5}">
                      <a16:colId xmlns:a16="http://schemas.microsoft.com/office/drawing/2014/main" val="1810796209"/>
                    </a:ext>
                  </a:extLst>
                </a:gridCol>
                <a:gridCol w="2563863">
                  <a:extLst>
                    <a:ext uri="{9D8B030D-6E8A-4147-A177-3AD203B41FA5}">
                      <a16:colId xmlns:a16="http://schemas.microsoft.com/office/drawing/2014/main" val="3069308085"/>
                    </a:ext>
                  </a:extLst>
                </a:gridCol>
                <a:gridCol w="2225775">
                  <a:extLst>
                    <a:ext uri="{9D8B030D-6E8A-4147-A177-3AD203B41FA5}">
                      <a16:colId xmlns:a16="http://schemas.microsoft.com/office/drawing/2014/main" val="1834211473"/>
                    </a:ext>
                  </a:extLst>
                </a:gridCol>
              </a:tblGrid>
              <a:tr h="966679">
                <a:tc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2000" b="1" i="0" u="none" strike="noStrike" dirty="0" smtClean="0">
                          <a:solidFill>
                            <a:srgbClr val="000000"/>
                          </a:solidFill>
                          <a:effectLst/>
                          <a:latin typeface="Calibri" panose="020F0502020204030204" pitchFamily="34" charset="0"/>
                        </a:rPr>
                        <a:t>Case Age for Pending Cases</a:t>
                      </a:r>
                      <a:br>
                        <a:rPr lang="en-IN" sz="2000" b="1" i="0" u="none" strike="noStrike" dirty="0" smtClean="0">
                          <a:solidFill>
                            <a:srgbClr val="000000"/>
                          </a:solidFill>
                          <a:effectLst/>
                          <a:latin typeface="Calibri" panose="020F0502020204030204" pitchFamily="34" charset="0"/>
                        </a:rPr>
                      </a:br>
                      <a:r>
                        <a:rPr lang="en-IN" sz="2000" b="1" i="0" u="none" strike="noStrike" dirty="0" smtClean="0">
                          <a:solidFill>
                            <a:srgbClr val="000000"/>
                          </a:solidFill>
                          <a:effectLst/>
                          <a:latin typeface="Calibri" panose="020F0502020204030204" pitchFamily="34" charset="0"/>
                        </a:rPr>
                        <a:t>(up to 31 March 2020)</a:t>
                      </a:r>
                      <a:endParaRPr lang="en-IN" sz="2000" b="1" i="0" u="none" strike="noStrike" dirty="0">
                        <a:solidFill>
                          <a:srgbClr val="000000"/>
                        </a:solidFill>
                        <a:effectLst/>
                        <a:latin typeface="Calibri" panose="020F0502020204030204" pitchFamily="34" charset="0"/>
                      </a:endParaRP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dirty="0">
                        <a:solidFill>
                          <a:srgbClr val="000000"/>
                        </a:solidFill>
                        <a:effectLst/>
                        <a:latin typeface="Calibri" panose="020F0502020204030204" pitchFamily="34" charset="0"/>
                      </a:endParaRP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dirty="0">
                        <a:solidFill>
                          <a:srgbClr val="000000"/>
                        </a:solidFill>
                        <a:effectLst/>
                        <a:latin typeface="Calibri" panose="020F0502020204030204" pitchFamily="34" charset="0"/>
                      </a:endParaRP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6586619"/>
                  </a:ext>
                </a:extLst>
              </a:tr>
              <a:tr h="613676">
                <a:tc>
                  <a:txBody>
                    <a:bodyPr/>
                    <a:lstStyle/>
                    <a:p>
                      <a:pPr algn="l" fontAlgn="t"/>
                      <a:r>
                        <a:rPr lang="en-IN" sz="1800" b="1" i="0" u="none" strike="noStrike">
                          <a:solidFill>
                            <a:srgbClr val="000000"/>
                          </a:solidFill>
                          <a:effectLst/>
                          <a:latin typeface="Calibri" panose="020F0502020204030204" pitchFamily="34" charset="0"/>
                        </a:rPr>
                        <a:t>Case Age</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N" sz="1800" b="1" i="0" u="none" strike="noStrike">
                          <a:solidFill>
                            <a:srgbClr val="000000"/>
                          </a:solidFill>
                          <a:effectLst/>
                          <a:latin typeface="Calibri" panose="020F0502020204030204" pitchFamily="34" charset="0"/>
                        </a:rPr>
                        <a:t>No. of Pending cases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N" sz="1800" b="1" i="0" u="none" strike="noStrike">
                          <a:solidFill>
                            <a:srgbClr val="000000"/>
                          </a:solidFill>
                          <a:effectLst/>
                          <a:latin typeface="Calibri" panose="020F0502020204030204" pitchFamily="34" charset="0"/>
                        </a:rPr>
                        <a:t>Percentage</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702987"/>
                  </a:ext>
                </a:extLst>
              </a:tr>
              <a:tr h="589129">
                <a:tc>
                  <a:txBody>
                    <a:bodyPr/>
                    <a:lstStyle/>
                    <a:p>
                      <a:pPr algn="l" fontAlgn="b"/>
                      <a:r>
                        <a:rPr lang="en-IN" sz="1800" b="0" i="0" u="none" strike="noStrike">
                          <a:solidFill>
                            <a:srgbClr val="000000"/>
                          </a:solidFill>
                          <a:effectLst/>
                          <a:latin typeface="Arial" panose="020B0604020202020204" pitchFamily="34" charset="0"/>
                        </a:rPr>
                        <a:t>≤  1 year</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4342</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37%</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673813"/>
                  </a:ext>
                </a:extLst>
              </a:tr>
              <a:tr h="589129">
                <a:tc>
                  <a:txBody>
                    <a:bodyPr/>
                    <a:lstStyle/>
                    <a:p>
                      <a:pPr algn="l" fontAlgn="b"/>
                      <a:r>
                        <a:rPr lang="en-IN" sz="1800" b="0" i="0" u="none" strike="noStrike">
                          <a:solidFill>
                            <a:srgbClr val="000000"/>
                          </a:solidFill>
                          <a:effectLst/>
                          <a:latin typeface="Calibri" panose="020F0502020204030204" pitchFamily="34" charset="0"/>
                        </a:rPr>
                        <a:t>1 yr. to 2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3324</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28%</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8732874"/>
                  </a:ext>
                </a:extLst>
              </a:tr>
              <a:tr h="589129">
                <a:tc>
                  <a:txBody>
                    <a:bodyPr/>
                    <a:lstStyle/>
                    <a:p>
                      <a:pPr algn="l" fontAlgn="b"/>
                      <a:r>
                        <a:rPr lang="en-IN" sz="1800" b="0" i="0" u="none" strike="noStrike">
                          <a:solidFill>
                            <a:srgbClr val="000000"/>
                          </a:solidFill>
                          <a:effectLst/>
                          <a:latin typeface="Calibri" panose="020F0502020204030204" pitchFamily="34" charset="0"/>
                        </a:rPr>
                        <a:t>2 yrs. to 3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1756</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15%</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953905"/>
                  </a:ext>
                </a:extLst>
              </a:tr>
              <a:tr h="589129">
                <a:tc>
                  <a:txBody>
                    <a:bodyPr/>
                    <a:lstStyle/>
                    <a:p>
                      <a:pPr algn="l" fontAlgn="b"/>
                      <a:r>
                        <a:rPr lang="en-IN" sz="1800" b="0" i="0" u="none" strike="noStrike">
                          <a:solidFill>
                            <a:srgbClr val="000000"/>
                          </a:solidFill>
                          <a:effectLst/>
                          <a:latin typeface="Calibri" panose="020F0502020204030204" pitchFamily="34" charset="0"/>
                        </a:rPr>
                        <a:t>3 yrs. to 4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1170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340325"/>
                  </a:ext>
                </a:extLst>
              </a:tr>
              <a:tr h="589129">
                <a:tc>
                  <a:txBody>
                    <a:bodyPr/>
                    <a:lstStyle/>
                    <a:p>
                      <a:pPr algn="l" fontAlgn="b"/>
                      <a:r>
                        <a:rPr lang="en-IN" sz="1800" b="0" i="0" u="none" strike="noStrike">
                          <a:solidFill>
                            <a:srgbClr val="000000"/>
                          </a:solidFill>
                          <a:effectLst/>
                          <a:latin typeface="Calibri" panose="020F0502020204030204" pitchFamily="34" charset="0"/>
                        </a:rPr>
                        <a:t>4 yrs. to 5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707</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6%</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71465"/>
                  </a:ext>
                </a:extLst>
              </a:tr>
              <a:tr h="589129">
                <a:tc>
                  <a:txBody>
                    <a:bodyPr/>
                    <a:lstStyle/>
                    <a:p>
                      <a:pPr algn="l" fontAlgn="b"/>
                      <a:r>
                        <a:rPr lang="en-IN" sz="1800" b="0" i="0" u="none" strike="noStrike">
                          <a:solidFill>
                            <a:srgbClr val="000000"/>
                          </a:solidFill>
                          <a:effectLst/>
                          <a:latin typeface="Calibri" panose="020F0502020204030204" pitchFamily="34" charset="0"/>
                        </a:rPr>
                        <a:t>&gt; 5 yrs.</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387</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000410"/>
                  </a:ext>
                </a:extLst>
              </a:tr>
              <a:tr h="589129">
                <a:tc>
                  <a:txBody>
                    <a:bodyPr/>
                    <a:lstStyle/>
                    <a:p>
                      <a:pPr algn="l" fontAlgn="b"/>
                      <a:r>
                        <a:rPr lang="en-IN" sz="1800" b="1" i="0" u="none" strike="noStrike">
                          <a:solidFill>
                            <a:srgbClr val="000000"/>
                          </a:solidFill>
                          <a:effectLst/>
                          <a:latin typeface="Calibri" panose="020F0502020204030204" pitchFamily="34" charset="0"/>
                        </a:rPr>
                        <a:t>Total</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11686</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100%</a:t>
                      </a:r>
                    </a:p>
                  </a:txBody>
                  <a:tcPr marL="137160" marR="137160" marT="137160" marB="1371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274440"/>
                  </a:ext>
                </a:extLst>
              </a:tr>
            </a:tbl>
          </a:graphicData>
        </a:graphic>
      </p:graphicFrame>
    </p:spTree>
    <p:extLst>
      <p:ext uri="{BB962C8B-B14F-4D97-AF65-F5344CB8AC3E}">
        <p14:creationId xmlns:p14="http://schemas.microsoft.com/office/powerpoint/2010/main" val="3767401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16726178"/>
              </p:ext>
            </p:extLst>
          </p:nvPr>
        </p:nvGraphicFramePr>
        <p:xfrm>
          <a:off x="464025" y="319811"/>
          <a:ext cx="8256894" cy="6139854"/>
        </p:xfrm>
        <a:graphic>
          <a:graphicData uri="http://schemas.openxmlformats.org/drawingml/2006/table">
            <a:tbl>
              <a:tblPr/>
              <a:tblGrid>
                <a:gridCol w="1787574">
                  <a:extLst>
                    <a:ext uri="{9D8B030D-6E8A-4147-A177-3AD203B41FA5}">
                      <a16:colId xmlns:a16="http://schemas.microsoft.com/office/drawing/2014/main" val="1047175346"/>
                    </a:ext>
                  </a:extLst>
                </a:gridCol>
                <a:gridCol w="1293864">
                  <a:extLst>
                    <a:ext uri="{9D8B030D-6E8A-4147-A177-3AD203B41FA5}">
                      <a16:colId xmlns:a16="http://schemas.microsoft.com/office/drawing/2014/main" val="3525931569"/>
                    </a:ext>
                  </a:extLst>
                </a:gridCol>
                <a:gridCol w="1293864">
                  <a:extLst>
                    <a:ext uri="{9D8B030D-6E8A-4147-A177-3AD203B41FA5}">
                      <a16:colId xmlns:a16="http://schemas.microsoft.com/office/drawing/2014/main" val="1502418853"/>
                    </a:ext>
                  </a:extLst>
                </a:gridCol>
                <a:gridCol w="1293864">
                  <a:extLst>
                    <a:ext uri="{9D8B030D-6E8A-4147-A177-3AD203B41FA5}">
                      <a16:colId xmlns:a16="http://schemas.microsoft.com/office/drawing/2014/main" val="2297557402"/>
                    </a:ext>
                  </a:extLst>
                </a:gridCol>
                <a:gridCol w="1293864">
                  <a:extLst>
                    <a:ext uri="{9D8B030D-6E8A-4147-A177-3AD203B41FA5}">
                      <a16:colId xmlns:a16="http://schemas.microsoft.com/office/drawing/2014/main" val="3285939819"/>
                    </a:ext>
                  </a:extLst>
                </a:gridCol>
                <a:gridCol w="1293864">
                  <a:extLst>
                    <a:ext uri="{9D8B030D-6E8A-4147-A177-3AD203B41FA5}">
                      <a16:colId xmlns:a16="http://schemas.microsoft.com/office/drawing/2014/main" val="3510037458"/>
                    </a:ext>
                  </a:extLst>
                </a:gridCol>
              </a:tblGrid>
              <a:tr h="521696">
                <a:tc gridSpan="6">
                  <a:txBody>
                    <a:bodyPr/>
                    <a:lstStyle/>
                    <a:p>
                      <a:pPr algn="ctr" fontAlgn="t"/>
                      <a:r>
                        <a:rPr lang="en-US" sz="1400" b="1" i="0" u="none" strike="noStrike" dirty="0" smtClean="0">
                          <a:solidFill>
                            <a:srgbClr val="000000"/>
                          </a:solidFill>
                          <a:effectLst/>
                          <a:latin typeface="Calibri" panose="020F0502020204030204" pitchFamily="34" charset="0"/>
                        </a:rPr>
                        <a:t>Nature of Disposal and Time Taken</a:t>
                      </a:r>
                      <a:endParaRPr lang="en-IN" sz="1400" b="1" i="0" u="none" strike="noStrike" dirty="0">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dirty="0">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IN" sz="1800" b="1" i="0" u="none" strike="noStrike" dirty="0">
                        <a:solidFill>
                          <a:srgbClr val="000000"/>
                        </a:solidFill>
                        <a:effectLst/>
                        <a:latin typeface="Calibri" panose="020F0502020204030204" pitchFamily="34" charset="0"/>
                      </a:endParaRP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584305"/>
                  </a:ext>
                </a:extLst>
              </a:tr>
              <a:tr h="741358">
                <a:tc>
                  <a:txBody>
                    <a:bodyPr/>
                    <a:lstStyle/>
                    <a:p>
                      <a:pPr algn="l" fontAlgn="t"/>
                      <a:r>
                        <a:rPr lang="en-IN" sz="1400" b="1" i="0" u="none" strike="noStrike" dirty="0">
                          <a:solidFill>
                            <a:srgbClr val="000000"/>
                          </a:solidFill>
                          <a:effectLst/>
                          <a:latin typeface="Calibri" panose="020F0502020204030204" pitchFamily="34" charset="0"/>
                        </a:rPr>
                        <a:t>Nature of Disposal</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1" i="0" u="none" strike="noStrike" dirty="0">
                          <a:solidFill>
                            <a:srgbClr val="000000"/>
                          </a:solidFill>
                          <a:effectLst/>
                          <a:latin typeface="Calibri" panose="020F0502020204030204" pitchFamily="34" charset="0"/>
                        </a:rPr>
                        <a:t>0 yrs. to 2 yrs.</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1" i="0" u="none" strike="noStrike" dirty="0">
                          <a:solidFill>
                            <a:srgbClr val="000000"/>
                          </a:solidFill>
                          <a:effectLst/>
                          <a:latin typeface="Calibri" panose="020F0502020204030204" pitchFamily="34" charset="0"/>
                        </a:rPr>
                        <a:t>2 yrs. to 3 yrs.</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1" i="0" u="none" strike="noStrike" dirty="0">
                          <a:solidFill>
                            <a:srgbClr val="000000"/>
                          </a:solidFill>
                          <a:effectLst/>
                          <a:latin typeface="Calibri" panose="020F0502020204030204" pitchFamily="34" charset="0"/>
                        </a:rPr>
                        <a:t>3 yrs. to 4 yrs.</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1" i="0" u="none" strike="noStrike" dirty="0">
                          <a:solidFill>
                            <a:srgbClr val="000000"/>
                          </a:solidFill>
                          <a:effectLst/>
                          <a:latin typeface="Calibri" panose="020F0502020204030204" pitchFamily="34" charset="0"/>
                        </a:rPr>
                        <a:t>4 yrs. to 5 yrs.</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1" i="0" u="none" strike="noStrike" dirty="0">
                          <a:solidFill>
                            <a:srgbClr val="000000"/>
                          </a:solidFill>
                          <a:effectLst/>
                          <a:latin typeface="Calibri" panose="020F0502020204030204" pitchFamily="34" charset="0"/>
                        </a:rPr>
                        <a:t>&gt; 5 yrs.</a:t>
                      </a:r>
                    </a:p>
                  </a:txBody>
                  <a:tcPr marL="137160" marR="137160" marT="137160" marB="1371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138832"/>
                  </a:ext>
                </a:extLst>
              </a:tr>
              <a:tr h="466781">
                <a:tc>
                  <a:txBody>
                    <a:bodyPr/>
                    <a:lstStyle/>
                    <a:p>
                      <a:pPr algn="l" fontAlgn="ctr"/>
                      <a:r>
                        <a:rPr lang="en-IN" sz="1400" b="0" i="0" u="none" strike="noStrike" dirty="0">
                          <a:solidFill>
                            <a:srgbClr val="000000"/>
                          </a:solidFill>
                          <a:effectLst/>
                          <a:latin typeface="Calibri" panose="020F0502020204030204" pitchFamily="34" charset="0"/>
                        </a:rPr>
                        <a:t>Abated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70%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18%</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7%</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503934"/>
                  </a:ext>
                </a:extLst>
              </a:tr>
              <a:tr h="466781">
                <a:tc>
                  <a:txBody>
                    <a:bodyPr/>
                    <a:lstStyle/>
                    <a:p>
                      <a:pPr algn="l" fontAlgn="ctr"/>
                      <a:r>
                        <a:rPr lang="en-IN" sz="1400" b="0" i="0" u="none" strike="noStrike" dirty="0">
                          <a:solidFill>
                            <a:srgbClr val="000000"/>
                          </a:solidFill>
                          <a:effectLst/>
                          <a:latin typeface="Calibri" panose="020F0502020204030204" pitchFamily="34" charset="0"/>
                        </a:rPr>
                        <a:t>Acquitted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81%</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9%</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4%</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4%</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766417"/>
                  </a:ext>
                </a:extLst>
              </a:tr>
              <a:tr h="466781">
                <a:tc>
                  <a:txBody>
                    <a:bodyPr/>
                    <a:lstStyle/>
                    <a:p>
                      <a:pPr algn="l" fontAlgn="ctr"/>
                      <a:r>
                        <a:rPr lang="en-IN" sz="1400" b="0" i="0" u="none" strike="noStrike" dirty="0">
                          <a:solidFill>
                            <a:srgbClr val="000000"/>
                          </a:solidFill>
                          <a:effectLst/>
                          <a:latin typeface="Calibri" panose="020F0502020204030204" pitchFamily="34" charset="0"/>
                        </a:rPr>
                        <a:t>Convicted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70%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6%</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6%</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205972"/>
                  </a:ext>
                </a:extLst>
              </a:tr>
              <a:tr h="466781">
                <a:tc>
                  <a:txBody>
                    <a:bodyPr/>
                    <a:lstStyle/>
                    <a:p>
                      <a:pPr algn="l" fontAlgn="ctr"/>
                      <a:r>
                        <a:rPr lang="en-IN" sz="1400" b="0" i="0" u="none" strike="noStrike">
                          <a:solidFill>
                            <a:srgbClr val="000000"/>
                          </a:solidFill>
                          <a:effectLst/>
                          <a:latin typeface="Calibri" panose="020F0502020204030204" pitchFamily="34" charset="0"/>
                        </a:rPr>
                        <a:t>Discharged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235664"/>
                  </a:ext>
                </a:extLst>
              </a:tr>
              <a:tr h="466781">
                <a:tc>
                  <a:txBody>
                    <a:bodyPr/>
                    <a:lstStyle/>
                    <a:p>
                      <a:pPr algn="l" fontAlgn="ctr"/>
                      <a:r>
                        <a:rPr lang="en-IN" sz="1400" b="0" i="0" u="none" strike="noStrike">
                          <a:solidFill>
                            <a:srgbClr val="000000"/>
                          </a:solidFill>
                          <a:effectLst/>
                          <a:latin typeface="Calibri" panose="020F0502020204030204" pitchFamily="34" charset="0"/>
                        </a:rPr>
                        <a:t>Transferred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91%</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302314"/>
                  </a:ext>
                </a:extLst>
              </a:tr>
              <a:tr h="466781">
                <a:tc>
                  <a:txBody>
                    <a:bodyPr/>
                    <a:lstStyle/>
                    <a:p>
                      <a:pPr algn="l" fontAlgn="ctr"/>
                      <a:r>
                        <a:rPr lang="en-IN" sz="1400" b="0" i="0" u="none" strike="noStrike">
                          <a:solidFill>
                            <a:srgbClr val="000000"/>
                          </a:solidFill>
                          <a:effectLst/>
                          <a:latin typeface="Calibri" panose="020F0502020204030204" pitchFamily="34" charset="0"/>
                        </a:rPr>
                        <a:t>Quashed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67%</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18%</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7%</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810621"/>
                  </a:ext>
                </a:extLst>
              </a:tr>
              <a:tr h="466781">
                <a:tc>
                  <a:txBody>
                    <a:bodyPr/>
                    <a:lstStyle/>
                    <a:p>
                      <a:pPr algn="l" fontAlgn="ctr"/>
                      <a:r>
                        <a:rPr lang="en-IN" sz="1400" b="0" i="0" u="none" strike="noStrike">
                          <a:solidFill>
                            <a:srgbClr val="000000"/>
                          </a:solidFill>
                          <a:effectLst/>
                          <a:latin typeface="Calibri" panose="020F0502020204030204" pitchFamily="34" charset="0"/>
                        </a:rPr>
                        <a:t>Untraced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4%</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398935"/>
                  </a:ext>
                </a:extLst>
              </a:tr>
              <a:tr h="466781">
                <a:tc>
                  <a:txBody>
                    <a:bodyPr/>
                    <a:lstStyle/>
                    <a:p>
                      <a:pPr algn="l" fontAlgn="ctr"/>
                      <a:r>
                        <a:rPr lang="en-IN" sz="1400" b="0" i="0" u="none" strike="noStrike">
                          <a:solidFill>
                            <a:srgbClr val="000000"/>
                          </a:solidFill>
                          <a:effectLst/>
                          <a:latin typeface="Calibri" panose="020F0502020204030204" pitchFamily="34" charset="0"/>
                        </a:rPr>
                        <a:t>PO Consigned</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67%</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12%</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7%</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9%</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738863"/>
                  </a:ext>
                </a:extLst>
              </a:tr>
              <a:tr h="466781">
                <a:tc>
                  <a:txBody>
                    <a:bodyPr/>
                    <a:lstStyle/>
                    <a:p>
                      <a:pPr algn="l" fontAlgn="ctr"/>
                      <a:r>
                        <a:rPr lang="en-IN" sz="1400" b="0" i="0" u="none" strike="noStrike">
                          <a:solidFill>
                            <a:srgbClr val="000000"/>
                          </a:solidFill>
                          <a:effectLst/>
                          <a:latin typeface="Calibri" panose="020F0502020204030204" pitchFamily="34" charset="0"/>
                        </a:rPr>
                        <a:t>Other</a:t>
                      </a:r>
                    </a:p>
                  </a:txBody>
                  <a:tcPr marL="137160" marR="137160" marT="137160" marB="1371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91%</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6%</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562137"/>
                  </a:ext>
                </a:extLst>
              </a:tr>
              <a:tr h="466781">
                <a:tc>
                  <a:txBody>
                    <a:bodyPr/>
                    <a:lstStyle/>
                    <a:p>
                      <a:pPr algn="l" fontAlgn="b"/>
                      <a:r>
                        <a:rPr lang="en-IN" sz="1400" b="1" i="0" u="none" strike="noStrike">
                          <a:solidFill>
                            <a:srgbClr val="000000"/>
                          </a:solidFill>
                          <a:effectLst/>
                          <a:latin typeface="Calibri" panose="020F0502020204030204" pitchFamily="34" charset="0"/>
                        </a:rPr>
                        <a:t>Total</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80%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10%</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4%</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4%</a:t>
                      </a:r>
                    </a:p>
                  </a:txBody>
                  <a:tcPr marL="137160" marR="137160" marT="137160" marB="13716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375952"/>
                  </a:ext>
                </a:extLst>
              </a:tr>
            </a:tbl>
          </a:graphicData>
        </a:graphic>
      </p:graphicFrame>
    </p:spTree>
    <p:extLst>
      <p:ext uri="{BB962C8B-B14F-4D97-AF65-F5344CB8AC3E}">
        <p14:creationId xmlns:p14="http://schemas.microsoft.com/office/powerpoint/2010/main" val="403860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541828768"/>
              </p:ext>
            </p:extLst>
          </p:nvPr>
        </p:nvGraphicFramePr>
        <p:xfrm>
          <a:off x="488183" y="436729"/>
          <a:ext cx="8137202" cy="6005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862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634252192"/>
              </p:ext>
            </p:extLst>
          </p:nvPr>
        </p:nvGraphicFramePr>
        <p:xfrm>
          <a:off x="518616" y="245661"/>
          <a:ext cx="8134066" cy="6414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91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397842423"/>
              </p:ext>
            </p:extLst>
          </p:nvPr>
        </p:nvGraphicFramePr>
        <p:xfrm>
          <a:off x="436729" y="559558"/>
          <a:ext cx="8270544" cy="58958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483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100-000004000000}"/>
              </a:ext>
            </a:extLst>
          </p:cNvPr>
          <p:cNvGraphicFramePr/>
          <p:nvPr>
            <p:extLst>
              <p:ext uri="{D42A27DB-BD31-4B8C-83A1-F6EECF244321}">
                <p14:modId xmlns:p14="http://schemas.microsoft.com/office/powerpoint/2010/main" val="3933704941"/>
              </p:ext>
            </p:extLst>
          </p:nvPr>
        </p:nvGraphicFramePr>
        <p:xfrm>
          <a:off x="491320" y="395785"/>
          <a:ext cx="8038532" cy="6182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581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39291745"/>
              </p:ext>
            </p:extLst>
          </p:nvPr>
        </p:nvGraphicFramePr>
        <p:xfrm>
          <a:off x="642297" y="301386"/>
          <a:ext cx="7886699" cy="6309360"/>
        </p:xfrm>
        <a:graphic>
          <a:graphicData uri="http://schemas.openxmlformats.org/drawingml/2006/table">
            <a:tbl>
              <a:tblPr firstRow="1" firstCol="1" bandRow="1"/>
              <a:tblGrid>
                <a:gridCol w="2989059">
                  <a:extLst>
                    <a:ext uri="{9D8B030D-6E8A-4147-A177-3AD203B41FA5}">
                      <a16:colId xmlns:a16="http://schemas.microsoft.com/office/drawing/2014/main" val="543130594"/>
                    </a:ext>
                  </a:extLst>
                </a:gridCol>
                <a:gridCol w="1454307">
                  <a:extLst>
                    <a:ext uri="{9D8B030D-6E8A-4147-A177-3AD203B41FA5}">
                      <a16:colId xmlns:a16="http://schemas.microsoft.com/office/drawing/2014/main" val="4114000925"/>
                    </a:ext>
                  </a:extLst>
                </a:gridCol>
                <a:gridCol w="1454307">
                  <a:extLst>
                    <a:ext uri="{9D8B030D-6E8A-4147-A177-3AD203B41FA5}">
                      <a16:colId xmlns:a16="http://schemas.microsoft.com/office/drawing/2014/main" val="3129603581"/>
                    </a:ext>
                  </a:extLst>
                </a:gridCol>
                <a:gridCol w="1989026">
                  <a:extLst>
                    <a:ext uri="{9D8B030D-6E8A-4147-A177-3AD203B41FA5}">
                      <a16:colId xmlns:a16="http://schemas.microsoft.com/office/drawing/2014/main" val="3106151696"/>
                    </a:ext>
                  </a:extLst>
                </a:gridCol>
              </a:tblGrid>
              <a:tr h="190500">
                <a:tc gridSpan="4">
                  <a:txBody>
                    <a:bodyPr/>
                    <a:lstStyle/>
                    <a:p>
                      <a:pPr marL="0" marR="0" algn="ctr">
                        <a:lnSpc>
                          <a:spcPct val="115000"/>
                        </a:lnSpc>
                        <a:spcBef>
                          <a:spcPts val="0"/>
                        </a:spcBef>
                        <a:spcAft>
                          <a:spcPts val="0"/>
                        </a:spcAft>
                      </a:pPr>
                      <a:r>
                        <a:rPr lang="en-IN" sz="1800" b="1" dirty="0" smtClean="0">
                          <a:solidFill>
                            <a:srgbClr val="FFFFFF"/>
                          </a:solidFill>
                          <a:effectLst/>
                          <a:latin typeface="Calibri" panose="020F0502020204030204" pitchFamily="34" charset="0"/>
                          <a:ea typeface="Times New Roman" panose="02020603050405020304" pitchFamily="18" charset="0"/>
                        </a:rPr>
                        <a:t>Nature </a:t>
                      </a:r>
                      <a:r>
                        <a:rPr lang="en-IN" sz="1800" b="1" dirty="0">
                          <a:solidFill>
                            <a:srgbClr val="FFFFFF"/>
                          </a:solidFill>
                          <a:effectLst/>
                          <a:latin typeface="Calibri" panose="020F0502020204030204" pitchFamily="34" charset="0"/>
                          <a:ea typeface="Times New Roman" panose="02020603050405020304" pitchFamily="18" charset="0"/>
                        </a:rPr>
                        <a:t>of Offence - Category </a:t>
                      </a:r>
                      <a:r>
                        <a:rPr lang="en-IN" sz="1800" b="1" dirty="0" smtClean="0">
                          <a:solidFill>
                            <a:srgbClr val="FFFFFF"/>
                          </a:solidFill>
                          <a:effectLst/>
                          <a:latin typeface="Calibri" panose="020F0502020204030204" pitchFamily="34" charset="0"/>
                          <a:ea typeface="Times New Roman" panose="02020603050405020304" pitchFamily="18" charset="0"/>
                        </a:rPr>
                        <a:t>I </a:t>
                      </a:r>
                      <a:r>
                        <a:rPr lang="en-IN" sz="1800" b="1" dirty="0" smtClean="0">
                          <a:solidFill>
                            <a:srgbClr val="FFFF00"/>
                          </a:solidFill>
                          <a:effectLst/>
                          <a:latin typeface="Calibri" panose="020F0502020204030204" pitchFamily="34" charset="0"/>
                          <a:ea typeface="Times New Roman" panose="02020603050405020304" pitchFamily="18" charset="0"/>
                        </a:rPr>
                        <a:t>(91.9% of all cases)</a:t>
                      </a:r>
                    </a:p>
                    <a:p>
                      <a:pPr marL="0" marR="0" algn="ctr">
                        <a:lnSpc>
                          <a:spcPct val="115000"/>
                        </a:lnSpc>
                        <a:spcBef>
                          <a:spcPts val="0"/>
                        </a:spcBef>
                        <a:spcAft>
                          <a:spcPts val="0"/>
                        </a:spcAft>
                      </a:pPr>
                      <a:r>
                        <a:rPr lang="en-IN" sz="1800" dirty="0" smtClean="0">
                          <a:effectLst/>
                          <a:latin typeface="Arial" panose="020B0604020202020204" pitchFamily="34" charset="0"/>
                          <a:ea typeface="Arial" panose="020B0604020202020204" pitchFamily="34" charset="0"/>
                        </a:rPr>
                        <a:t> </a:t>
                      </a:r>
                      <a:r>
                        <a:rPr lang="en-IN" sz="1800" b="1" dirty="0" smtClean="0">
                          <a:solidFill>
                            <a:srgbClr val="FFFFFF"/>
                          </a:solidFill>
                          <a:effectLst/>
                          <a:latin typeface="Calibri" panose="020F0502020204030204" pitchFamily="34" charset="0"/>
                          <a:ea typeface="Times New Roman" panose="02020603050405020304" pitchFamily="18" charset="0"/>
                        </a:rPr>
                        <a:t>(</a:t>
                      </a:r>
                      <a:r>
                        <a:rPr lang="en-IN" sz="1800" b="1" dirty="0">
                          <a:solidFill>
                            <a:srgbClr val="FFFFFF"/>
                          </a:solidFill>
                          <a:effectLst/>
                          <a:latin typeface="Calibri" panose="020F0502020204030204" pitchFamily="34" charset="0"/>
                          <a:ea typeface="Times New Roman" panose="02020603050405020304" pitchFamily="18" charset="0"/>
                        </a:rPr>
                        <a:t>Overall - All 3 States/UT)</a:t>
                      </a:r>
                      <a:endParaRPr lang="en-IN"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2012 to 31 March, 2020</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07973863"/>
                  </a:ext>
                </a:extLst>
              </a:tr>
              <a:tr h="190500">
                <a:tc>
                  <a:txBody>
                    <a:bodyPr/>
                    <a:lstStyle/>
                    <a:p>
                      <a:pPr marL="0" marR="0">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Nature of Offence</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Pending</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Disposed</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Total No. of Cases</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685689769"/>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PSA</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3004</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2561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5565</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862611"/>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APSA</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3868</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1981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5849</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333724"/>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SA</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1858</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1431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3289</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77150"/>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ASA</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960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472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1432</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702257"/>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SH</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1292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694</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1986</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427406"/>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dirty="0">
                          <a:solidFill>
                            <a:srgbClr val="000000"/>
                          </a:solidFill>
                          <a:effectLst/>
                          <a:latin typeface="Calibri" panose="020F0502020204030204" pitchFamily="34" charset="0"/>
                          <a:ea typeface="Times New Roman" panose="02020603050405020304" pitchFamily="18" charset="0"/>
                        </a:rPr>
                        <a:t>8</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331029"/>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PSA +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7</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13</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083706"/>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PSA + Storage of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787199"/>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APSA +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9</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9</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351790"/>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APSA + Storage of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3</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4</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254313"/>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APSA + CP + Storage of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57806"/>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SA +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4</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590801"/>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ASA +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2</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3</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132669"/>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SH +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297898"/>
                  </a:ext>
                </a:extLst>
              </a:tr>
              <a:tr h="190500">
                <a:tc>
                  <a:txBody>
                    <a:bodyPr/>
                    <a:lstStyle/>
                    <a:p>
                      <a:pPr marL="0" marR="0">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SH + CP + Storage of CP</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0</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solidFill>
                            <a:srgbClr val="000000"/>
                          </a:solidFill>
                          <a:effectLst/>
                          <a:latin typeface="Calibri" panose="020F0502020204030204" pitchFamily="34" charset="0"/>
                          <a:ea typeface="Arial" panose="020B0604020202020204" pitchFamily="34"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IN" sz="1800">
                          <a:solidFill>
                            <a:srgbClr val="000000"/>
                          </a:solidFill>
                          <a:effectLst/>
                          <a:latin typeface="Calibri" panose="020F0502020204030204" pitchFamily="34" charset="0"/>
                          <a:ea typeface="Times New Roman" panose="02020603050405020304" pitchFamily="18" charset="0"/>
                        </a:rPr>
                        <a:t>1</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231091"/>
                  </a:ext>
                </a:extLst>
              </a:tr>
              <a:tr h="190500">
                <a:tc>
                  <a:txBody>
                    <a:bodyPr/>
                    <a:lstStyle/>
                    <a:p>
                      <a:pPr marL="0" marR="0">
                        <a:lnSpc>
                          <a:spcPct val="115000"/>
                        </a:lnSpc>
                        <a:spcBef>
                          <a:spcPts val="0"/>
                        </a:spcBef>
                        <a:spcAft>
                          <a:spcPts val="0"/>
                        </a:spcAft>
                      </a:pPr>
                      <a:r>
                        <a:rPr lang="en-IN" sz="1800" b="1">
                          <a:solidFill>
                            <a:srgbClr val="000000"/>
                          </a:solidFill>
                          <a:effectLst/>
                          <a:latin typeface="Calibri" panose="020F0502020204030204" pitchFamily="34" charset="0"/>
                          <a:ea typeface="Times New Roman" panose="02020603050405020304" pitchFamily="18" charset="0"/>
                        </a:rPr>
                        <a:t>Total</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Arial" panose="020B0604020202020204" pitchFamily="34" charset="0"/>
                        </a:rPr>
                        <a:t>11018</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800" b="1">
                          <a:solidFill>
                            <a:srgbClr val="000000"/>
                          </a:solidFill>
                          <a:effectLst/>
                          <a:latin typeface="Calibri" panose="020F0502020204030204" pitchFamily="34" charset="0"/>
                          <a:ea typeface="Arial" panose="020B0604020202020204" pitchFamily="34" charset="0"/>
                        </a:rPr>
                        <a:t>7156</a:t>
                      </a:r>
                      <a:endParaRPr lang="en-IN" sz="18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15000"/>
                        </a:lnSpc>
                        <a:spcBef>
                          <a:spcPts val="0"/>
                        </a:spcBef>
                        <a:spcAft>
                          <a:spcPts val="0"/>
                        </a:spcAft>
                      </a:pPr>
                      <a:r>
                        <a:rPr lang="en-IN" sz="1800" b="1" dirty="0">
                          <a:solidFill>
                            <a:srgbClr val="000000"/>
                          </a:solidFill>
                          <a:effectLst/>
                          <a:latin typeface="Calibri" panose="020F0502020204030204" pitchFamily="34" charset="0"/>
                          <a:ea typeface="Times New Roman" panose="02020603050405020304" pitchFamily="18" charset="0"/>
                        </a:rPr>
                        <a:t>18174</a:t>
                      </a:r>
                      <a:endParaRPr lang="en-IN" sz="18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857875807"/>
                  </a:ext>
                </a:extLst>
              </a:tr>
            </a:tbl>
          </a:graphicData>
        </a:graphic>
      </p:graphicFrame>
    </p:spTree>
    <p:extLst>
      <p:ext uri="{BB962C8B-B14F-4D97-AF65-F5344CB8AC3E}">
        <p14:creationId xmlns:p14="http://schemas.microsoft.com/office/powerpoint/2010/main" val="323242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3067659"/>
              </p:ext>
            </p:extLst>
          </p:nvPr>
        </p:nvGraphicFramePr>
        <p:xfrm>
          <a:off x="313899" y="268348"/>
          <a:ext cx="8461611" cy="6351780"/>
        </p:xfrm>
        <a:graphic>
          <a:graphicData uri="http://schemas.openxmlformats.org/drawingml/2006/table">
            <a:tbl>
              <a:tblPr firstRow="1" firstCol="1" bandRow="1"/>
              <a:tblGrid>
                <a:gridCol w="4034496">
                  <a:extLst>
                    <a:ext uri="{9D8B030D-6E8A-4147-A177-3AD203B41FA5}">
                      <a16:colId xmlns:a16="http://schemas.microsoft.com/office/drawing/2014/main" val="536105817"/>
                    </a:ext>
                  </a:extLst>
                </a:gridCol>
                <a:gridCol w="1103394">
                  <a:extLst>
                    <a:ext uri="{9D8B030D-6E8A-4147-A177-3AD203B41FA5}">
                      <a16:colId xmlns:a16="http://schemas.microsoft.com/office/drawing/2014/main" val="830278035"/>
                    </a:ext>
                  </a:extLst>
                </a:gridCol>
                <a:gridCol w="1189702">
                  <a:extLst>
                    <a:ext uri="{9D8B030D-6E8A-4147-A177-3AD203B41FA5}">
                      <a16:colId xmlns:a16="http://schemas.microsoft.com/office/drawing/2014/main" val="2361127617"/>
                    </a:ext>
                  </a:extLst>
                </a:gridCol>
                <a:gridCol w="2134019">
                  <a:extLst>
                    <a:ext uri="{9D8B030D-6E8A-4147-A177-3AD203B41FA5}">
                      <a16:colId xmlns:a16="http://schemas.microsoft.com/office/drawing/2014/main" val="2989866191"/>
                    </a:ext>
                  </a:extLst>
                </a:gridCol>
              </a:tblGrid>
              <a:tr h="784255">
                <a:tc gridSpan="4">
                  <a:txBody>
                    <a:bodyPr/>
                    <a:lstStyle/>
                    <a:p>
                      <a:pPr marL="0" marR="0" algn="ctr">
                        <a:lnSpc>
                          <a:spcPct val="100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Nature of Offence - Category </a:t>
                      </a:r>
                      <a:r>
                        <a:rPr lang="en-IN" sz="1800" b="1" dirty="0" smtClean="0">
                          <a:solidFill>
                            <a:srgbClr val="FFFFFF"/>
                          </a:solidFill>
                          <a:effectLst/>
                          <a:latin typeface="Calibri" panose="020F0502020204030204" pitchFamily="34" charset="0"/>
                          <a:ea typeface="Times New Roman" panose="02020603050405020304" pitchFamily="18" charset="0"/>
                        </a:rPr>
                        <a:t>II </a:t>
                      </a:r>
                      <a:r>
                        <a:rPr lang="en-IN" sz="1800" b="1" dirty="0" smtClean="0">
                          <a:solidFill>
                            <a:srgbClr val="FFFF00"/>
                          </a:solidFill>
                          <a:effectLst/>
                          <a:latin typeface="Calibri" panose="020F0502020204030204" pitchFamily="34" charset="0"/>
                          <a:ea typeface="Times New Roman" panose="02020603050405020304" pitchFamily="18" charset="0"/>
                        </a:rPr>
                        <a:t>(8% of all cases)</a:t>
                      </a:r>
                      <a:endParaRPr lang="en-IN" sz="1800" dirty="0">
                        <a:solidFill>
                          <a:srgbClr val="FFFF00"/>
                        </a:solidFill>
                        <a:effectLst/>
                        <a:latin typeface="Arial" panose="020B0604020202020204" pitchFamily="34" charset="0"/>
                        <a:ea typeface="Arial" panose="020B0604020202020204" pitchFamily="34" charset="0"/>
                      </a:endParaRPr>
                    </a:p>
                    <a:p>
                      <a:pPr marL="0" marR="0" algn="ctr">
                        <a:lnSpc>
                          <a:spcPct val="100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(Overall - All 3 States/UT)</a:t>
                      </a:r>
                      <a:endParaRPr lang="en-IN" sz="1800" dirty="0">
                        <a:effectLst/>
                        <a:latin typeface="Arial" panose="020B0604020202020204" pitchFamily="34" charset="0"/>
                        <a:ea typeface="Arial" panose="020B0604020202020204" pitchFamily="34" charset="0"/>
                      </a:endParaRPr>
                    </a:p>
                    <a:p>
                      <a:pPr marL="0" marR="0" algn="ctr">
                        <a:lnSpc>
                          <a:spcPct val="100000"/>
                        </a:lnSpc>
                        <a:spcBef>
                          <a:spcPts val="0"/>
                        </a:spcBef>
                        <a:spcAft>
                          <a:spcPts val="0"/>
                        </a:spcAft>
                      </a:pPr>
                      <a:r>
                        <a:rPr lang="en-IN" sz="1800" b="1" dirty="0">
                          <a:solidFill>
                            <a:srgbClr val="FFFFFF"/>
                          </a:solidFill>
                          <a:effectLst/>
                          <a:latin typeface="Calibri" panose="020F0502020204030204" pitchFamily="34" charset="0"/>
                          <a:ea typeface="Times New Roman" panose="02020603050405020304" pitchFamily="18" charset="0"/>
                        </a:rPr>
                        <a:t>2012 to 31 March, 2020</a:t>
                      </a:r>
                      <a:endParaRPr lang="en-IN" sz="18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6942656"/>
                  </a:ext>
                </a:extLst>
              </a:tr>
              <a:tr h="249924">
                <a:tc>
                  <a:txBody>
                    <a:bodyPr/>
                    <a:lstStyle/>
                    <a:p>
                      <a:pPr marL="0" marR="0">
                        <a:lnSpc>
                          <a:spcPct val="115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rPr>
                        <a:t>Nature of Offence</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rPr>
                        <a:t>Pending</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15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rPr>
                        <a:t>Disposed</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15000"/>
                        </a:lnSpc>
                        <a:spcBef>
                          <a:spcPts val="0"/>
                        </a:spcBef>
                        <a:spcAft>
                          <a:spcPts val="0"/>
                        </a:spcAft>
                      </a:pPr>
                      <a:r>
                        <a:rPr lang="en-IN" sz="1600" b="1">
                          <a:solidFill>
                            <a:srgbClr val="000000"/>
                          </a:solidFill>
                          <a:effectLst/>
                          <a:latin typeface="Calibri" panose="020F0502020204030204" pitchFamily="34" charset="0"/>
                          <a:ea typeface="Times New Roman" panose="02020603050405020304" pitchFamily="18" charset="0"/>
                        </a:rPr>
                        <a:t>Total No. of Cases</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89546802"/>
                  </a:ext>
                </a:extLst>
              </a:tr>
              <a:tr h="249924">
                <a:tc>
                  <a:txBody>
                    <a:bodyPr/>
                    <a:lstStyle/>
                    <a:p>
                      <a:pPr marL="0" marR="0">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Abetment of PSA</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5</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2</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7</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877463"/>
                  </a:ext>
                </a:extLst>
              </a:tr>
              <a:tr h="249924">
                <a:tc>
                  <a:txBody>
                    <a:bodyPr/>
                    <a:lstStyle/>
                    <a:p>
                      <a:pPr marL="0" marR="0">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Abetment of APSA</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128</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effectLst/>
                          <a:latin typeface="Calibri" panose="020F0502020204030204" pitchFamily="34" charset="0"/>
                          <a:ea typeface="Arial" panose="020B0604020202020204" pitchFamily="34" charset="0"/>
                        </a:rPr>
                        <a:t>41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169</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3109826"/>
                  </a:ext>
                </a:extLst>
              </a:tr>
              <a:tr h="249924">
                <a:tc>
                  <a:txBody>
                    <a:bodyPr/>
                    <a:lstStyle/>
                    <a:p>
                      <a:pPr marL="0" marR="0">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Abetment of SA</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7</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23</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985218"/>
                  </a:ext>
                </a:extLst>
              </a:tr>
              <a:tr h="249924">
                <a:tc>
                  <a:txBody>
                    <a:bodyPr/>
                    <a:lstStyle/>
                    <a:p>
                      <a:pPr marL="0" marR="0">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Abetment of ASA</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4</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10</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11676"/>
                  </a:ext>
                </a:extLst>
              </a:tr>
              <a:tr h="249924">
                <a:tc>
                  <a:txBody>
                    <a:bodyPr/>
                    <a:lstStyle/>
                    <a:p>
                      <a:pPr marL="0" marR="0">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Abetment of SH</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5</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3</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8</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154893"/>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47</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28</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75</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855008"/>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Attempt to PSA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14</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27</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41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46222"/>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Attempt to APSA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34</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37</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71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792291"/>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Attempt to 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21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37</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470130"/>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Attempt to ASA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9</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8</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17</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498988"/>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Attempt to SH</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2</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8</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8991882"/>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PSA +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369969"/>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APSA +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4876685"/>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to SH +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727597"/>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SA + Storage of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82784"/>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PSA + CP + Storage of CP</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773224"/>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PSA + Attempt to PSA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370499"/>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APSA + Attempt to APSA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3</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4</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128922"/>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Abetment of SA + Attempt to SA</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0</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1</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636588"/>
                  </a:ext>
                </a:extLst>
              </a:tr>
              <a:tr h="249924">
                <a:tc>
                  <a:txBody>
                    <a:bodyPr/>
                    <a:lstStyle/>
                    <a:p>
                      <a:pPr marL="0" marR="0">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Not Available</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371</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IN" sz="1600" dirty="0">
                          <a:solidFill>
                            <a:srgbClr val="000000"/>
                          </a:solidFill>
                          <a:effectLst/>
                          <a:latin typeface="Calibri" panose="020F0502020204030204" pitchFamily="34" charset="0"/>
                          <a:ea typeface="Arial" panose="020B0604020202020204" pitchFamily="34" charset="0"/>
                        </a:rPr>
                        <a:t>745</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0000"/>
                        </a:lnSpc>
                        <a:spcBef>
                          <a:spcPts val="0"/>
                        </a:spcBef>
                        <a:spcAft>
                          <a:spcPts val="0"/>
                        </a:spcAft>
                      </a:pPr>
                      <a:r>
                        <a:rPr lang="en-IN" sz="1600">
                          <a:solidFill>
                            <a:srgbClr val="000000"/>
                          </a:solidFill>
                          <a:effectLst/>
                          <a:latin typeface="Calibri" panose="020F0502020204030204" pitchFamily="34" charset="0"/>
                          <a:ea typeface="Arial" panose="020B0604020202020204" pitchFamily="34" charset="0"/>
                        </a:rPr>
                        <a:t>1116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456316"/>
                  </a:ext>
                </a:extLst>
              </a:tr>
              <a:tr h="249924">
                <a:tc>
                  <a:txBody>
                    <a:bodyPr/>
                    <a:lstStyle/>
                    <a:p>
                      <a:pPr marL="0" marR="0">
                        <a:lnSpc>
                          <a:spcPct val="100000"/>
                        </a:lnSpc>
                        <a:spcBef>
                          <a:spcPts val="0"/>
                        </a:spcBef>
                        <a:spcAft>
                          <a:spcPts val="0"/>
                        </a:spcAft>
                      </a:pPr>
                      <a:r>
                        <a:rPr lang="en-IN" sz="1600" b="1">
                          <a:solidFill>
                            <a:srgbClr val="000000"/>
                          </a:solidFill>
                          <a:effectLst/>
                          <a:latin typeface="Calibri" panose="020F0502020204030204" pitchFamily="34" charset="0"/>
                          <a:ea typeface="Arial" panose="020B0604020202020204" pitchFamily="34" charset="0"/>
                        </a:rPr>
                        <a:t>Total</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0000"/>
                        </a:lnSpc>
                        <a:spcBef>
                          <a:spcPts val="0"/>
                        </a:spcBef>
                        <a:spcAft>
                          <a:spcPts val="0"/>
                        </a:spcAft>
                      </a:pPr>
                      <a:r>
                        <a:rPr lang="en-IN" sz="1600" b="1">
                          <a:solidFill>
                            <a:srgbClr val="000000"/>
                          </a:solidFill>
                          <a:effectLst/>
                          <a:latin typeface="Calibri" panose="020F0502020204030204" pitchFamily="34" charset="0"/>
                          <a:ea typeface="Arial" panose="020B0604020202020204" pitchFamily="34" charset="0"/>
                        </a:rPr>
                        <a:t>656</a:t>
                      </a:r>
                      <a:endParaRPr lang="en-IN" sz="160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0000"/>
                        </a:lnSpc>
                        <a:spcBef>
                          <a:spcPts val="0"/>
                        </a:spcBef>
                        <a:spcAft>
                          <a:spcPts val="0"/>
                        </a:spcAft>
                      </a:pPr>
                      <a:r>
                        <a:rPr lang="en-IN" sz="1600" b="1" dirty="0">
                          <a:solidFill>
                            <a:srgbClr val="000000"/>
                          </a:solidFill>
                          <a:effectLst/>
                          <a:latin typeface="Calibri" panose="020F0502020204030204" pitchFamily="34" charset="0"/>
                          <a:ea typeface="Arial" panose="020B0604020202020204" pitchFamily="34" charset="0"/>
                        </a:rPr>
                        <a:t>937</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r">
                        <a:lnSpc>
                          <a:spcPct val="100000"/>
                        </a:lnSpc>
                        <a:spcBef>
                          <a:spcPts val="0"/>
                        </a:spcBef>
                        <a:spcAft>
                          <a:spcPts val="0"/>
                        </a:spcAft>
                      </a:pPr>
                      <a:r>
                        <a:rPr lang="en-IN" sz="1600" b="1" dirty="0">
                          <a:solidFill>
                            <a:srgbClr val="000000"/>
                          </a:solidFill>
                          <a:effectLst/>
                          <a:latin typeface="Calibri" panose="020F0502020204030204" pitchFamily="34" charset="0"/>
                          <a:ea typeface="Arial" panose="020B0604020202020204" pitchFamily="34" charset="0"/>
                        </a:rPr>
                        <a:t>1593</a:t>
                      </a:r>
                      <a:endParaRPr lang="en-IN" sz="1600" dirty="0">
                        <a:effectLst/>
                        <a:latin typeface="Arial" panose="020B0604020202020204" pitchFamily="34" charset="0"/>
                        <a:ea typeface="Arial" panose="020B0604020202020204" pitchFamily="34" charset="0"/>
                      </a:endParaRPr>
                    </a:p>
                  </a:txBody>
                  <a:tcPr marL="56757" marR="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662835425"/>
                  </a:ext>
                </a:extLst>
              </a:tr>
            </a:tbl>
          </a:graphicData>
        </a:graphic>
      </p:graphicFrame>
    </p:spTree>
    <p:extLst>
      <p:ext uri="{BB962C8B-B14F-4D97-AF65-F5344CB8AC3E}">
        <p14:creationId xmlns:p14="http://schemas.microsoft.com/office/powerpoint/2010/main" val="3657413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TotalTime>
  <Words>2601</Words>
  <Application>Microsoft Office PowerPoint</Application>
  <PresentationFormat>On-screen Show (4:3)</PresentationFormat>
  <Paragraphs>936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Child Protection Law Implementation Tracker</vt:lpstr>
      <vt:lpstr> Break-up of 19,783 Cases by State/UT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bharti</dc:creator>
  <cp:lastModifiedBy>bharti</cp:lastModifiedBy>
  <cp:revision>36</cp:revision>
  <dcterms:created xsi:type="dcterms:W3CDTF">2020-08-06T22:13:31Z</dcterms:created>
  <dcterms:modified xsi:type="dcterms:W3CDTF">2020-08-09T10:24:02Z</dcterms:modified>
</cp:coreProperties>
</file>