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18" autoAdjust="0"/>
    <p:restoredTop sz="94660"/>
  </p:normalViewPr>
  <p:slideViewPr>
    <p:cSldViewPr>
      <p:cViewPr varScale="1">
        <p:scale>
          <a:sx n="65" d="100"/>
          <a:sy n="65" d="100"/>
        </p:scale>
        <p:origin x="-1440"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AD8F8D-1067-4F87-97B3-A3B4B3CBC993}"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D8F8D-1067-4F87-97B3-A3B4B3CBC993}"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D8F8D-1067-4F87-97B3-A3B4B3CBC993}"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AD8F8D-1067-4F87-97B3-A3B4B3CBC993}"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D8F8D-1067-4F87-97B3-A3B4B3CBC993}"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AD8F8D-1067-4F87-97B3-A3B4B3CBC993}"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AD8F8D-1067-4F87-97B3-A3B4B3CBC993}"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AD8F8D-1067-4F87-97B3-A3B4B3CBC993}"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D8F8D-1067-4F87-97B3-A3B4B3CBC993}"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D8F8D-1067-4F87-97B3-A3B4B3CBC993}"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D8F8D-1067-4F87-97B3-A3B4B3CBC993}"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09951C-2921-4FAD-96A7-193405D604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D8F8D-1067-4F87-97B3-A3B4B3CBC993}" type="datetimeFigureOut">
              <a:rPr lang="en-US" smtClean="0"/>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9951C-2921-4FAD-96A7-193405D604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686800" cy="6629400"/>
          </a:xfrm>
          <a:prstGeom prst="rect">
            <a:avLst/>
          </a:prstGeom>
        </p:spPr>
        <p:txBody>
          <a:bodyPr wrap="square">
            <a:spAutoFit/>
          </a:bodyPr>
          <a:lstStyle/>
          <a:p>
            <a:pPr algn="ctr"/>
            <a:r>
              <a:rPr lang="en-US" altLang="en-US" dirty="0" smtClean="0">
                <a:latin typeface="Times New Roman" pitchFamily="18" charset="0"/>
                <a:cs typeface="Times New Roman" pitchFamily="18" charset="0"/>
              </a:rPr>
              <a:t>A Project Report on</a:t>
            </a:r>
          </a:p>
          <a:p>
            <a:pPr algn="ctr"/>
            <a:r>
              <a:rPr lang="en-US" sz="2000" b="1" dirty="0" smtClean="0">
                <a:latin typeface="Times New Roman" pitchFamily="18" charset="0"/>
                <a:cs typeface="Times New Roman" pitchFamily="18" charset="0"/>
              </a:rPr>
              <a:t>Machine Learning Techniques for Accurate Flight Delay Forecasting</a:t>
            </a:r>
          </a:p>
          <a:p>
            <a:pPr algn="ctr"/>
            <a:r>
              <a:rPr lang="en-US" altLang="en-US" i="1" dirty="0" smtClean="0">
                <a:latin typeface="Times New Roman" pitchFamily="18" charset="0"/>
                <a:cs typeface="Times New Roman" pitchFamily="18" charset="0"/>
              </a:rPr>
              <a:t>submitted in the partial fulfillment of the requirements for the award of the degree of</a:t>
            </a:r>
            <a:endParaRPr lang="en-US" altLang="en-US" sz="1600" dirty="0" smtClean="0">
              <a:latin typeface="Times New Roman" pitchFamily="18" charset="0"/>
              <a:cs typeface="Times New Roman" pitchFamily="18" charset="0"/>
            </a:endParaRPr>
          </a:p>
          <a:p>
            <a:pPr algn="ctr"/>
            <a:r>
              <a:rPr lang="en-US" altLang="en-US" b="1" dirty="0" smtClean="0">
                <a:latin typeface="Times New Roman" pitchFamily="18" charset="0"/>
                <a:cs typeface="Times New Roman" pitchFamily="18" charset="0"/>
              </a:rPr>
              <a:t>BACHELOR OF TECHNOLOGY</a:t>
            </a:r>
          </a:p>
          <a:p>
            <a:pPr algn="ctr"/>
            <a:r>
              <a:rPr lang="en-US" altLang="en-US" dirty="0" smtClean="0">
                <a:latin typeface="Times New Roman" pitchFamily="18" charset="0"/>
                <a:cs typeface="Times New Roman" pitchFamily="18" charset="0"/>
              </a:rPr>
              <a:t>In</a:t>
            </a:r>
          </a:p>
          <a:p>
            <a:pPr algn="ctr"/>
            <a:r>
              <a:rPr lang="en-US" b="1" dirty="0" smtClean="0">
                <a:latin typeface="Times New Roman" pitchFamily="18" charset="0"/>
                <a:cs typeface="Times New Roman" pitchFamily="18" charset="0"/>
              </a:rPr>
              <a:t>COMPUTER  SCIENCE AND ENGINEERING</a:t>
            </a:r>
            <a:endParaRPr lang="en-US" altLang="en-US" b="1"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By</a:t>
            </a:r>
          </a:p>
          <a:p>
            <a:pPr algn="ctr"/>
            <a:r>
              <a:rPr lang="en-US" dirty="0" smtClean="0">
                <a:latin typeface="Times New Roman" pitchFamily="18" charset="0"/>
                <a:cs typeface="Times New Roman" pitchFamily="18" charset="0"/>
              </a:rPr>
              <a:t>Devangam Harathi   	212G1A0571</a:t>
            </a:r>
          </a:p>
          <a:p>
            <a:pPr algn="ctr"/>
            <a:r>
              <a:rPr lang="en-US" dirty="0" smtClean="0">
                <a:latin typeface="Times New Roman" pitchFamily="18" charset="0"/>
                <a:cs typeface="Times New Roman" pitchFamily="18" charset="0"/>
              </a:rPr>
              <a:t>Shaik Sohail               	222G5A0514</a:t>
            </a:r>
          </a:p>
          <a:p>
            <a:pPr algn="ctr"/>
            <a:r>
              <a:rPr lang="en-US" dirty="0" smtClean="0">
                <a:latin typeface="Times New Roman" pitchFamily="18" charset="0"/>
                <a:cs typeface="Times New Roman" pitchFamily="18" charset="0"/>
              </a:rPr>
              <a:t>Madiga Shireesha  		212G1A0594</a:t>
            </a:r>
          </a:p>
          <a:p>
            <a:pPr algn="ctr"/>
            <a:r>
              <a:rPr lang="en-US" dirty="0" smtClean="0">
                <a:latin typeface="Times New Roman" pitchFamily="18" charset="0"/>
                <a:cs typeface="Times New Roman" pitchFamily="18" charset="0"/>
              </a:rPr>
              <a:t>K. Kiran Kumar 		212G1A0591</a:t>
            </a:r>
          </a:p>
          <a:p>
            <a:pPr algn="ctr"/>
            <a:r>
              <a:rPr lang="en-US" dirty="0" smtClean="0">
                <a:latin typeface="Times New Roman" pitchFamily="18" charset="0"/>
                <a:cs typeface="Times New Roman" pitchFamily="18" charset="0"/>
              </a:rPr>
              <a:t>V. Adi Keshava Reddy 	212G1A05C1 </a:t>
            </a:r>
          </a:p>
          <a:p>
            <a:pPr algn="ctr"/>
            <a:r>
              <a:rPr lang="en-US" dirty="0" smtClean="0">
                <a:latin typeface="Times New Roman" pitchFamily="18" charset="0"/>
                <a:cs typeface="Times New Roman" pitchFamily="18" charset="0"/>
              </a:rPr>
              <a:t>V. Pradeep Kumar Naik 	212G1A05B9</a:t>
            </a:r>
            <a:endParaRPr lang="en-US" altLang="en-US" dirty="0" smtClean="0">
              <a:latin typeface="Times New Roman" pitchFamily="18" charset="0"/>
              <a:cs typeface="Times New Roman" pitchFamily="18" charset="0"/>
            </a:endParaRPr>
          </a:p>
          <a:p>
            <a:endParaRPr lang="en-US" altLang="en-US"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Under Supervision of</a:t>
            </a:r>
          </a:p>
          <a:p>
            <a:pPr algn="ctr"/>
            <a:r>
              <a:rPr lang="en-US" altLang="en-US" b="1" dirty="0" smtClean="0">
                <a:latin typeface="Times New Roman" pitchFamily="18" charset="0"/>
                <a:cs typeface="Times New Roman" pitchFamily="18" charset="0"/>
              </a:rPr>
              <a:t>Dr. K</a:t>
            </a:r>
            <a:r>
              <a:rPr lang="en-IN" altLang="en-US" b="1" dirty="0" smtClean="0">
                <a:latin typeface="Times New Roman" pitchFamily="18" charset="0"/>
                <a:cs typeface="Times New Roman" pitchFamily="18" charset="0"/>
              </a:rPr>
              <a:t>.</a:t>
            </a:r>
            <a:r>
              <a:rPr lang="en-US" altLang="en-US" b="1" dirty="0" smtClean="0">
                <a:latin typeface="Times New Roman" pitchFamily="18" charset="0"/>
                <a:cs typeface="Times New Roman" pitchFamily="18" charset="0"/>
              </a:rPr>
              <a:t> BHARGAVI</a:t>
            </a:r>
            <a:r>
              <a:rPr lang="en-US" altLang="en-US" b="1" baseline="-25000" dirty="0" smtClean="0">
                <a:latin typeface="Times New Roman" pitchFamily="18" charset="0"/>
                <a:cs typeface="Times New Roman" pitchFamily="18" charset="0"/>
              </a:rPr>
              <a:t> </a:t>
            </a:r>
            <a:r>
              <a:rPr lang="en-US" altLang="en-US" b="1" baseline="-25000" dirty="0" err="1" smtClean="0">
                <a:latin typeface="Times New Roman" pitchFamily="18" charset="0"/>
                <a:cs typeface="Times New Roman" pitchFamily="18" charset="0"/>
              </a:rPr>
              <a:t>M.Tech</a:t>
            </a:r>
            <a:r>
              <a:rPr lang="en-US" altLang="en-US" b="1" baseline="-25000" dirty="0" smtClean="0">
                <a:latin typeface="Times New Roman" pitchFamily="18" charset="0"/>
                <a:cs typeface="Times New Roman" pitchFamily="18" charset="0"/>
              </a:rPr>
              <a:t>, </a:t>
            </a:r>
            <a:r>
              <a:rPr lang="en-US" altLang="en-US" b="1" baseline="-25000" dirty="0" err="1" smtClean="0">
                <a:latin typeface="Times New Roman" pitchFamily="18" charset="0"/>
                <a:cs typeface="Times New Roman" pitchFamily="18" charset="0"/>
              </a:rPr>
              <a:t>Ph.D</a:t>
            </a:r>
            <a:endParaRPr lang="en-US" altLang="en-US" b="1" dirty="0" smtClean="0">
              <a:latin typeface="Times New Roman" pitchFamily="18" charset="0"/>
              <a:cs typeface="Times New Roman" pitchFamily="18" charset="0"/>
            </a:endParaRPr>
          </a:p>
          <a:p>
            <a:pPr algn="ctr"/>
            <a:r>
              <a:rPr lang="en-US" altLang="en-US" dirty="0" smtClean="0">
                <a:latin typeface="Times New Roman" pitchFamily="18" charset="0"/>
                <a:cs typeface="Times New Roman" pitchFamily="18" charset="0"/>
              </a:rPr>
              <a:t>Associate Professor &amp; HOD,  Department of Computer Science and Engineering</a:t>
            </a:r>
          </a:p>
          <a:p>
            <a:pPr algn="ctr"/>
            <a:endParaRPr lang="en-US" altLang="en-US" dirty="0" smtClean="0">
              <a:latin typeface="Times New Roman" pitchFamily="18" charset="0"/>
              <a:cs typeface="Times New Roman" pitchFamily="18" charset="0"/>
            </a:endParaRPr>
          </a:p>
          <a:p>
            <a:pPr algn="ctr"/>
            <a:endParaRPr lang="en-US" altLang="en-US" b="1" dirty="0" smtClean="0">
              <a:latin typeface="Times New Roman" pitchFamily="18" charset="0"/>
              <a:cs typeface="Times New Roman" pitchFamily="18" charset="0"/>
            </a:endParaRPr>
          </a:p>
          <a:p>
            <a:pPr algn="ctr"/>
            <a:endParaRPr lang="en-US" altLang="en-US" b="1" dirty="0" smtClean="0">
              <a:latin typeface="Times New Roman" pitchFamily="18" charset="0"/>
              <a:cs typeface="Times New Roman" pitchFamily="18" charset="0"/>
            </a:endParaRPr>
          </a:p>
          <a:p>
            <a:pPr algn="ctr"/>
            <a:r>
              <a:rPr lang="en-US" altLang="en-US" b="1" dirty="0" smtClean="0">
                <a:latin typeface="Times New Roman" pitchFamily="18" charset="0"/>
                <a:cs typeface="Times New Roman" pitchFamily="18" charset="0"/>
              </a:rPr>
              <a:t>ANANTHA LAKSHMI INSTITUTE OF TECHNOLOGY AND SCIENCES</a:t>
            </a:r>
          </a:p>
          <a:p>
            <a:pPr algn="ctr"/>
            <a:r>
              <a:rPr lang="en-US" altLang="en-US" sz="1600" b="1" dirty="0" smtClean="0">
                <a:latin typeface="Times New Roman" pitchFamily="18" charset="0"/>
                <a:cs typeface="Times New Roman" pitchFamily="18" charset="0"/>
              </a:rPr>
              <a:t>Approved by AICTE, New Delhi &amp; Affiliated to J.N.T.U. </a:t>
            </a:r>
            <a:r>
              <a:rPr lang="en-US" altLang="en-US" sz="1600" b="1" dirty="0" err="1" smtClean="0">
                <a:latin typeface="Times New Roman" pitchFamily="18" charset="0"/>
                <a:cs typeface="Times New Roman" pitchFamily="18" charset="0"/>
              </a:rPr>
              <a:t>Ananthapuram</a:t>
            </a:r>
            <a:r>
              <a:rPr lang="en-US" altLang="en-US" sz="1600" b="1" dirty="0" smtClean="0">
                <a:latin typeface="Times New Roman" pitchFamily="18" charset="0"/>
                <a:cs typeface="Times New Roman" pitchFamily="18" charset="0"/>
              </a:rPr>
              <a:t>, Accredited by </a:t>
            </a:r>
          </a:p>
          <a:p>
            <a:pPr algn="ctr"/>
            <a:r>
              <a:rPr lang="en-US" altLang="en-US" sz="1600" b="1" dirty="0" smtClean="0">
                <a:latin typeface="Times New Roman" pitchFamily="18" charset="0"/>
                <a:cs typeface="Times New Roman" pitchFamily="18" charset="0"/>
              </a:rPr>
              <a:t>NAAC Near S.K. University, </a:t>
            </a:r>
            <a:r>
              <a:rPr lang="en-US" altLang="en-US" sz="1600" b="1" dirty="0" err="1" smtClean="0">
                <a:latin typeface="Times New Roman" pitchFamily="18" charset="0"/>
                <a:cs typeface="Times New Roman" pitchFamily="18" charset="0"/>
              </a:rPr>
              <a:t>Itikalapalli</a:t>
            </a:r>
            <a:r>
              <a:rPr lang="en-US" altLang="en-US" sz="1600" b="1" dirty="0" smtClean="0">
                <a:latin typeface="Times New Roman" pitchFamily="18" charset="0"/>
                <a:cs typeface="Times New Roman" pitchFamily="18" charset="0"/>
              </a:rPr>
              <a:t>(V), </a:t>
            </a:r>
            <a:r>
              <a:rPr lang="en-US" altLang="en-US" sz="1600" b="1" dirty="0" err="1" smtClean="0">
                <a:latin typeface="Times New Roman" pitchFamily="18" charset="0"/>
                <a:cs typeface="Times New Roman" pitchFamily="18" charset="0"/>
              </a:rPr>
              <a:t>Anantapur</a:t>
            </a:r>
            <a:r>
              <a:rPr lang="en-US" altLang="en-US" sz="1600" b="1" dirty="0" smtClean="0">
                <a:latin typeface="Times New Roman" pitchFamily="18" charset="0"/>
                <a:cs typeface="Times New Roman" pitchFamily="18" charset="0"/>
              </a:rPr>
              <a:t> (</a:t>
            </a:r>
            <a:r>
              <a:rPr lang="en-US" altLang="en-US" sz="1600" b="1" dirty="0" err="1" smtClean="0">
                <a:latin typeface="Times New Roman" pitchFamily="18" charset="0"/>
                <a:cs typeface="Times New Roman" pitchFamily="18" charset="0"/>
              </a:rPr>
              <a:t>Dt</a:t>
            </a:r>
            <a:r>
              <a:rPr lang="en-US" altLang="en-US" sz="1600" b="1" dirty="0" smtClean="0">
                <a:latin typeface="Times New Roman" pitchFamily="18" charset="0"/>
                <a:cs typeface="Times New Roman" pitchFamily="18" charset="0"/>
              </a:rPr>
              <a:t>) – 515 721.A.P</a:t>
            </a:r>
            <a:r>
              <a:rPr lang="en-US" altLang="en-US" b="1" dirty="0" smtClean="0">
                <a:latin typeface="Times New Roman" pitchFamily="18" charset="0"/>
                <a:cs typeface="Times New Roman" pitchFamily="18" charset="0"/>
              </a:rPr>
              <a:t>.</a:t>
            </a:r>
            <a:endParaRPr lang="en-US" altLang="en-US" b="1" dirty="0" smtClean="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1"/>
            <a:ext cx="7315200"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4.4 Modules</a:t>
            </a:r>
          </a:p>
          <a:p>
            <a:pPr>
              <a:lnSpc>
                <a:spcPct val="150000"/>
              </a:lnSpc>
              <a:buFont typeface="Wingdings" pitchFamily="2" charset="2"/>
              <a:buChar char="Ø"/>
            </a:pPr>
            <a:r>
              <a:rPr lang="en-US" b="1" dirty="0" smtClean="0"/>
              <a:t> </a:t>
            </a:r>
            <a:r>
              <a:rPr lang="en-US" b="1" dirty="0" smtClean="0">
                <a:latin typeface="Times New Roman" pitchFamily="18" charset="0"/>
                <a:cs typeface="Times New Roman" pitchFamily="18" charset="0"/>
              </a:rPr>
              <a:t>User Module</a:t>
            </a:r>
          </a:p>
          <a:p>
            <a:pPr lvl="1">
              <a:lnSpc>
                <a:spcPct val="150000"/>
              </a:lnSpc>
              <a:buFont typeface="Arial" pitchFamily="34" charset="0"/>
              <a:buChar char="•"/>
            </a:pPr>
            <a:r>
              <a:rPr lang="en-US" dirty="0" smtClean="0">
                <a:latin typeface="Times New Roman" pitchFamily="18" charset="0"/>
                <a:cs typeface="Times New Roman" pitchFamily="18" charset="0"/>
              </a:rPr>
              <a:t>    Handles user interface and interaction</a:t>
            </a:r>
          </a:p>
          <a:p>
            <a:pPr lvl="1">
              <a:lnSpc>
                <a:spcPct val="150000"/>
              </a:lnSpc>
              <a:buFont typeface="Arial" pitchFamily="34" charset="0"/>
              <a:buChar char="•"/>
            </a:pPr>
            <a:r>
              <a:rPr lang="en-US" dirty="0" smtClean="0">
                <a:latin typeface="Times New Roman" pitchFamily="18" charset="0"/>
                <a:cs typeface="Times New Roman" pitchFamily="18" charset="0"/>
              </a:rPr>
              <a:t>    Submits input data for prediction</a:t>
            </a:r>
          </a:p>
          <a:p>
            <a:pPr lvl="1">
              <a:lnSpc>
                <a:spcPct val="150000"/>
              </a:lnSpc>
              <a:buFont typeface="Arial" pitchFamily="34" charset="0"/>
              <a:buChar char="•"/>
            </a:pPr>
            <a:r>
              <a:rPr lang="en-US" dirty="0" smtClean="0">
                <a:latin typeface="Times New Roman" pitchFamily="18" charset="0"/>
                <a:cs typeface="Times New Roman" pitchFamily="18" charset="0"/>
              </a:rPr>
              <a:t>    Displays prediction results to users</a:t>
            </a:r>
          </a:p>
          <a:p>
            <a:pPr>
              <a:lnSpc>
                <a:spcPct val="150000"/>
              </a:lnSpc>
              <a:buFont typeface="Wingdings" pitchFamily="2" charset="2"/>
              <a:buChar char="Ø"/>
            </a:pPr>
            <a:r>
              <a:rPr lang="en-US" b="1" dirty="0" smtClean="0">
                <a:latin typeface="Times New Roman" pitchFamily="18" charset="0"/>
                <a:cs typeface="Times New Roman" pitchFamily="18" charset="0"/>
              </a:rPr>
              <a:t> Admin Module</a:t>
            </a:r>
          </a:p>
          <a:p>
            <a:pPr lvl="1">
              <a:lnSpc>
                <a:spcPct val="150000"/>
              </a:lnSpc>
              <a:buFont typeface="Arial" pitchFamily="34" charset="0"/>
              <a:buChar char="•"/>
            </a:pPr>
            <a:r>
              <a:rPr lang="en-US" dirty="0" smtClean="0">
                <a:latin typeface="Times New Roman" pitchFamily="18" charset="0"/>
                <a:cs typeface="Times New Roman" pitchFamily="18" charset="0"/>
              </a:rPr>
              <a:t>    Manages users and access rights</a:t>
            </a:r>
          </a:p>
          <a:p>
            <a:pPr lvl="1">
              <a:lnSpc>
                <a:spcPct val="150000"/>
              </a:lnSpc>
              <a:buFont typeface="Arial" pitchFamily="34" charset="0"/>
              <a:buChar char="•"/>
            </a:pPr>
            <a:r>
              <a:rPr lang="en-US" dirty="0" smtClean="0">
                <a:latin typeface="Times New Roman" pitchFamily="18" charset="0"/>
                <a:cs typeface="Times New Roman" pitchFamily="18" charset="0"/>
              </a:rPr>
              <a:t>    Monitors system health, data updates, and usage logs</a:t>
            </a:r>
          </a:p>
          <a:p>
            <a:pPr lvl="1">
              <a:lnSpc>
                <a:spcPct val="150000"/>
              </a:lnSpc>
              <a:buFont typeface="Arial" pitchFamily="34" charset="0"/>
              <a:buChar char="•"/>
            </a:pPr>
            <a:r>
              <a:rPr lang="en-US" dirty="0" smtClean="0">
                <a:latin typeface="Times New Roman" pitchFamily="18" charset="0"/>
                <a:cs typeface="Times New Roman" pitchFamily="18" charset="0"/>
              </a:rPr>
              <a:t>    Triggers model retraining when needed</a:t>
            </a:r>
          </a:p>
          <a:p>
            <a:pPr>
              <a:lnSpc>
                <a:spcPct val="150000"/>
              </a:lnSpc>
              <a:buFont typeface="Wingdings" pitchFamily="2" charset="2"/>
              <a:buChar char="Ø"/>
            </a:pPr>
            <a:r>
              <a:rPr lang="en-US" b="1" dirty="0" smtClean="0">
                <a:latin typeface="Times New Roman" pitchFamily="18" charset="0"/>
                <a:cs typeface="Times New Roman" pitchFamily="18" charset="0"/>
              </a:rPr>
              <a:t> Prediction Module</a:t>
            </a:r>
          </a:p>
          <a:p>
            <a:pPr lvl="1">
              <a:lnSpc>
                <a:spcPct val="150000"/>
              </a:lnSpc>
              <a:buFont typeface="Arial" pitchFamily="34" charset="0"/>
              <a:buChar char="•"/>
            </a:pPr>
            <a:r>
              <a:rPr lang="en-US" dirty="0" smtClean="0">
                <a:latin typeface="Times New Roman" pitchFamily="18" charset="0"/>
                <a:cs typeface="Times New Roman" pitchFamily="18" charset="0"/>
              </a:rPr>
              <a:t>    Preprocesses incoming data</a:t>
            </a:r>
          </a:p>
          <a:p>
            <a:pPr lvl="1">
              <a:lnSpc>
                <a:spcPct val="150000"/>
              </a:lnSpc>
              <a:buFont typeface="Arial" pitchFamily="34" charset="0"/>
              <a:buChar char="•"/>
            </a:pPr>
            <a:r>
              <a:rPr lang="en-US" dirty="0" smtClean="0">
                <a:latin typeface="Times New Roman" pitchFamily="18" charset="0"/>
                <a:cs typeface="Times New Roman" pitchFamily="18" charset="0"/>
              </a:rPr>
              <a:t>    Feeds data into the trained machine learning model</a:t>
            </a:r>
          </a:p>
          <a:p>
            <a:pPr lvl="1">
              <a:lnSpc>
                <a:spcPct val="150000"/>
              </a:lnSpc>
              <a:buFont typeface="Arial" pitchFamily="34" charset="0"/>
              <a:buChar char="•"/>
            </a:pPr>
            <a:r>
              <a:rPr lang="en-US" dirty="0" smtClean="0">
                <a:latin typeface="Times New Roman" pitchFamily="18" charset="0"/>
                <a:cs typeface="Times New Roman" pitchFamily="18" charset="0"/>
              </a:rPr>
              <a:t>    Returns predicted delay results in real time</a:t>
            </a:r>
            <a:endParaRPr lang="en-US" b="1" dirty="0" smtClean="0">
              <a:latin typeface="Times New Roman" pitchFamily="18" charset="0"/>
              <a:cs typeface="Times New Roman"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1"/>
            <a:ext cx="5715000" cy="7571303"/>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4. 5 System Architecture</a:t>
            </a:r>
          </a:p>
          <a:p>
            <a:pPr marL="285750" indent="-285750">
              <a:lnSpc>
                <a:spcPct val="150000"/>
              </a:lnSpc>
              <a:buFont typeface="Wingdings" pitchFamily="2" charset="2"/>
              <a:buChar char="Ø"/>
            </a:pPr>
            <a:r>
              <a:rPr lang="en-US" b="1" dirty="0" smtClean="0">
                <a:latin typeface="Times New Roman" pitchFamily="18" charset="0"/>
                <a:cs typeface="Times New Roman" pitchFamily="18" charset="0"/>
              </a:rPr>
              <a:t>Client (Web Browser):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UI built with W3.CSS and Font Awesome, communicates via HTTP/HTTPS.</a:t>
            </a:r>
          </a:p>
          <a:p>
            <a:pPr marL="285750" indent="-285750">
              <a:lnSpc>
                <a:spcPct val="150000"/>
              </a:lnSpc>
              <a:buFont typeface="Wingdings" pitchFamily="2" charset="2"/>
              <a:buChar char="Ø"/>
            </a:pPr>
            <a:r>
              <a:rPr lang="en-US" b="1" dirty="0" smtClean="0">
                <a:latin typeface="Times New Roman" pitchFamily="18" charset="0"/>
                <a:cs typeface="Times New Roman" pitchFamily="18" charset="0"/>
              </a:rPr>
              <a:t>Server (</a:t>
            </a:r>
            <a:r>
              <a:rPr lang="en-US" b="1" dirty="0" err="1" smtClean="0">
                <a:latin typeface="Times New Roman" pitchFamily="18" charset="0"/>
                <a:cs typeface="Times New Roman" pitchFamily="18" charset="0"/>
              </a:rPr>
              <a:t>Django</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Handles login, registration, and prediction using:</a:t>
            </a:r>
          </a:p>
          <a:p>
            <a:pPr lvl="1">
              <a:lnSpc>
                <a:spcPct val="150000"/>
              </a:lnSpc>
              <a:buFont typeface="Arial" pitchFamily="34" charset="0"/>
              <a:buChar char="•"/>
            </a:pPr>
            <a:r>
              <a:rPr lang="en-US" dirty="0" smtClean="0">
                <a:latin typeface="Times New Roman" pitchFamily="18" charset="0"/>
                <a:cs typeface="Times New Roman" pitchFamily="18" charset="0"/>
              </a:rPr>
              <a:t>  User Management</a:t>
            </a:r>
          </a:p>
          <a:p>
            <a:pPr lvl="1">
              <a:lnSpc>
                <a:spcPct val="150000"/>
              </a:lnSpc>
              <a:buFont typeface="Arial" pitchFamily="34" charset="0"/>
              <a:buChar char="•"/>
            </a:pPr>
            <a:r>
              <a:rPr lang="en-US" dirty="0" smtClean="0">
                <a:latin typeface="Times New Roman" pitchFamily="18" charset="0"/>
                <a:cs typeface="Times New Roman" pitchFamily="18" charset="0"/>
              </a:rPr>
              <a:t>   Prediction Module</a:t>
            </a:r>
          </a:p>
          <a:p>
            <a:pPr marL="285750" indent="-285750">
              <a:lnSpc>
                <a:spcPct val="150000"/>
              </a:lnSpc>
              <a:buFont typeface="Wingdings" pitchFamily="2" charset="2"/>
              <a:buChar char="Ø"/>
            </a:pPr>
            <a:r>
              <a:rPr lang="en-US" b="1" dirty="0" smtClean="0">
                <a:latin typeface="Times New Roman" pitchFamily="18" charset="0"/>
                <a:cs typeface="Times New Roman" pitchFamily="18" charset="0"/>
              </a:rPr>
              <a:t>Database: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Stores user info and flight data.</a:t>
            </a:r>
          </a:p>
          <a:p>
            <a:pPr marL="285750" indent="-285750">
              <a:lnSpc>
                <a:spcPct val="150000"/>
              </a:lnSpc>
              <a:buFont typeface="Wingdings" pitchFamily="2" charset="2"/>
              <a:buChar char="Ø"/>
            </a:pPr>
            <a:r>
              <a:rPr lang="en-US" b="1" dirty="0" smtClean="0">
                <a:latin typeface="Times New Roman" pitchFamily="18" charset="0"/>
                <a:cs typeface="Times New Roman" pitchFamily="18" charset="0"/>
              </a:rPr>
              <a:t>ML Model : </a:t>
            </a:r>
            <a:r>
              <a:rPr lang="en-US" dirty="0" smtClean="0">
                <a:latin typeface="Times New Roman" pitchFamily="18" charset="0"/>
                <a:cs typeface="Times New Roman" pitchFamily="18" charset="0"/>
              </a:rPr>
              <a:t>Predicts delays using trained historical data.</a:t>
            </a:r>
          </a:p>
          <a:p>
            <a:pPr marL="742950" lvl="1" indent="-285750">
              <a:lnSpc>
                <a:spcPct val="150000"/>
              </a:lnSpc>
              <a:buFont typeface="Arial" pitchFamily="34" charset="0"/>
              <a:buChar char="•"/>
            </a:pPr>
            <a:r>
              <a:rPr lang="en-US" dirty="0" smtClean="0">
                <a:latin typeface="Times New Roman" pitchFamily="18" charset="0"/>
                <a:cs typeface="Times New Roman" pitchFamily="18" charset="0"/>
              </a:rPr>
              <a:t>Different machine learning models are used to compare performance : Logistic, DT,RF,GB</a:t>
            </a:r>
          </a:p>
          <a:p>
            <a:pPr marL="742950" lvl="1" indent="-285750">
              <a:lnSpc>
                <a:spcPct val="150000"/>
              </a:lnSpc>
              <a:buFont typeface="Arial" pitchFamily="34" charset="0"/>
              <a:buChar char="•"/>
            </a:pPr>
            <a:r>
              <a:rPr lang="en-US" dirty="0" smtClean="0">
                <a:latin typeface="Times New Roman" pitchFamily="18" charset="0"/>
                <a:cs typeface="Times New Roman" pitchFamily="18" charset="0"/>
              </a:rPr>
              <a:t>The accuracy of each model is tested to choose the best one for predictions.</a:t>
            </a:r>
          </a:p>
          <a:p>
            <a:pPr marL="285750" indent="-285750">
              <a:lnSpc>
                <a:spcPct val="150000"/>
              </a:lnSpc>
              <a:buFont typeface="Wingdings" pitchFamily="2" charset="2"/>
              <a:buChar char="Ø"/>
            </a:pPr>
            <a:endParaRPr lang="en-US" dirty="0" smtClean="0">
              <a:latin typeface="Times New Roman" pitchFamily="18" charset="0"/>
              <a:cs typeface="Times New Roman" pitchFamily="18" charset="0"/>
            </a:endParaRPr>
          </a:p>
          <a:p>
            <a:endParaRPr lang="en-US" dirty="0" smtClean="0"/>
          </a:p>
          <a:p>
            <a:endParaRPr lang="en-US" dirty="0"/>
          </a:p>
        </p:txBody>
      </p:sp>
      <p:pic>
        <p:nvPicPr>
          <p:cNvPr id="3" name="Picture 1">
            <a:extLst>
              <a:ext uri="{FF2B5EF4-FFF2-40B4-BE49-F238E27FC236}">
                <a16:creationId xmlns:a16="http://schemas.microsoft.com/office/drawing/2014/main" xmlns="" id="{B5993CF9-1C91-38EA-665E-D41E09FBA14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31770" y="914400"/>
            <a:ext cx="3512230" cy="350520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3602442" cy="1200329"/>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5. SYSTEM DESIGN</a:t>
            </a:r>
          </a:p>
          <a:p>
            <a:r>
              <a:rPr lang="en-IN" b="1" dirty="0" smtClean="0">
                <a:latin typeface="Times New Roman" panose="02020603050405020304" charset="0"/>
                <a:cs typeface="Times New Roman" panose="02020603050405020304" charset="0"/>
              </a:rPr>
              <a:t>      5.1 DFD Diagram</a:t>
            </a:r>
          </a:p>
          <a:p>
            <a:r>
              <a:rPr lang="en-IN" b="1" dirty="0">
                <a:latin typeface="Times New Roman" panose="02020603050405020304" charset="0"/>
                <a:cs typeface="Times New Roman" panose="02020603050405020304" charset="0"/>
              </a:rPr>
              <a:t> </a:t>
            </a:r>
            <a:r>
              <a:rPr lang="en-IN" b="1" dirty="0" smtClean="0">
                <a:latin typeface="Times New Roman" panose="02020603050405020304" charset="0"/>
                <a:cs typeface="Times New Roman" panose="02020603050405020304" charset="0"/>
              </a:rPr>
              <a:t>           </a:t>
            </a:r>
            <a:endParaRPr lang="en-US" dirty="0" smtClean="0"/>
          </a:p>
          <a:p>
            <a:endParaRPr lang="en-US" dirty="0"/>
          </a:p>
        </p:txBody>
      </p:sp>
      <p:pic>
        <p:nvPicPr>
          <p:cNvPr id="3" name="Picture 2">
            <a:extLst>
              <a:ext uri="{FF2B5EF4-FFF2-40B4-BE49-F238E27FC236}">
                <a16:creationId xmlns:a16="http://schemas.microsoft.com/office/drawing/2014/main" xmlns="" id="{2F9B3847-F9B0-955A-56AC-855090F09F22}"/>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420" y="1219201"/>
            <a:ext cx="842085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0" y="3733800"/>
            <a:ext cx="8991600" cy="3000821"/>
          </a:xfrm>
          <a:prstGeom prst="rect">
            <a:avLst/>
          </a:prstGeom>
          <a:noFill/>
        </p:spPr>
        <p:txBody>
          <a:bodyPr wrap="square" rtlCol="0">
            <a:spAutoFit/>
          </a:bodyPr>
          <a:lstStyle/>
          <a:p>
            <a:pPr>
              <a:lnSpc>
                <a:spcPct val="150000"/>
              </a:lnSpc>
            </a:pPr>
            <a:r>
              <a:rPr lang="en-US" dirty="0" smtClean="0">
                <a:latin typeface="Times New Roman" pitchFamily="18" charset="0"/>
                <a:cs typeface="Times New Roman" pitchFamily="18" charset="0"/>
              </a:rPr>
              <a:t>		 Fig : Data Flow Diagram</a:t>
            </a:r>
          </a:p>
          <a:p>
            <a:pPr>
              <a:lnSpc>
                <a:spcPct val="150000"/>
              </a:lnSpc>
            </a:pPr>
            <a:r>
              <a:rPr lang="en-US" dirty="0" smtClean="0">
                <a:latin typeface="Times New Roman" pitchFamily="18" charset="0"/>
                <a:cs typeface="Times New Roman" pitchFamily="18" charset="0"/>
              </a:rPr>
              <a:t>      A DFD shows how data flows through the system:</a:t>
            </a:r>
          </a:p>
          <a:p>
            <a:pPr marL="671503" lvl="1" indent="-214303" algn="just">
              <a:lnSpc>
                <a:spcPct val="150000"/>
              </a:lnSpc>
              <a:buFont typeface="Arial" panose="020B0604020202020204" pitchFamily="34" charset="0"/>
              <a:buChar char="•"/>
            </a:pPr>
            <a:r>
              <a:rPr lang="en-US" dirty="0" smtClean="0">
                <a:latin typeface="Times New Roman" pitchFamily="18" charset="0"/>
                <a:cs typeface="Times New Roman" pitchFamily="18" charset="0"/>
              </a:rPr>
              <a:t>User enters flight details and views predictions.</a:t>
            </a:r>
          </a:p>
          <a:p>
            <a:pPr marL="671503" lvl="1" indent="-214303" algn="just">
              <a:lnSpc>
                <a:spcPct val="150000"/>
              </a:lnSpc>
              <a:buFont typeface="Arial" panose="020B0604020202020204" pitchFamily="34" charset="0"/>
              <a:buChar char="•"/>
            </a:pPr>
            <a:r>
              <a:rPr lang="en-US" dirty="0" smtClean="0">
                <a:latin typeface="Times New Roman" pitchFamily="18" charset="0"/>
                <a:cs typeface="Times New Roman" pitchFamily="18" charset="0"/>
              </a:rPr>
              <a:t>Admin manages users via the User Management System.</a:t>
            </a:r>
          </a:p>
          <a:p>
            <a:pPr marL="671503" lvl="1" indent="-214303" algn="just">
              <a:lnSpc>
                <a:spcPct val="150000"/>
              </a:lnSpc>
              <a:buFont typeface="Arial" panose="020B0604020202020204" pitchFamily="34" charset="0"/>
              <a:buChar char="•"/>
            </a:pPr>
            <a:r>
              <a:rPr lang="en-US" dirty="0" smtClean="0">
                <a:latin typeface="Times New Roman" pitchFamily="18" charset="0"/>
                <a:cs typeface="Times New Roman" pitchFamily="18" charset="0"/>
              </a:rPr>
              <a:t>Prediction System processes inputs, interacts with the Result component and Database.</a:t>
            </a:r>
          </a:p>
          <a:p>
            <a:pPr marL="671503" lvl="1" indent="-214303" algn="just">
              <a:lnSpc>
                <a:spcPct val="150000"/>
              </a:lnSpc>
              <a:buFont typeface="Arial" panose="020B0604020202020204" pitchFamily="34" charset="0"/>
              <a:buChar char="•"/>
            </a:pPr>
            <a:r>
              <a:rPr lang="en-US" dirty="0" smtClean="0">
                <a:latin typeface="Times New Roman" pitchFamily="18" charset="0"/>
                <a:cs typeface="Times New Roman" pitchFamily="18" charset="0"/>
              </a:rPr>
              <a:t>New Users register through the Registration System, which stores data in the Database.</a:t>
            </a:r>
          </a:p>
          <a:p>
            <a:pPr marL="671503" lvl="1" indent="-214303" algn="just">
              <a:lnSpc>
                <a:spcPct val="150000"/>
              </a:lnSpc>
              <a:buFont typeface="Arial" panose="020B0604020202020204" pitchFamily="34" charset="0"/>
              <a:buChar char="•"/>
            </a:pPr>
            <a:r>
              <a:rPr lang="en-US" dirty="0" smtClean="0">
                <a:latin typeface="Times New Roman" pitchFamily="18" charset="0"/>
                <a:cs typeface="Times New Roman" pitchFamily="18" charset="0"/>
              </a:rPr>
              <a:t>The Database holds user info and ML models.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5443163" cy="369332"/>
          </a:xfrm>
          <a:prstGeom prst="rect">
            <a:avLst/>
          </a:prstGeom>
        </p:spPr>
        <p:txBody>
          <a:bodyPr wrap="square">
            <a:spAutoFit/>
          </a:bodyPr>
          <a:lstStyle/>
          <a:p>
            <a:r>
              <a:rPr lang="en-IN" altLang="en-US" b="1" dirty="0" smtClean="0">
                <a:latin typeface="Times New Roman" panose="02020603050405020304" charset="0"/>
                <a:cs typeface="Times New Roman" panose="02020603050405020304" charset="0"/>
              </a:rPr>
              <a:t>5.2 Use Case Diagram</a:t>
            </a:r>
            <a:endParaRPr lang="en-US" dirty="0"/>
          </a:p>
        </p:txBody>
      </p:sp>
      <p:sp>
        <p:nvSpPr>
          <p:cNvPr id="3" name="TextBox 2"/>
          <p:cNvSpPr txBox="1"/>
          <p:nvPr/>
        </p:nvSpPr>
        <p:spPr>
          <a:xfrm>
            <a:off x="228600" y="685800"/>
            <a:ext cx="5257800" cy="6324808"/>
          </a:xfrm>
          <a:prstGeom prst="rect">
            <a:avLst/>
          </a:prstGeom>
          <a:noFill/>
        </p:spPr>
        <p:txBody>
          <a:bodyPr wrap="square" rtlCol="0">
            <a:spAutoFit/>
          </a:bodyPr>
          <a:lstStyle/>
          <a:p>
            <a:pPr marL="285750" indent="-285750" algn="just">
              <a:buFont typeface="Wingdings" pitchFamily="2" charset="2"/>
              <a:buChar char="Ø"/>
            </a:pPr>
            <a:r>
              <a:rPr lang="en-US" dirty="0" smtClean="0">
                <a:latin typeface="Times New Roman" pitchFamily="18" charset="0"/>
                <a:cs typeface="Times New Roman" pitchFamily="18" charset="0"/>
              </a:rPr>
              <a:t>A use case diagram is a visual representation that shows the interactions between users (actors) and a system to capture its functional requirements.</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Actors:</a:t>
            </a:r>
            <a:endParaRPr lang="en-US" dirty="0" smtClean="0">
              <a:latin typeface="Times New Roman" pitchFamily="18" charset="0"/>
              <a:cs typeface="Times New Roman" pitchFamily="18" charset="0"/>
            </a:endParaRPr>
          </a:p>
          <a:p>
            <a:pPr marL="742950" lvl="1" indent="-285750" algn="just">
              <a:buFont typeface="Arial" panose="020B0604020202020204" pitchFamily="34" charset="0"/>
              <a:buChar char="•"/>
            </a:pPr>
            <a:r>
              <a:rPr lang="en-US" dirty="0" smtClean="0">
                <a:latin typeface="Times New Roman" pitchFamily="18" charset="0"/>
                <a:cs typeface="Times New Roman" pitchFamily="18" charset="0"/>
              </a:rPr>
              <a:t>User</a:t>
            </a:r>
          </a:p>
          <a:p>
            <a:pPr marL="742950" lvl="1" indent="-285750" algn="just">
              <a:buFont typeface="Arial" panose="020B0604020202020204" pitchFamily="34" charset="0"/>
              <a:buChar char="•"/>
            </a:pPr>
            <a:r>
              <a:rPr lang="en-US" dirty="0" smtClean="0">
                <a:latin typeface="Times New Roman" pitchFamily="18" charset="0"/>
                <a:cs typeface="Times New Roman" pitchFamily="18" charset="0"/>
              </a:rPr>
              <a:t>Admin</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User Use Cases:</a:t>
            </a:r>
            <a:endParaRPr lang="en-US" dirty="0" smtClean="0">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Register: Sign up to create an account.</a:t>
            </a: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Login: Log in to access the system.</a:t>
            </a: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Predict Flight Delay: Enter flight details to get delay prediction.</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Admin Use Cases:</a:t>
            </a:r>
            <a:endParaRPr lang="en-US" dirty="0" smtClean="0">
              <a:latin typeface="Times New Roman" pitchFamily="18" charset="0"/>
              <a:cs typeface="Times New Roman" pitchFamily="18" charset="0"/>
            </a:endParaRP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Login: Access admin panel.</a:t>
            </a: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View Users: See all registered users.</a:t>
            </a: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Activate User: Approve user accounts.</a:t>
            </a:r>
          </a:p>
          <a:p>
            <a:pPr marL="742950" lvl="1" indent="-285750" algn="just">
              <a:lnSpc>
                <a:spcPct val="150000"/>
              </a:lnSpc>
              <a:buFont typeface="Arial" panose="020B0604020202020204" pitchFamily="34" charset="0"/>
              <a:buChar char="•"/>
            </a:pPr>
            <a:r>
              <a:rPr lang="en-US" dirty="0" smtClean="0">
                <a:latin typeface="Times New Roman" pitchFamily="18" charset="0"/>
                <a:cs typeface="Times New Roman" pitchFamily="18" charset="0"/>
              </a:rPr>
              <a:t>Block User: Restrict access for specific users.</a:t>
            </a:r>
          </a:p>
          <a:p>
            <a:endParaRPr lang="en-US" dirty="0"/>
          </a:p>
        </p:txBody>
      </p:sp>
      <p:pic>
        <p:nvPicPr>
          <p:cNvPr id="5" name="Picture 4">
            <a:extLst>
              <a:ext uri="{FF2B5EF4-FFF2-40B4-BE49-F238E27FC236}">
                <a16:creationId xmlns:a16="http://schemas.microsoft.com/office/drawing/2014/main" xmlns="" id="{1C1D407E-EF66-A7FA-A36F-2AF546DD3D14}"/>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409229" y="838200"/>
            <a:ext cx="3734771" cy="525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762000"/>
            <a:ext cx="8578719" cy="3416320"/>
          </a:xfrm>
          <a:prstGeom prst="rect">
            <a:avLst/>
          </a:prstGeom>
          <a:noFill/>
        </p:spPr>
        <p:txBody>
          <a:bodyPr wrap="square" rtlCol="0">
            <a:spAutoFit/>
          </a:bodyPr>
          <a:lstStyle/>
          <a:p>
            <a:r>
              <a:rPr lang="en-US" b="1" dirty="0" smtClean="0">
                <a:latin typeface="Times New Roman" pitchFamily="18" charset="0"/>
                <a:cs typeface="Times New Roman" pitchFamily="18" charset="0"/>
              </a:rPr>
              <a:t>8.CONCLUSION</a:t>
            </a:r>
          </a:p>
          <a:p>
            <a:endParaRPr lang="en-US" b="1" dirty="0" smtClean="0">
              <a:latin typeface="Times New Roman" pitchFamily="18" charset="0"/>
              <a:cs typeface="Times New Roman" pitchFamily="18" charset="0"/>
            </a:endParaRPr>
          </a:p>
          <a:p>
            <a:pPr marL="214313" indent="-214313" algn="just">
              <a:lnSpc>
                <a:spcPct val="150000"/>
              </a:lnSpc>
              <a:buFont typeface="Arial" panose="020B0604020202020204" pitchFamily="34" charset="0"/>
              <a:buChar char="•"/>
            </a:pPr>
            <a:r>
              <a:rPr lang="en-US" dirty="0" smtClean="0">
                <a:latin typeface="Times New Roman" pitchFamily="18" charset="0"/>
                <a:cs typeface="Times New Roman" pitchFamily="18" charset="0"/>
              </a:rPr>
              <a:t>Developed a machine learning-based system to predict flight delays accurately.</a:t>
            </a:r>
          </a:p>
          <a:p>
            <a:pPr marL="214313" indent="-214313" algn="just">
              <a:lnSpc>
                <a:spcPct val="150000"/>
              </a:lnSpc>
              <a:buFont typeface="Arial" panose="020B0604020202020204" pitchFamily="34" charset="0"/>
              <a:buChar char="•"/>
            </a:pPr>
            <a:r>
              <a:rPr lang="en-US" dirty="0" smtClean="0">
                <a:latin typeface="Times New Roman" pitchFamily="18" charset="0"/>
                <a:cs typeface="Times New Roman" pitchFamily="18" charset="0"/>
              </a:rPr>
              <a:t> Implemented and evaluated multiple models to improve prediction performance.</a:t>
            </a:r>
          </a:p>
          <a:p>
            <a:pPr marL="214313" indent="-214313" algn="just">
              <a:lnSpc>
                <a:spcPct val="150000"/>
              </a:lnSpc>
              <a:buFont typeface="Arial" panose="020B0604020202020204" pitchFamily="34" charset="0"/>
              <a:buChar char="•"/>
            </a:pPr>
            <a:r>
              <a:rPr lang="en-US" dirty="0" smtClean="0">
                <a:latin typeface="Times New Roman" pitchFamily="18" charset="0"/>
                <a:cs typeface="Times New Roman" pitchFamily="18" charset="0"/>
              </a:rPr>
              <a:t> Built a user-friendly interface using </a:t>
            </a:r>
            <a:r>
              <a:rPr lang="en-US" dirty="0" err="1" smtClean="0">
                <a:latin typeface="Times New Roman" pitchFamily="18" charset="0"/>
                <a:cs typeface="Times New Roman" pitchFamily="18" charset="0"/>
              </a:rPr>
              <a:t>Django</a:t>
            </a:r>
            <a:r>
              <a:rPr lang="en-US" dirty="0" smtClean="0">
                <a:latin typeface="Times New Roman" pitchFamily="18" charset="0"/>
                <a:cs typeface="Times New Roman" pitchFamily="18" charset="0"/>
              </a:rPr>
              <a:t> for real-time predictions.</a:t>
            </a:r>
          </a:p>
          <a:p>
            <a:pPr marL="214313" indent="-214313" algn="just">
              <a:lnSpc>
                <a:spcPct val="150000"/>
              </a:lnSpc>
              <a:buFont typeface="Arial" panose="020B0604020202020204" pitchFamily="34" charset="0"/>
              <a:buChar char="•"/>
            </a:pPr>
            <a:r>
              <a:rPr lang="en-US" dirty="0" smtClean="0">
                <a:latin typeface="Times New Roman" pitchFamily="18" charset="0"/>
                <a:cs typeface="Times New Roman" pitchFamily="18" charset="0"/>
              </a:rPr>
              <a:t> Helps airlines and passengers plan better and reduce uncertainty.</a:t>
            </a:r>
          </a:p>
          <a:p>
            <a:pPr marL="214313" indent="-214313" algn="just">
              <a:lnSpc>
                <a:spcPct val="150000"/>
              </a:lnSpc>
              <a:buFont typeface="Arial" panose="020B0604020202020204" pitchFamily="34" charset="0"/>
              <a:buChar char="•"/>
            </a:pPr>
            <a:r>
              <a:rPr lang="en-US" dirty="0" smtClean="0">
                <a:latin typeface="Times New Roman" pitchFamily="18" charset="0"/>
                <a:cs typeface="Times New Roman" pitchFamily="18" charset="0"/>
              </a:rPr>
              <a:t> Future work includes adding more features and optimizing model accuracy further.</a:t>
            </a:r>
          </a:p>
          <a:p>
            <a:pPr>
              <a:lnSpc>
                <a:spcPct val="150000"/>
              </a:lnSpc>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38200"/>
            <a:ext cx="2971800" cy="646331"/>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CONTENTS</a:t>
            </a:r>
            <a:endParaRPr lang="en-US" dirty="0" smtClean="0"/>
          </a:p>
          <a:p>
            <a:endParaRPr lang="en-US" dirty="0"/>
          </a:p>
        </p:txBody>
      </p:sp>
      <p:sp>
        <p:nvSpPr>
          <p:cNvPr id="6" name="Rectangle 5"/>
          <p:cNvSpPr/>
          <p:nvPr/>
        </p:nvSpPr>
        <p:spPr>
          <a:xfrm>
            <a:off x="457200" y="1524000"/>
            <a:ext cx="5029200" cy="3139321"/>
          </a:xfrm>
          <a:prstGeom prst="rect">
            <a:avLst/>
          </a:prstGeom>
        </p:spPr>
        <p:txBody>
          <a:bodyPr wrap="square">
            <a:spAutoFit/>
          </a:bodyPr>
          <a:lstStyle/>
          <a:p>
            <a:pPr lvl="1" algn="just"/>
            <a:r>
              <a:rPr lang="en-IN" altLang="en-US" dirty="0" smtClean="0">
                <a:latin typeface="Times New Roman" panose="02020603050405020304" charset="0"/>
                <a:cs typeface="Times New Roman" panose="02020603050405020304" charset="0"/>
              </a:rPr>
              <a:t>1. Abstract</a:t>
            </a:r>
          </a:p>
          <a:p>
            <a:pPr lvl="1" algn="just"/>
            <a:r>
              <a:rPr lang="en-IN" altLang="en-US" dirty="0" smtClean="0">
                <a:latin typeface="Times New Roman" panose="02020603050405020304" charset="0"/>
                <a:cs typeface="Times New Roman" panose="02020603050405020304" charset="0"/>
              </a:rPr>
              <a:t>2. Introduction</a:t>
            </a:r>
          </a:p>
          <a:p>
            <a:pPr lvl="1" algn="just"/>
            <a:r>
              <a:rPr lang="en-IN" altLang="en-US" dirty="0" smtClean="0">
                <a:latin typeface="Times New Roman" panose="02020603050405020304" charset="0"/>
                <a:cs typeface="Times New Roman" panose="02020603050405020304" charset="0"/>
              </a:rPr>
              <a:t>3. Existing Systems</a:t>
            </a:r>
          </a:p>
          <a:p>
            <a:pPr lvl="1" algn="just"/>
            <a:r>
              <a:rPr lang="en-IN" altLang="en-US" dirty="0" smtClean="0">
                <a:latin typeface="Times New Roman" panose="02020603050405020304" charset="0"/>
                <a:cs typeface="Times New Roman" panose="02020603050405020304" charset="0"/>
              </a:rPr>
              <a:t>4. Proposed Systems</a:t>
            </a:r>
          </a:p>
          <a:p>
            <a:pPr marL="457200" lvl="2" indent="298172" algn="just"/>
            <a:r>
              <a:rPr lang="en-IN" altLang="en-US" dirty="0" smtClean="0">
                <a:latin typeface="Times New Roman" panose="02020603050405020304" charset="0"/>
                <a:cs typeface="Times New Roman" panose="02020603050405020304" charset="0"/>
                <a:sym typeface="+mn-ea"/>
              </a:rPr>
              <a:t>4.1 </a:t>
            </a:r>
            <a:r>
              <a:rPr lang="en-IN" dirty="0" smtClean="0">
                <a:latin typeface="Times New Roman" panose="02020603050405020304" pitchFamily="18" charset="0"/>
                <a:cs typeface="Times New Roman" panose="02020603050405020304" pitchFamily="18" charset="0"/>
              </a:rPr>
              <a:t>Flight delay prediction model</a:t>
            </a:r>
          </a:p>
          <a:p>
            <a:pPr marL="457200" lvl="2" indent="298172" algn="just"/>
            <a:r>
              <a:rPr lang="en-IN" altLang="en-US" dirty="0" smtClean="0">
                <a:latin typeface="Times New Roman" panose="02020603050405020304" charset="0"/>
                <a:cs typeface="Times New Roman" panose="02020603050405020304" charset="0"/>
              </a:rPr>
              <a:t>4.2Advantages</a:t>
            </a:r>
          </a:p>
          <a:p>
            <a:pPr marL="457200" lvl="2" indent="298172" algn="just"/>
            <a:r>
              <a:rPr lang="en-IN" altLang="en-US" dirty="0" smtClean="0">
                <a:latin typeface="Times New Roman" panose="02020603050405020304" charset="0"/>
                <a:cs typeface="Times New Roman" panose="02020603050405020304" charset="0"/>
              </a:rPr>
              <a:t>4.3 Software and Hardware Requirements</a:t>
            </a:r>
          </a:p>
          <a:p>
            <a:pPr marL="457200" lvl="2" indent="298172" algn="just"/>
            <a:r>
              <a:rPr lang="en-IN" altLang="en-US" dirty="0" smtClean="0">
                <a:latin typeface="Times New Roman" panose="02020603050405020304" charset="0"/>
                <a:cs typeface="Times New Roman" panose="02020603050405020304" charset="0"/>
              </a:rPr>
              <a:t>4.4 Modules</a:t>
            </a:r>
          </a:p>
          <a:p>
            <a:pPr marL="457200" lvl="2" indent="298172" algn="just"/>
            <a:r>
              <a:rPr lang="en-IN" altLang="en-US" dirty="0" smtClean="0">
                <a:latin typeface="Times New Roman" panose="02020603050405020304" charset="0"/>
                <a:cs typeface="Times New Roman" panose="02020603050405020304" charset="0"/>
              </a:rPr>
              <a:t>4.5  </a:t>
            </a:r>
            <a:r>
              <a:rPr lang="en-IN" altLang="en-US" dirty="0" smtClean="0">
                <a:latin typeface="Times New Roman" panose="02020603050405020304" charset="0"/>
                <a:cs typeface="Times New Roman" panose="02020603050405020304" charset="0"/>
                <a:sym typeface="+mn-ea"/>
              </a:rPr>
              <a:t>System Architecture</a:t>
            </a:r>
          </a:p>
          <a:p>
            <a:pPr lvl="1" algn="just"/>
            <a:r>
              <a:rPr lang="en-IN" altLang="en-US" dirty="0" smtClean="0">
                <a:latin typeface="Times New Roman" panose="02020603050405020304" charset="0"/>
                <a:cs typeface="Times New Roman" panose="02020603050405020304" charset="0"/>
              </a:rPr>
              <a:t>5. </a:t>
            </a:r>
            <a:r>
              <a:rPr lang="en-IN" altLang="en-US" dirty="0" smtClean="0">
                <a:latin typeface="Times New Roman" panose="02020603050405020304" charset="0"/>
                <a:cs typeface="Times New Roman" panose="02020603050405020304" charset="0"/>
              </a:rPr>
              <a:t>Conclusion</a:t>
            </a:r>
          </a:p>
          <a:p>
            <a:pPr lvl="1" algn="just"/>
            <a:endParaRPr lang="en-IN" altLang="en-US" dirty="0" smtClean="0">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1" y="1066800"/>
            <a:ext cx="7696199" cy="5705408"/>
          </a:xfrm>
          <a:prstGeom prst="rect">
            <a:avLst/>
          </a:prstGeom>
          <a:noFill/>
        </p:spPr>
        <p:txBody>
          <a:bodyPr wrap="square" rtlCol="0">
            <a:spAutoFit/>
          </a:bodyPr>
          <a:lstStyle/>
          <a:p>
            <a:pPr marL="223628" indent="-223628">
              <a:buAutoNum type="arabicPeriod"/>
            </a:pPr>
            <a:r>
              <a:rPr lang="en-US" sz="2000" b="1" dirty="0" smtClean="0">
                <a:latin typeface="Times New Roman" panose="02020603050405020304" charset="0"/>
                <a:cs typeface="Times New Roman" panose="02020603050405020304" charset="0"/>
              </a:rPr>
              <a:t>A</a:t>
            </a:r>
            <a:r>
              <a:rPr lang="en-IN" altLang="en-US" sz="2000" b="1" dirty="0" smtClean="0">
                <a:latin typeface="Times New Roman" panose="02020603050405020304" charset="0"/>
                <a:cs typeface="Times New Roman" panose="02020603050405020304" charset="0"/>
              </a:rPr>
              <a:t>BSTRACT</a:t>
            </a:r>
          </a:p>
          <a:p>
            <a:endParaRPr lang="en-IN" altLang="en-US" b="1" dirty="0" smtClean="0">
              <a:latin typeface="Times New Roman" panose="02020603050405020304" charset="0"/>
              <a:cs typeface="Times New Roman" panose="02020603050405020304" charset="0"/>
            </a:endParaRPr>
          </a:p>
          <a:p>
            <a:pPr algn="just">
              <a:lnSpc>
                <a:spcPct val="150000"/>
              </a:lnSpc>
            </a:pPr>
            <a:r>
              <a:rPr lang="en-US" dirty="0" smtClean="0">
                <a:latin typeface="Times New Roman" panose="02020603050405020304" pitchFamily="18" charset="0"/>
                <a:cs typeface="Times New Roman" pitchFamily="18" charset="0"/>
              </a:rPr>
              <a:t>	Flight delays pose critical challenges to the aviation industry, impacting passengers, airline operations, and regional economies.</a:t>
            </a:r>
          </a:p>
          <a:p>
            <a:pPr algn="just">
              <a:lnSpc>
                <a:spcPct val="150000"/>
              </a:lnSpc>
            </a:pPr>
            <a:endParaRPr lang="en-US" dirty="0" smtClean="0">
              <a:latin typeface="Times New Roman" panose="02020603050405020304" pitchFamily="18" charset="0"/>
              <a:cs typeface="Times New Roman" pitchFamily="18" charset="0"/>
            </a:endParaRPr>
          </a:p>
          <a:p>
            <a:pPr algn="just">
              <a:lnSpc>
                <a:spcPct val="150000"/>
              </a:lnSpc>
            </a:pPr>
            <a:r>
              <a:rPr lang="en-US" dirty="0" smtClean="0">
                <a:latin typeface="Times New Roman" panose="02020603050405020304" pitchFamily="18" charset="0"/>
                <a:cs typeface="Times New Roman" pitchFamily="18" charset="0"/>
              </a:rPr>
              <a:t>	The project introduces a flight delay prediction system that applies various machine learning algorithms to historical flight data. The objective is to accurately forecast potential delays and evaluate the performance of models such as Logistic Regression, Decision Trees, Random Forest, and Gradient Boosting.</a:t>
            </a:r>
          </a:p>
          <a:p>
            <a:pPr algn="just">
              <a:lnSpc>
                <a:spcPct val="150000"/>
              </a:lnSpc>
            </a:pPr>
            <a:endParaRPr lang="en-US" dirty="0" smtClean="0">
              <a:latin typeface="Times New Roman" panose="02020603050405020304" pitchFamily="18" charset="0"/>
              <a:cs typeface="Times New Roman" pitchFamily="18" charset="0"/>
            </a:endParaRPr>
          </a:p>
          <a:p>
            <a:pPr algn="just">
              <a:lnSpc>
                <a:spcPct val="150000"/>
              </a:lnSpc>
            </a:pPr>
            <a:r>
              <a:rPr lang="en-US" dirty="0" smtClean="0">
                <a:latin typeface="Times New Roman" panose="02020603050405020304" pitchFamily="18" charset="0"/>
                <a:cs typeface="Times New Roman" pitchFamily="18" charset="0"/>
              </a:rPr>
              <a:t>	By analyzing real-world datasets, the system provides airlines with tools to improve operational planning, enhance passenger satisfaction, and reduce delay-related costs.</a:t>
            </a:r>
          </a:p>
          <a:p>
            <a:endParaRPr lang="en-IN" altLang="en-US" sz="1175" b="1" dirty="0" smtClean="0">
              <a:latin typeface="Times New Roman" panose="02020603050405020304" charset="0"/>
              <a:cs typeface="Times New Roman" panose="02020603050405020304"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1" y="381000"/>
            <a:ext cx="8077200" cy="6305572"/>
          </a:xfrm>
          <a:prstGeom prst="rect">
            <a:avLst/>
          </a:prstGeom>
          <a:noFill/>
        </p:spPr>
        <p:txBody>
          <a:bodyPr wrap="square" rtlCol="0">
            <a:spAutoFit/>
          </a:bodyPr>
          <a:lstStyle/>
          <a:p>
            <a:r>
              <a:rPr lang="en-IN" altLang="en-US" sz="2400" b="1" dirty="0" smtClean="0">
                <a:latin typeface="Times New Roman" panose="02020603050405020304" pitchFamily="18" charset="0"/>
                <a:cs typeface="Times New Roman" panose="02020603050405020304" pitchFamily="18" charset="0"/>
              </a:rPr>
              <a:t>2. </a:t>
            </a:r>
            <a:r>
              <a:rPr lang="en-US" sz="2400" b="1" dirty="0" smtClean="0">
                <a:latin typeface="Times New Roman" panose="02020603050405020304" pitchFamily="18" charset="0"/>
                <a:cs typeface="Times New Roman" panose="02020603050405020304" pitchFamily="18" charset="0"/>
              </a:rPr>
              <a:t>I</a:t>
            </a:r>
            <a:r>
              <a:rPr lang="en-IN" altLang="en-US" sz="2400" b="1" dirty="0" smtClean="0">
                <a:latin typeface="Times New Roman" panose="02020603050405020304" pitchFamily="18" charset="0"/>
                <a:cs typeface="Times New Roman" panose="02020603050405020304" pitchFamily="18" charset="0"/>
              </a:rPr>
              <a:t>NTRODUCTION</a:t>
            </a:r>
          </a:p>
          <a:p>
            <a:endParaRPr lang="en-IN" altLang="en-US" sz="2000" b="1"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	Flight delays have become a significant challenge for passengers, airlines, and airports, impacting both efficiency and economics. According to the Bureau of Transportation Statistics, approximately 20% of airline flights are delayed.</a:t>
            </a:r>
          </a:p>
          <a:p>
            <a:pPr algn="just">
              <a:lnSpc>
                <a:spcPct val="150000"/>
              </a:lnSpc>
            </a:pPr>
            <a:r>
              <a:rPr lang="en-US" sz="2000" dirty="0" smtClean="0">
                <a:latin typeface="Times New Roman" panose="02020603050405020304" pitchFamily="18" charset="0"/>
                <a:cs typeface="Times New Roman" panose="02020603050405020304" pitchFamily="18" charset="0"/>
              </a:rPr>
              <a:t>	The project leverages machine learning techniques to predict flight delays more accurately than traditional statistical methods. By analyzing historical flight data—including schedules, weather, and traffic conditions—we compare models like Logistic Regression, Decision Tree, Random Forest, and Gradient Boosting to determine the most effective predictors.</a:t>
            </a:r>
          </a:p>
          <a:p>
            <a:pPr algn="just">
              <a:lnSpc>
                <a:spcPct val="150000"/>
              </a:lnSpc>
            </a:pPr>
            <a:r>
              <a:rPr lang="en-US" sz="2000" dirty="0" smtClean="0">
                <a:latin typeface="Times New Roman" panose="02020603050405020304" pitchFamily="18" charset="0"/>
                <a:cs typeface="Times New Roman" panose="02020603050405020304" pitchFamily="18" charset="0"/>
              </a:rPr>
              <a:t>	Our goal is to provide a scalable, real-time system that enhances flight planning, minimizes delays, and improves passenger experience.</a:t>
            </a:r>
          </a:p>
          <a:p>
            <a:endParaRPr lang="en-IN" altLang="en-US" sz="1175" b="1" dirty="0" smtClean="0">
              <a:latin typeface="Times New Roman" panose="02020603050405020304" charset="0"/>
              <a:cs typeface="Times New Roman" panose="0202060305040502030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81000"/>
            <a:ext cx="8382000" cy="594360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3.EXISTING SYSTEM</a:t>
            </a:r>
          </a:p>
          <a:p>
            <a:endParaRPr lang="en-US" b="1"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The existing system for flight delay management mainly relies on historical data analysis and conventional statistical models. Here's a breakdown of the limitations and methods currently used:</a:t>
            </a:r>
          </a:p>
          <a:p>
            <a:pPr marL="214303" indent="-214303"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Traditional Statistical Methods</a:t>
            </a:r>
            <a:r>
              <a:rPr lang="en-US" dirty="0" smtClean="0">
                <a:latin typeface="Times New Roman" panose="02020603050405020304" pitchFamily="18" charset="0"/>
                <a:cs typeface="Times New Roman" panose="02020603050405020304" pitchFamily="18" charset="0"/>
              </a:rPr>
              <a:t>: In the current system, basic statistical methods such as linear regression or time-series analysis are often used to predict delays based on a limited set of features such as flight time and historical delays.</a:t>
            </a:r>
          </a:p>
          <a:p>
            <a:pPr marL="214303" indent="-214303"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Manual Processes</a:t>
            </a:r>
            <a:r>
              <a:rPr lang="en-US" dirty="0" smtClean="0">
                <a:latin typeface="Times New Roman" panose="02020603050405020304" pitchFamily="18" charset="0"/>
                <a:cs typeface="Times New Roman" panose="02020603050405020304" pitchFamily="18" charset="0"/>
              </a:rPr>
              <a:t>: Airlines often rely on manual processes or basic scheduling software to manage delays, often reacting to delays rather than predicting and proactively mitigating them.</a:t>
            </a:r>
          </a:p>
          <a:p>
            <a:pPr marL="214303" indent="-214303"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Limited Data Utilization</a:t>
            </a:r>
            <a:r>
              <a:rPr lang="en-US" dirty="0" smtClean="0">
                <a:latin typeface="Times New Roman" panose="02020603050405020304" pitchFamily="18" charset="0"/>
                <a:cs typeface="Times New Roman" panose="02020603050405020304" pitchFamily="18" charset="0"/>
              </a:rPr>
              <a:t>: Current systems may not fully utilize available data such as weather conditions, air traffic data, airline-specific delays, or airport traffic, which are crucial for predicting delays more accurately.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1"/>
            <a:ext cx="8229600" cy="5539978"/>
          </a:xfrm>
          <a:prstGeom prst="rect">
            <a:avLst/>
          </a:prstGeom>
        </p:spPr>
        <p:txBody>
          <a:bodyPr wrap="square">
            <a:spAutoFit/>
          </a:bodyPr>
          <a:lstStyle/>
          <a:p>
            <a:pPr>
              <a:lnSpc>
                <a:spcPct val="150000"/>
              </a:lnSpc>
            </a:pPr>
            <a:r>
              <a:rPr lang="en-IN" altLang="en-US" sz="2000" b="1" dirty="0" smtClean="0">
                <a:latin typeface="Times New Roman" panose="02020603050405020304" charset="0"/>
                <a:cs typeface="Times New Roman" panose="02020603050405020304" charset="0"/>
              </a:rPr>
              <a:t>4.</a:t>
            </a:r>
            <a:r>
              <a:rPr lang="en-IN" altLang="en-US" sz="2000" b="1" dirty="0" smtClean="0">
                <a:latin typeface="Times New Roman" panose="02020603050405020304" charset="0"/>
                <a:cs typeface="Times New Roman" panose="02020603050405020304" charset="0"/>
              </a:rPr>
              <a:t>PROPOSED SYSTEMS </a:t>
            </a:r>
          </a:p>
          <a:p>
            <a:pPr>
              <a:lnSpc>
                <a:spcPct val="150000"/>
              </a:lnSpc>
            </a:pPr>
            <a:endParaRPr lang="en-IN" altLang="en-US" b="1" dirty="0" smtClean="0">
              <a:latin typeface="Times New Roman" panose="02020603050405020304" charset="0"/>
              <a:cs typeface="Times New Roman" panose="02020603050405020304" charset="0"/>
            </a:endParaRP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 The proposed system aims to predict flight delays using machine learning models trained on historical flight data.</a:t>
            </a: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 The dataset is sourced from the Bureau of Transportation Statistics (BTS), U.S., containing detailed records of domestic flights, making it a credible and comprehensive resource for aviation data analysis.</a:t>
            </a: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The system utilizes supervised learning techniques to analyze flight schedules and real-time arrival data, significantly improving the accuracy of flight delay predictions.</a:t>
            </a:r>
          </a:p>
          <a:p>
            <a:pPr marL="186357" indent="-186357" algn="just">
              <a:lnSpc>
                <a:spcPct val="150000"/>
              </a:lnSpc>
              <a:buFont typeface="Wingdings" panose="05000000000000000000" pitchFamily="2" charset="2"/>
              <a:buChar char="Ø"/>
            </a:pPr>
            <a:r>
              <a:rPr lang="en-US" dirty="0" smtClean="0">
                <a:latin typeface="Times New Roman" pitchFamily="18" charset="0"/>
                <a:cs typeface="Times New Roman" pitchFamily="18" charset="0"/>
              </a:rPr>
              <a:t>The main objective of this project is to predict flight delays. By considering various parameters related to flight schedules and operations. The project also focuses on designing an effective flight delay prediction model.</a:t>
            </a:r>
            <a:endParaRPr lang="en-US"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1"/>
            <a:ext cx="5715000" cy="6647974"/>
          </a:xfrm>
          <a:prstGeom prst="rect">
            <a:avLst/>
          </a:prstGeom>
          <a:noFill/>
        </p:spPr>
        <p:txBody>
          <a:bodyPr wrap="square" rtlCol="0">
            <a:spAutoFit/>
          </a:bodyPr>
          <a:lstStyle/>
          <a:p>
            <a:pPr>
              <a:lnSpc>
                <a:spcPct val="150000"/>
              </a:lnSpc>
            </a:pPr>
            <a:r>
              <a:rPr lang="en-IN" sz="2000" b="1" dirty="0" smtClean="0">
                <a:latin typeface="Times New Roman" panose="02020603050405020304" pitchFamily="18" charset="0"/>
                <a:cs typeface="Times New Roman" panose="02020603050405020304" pitchFamily="18" charset="0"/>
              </a:rPr>
              <a:t>4.1 Flight delay prediction model:</a:t>
            </a:r>
          </a:p>
          <a:p>
            <a:pPr>
              <a:lnSpc>
                <a:spcPct val="150000"/>
              </a:lnSpc>
            </a:pPr>
            <a:r>
              <a:rPr lang="en-US" dirty="0" smtClean="0">
                <a:latin typeface="Times New Roman" pitchFamily="18" charset="0"/>
                <a:cs typeface="Times New Roman" pitchFamily="18" charset="0"/>
              </a:rPr>
              <a:t>Implements a structured approach using machine learning algorithms.</a:t>
            </a:r>
          </a:p>
          <a:p>
            <a:pPr marL="285750" indent="-285750">
              <a:lnSpc>
                <a:spcPct val="150000"/>
              </a:lnSpc>
              <a:buFont typeface="Wingdings" panose="05000000000000000000" pitchFamily="2" charset="2"/>
              <a:buChar char="Ø"/>
            </a:pPr>
            <a:r>
              <a:rPr lang="en-US" b="1" dirty="0" smtClean="0">
                <a:latin typeface="Times New Roman" pitchFamily="18" charset="0"/>
                <a:cs typeface="Times New Roman" pitchFamily="18" charset="0"/>
              </a:rPr>
              <a:t>Flight Delay Data</a:t>
            </a:r>
            <a:endParaRPr lang="en-US" dirty="0" smtClean="0">
              <a:latin typeface="Times New Roman" pitchFamily="18" charset="0"/>
              <a:cs typeface="Times New Roman" pitchFamily="18" charset="0"/>
            </a:endParaRPr>
          </a:p>
          <a:p>
            <a:pPr lvl="1" algn="just">
              <a:lnSpc>
                <a:spcPct val="150000"/>
              </a:lnSpc>
            </a:pPr>
            <a:r>
              <a:rPr lang="en-US" dirty="0" smtClean="0">
                <a:latin typeface="Times New Roman" pitchFamily="18" charset="0"/>
                <a:cs typeface="Times New Roman" pitchFamily="18" charset="0"/>
              </a:rPr>
              <a:t>The process begins by collecting real-world flight data from the official US BTS database, which includes details like schedule times, delays and more.</a:t>
            </a:r>
          </a:p>
          <a:p>
            <a:pPr marL="285750" indent="-285750">
              <a:lnSpc>
                <a:spcPct val="150000"/>
              </a:lnSpc>
              <a:buFont typeface="Wingdings" panose="05000000000000000000" pitchFamily="2" charset="2"/>
              <a:buChar char="Ø"/>
            </a:pPr>
            <a:r>
              <a:rPr lang="en-US" b="1" dirty="0">
                <a:latin typeface="Times New Roman" pitchFamily="18" charset="0"/>
                <a:cs typeface="Times New Roman" pitchFamily="18" charset="0"/>
              </a:rPr>
              <a:t>Data Collections</a:t>
            </a:r>
            <a:endParaRPr lang="en-US" dirty="0">
              <a:latin typeface="Times New Roman" pitchFamily="18" charset="0"/>
              <a:cs typeface="Times New Roman" pitchFamily="18" charset="0"/>
            </a:endParaRPr>
          </a:p>
          <a:p>
            <a:pPr>
              <a:lnSpc>
                <a:spcPct val="150000"/>
              </a:lnSpc>
            </a:pPr>
            <a:r>
              <a:rPr lang="en-US" dirty="0">
                <a:latin typeface="Times New Roman" pitchFamily="18" charset="0"/>
                <a:cs typeface="Times New Roman" pitchFamily="18" charset="0"/>
              </a:rPr>
              <a:t>Gathering and aggregating relevant features from multiple sources such as flight history, weather reports, and airline schedules.</a:t>
            </a:r>
          </a:p>
          <a:p>
            <a:pPr marL="285750" indent="-285750">
              <a:lnSpc>
                <a:spcPct val="150000"/>
              </a:lnSpc>
              <a:buFont typeface="Wingdings" panose="05000000000000000000" pitchFamily="2" charset="2"/>
              <a:buChar char="Ø"/>
            </a:pPr>
            <a:r>
              <a:rPr lang="en-US" b="1" dirty="0" smtClean="0">
                <a:latin typeface="Times New Roman" pitchFamily="18" charset="0"/>
                <a:cs typeface="Times New Roman" pitchFamily="18" charset="0"/>
              </a:rPr>
              <a:t>Data Preprocessing</a:t>
            </a:r>
            <a:endParaRPr lang="en-US" dirty="0" smtClean="0">
              <a:latin typeface="Times New Roman" pitchFamily="18" charset="0"/>
              <a:cs typeface="Times New Roman" pitchFamily="18" charset="0"/>
            </a:endParaRP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Removing missing values</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Handling outliers and duplicates</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Normalizing or standardizing feature</a:t>
            </a:r>
          </a:p>
          <a:p>
            <a:endParaRPr lang="en-US" dirty="0"/>
          </a:p>
        </p:txBody>
      </p:sp>
      <p:pic>
        <p:nvPicPr>
          <p:cNvPr id="3" name="Picture 2"/>
          <p:cNvPicPr>
            <a:picLocks noChangeAspect="1" noChangeArrowheads="1"/>
          </p:cNvPicPr>
          <p:nvPr/>
        </p:nvPicPr>
        <p:blipFill>
          <a:blip r:embed="rId2"/>
          <a:srcRect/>
          <a:stretch>
            <a:fillRect/>
          </a:stretch>
        </p:blipFill>
        <p:spPr bwMode="auto">
          <a:xfrm>
            <a:off x="5867400" y="762000"/>
            <a:ext cx="2976736" cy="5257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1"/>
            <a:ext cx="8229600" cy="660180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b="1" dirty="0" smtClean="0">
                <a:latin typeface="Times New Roman" pitchFamily="18" charset="0"/>
                <a:cs typeface="Times New Roman" pitchFamily="18" charset="0"/>
              </a:rPr>
              <a:t>Feature Extraction</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Selecting important inputs (features) that impact delay prediction:</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Date, airline, airport, time of day</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Taxi-out time, day of week, weather</a:t>
            </a:r>
          </a:p>
          <a:p>
            <a:pPr marL="285750" indent="-285750">
              <a:lnSpc>
                <a:spcPct val="150000"/>
              </a:lnSpc>
              <a:buFont typeface="Wingdings" panose="05000000000000000000" pitchFamily="2" charset="2"/>
              <a:buChar char="Ø"/>
            </a:pPr>
            <a:r>
              <a:rPr lang="en-US" b="1" dirty="0" smtClean="0">
                <a:latin typeface="Times New Roman" pitchFamily="18" charset="0"/>
                <a:cs typeface="Times New Roman" pitchFamily="18" charset="0"/>
              </a:rPr>
              <a:t>Train Data / Test Data Split</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Dataset is divided into:</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Training Set – used to teach the model</a:t>
            </a:r>
          </a:p>
          <a:p>
            <a:pPr marL="742950" lvl="1" indent="-285750">
              <a:lnSpc>
                <a:spcPct val="150000"/>
              </a:lnSpc>
              <a:buFont typeface="Arial" panose="020B0604020202020204" pitchFamily="34" charset="0"/>
              <a:buChar char="•"/>
            </a:pPr>
            <a:r>
              <a:rPr lang="en-US" dirty="0" smtClean="0">
                <a:latin typeface="Times New Roman" pitchFamily="18" charset="0"/>
                <a:cs typeface="Times New Roman" pitchFamily="18" charset="0"/>
              </a:rPr>
              <a:t>Testing Set – used to evaluate model accuracy </a:t>
            </a:r>
          </a:p>
          <a:p>
            <a:pPr lvl="1">
              <a:lnSpc>
                <a:spcPct val="150000"/>
              </a:lnSpc>
            </a:pPr>
            <a:r>
              <a:rPr lang="en-US" dirty="0" smtClean="0">
                <a:latin typeface="Times New Roman" pitchFamily="18" charset="0"/>
                <a:cs typeface="Times New Roman" pitchFamily="18" charset="0"/>
              </a:rPr>
              <a:t>Typically, 80% for training and 20% for testing</a:t>
            </a:r>
          </a:p>
          <a:p>
            <a:pPr marL="285750" indent="-285750">
              <a:lnSpc>
                <a:spcPct val="150000"/>
              </a:lnSpc>
              <a:buFont typeface="Wingdings" panose="05000000000000000000" pitchFamily="2" charset="2"/>
              <a:buChar char="Ø"/>
            </a:pPr>
            <a:r>
              <a:rPr lang="en-US" b="1" dirty="0" smtClean="0">
                <a:latin typeface="Times New Roman" pitchFamily="18" charset="0"/>
                <a:cs typeface="Times New Roman" pitchFamily="18" charset="0"/>
              </a:rPr>
              <a:t>Model Evaluation</a:t>
            </a: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The trained model is tested using the test data and evaluated using:</a:t>
            </a:r>
          </a:p>
          <a:p>
            <a:pPr marL="742950" lvl="1" indent="-285750" algn="just">
              <a:lnSpc>
                <a:spcPct val="150000"/>
              </a:lnSpc>
              <a:buFont typeface="Arial" panose="020B0604020202020204" pitchFamily="34" charset="0"/>
              <a:buChar char="•"/>
            </a:pPr>
            <a:r>
              <a:rPr lang="en-US" b="1" dirty="0" smtClean="0">
                <a:latin typeface="Times New Roman" pitchFamily="18" charset="0"/>
                <a:cs typeface="Times New Roman" pitchFamily="18" charset="0"/>
              </a:rPr>
              <a:t>Confusion matrix: </a:t>
            </a:r>
            <a:r>
              <a:rPr lang="en-US" dirty="0" smtClean="0">
                <a:latin typeface="Times New Roman" pitchFamily="18" charset="0"/>
                <a:cs typeface="Times New Roman" pitchFamily="18" charset="0"/>
              </a:rPr>
              <a:t>A table that summarizes the performance of a classification model by comparing actual and predicted values  </a:t>
            </a:r>
          </a:p>
          <a:p>
            <a:pPr marL="742950" lvl="1" indent="-285750" algn="just">
              <a:buFont typeface="Arial" panose="020B0604020202020204" pitchFamily="34" charset="0"/>
              <a:buChar char="•"/>
            </a:pPr>
            <a:r>
              <a:rPr lang="en-US" b="1" dirty="0" smtClean="0">
                <a:latin typeface="Times New Roman" pitchFamily="18" charset="0"/>
                <a:cs typeface="Times New Roman" pitchFamily="18" charset="0"/>
              </a:rPr>
              <a:t>Evaluation Metrics</a:t>
            </a:r>
            <a:r>
              <a:rPr lang="en-US" dirty="0" smtClean="0">
                <a:latin typeface="Times New Roman" pitchFamily="18" charset="0"/>
                <a:cs typeface="Times New Roman" pitchFamily="18" charset="0"/>
              </a:rPr>
              <a:t>: Accuracy</a:t>
            </a:r>
          </a:p>
          <a:p>
            <a:pPr algn="just"/>
            <a:r>
              <a:rPr lang="en-US" dirty="0" smtClean="0">
                <a:latin typeface="Times New Roman" pitchFamily="18" charset="0"/>
                <a:cs typeface="Times New Roman" pitchFamily="18" charset="0"/>
              </a:rPr>
              <a:t>                                                 Precision</a:t>
            </a:r>
          </a:p>
          <a:p>
            <a:pPr algn="just"/>
            <a:r>
              <a:rPr lang="en-US" dirty="0" smtClean="0">
                <a:latin typeface="Times New Roman" pitchFamily="18" charset="0"/>
                <a:cs typeface="Times New Roman" pitchFamily="18" charset="0"/>
              </a:rPr>
              <a:t>                                                 Recall</a:t>
            </a:r>
          </a:p>
          <a:p>
            <a:pPr algn="just"/>
            <a:r>
              <a:rPr lang="en-US" dirty="0" smtClean="0">
                <a:latin typeface="Times New Roman" pitchFamily="18" charset="0"/>
                <a:cs typeface="Times New Roman" pitchFamily="18" charset="0"/>
              </a:rPr>
              <a:t>                                                 F1-Score</a:t>
            </a:r>
            <a:endParaRPr lang="en-US"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4339317" cy="3000821"/>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sym typeface="+mn-ea"/>
              </a:rPr>
              <a:t>4.2 </a:t>
            </a:r>
            <a:r>
              <a:rPr lang="en-US" b="1" dirty="0" smtClean="0">
                <a:latin typeface="Times New Roman" panose="02020603050405020304" charset="0"/>
                <a:cs typeface="Times New Roman" panose="02020603050405020304" charset="0"/>
                <a:sym typeface="+mn-ea"/>
              </a:rPr>
              <a:t>A</a:t>
            </a:r>
            <a:r>
              <a:rPr lang="en-IN" altLang="en-US" b="1" dirty="0" err="1" smtClean="0">
                <a:latin typeface="Times New Roman" panose="02020603050405020304" charset="0"/>
                <a:cs typeface="Times New Roman" panose="02020603050405020304" charset="0"/>
                <a:sym typeface="+mn-ea"/>
              </a:rPr>
              <a:t>dvantages</a:t>
            </a:r>
            <a:endParaRPr lang="en-IN" altLang="en-US" b="1" dirty="0" smtClean="0">
              <a:latin typeface="Times New Roman" panose="02020603050405020304" charset="0"/>
              <a:cs typeface="Times New Roman" panose="02020603050405020304" charset="0"/>
              <a:sym typeface="+mn-ea"/>
            </a:endParaRPr>
          </a:p>
          <a:p>
            <a:pPr marL="680828" lvl="1" indent="-223628">
              <a:lnSpc>
                <a:spcPct val="150000"/>
              </a:lnSpc>
              <a:buAutoNum type="arabicPeriod"/>
            </a:pPr>
            <a:r>
              <a:rPr lang="en-US" dirty="0" smtClean="0">
                <a:latin typeface="Times New Roman" pitchFamily="18" charset="0"/>
                <a:cs typeface="Times New Roman" pitchFamily="18" charset="0"/>
              </a:rPr>
              <a:t>Higher Accuracy</a:t>
            </a:r>
          </a:p>
          <a:p>
            <a:pPr marL="680828" lvl="1" indent="-223628">
              <a:lnSpc>
                <a:spcPct val="150000"/>
              </a:lnSpc>
              <a:buAutoNum type="arabicPeriod"/>
            </a:pPr>
            <a:r>
              <a:rPr lang="en-US" dirty="0" smtClean="0">
                <a:latin typeface="Times New Roman" pitchFamily="18" charset="0"/>
                <a:cs typeface="Times New Roman" pitchFamily="18" charset="0"/>
              </a:rPr>
              <a:t> Real-Time Predictions</a:t>
            </a:r>
          </a:p>
          <a:p>
            <a:pPr marL="680828" lvl="1" indent="-223628">
              <a:lnSpc>
                <a:spcPct val="150000"/>
              </a:lnSpc>
              <a:buAutoNum type="arabicPeriod"/>
            </a:pPr>
            <a:r>
              <a:rPr lang="en-US" dirty="0" smtClean="0">
                <a:latin typeface="Times New Roman" pitchFamily="18" charset="0"/>
                <a:cs typeface="Times New Roman" pitchFamily="18" charset="0"/>
              </a:rPr>
              <a:t>Scalable Solution</a:t>
            </a:r>
          </a:p>
          <a:p>
            <a:pPr marL="680828" lvl="1" indent="-223628">
              <a:lnSpc>
                <a:spcPct val="150000"/>
              </a:lnSpc>
              <a:buAutoNum type="arabicPeriod"/>
            </a:pPr>
            <a:r>
              <a:rPr lang="en-US" dirty="0" smtClean="0">
                <a:latin typeface="Times New Roman" pitchFamily="18" charset="0"/>
                <a:cs typeface="Times New Roman" pitchFamily="18" charset="0"/>
              </a:rPr>
              <a:t>Better Passenger Experience</a:t>
            </a:r>
          </a:p>
          <a:p>
            <a:pPr marL="680828" lvl="1" indent="-223628">
              <a:lnSpc>
                <a:spcPct val="150000"/>
              </a:lnSpc>
              <a:buAutoNum type="arabicPeriod"/>
            </a:pPr>
            <a:r>
              <a:rPr lang="en-US" dirty="0" smtClean="0">
                <a:latin typeface="Times New Roman" pitchFamily="18" charset="0"/>
                <a:cs typeface="Times New Roman" pitchFamily="18" charset="0"/>
              </a:rPr>
              <a:t> Automation &amp; Efficiency</a:t>
            </a:r>
          </a:p>
          <a:p>
            <a:r>
              <a:rPr lang="en-IN" altLang="en-US" b="1" dirty="0" smtClean="0">
                <a:latin typeface="Times New Roman" panose="02020603050405020304" charset="0"/>
                <a:cs typeface="Times New Roman" panose="02020603050405020304" charset="0"/>
              </a:rPr>
              <a:t>	</a:t>
            </a:r>
          </a:p>
          <a:p>
            <a:endParaRPr lang="en-US" dirty="0"/>
          </a:p>
        </p:txBody>
      </p:sp>
      <p:sp>
        <p:nvSpPr>
          <p:cNvPr id="3" name="TextBox 2"/>
          <p:cNvSpPr txBox="1"/>
          <p:nvPr/>
        </p:nvSpPr>
        <p:spPr>
          <a:xfrm>
            <a:off x="381000" y="2819400"/>
            <a:ext cx="5237481" cy="646331"/>
          </a:xfrm>
          <a:prstGeom prst="rect">
            <a:avLst/>
          </a:prstGeom>
          <a:noFill/>
        </p:spPr>
        <p:txBody>
          <a:bodyPr wrap="square" rtlCol="0">
            <a:spAutoFit/>
          </a:bodyPr>
          <a:lstStyle/>
          <a:p>
            <a:r>
              <a:rPr lang="en-IN" altLang="en-US" b="1" dirty="0" smtClean="0">
                <a:latin typeface="Times New Roman" panose="02020603050405020304" charset="0"/>
                <a:cs typeface="Times New Roman" panose="02020603050405020304" charset="0"/>
              </a:rPr>
              <a:t>4.3 Software and Hardware Requirements</a:t>
            </a:r>
            <a:r>
              <a:rPr lang="en-IN" altLang="en-US" dirty="0" smtClean="0"/>
              <a:t> </a:t>
            </a:r>
            <a:endParaRPr lang="en-US" dirty="0" smtClean="0"/>
          </a:p>
          <a:p>
            <a:endParaRPr lang="en-US" dirty="0"/>
          </a:p>
        </p:txBody>
      </p:sp>
      <p:graphicFrame>
        <p:nvGraphicFramePr>
          <p:cNvPr id="4" name="Table 3"/>
          <p:cNvGraphicFramePr>
            <a:graphicFrameLocks noGrp="1"/>
          </p:cNvGraphicFramePr>
          <p:nvPr/>
        </p:nvGraphicFramePr>
        <p:xfrm>
          <a:off x="304800" y="3200400"/>
          <a:ext cx="8610600" cy="3276600"/>
        </p:xfrm>
        <a:graphic>
          <a:graphicData uri="http://schemas.openxmlformats.org/drawingml/2006/table">
            <a:tbl>
              <a:tblPr firstRow="1" bandRow="1">
                <a:tableStyleId>{5940675A-B579-460E-94D1-54222C63F5DA}</a:tableStyleId>
              </a:tblPr>
              <a:tblGrid>
                <a:gridCol w="4043238"/>
                <a:gridCol w="4567362"/>
              </a:tblGrid>
              <a:tr h="759752">
                <a:tc>
                  <a:txBody>
                    <a:bodyPr/>
                    <a:lstStyle/>
                    <a:p>
                      <a:pPr>
                        <a:buFont typeface="Arial" pitchFamily="34" charset="0"/>
                        <a:buNone/>
                      </a:pPr>
                      <a:r>
                        <a:rPr lang="en-US" sz="1800" b="1" dirty="0" smtClean="0">
                          <a:latin typeface="Times New Roman" pitchFamily="18" charset="0"/>
                          <a:cs typeface="Times New Roman" pitchFamily="18" charset="0"/>
                        </a:rPr>
                        <a:t> Hardware Requirements</a:t>
                      </a:r>
                    </a:p>
                    <a:p>
                      <a:endParaRPr lang="en-US" sz="1800" dirty="0">
                        <a:latin typeface="Times New Roman" pitchFamily="18" charset="0"/>
                        <a:cs typeface="Times New Roman" pitchFamily="18" charset="0"/>
                      </a:endParaRPr>
                    </a:p>
                  </a:txBody>
                  <a:tcPr marL="108065" marR="108065"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buFont typeface="Arial" pitchFamily="34" charset="0"/>
                        <a:buNone/>
                      </a:pPr>
                      <a:r>
                        <a:rPr lang="en-US" sz="1800" b="1" dirty="0" smtClean="0">
                          <a:latin typeface="Times New Roman" pitchFamily="18" charset="0"/>
                          <a:cs typeface="Times New Roman" pitchFamily="18" charset="0"/>
                        </a:rPr>
                        <a:t> Software Requirements</a:t>
                      </a:r>
                      <a:endParaRPr lang="en-US" sz="1800" b="1"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448291">
                <a:tc>
                  <a:txBody>
                    <a:bodyPr/>
                    <a:lstStyle/>
                    <a:p>
                      <a:pPr algn="just"/>
                      <a:r>
                        <a:rPr lang="en-US" sz="1800" b="1" dirty="0" smtClean="0">
                          <a:latin typeface="Times New Roman" pitchFamily="18" charset="0"/>
                          <a:cs typeface="Times New Roman" pitchFamily="18" charset="0"/>
                        </a:rPr>
                        <a:t>System:</a:t>
                      </a:r>
                      <a:r>
                        <a:rPr lang="en-US" sz="1800" dirty="0" smtClean="0">
                          <a:latin typeface="Times New Roman" pitchFamily="18" charset="0"/>
                          <a:cs typeface="Times New Roman" pitchFamily="18" charset="0"/>
                        </a:rPr>
                        <a:t> Intel Core i7</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Operating System:</a:t>
                      </a:r>
                      <a:r>
                        <a:rPr lang="en-US" sz="1800" dirty="0" smtClean="0">
                          <a:latin typeface="Times New Roman" pitchFamily="18" charset="0"/>
                          <a:cs typeface="Times New Roman" pitchFamily="18" charset="0"/>
                        </a:rPr>
                        <a:t> Windows 10</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448291">
                <a:tc>
                  <a:txBody>
                    <a:bodyPr/>
                    <a:lstStyle/>
                    <a:p>
                      <a:pPr algn="just"/>
                      <a:r>
                        <a:rPr lang="en-US" sz="1800" b="1" dirty="0" smtClean="0">
                          <a:latin typeface="Times New Roman" pitchFamily="18" charset="0"/>
                          <a:cs typeface="Times New Roman" pitchFamily="18" charset="0"/>
                        </a:rPr>
                        <a:t>Hard Disk:</a:t>
                      </a:r>
                      <a:r>
                        <a:rPr lang="en-US" sz="1800" dirty="0" smtClean="0">
                          <a:latin typeface="Times New Roman" pitchFamily="18" charset="0"/>
                          <a:cs typeface="Times New Roman" pitchFamily="18" charset="0"/>
                        </a:rPr>
                        <a:t> 1TB</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Coding Language:</a:t>
                      </a:r>
                      <a:r>
                        <a:rPr lang="en-US" sz="1800" dirty="0" smtClean="0">
                          <a:latin typeface="Times New Roman" pitchFamily="18" charset="0"/>
                          <a:cs typeface="Times New Roman" pitchFamily="18" charset="0"/>
                        </a:rPr>
                        <a:t> Python</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554505">
                <a:tc>
                  <a:txBody>
                    <a:bodyPr/>
                    <a:lstStyle/>
                    <a:p>
                      <a:pPr algn="just"/>
                      <a:r>
                        <a:rPr lang="en-US" sz="1800" b="1" dirty="0" smtClean="0">
                          <a:latin typeface="Times New Roman" pitchFamily="18" charset="0"/>
                          <a:cs typeface="Times New Roman" pitchFamily="18" charset="0"/>
                        </a:rPr>
                        <a:t>Monitor:</a:t>
                      </a:r>
                      <a:r>
                        <a:rPr lang="en-US" sz="1800" dirty="0" smtClean="0">
                          <a:latin typeface="Times New Roman" pitchFamily="18" charset="0"/>
                          <a:cs typeface="Times New Roman" pitchFamily="18" charset="0"/>
                        </a:rPr>
                        <a:t> 15” LED</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Tools:</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Py</a:t>
                      </a:r>
                      <a:r>
                        <a:rPr lang="en-US" sz="1800" dirty="0" smtClean="0">
                          <a:latin typeface="Times New Roman" pitchFamily="18" charset="0"/>
                          <a:cs typeface="Times New Roman" pitchFamily="18" charset="0"/>
                        </a:rPr>
                        <a:t> Charm, Visual Studio Code</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542680">
                <a:tc>
                  <a:txBody>
                    <a:bodyPr/>
                    <a:lstStyle/>
                    <a:p>
                      <a:pPr algn="just"/>
                      <a:r>
                        <a:rPr lang="en-US" sz="1800" b="1" dirty="0" smtClean="0">
                          <a:latin typeface="Times New Roman" pitchFamily="18" charset="0"/>
                          <a:cs typeface="Times New Roman" pitchFamily="18" charset="0"/>
                        </a:rPr>
                        <a:t>Input Devices:</a:t>
                      </a:r>
                      <a:r>
                        <a:rPr lang="en-US" sz="1800" dirty="0" smtClean="0">
                          <a:latin typeface="Times New Roman" pitchFamily="18" charset="0"/>
                          <a:cs typeface="Times New Roman" pitchFamily="18" charset="0"/>
                        </a:rPr>
                        <a:t> Keyboard, Mouse</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latin typeface="Times New Roman" pitchFamily="18" charset="0"/>
                          <a:cs typeface="Times New Roman" pitchFamily="18" charset="0"/>
                        </a:rPr>
                        <a:t>Database:</a:t>
                      </a:r>
                      <a:r>
                        <a:rPr lang="en-US" sz="1800" dirty="0" smtClean="0">
                          <a:latin typeface="Times New Roman" pitchFamily="18" charset="0"/>
                          <a:cs typeface="Times New Roman" pitchFamily="18" charset="0"/>
                        </a:rPr>
                        <a:t> SQLite3</a:t>
                      </a:r>
                      <a:endParaRPr lang="en-US" sz="1800" dirty="0">
                        <a:latin typeface="Times New Roman" pitchFamily="18" charset="0"/>
                        <a:cs typeface="Times New Roman" pitchFamily="18" charset="0"/>
                      </a:endParaRPr>
                    </a:p>
                  </a:txBody>
                  <a:tcPr marL="108065" marR="108065">
                    <a:lnL w="12700" cmpd="sng">
                      <a:noFill/>
                    </a:lnL>
                    <a:lnR w="12700" cmpd="sng">
                      <a:noFill/>
                    </a:lnR>
                    <a:lnT w="12700" cmpd="sng">
                      <a:noFill/>
                    </a:lnT>
                    <a:lnB w="12700" cmpd="sng">
                      <a:noFill/>
                    </a:lnB>
                    <a:lnTlToBr w="12700" cmpd="sng">
                      <a:noFill/>
                      <a:prstDash val="solid"/>
                    </a:lnTlToBr>
                    <a:lnBlToTr w="12700" cmpd="sng">
                      <a:noFill/>
                      <a:prstDash val="solid"/>
                    </a:lnBlToTr>
                  </a:tcPr>
                </a:tc>
              </a:tr>
              <a:tr h="523081">
                <a:tc>
                  <a:txBody>
                    <a:bodyPr/>
                    <a:lstStyle/>
                    <a:p>
                      <a:pPr algn="just"/>
                      <a:r>
                        <a:rPr lang="en-US" sz="1800" b="1" dirty="0" smtClean="0">
                          <a:latin typeface="Times New Roman" pitchFamily="18" charset="0"/>
                          <a:cs typeface="Times New Roman" pitchFamily="18" charset="0"/>
                        </a:rPr>
                        <a:t>RAM:</a:t>
                      </a:r>
                      <a:r>
                        <a:rPr lang="en-US" sz="1800" dirty="0" smtClean="0">
                          <a:latin typeface="Times New Roman" pitchFamily="18" charset="0"/>
                          <a:cs typeface="Times New Roman" pitchFamily="18" charset="0"/>
                        </a:rPr>
                        <a:t> 16GB</a:t>
                      </a:r>
                      <a:endParaRPr lang="en-US" sz="1800" dirty="0">
                        <a:latin typeface="Times New Roman" pitchFamily="18" charset="0"/>
                        <a:cs typeface="Times New Roman" pitchFamily="18" charset="0"/>
                      </a:endParaRPr>
                    </a:p>
                  </a:txBody>
                  <a:tcPr marL="108065" marR="10806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800" dirty="0">
                        <a:latin typeface="Times New Roman" pitchFamily="18" charset="0"/>
                        <a:cs typeface="Times New Roman" pitchFamily="18" charset="0"/>
                      </a:endParaRPr>
                    </a:p>
                  </a:txBody>
                  <a:tcPr marL="108065" marR="108065">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TotalTime>
  <Words>845</Words>
  <Application>Microsoft Office PowerPoint</Application>
  <PresentationFormat>On-screen Show (4:3)</PresentationFormat>
  <Paragraphs>157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cp:revision>
  <dcterms:created xsi:type="dcterms:W3CDTF">2025-04-17T13:55:51Z</dcterms:created>
  <dcterms:modified xsi:type="dcterms:W3CDTF">2025-04-17T17:03:04Z</dcterms:modified>
</cp:coreProperties>
</file>