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84" r:id="rId13"/>
    <p:sldId id="266" r:id="rId14"/>
    <p:sldId id="28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0515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92" y="-48"/>
      </p:cViewPr>
      <p:guideLst>
        <p:guide orient="horz" pos="216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85296-324F-469C-BF3B-E8228D6AAC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4A395-D2FA-425E-A7A3-F80596797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130427"/>
            <a:ext cx="89382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0" y="3886200"/>
            <a:ext cx="73609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0" y="274640"/>
            <a:ext cx="23660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0" y="274640"/>
            <a:ext cx="69227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0" y="4406902"/>
            <a:ext cx="89382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0" y="2906713"/>
            <a:ext cx="89382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535113"/>
            <a:ext cx="46462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" y="2174875"/>
            <a:ext cx="46462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0" y="1535113"/>
            <a:ext cx="46480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0" y="2174875"/>
            <a:ext cx="46480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73050"/>
            <a:ext cx="34595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07" y="273052"/>
            <a:ext cx="58785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1435102"/>
            <a:ext cx="3459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2" y="4800600"/>
            <a:ext cx="63093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2" y="612775"/>
            <a:ext cx="63093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2" y="5367338"/>
            <a:ext cx="63093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0" y="274638"/>
            <a:ext cx="9464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600202"/>
            <a:ext cx="9464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6356352"/>
            <a:ext cx="332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0520" y="228600"/>
            <a:ext cx="981456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Project Report on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Machine Learning Techniques for Accurate Flight Delay Forecasting</a:t>
            </a:r>
          </a:p>
          <a:p>
            <a:pPr algn="ctr"/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submitted in the partial fulfillment of the requirements for the award of the degree of</a:t>
            </a:r>
            <a:endParaRPr lang="en-US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BACHELOR OF TECHNOLOGY</a:t>
            </a: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  SCIENCE AND ENGINEERING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Devangam Harathi   	212G1A0571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Shaik Sohail               	222G5A0514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Madiga Shireesha  		212G1A0594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K. Kiran Kumar 		212G1A0591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V. Adi Keshava Reddy 	212G1A05C1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V. Pradeep Kumar Naik 	212G1A05B9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Under Supervision of</a:t>
            </a:r>
          </a:p>
          <a:p>
            <a:pPr algn="ctr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Dr. K</a:t>
            </a:r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BHARGAVI</a:t>
            </a:r>
            <a:r>
              <a:rPr lang="en-US" altLang="en-US" b="1" baseline="-25000" dirty="0" smtClean="0">
                <a:latin typeface="Times New Roman" pitchFamily="18" charset="0"/>
                <a:cs typeface="Times New Roman" pitchFamily="18" charset="0"/>
              </a:rPr>
              <a:t> M.Tech, Ph.D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Associate Professor &amp; HOD,  Department of Computer Science and Engineering</a:t>
            </a:r>
          </a:p>
          <a:p>
            <a:pPr algn="ctr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ANANTHA LAKSHMI INSTITUTE OF TECHNOLOGY AND SCIENCES</a:t>
            </a:r>
          </a:p>
          <a:p>
            <a:pPr algn="ctr"/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Approved by AICTE, New Delhi &amp; Affiliated to J.N.T.U. Ananthapuram, Accredited by </a:t>
            </a:r>
          </a:p>
          <a:p>
            <a:pPr algn="ctr"/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NAAC Near S.K. University, </a:t>
            </a:r>
            <a:r>
              <a:rPr lang="en-US" altLang="en-US" sz="1600" b="1" dirty="0" err="1" smtClean="0">
                <a:latin typeface="Times New Roman" pitchFamily="18" charset="0"/>
                <a:cs typeface="Times New Roman" pitchFamily="18" charset="0"/>
              </a:rPr>
              <a:t>Itikalapalli</a:t>
            </a:r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(V), Anantapur (</a:t>
            </a:r>
            <a:r>
              <a:rPr lang="en-US" altLang="en-US" sz="1600" b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) – 515 721.A.P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 1" descr="C:\Users\AkhilJaswanth\Desktop\college new logo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020" y="4953001"/>
            <a:ext cx="105156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8150" y="381002"/>
            <a:ext cx="37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 metrics: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2890" y="2286000"/>
            <a:ext cx="928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Precision: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Measures how many of the predicted positive cases were actually correct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76412" y="4648200"/>
            <a:ext cx="30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7570" y="1676400"/>
            <a:ext cx="3110865" cy="48981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63930" y="4648199"/>
            <a:ext cx="85001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F1-Score: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Balances precision and recall in a single metric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3930" y="914401"/>
            <a:ext cx="814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Represents the percentage of correctly predicted instance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040" y="3505201"/>
            <a:ext cx="928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Recall: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Measures how many actual positive cases were correctly identified.</a:t>
            </a:r>
          </a:p>
          <a:p>
            <a:endParaRPr lang="en-US" dirty="0"/>
          </a:p>
        </p:txBody>
      </p:sp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5720" y="2819400"/>
            <a:ext cx="2219960" cy="558800"/>
          </a:xfrm>
          <a:prstGeom prst="rect">
            <a:avLst/>
          </a:prstGeom>
          <a:noFill/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3870" y="4114800"/>
            <a:ext cx="1957070" cy="558800"/>
          </a:xfrm>
          <a:prstGeom prst="rect">
            <a:avLst/>
          </a:prstGeom>
          <a:noFill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0460" y="5410200"/>
            <a:ext cx="3979863" cy="56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782" y="304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4.4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IN" altLang="en-US" b="1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dvantages</a:t>
            </a: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4970" y="685801"/>
            <a:ext cx="43815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Real-Time Predictions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Scalable Solution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Passenger Experience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Automation &amp; Efficiency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891" y="2819400"/>
            <a:ext cx="532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4.5 </a:t>
            </a: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Software and Hardware Requirements</a:t>
            </a:r>
            <a:r>
              <a:rPr lang="en-IN" alt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890" y="3505200"/>
            <a:ext cx="4556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Hardware Requirements:</a:t>
            </a:r>
          </a:p>
          <a:p>
            <a:pPr>
              <a:lnSpc>
                <a:spcPct val="150000"/>
              </a:lnSpc>
            </a:pPr>
            <a:r>
              <a:rPr lang="en-US" sz="1600" b="1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	:	Intel Core i7.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Disk	:	1TB.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	:	15’’ LED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Devices:	Keyboard, Mouse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	:	16GB.</a:t>
            </a:r>
            <a:endParaRPr lang="en-IN" sz="1600" spc="0" dirty="0" smtClean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2020" y="3733801"/>
            <a:ext cx="53454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Software Requirements: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	:Windows 10.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Language	:Python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	                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Charm, Visual Studio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	                :SQLite3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8670" y="8382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4.6 Modules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670" y="1447800"/>
            <a:ext cx="9113520" cy="259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entire ML pipeline: data collection, preprocessing, feature engineering, model training, evaluation, and real-time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access, oversees data storage and updates, initiates model retraining, and monitors system performance and API usage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Enhancement: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factors like weather, holidays, and air traffic. Adds automation for retraining models with new flight and delay 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891" y="381000"/>
            <a:ext cx="27869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4.7 </a:t>
            </a:r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</a:rPr>
              <a:t>System Architecture</a:t>
            </a:r>
            <a:endParaRPr lang="en-US" sz="2000" dirty="0"/>
          </a:p>
        </p:txBody>
      </p:sp>
      <p:pic>
        <p:nvPicPr>
          <p:cNvPr id="5" name="Picture 1">
            <a:extLst>
              <a:ext uri="{FF2B5EF4-FFF2-40B4-BE49-F238E27FC236}">
                <a16:creationId xmlns="" xmlns:a16="http://schemas.microsoft.com/office/drawing/2014/main" id="{B5993CF9-1C91-38EA-665E-D41E09FB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1" y="381000"/>
            <a:ext cx="5537762" cy="518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" y="762003"/>
            <a:ext cx="420624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Client (Web Browser):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UI built with W3.CSS and Font Awesome, communicates via HTTP/HTTPS.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Server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Handles login, registration, and prediction using: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Management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Module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 user info and flight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ML Model: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Predicts delays using trained historical data.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457200"/>
            <a:ext cx="372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4.8 Proposed System Algorithms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1066800"/>
            <a:ext cx="4800600" cy="460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Labels,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Predicted Class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Preprocess the data (handle missing values and encode features)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multiple decision trees: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For each tree, sample the data randomly (with replacement).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For each split, choose a random subset of features.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new data, get predictions from all trees.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Combine the predictions by majority voting (for classification) or averaging (for regression).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Return the final predicted class.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914400"/>
            <a:ext cx="510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Gradient Boosting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TrainingData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Labels,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NewData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PredictedClass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 the data (clean and encode features)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with a simple prediction (like the average of the labels).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iteration: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Calculate the residuals (errors) from the current prediction.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Train a new tree on the residuals to improve the model.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Add the new tree’s predictions to the existing model with a small learning rate.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4: For new data, use the final model’s prediction.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 5: Return the predicted class or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381000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alt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5. SYSTEM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2" y="91440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5.1 DFD Diagram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9B3847-F9B0-955A-56AC-855090F0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371600"/>
            <a:ext cx="8228422" cy="2523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0520" y="3886202"/>
            <a:ext cx="96393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DFD shows how data flows through the system: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enters flight details and views predictions.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manages users via the User Management System.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System processes inputs, interacts with the Result component and Database.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Users register through the Registration System, which stores data in the Database.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Database holds user info and ML models.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304800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</a:rPr>
              <a:t>5.2 Use Case Diagram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1D407E-EF66-A7FA-A36F-2AF546DD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838200"/>
            <a:ext cx="394335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2890" y="838200"/>
            <a:ext cx="5958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use case diagram is a visual representation that shows the interactions between users (actors) and a system to capture its functional requirements.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" y="1905001"/>
            <a:ext cx="57543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Actors: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Use Cases: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Register: Sign up to create an account.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Login: Log in to access the system.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Flight Delay: Enter flight details to get delay prediction.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 Use Cases: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Login: Access admin panel.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Users: See all registered users.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Activate User: Approve user accounts.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User: Restrict access for specific users.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457200"/>
            <a:ext cx="3329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</a:rPr>
              <a:t>5.3 Sequence Diagram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1A9495F-DCB8-EF4B-C559-5D04587D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90" y="838200"/>
            <a:ext cx="473202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2890" y="914402"/>
            <a:ext cx="49218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sequence diagram is a UML diagram that shows how objects interact in a system over time through the exchange of messages.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diagram shows how the system predicts flight delays: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enters flight details.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Views pass data to the Model.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retrieves the trained model from the Database.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is made and sent back to Views.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Views display the result to the User.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150" y="381000"/>
            <a:ext cx="271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6. TEST CASES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A08017E-6859-54BD-9182-14FC8D3A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2980188"/>
              </p:ext>
            </p:extLst>
          </p:nvPr>
        </p:nvGraphicFramePr>
        <p:xfrm>
          <a:off x="525782" y="914403"/>
          <a:ext cx="9025890" cy="4366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039">
                  <a:extLst>
                    <a:ext uri="{9D8B030D-6E8A-4147-A177-3AD203B41FA5}">
                      <a16:colId xmlns="" xmlns:a16="http://schemas.microsoft.com/office/drawing/2014/main" val="1210543674"/>
                    </a:ext>
                  </a:extLst>
                </a:gridCol>
                <a:gridCol w="1741912">
                  <a:extLst>
                    <a:ext uri="{9D8B030D-6E8A-4147-A177-3AD203B41FA5}">
                      <a16:colId xmlns="" xmlns:a16="http://schemas.microsoft.com/office/drawing/2014/main" val="2822799467"/>
                    </a:ext>
                  </a:extLst>
                </a:gridCol>
                <a:gridCol w="2611859">
                  <a:extLst>
                    <a:ext uri="{9D8B030D-6E8A-4147-A177-3AD203B41FA5}">
                      <a16:colId xmlns="" xmlns:a16="http://schemas.microsoft.com/office/drawing/2014/main" val="2712652955"/>
                    </a:ext>
                  </a:extLst>
                </a:gridCol>
                <a:gridCol w="4039080">
                  <a:extLst>
                    <a:ext uri="{9D8B030D-6E8A-4147-A177-3AD203B41FA5}">
                      <a16:colId xmlns="" xmlns:a16="http://schemas.microsoft.com/office/drawing/2014/main" val="2925211161"/>
                    </a:ext>
                  </a:extLst>
                </a:gridCol>
              </a:tblGrid>
              <a:tr h="327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Case No.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Scenario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Steps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Outcome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1243205307"/>
                  </a:ext>
                </a:extLst>
              </a:tr>
              <a:tr h="4969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Valid Input Data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valid data for all fields (e.g., FL_DATE, TAIL_NUM, CRS_DEP_TIME).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 should submit successfully and display prediction result.</a:t>
                      </a:r>
                      <a:endParaRPr lang="en-IN" sz="10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252222765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358857"/>
                  </a:ext>
                </a:extLst>
              </a:tr>
              <a:tr h="4137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Invalid Flight Date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an invalid or future date for FL_DATE.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form should reject submission and show an error message like "Invalid date."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4165886731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7294865"/>
                  </a:ext>
                </a:extLst>
              </a:tr>
              <a:tr h="4137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Missing Required Fields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Leave some required fields (e.g., OP_UNIQUE_CARRIER) blank.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 messages should indicate missing fields, and no prediction is made.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2092058139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723953"/>
                  </a:ext>
                </a:extLst>
              </a:tr>
              <a:tr h="24601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Predicting for </a:t>
                      </a:r>
                      <a:r>
                        <a:rPr lang="en-IN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Cancelled </a:t>
                      </a: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Flight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Set CANCELLED to 1.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system should display a message like "Flight is </a:t>
                      </a:r>
                      <a:r>
                        <a:rPr lang="en-IN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canceled</a:t>
                      </a: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," and no prediction is made.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3252834174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Fill other fields with valid data.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6822555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1497938"/>
                  </a:ext>
                </a:extLst>
              </a:tr>
              <a:tr h="62693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Invalid Airport ID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invalid data for ORIGIN_AIRPORT_ID or DEST_AIRPORT_ID.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 message should display "Invalid Airport ID."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2927763677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5802883"/>
                  </a:ext>
                </a:extLst>
              </a:tr>
              <a:tr h="4137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Valid Flight Number Format</a:t>
                      </a:r>
                      <a:endParaRPr lang="en-IN" sz="10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a valid numeric flight number in OP_CARRIER_FL_NUM.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 should submit successfully, and a prediction should be displayed.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3794997535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39043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151" y="381002"/>
            <a:ext cx="19082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81635" lvl="0">
              <a:lnSpc>
                <a:spcPct val="150000"/>
              </a:lnSpc>
              <a:spcBef>
                <a:spcPts val="685"/>
              </a:spcBef>
              <a:buSzPts val="1200"/>
              <a:tabLst>
                <a:tab pos="561340" algn="l"/>
                <a:tab pos="562610" algn="l"/>
              </a:tabLst>
            </a:pPr>
            <a:r>
              <a:rPr lang="en-US" b="1" dirty="0" smtClean="0"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7</a:t>
            </a:r>
            <a:r>
              <a:rPr lang="en-US" b="1" spc="0" dirty="0" smtClean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 RESULTS:</a:t>
            </a:r>
            <a:endParaRPr lang="en-US" b="1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EBD4E66-6B7D-5A18-9953-4C92BAEB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66802"/>
            <a:ext cx="8587740" cy="43363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43350" y="556260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7.1 Home Page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3350" y="457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" y="914400"/>
            <a:ext cx="77114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15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. Abstract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2. Introduction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3. Existing Systems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3.1 Disadvantages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 Proposed Systems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4.1 Introduction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4.2 Objectives</a:t>
            </a:r>
          </a:p>
          <a:p>
            <a:pPr marL="0" lvl="1" indent="457200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4.3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delay prediction model</a:t>
            </a:r>
          </a:p>
          <a:p>
            <a:pPr marL="0" lvl="1" indent="45720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4.4 Advantages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4.5 Software and Hardware Requirements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4.6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Architecture</a:t>
            </a:r>
            <a:endParaRPr lang="en-I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5. System Design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5.1 DFD Diagram</a:t>
            </a:r>
          </a:p>
          <a:p>
            <a:pPr marL="0" lvl="1" indent="45720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5.2 Use Case Diagram</a:t>
            </a:r>
            <a:endParaRPr lang="en-I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5.3 Sequence Diagram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6. Test cases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7. Results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8. Conclusion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9. References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282441-C464-A35B-A41E-B8434ED47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09600"/>
            <a:ext cx="9807069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090" y="5105400"/>
            <a:ext cx="385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7.2  User Registration Page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0369B34-A9AE-E23E-CC6F-27D44536F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84924"/>
            <a:ext cx="9464040" cy="4513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8090" y="52578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7.3 User Login Page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AD6E4C4-B4A7-B080-7002-21B78A8B3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838202"/>
            <a:ext cx="9724105" cy="4343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5720" y="5410202"/>
            <a:ext cx="317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7.4  Admin Home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7F19D1F-F400-AF66-32AD-0EA69EE1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838200"/>
            <a:ext cx="9376411" cy="4286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7570" y="5486403"/>
            <a:ext cx="332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7.5 </a:t>
            </a:r>
            <a:r>
              <a:rPr lang="en-IN" dirty="0" smtClean="0"/>
              <a:t>Fig. User Home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81C54B-EBBA-E5E5-1F55-42790BA2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" y="1143002"/>
            <a:ext cx="9464040" cy="2352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2830" y="3886202"/>
            <a:ext cx="28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7.6 Training Result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FC4BE52-A78D-0BB8-1651-D310B012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685800"/>
            <a:ext cx="8276088" cy="4455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2830" y="5410202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7.7 Flight Delay Prediction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1" y="838202"/>
            <a:ext cx="10213836" cy="447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768091" y="5638802"/>
            <a:ext cx="243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7.8 Prediction Result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90600"/>
            <a:ext cx="3719407" cy="244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7570" y="1219202"/>
            <a:ext cx="3505200" cy="237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2770" y="1219200"/>
            <a:ext cx="3592830" cy="251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2"/>
            <a:ext cx="3546219" cy="233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67051" y="3886200"/>
            <a:ext cx="4415994" cy="225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73290" y="3962402"/>
            <a:ext cx="3009251" cy="244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38150" y="304800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Graphs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2" y="685800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410" y="1295401"/>
            <a:ext cx="8412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a machine learning-based system to predict flight delays accurately.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Implemented and evaluated multiple models to improve prediction performance.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Built a user-friendly interface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real-time predictions.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Helps airlines and passengers plan better and reduce uncertainty.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Future work includes adding more features and optimizing model accuracy further.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457200"/>
            <a:ext cx="315468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9. 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7861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" y="1066801"/>
            <a:ext cx="97999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Y., Jain, D., Sharma, S.,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V.,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Zaveri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A. (2020) Flight Delay Prediction System. International Journal Of Engineering Research &amp; Technology (IJERT) Volume 09, Issue 03 (March 2020).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[2] Bureau of Transportation Statistics. Available online: https://www.bts.gov/ (accessed on 26 March 2020).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[3]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Akpinar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M.T.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Karabacak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M.E. (2017). Data mining applications in civil aviation sector: State-of-art review. In CEUR Workshop Proc (Vol. 1852, pp. 18-25).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Nazeri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Z. and Zhang, J. (2017). Mining Aviation Data to Understand Impacts of Severe Weather. In Proceedings of the International Conference on Information Technology: Coding and Computing (ITCC.02) pp. 518-523.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[5] Ha. ,. J. N. a. H. P. S. Man. (2015) "Analysis of Air-Moving on Schedule Big Data based on Crisp Dm Methodology," ARPN Journal of Engineering and Applied Sciences, pp. 2088-2091.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304800"/>
            <a:ext cx="217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BSTRACT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" y="1295402"/>
            <a:ext cx="8675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410" y="2286002"/>
            <a:ext cx="90258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" y="4267201"/>
            <a:ext cx="885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685802"/>
            <a:ext cx="9719311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Flight delays are a major challenge affecting passengers, airline operations, and regional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economies.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introduces a Flight Delay Prediction System using Machine Learning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techniques.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analyzes historical flight data to train and evaluate models for predicting potential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delays.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 Used: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Gradient Boosting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Real-world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datasets are utilized to ensure practical and relevant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outcomes.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Goals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passenger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satisfaction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costs due to delays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930" y="2438402"/>
            <a:ext cx="8500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780" y="53340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" y="1143002"/>
            <a:ext cx="9201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10" y="2514602"/>
            <a:ext cx="9201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1" y="4800602"/>
            <a:ext cx="9201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1" y="1219202"/>
            <a:ext cx="89382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Flight delays impact efficiency and economics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aviation.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Commercial flights experience delays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machine learning for accurate delay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historical data including schedule, weather,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traffic.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ML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Forest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Gradient Boosting.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Build a scalable, real-time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planning, reduce delays, and enhance passenger experience.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3505200" cy="792162"/>
          </a:xfrm>
        </p:spPr>
        <p:txBody>
          <a:bodyPr/>
          <a:lstStyle/>
          <a:p>
            <a:r>
              <a:rPr lang="en-IN" altLang="en-US" sz="2000" b="1" dirty="0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3.EXISTING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410" y="990601"/>
            <a:ext cx="806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basic statistical models like Linear Regression and Time-Series Analysis.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manual delay management and basic scheduling tools.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Relies on limited data (e.g., scheduled times, historical delays).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Lacks predictive intelligence for proactive decisions.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1" y="3276600"/>
            <a:ext cx="972693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20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3.1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Disadvantages of Existing Systems</a:t>
            </a:r>
            <a:r>
              <a:rPr lang="en-IN" altLang="en-US" sz="20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Feature Scope: Ignores weather, traffic, and operational data.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Reactive in Nature: Deals with delays after they happen.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Accuracy: Struggles with complex relationships in flight data.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Outdated Methods: Depends on basic models like Decision Tree &amp; Logistic Regression.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891" y="3810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 4. PROPOSED SYSTEMS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152" y="838202"/>
            <a:ext cx="979596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4.1 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Utilizes advanced Machine Learning algorithms to forecast flight delays.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Trained on a comprehensive dataset from the U.S. Bureau of Transportation Statistics (2019).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Incorporates diverse features such as: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Weather conditions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Flight schedule data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Airport traffic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Airline-specific performance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real-time prediction and proactive decision-making for airlines and passengers.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accuracy, scalability, and efficiency compared to traditional systems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381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4.2 Objectives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" y="838202"/>
            <a:ext cx="88506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minimize flight delays and cancellations using predictive analytics.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forecast delays based on historical and real-time flight attributes.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assist airlines in optimizing flight schedules and resource management.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provide passengers with timely and reliable delay predictions.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scalable and accurate prediction system using supervised machine learning models.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891" y="3352802"/>
            <a:ext cx="350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 Flight delay prediction model: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" y="3733800"/>
            <a:ext cx="88506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Implements a structured approach using machine learning algorithms.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410" y="4267202"/>
            <a:ext cx="4994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Flight Delay 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begins by collecting real-world flight data from the official US BTS database, which includes details like schedule times, delays and more.</a:t>
            </a:r>
          </a:p>
        </p:txBody>
      </p:sp>
      <p:pic>
        <p:nvPicPr>
          <p:cNvPr id="11" name="Image 2">
            <a:extLst>
              <a:ext uri="{FF2B5EF4-FFF2-40B4-BE49-F238E27FC236}">
                <a16:creationId xmlns="" xmlns:a16="http://schemas.microsoft.com/office/drawing/2014/main" id="{5D79FF71-F968-6361-5CEB-C972E89BC6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10" y="4191002"/>
            <a:ext cx="4146877" cy="2051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9361" y="381000"/>
            <a:ext cx="400408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2890" y="304802"/>
            <a:ext cx="630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Collections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Gathering and aggregating relevant features from multiple sources such as flight history, weather reports, and airline schedules.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" y="1828802"/>
            <a:ext cx="5695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Cleansing raw data by: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Removing missing values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outliers and duplicates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Normalizing or standardizing 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150" y="4038602"/>
            <a:ext cx="5520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Selecting important inputs (features) that impact delay prediction: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Date, airline, airport, time of day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Taxi-out time, day of week, weather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457202"/>
            <a:ext cx="10165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 Data / Test Data Split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is divided into: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Set – used to teach the model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Set – used to evaluate model accuracy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Typically, 80% for training and 20% for testing.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50" y="2362200"/>
            <a:ext cx="736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trained model is tested using the test data and evaluated using: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Confusion matrix: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confusion matrix is a table that summarizes the performance of a classification model by comparing actual and predicted values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33600" y="4343400"/>
          <a:ext cx="534543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810"/>
                <a:gridCol w="1826355"/>
                <a:gridCol w="1737265"/>
              </a:tblGrid>
              <a:tr h="609600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Actually Positive(1) 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Actually Negative(0)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Predicted Positive(1)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 Positives (TPs)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 Positives (FPs)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Predicted Negative(0)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 Negatives (FNs)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 Negatives (TNs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376412" y="4648200"/>
            <a:ext cx="30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" y="594360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1857</Words>
  <Application>Microsoft Office PowerPoint</Application>
  <PresentationFormat>Custom</PresentationFormat>
  <Paragraphs>281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3.EXISTING SYSTEMS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</cp:revision>
  <dcterms:created xsi:type="dcterms:W3CDTF">2025-04-12T11:59:49Z</dcterms:created>
  <dcterms:modified xsi:type="dcterms:W3CDTF">2025-04-15T13:04:18Z</dcterms:modified>
</cp:coreProperties>
</file>