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276" y="-4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885296-324F-469C-BF3B-E8228D6AAC12}" type="datetimeFigureOut">
              <a:rPr lang="en-US" smtClean="0"/>
              <a:t>4/12/2025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94A395-D2FA-425E-A7A3-F80596797C6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B6C5E1-5451-49CD-B6B8-37BE32D0D1A0}"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A0434-28CF-483A-8543-DD65E82321A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B6C5E1-5451-49CD-B6B8-37BE32D0D1A0}"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A0434-28CF-483A-8543-DD65E82321A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B6C5E1-5451-49CD-B6B8-37BE32D0D1A0}"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A0434-28CF-483A-8543-DD65E82321A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B6C5E1-5451-49CD-B6B8-37BE32D0D1A0}"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A0434-28CF-483A-8543-DD65E82321A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B6C5E1-5451-49CD-B6B8-37BE32D0D1A0}"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A0434-28CF-483A-8543-DD65E82321A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B6C5E1-5451-49CD-B6B8-37BE32D0D1A0}" type="datetimeFigureOut">
              <a:rPr lang="en-US" smtClean="0"/>
              <a:t>4/12/2025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7A0434-28CF-483A-8543-DD65E82321A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B6C5E1-5451-49CD-B6B8-37BE32D0D1A0}" type="datetimeFigureOut">
              <a:rPr lang="en-US" smtClean="0"/>
              <a:t>4/12/2025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7A0434-28CF-483A-8543-DD65E82321A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B6C5E1-5451-49CD-B6B8-37BE32D0D1A0}" type="datetimeFigureOut">
              <a:rPr lang="en-US" smtClean="0"/>
              <a:t>4/12/2025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7A0434-28CF-483A-8543-DD65E82321A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B6C5E1-5451-49CD-B6B8-37BE32D0D1A0}" type="datetimeFigureOut">
              <a:rPr lang="en-US" smtClean="0"/>
              <a:t>4/12/2025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7A0434-28CF-483A-8543-DD65E82321A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B6C5E1-5451-49CD-B6B8-37BE32D0D1A0}" type="datetimeFigureOut">
              <a:rPr lang="en-US" smtClean="0"/>
              <a:t>4/12/2025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7A0434-28CF-483A-8543-DD65E82321A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B6C5E1-5451-49CD-B6B8-37BE32D0D1A0}" type="datetimeFigureOut">
              <a:rPr lang="en-US" smtClean="0"/>
              <a:t>4/12/2025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7A0434-28CF-483A-8543-DD65E82321A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B6C5E1-5451-49CD-B6B8-37BE32D0D1A0}" type="datetimeFigureOut">
              <a:rPr lang="en-US" smtClean="0"/>
              <a:t>4/12/2025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A0434-28CF-483A-8543-DD65E82321A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228600"/>
            <a:ext cx="8534400" cy="6432530"/>
          </a:xfrm>
          <a:prstGeom prst="rect">
            <a:avLst/>
          </a:prstGeom>
        </p:spPr>
        <p:txBody>
          <a:bodyPr wrap="square">
            <a:spAutoFit/>
          </a:bodyPr>
          <a:lstStyle/>
          <a:p>
            <a:pPr algn="ctr"/>
            <a:r>
              <a:rPr lang="en-US" altLang="en-US" dirty="0" smtClean="0">
                <a:latin typeface="Times New Roman" pitchFamily="18" charset="0"/>
                <a:cs typeface="Times New Roman" pitchFamily="18" charset="0"/>
              </a:rPr>
              <a:t>A Project Report on</a:t>
            </a:r>
          </a:p>
          <a:p>
            <a:pPr algn="ctr"/>
            <a:r>
              <a:rPr lang="en-US" sz="2000" b="1" dirty="0" smtClean="0">
                <a:latin typeface="Times New Roman" pitchFamily="18" charset="0"/>
                <a:cs typeface="Times New Roman" pitchFamily="18" charset="0"/>
              </a:rPr>
              <a:t>Machine Learning Techniques for Accurate Flight Delay Forecasting</a:t>
            </a:r>
          </a:p>
          <a:p>
            <a:pPr algn="ctr"/>
            <a:r>
              <a:rPr lang="en-US" altLang="en-US" i="1" dirty="0" smtClean="0">
                <a:latin typeface="Times New Roman" pitchFamily="18" charset="0"/>
                <a:cs typeface="Times New Roman" pitchFamily="18" charset="0"/>
              </a:rPr>
              <a:t>submitted in the partial fulfillment of the requirements for the award of the degree of</a:t>
            </a:r>
            <a:endParaRPr lang="en-US" altLang="en-US" sz="1600" dirty="0" smtClean="0">
              <a:latin typeface="Times New Roman" pitchFamily="18" charset="0"/>
              <a:cs typeface="Times New Roman" pitchFamily="18" charset="0"/>
            </a:endParaRPr>
          </a:p>
          <a:p>
            <a:pPr algn="ctr"/>
            <a:r>
              <a:rPr lang="en-US" altLang="en-US" b="1" dirty="0" smtClean="0">
                <a:latin typeface="Times New Roman" pitchFamily="18" charset="0"/>
                <a:cs typeface="Times New Roman" pitchFamily="18" charset="0"/>
              </a:rPr>
              <a:t>BACHELOR OF TECHNOLOGY</a:t>
            </a:r>
          </a:p>
          <a:p>
            <a:pPr algn="ctr"/>
            <a:r>
              <a:rPr lang="en-US" altLang="en-US" dirty="0" smtClean="0">
                <a:latin typeface="Times New Roman" pitchFamily="18" charset="0"/>
                <a:cs typeface="Times New Roman" pitchFamily="18" charset="0"/>
              </a:rPr>
              <a:t>In</a:t>
            </a:r>
          </a:p>
          <a:p>
            <a:pPr algn="ctr"/>
            <a:r>
              <a:rPr lang="en-US" b="1" dirty="0" smtClean="0">
                <a:latin typeface="Times New Roman" pitchFamily="18" charset="0"/>
                <a:cs typeface="Times New Roman" pitchFamily="18" charset="0"/>
              </a:rPr>
              <a:t>COMPUTER  SCIENCE AND ENGINEERING</a:t>
            </a:r>
            <a:endParaRPr lang="en-US" altLang="en-US" b="1" dirty="0" smtClean="0">
              <a:latin typeface="Times New Roman" pitchFamily="18" charset="0"/>
              <a:cs typeface="Times New Roman" pitchFamily="18" charset="0"/>
            </a:endParaRPr>
          </a:p>
          <a:p>
            <a:pPr algn="ctr"/>
            <a:r>
              <a:rPr lang="en-US" altLang="en-US" dirty="0" smtClean="0">
                <a:latin typeface="Times New Roman" pitchFamily="18" charset="0"/>
                <a:cs typeface="Times New Roman" pitchFamily="18" charset="0"/>
              </a:rPr>
              <a:t>By</a:t>
            </a:r>
          </a:p>
          <a:p>
            <a:pPr algn="ctr"/>
            <a:r>
              <a:rPr lang="en-US" dirty="0" smtClean="0">
                <a:latin typeface="Times New Roman" pitchFamily="18" charset="0"/>
                <a:cs typeface="Times New Roman" pitchFamily="18" charset="0"/>
              </a:rPr>
              <a:t>Devangam Harathi   	212G1A0571</a:t>
            </a:r>
          </a:p>
          <a:p>
            <a:pPr algn="ctr"/>
            <a:r>
              <a:rPr lang="en-US" dirty="0" smtClean="0">
                <a:latin typeface="Times New Roman" pitchFamily="18" charset="0"/>
                <a:cs typeface="Times New Roman" pitchFamily="18" charset="0"/>
              </a:rPr>
              <a:t>Shaik Sohail               	222G5A0514</a:t>
            </a:r>
          </a:p>
          <a:p>
            <a:pPr algn="ctr"/>
            <a:r>
              <a:rPr lang="en-US" dirty="0" smtClean="0">
                <a:latin typeface="Times New Roman" pitchFamily="18" charset="0"/>
                <a:cs typeface="Times New Roman" pitchFamily="18" charset="0"/>
              </a:rPr>
              <a:t>Madiga Shireesha  		212G1A0594</a:t>
            </a:r>
          </a:p>
          <a:p>
            <a:pPr algn="ctr"/>
            <a:r>
              <a:rPr lang="en-US" dirty="0" smtClean="0">
                <a:latin typeface="Times New Roman" pitchFamily="18" charset="0"/>
                <a:cs typeface="Times New Roman" pitchFamily="18" charset="0"/>
              </a:rPr>
              <a:t>K. Kiran Kumar 		212G1A0591</a:t>
            </a:r>
          </a:p>
          <a:p>
            <a:pPr algn="ctr"/>
            <a:r>
              <a:rPr lang="en-US" dirty="0" smtClean="0">
                <a:latin typeface="Times New Roman" pitchFamily="18" charset="0"/>
                <a:cs typeface="Times New Roman" pitchFamily="18" charset="0"/>
              </a:rPr>
              <a:t>V. Adi Keshava Reddy 	212G1A05C1 </a:t>
            </a:r>
          </a:p>
          <a:p>
            <a:pPr algn="ctr"/>
            <a:r>
              <a:rPr lang="en-US" dirty="0" smtClean="0">
                <a:latin typeface="Times New Roman" pitchFamily="18" charset="0"/>
                <a:cs typeface="Times New Roman" pitchFamily="18" charset="0"/>
              </a:rPr>
              <a:t>V. Pradeep Kumar Naik 	212G1A05B9</a:t>
            </a:r>
            <a:endParaRPr lang="en-US" altLang="en-US" dirty="0" smtClean="0">
              <a:latin typeface="Times New Roman" pitchFamily="18" charset="0"/>
              <a:cs typeface="Times New Roman" pitchFamily="18" charset="0"/>
            </a:endParaRPr>
          </a:p>
          <a:p>
            <a:endParaRPr lang="en-US" altLang="en-US" dirty="0" smtClean="0">
              <a:latin typeface="Times New Roman" pitchFamily="18" charset="0"/>
              <a:cs typeface="Times New Roman" pitchFamily="18" charset="0"/>
            </a:endParaRPr>
          </a:p>
          <a:p>
            <a:pPr algn="ctr"/>
            <a:r>
              <a:rPr lang="en-US" altLang="en-US" dirty="0" smtClean="0">
                <a:latin typeface="Times New Roman" pitchFamily="18" charset="0"/>
                <a:cs typeface="Times New Roman" pitchFamily="18" charset="0"/>
              </a:rPr>
              <a:t>Under Supervision of</a:t>
            </a:r>
          </a:p>
          <a:p>
            <a:pPr algn="ctr"/>
            <a:r>
              <a:rPr lang="en-US" altLang="en-US" b="1" dirty="0" smtClean="0">
                <a:latin typeface="Times New Roman" pitchFamily="18" charset="0"/>
                <a:cs typeface="Times New Roman" pitchFamily="18" charset="0"/>
              </a:rPr>
              <a:t>Dr. K</a:t>
            </a:r>
            <a:r>
              <a:rPr lang="en-IN" altLang="en-US" b="1" dirty="0" smtClean="0">
                <a:latin typeface="Times New Roman" pitchFamily="18" charset="0"/>
                <a:cs typeface="Times New Roman" pitchFamily="18" charset="0"/>
              </a:rPr>
              <a:t>.</a:t>
            </a:r>
            <a:r>
              <a:rPr lang="en-US" altLang="en-US" b="1" dirty="0" smtClean="0">
                <a:latin typeface="Times New Roman" pitchFamily="18" charset="0"/>
                <a:cs typeface="Times New Roman" pitchFamily="18" charset="0"/>
              </a:rPr>
              <a:t> BHARGAVI</a:t>
            </a:r>
            <a:r>
              <a:rPr lang="en-US" altLang="en-US" b="1" baseline="-25000" dirty="0" smtClean="0">
                <a:latin typeface="Times New Roman" pitchFamily="18" charset="0"/>
                <a:cs typeface="Times New Roman" pitchFamily="18" charset="0"/>
              </a:rPr>
              <a:t> M.Tech, Ph.D</a:t>
            </a:r>
            <a:endParaRPr lang="en-US" altLang="en-US" b="1" dirty="0" smtClean="0">
              <a:latin typeface="Times New Roman" pitchFamily="18" charset="0"/>
              <a:cs typeface="Times New Roman" pitchFamily="18" charset="0"/>
            </a:endParaRPr>
          </a:p>
          <a:p>
            <a:pPr algn="ctr"/>
            <a:r>
              <a:rPr lang="en-US" altLang="en-US" dirty="0" smtClean="0">
                <a:latin typeface="Times New Roman" pitchFamily="18" charset="0"/>
                <a:cs typeface="Times New Roman" pitchFamily="18" charset="0"/>
              </a:rPr>
              <a:t>Associate Professor &amp; HOD,  Department of Computer Science and Engineering</a:t>
            </a:r>
          </a:p>
          <a:p>
            <a:pPr algn="ctr"/>
            <a:endParaRPr lang="en-US" altLang="en-US" dirty="0" smtClean="0">
              <a:latin typeface="Times New Roman" pitchFamily="18" charset="0"/>
              <a:cs typeface="Times New Roman" pitchFamily="18" charset="0"/>
            </a:endParaRPr>
          </a:p>
          <a:p>
            <a:pPr algn="ctr"/>
            <a:endParaRPr lang="en-US" altLang="en-US" b="1" dirty="0" smtClean="0">
              <a:latin typeface="Times New Roman" pitchFamily="18" charset="0"/>
              <a:cs typeface="Times New Roman" pitchFamily="18" charset="0"/>
            </a:endParaRPr>
          </a:p>
          <a:p>
            <a:pPr algn="ctr"/>
            <a:endParaRPr lang="en-US" altLang="en-US" b="1" dirty="0" smtClean="0">
              <a:latin typeface="Times New Roman" pitchFamily="18" charset="0"/>
              <a:cs typeface="Times New Roman" pitchFamily="18" charset="0"/>
            </a:endParaRPr>
          </a:p>
          <a:p>
            <a:pPr algn="ctr"/>
            <a:r>
              <a:rPr lang="en-US" altLang="en-US" b="1" dirty="0" smtClean="0">
                <a:latin typeface="Times New Roman" pitchFamily="18" charset="0"/>
                <a:cs typeface="Times New Roman" pitchFamily="18" charset="0"/>
              </a:rPr>
              <a:t>ANANTHA LAKSHMI INSTITUTE OF TECHNOLOGY AND SCIENCES</a:t>
            </a:r>
          </a:p>
          <a:p>
            <a:pPr algn="ctr"/>
            <a:r>
              <a:rPr lang="en-US" altLang="en-US" sz="1600" b="1" dirty="0" smtClean="0">
                <a:latin typeface="Times New Roman" pitchFamily="18" charset="0"/>
                <a:cs typeface="Times New Roman" pitchFamily="18" charset="0"/>
              </a:rPr>
              <a:t>Approved by AICTE, New Delhi &amp; Affiliated to J.N.T.U. Ananthapuram, Accredited by </a:t>
            </a:r>
          </a:p>
          <a:p>
            <a:pPr algn="ctr"/>
            <a:r>
              <a:rPr lang="en-US" altLang="en-US" sz="1600" b="1" dirty="0" smtClean="0">
                <a:latin typeface="Times New Roman" pitchFamily="18" charset="0"/>
                <a:cs typeface="Times New Roman" pitchFamily="18" charset="0"/>
              </a:rPr>
              <a:t>NAAC Near S.K. University, </a:t>
            </a:r>
            <a:r>
              <a:rPr lang="en-US" altLang="en-US" sz="1600" b="1" dirty="0" err="1" smtClean="0">
                <a:latin typeface="Times New Roman" pitchFamily="18" charset="0"/>
                <a:cs typeface="Times New Roman" pitchFamily="18" charset="0"/>
              </a:rPr>
              <a:t>Itikalapalli</a:t>
            </a:r>
            <a:r>
              <a:rPr lang="en-US" altLang="en-US" sz="1600" b="1" dirty="0" smtClean="0">
                <a:latin typeface="Times New Roman" pitchFamily="18" charset="0"/>
                <a:cs typeface="Times New Roman" pitchFamily="18" charset="0"/>
              </a:rPr>
              <a:t>(V), Anantapur (</a:t>
            </a:r>
            <a:r>
              <a:rPr lang="en-US" altLang="en-US" sz="1600" b="1" dirty="0" err="1" smtClean="0">
                <a:latin typeface="Times New Roman" pitchFamily="18" charset="0"/>
                <a:cs typeface="Times New Roman" pitchFamily="18" charset="0"/>
              </a:rPr>
              <a:t>Dt</a:t>
            </a:r>
            <a:r>
              <a:rPr lang="en-US" altLang="en-US" sz="1600" b="1" dirty="0" smtClean="0">
                <a:latin typeface="Times New Roman" pitchFamily="18" charset="0"/>
                <a:cs typeface="Times New Roman" pitchFamily="18" charset="0"/>
              </a:rPr>
              <a:t>) – 515 721.A.P</a:t>
            </a:r>
            <a:r>
              <a:rPr lang="en-US" altLang="en-US" b="1" dirty="0" smtClean="0">
                <a:latin typeface="Times New Roman" pitchFamily="18" charset="0"/>
                <a:cs typeface="Times New Roman" pitchFamily="18" charset="0"/>
              </a:rPr>
              <a:t>.</a:t>
            </a:r>
            <a:endParaRPr lang="en-US" altLang="en-US" b="1" dirty="0" smtClean="0">
              <a:latin typeface="Times New Roman" pitchFamily="18" charset="0"/>
              <a:cs typeface="Times New Roman" pitchFamily="18" charset="0"/>
            </a:endParaRPr>
          </a:p>
        </p:txBody>
      </p:sp>
      <p:pic>
        <p:nvPicPr>
          <p:cNvPr id="7" name="Image 1" descr="C:\Users\AkhilJaswanth\Desktop\college new logo1.jpg"/>
          <p:cNvPicPr/>
          <p:nvPr/>
        </p:nvPicPr>
        <p:blipFill>
          <a:blip r:embed="rId2" cstate="print"/>
          <a:stretch>
            <a:fillRect/>
          </a:stretch>
        </p:blipFill>
        <p:spPr>
          <a:xfrm>
            <a:off x="4114800" y="4953001"/>
            <a:ext cx="914400" cy="762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04800"/>
            <a:ext cx="1672317" cy="369332"/>
          </a:xfrm>
          <a:prstGeom prst="rect">
            <a:avLst/>
          </a:prstGeom>
        </p:spPr>
        <p:txBody>
          <a:bodyPr wrap="none">
            <a:spAutoFit/>
          </a:bodyPr>
          <a:lstStyle/>
          <a:p>
            <a:r>
              <a:rPr lang="en-IN" altLang="en-US" b="1" dirty="0" smtClean="0">
                <a:latin typeface="Times New Roman" panose="02020603050405020304" charset="0"/>
                <a:cs typeface="Times New Roman" panose="02020603050405020304" charset="0"/>
                <a:sym typeface="+mn-ea"/>
              </a:rPr>
              <a:t>4.4 </a:t>
            </a:r>
            <a:r>
              <a:rPr lang="en-US" b="1" dirty="0" smtClean="0">
                <a:latin typeface="Times New Roman" panose="02020603050405020304" charset="0"/>
                <a:cs typeface="Times New Roman" panose="02020603050405020304" charset="0"/>
                <a:sym typeface="+mn-ea"/>
              </a:rPr>
              <a:t>A</a:t>
            </a:r>
            <a:r>
              <a:rPr lang="en-IN" altLang="en-US" b="1" dirty="0" err="1" smtClean="0">
                <a:latin typeface="Times New Roman" panose="02020603050405020304" charset="0"/>
                <a:cs typeface="Times New Roman" panose="02020603050405020304" charset="0"/>
                <a:sym typeface="+mn-ea"/>
              </a:rPr>
              <a:t>dvantages</a:t>
            </a:r>
            <a:endParaRPr lang="en-IN" altLang="en-US" b="1" dirty="0">
              <a:latin typeface="Times New Roman" panose="02020603050405020304" charset="0"/>
              <a:cs typeface="Times New Roman" panose="02020603050405020304" charset="0"/>
            </a:endParaRPr>
          </a:p>
        </p:txBody>
      </p:sp>
      <p:sp>
        <p:nvSpPr>
          <p:cNvPr id="5" name="TextBox 4"/>
          <p:cNvSpPr txBox="1"/>
          <p:nvPr/>
        </p:nvSpPr>
        <p:spPr>
          <a:xfrm>
            <a:off x="533400" y="685800"/>
            <a:ext cx="3195683" cy="1477328"/>
          </a:xfrm>
          <a:prstGeom prst="rect">
            <a:avLst/>
          </a:prstGeom>
          <a:noFill/>
        </p:spPr>
        <p:txBody>
          <a:bodyPr wrap="none" rtlCol="0">
            <a:spAutoFit/>
          </a:bodyPr>
          <a:lstStyle/>
          <a:p>
            <a:pPr marL="342900" indent="-342900">
              <a:buAutoNum type="arabicPeriod"/>
            </a:pPr>
            <a:r>
              <a:rPr lang="en-US" dirty="0" smtClean="0">
                <a:latin typeface="Times New Roman" pitchFamily="18" charset="0"/>
                <a:cs typeface="Times New Roman" pitchFamily="18" charset="0"/>
              </a:rPr>
              <a:t>Higher Accuracy</a:t>
            </a:r>
          </a:p>
          <a:p>
            <a:pPr marL="342900" indent="-342900">
              <a:buAutoNum type="arabicPeriod"/>
            </a:pPr>
            <a:r>
              <a:rPr lang="en-US" dirty="0" smtClean="0">
                <a:latin typeface="Times New Roman" pitchFamily="18" charset="0"/>
                <a:cs typeface="Times New Roman" pitchFamily="18" charset="0"/>
              </a:rPr>
              <a:t> Real-Time Predictions</a:t>
            </a:r>
          </a:p>
          <a:p>
            <a:pPr marL="342900" indent="-342900">
              <a:buAutoNum type="arabicPeriod"/>
            </a:pPr>
            <a:r>
              <a:rPr lang="en-US" dirty="0" smtClean="0">
                <a:latin typeface="Times New Roman" pitchFamily="18" charset="0"/>
                <a:cs typeface="Times New Roman" pitchFamily="18" charset="0"/>
              </a:rPr>
              <a:t>Scalable Solution</a:t>
            </a:r>
          </a:p>
          <a:p>
            <a:pPr marL="342900" indent="-342900">
              <a:buAutoNum type="arabicPeriod"/>
            </a:pPr>
            <a:r>
              <a:rPr lang="en-US" dirty="0" smtClean="0">
                <a:latin typeface="Times New Roman" pitchFamily="18" charset="0"/>
                <a:cs typeface="Times New Roman" pitchFamily="18" charset="0"/>
              </a:rPr>
              <a:t>Better Passenger Experience</a:t>
            </a:r>
          </a:p>
          <a:p>
            <a:pPr marL="342900" indent="-342900">
              <a:buAutoNum type="arabicPeriod"/>
            </a:pPr>
            <a:r>
              <a:rPr lang="en-US" dirty="0" smtClean="0">
                <a:latin typeface="Times New Roman" pitchFamily="18" charset="0"/>
                <a:cs typeface="Times New Roman" pitchFamily="18" charset="0"/>
              </a:rPr>
              <a:t> Automation &amp; Efficiency</a:t>
            </a:r>
            <a:endParaRPr lang="en-US" dirty="0">
              <a:latin typeface="Times New Roman" pitchFamily="18" charset="0"/>
              <a:cs typeface="Times New Roman" pitchFamily="18" charset="0"/>
            </a:endParaRPr>
          </a:p>
        </p:txBody>
      </p:sp>
      <p:sp>
        <p:nvSpPr>
          <p:cNvPr id="6" name="TextBox 5"/>
          <p:cNvSpPr txBox="1"/>
          <p:nvPr/>
        </p:nvSpPr>
        <p:spPr>
          <a:xfrm>
            <a:off x="381000" y="2286000"/>
            <a:ext cx="4399281" cy="369332"/>
          </a:xfrm>
          <a:prstGeom prst="rect">
            <a:avLst/>
          </a:prstGeom>
          <a:noFill/>
        </p:spPr>
        <p:txBody>
          <a:bodyPr wrap="none" rtlCol="0">
            <a:spAutoFit/>
          </a:bodyPr>
          <a:lstStyle/>
          <a:p>
            <a:r>
              <a:rPr lang="en-IN" altLang="en-US" b="1" dirty="0" smtClean="0">
                <a:latin typeface="Times New Roman" panose="02020603050405020304" charset="0"/>
                <a:cs typeface="Times New Roman" panose="02020603050405020304" charset="0"/>
              </a:rPr>
              <a:t>4.5 </a:t>
            </a:r>
            <a:r>
              <a:rPr lang="en-IN" altLang="en-US" b="1" dirty="0">
                <a:latin typeface="Times New Roman" panose="02020603050405020304" charset="0"/>
                <a:cs typeface="Times New Roman" panose="02020603050405020304" charset="0"/>
              </a:rPr>
              <a:t>Software and Hardware Requirements</a:t>
            </a:r>
            <a:r>
              <a:rPr lang="en-IN" altLang="en-US" dirty="0" smtClean="0"/>
              <a:t> </a:t>
            </a:r>
            <a:endParaRPr lang="en-US" dirty="0"/>
          </a:p>
        </p:txBody>
      </p:sp>
      <p:sp>
        <p:nvSpPr>
          <p:cNvPr id="7" name="Rectangle 6"/>
          <p:cNvSpPr/>
          <p:nvPr/>
        </p:nvSpPr>
        <p:spPr>
          <a:xfrm>
            <a:off x="381000" y="2895600"/>
            <a:ext cx="3962400" cy="2677656"/>
          </a:xfrm>
          <a:prstGeom prst="rect">
            <a:avLst/>
          </a:prstGeom>
        </p:spPr>
        <p:txBody>
          <a:bodyPr wrap="square">
            <a:spAutoFit/>
          </a:bodyPr>
          <a:lstStyle/>
          <a:p>
            <a:pPr>
              <a:lnSpc>
                <a:spcPct val="150000"/>
              </a:lnSpc>
              <a:buFont typeface="Arial" pitchFamily="34" charset="0"/>
              <a:buChar char="•"/>
            </a:pPr>
            <a:r>
              <a:rPr lang="en-US" sz="1600" b="1" spc="0" dirty="0" smtClean="0">
                <a:effectLst/>
                <a:latin typeface="Times New Roman" panose="02020603050405020304" pitchFamily="18" charset="0"/>
                <a:ea typeface="Times New Roman" panose="02020603050405020304" pitchFamily="18" charset="0"/>
              </a:rPr>
              <a:t>  Hardware Requirements:</a:t>
            </a:r>
          </a:p>
          <a:p>
            <a:pPr>
              <a:lnSpc>
                <a:spcPct val="150000"/>
              </a:lnSpc>
            </a:pPr>
            <a:r>
              <a:rPr lang="en-US" sz="1600" b="1" spc="0" dirty="0" smtClean="0">
                <a:effectLst/>
                <a:latin typeface="Times New Roman" panose="02020603050405020304" pitchFamily="18" charset="0"/>
                <a:ea typeface="Times New Roman" panose="02020603050405020304" pitchFamily="18" charset="0"/>
              </a:rPr>
              <a:t> </a:t>
            </a:r>
          </a:p>
          <a:p>
            <a:pPr>
              <a:lnSpc>
                <a:spcPct val="150000"/>
              </a:lnSpc>
            </a:pPr>
            <a:r>
              <a:rPr lang="en-US" sz="1600" spc="0" dirty="0" smtClean="0">
                <a:effectLst/>
                <a:latin typeface="Times New Roman" panose="02020603050405020304" pitchFamily="18" charset="0"/>
                <a:ea typeface="Times New Roman" panose="02020603050405020304" pitchFamily="18" charset="0"/>
              </a:rPr>
              <a:t>System	:	Intel Core i7.</a:t>
            </a:r>
          </a:p>
          <a:p>
            <a:pPr>
              <a:lnSpc>
                <a:spcPct val="150000"/>
              </a:lnSpc>
            </a:pPr>
            <a:r>
              <a:rPr lang="en-US" sz="1600" spc="0" dirty="0" smtClean="0">
                <a:effectLst/>
                <a:latin typeface="Times New Roman" panose="02020603050405020304" pitchFamily="18" charset="0"/>
                <a:ea typeface="Times New Roman" panose="02020603050405020304" pitchFamily="18" charset="0"/>
              </a:rPr>
              <a:t>Hard Disk	:	1TB.</a:t>
            </a:r>
          </a:p>
          <a:p>
            <a:pPr>
              <a:lnSpc>
                <a:spcPct val="150000"/>
              </a:lnSpc>
            </a:pPr>
            <a:r>
              <a:rPr lang="en-US" sz="1600" spc="0" dirty="0" smtClean="0">
                <a:effectLst/>
                <a:latin typeface="Times New Roman" panose="02020603050405020304" pitchFamily="18" charset="0"/>
                <a:ea typeface="Times New Roman" panose="02020603050405020304" pitchFamily="18" charset="0"/>
              </a:rPr>
              <a:t>Monitor	:	15’’ LED</a:t>
            </a:r>
          </a:p>
          <a:p>
            <a:pPr>
              <a:lnSpc>
                <a:spcPct val="150000"/>
              </a:lnSpc>
            </a:pPr>
            <a:r>
              <a:rPr lang="en-US" sz="1600" spc="0" dirty="0" smtClean="0">
                <a:effectLst/>
                <a:latin typeface="Times New Roman" panose="02020603050405020304" pitchFamily="18" charset="0"/>
                <a:ea typeface="Times New Roman" panose="02020603050405020304" pitchFamily="18" charset="0"/>
              </a:rPr>
              <a:t>Input Devices:	Keyboard, Mouse</a:t>
            </a:r>
          </a:p>
          <a:p>
            <a:pPr>
              <a:lnSpc>
                <a:spcPct val="150000"/>
              </a:lnSpc>
            </a:pPr>
            <a:r>
              <a:rPr lang="en-US" sz="1600" spc="0" dirty="0" smtClean="0">
                <a:effectLst/>
                <a:latin typeface="Times New Roman" panose="02020603050405020304" pitchFamily="18" charset="0"/>
                <a:ea typeface="Times New Roman" panose="02020603050405020304" pitchFamily="18" charset="0"/>
              </a:rPr>
              <a:t>Ram	:	16GB.</a:t>
            </a:r>
            <a:endParaRPr lang="en-IN" sz="1600" spc="0" dirty="0" smtClean="0">
              <a:effectLst/>
              <a:latin typeface="Times New Roman" panose="02020603050405020304" pitchFamily="18" charset="0"/>
              <a:ea typeface="Wingdings" panose="05000000000000000000" pitchFamily="2" charset="2"/>
              <a:cs typeface="Wingdings" panose="05000000000000000000" pitchFamily="2" charset="2"/>
            </a:endParaRPr>
          </a:p>
        </p:txBody>
      </p:sp>
      <p:sp>
        <p:nvSpPr>
          <p:cNvPr id="8" name="TextBox 7"/>
          <p:cNvSpPr txBox="1"/>
          <p:nvPr/>
        </p:nvSpPr>
        <p:spPr>
          <a:xfrm>
            <a:off x="4114800" y="3048000"/>
            <a:ext cx="4648200" cy="2514600"/>
          </a:xfrm>
          <a:prstGeom prst="rect">
            <a:avLst/>
          </a:prstGeom>
          <a:noFill/>
        </p:spPr>
        <p:txBody>
          <a:bodyPr wrap="square" rtlCol="0">
            <a:spAutoFit/>
          </a:bodyPr>
          <a:lstStyle/>
          <a:p>
            <a:pPr>
              <a:buFont typeface="Arial" pitchFamily="34" charset="0"/>
              <a:buChar char="•"/>
            </a:pPr>
            <a:r>
              <a:rPr lang="en-US" sz="1600" b="1" dirty="0" smtClean="0">
                <a:latin typeface="Times New Roman" pitchFamily="18" charset="0"/>
                <a:cs typeface="Times New Roman" pitchFamily="18" charset="0"/>
              </a:rPr>
              <a:t> Software Requirements:</a:t>
            </a:r>
          </a:p>
          <a:p>
            <a:endParaRPr lang="en-US" sz="1600" b="1"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Operating system	:Windows 10.</a:t>
            </a:r>
          </a:p>
          <a:p>
            <a:r>
              <a:rPr lang="en-US" dirty="0" smtClean="0">
                <a:latin typeface="Times New Roman" pitchFamily="18" charset="0"/>
                <a:cs typeface="Times New Roman" pitchFamily="18" charset="0"/>
              </a:rPr>
              <a:t>Coding Language	:Python</a:t>
            </a:r>
          </a:p>
          <a:p>
            <a:r>
              <a:rPr lang="en-US" dirty="0" smtClean="0">
                <a:latin typeface="Times New Roman" pitchFamily="18" charset="0"/>
                <a:cs typeface="Times New Roman" pitchFamily="18" charset="0"/>
              </a:rPr>
              <a:t>Tool	                 :</a:t>
            </a:r>
            <a:r>
              <a:rPr lang="en-US" dirty="0" err="1" smtClean="0">
                <a:latin typeface="Times New Roman" pitchFamily="18" charset="0"/>
                <a:cs typeface="Times New Roman" pitchFamily="18" charset="0"/>
              </a:rPr>
              <a:t>Py</a:t>
            </a:r>
            <a:r>
              <a:rPr lang="en-US" dirty="0" smtClean="0">
                <a:latin typeface="Times New Roman" pitchFamily="18" charset="0"/>
                <a:cs typeface="Times New Roman" pitchFamily="18" charset="0"/>
              </a:rPr>
              <a:t> Charm, Visual Studio Code</a:t>
            </a:r>
          </a:p>
          <a:p>
            <a:r>
              <a:rPr lang="en-US" dirty="0" smtClean="0">
                <a:latin typeface="Times New Roman" pitchFamily="18" charset="0"/>
                <a:cs typeface="Times New Roman" pitchFamily="18" charset="0"/>
              </a:rPr>
              <a:t>Database	                :SQLite3</a:t>
            </a:r>
          </a:p>
          <a:p>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81000"/>
            <a:ext cx="2786981" cy="400110"/>
          </a:xfrm>
          <a:prstGeom prst="rect">
            <a:avLst/>
          </a:prstGeom>
        </p:spPr>
        <p:txBody>
          <a:bodyPr wrap="none">
            <a:spAutoFit/>
          </a:bodyPr>
          <a:lstStyle/>
          <a:p>
            <a:r>
              <a:rPr lang="en-IN" altLang="en-US" sz="2000" b="1" dirty="0" smtClean="0">
                <a:latin typeface="Times New Roman" panose="02020603050405020304" charset="0"/>
                <a:cs typeface="Times New Roman" panose="02020603050405020304" charset="0"/>
              </a:rPr>
              <a:t>4.6 </a:t>
            </a:r>
            <a:r>
              <a:rPr lang="en-IN" altLang="en-US" sz="2000" b="1" dirty="0">
                <a:latin typeface="Times New Roman" panose="02020603050405020304" charset="0"/>
                <a:cs typeface="Times New Roman" panose="02020603050405020304" charset="0"/>
              </a:rPr>
              <a:t>System Architecture</a:t>
            </a:r>
            <a:endParaRPr lang="en-US" sz="2000" dirty="0"/>
          </a:p>
        </p:txBody>
      </p:sp>
      <p:pic>
        <p:nvPicPr>
          <p:cNvPr id="5" name="Picture 1">
            <a:extLst>
              <a:ext uri="{FF2B5EF4-FFF2-40B4-BE49-F238E27FC236}">
                <a16:creationId xmlns="" xmlns:a16="http://schemas.microsoft.com/office/drawing/2014/main" id="{B5993CF9-1C91-38EA-665E-D41E09FBA14E}"/>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191000" y="381000"/>
            <a:ext cx="4815445" cy="51816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p:cNvSpPr txBox="1"/>
          <p:nvPr/>
        </p:nvSpPr>
        <p:spPr>
          <a:xfrm>
            <a:off x="152400" y="762001"/>
            <a:ext cx="6705600" cy="6186309"/>
          </a:xfrm>
          <a:prstGeom prst="rect">
            <a:avLst/>
          </a:prstGeom>
          <a:noFill/>
        </p:spPr>
        <p:txBody>
          <a:bodyPr wrap="square" rtlCol="0">
            <a:spAutoFit/>
          </a:bodyPr>
          <a:lstStyle/>
          <a:p>
            <a:pPr>
              <a:lnSpc>
                <a:spcPct val="150000"/>
              </a:lnSpc>
              <a:buFont typeface="Arial" pitchFamily="34" charset="0"/>
              <a:buChar char="•"/>
            </a:pPr>
            <a:r>
              <a:rPr lang="en-US" b="1" dirty="0" smtClean="0">
                <a:latin typeface="Times New Roman" pitchFamily="18" charset="0"/>
                <a:cs typeface="Times New Roman" pitchFamily="18" charset="0"/>
              </a:rPr>
              <a:t>Client Side</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Web browser acts as the UI. </a:t>
            </a:r>
          </a:p>
          <a:p>
            <a:pPr>
              <a:lnSpc>
                <a:spcPct val="150000"/>
              </a:lnSpc>
            </a:pPr>
            <a:r>
              <a:rPr lang="en-US" dirty="0" smtClean="0">
                <a:latin typeface="Times New Roman" pitchFamily="18" charset="0"/>
                <a:cs typeface="Times New Roman" pitchFamily="18" charset="0"/>
              </a:rPr>
              <a:t>Uses W3.CSS for styling and</a:t>
            </a:r>
          </a:p>
          <a:p>
            <a:pPr>
              <a:lnSpc>
                <a:spcPct val="150000"/>
              </a:lnSpc>
            </a:pPr>
            <a:r>
              <a:rPr lang="en-US" dirty="0" smtClean="0">
                <a:latin typeface="Times New Roman" pitchFamily="18" charset="0"/>
                <a:cs typeface="Times New Roman" pitchFamily="18" charset="0"/>
              </a:rPr>
              <a:t> Font Awesome for icons. Sends data via</a:t>
            </a:r>
          </a:p>
          <a:p>
            <a:pPr>
              <a:lnSpc>
                <a:spcPct val="150000"/>
              </a:lnSpc>
            </a:pPr>
            <a:r>
              <a:rPr lang="en-US" dirty="0" smtClean="0">
                <a:latin typeface="Times New Roman" pitchFamily="18" charset="0"/>
                <a:cs typeface="Times New Roman" pitchFamily="18" charset="0"/>
              </a:rPr>
              <a:t> HTTP/HTTPS.</a:t>
            </a:r>
          </a:p>
          <a:p>
            <a:pPr>
              <a:lnSpc>
                <a:spcPct val="150000"/>
              </a:lnSpc>
              <a:buFont typeface="Arial" pitchFamily="34" charset="0"/>
              <a:buChar char="•"/>
            </a:pPr>
            <a:r>
              <a:rPr lang="en-US" b="1" dirty="0" smtClean="0">
                <a:latin typeface="Times New Roman" pitchFamily="18" charset="0"/>
                <a:cs typeface="Times New Roman" pitchFamily="18" charset="0"/>
              </a:rPr>
              <a:t>Server Side (</a:t>
            </a:r>
            <a:r>
              <a:rPr lang="en-US" b="1" dirty="0" err="1" smtClean="0">
                <a:latin typeface="Times New Roman" pitchFamily="18" charset="0"/>
                <a:cs typeface="Times New Roman" pitchFamily="18" charset="0"/>
              </a:rPr>
              <a:t>Django</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Handles user actions and predictions through:</a:t>
            </a:r>
          </a:p>
          <a:p>
            <a:pPr>
              <a:lnSpc>
                <a:spcPct val="150000"/>
              </a:lnSpc>
              <a:buFont typeface="Arial" pitchFamily="34" charset="0"/>
              <a:buChar char="•"/>
            </a:pPr>
            <a:r>
              <a:rPr lang="en-US" sz="1600" dirty="0" smtClean="0">
                <a:latin typeface="Times New Roman" pitchFamily="18" charset="0"/>
                <a:cs typeface="Times New Roman" pitchFamily="18" charset="0"/>
              </a:rPr>
              <a:t>User Management </a:t>
            </a:r>
            <a:r>
              <a:rPr lang="en-US" dirty="0" smtClean="0">
                <a:latin typeface="Times New Roman" pitchFamily="18" charset="0"/>
                <a:cs typeface="Times New Roman" pitchFamily="18" charset="0"/>
              </a:rPr>
              <a:t>– Manages login/register using the database.</a:t>
            </a:r>
          </a:p>
          <a:p>
            <a:pPr>
              <a:lnSpc>
                <a:spcPct val="150000"/>
              </a:lnSpc>
              <a:buFont typeface="Arial" pitchFamily="34" charset="0"/>
              <a:buChar char="•"/>
            </a:pPr>
            <a:r>
              <a:rPr lang="en-US" dirty="0" smtClean="0">
                <a:latin typeface="Times New Roman" pitchFamily="18" charset="0"/>
                <a:cs typeface="Times New Roman" pitchFamily="18" charset="0"/>
              </a:rPr>
              <a:t>Prediction Module – Sends data to the ML model for delay </a:t>
            </a:r>
          </a:p>
          <a:p>
            <a:pPr>
              <a:lnSpc>
                <a:spcPct val="150000"/>
              </a:lnSpc>
            </a:pPr>
            <a:r>
              <a:rPr lang="en-US" dirty="0" smtClean="0">
                <a:latin typeface="Times New Roman" pitchFamily="18" charset="0"/>
                <a:cs typeface="Times New Roman" pitchFamily="18" charset="0"/>
              </a:rPr>
              <a:t>predictions.</a:t>
            </a:r>
          </a:p>
          <a:p>
            <a:pPr>
              <a:lnSpc>
                <a:spcPct val="150000"/>
              </a:lnSpc>
              <a:buFont typeface="Arial" pitchFamily="34" charset="0"/>
              <a:buChar char="•"/>
            </a:pPr>
            <a:r>
              <a:rPr lang="en-US" b="1" dirty="0" smtClean="0">
                <a:latin typeface="Times New Roman" pitchFamily="18" charset="0"/>
                <a:cs typeface="Times New Roman" pitchFamily="18" charset="0"/>
              </a:rPr>
              <a:t>Database</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Stores user details and flight data.</a:t>
            </a:r>
          </a:p>
          <a:p>
            <a:pPr>
              <a:lnSpc>
                <a:spcPct val="150000"/>
              </a:lnSpc>
              <a:buFont typeface="Arial" pitchFamily="34" charset="0"/>
              <a:buChar char="•"/>
            </a:pPr>
            <a:r>
              <a:rPr lang="en-US" b="1" dirty="0" smtClean="0">
                <a:latin typeface="Times New Roman" pitchFamily="18" charset="0"/>
                <a:cs typeface="Times New Roman" pitchFamily="18" charset="0"/>
              </a:rPr>
              <a:t>ML Model</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Predicts delays using trained historical data.</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81000"/>
            <a:ext cx="2545890" cy="400110"/>
          </a:xfrm>
          <a:prstGeom prst="rect">
            <a:avLst/>
          </a:prstGeom>
        </p:spPr>
        <p:txBody>
          <a:bodyPr wrap="none">
            <a:spAutoFit/>
          </a:bodyPr>
          <a:lstStyle/>
          <a:p>
            <a:pPr algn="just"/>
            <a:r>
              <a:rPr lang="en-IN" altLang="en-US" sz="2000" b="1" dirty="0" smtClean="0">
                <a:latin typeface="Times New Roman" panose="02020603050405020304" charset="0"/>
                <a:cs typeface="Times New Roman" panose="02020603050405020304" charset="0"/>
              </a:rPr>
              <a:t>5. SYSTEM DESIGN</a:t>
            </a:r>
            <a:endParaRPr lang="en-IN" altLang="en-US" sz="2000" b="1" dirty="0" smtClean="0">
              <a:latin typeface="Times New Roman" panose="02020603050405020304" charset="0"/>
              <a:cs typeface="Times New Roman" panose="02020603050405020304" charset="0"/>
            </a:endParaRPr>
          </a:p>
        </p:txBody>
      </p:sp>
      <p:sp>
        <p:nvSpPr>
          <p:cNvPr id="5" name="TextBox 4"/>
          <p:cNvSpPr txBox="1"/>
          <p:nvPr/>
        </p:nvSpPr>
        <p:spPr>
          <a:xfrm>
            <a:off x="457200" y="914400"/>
            <a:ext cx="2130711" cy="400110"/>
          </a:xfrm>
          <a:prstGeom prst="rect">
            <a:avLst/>
          </a:prstGeom>
          <a:noFill/>
        </p:spPr>
        <p:txBody>
          <a:bodyPr wrap="none" rtlCol="0">
            <a:spAutoFit/>
          </a:bodyPr>
          <a:lstStyle/>
          <a:p>
            <a:r>
              <a:rPr lang="en-IN" sz="2000" b="1" dirty="0" smtClean="0">
                <a:latin typeface="Times New Roman" panose="02020603050405020304" charset="0"/>
                <a:cs typeface="Times New Roman" panose="02020603050405020304" charset="0"/>
              </a:rPr>
              <a:t>5.1 DFD Diagram</a:t>
            </a:r>
            <a:endParaRPr lang="en-US" sz="2000" dirty="0"/>
          </a:p>
        </p:txBody>
      </p:sp>
      <p:pic>
        <p:nvPicPr>
          <p:cNvPr id="6" name="Picture 5">
            <a:extLst>
              <a:ext uri="{FF2B5EF4-FFF2-40B4-BE49-F238E27FC236}">
                <a16:creationId xmlns="" xmlns:a16="http://schemas.microsoft.com/office/drawing/2014/main" id="{2F9B3847-F9B0-955A-56AC-855090F09F22}"/>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09600" y="1371600"/>
            <a:ext cx="7155149" cy="2523764"/>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p:cNvSpPr txBox="1"/>
          <p:nvPr/>
        </p:nvSpPr>
        <p:spPr>
          <a:xfrm>
            <a:off x="304800" y="3886200"/>
            <a:ext cx="8382000" cy="2862322"/>
          </a:xfrm>
          <a:prstGeom prst="rect">
            <a:avLst/>
          </a:prstGeom>
          <a:noFill/>
        </p:spPr>
        <p:txBody>
          <a:bodyPr wrap="square" rtlCol="0">
            <a:spAutoFit/>
          </a:bodyPr>
          <a:lstStyle/>
          <a:p>
            <a:pPr>
              <a:buFont typeface="Arial" pitchFamily="34" charset="0"/>
              <a:buChar char="•"/>
            </a:pPr>
            <a:r>
              <a:rPr lang="en-US" dirty="0" smtClean="0">
                <a:latin typeface="Times New Roman" pitchFamily="18" charset="0"/>
                <a:cs typeface="Times New Roman" pitchFamily="18" charset="0"/>
              </a:rPr>
              <a:t>A Data Flow Diagram (DFD) :is a visual representation of how data moves through a system.</a:t>
            </a:r>
          </a:p>
          <a:p>
            <a:pPr lvl="1">
              <a:buFont typeface="Arial" pitchFamily="34" charset="0"/>
              <a:buChar char="•"/>
            </a:pPr>
            <a:r>
              <a:rPr lang="en-US" dirty="0" smtClean="0">
                <a:latin typeface="Times New Roman" pitchFamily="18" charset="0"/>
                <a:cs typeface="Times New Roman" pitchFamily="18" charset="0"/>
              </a:rPr>
              <a:t> It </a:t>
            </a:r>
            <a:r>
              <a:rPr lang="en-US" dirty="0" err="1" smtClean="0">
                <a:latin typeface="Times New Roman" pitchFamily="18" charset="0"/>
                <a:cs typeface="Times New Roman" pitchFamily="18" charset="0"/>
              </a:rPr>
              <a:t>shows:</a:t>
            </a:r>
            <a:r>
              <a:rPr lang="en-US" dirty="0" err="1" smtClean="0">
                <a:latin typeface="Times New Roman" pitchFamily="18" charset="0"/>
                <a:cs typeface="Times New Roman" pitchFamily="18" charset="0"/>
              </a:rPr>
              <a:t>User</a:t>
            </a:r>
            <a:r>
              <a:rPr lang="en-US" dirty="0" smtClean="0">
                <a:latin typeface="Times New Roman" pitchFamily="18" charset="0"/>
                <a:cs typeface="Times New Roman" pitchFamily="18" charset="0"/>
              </a:rPr>
              <a:t> inputs flight details and views predicted outcomes.</a:t>
            </a:r>
          </a:p>
          <a:p>
            <a:pPr lvl="1">
              <a:buFont typeface="Arial" pitchFamily="34" charset="0"/>
              <a:buChar char="•"/>
            </a:pPr>
            <a:r>
              <a:rPr lang="en-US" dirty="0" smtClean="0">
                <a:latin typeface="Times New Roman" pitchFamily="18" charset="0"/>
                <a:cs typeface="Times New Roman" pitchFamily="18" charset="0"/>
              </a:rPr>
              <a:t>Admin manages users via the User Management System</a:t>
            </a:r>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Prediction System processes inputs, interacts with:</a:t>
            </a:r>
          </a:p>
          <a:p>
            <a:pPr lvl="1">
              <a:buFont typeface="Arial" pitchFamily="34" charset="0"/>
              <a:buChar char="•"/>
            </a:pPr>
            <a:r>
              <a:rPr lang="en-US" dirty="0" smtClean="0">
                <a:latin typeface="Times New Roman" pitchFamily="18" charset="0"/>
                <a:cs typeface="Times New Roman" pitchFamily="18" charset="0"/>
              </a:rPr>
              <a:t>Result component to show predictions.</a:t>
            </a:r>
          </a:p>
          <a:p>
            <a:pPr lvl="1">
              <a:buFont typeface="Arial" pitchFamily="34" charset="0"/>
              <a:buChar char="•"/>
            </a:pPr>
            <a:r>
              <a:rPr lang="en-US" dirty="0" smtClean="0">
                <a:latin typeface="Times New Roman" pitchFamily="18" charset="0"/>
                <a:cs typeface="Times New Roman" pitchFamily="18" charset="0"/>
              </a:rPr>
              <a:t>Database to retrieve the ML model.</a:t>
            </a:r>
          </a:p>
          <a:p>
            <a:pPr>
              <a:buFont typeface="Arial" pitchFamily="34" charset="0"/>
              <a:buChar char="•"/>
            </a:pPr>
            <a:r>
              <a:rPr lang="en-US" dirty="0" smtClean="0">
                <a:latin typeface="Times New Roman" pitchFamily="18" charset="0"/>
                <a:cs typeface="Times New Roman" pitchFamily="18" charset="0"/>
              </a:rPr>
              <a:t>New User registers via the Registration System, which stores data in the Database.</a:t>
            </a:r>
          </a:p>
          <a:p>
            <a:r>
              <a:rPr lang="en-US" dirty="0" smtClean="0">
                <a:latin typeface="Times New Roman" pitchFamily="18" charset="0"/>
                <a:cs typeface="Times New Roman" pitchFamily="18" charset="0"/>
              </a:rPr>
              <a:t>The Database stores user info and machine learning models used for predictions.</a:t>
            </a:r>
          </a:p>
          <a:p>
            <a:endParaRPr lang="en-US"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04800"/>
            <a:ext cx="2592376" cy="400110"/>
          </a:xfrm>
          <a:prstGeom prst="rect">
            <a:avLst/>
          </a:prstGeom>
        </p:spPr>
        <p:txBody>
          <a:bodyPr wrap="none">
            <a:spAutoFit/>
          </a:bodyPr>
          <a:lstStyle/>
          <a:p>
            <a:r>
              <a:rPr lang="en-IN" altLang="en-US" sz="2000" b="1" dirty="0">
                <a:latin typeface="Times New Roman" panose="02020603050405020304" charset="0"/>
                <a:cs typeface="Times New Roman" panose="02020603050405020304" charset="0"/>
              </a:rPr>
              <a:t>5.2 Use Case Diagram</a:t>
            </a:r>
            <a:endParaRPr lang="en-US" sz="2000" dirty="0"/>
          </a:p>
        </p:txBody>
      </p:sp>
      <p:pic>
        <p:nvPicPr>
          <p:cNvPr id="5" name="Picture 4">
            <a:extLst>
              <a:ext uri="{FF2B5EF4-FFF2-40B4-BE49-F238E27FC236}">
                <a16:creationId xmlns="" xmlns:a16="http://schemas.microsoft.com/office/drawing/2014/main" id="{1C1D407E-EF66-A7FA-A36F-2AF546DD3D14}"/>
              </a:ext>
            </a:extLst>
          </p:cNvPr>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5334000" y="838200"/>
            <a:ext cx="3429000" cy="4800600"/>
          </a:xfrm>
          <a:prstGeom prst="rect">
            <a:avLst/>
          </a:prstGeom>
          <a:noFill/>
          <a:ln>
            <a:noFill/>
          </a:ln>
        </p:spPr>
      </p:pic>
      <p:sp>
        <p:nvSpPr>
          <p:cNvPr id="6" name="Rectangle 5"/>
          <p:cNvSpPr/>
          <p:nvPr/>
        </p:nvSpPr>
        <p:spPr>
          <a:xfrm>
            <a:off x="228600" y="838200"/>
            <a:ext cx="5181600" cy="923330"/>
          </a:xfrm>
          <a:prstGeom prst="rect">
            <a:avLst/>
          </a:prstGeom>
        </p:spPr>
        <p:txBody>
          <a:bodyPr wrap="square">
            <a:spAutoFit/>
          </a:bodyPr>
          <a:lstStyle/>
          <a:p>
            <a:pPr>
              <a:buFont typeface="Arial" pitchFamily="34" charset="0"/>
              <a:buChar char="•"/>
            </a:pPr>
            <a:r>
              <a:rPr lang="en-US" dirty="0" smtClean="0">
                <a:latin typeface="Times New Roman" pitchFamily="18" charset="0"/>
                <a:cs typeface="Times New Roman" pitchFamily="18" charset="0"/>
              </a:rPr>
              <a:t>A use case diagram is a visual representation that shows the interactions between users (actors) and a system to capture its functional requirements.</a:t>
            </a:r>
            <a:endParaRPr lang="en-US" dirty="0">
              <a:latin typeface="Times New Roman" pitchFamily="18" charset="0"/>
              <a:cs typeface="Times New Roman" pitchFamily="18" charset="0"/>
            </a:endParaRPr>
          </a:p>
        </p:txBody>
      </p:sp>
      <p:sp>
        <p:nvSpPr>
          <p:cNvPr id="7" name="Rectangle 6"/>
          <p:cNvSpPr/>
          <p:nvPr/>
        </p:nvSpPr>
        <p:spPr>
          <a:xfrm>
            <a:off x="457200" y="1905000"/>
            <a:ext cx="4876800" cy="3970318"/>
          </a:xfrm>
          <a:prstGeom prst="rect">
            <a:avLst/>
          </a:prstGeom>
        </p:spPr>
        <p:txBody>
          <a:bodyPr wrap="square">
            <a:spAutoFit/>
          </a:bodyPr>
          <a:lstStyle/>
          <a:p>
            <a:pPr>
              <a:buFont typeface="Arial" pitchFamily="34" charset="0"/>
              <a:buChar char="•"/>
            </a:pPr>
            <a:r>
              <a:rPr lang="en-US" b="1" dirty="0" smtClean="0">
                <a:latin typeface="Times New Roman" pitchFamily="18" charset="0"/>
                <a:cs typeface="Times New Roman" pitchFamily="18" charset="0"/>
              </a:rPr>
              <a:t>Actors:</a:t>
            </a:r>
            <a:endParaRPr lang="en-US" dirty="0" smtClean="0">
              <a:latin typeface="Times New Roman" pitchFamily="18" charset="0"/>
              <a:cs typeface="Times New Roman" pitchFamily="18" charset="0"/>
            </a:endParaRPr>
          </a:p>
          <a:p>
            <a:pPr lvl="1">
              <a:buFont typeface="Arial" pitchFamily="34" charset="0"/>
              <a:buChar char="•"/>
            </a:pPr>
            <a:r>
              <a:rPr lang="en-US" dirty="0" smtClean="0">
                <a:latin typeface="Times New Roman" pitchFamily="18" charset="0"/>
                <a:cs typeface="Times New Roman" pitchFamily="18" charset="0"/>
              </a:rPr>
              <a:t>User</a:t>
            </a:r>
          </a:p>
          <a:p>
            <a:pPr lvl="1">
              <a:buFont typeface="Arial" pitchFamily="34" charset="0"/>
              <a:buChar char="•"/>
            </a:pPr>
            <a:r>
              <a:rPr lang="en-US" dirty="0" smtClean="0">
                <a:latin typeface="Times New Roman" pitchFamily="18" charset="0"/>
                <a:cs typeface="Times New Roman" pitchFamily="18" charset="0"/>
              </a:rPr>
              <a:t>Admin</a:t>
            </a:r>
          </a:p>
          <a:p>
            <a:pPr>
              <a:buFont typeface="Arial" pitchFamily="34" charset="0"/>
              <a:buChar char="•"/>
            </a:pPr>
            <a:r>
              <a:rPr lang="en-US" b="1" dirty="0" smtClean="0">
                <a:latin typeface="Times New Roman" pitchFamily="18" charset="0"/>
                <a:cs typeface="Times New Roman" pitchFamily="18" charset="0"/>
              </a:rPr>
              <a:t>User Use Cases:</a:t>
            </a:r>
            <a:endParaRPr lang="en-US" dirty="0" smtClean="0">
              <a:latin typeface="Times New Roman" pitchFamily="18" charset="0"/>
              <a:cs typeface="Times New Roman" pitchFamily="18" charset="0"/>
            </a:endParaRPr>
          </a:p>
          <a:p>
            <a:pPr lvl="1">
              <a:buFont typeface="Arial" pitchFamily="34" charset="0"/>
              <a:buChar char="•"/>
            </a:pPr>
            <a:r>
              <a:rPr lang="en-US" dirty="0" smtClean="0">
                <a:latin typeface="Times New Roman" pitchFamily="18" charset="0"/>
                <a:cs typeface="Times New Roman" pitchFamily="18" charset="0"/>
              </a:rPr>
              <a:t>Register: Sign up to create an account.</a:t>
            </a:r>
          </a:p>
          <a:p>
            <a:pPr lvl="1">
              <a:buFont typeface="Arial" pitchFamily="34" charset="0"/>
              <a:buChar char="•"/>
            </a:pPr>
            <a:r>
              <a:rPr lang="en-US" dirty="0" smtClean="0">
                <a:latin typeface="Times New Roman" pitchFamily="18" charset="0"/>
                <a:cs typeface="Times New Roman" pitchFamily="18" charset="0"/>
              </a:rPr>
              <a:t>Login: Log in to access the system.</a:t>
            </a:r>
          </a:p>
          <a:p>
            <a:pPr lvl="1">
              <a:buFont typeface="Arial" pitchFamily="34" charset="0"/>
              <a:buChar char="•"/>
            </a:pPr>
            <a:r>
              <a:rPr lang="en-US" dirty="0" smtClean="0">
                <a:latin typeface="Times New Roman" pitchFamily="18" charset="0"/>
                <a:cs typeface="Times New Roman" pitchFamily="18" charset="0"/>
              </a:rPr>
              <a:t>Predict Flight Delay: Enter flight details to get delay prediction.</a:t>
            </a:r>
          </a:p>
          <a:p>
            <a:pPr>
              <a:buFont typeface="Arial" pitchFamily="34" charset="0"/>
              <a:buChar char="•"/>
            </a:pPr>
            <a:r>
              <a:rPr lang="en-US" b="1" dirty="0" smtClean="0">
                <a:latin typeface="Times New Roman" pitchFamily="18" charset="0"/>
                <a:cs typeface="Times New Roman" pitchFamily="18" charset="0"/>
              </a:rPr>
              <a:t>Admin Use Cases:</a:t>
            </a:r>
            <a:endParaRPr lang="en-US" dirty="0" smtClean="0">
              <a:latin typeface="Times New Roman" pitchFamily="18" charset="0"/>
              <a:cs typeface="Times New Roman" pitchFamily="18" charset="0"/>
            </a:endParaRPr>
          </a:p>
          <a:p>
            <a:pPr lvl="1">
              <a:buFont typeface="Arial" pitchFamily="34" charset="0"/>
              <a:buChar char="•"/>
            </a:pPr>
            <a:r>
              <a:rPr lang="en-US" dirty="0" smtClean="0">
                <a:latin typeface="Times New Roman" pitchFamily="18" charset="0"/>
                <a:cs typeface="Times New Roman" pitchFamily="18" charset="0"/>
              </a:rPr>
              <a:t>Login: Access admin panel.</a:t>
            </a:r>
          </a:p>
          <a:p>
            <a:pPr lvl="1">
              <a:buFont typeface="Arial" pitchFamily="34" charset="0"/>
              <a:buChar char="•"/>
            </a:pPr>
            <a:r>
              <a:rPr lang="en-US" dirty="0" smtClean="0">
                <a:latin typeface="Times New Roman" pitchFamily="18" charset="0"/>
                <a:cs typeface="Times New Roman" pitchFamily="18" charset="0"/>
              </a:rPr>
              <a:t>View Users: See all registered users.</a:t>
            </a:r>
          </a:p>
          <a:p>
            <a:pPr lvl="1">
              <a:buFont typeface="Arial" pitchFamily="34" charset="0"/>
              <a:buChar char="•"/>
            </a:pPr>
            <a:r>
              <a:rPr lang="en-US" dirty="0" smtClean="0">
                <a:latin typeface="Times New Roman" pitchFamily="18" charset="0"/>
                <a:cs typeface="Times New Roman" pitchFamily="18" charset="0"/>
              </a:rPr>
              <a:t>Activate User: Approve user accounts.</a:t>
            </a:r>
          </a:p>
          <a:p>
            <a:pPr lvl="1">
              <a:buFont typeface="Arial" pitchFamily="34" charset="0"/>
              <a:buChar char="•"/>
            </a:pPr>
            <a:r>
              <a:rPr lang="en-US" dirty="0" smtClean="0">
                <a:latin typeface="Times New Roman" pitchFamily="18" charset="0"/>
                <a:cs typeface="Times New Roman" pitchFamily="18" charset="0"/>
              </a:rPr>
              <a:t>Block User: Restrict access for specific users.</a:t>
            </a:r>
            <a:endParaRPr lang="en-US"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457200"/>
            <a:ext cx="2895600" cy="400110"/>
          </a:xfrm>
          <a:prstGeom prst="rect">
            <a:avLst/>
          </a:prstGeom>
        </p:spPr>
        <p:txBody>
          <a:bodyPr wrap="square">
            <a:spAutoFit/>
          </a:bodyPr>
          <a:lstStyle/>
          <a:p>
            <a:r>
              <a:rPr lang="en-IN" altLang="en-US" sz="2000" b="1" dirty="0">
                <a:latin typeface="Times New Roman" panose="02020603050405020304" charset="0"/>
                <a:cs typeface="Times New Roman" panose="02020603050405020304" charset="0"/>
              </a:rPr>
              <a:t>5.3 Sequence Diagram</a:t>
            </a:r>
            <a:endParaRPr lang="en-US" sz="2000" dirty="0"/>
          </a:p>
        </p:txBody>
      </p:sp>
      <p:pic>
        <p:nvPicPr>
          <p:cNvPr id="5" name="Picture 4">
            <a:extLst>
              <a:ext uri="{FF2B5EF4-FFF2-40B4-BE49-F238E27FC236}">
                <a16:creationId xmlns="" xmlns:a16="http://schemas.microsoft.com/office/drawing/2014/main" id="{01A9495F-DCB8-EF4B-C559-5D04587DEDA1}"/>
              </a:ext>
            </a:extLst>
          </p:cNvPr>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4876800" y="838200"/>
            <a:ext cx="4038600" cy="4648200"/>
          </a:xfrm>
          <a:prstGeom prst="rect">
            <a:avLst/>
          </a:prstGeom>
          <a:noFill/>
          <a:ln>
            <a:noFill/>
          </a:ln>
        </p:spPr>
      </p:pic>
      <p:sp>
        <p:nvSpPr>
          <p:cNvPr id="6" name="Rectangle 5"/>
          <p:cNvSpPr/>
          <p:nvPr/>
        </p:nvSpPr>
        <p:spPr>
          <a:xfrm>
            <a:off x="228600" y="1066800"/>
            <a:ext cx="4191000" cy="4247317"/>
          </a:xfrm>
          <a:prstGeom prst="rect">
            <a:avLst/>
          </a:prstGeom>
        </p:spPr>
        <p:txBody>
          <a:bodyPr wrap="square">
            <a:spAutoFit/>
          </a:bodyPr>
          <a:lstStyle/>
          <a:p>
            <a:pPr algn="just">
              <a:buFont typeface="Arial" pitchFamily="34" charset="0"/>
              <a:buChar char="•"/>
            </a:pPr>
            <a:r>
              <a:rPr lang="en-US" dirty="0" smtClean="0">
                <a:latin typeface="Times New Roman" pitchFamily="18" charset="0"/>
                <a:cs typeface="Times New Roman" pitchFamily="18" charset="0"/>
              </a:rPr>
              <a:t>This sequence diagram illustrates the interaction between the user and the system for predicting flight delays:</a:t>
            </a:r>
          </a:p>
          <a:p>
            <a:pPr algn="just">
              <a:buFont typeface="Arial" pitchFamily="34" charset="0"/>
              <a:buChar char="•"/>
            </a:pPr>
            <a:r>
              <a:rPr lang="en-US" dirty="0" smtClean="0">
                <a:latin typeface="Times New Roman" pitchFamily="18" charset="0"/>
                <a:cs typeface="Times New Roman" pitchFamily="18" charset="0"/>
              </a:rPr>
              <a:t>User enters flight details through the interface.</a:t>
            </a:r>
          </a:p>
          <a:p>
            <a:pPr algn="just">
              <a:buFont typeface="Arial" pitchFamily="34" charset="0"/>
              <a:buChar char="•"/>
            </a:pPr>
            <a:r>
              <a:rPr lang="en-US" dirty="0" smtClean="0">
                <a:latin typeface="Times New Roman" pitchFamily="18" charset="0"/>
                <a:cs typeface="Times New Roman" pitchFamily="18" charset="0"/>
              </a:rPr>
              <a:t>Views component receives the input and forwards it to the Model.</a:t>
            </a:r>
          </a:p>
          <a:p>
            <a:pPr algn="just">
              <a:buFont typeface="Arial" pitchFamily="34" charset="0"/>
              <a:buChar char="•"/>
            </a:pPr>
            <a:r>
              <a:rPr lang="en-US" dirty="0" smtClean="0">
                <a:latin typeface="Times New Roman" pitchFamily="18" charset="0"/>
                <a:cs typeface="Times New Roman" pitchFamily="18" charset="0"/>
              </a:rPr>
              <a:t>Model retrieves the trained model from the Database.</a:t>
            </a:r>
          </a:p>
          <a:p>
            <a:pPr algn="just">
              <a:buFont typeface="Arial" pitchFamily="34" charset="0"/>
              <a:buChar char="•"/>
            </a:pPr>
            <a:r>
              <a:rPr lang="en-US" dirty="0" smtClean="0">
                <a:latin typeface="Times New Roman" pitchFamily="18" charset="0"/>
                <a:cs typeface="Times New Roman" pitchFamily="18" charset="0"/>
              </a:rPr>
              <a:t>The model processes the input and makes a prediction.</a:t>
            </a:r>
          </a:p>
          <a:p>
            <a:pPr algn="just">
              <a:buFont typeface="Arial" pitchFamily="34" charset="0"/>
              <a:buChar char="•"/>
            </a:pPr>
            <a:r>
              <a:rPr lang="en-US" dirty="0" smtClean="0">
                <a:latin typeface="Times New Roman" pitchFamily="18" charset="0"/>
                <a:cs typeface="Times New Roman" pitchFamily="18" charset="0"/>
              </a:rPr>
              <a:t>The prediction result is sent back to the Views.</a:t>
            </a:r>
          </a:p>
          <a:p>
            <a:pPr algn="just">
              <a:buFont typeface="Arial" pitchFamily="34" charset="0"/>
              <a:buChar char="•"/>
            </a:pPr>
            <a:r>
              <a:rPr lang="en-US" dirty="0" smtClean="0">
                <a:latin typeface="Times New Roman" pitchFamily="18" charset="0"/>
                <a:cs typeface="Times New Roman" pitchFamily="18" charset="0"/>
              </a:rPr>
              <a:t>Views then display the prediction result to the User</a:t>
            </a:r>
            <a:endParaRPr lang="en-US"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81000"/>
            <a:ext cx="2362200" cy="369332"/>
          </a:xfrm>
          <a:prstGeom prst="rect">
            <a:avLst/>
          </a:prstGeom>
        </p:spPr>
        <p:txBody>
          <a:bodyPr wrap="square">
            <a:spAutoFit/>
          </a:bodyPr>
          <a:lstStyle/>
          <a:p>
            <a:r>
              <a:rPr lang="en-IN" altLang="en-US" b="1" dirty="0" smtClean="0">
                <a:latin typeface="Times New Roman" panose="02020603050405020304" charset="0"/>
                <a:cs typeface="Times New Roman" panose="02020603050405020304" charset="0"/>
              </a:rPr>
              <a:t>6. TEST CASES</a:t>
            </a:r>
            <a:endParaRPr lang="en-US" dirty="0"/>
          </a:p>
        </p:txBody>
      </p:sp>
      <p:graphicFrame>
        <p:nvGraphicFramePr>
          <p:cNvPr id="9" name="Table 8">
            <a:extLst>
              <a:ext uri="{FF2B5EF4-FFF2-40B4-BE49-F238E27FC236}">
                <a16:creationId xmlns="" xmlns:a16="http://schemas.microsoft.com/office/drawing/2014/main" id="{2A08017E-6859-54BD-9182-14FC8D3A4E3F}"/>
              </a:ext>
            </a:extLst>
          </p:cNvPr>
          <p:cNvGraphicFramePr>
            <a:graphicFrameLocks noGrp="1"/>
          </p:cNvGraphicFramePr>
          <p:nvPr>
            <p:extLst>
              <p:ext uri="{D42A27DB-BD31-4B8C-83A1-F6EECF244321}">
                <p14:modId xmlns="" xmlns:p14="http://schemas.microsoft.com/office/powerpoint/2010/main" val="4062980188"/>
              </p:ext>
            </p:extLst>
          </p:nvPr>
        </p:nvGraphicFramePr>
        <p:xfrm>
          <a:off x="457201" y="914401"/>
          <a:ext cx="7848599" cy="4366231"/>
        </p:xfrm>
        <a:graphic>
          <a:graphicData uri="http://schemas.openxmlformats.org/drawingml/2006/table">
            <a:tbl>
              <a:tblPr firstRow="1" firstCol="1" bandRow="1">
                <a:tableStyleId>{5C22544A-7EE6-4342-B048-85BDC9FD1C3A}</a:tableStyleId>
              </a:tblPr>
              <a:tblGrid>
                <a:gridCol w="550468">
                  <a:extLst>
                    <a:ext uri="{9D8B030D-6E8A-4147-A177-3AD203B41FA5}">
                      <a16:colId xmlns="" xmlns:a16="http://schemas.microsoft.com/office/drawing/2014/main" val="1210543674"/>
                    </a:ext>
                  </a:extLst>
                </a:gridCol>
                <a:gridCol w="1514706">
                  <a:extLst>
                    <a:ext uri="{9D8B030D-6E8A-4147-A177-3AD203B41FA5}">
                      <a16:colId xmlns="" xmlns:a16="http://schemas.microsoft.com/office/drawing/2014/main" val="2822799467"/>
                    </a:ext>
                  </a:extLst>
                </a:gridCol>
                <a:gridCol w="2271182">
                  <a:extLst>
                    <a:ext uri="{9D8B030D-6E8A-4147-A177-3AD203B41FA5}">
                      <a16:colId xmlns="" xmlns:a16="http://schemas.microsoft.com/office/drawing/2014/main" val="2712652955"/>
                    </a:ext>
                  </a:extLst>
                </a:gridCol>
                <a:gridCol w="3512243">
                  <a:extLst>
                    <a:ext uri="{9D8B030D-6E8A-4147-A177-3AD203B41FA5}">
                      <a16:colId xmlns="" xmlns:a16="http://schemas.microsoft.com/office/drawing/2014/main" val="2925211161"/>
                    </a:ext>
                  </a:extLst>
                </a:gridCol>
              </a:tblGrid>
              <a:tr h="327690">
                <a:tc>
                  <a:txBody>
                    <a:bodyPr/>
                    <a:lstStyle/>
                    <a:p>
                      <a:pPr algn="ctr">
                        <a:lnSpc>
                          <a:spcPct val="115000"/>
                        </a:lnSpc>
                        <a:spcAft>
                          <a:spcPts val="1000"/>
                        </a:spcAft>
                        <a:buNone/>
                      </a:pPr>
                      <a:r>
                        <a:rPr lang="en-IN" sz="1000" dirty="0">
                          <a:effectLst/>
                        </a:rPr>
                        <a:t>Test Case No.</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a:txBody>
                    <a:bodyPr/>
                    <a:lstStyle/>
                    <a:p>
                      <a:pPr algn="ctr">
                        <a:lnSpc>
                          <a:spcPct val="115000"/>
                        </a:lnSpc>
                        <a:spcAft>
                          <a:spcPts val="1000"/>
                        </a:spcAft>
                        <a:buNone/>
                      </a:pPr>
                      <a:r>
                        <a:rPr lang="en-IN" sz="1000" dirty="0">
                          <a:effectLst/>
                        </a:rPr>
                        <a:t>Test Scenario</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a:txBody>
                    <a:bodyPr/>
                    <a:lstStyle/>
                    <a:p>
                      <a:pPr algn="ctr">
                        <a:lnSpc>
                          <a:spcPct val="115000"/>
                        </a:lnSpc>
                        <a:spcAft>
                          <a:spcPts val="1000"/>
                        </a:spcAft>
                        <a:buNone/>
                      </a:pPr>
                      <a:r>
                        <a:rPr lang="en-IN" sz="1000">
                          <a:effectLst/>
                        </a:rPr>
                        <a:t>Test Steps</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a:txBody>
                    <a:bodyPr/>
                    <a:lstStyle/>
                    <a:p>
                      <a:pPr algn="ctr">
                        <a:lnSpc>
                          <a:spcPct val="115000"/>
                        </a:lnSpc>
                        <a:spcAft>
                          <a:spcPts val="1000"/>
                        </a:spcAft>
                        <a:buNone/>
                      </a:pPr>
                      <a:r>
                        <a:rPr lang="en-IN" sz="1000">
                          <a:effectLst/>
                        </a:rPr>
                        <a:t>Expected Outcome</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extLst>
                  <a:ext uri="{0D108BD9-81ED-4DB2-BD59-A6C34878D82A}">
                    <a16:rowId xmlns="" xmlns:a16="http://schemas.microsoft.com/office/drawing/2014/main" val="1243205307"/>
                  </a:ext>
                </a:extLst>
              </a:tr>
              <a:tr h="496936">
                <a:tc rowSpan="2">
                  <a:txBody>
                    <a:bodyPr/>
                    <a:lstStyle/>
                    <a:p>
                      <a:pPr algn="ctr">
                        <a:lnSpc>
                          <a:spcPct val="115000"/>
                        </a:lnSpc>
                        <a:spcAft>
                          <a:spcPts val="1000"/>
                        </a:spcAft>
                        <a:buNone/>
                      </a:pPr>
                      <a:r>
                        <a:rPr lang="en-IN" sz="1000" dirty="0">
                          <a:effectLst/>
                        </a:rPr>
                        <a:t>1</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rowSpan="2">
                  <a:txBody>
                    <a:bodyPr/>
                    <a:lstStyle/>
                    <a:p>
                      <a:pPr>
                        <a:lnSpc>
                          <a:spcPct val="115000"/>
                        </a:lnSpc>
                        <a:spcAft>
                          <a:spcPts val="1000"/>
                        </a:spcAft>
                        <a:buNone/>
                      </a:pPr>
                      <a:r>
                        <a:rPr lang="en-IN" sz="1000">
                          <a:effectLst/>
                        </a:rPr>
                        <a:t>Valid Input Data</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a:txBody>
                    <a:bodyPr/>
                    <a:lstStyle/>
                    <a:p>
                      <a:pPr>
                        <a:lnSpc>
                          <a:spcPct val="115000"/>
                        </a:lnSpc>
                        <a:spcAft>
                          <a:spcPts val="1000"/>
                        </a:spcAft>
                        <a:buNone/>
                      </a:pPr>
                      <a:r>
                        <a:rPr lang="en-IN" sz="1000">
                          <a:effectLst/>
                        </a:rPr>
                        <a:t>1. Input valid data for all fields (e.g., FL_DATE, TAIL_NUM, CRS_DEP_TIME).</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rowSpan="2">
                  <a:txBody>
                    <a:bodyPr/>
                    <a:lstStyle/>
                    <a:p>
                      <a:pPr>
                        <a:lnSpc>
                          <a:spcPct val="115000"/>
                        </a:lnSpc>
                        <a:spcAft>
                          <a:spcPts val="1000"/>
                        </a:spcAft>
                        <a:buNone/>
                      </a:pPr>
                      <a:r>
                        <a:rPr lang="en-IN" sz="1000">
                          <a:effectLst/>
                        </a:rPr>
                        <a:t>Form should submit successfully and display prediction result.</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extLst>
                  <a:ext uri="{0D108BD9-81ED-4DB2-BD59-A6C34878D82A}">
                    <a16:rowId xmlns="" xmlns:a16="http://schemas.microsoft.com/office/drawing/2014/main" val="252222765"/>
                  </a:ext>
                </a:extLst>
              </a:tr>
              <a:tr h="200638">
                <a:tc vMerge="1">
                  <a:txBody>
                    <a:bodyPr/>
                    <a:lstStyle/>
                    <a:p>
                      <a:endParaRPr lang="en-IN"/>
                    </a:p>
                  </a:txBody>
                  <a:tcPr/>
                </a:tc>
                <a:tc vMerge="1">
                  <a:txBody>
                    <a:bodyPr/>
                    <a:lstStyle/>
                    <a:p>
                      <a:endParaRPr lang="en-IN"/>
                    </a:p>
                  </a:txBody>
                  <a:tcPr/>
                </a:tc>
                <a:tc>
                  <a:txBody>
                    <a:bodyPr/>
                    <a:lstStyle/>
                    <a:p>
                      <a:pPr>
                        <a:lnSpc>
                          <a:spcPct val="115000"/>
                        </a:lnSpc>
                        <a:spcAft>
                          <a:spcPts val="1000"/>
                        </a:spcAft>
                        <a:buNone/>
                      </a:pPr>
                      <a:r>
                        <a:rPr lang="en-IN" sz="1000">
                          <a:effectLst/>
                        </a:rPr>
                        <a:t>2. Submit the form.</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vMerge="1">
                  <a:txBody>
                    <a:bodyPr/>
                    <a:lstStyle/>
                    <a:p>
                      <a:endParaRPr lang="en-IN"/>
                    </a:p>
                  </a:txBody>
                  <a:tcPr/>
                </a:tc>
                <a:extLst>
                  <a:ext uri="{0D108BD9-81ED-4DB2-BD59-A6C34878D82A}">
                    <a16:rowId xmlns="" xmlns:a16="http://schemas.microsoft.com/office/drawing/2014/main" val="2627358857"/>
                  </a:ext>
                </a:extLst>
              </a:tr>
              <a:tr h="413786">
                <a:tc rowSpan="2">
                  <a:txBody>
                    <a:bodyPr/>
                    <a:lstStyle/>
                    <a:p>
                      <a:pPr algn="ctr">
                        <a:lnSpc>
                          <a:spcPct val="115000"/>
                        </a:lnSpc>
                        <a:spcAft>
                          <a:spcPts val="1000"/>
                        </a:spcAft>
                        <a:buNone/>
                      </a:pPr>
                      <a:r>
                        <a:rPr lang="en-IN" sz="1000" dirty="0">
                          <a:effectLst/>
                        </a:rPr>
                        <a:t>2</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rowSpan="2">
                  <a:txBody>
                    <a:bodyPr/>
                    <a:lstStyle/>
                    <a:p>
                      <a:pPr>
                        <a:lnSpc>
                          <a:spcPct val="115000"/>
                        </a:lnSpc>
                        <a:spcAft>
                          <a:spcPts val="1000"/>
                        </a:spcAft>
                        <a:buNone/>
                      </a:pPr>
                      <a:r>
                        <a:rPr lang="en-IN" sz="1000">
                          <a:effectLst/>
                        </a:rPr>
                        <a:t>Invalid Flight Date</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a:txBody>
                    <a:bodyPr/>
                    <a:lstStyle/>
                    <a:p>
                      <a:pPr>
                        <a:lnSpc>
                          <a:spcPct val="115000"/>
                        </a:lnSpc>
                        <a:spcAft>
                          <a:spcPts val="1000"/>
                        </a:spcAft>
                        <a:buNone/>
                      </a:pPr>
                      <a:r>
                        <a:rPr lang="en-IN" sz="1000" dirty="0">
                          <a:effectLst/>
                        </a:rPr>
                        <a:t>1. Input an invalid or future date for FL_DATE.</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rowSpan="2">
                  <a:txBody>
                    <a:bodyPr/>
                    <a:lstStyle/>
                    <a:p>
                      <a:pPr>
                        <a:lnSpc>
                          <a:spcPct val="115000"/>
                        </a:lnSpc>
                        <a:spcAft>
                          <a:spcPts val="1000"/>
                        </a:spcAft>
                        <a:buNone/>
                      </a:pPr>
                      <a:r>
                        <a:rPr lang="en-IN" sz="1000" dirty="0">
                          <a:effectLst/>
                        </a:rPr>
                        <a:t>The form should reject submission and show an error message like "Invalid date."</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extLst>
                  <a:ext uri="{0D108BD9-81ED-4DB2-BD59-A6C34878D82A}">
                    <a16:rowId xmlns="" xmlns:a16="http://schemas.microsoft.com/office/drawing/2014/main" val="4165886731"/>
                  </a:ext>
                </a:extLst>
              </a:tr>
              <a:tr h="200638">
                <a:tc vMerge="1">
                  <a:txBody>
                    <a:bodyPr/>
                    <a:lstStyle/>
                    <a:p>
                      <a:endParaRPr lang="en-IN"/>
                    </a:p>
                  </a:txBody>
                  <a:tcPr/>
                </a:tc>
                <a:tc vMerge="1">
                  <a:txBody>
                    <a:bodyPr/>
                    <a:lstStyle/>
                    <a:p>
                      <a:endParaRPr lang="en-IN"/>
                    </a:p>
                  </a:txBody>
                  <a:tcPr/>
                </a:tc>
                <a:tc>
                  <a:txBody>
                    <a:bodyPr/>
                    <a:lstStyle/>
                    <a:p>
                      <a:pPr>
                        <a:lnSpc>
                          <a:spcPct val="115000"/>
                        </a:lnSpc>
                        <a:spcAft>
                          <a:spcPts val="1000"/>
                        </a:spcAft>
                        <a:buNone/>
                      </a:pPr>
                      <a:r>
                        <a:rPr lang="en-IN" sz="1000">
                          <a:effectLst/>
                        </a:rPr>
                        <a:t>2. Submit the form.</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vMerge="1">
                  <a:txBody>
                    <a:bodyPr/>
                    <a:lstStyle/>
                    <a:p>
                      <a:endParaRPr lang="en-IN"/>
                    </a:p>
                  </a:txBody>
                  <a:tcPr/>
                </a:tc>
                <a:extLst>
                  <a:ext uri="{0D108BD9-81ED-4DB2-BD59-A6C34878D82A}">
                    <a16:rowId xmlns="" xmlns:a16="http://schemas.microsoft.com/office/drawing/2014/main" val="1807294865"/>
                  </a:ext>
                </a:extLst>
              </a:tr>
              <a:tr h="413786">
                <a:tc rowSpan="2">
                  <a:txBody>
                    <a:bodyPr/>
                    <a:lstStyle/>
                    <a:p>
                      <a:pPr algn="ctr">
                        <a:lnSpc>
                          <a:spcPct val="115000"/>
                        </a:lnSpc>
                        <a:spcAft>
                          <a:spcPts val="1000"/>
                        </a:spcAft>
                        <a:buNone/>
                      </a:pPr>
                      <a:r>
                        <a:rPr lang="en-IN" sz="1000" dirty="0">
                          <a:effectLst/>
                        </a:rPr>
                        <a:t>3</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rowSpan="2">
                  <a:txBody>
                    <a:bodyPr/>
                    <a:lstStyle/>
                    <a:p>
                      <a:pPr>
                        <a:lnSpc>
                          <a:spcPct val="115000"/>
                        </a:lnSpc>
                        <a:spcAft>
                          <a:spcPts val="1000"/>
                        </a:spcAft>
                        <a:buNone/>
                      </a:pPr>
                      <a:r>
                        <a:rPr lang="en-IN" sz="1000" dirty="0">
                          <a:effectLst/>
                        </a:rPr>
                        <a:t>Missing Required Fields</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a:txBody>
                    <a:bodyPr/>
                    <a:lstStyle/>
                    <a:p>
                      <a:pPr>
                        <a:lnSpc>
                          <a:spcPct val="115000"/>
                        </a:lnSpc>
                        <a:spcAft>
                          <a:spcPts val="1000"/>
                        </a:spcAft>
                        <a:buNone/>
                      </a:pPr>
                      <a:r>
                        <a:rPr lang="en-IN" sz="1000">
                          <a:effectLst/>
                        </a:rPr>
                        <a:t>1. Leave some required fields (e.g., OP_UNIQUE_CARRIER) blank.</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rowSpan="2">
                  <a:txBody>
                    <a:bodyPr/>
                    <a:lstStyle/>
                    <a:p>
                      <a:pPr>
                        <a:lnSpc>
                          <a:spcPct val="115000"/>
                        </a:lnSpc>
                        <a:spcAft>
                          <a:spcPts val="1000"/>
                        </a:spcAft>
                        <a:buNone/>
                      </a:pPr>
                      <a:r>
                        <a:rPr lang="en-IN" sz="1000">
                          <a:effectLst/>
                        </a:rPr>
                        <a:t>Error messages should indicate missing fields, and no prediction is made.</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extLst>
                  <a:ext uri="{0D108BD9-81ED-4DB2-BD59-A6C34878D82A}">
                    <a16:rowId xmlns="" xmlns:a16="http://schemas.microsoft.com/office/drawing/2014/main" val="2092058139"/>
                  </a:ext>
                </a:extLst>
              </a:tr>
              <a:tr h="200638">
                <a:tc vMerge="1">
                  <a:txBody>
                    <a:bodyPr/>
                    <a:lstStyle/>
                    <a:p>
                      <a:endParaRPr lang="en-IN"/>
                    </a:p>
                  </a:txBody>
                  <a:tcPr/>
                </a:tc>
                <a:tc vMerge="1">
                  <a:txBody>
                    <a:bodyPr/>
                    <a:lstStyle/>
                    <a:p>
                      <a:endParaRPr lang="en-IN"/>
                    </a:p>
                  </a:txBody>
                  <a:tcPr/>
                </a:tc>
                <a:tc>
                  <a:txBody>
                    <a:bodyPr/>
                    <a:lstStyle/>
                    <a:p>
                      <a:pPr>
                        <a:lnSpc>
                          <a:spcPct val="115000"/>
                        </a:lnSpc>
                        <a:spcAft>
                          <a:spcPts val="1000"/>
                        </a:spcAft>
                        <a:buNone/>
                      </a:pPr>
                      <a:r>
                        <a:rPr lang="en-IN" sz="1000">
                          <a:effectLst/>
                        </a:rPr>
                        <a:t>2. Submit the form.</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vMerge="1">
                  <a:txBody>
                    <a:bodyPr/>
                    <a:lstStyle/>
                    <a:p>
                      <a:endParaRPr lang="en-IN"/>
                    </a:p>
                  </a:txBody>
                  <a:tcPr/>
                </a:tc>
                <a:extLst>
                  <a:ext uri="{0D108BD9-81ED-4DB2-BD59-A6C34878D82A}">
                    <a16:rowId xmlns="" xmlns:a16="http://schemas.microsoft.com/office/drawing/2014/main" val="1958723953"/>
                  </a:ext>
                </a:extLst>
              </a:tr>
              <a:tr h="246016">
                <a:tc rowSpan="3">
                  <a:txBody>
                    <a:bodyPr/>
                    <a:lstStyle/>
                    <a:p>
                      <a:pPr algn="ctr">
                        <a:lnSpc>
                          <a:spcPct val="115000"/>
                        </a:lnSpc>
                        <a:spcAft>
                          <a:spcPts val="1000"/>
                        </a:spcAft>
                        <a:buNone/>
                      </a:pPr>
                      <a:r>
                        <a:rPr lang="en-IN" sz="1000" dirty="0">
                          <a:effectLst/>
                        </a:rPr>
                        <a:t>4</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rowSpan="3">
                  <a:txBody>
                    <a:bodyPr/>
                    <a:lstStyle/>
                    <a:p>
                      <a:pPr>
                        <a:lnSpc>
                          <a:spcPct val="115000"/>
                        </a:lnSpc>
                        <a:spcAft>
                          <a:spcPts val="1000"/>
                        </a:spcAft>
                        <a:buNone/>
                      </a:pPr>
                      <a:r>
                        <a:rPr lang="en-IN" sz="1000" dirty="0">
                          <a:effectLst/>
                        </a:rPr>
                        <a:t>Predicting for </a:t>
                      </a:r>
                      <a:r>
                        <a:rPr lang="en-IN" sz="1000" dirty="0" smtClean="0">
                          <a:effectLst/>
                        </a:rPr>
                        <a:t>Cancelled </a:t>
                      </a:r>
                      <a:r>
                        <a:rPr lang="en-IN" sz="1000" dirty="0">
                          <a:effectLst/>
                        </a:rPr>
                        <a:t>Flight</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a:txBody>
                    <a:bodyPr/>
                    <a:lstStyle/>
                    <a:p>
                      <a:pPr>
                        <a:lnSpc>
                          <a:spcPct val="115000"/>
                        </a:lnSpc>
                        <a:spcAft>
                          <a:spcPts val="1000"/>
                        </a:spcAft>
                        <a:buNone/>
                      </a:pPr>
                      <a:r>
                        <a:rPr lang="en-IN" sz="1000" dirty="0">
                          <a:effectLst/>
                        </a:rPr>
                        <a:t>1. Set CANCELLED to 1.</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rowSpan="3">
                  <a:txBody>
                    <a:bodyPr/>
                    <a:lstStyle/>
                    <a:p>
                      <a:pPr>
                        <a:lnSpc>
                          <a:spcPct val="115000"/>
                        </a:lnSpc>
                        <a:spcAft>
                          <a:spcPts val="1000"/>
                        </a:spcAft>
                        <a:buNone/>
                      </a:pPr>
                      <a:r>
                        <a:rPr lang="en-IN" sz="1000" dirty="0">
                          <a:effectLst/>
                        </a:rPr>
                        <a:t>The system should display a message like "Flight is </a:t>
                      </a:r>
                      <a:r>
                        <a:rPr lang="en-IN" sz="1000" dirty="0" err="1">
                          <a:effectLst/>
                        </a:rPr>
                        <a:t>canceled</a:t>
                      </a:r>
                      <a:r>
                        <a:rPr lang="en-IN" sz="1000" dirty="0">
                          <a:effectLst/>
                        </a:rPr>
                        <a:t>," and no prediction is made.</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extLst>
                  <a:ext uri="{0D108BD9-81ED-4DB2-BD59-A6C34878D82A}">
                    <a16:rowId xmlns="" xmlns:a16="http://schemas.microsoft.com/office/drawing/2014/main" val="3252834174"/>
                  </a:ext>
                </a:extLst>
              </a:tr>
              <a:tr h="200638">
                <a:tc vMerge="1">
                  <a:txBody>
                    <a:bodyPr/>
                    <a:lstStyle/>
                    <a:p>
                      <a:endParaRPr lang="en-IN"/>
                    </a:p>
                  </a:txBody>
                  <a:tcPr/>
                </a:tc>
                <a:tc vMerge="1">
                  <a:txBody>
                    <a:bodyPr/>
                    <a:lstStyle/>
                    <a:p>
                      <a:endParaRPr lang="en-IN"/>
                    </a:p>
                  </a:txBody>
                  <a:tcPr/>
                </a:tc>
                <a:tc>
                  <a:txBody>
                    <a:bodyPr/>
                    <a:lstStyle/>
                    <a:p>
                      <a:pPr>
                        <a:lnSpc>
                          <a:spcPct val="115000"/>
                        </a:lnSpc>
                        <a:spcAft>
                          <a:spcPts val="1000"/>
                        </a:spcAft>
                        <a:buNone/>
                      </a:pPr>
                      <a:r>
                        <a:rPr lang="en-IN" sz="1000" dirty="0">
                          <a:effectLst/>
                        </a:rPr>
                        <a:t>2. Fill other fields with valid data.</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vMerge="1">
                  <a:txBody>
                    <a:bodyPr/>
                    <a:lstStyle/>
                    <a:p>
                      <a:endParaRPr lang="en-IN"/>
                    </a:p>
                  </a:txBody>
                  <a:tcPr/>
                </a:tc>
                <a:extLst>
                  <a:ext uri="{0D108BD9-81ED-4DB2-BD59-A6C34878D82A}">
                    <a16:rowId xmlns="" xmlns:a16="http://schemas.microsoft.com/office/drawing/2014/main" val="4236822555"/>
                  </a:ext>
                </a:extLst>
              </a:tr>
              <a:tr h="200638">
                <a:tc vMerge="1">
                  <a:txBody>
                    <a:bodyPr/>
                    <a:lstStyle/>
                    <a:p>
                      <a:endParaRPr lang="en-IN"/>
                    </a:p>
                  </a:txBody>
                  <a:tcPr/>
                </a:tc>
                <a:tc vMerge="1">
                  <a:txBody>
                    <a:bodyPr/>
                    <a:lstStyle/>
                    <a:p>
                      <a:endParaRPr lang="en-IN"/>
                    </a:p>
                  </a:txBody>
                  <a:tcPr/>
                </a:tc>
                <a:tc>
                  <a:txBody>
                    <a:bodyPr/>
                    <a:lstStyle/>
                    <a:p>
                      <a:pPr>
                        <a:lnSpc>
                          <a:spcPct val="115000"/>
                        </a:lnSpc>
                        <a:spcAft>
                          <a:spcPts val="1000"/>
                        </a:spcAft>
                        <a:buNone/>
                      </a:pPr>
                      <a:r>
                        <a:rPr lang="en-IN" sz="1000" dirty="0">
                          <a:effectLst/>
                        </a:rPr>
                        <a:t>3. Submit the form.</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vMerge="1">
                  <a:txBody>
                    <a:bodyPr/>
                    <a:lstStyle/>
                    <a:p>
                      <a:endParaRPr lang="en-IN"/>
                    </a:p>
                  </a:txBody>
                  <a:tcPr/>
                </a:tc>
                <a:extLst>
                  <a:ext uri="{0D108BD9-81ED-4DB2-BD59-A6C34878D82A}">
                    <a16:rowId xmlns="" xmlns:a16="http://schemas.microsoft.com/office/drawing/2014/main" val="1241497938"/>
                  </a:ext>
                </a:extLst>
              </a:tr>
              <a:tr h="626935">
                <a:tc rowSpan="2">
                  <a:txBody>
                    <a:bodyPr/>
                    <a:lstStyle/>
                    <a:p>
                      <a:pPr algn="ctr">
                        <a:lnSpc>
                          <a:spcPct val="115000"/>
                        </a:lnSpc>
                        <a:spcAft>
                          <a:spcPts val="1000"/>
                        </a:spcAft>
                        <a:buNone/>
                      </a:pPr>
                      <a:r>
                        <a:rPr lang="en-IN" sz="1000" dirty="0">
                          <a:effectLst/>
                        </a:rPr>
                        <a:t>5</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rowSpan="2">
                  <a:txBody>
                    <a:bodyPr/>
                    <a:lstStyle/>
                    <a:p>
                      <a:pPr>
                        <a:lnSpc>
                          <a:spcPct val="115000"/>
                        </a:lnSpc>
                        <a:spcAft>
                          <a:spcPts val="1000"/>
                        </a:spcAft>
                        <a:buNone/>
                      </a:pPr>
                      <a:r>
                        <a:rPr lang="en-IN" sz="1000" dirty="0">
                          <a:effectLst/>
                        </a:rPr>
                        <a:t>Invalid Airport ID</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a:txBody>
                    <a:bodyPr/>
                    <a:lstStyle/>
                    <a:p>
                      <a:pPr>
                        <a:lnSpc>
                          <a:spcPct val="115000"/>
                        </a:lnSpc>
                        <a:spcAft>
                          <a:spcPts val="1000"/>
                        </a:spcAft>
                        <a:buNone/>
                      </a:pPr>
                      <a:r>
                        <a:rPr lang="en-IN" sz="1000" dirty="0">
                          <a:effectLst/>
                        </a:rPr>
                        <a:t>1. Input invalid data for ORIGIN_AIRPORT_ID or DEST_AIRPORT_ID.</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rowSpan="2">
                  <a:txBody>
                    <a:bodyPr/>
                    <a:lstStyle/>
                    <a:p>
                      <a:pPr>
                        <a:lnSpc>
                          <a:spcPct val="115000"/>
                        </a:lnSpc>
                        <a:spcAft>
                          <a:spcPts val="1000"/>
                        </a:spcAft>
                        <a:buNone/>
                      </a:pPr>
                      <a:r>
                        <a:rPr lang="en-IN" sz="1000">
                          <a:effectLst/>
                        </a:rPr>
                        <a:t>Error message should display "Invalid Airport ID."</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extLst>
                  <a:ext uri="{0D108BD9-81ED-4DB2-BD59-A6C34878D82A}">
                    <a16:rowId xmlns="" xmlns:a16="http://schemas.microsoft.com/office/drawing/2014/main" val="2927763677"/>
                  </a:ext>
                </a:extLst>
              </a:tr>
              <a:tr h="200638">
                <a:tc vMerge="1">
                  <a:txBody>
                    <a:bodyPr/>
                    <a:lstStyle/>
                    <a:p>
                      <a:endParaRPr lang="en-IN"/>
                    </a:p>
                  </a:txBody>
                  <a:tcPr/>
                </a:tc>
                <a:tc vMerge="1">
                  <a:txBody>
                    <a:bodyPr/>
                    <a:lstStyle/>
                    <a:p>
                      <a:endParaRPr lang="en-IN"/>
                    </a:p>
                  </a:txBody>
                  <a:tcPr/>
                </a:tc>
                <a:tc>
                  <a:txBody>
                    <a:bodyPr/>
                    <a:lstStyle/>
                    <a:p>
                      <a:pPr>
                        <a:lnSpc>
                          <a:spcPct val="115000"/>
                        </a:lnSpc>
                        <a:spcAft>
                          <a:spcPts val="1000"/>
                        </a:spcAft>
                        <a:buNone/>
                      </a:pPr>
                      <a:r>
                        <a:rPr lang="en-IN" sz="1000" dirty="0">
                          <a:effectLst/>
                        </a:rPr>
                        <a:t>2. Submit the form.</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vMerge="1">
                  <a:txBody>
                    <a:bodyPr/>
                    <a:lstStyle/>
                    <a:p>
                      <a:endParaRPr lang="en-IN"/>
                    </a:p>
                  </a:txBody>
                  <a:tcPr/>
                </a:tc>
                <a:extLst>
                  <a:ext uri="{0D108BD9-81ED-4DB2-BD59-A6C34878D82A}">
                    <a16:rowId xmlns="" xmlns:a16="http://schemas.microsoft.com/office/drawing/2014/main" val="3645802883"/>
                  </a:ext>
                </a:extLst>
              </a:tr>
              <a:tr h="413786">
                <a:tc rowSpan="2">
                  <a:txBody>
                    <a:bodyPr/>
                    <a:lstStyle/>
                    <a:p>
                      <a:pPr algn="ctr">
                        <a:lnSpc>
                          <a:spcPct val="115000"/>
                        </a:lnSpc>
                        <a:spcAft>
                          <a:spcPts val="1000"/>
                        </a:spcAft>
                        <a:buNone/>
                      </a:pPr>
                      <a:r>
                        <a:rPr lang="en-IN" sz="1000" dirty="0">
                          <a:effectLst/>
                        </a:rPr>
                        <a:t>6</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rowSpan="2">
                  <a:txBody>
                    <a:bodyPr/>
                    <a:lstStyle/>
                    <a:p>
                      <a:pPr>
                        <a:lnSpc>
                          <a:spcPct val="115000"/>
                        </a:lnSpc>
                        <a:spcAft>
                          <a:spcPts val="1000"/>
                        </a:spcAft>
                        <a:buNone/>
                      </a:pPr>
                      <a:r>
                        <a:rPr lang="en-IN" sz="1000">
                          <a:effectLst/>
                        </a:rPr>
                        <a:t>Valid Flight Number Format</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a:txBody>
                    <a:bodyPr/>
                    <a:lstStyle/>
                    <a:p>
                      <a:pPr>
                        <a:lnSpc>
                          <a:spcPct val="115000"/>
                        </a:lnSpc>
                        <a:spcAft>
                          <a:spcPts val="1000"/>
                        </a:spcAft>
                        <a:buNone/>
                      </a:pPr>
                      <a:r>
                        <a:rPr lang="en-IN" sz="1000" dirty="0">
                          <a:effectLst/>
                        </a:rPr>
                        <a:t>1. Input a valid numeric flight number in OP_CARRIER_FL_NUM.</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rowSpan="2">
                  <a:txBody>
                    <a:bodyPr/>
                    <a:lstStyle/>
                    <a:p>
                      <a:pPr>
                        <a:lnSpc>
                          <a:spcPct val="115000"/>
                        </a:lnSpc>
                        <a:spcAft>
                          <a:spcPts val="1000"/>
                        </a:spcAft>
                        <a:buNone/>
                      </a:pPr>
                      <a:r>
                        <a:rPr lang="en-IN" sz="1000" dirty="0">
                          <a:effectLst/>
                        </a:rPr>
                        <a:t>Form should submit successfully, and a prediction should be displayed.</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extLst>
                  <a:ext uri="{0D108BD9-81ED-4DB2-BD59-A6C34878D82A}">
                    <a16:rowId xmlns="" xmlns:a16="http://schemas.microsoft.com/office/drawing/2014/main" val="3794997535"/>
                  </a:ext>
                </a:extLst>
              </a:tr>
              <a:tr h="200638">
                <a:tc vMerge="1">
                  <a:txBody>
                    <a:bodyPr/>
                    <a:lstStyle/>
                    <a:p>
                      <a:endParaRPr lang="en-IN"/>
                    </a:p>
                  </a:txBody>
                  <a:tcPr/>
                </a:tc>
                <a:tc vMerge="1">
                  <a:txBody>
                    <a:bodyPr/>
                    <a:lstStyle/>
                    <a:p>
                      <a:endParaRPr lang="en-IN"/>
                    </a:p>
                  </a:txBody>
                  <a:tcPr/>
                </a:tc>
                <a:tc>
                  <a:txBody>
                    <a:bodyPr/>
                    <a:lstStyle/>
                    <a:p>
                      <a:pPr>
                        <a:lnSpc>
                          <a:spcPct val="115000"/>
                        </a:lnSpc>
                        <a:spcAft>
                          <a:spcPts val="1000"/>
                        </a:spcAft>
                        <a:buNone/>
                      </a:pPr>
                      <a:r>
                        <a:rPr lang="en-IN" sz="1000" dirty="0">
                          <a:effectLst/>
                        </a:rPr>
                        <a:t>2. Submit the form.</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vMerge="1">
                  <a:txBody>
                    <a:bodyPr/>
                    <a:lstStyle/>
                    <a:p>
                      <a:endParaRPr lang="en-IN"/>
                    </a:p>
                  </a:txBody>
                  <a:tcPr/>
                </a:tc>
                <a:extLst>
                  <a:ext uri="{0D108BD9-81ED-4DB2-BD59-A6C34878D82A}">
                    <a16:rowId xmlns="" xmlns:a16="http://schemas.microsoft.com/office/drawing/2014/main" val="2073904300"/>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81000"/>
            <a:ext cx="1908215" cy="507831"/>
          </a:xfrm>
          <a:prstGeom prst="rect">
            <a:avLst/>
          </a:prstGeom>
        </p:spPr>
        <p:txBody>
          <a:bodyPr wrap="none">
            <a:spAutoFit/>
          </a:bodyPr>
          <a:lstStyle/>
          <a:p>
            <a:pPr marR="381635" lvl="0">
              <a:lnSpc>
                <a:spcPct val="150000"/>
              </a:lnSpc>
              <a:spcBef>
                <a:spcPts val="685"/>
              </a:spcBef>
              <a:buSzPts val="1200"/>
              <a:tabLst>
                <a:tab pos="561340" algn="l"/>
                <a:tab pos="562610" algn="l"/>
              </a:tabLst>
            </a:pPr>
            <a:r>
              <a:rPr lang="en-US" b="1" dirty="0" smtClean="0">
                <a:latin typeface="Times New Roman" panose="02020603050405020304" pitchFamily="18" charset="0"/>
                <a:ea typeface="Wingdings" panose="05000000000000000000" pitchFamily="2" charset="2"/>
                <a:cs typeface="Wingdings" panose="05000000000000000000" pitchFamily="2" charset="2"/>
              </a:rPr>
              <a:t>7</a:t>
            </a:r>
            <a:r>
              <a:rPr lang="en-US" b="1" spc="0" dirty="0" smtClean="0">
                <a:effectLst/>
                <a:latin typeface="Times New Roman" panose="02020603050405020304" pitchFamily="18" charset="0"/>
                <a:ea typeface="Wingdings" panose="05000000000000000000" pitchFamily="2" charset="2"/>
                <a:cs typeface="Wingdings" panose="05000000000000000000" pitchFamily="2" charset="2"/>
              </a:rPr>
              <a:t>. RESULTS:</a:t>
            </a: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p:txBody>
      </p:sp>
      <p:pic>
        <p:nvPicPr>
          <p:cNvPr id="6" name="Picture 5">
            <a:extLst>
              <a:ext uri="{FF2B5EF4-FFF2-40B4-BE49-F238E27FC236}">
                <a16:creationId xmlns="" xmlns:a16="http://schemas.microsoft.com/office/drawing/2014/main" id="{4EBD4E66-6B7D-5A18-9953-4C92BAEBDF28}"/>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62000" y="1066800"/>
            <a:ext cx="7467600" cy="4336333"/>
          </a:xfrm>
          <a:prstGeom prst="rect">
            <a:avLst/>
          </a:prstGeom>
        </p:spPr>
      </p:pic>
      <p:sp>
        <p:nvSpPr>
          <p:cNvPr id="7" name="Rectangle 6"/>
          <p:cNvSpPr/>
          <p:nvPr/>
        </p:nvSpPr>
        <p:spPr>
          <a:xfrm>
            <a:off x="3505200" y="5867400"/>
            <a:ext cx="2024913" cy="369332"/>
          </a:xfrm>
          <a:prstGeom prst="rect">
            <a:avLst/>
          </a:prstGeom>
        </p:spPr>
        <p:txBody>
          <a:bodyPr wrap="none">
            <a:spAutoFit/>
          </a:bodyPr>
          <a:lstStyle/>
          <a:p>
            <a:r>
              <a:rPr lang="en-IN" dirty="0" smtClean="0">
                <a:latin typeface="Times New Roman" pitchFamily="18" charset="0"/>
                <a:cs typeface="Times New Roman" pitchFamily="18" charset="0"/>
              </a:rPr>
              <a:t>Fig 7.1 Home Page </a:t>
            </a:r>
            <a:endParaRPr lang="en-IN"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3282441-C464-A35B-A41E-B8434ED47D6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81000" y="609600"/>
            <a:ext cx="8527886" cy="4114800"/>
          </a:xfrm>
          <a:prstGeom prst="rect">
            <a:avLst/>
          </a:prstGeom>
        </p:spPr>
      </p:pic>
      <p:sp>
        <p:nvSpPr>
          <p:cNvPr id="6" name="Rectangle 5"/>
          <p:cNvSpPr/>
          <p:nvPr/>
        </p:nvSpPr>
        <p:spPr>
          <a:xfrm>
            <a:off x="3352800" y="5257800"/>
            <a:ext cx="3352800" cy="369332"/>
          </a:xfrm>
          <a:prstGeom prst="rect">
            <a:avLst/>
          </a:prstGeom>
        </p:spPr>
        <p:txBody>
          <a:bodyPr wrap="square">
            <a:spAutoFit/>
          </a:bodyPr>
          <a:lstStyle/>
          <a:p>
            <a:r>
              <a:rPr lang="en-IN" dirty="0" smtClean="0">
                <a:latin typeface="Times New Roman" pitchFamily="18" charset="0"/>
                <a:cs typeface="Times New Roman" pitchFamily="18" charset="0"/>
              </a:rPr>
              <a:t>Fig 7.2  User Registration Page </a:t>
            </a:r>
            <a:endParaRPr lang="en-IN"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0369B34-A9AE-E23E-CC6F-27D44536FDDC}"/>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81000" y="584922"/>
            <a:ext cx="8229600" cy="4513103"/>
          </a:xfrm>
          <a:prstGeom prst="rect">
            <a:avLst/>
          </a:prstGeom>
        </p:spPr>
      </p:pic>
      <p:sp>
        <p:nvSpPr>
          <p:cNvPr id="6" name="TextBox 5"/>
          <p:cNvSpPr txBox="1"/>
          <p:nvPr/>
        </p:nvSpPr>
        <p:spPr>
          <a:xfrm>
            <a:off x="3429000" y="5486400"/>
            <a:ext cx="2505814" cy="369332"/>
          </a:xfrm>
          <a:prstGeom prst="rect">
            <a:avLst/>
          </a:prstGeom>
          <a:noFill/>
        </p:spPr>
        <p:txBody>
          <a:bodyPr wrap="none" rtlCol="0">
            <a:spAutoFit/>
          </a:bodyPr>
          <a:lstStyle/>
          <a:p>
            <a:r>
              <a:rPr lang="en-IN" dirty="0" smtClean="0">
                <a:latin typeface="Times New Roman" pitchFamily="18" charset="0"/>
                <a:cs typeface="Times New Roman" pitchFamily="18" charset="0"/>
              </a:rPr>
              <a:t>Fig 7.3 User Login Page </a:t>
            </a:r>
            <a:endParaRPr lang="en-IN"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6AD6E4C4-B4A7-B080-7002-21B78A8B3569}"/>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81000" y="838200"/>
            <a:ext cx="8455743" cy="4343071"/>
          </a:xfrm>
          <a:prstGeom prst="rect">
            <a:avLst/>
          </a:prstGeom>
        </p:spPr>
      </p:pic>
      <p:sp>
        <p:nvSpPr>
          <p:cNvPr id="3" name="TextBox 2"/>
          <p:cNvSpPr txBox="1"/>
          <p:nvPr/>
        </p:nvSpPr>
        <p:spPr>
          <a:xfrm>
            <a:off x="3429000" y="5562600"/>
            <a:ext cx="2764308" cy="646331"/>
          </a:xfrm>
          <a:prstGeom prst="rect">
            <a:avLst/>
          </a:prstGeom>
          <a:noFill/>
        </p:spPr>
        <p:txBody>
          <a:bodyPr wrap="square" rtlCol="0">
            <a:spAutoFit/>
          </a:bodyPr>
          <a:lstStyle/>
          <a:p>
            <a:r>
              <a:rPr lang="en-IN" dirty="0" smtClean="0"/>
              <a:t>Fig 7.5  Admin Home Page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9000" y="457200"/>
            <a:ext cx="4572000" cy="369332"/>
          </a:xfrm>
          <a:prstGeom prst="rect">
            <a:avLst/>
          </a:prstGeom>
          <a:noFill/>
        </p:spPr>
        <p:txBody>
          <a:bodyPr wrap="square" rtlCol="0">
            <a:spAutoFit/>
          </a:bodyPr>
          <a:lstStyle/>
          <a:p>
            <a:r>
              <a:rPr lang="en-IN" altLang="en-US" b="1" dirty="0" smtClean="0">
                <a:latin typeface="Times New Roman" panose="02020603050405020304" charset="0"/>
                <a:cs typeface="Times New Roman" panose="02020603050405020304" charset="0"/>
              </a:rPr>
              <a:t>CONTENTS</a:t>
            </a:r>
            <a:endParaRPr lang="en-US" dirty="0"/>
          </a:p>
        </p:txBody>
      </p:sp>
      <p:sp>
        <p:nvSpPr>
          <p:cNvPr id="5" name="TextBox 4"/>
          <p:cNvSpPr txBox="1"/>
          <p:nvPr/>
        </p:nvSpPr>
        <p:spPr>
          <a:xfrm>
            <a:off x="609600" y="914400"/>
            <a:ext cx="6705600" cy="5355312"/>
          </a:xfrm>
          <a:prstGeom prst="rect">
            <a:avLst/>
          </a:prstGeom>
          <a:noFill/>
        </p:spPr>
        <p:txBody>
          <a:bodyPr wrap="square" rtlCol="0">
            <a:spAutoFit/>
          </a:bodyPr>
          <a:lstStyle/>
          <a:p>
            <a:pPr algn="just"/>
            <a:r>
              <a:rPr lang="en-IN" altLang="en-US" sz="1500" dirty="0" smtClean="0">
                <a:latin typeface="Times New Roman" panose="02020603050405020304" charset="0"/>
                <a:cs typeface="Times New Roman" panose="02020603050405020304" charset="0"/>
              </a:rPr>
              <a:t>1</a:t>
            </a:r>
            <a:r>
              <a:rPr lang="en-IN" altLang="en-US" dirty="0" smtClean="0">
                <a:latin typeface="Times New Roman" panose="02020603050405020304" charset="0"/>
                <a:cs typeface="Times New Roman" panose="02020603050405020304" charset="0"/>
              </a:rPr>
              <a:t>. Abstract</a:t>
            </a:r>
          </a:p>
          <a:p>
            <a:pPr algn="just"/>
            <a:r>
              <a:rPr lang="en-IN" altLang="en-US" dirty="0" smtClean="0">
                <a:latin typeface="Times New Roman" panose="02020603050405020304" charset="0"/>
                <a:cs typeface="Times New Roman" panose="02020603050405020304" charset="0"/>
              </a:rPr>
              <a:t>2. Introduction</a:t>
            </a:r>
          </a:p>
          <a:p>
            <a:pPr algn="just"/>
            <a:r>
              <a:rPr lang="en-IN" altLang="en-US" dirty="0" smtClean="0">
                <a:latin typeface="Times New Roman" panose="02020603050405020304" charset="0"/>
                <a:cs typeface="Times New Roman" panose="02020603050405020304" charset="0"/>
              </a:rPr>
              <a:t>3. Existing Systems</a:t>
            </a:r>
          </a:p>
          <a:p>
            <a:pPr lvl="1" algn="just"/>
            <a:r>
              <a:rPr lang="en-IN" altLang="en-US" dirty="0" smtClean="0">
                <a:latin typeface="Times New Roman" panose="02020603050405020304" charset="0"/>
                <a:cs typeface="Times New Roman" panose="02020603050405020304" charset="0"/>
              </a:rPr>
              <a:t>3.1 Disadvantages</a:t>
            </a:r>
          </a:p>
          <a:p>
            <a:pPr algn="just"/>
            <a:r>
              <a:rPr lang="en-IN" altLang="en-US" dirty="0" smtClean="0">
                <a:latin typeface="Times New Roman" panose="02020603050405020304" charset="0"/>
                <a:cs typeface="Times New Roman" panose="02020603050405020304" charset="0"/>
              </a:rPr>
              <a:t>4. Proposed Systems</a:t>
            </a:r>
          </a:p>
          <a:p>
            <a:pPr lvl="1" algn="just"/>
            <a:r>
              <a:rPr lang="en-IN" altLang="en-US" dirty="0" smtClean="0">
                <a:latin typeface="Times New Roman" panose="02020603050405020304" charset="0"/>
                <a:cs typeface="Times New Roman" panose="02020603050405020304" charset="0"/>
              </a:rPr>
              <a:t>4.1 Introduction</a:t>
            </a:r>
          </a:p>
          <a:p>
            <a:pPr lvl="1" algn="just"/>
            <a:r>
              <a:rPr lang="en-IN" altLang="en-US" dirty="0" smtClean="0">
                <a:latin typeface="Times New Roman" panose="02020603050405020304" charset="0"/>
                <a:cs typeface="Times New Roman" panose="02020603050405020304" charset="0"/>
              </a:rPr>
              <a:t>4.2 Objectives</a:t>
            </a:r>
          </a:p>
          <a:p>
            <a:pPr marL="0" lvl="1" indent="457200" algn="just"/>
            <a:r>
              <a:rPr lang="en-IN" altLang="en-US" dirty="0" smtClean="0">
                <a:latin typeface="Times New Roman" panose="02020603050405020304" charset="0"/>
                <a:cs typeface="Times New Roman" panose="02020603050405020304" charset="0"/>
                <a:sym typeface="+mn-ea"/>
              </a:rPr>
              <a:t>4.3</a:t>
            </a:r>
            <a:r>
              <a:rPr lang="en-IN" dirty="0" smtClean="0">
                <a:latin typeface="Times New Roman" panose="02020603050405020304" pitchFamily="18" charset="0"/>
                <a:cs typeface="Times New Roman" panose="02020603050405020304" pitchFamily="18" charset="0"/>
              </a:rPr>
              <a:t>Flight delay prediction model</a:t>
            </a:r>
          </a:p>
          <a:p>
            <a:pPr marL="0" lvl="1" indent="457200" algn="just">
              <a:lnSpc>
                <a:spcPct val="100000"/>
              </a:lnSpc>
              <a:buFont typeface="Arial" panose="020B0604020202020204" pitchFamily="34" charset="0"/>
              <a:buNone/>
            </a:pPr>
            <a:r>
              <a:rPr lang="en-IN" altLang="en-US" dirty="0" smtClean="0">
                <a:latin typeface="Times New Roman" panose="02020603050405020304" charset="0"/>
                <a:cs typeface="Times New Roman" panose="02020603050405020304" charset="0"/>
              </a:rPr>
              <a:t>4.4 Advantages</a:t>
            </a:r>
          </a:p>
          <a:p>
            <a:pPr lvl="1" algn="just"/>
            <a:r>
              <a:rPr lang="en-IN" altLang="en-US" dirty="0" smtClean="0">
                <a:latin typeface="Times New Roman" panose="02020603050405020304" charset="0"/>
                <a:cs typeface="Times New Roman" panose="02020603050405020304" charset="0"/>
              </a:rPr>
              <a:t>4.5 Software and Hardware Requirements</a:t>
            </a:r>
          </a:p>
          <a:p>
            <a:pPr lvl="1" algn="just"/>
            <a:r>
              <a:rPr lang="en-IN" altLang="en-US" dirty="0" smtClean="0">
                <a:latin typeface="Times New Roman" panose="02020603050405020304" charset="0"/>
                <a:cs typeface="Times New Roman" panose="02020603050405020304" charset="0"/>
              </a:rPr>
              <a:t>4.6 </a:t>
            </a:r>
            <a:r>
              <a:rPr lang="en-IN" altLang="en-US" dirty="0" smtClean="0">
                <a:latin typeface="Times New Roman" panose="02020603050405020304" charset="0"/>
                <a:cs typeface="Times New Roman" panose="02020603050405020304" charset="0"/>
                <a:sym typeface="+mn-ea"/>
              </a:rPr>
              <a:t>System Architecture</a:t>
            </a:r>
            <a:endParaRPr lang="en-IN" altLang="en-US" dirty="0" smtClean="0">
              <a:latin typeface="Times New Roman" panose="02020603050405020304" charset="0"/>
              <a:cs typeface="Times New Roman" panose="02020603050405020304" charset="0"/>
            </a:endParaRPr>
          </a:p>
          <a:p>
            <a:pPr algn="just"/>
            <a:r>
              <a:rPr lang="en-IN" altLang="en-US" dirty="0" smtClean="0">
                <a:latin typeface="Times New Roman" panose="02020603050405020304" charset="0"/>
                <a:cs typeface="Times New Roman" panose="02020603050405020304" charset="0"/>
              </a:rPr>
              <a:t>5. System Design</a:t>
            </a:r>
          </a:p>
          <a:p>
            <a:pPr lvl="1" algn="just"/>
            <a:r>
              <a:rPr lang="en-IN" altLang="en-US" dirty="0" smtClean="0">
                <a:latin typeface="Times New Roman" panose="02020603050405020304" charset="0"/>
                <a:cs typeface="Times New Roman" panose="02020603050405020304" charset="0"/>
              </a:rPr>
              <a:t>5.1 DFD Diagram</a:t>
            </a:r>
          </a:p>
          <a:p>
            <a:pPr marL="0" lvl="1" indent="457200" algn="just">
              <a:lnSpc>
                <a:spcPct val="100000"/>
              </a:lnSpc>
              <a:buFont typeface="Arial" panose="020B0604020202020204" pitchFamily="34" charset="0"/>
              <a:buNone/>
            </a:pPr>
            <a:r>
              <a:rPr lang="en-IN" altLang="en-US" dirty="0" smtClean="0">
                <a:latin typeface="Times New Roman" panose="02020603050405020304" charset="0"/>
                <a:cs typeface="Times New Roman" panose="02020603050405020304" charset="0"/>
                <a:sym typeface="+mn-ea"/>
              </a:rPr>
              <a:t>5.2 Use Case Diagram</a:t>
            </a:r>
            <a:endParaRPr lang="en-IN" altLang="en-US" dirty="0" smtClean="0">
              <a:latin typeface="Times New Roman" panose="02020603050405020304" charset="0"/>
              <a:cs typeface="Times New Roman" panose="02020603050405020304" charset="0"/>
            </a:endParaRPr>
          </a:p>
          <a:p>
            <a:pPr lvl="1" algn="just"/>
            <a:r>
              <a:rPr lang="en-IN" altLang="en-US" dirty="0" smtClean="0">
                <a:latin typeface="Times New Roman" panose="02020603050405020304" charset="0"/>
                <a:cs typeface="Times New Roman" panose="02020603050405020304" charset="0"/>
              </a:rPr>
              <a:t>5.3 Sequence Diagram</a:t>
            </a:r>
          </a:p>
          <a:p>
            <a:pPr algn="just"/>
            <a:r>
              <a:rPr lang="en-IN" altLang="en-US" dirty="0" smtClean="0">
                <a:latin typeface="Times New Roman" panose="02020603050405020304" charset="0"/>
                <a:cs typeface="Times New Roman" panose="02020603050405020304" charset="0"/>
              </a:rPr>
              <a:t>6. Test cases</a:t>
            </a:r>
          </a:p>
          <a:p>
            <a:pPr algn="just"/>
            <a:r>
              <a:rPr lang="en-IN" altLang="en-US" dirty="0" smtClean="0">
                <a:latin typeface="Times New Roman" panose="02020603050405020304" charset="0"/>
                <a:cs typeface="Times New Roman" panose="02020603050405020304" charset="0"/>
              </a:rPr>
              <a:t>7. Results</a:t>
            </a:r>
          </a:p>
          <a:p>
            <a:pPr algn="just"/>
            <a:r>
              <a:rPr lang="en-IN" altLang="en-US" dirty="0" smtClean="0">
                <a:latin typeface="Times New Roman" panose="02020603050405020304" charset="0"/>
                <a:cs typeface="Times New Roman" panose="02020603050405020304" charset="0"/>
              </a:rPr>
              <a:t>8. Conclusion</a:t>
            </a:r>
          </a:p>
          <a:p>
            <a:pPr algn="just"/>
            <a:r>
              <a:rPr lang="en-IN" altLang="en-US" dirty="0" smtClean="0">
                <a:latin typeface="Times New Roman" panose="02020603050405020304" charset="0"/>
                <a:cs typeface="Times New Roman" panose="02020603050405020304" charset="0"/>
              </a:rPr>
              <a:t>9. References</a:t>
            </a:r>
            <a:endParaRPr lang="en-IN" altLang="en-US" dirty="0">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C7F19D1F-F400-AF66-32AD-0EA69EE140F8}"/>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28601" y="838200"/>
            <a:ext cx="8382000" cy="4286864"/>
          </a:xfrm>
          <a:prstGeom prst="rect">
            <a:avLst/>
          </a:prstGeom>
        </p:spPr>
      </p:pic>
      <p:sp>
        <p:nvSpPr>
          <p:cNvPr id="3" name="TextBox 2"/>
          <p:cNvSpPr txBox="1"/>
          <p:nvPr/>
        </p:nvSpPr>
        <p:spPr>
          <a:xfrm>
            <a:off x="2971800" y="5486401"/>
            <a:ext cx="2895600" cy="646331"/>
          </a:xfrm>
          <a:prstGeom prst="rect">
            <a:avLst/>
          </a:prstGeom>
          <a:noFill/>
        </p:spPr>
        <p:txBody>
          <a:bodyPr wrap="square" rtlCol="0">
            <a:spAutoFit/>
          </a:bodyPr>
          <a:lstStyle/>
          <a:p>
            <a:r>
              <a:rPr lang="en-US" dirty="0" smtClean="0"/>
              <a:t>Fig 7.6 </a:t>
            </a:r>
            <a:r>
              <a:rPr lang="en-IN" dirty="0" smtClean="0"/>
              <a:t>Fig. User Home Page </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B681C54B-EBBA-E5E5-1F55-42790BA26FC9}"/>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33400" y="1143000"/>
            <a:ext cx="8229600" cy="2352675"/>
          </a:xfrm>
          <a:prstGeom prst="rect">
            <a:avLst/>
          </a:prstGeom>
        </p:spPr>
      </p:pic>
      <p:sp>
        <p:nvSpPr>
          <p:cNvPr id="5" name="TextBox 4"/>
          <p:cNvSpPr txBox="1"/>
          <p:nvPr/>
        </p:nvSpPr>
        <p:spPr>
          <a:xfrm>
            <a:off x="3124200" y="3886200"/>
            <a:ext cx="2891048" cy="646331"/>
          </a:xfrm>
          <a:prstGeom prst="rect">
            <a:avLst/>
          </a:prstGeom>
          <a:noFill/>
        </p:spPr>
        <p:txBody>
          <a:bodyPr wrap="none" rtlCol="0">
            <a:spAutoFit/>
          </a:bodyPr>
          <a:lstStyle/>
          <a:p>
            <a:r>
              <a:rPr lang="en-IN" dirty="0" smtClean="0">
                <a:latin typeface="Times New Roman" pitchFamily="18" charset="0"/>
                <a:cs typeface="Times New Roman" pitchFamily="18" charset="0"/>
              </a:rPr>
              <a:t>Fig 7.7 Training Result Page </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3FC4BE52-A78D-0BB8-1651-D310B012C167}"/>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90600" y="685800"/>
            <a:ext cx="7196598" cy="4455336"/>
          </a:xfrm>
          <a:prstGeom prst="rect">
            <a:avLst/>
          </a:prstGeom>
        </p:spPr>
      </p:pic>
      <p:sp>
        <p:nvSpPr>
          <p:cNvPr id="3" name="TextBox 2"/>
          <p:cNvSpPr txBox="1"/>
          <p:nvPr/>
        </p:nvSpPr>
        <p:spPr>
          <a:xfrm>
            <a:off x="3124200" y="5410200"/>
            <a:ext cx="3627916" cy="646331"/>
          </a:xfrm>
          <a:prstGeom prst="rect">
            <a:avLst/>
          </a:prstGeom>
          <a:noFill/>
        </p:spPr>
        <p:txBody>
          <a:bodyPr wrap="none" rtlCol="0">
            <a:spAutoFit/>
          </a:bodyPr>
          <a:lstStyle/>
          <a:p>
            <a:r>
              <a:rPr lang="en-IN" dirty="0" smtClean="0">
                <a:latin typeface="Times New Roman" pitchFamily="18" charset="0"/>
                <a:cs typeface="Times New Roman" pitchFamily="18" charset="0"/>
              </a:rPr>
              <a:t>Fig 7.8 Flight Delay Prediction Page </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152400" y="838200"/>
            <a:ext cx="8881597" cy="4479653"/>
          </a:xfrm>
          <a:prstGeom prst="rect">
            <a:avLst/>
          </a:prstGeom>
          <a:noFill/>
          <a:ln w="9525">
            <a:noFill/>
            <a:miter lim="800000"/>
            <a:headEnd/>
            <a:tailEnd/>
          </a:ln>
          <a:effectLst/>
        </p:spPr>
      </p:pic>
      <p:sp>
        <p:nvSpPr>
          <p:cNvPr id="4" name="TextBox 3"/>
          <p:cNvSpPr txBox="1"/>
          <p:nvPr/>
        </p:nvSpPr>
        <p:spPr>
          <a:xfrm>
            <a:off x="3276600" y="5638800"/>
            <a:ext cx="2437847" cy="646331"/>
          </a:xfrm>
          <a:prstGeom prst="rect">
            <a:avLst/>
          </a:prstGeom>
          <a:noFill/>
        </p:spPr>
        <p:txBody>
          <a:bodyPr wrap="none" rtlCol="0">
            <a:spAutoFit/>
          </a:bodyPr>
          <a:lstStyle/>
          <a:p>
            <a:r>
              <a:rPr lang="en-US" dirty="0" smtClean="0"/>
              <a:t>Fig 7.9 Prediction Result</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a:stretch>
            <a:fillRect/>
          </a:stretch>
        </p:blipFill>
        <p:spPr bwMode="auto">
          <a:xfrm>
            <a:off x="0" y="990600"/>
            <a:ext cx="3234267" cy="2446056"/>
          </a:xfrm>
          <a:prstGeom prst="rect">
            <a:avLst/>
          </a:prstGeom>
          <a:noFill/>
          <a:ln w="9525">
            <a:noFill/>
            <a:miter lim="800000"/>
            <a:headEnd/>
            <a:tailEnd/>
          </a:ln>
          <a:effectLst/>
        </p:spPr>
      </p:pic>
      <p:pic>
        <p:nvPicPr>
          <p:cNvPr id="4" name="Picture 4"/>
          <p:cNvPicPr>
            <a:picLocks noChangeAspect="1" noChangeArrowheads="1"/>
          </p:cNvPicPr>
          <p:nvPr/>
        </p:nvPicPr>
        <p:blipFill>
          <a:blip r:embed="rId3" cstate="print"/>
          <a:srcRect/>
          <a:stretch>
            <a:fillRect/>
          </a:stretch>
        </p:blipFill>
        <p:spPr bwMode="auto">
          <a:xfrm>
            <a:off x="2971800" y="1219200"/>
            <a:ext cx="3048000" cy="2374341"/>
          </a:xfrm>
          <a:prstGeom prst="rect">
            <a:avLst/>
          </a:prstGeom>
          <a:noFill/>
          <a:ln w="9525">
            <a:noFill/>
            <a:miter lim="800000"/>
            <a:headEnd/>
            <a:tailEnd/>
          </a:ln>
          <a:effectLst/>
        </p:spPr>
      </p:pic>
      <p:pic>
        <p:nvPicPr>
          <p:cNvPr id="5" name="Picture 5"/>
          <p:cNvPicPr>
            <a:picLocks noChangeAspect="1" noChangeArrowheads="1"/>
          </p:cNvPicPr>
          <p:nvPr/>
        </p:nvPicPr>
        <p:blipFill>
          <a:blip r:embed="rId4" cstate="print"/>
          <a:srcRect/>
          <a:stretch>
            <a:fillRect/>
          </a:stretch>
        </p:blipFill>
        <p:spPr bwMode="auto">
          <a:xfrm>
            <a:off x="6019800" y="1219200"/>
            <a:ext cx="3124200" cy="2513034"/>
          </a:xfrm>
          <a:prstGeom prst="rect">
            <a:avLst/>
          </a:prstGeom>
          <a:noFill/>
          <a:ln w="9525">
            <a:noFill/>
            <a:miter lim="800000"/>
            <a:headEnd/>
            <a:tailEnd/>
          </a:ln>
          <a:effectLst/>
        </p:spPr>
      </p:pic>
      <p:pic>
        <p:nvPicPr>
          <p:cNvPr id="6" name="Picture 6"/>
          <p:cNvPicPr>
            <a:picLocks noChangeAspect="1" noChangeArrowheads="1"/>
          </p:cNvPicPr>
          <p:nvPr/>
        </p:nvPicPr>
        <p:blipFill>
          <a:blip r:embed="rId5" cstate="print"/>
          <a:srcRect/>
          <a:stretch>
            <a:fillRect/>
          </a:stretch>
        </p:blipFill>
        <p:spPr bwMode="auto">
          <a:xfrm>
            <a:off x="0" y="3810000"/>
            <a:ext cx="3083668" cy="2334639"/>
          </a:xfrm>
          <a:prstGeom prst="rect">
            <a:avLst/>
          </a:prstGeom>
          <a:noFill/>
          <a:ln w="9525">
            <a:noFill/>
            <a:miter lim="800000"/>
            <a:headEnd/>
            <a:tailEnd/>
          </a:ln>
          <a:effectLst/>
        </p:spPr>
      </p:pic>
      <p:pic>
        <p:nvPicPr>
          <p:cNvPr id="7" name="Picture 3"/>
          <p:cNvPicPr>
            <a:picLocks noChangeAspect="1" noChangeArrowheads="1"/>
          </p:cNvPicPr>
          <p:nvPr/>
        </p:nvPicPr>
        <p:blipFill>
          <a:blip r:embed="rId6" cstate="print"/>
          <a:srcRect/>
          <a:stretch>
            <a:fillRect/>
          </a:stretch>
        </p:blipFill>
        <p:spPr bwMode="auto">
          <a:xfrm>
            <a:off x="2667000" y="3886200"/>
            <a:ext cx="3839995" cy="2257358"/>
          </a:xfrm>
          <a:prstGeom prst="rect">
            <a:avLst/>
          </a:prstGeom>
          <a:noFill/>
          <a:ln w="9525">
            <a:noFill/>
            <a:miter lim="800000"/>
            <a:headEnd/>
            <a:tailEnd/>
          </a:ln>
          <a:effectLst/>
        </p:spPr>
      </p:pic>
      <p:pic>
        <p:nvPicPr>
          <p:cNvPr id="8" name="Picture 7"/>
          <p:cNvPicPr>
            <a:picLocks noChangeAspect="1" noChangeArrowheads="1"/>
          </p:cNvPicPr>
          <p:nvPr/>
        </p:nvPicPr>
        <p:blipFill>
          <a:blip r:embed="rId7" cstate="print"/>
          <a:srcRect/>
          <a:stretch>
            <a:fillRect/>
          </a:stretch>
        </p:blipFill>
        <p:spPr bwMode="auto">
          <a:xfrm>
            <a:off x="6324600" y="3962400"/>
            <a:ext cx="2616740" cy="2443105"/>
          </a:xfrm>
          <a:prstGeom prst="rect">
            <a:avLst/>
          </a:prstGeom>
          <a:noFill/>
          <a:ln w="9525">
            <a:noFill/>
            <a:miter lim="800000"/>
            <a:headEnd/>
            <a:tailEnd/>
          </a:ln>
          <a:effectLst/>
        </p:spPr>
      </p:pic>
      <p:sp>
        <p:nvSpPr>
          <p:cNvPr id="9" name="TextBox 8"/>
          <p:cNvSpPr txBox="1"/>
          <p:nvPr/>
        </p:nvSpPr>
        <p:spPr>
          <a:xfrm>
            <a:off x="381000" y="304800"/>
            <a:ext cx="213360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Graphs</a:t>
            </a:r>
            <a:endParaRPr lang="en-US" b="1"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685800"/>
            <a:ext cx="1922321" cy="369332"/>
          </a:xfrm>
          <a:prstGeom prst="rect">
            <a:avLst/>
          </a:prstGeom>
        </p:spPr>
        <p:txBody>
          <a:bodyPr wrap="none">
            <a:spAutoFit/>
          </a:bodyPr>
          <a:lstStyle/>
          <a:p>
            <a:r>
              <a:rPr lang="en-US" b="1" dirty="0" smtClean="0">
                <a:latin typeface="Times New Roman" pitchFamily="18" charset="0"/>
                <a:cs typeface="Times New Roman" pitchFamily="18" charset="0"/>
              </a:rPr>
              <a:t>8.CONCLUSION</a:t>
            </a:r>
            <a:endParaRPr lang="en-US" b="1" dirty="0">
              <a:latin typeface="Times New Roman" pitchFamily="18" charset="0"/>
              <a:cs typeface="Times New Roman" pitchFamily="18" charset="0"/>
            </a:endParaRPr>
          </a:p>
        </p:txBody>
      </p:sp>
      <p:sp>
        <p:nvSpPr>
          <p:cNvPr id="5" name="TextBox 4"/>
          <p:cNvSpPr txBox="1"/>
          <p:nvPr/>
        </p:nvSpPr>
        <p:spPr>
          <a:xfrm>
            <a:off x="533400" y="1295400"/>
            <a:ext cx="7315200" cy="3831818"/>
          </a:xfrm>
          <a:prstGeom prst="rect">
            <a:avLst/>
          </a:prstGeom>
          <a:noFill/>
        </p:spPr>
        <p:txBody>
          <a:bodyPr wrap="square" rtlCol="0">
            <a:spAutoFit/>
          </a:bodyPr>
          <a:lstStyle/>
          <a:p>
            <a:pPr>
              <a:lnSpc>
                <a:spcPct val="150000"/>
              </a:lnSpc>
              <a:buFont typeface="Arial" pitchFamily="34" charset="0"/>
              <a:buChar char="•"/>
            </a:pPr>
            <a:r>
              <a:rPr lang="en-US" dirty="0" smtClean="0">
                <a:latin typeface="Times New Roman" pitchFamily="18" charset="0"/>
                <a:cs typeface="Times New Roman" pitchFamily="18" charset="0"/>
              </a:rPr>
              <a:t>Developed a machine learning-based system to predict flight delays accurately.</a:t>
            </a:r>
          </a:p>
          <a:p>
            <a:pPr>
              <a:lnSpc>
                <a:spcPct val="150000"/>
              </a:lnSpc>
              <a:buFont typeface="Arial" pitchFamily="34" charset="0"/>
              <a:buChar char="•"/>
            </a:pPr>
            <a:r>
              <a:rPr lang="en-US" dirty="0" smtClean="0">
                <a:latin typeface="Times New Roman" pitchFamily="18" charset="0"/>
                <a:cs typeface="Times New Roman" pitchFamily="18" charset="0"/>
              </a:rPr>
              <a:t> Implemented and evaluated multiple models to improve prediction performance.</a:t>
            </a:r>
          </a:p>
          <a:p>
            <a:pPr>
              <a:lnSpc>
                <a:spcPct val="150000"/>
              </a:lnSpc>
              <a:buFont typeface="Arial" pitchFamily="34" charset="0"/>
              <a:buChar char="•"/>
            </a:pPr>
            <a:r>
              <a:rPr lang="en-US" dirty="0" smtClean="0">
                <a:latin typeface="Times New Roman" pitchFamily="18" charset="0"/>
                <a:cs typeface="Times New Roman" pitchFamily="18" charset="0"/>
              </a:rPr>
              <a:t> Built a user-friendly interface using </a:t>
            </a:r>
            <a:r>
              <a:rPr lang="en-US" dirty="0" err="1" smtClean="0">
                <a:latin typeface="Times New Roman" pitchFamily="18" charset="0"/>
                <a:cs typeface="Times New Roman" pitchFamily="18" charset="0"/>
              </a:rPr>
              <a:t>Django</a:t>
            </a:r>
            <a:r>
              <a:rPr lang="en-US" dirty="0" smtClean="0">
                <a:latin typeface="Times New Roman" pitchFamily="18" charset="0"/>
                <a:cs typeface="Times New Roman" pitchFamily="18" charset="0"/>
              </a:rPr>
              <a:t> for real-time predictions.</a:t>
            </a:r>
          </a:p>
          <a:p>
            <a:pPr>
              <a:lnSpc>
                <a:spcPct val="150000"/>
              </a:lnSpc>
              <a:buFont typeface="Arial" pitchFamily="34" charset="0"/>
              <a:buChar char="•"/>
            </a:pPr>
            <a:r>
              <a:rPr lang="en-US" dirty="0" smtClean="0">
                <a:latin typeface="Times New Roman" pitchFamily="18" charset="0"/>
                <a:cs typeface="Times New Roman" pitchFamily="18" charset="0"/>
              </a:rPr>
              <a:t> Helps airlines and passengers plan better and reduce uncertainty.</a:t>
            </a:r>
          </a:p>
          <a:p>
            <a:pPr>
              <a:lnSpc>
                <a:spcPct val="150000"/>
              </a:lnSpc>
              <a:buFont typeface="Arial" pitchFamily="34" charset="0"/>
              <a:buChar char="•"/>
            </a:pPr>
            <a:r>
              <a:rPr lang="en-US" dirty="0" smtClean="0">
                <a:latin typeface="Times New Roman" pitchFamily="18" charset="0"/>
                <a:cs typeface="Times New Roman" pitchFamily="18" charset="0"/>
              </a:rPr>
              <a:t> Future work includes adding more features and optimizing model accuracy further.</a:t>
            </a:r>
          </a:p>
          <a:p>
            <a:pPr>
              <a:lnSpc>
                <a:spcPct val="150000"/>
              </a:lnSpc>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457200"/>
            <a:ext cx="2743200" cy="381000"/>
          </a:xfrm>
          <a:prstGeom prst="rect">
            <a:avLst/>
          </a:prstGeom>
        </p:spPr>
        <p:txBody>
          <a:bodyPr wrap="square">
            <a:spAutoFit/>
          </a:bodyPr>
          <a:lstStyle/>
          <a:p>
            <a:r>
              <a:rPr lang="en-IN" altLang="en-US" b="1" dirty="0" smtClean="0">
                <a:latin typeface="Times New Roman" panose="02020603050405020304" charset="0"/>
                <a:cs typeface="Times New Roman" panose="02020603050405020304" charset="0"/>
              </a:rPr>
              <a:t>9. REFERENCES</a:t>
            </a:r>
            <a:endParaRPr lang="en-US" dirty="0"/>
          </a:p>
        </p:txBody>
      </p:sp>
      <p:sp>
        <p:nvSpPr>
          <p:cNvPr id="5" name="TextBox 4"/>
          <p:cNvSpPr txBox="1"/>
          <p:nvPr/>
        </p:nvSpPr>
        <p:spPr>
          <a:xfrm>
            <a:off x="1676400" y="1828800"/>
            <a:ext cx="184731" cy="369332"/>
          </a:xfrm>
          <a:prstGeom prst="rect">
            <a:avLst/>
          </a:prstGeom>
          <a:noFill/>
        </p:spPr>
        <p:txBody>
          <a:bodyPr wrap="none" rtlCol="0">
            <a:spAutoFit/>
          </a:bodyPr>
          <a:lstStyle/>
          <a:p>
            <a:endParaRPr lang="en-US" dirty="0"/>
          </a:p>
        </p:txBody>
      </p:sp>
      <p:sp>
        <p:nvSpPr>
          <p:cNvPr id="6" name="Rectangle 5"/>
          <p:cNvSpPr/>
          <p:nvPr/>
        </p:nvSpPr>
        <p:spPr>
          <a:xfrm>
            <a:off x="304800" y="1066800"/>
            <a:ext cx="8610600" cy="4524315"/>
          </a:xfrm>
          <a:prstGeom prst="rect">
            <a:avLst/>
          </a:prstGeom>
        </p:spPr>
        <p:txBody>
          <a:bodyPr wrap="square">
            <a:spAutoFit/>
          </a:bodyPr>
          <a:lstStyle/>
          <a:p>
            <a:r>
              <a:rPr lang="en-US" dirty="0" smtClean="0">
                <a:latin typeface="Times New Roman" pitchFamily="18" charset="0"/>
                <a:cs typeface="Times New Roman" pitchFamily="18" charset="0"/>
              </a:rPr>
              <a:t>[1] </a:t>
            </a:r>
            <a:r>
              <a:rPr lang="en-US" dirty="0" err="1" smtClean="0">
                <a:latin typeface="Times New Roman" pitchFamily="18" charset="0"/>
                <a:cs typeface="Times New Roman" pitchFamily="18" charset="0"/>
              </a:rPr>
              <a:t>Borse</a:t>
            </a:r>
            <a:r>
              <a:rPr lang="en-US" dirty="0" smtClean="0">
                <a:latin typeface="Times New Roman" pitchFamily="18" charset="0"/>
                <a:cs typeface="Times New Roman" pitchFamily="18" charset="0"/>
              </a:rPr>
              <a:t>, Y., Jain, D., Sharma, S., </a:t>
            </a:r>
            <a:r>
              <a:rPr lang="en-US" dirty="0" err="1" smtClean="0">
                <a:latin typeface="Times New Roman" pitchFamily="18" charset="0"/>
                <a:cs typeface="Times New Roman" pitchFamily="18" charset="0"/>
              </a:rPr>
              <a:t>Vora</a:t>
            </a:r>
            <a:r>
              <a:rPr lang="en-US" dirty="0" smtClean="0">
                <a:latin typeface="Times New Roman" pitchFamily="18" charset="0"/>
                <a:cs typeface="Times New Roman" pitchFamily="18" charset="0"/>
              </a:rPr>
              <a:t>, V., and </a:t>
            </a:r>
            <a:r>
              <a:rPr lang="en-US" dirty="0" err="1" smtClean="0">
                <a:latin typeface="Times New Roman" pitchFamily="18" charset="0"/>
                <a:cs typeface="Times New Roman" pitchFamily="18" charset="0"/>
              </a:rPr>
              <a:t>Zaveri</a:t>
            </a:r>
            <a:r>
              <a:rPr lang="en-US" dirty="0" smtClean="0">
                <a:latin typeface="Times New Roman" pitchFamily="18" charset="0"/>
                <a:cs typeface="Times New Roman" pitchFamily="18" charset="0"/>
              </a:rPr>
              <a:t>, A. (2020) Flight Delay Prediction System. International Journal Of Engineering Research &amp; Technology (IJERT) Volume 09, Issue 03 (March 2020).</a:t>
            </a:r>
          </a:p>
          <a:p>
            <a:r>
              <a:rPr lang="en-US" dirty="0" smtClean="0">
                <a:latin typeface="Times New Roman" pitchFamily="18" charset="0"/>
                <a:cs typeface="Times New Roman" pitchFamily="18" charset="0"/>
              </a:rPr>
              <a:t> [2] Bureau of Transportation Statistics. Available online: https://www.bts.gov/ (accessed on 26 March 2020).</a:t>
            </a:r>
          </a:p>
          <a:p>
            <a:r>
              <a:rPr lang="en-US" dirty="0" smtClean="0">
                <a:latin typeface="Times New Roman" pitchFamily="18" charset="0"/>
                <a:cs typeface="Times New Roman" pitchFamily="18" charset="0"/>
              </a:rPr>
              <a:t> [3] </a:t>
            </a:r>
            <a:r>
              <a:rPr lang="en-US" dirty="0" err="1" smtClean="0">
                <a:latin typeface="Times New Roman" pitchFamily="18" charset="0"/>
                <a:cs typeface="Times New Roman" pitchFamily="18" charset="0"/>
              </a:rPr>
              <a:t>Akpinar</a:t>
            </a:r>
            <a:r>
              <a:rPr lang="en-US" dirty="0" smtClean="0">
                <a:latin typeface="Times New Roman" pitchFamily="18" charset="0"/>
                <a:cs typeface="Times New Roman" pitchFamily="18" charset="0"/>
              </a:rPr>
              <a:t>, M.T. and </a:t>
            </a:r>
            <a:r>
              <a:rPr lang="en-US" dirty="0" err="1" smtClean="0">
                <a:latin typeface="Times New Roman" pitchFamily="18" charset="0"/>
                <a:cs typeface="Times New Roman" pitchFamily="18" charset="0"/>
              </a:rPr>
              <a:t>Karabacak</a:t>
            </a:r>
            <a:r>
              <a:rPr lang="en-US" dirty="0" smtClean="0">
                <a:latin typeface="Times New Roman" pitchFamily="18" charset="0"/>
                <a:cs typeface="Times New Roman" pitchFamily="18" charset="0"/>
              </a:rPr>
              <a:t>, M.E. (2017). Data mining applications in civil aviation sector: State-of-art review. In CEUR Workshop Proc (Vol. 1852, pp. 18-25). </a:t>
            </a:r>
          </a:p>
          <a:p>
            <a:r>
              <a:rPr lang="en-US" dirty="0" smtClean="0">
                <a:latin typeface="Times New Roman" pitchFamily="18" charset="0"/>
                <a:cs typeface="Times New Roman" pitchFamily="18" charset="0"/>
              </a:rPr>
              <a:t>[4] </a:t>
            </a:r>
            <a:r>
              <a:rPr lang="en-US" dirty="0" err="1" smtClean="0">
                <a:latin typeface="Times New Roman" pitchFamily="18" charset="0"/>
                <a:cs typeface="Times New Roman" pitchFamily="18" charset="0"/>
              </a:rPr>
              <a:t>Nazeri</a:t>
            </a:r>
            <a:r>
              <a:rPr lang="en-US" dirty="0" smtClean="0">
                <a:latin typeface="Times New Roman" pitchFamily="18" charset="0"/>
                <a:cs typeface="Times New Roman" pitchFamily="18" charset="0"/>
              </a:rPr>
              <a:t>, Z. and Zhang, J. (2017). Mining Aviation Data to Understand Impacts of Severe Weather. In Proceedings of the International Conference on Information Technology: Coding and Computing (ITCC.02) pp. 518-523.</a:t>
            </a:r>
          </a:p>
          <a:p>
            <a:r>
              <a:rPr lang="en-US" dirty="0" smtClean="0">
                <a:latin typeface="Times New Roman" pitchFamily="18" charset="0"/>
                <a:cs typeface="Times New Roman" pitchFamily="18" charset="0"/>
              </a:rPr>
              <a:t> [5] Ha. ,. J. N. a. H. P. S. Man. (2015) "Analysis of Air-Moving on Schedule Big Data based on Crisp Dm Methodology," ARPN Journal of Engineering and Applied Sciences, pp. 2088-2091.</a:t>
            </a:r>
          </a:p>
          <a:p>
            <a:r>
              <a:rPr lang="en-US" dirty="0" smtClean="0">
                <a:latin typeface="Times New Roman" pitchFamily="18" charset="0"/>
                <a:cs typeface="Times New Roman" pitchFamily="18" charset="0"/>
              </a:rPr>
              <a:t>[6] </a:t>
            </a:r>
            <a:r>
              <a:rPr lang="en-US" dirty="0" err="1" smtClean="0">
                <a:latin typeface="Times New Roman" pitchFamily="18" charset="0"/>
                <a:cs typeface="Times New Roman" pitchFamily="18" charset="0"/>
              </a:rPr>
              <a:t>Mukherjee</a:t>
            </a:r>
            <a:r>
              <a:rPr lang="en-US" dirty="0" smtClean="0">
                <a:latin typeface="Times New Roman" pitchFamily="18" charset="0"/>
                <a:cs typeface="Times New Roman" pitchFamily="18" charset="0"/>
              </a:rPr>
              <a:t>, A., </a:t>
            </a:r>
            <a:r>
              <a:rPr lang="en-US" dirty="0" err="1" smtClean="0">
                <a:latin typeface="Times New Roman" pitchFamily="18" charset="0"/>
                <a:cs typeface="Times New Roman" pitchFamily="18" charset="0"/>
              </a:rPr>
              <a:t>Grabbe</a:t>
            </a:r>
            <a:r>
              <a:rPr lang="en-US" dirty="0" smtClean="0">
                <a:latin typeface="Times New Roman" pitchFamily="18" charset="0"/>
                <a:cs typeface="Times New Roman" pitchFamily="18" charset="0"/>
              </a:rPr>
              <a:t>, S. R., and Sridhar, B. (2014). Predicting Ground Delay Program at an airport based on meteorological conditions. In 14th AIAA Aviation Technology, Integration, and Operations Conference (pp. 2713-2718</a:t>
            </a:r>
            <a:endParaRPr lang="en-US"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2438400"/>
            <a:ext cx="7391400" cy="1384995"/>
          </a:xfrm>
          <a:prstGeom prst="rect">
            <a:avLst/>
          </a:prstGeom>
          <a:noFill/>
        </p:spPr>
        <p:txBody>
          <a:bodyPr wrap="square" rtlCol="0">
            <a:spAutoFit/>
          </a:bodyPr>
          <a:lstStyle/>
          <a:p>
            <a:pPr algn="ctr"/>
            <a:r>
              <a:rPr lang="en-US" sz="6600" b="1" dirty="0" smtClean="0">
                <a:latin typeface="Times New Roman" panose="02020603050405020304" charset="0"/>
                <a:cs typeface="Times New Roman" panose="02020603050405020304" charset="0"/>
              </a:rPr>
              <a:t>THANK YOU</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762000"/>
            <a:ext cx="1888093" cy="369332"/>
          </a:xfrm>
          <a:prstGeom prst="rect">
            <a:avLst/>
          </a:prstGeom>
          <a:noFill/>
        </p:spPr>
        <p:txBody>
          <a:bodyPr wrap="square" rtlCol="0">
            <a:spAutoFit/>
          </a:bodyPr>
          <a:lstStyle/>
          <a:p>
            <a:r>
              <a:rPr lang="en-IN" altLang="en-US" b="1" dirty="0">
                <a:latin typeface="Times New Roman" panose="02020603050405020304" charset="0"/>
                <a:cs typeface="Times New Roman" panose="02020603050405020304" charset="0"/>
              </a:rPr>
              <a:t>1. </a:t>
            </a:r>
            <a:r>
              <a:rPr lang="en-US" b="1" dirty="0">
                <a:latin typeface="Times New Roman" panose="02020603050405020304" charset="0"/>
                <a:cs typeface="Times New Roman" panose="02020603050405020304" charset="0"/>
              </a:rPr>
              <a:t>A</a:t>
            </a:r>
            <a:r>
              <a:rPr lang="en-IN" altLang="en-US" b="1" dirty="0">
                <a:latin typeface="Times New Roman" panose="02020603050405020304" charset="0"/>
                <a:cs typeface="Times New Roman" panose="02020603050405020304" charset="0"/>
              </a:rPr>
              <a:t>BSTRACT</a:t>
            </a:r>
            <a:endParaRPr lang="en-US" dirty="0"/>
          </a:p>
        </p:txBody>
      </p:sp>
      <p:sp>
        <p:nvSpPr>
          <p:cNvPr id="5" name="TextBox 4"/>
          <p:cNvSpPr txBox="1"/>
          <p:nvPr/>
        </p:nvSpPr>
        <p:spPr>
          <a:xfrm>
            <a:off x="609600" y="1295400"/>
            <a:ext cx="7543800" cy="878895"/>
          </a:xfrm>
          <a:prstGeom prst="rect">
            <a:avLst/>
          </a:prstGeom>
          <a:noFill/>
        </p:spPr>
        <p:txBody>
          <a:bodyPr wrap="square" rtlCol="0">
            <a:spAutoFit/>
          </a:bodyPr>
          <a:lstStyle/>
          <a:p>
            <a:pPr algn="just">
              <a:lnSpc>
                <a:spcPct val="150000"/>
              </a:lnSpc>
            </a:pPr>
            <a:r>
              <a:rPr lang="en-US" dirty="0" smtClean="0">
                <a:latin typeface="Times New Roman" pitchFamily="18" charset="0"/>
                <a:cs typeface="Times New Roman" pitchFamily="18" charset="0"/>
              </a:rPr>
              <a:t>	Flight delays pose critical challenges to the aviation industry, impacting passengers, airline operations, and regional economies</a:t>
            </a:r>
            <a:r>
              <a:rPr lang="en-US" dirty="0" smtClean="0"/>
              <a:t>.</a:t>
            </a:r>
            <a:endParaRPr lang="en-US" dirty="0"/>
          </a:p>
        </p:txBody>
      </p:sp>
      <p:sp>
        <p:nvSpPr>
          <p:cNvPr id="6" name="TextBox 5"/>
          <p:cNvSpPr txBox="1"/>
          <p:nvPr/>
        </p:nvSpPr>
        <p:spPr>
          <a:xfrm>
            <a:off x="533400" y="2286000"/>
            <a:ext cx="7848600" cy="1709892"/>
          </a:xfrm>
          <a:prstGeom prst="rect">
            <a:avLst/>
          </a:prstGeom>
          <a:noFill/>
        </p:spPr>
        <p:txBody>
          <a:bodyPr wrap="square" rtlCol="0">
            <a:spAutoFit/>
          </a:bodyPr>
          <a:lstStyle/>
          <a:p>
            <a:pPr algn="just">
              <a:lnSpc>
                <a:spcPct val="150000"/>
              </a:lnSpc>
            </a:pPr>
            <a:r>
              <a:rPr lang="en-US" dirty="0" smtClean="0">
                <a:latin typeface="Times New Roman" pitchFamily="18" charset="0"/>
                <a:cs typeface="Times New Roman" pitchFamily="18" charset="0"/>
              </a:rPr>
              <a:t>	This project introduces a flight delay prediction system that applies various machine learning algorithms to historical flight data. The objective is to accurately forecast potential delays and evaluate the performance of models such as Logistic Regression, Decision Trees, Random Forest, and Gradient Boosting</a:t>
            </a:r>
            <a:r>
              <a:rPr lang="en-US" dirty="0" smtClean="0"/>
              <a:t>.</a:t>
            </a:r>
            <a:endParaRPr lang="en-US" dirty="0"/>
          </a:p>
        </p:txBody>
      </p:sp>
      <p:sp>
        <p:nvSpPr>
          <p:cNvPr id="7" name="TextBox 6"/>
          <p:cNvSpPr txBox="1"/>
          <p:nvPr/>
        </p:nvSpPr>
        <p:spPr>
          <a:xfrm>
            <a:off x="762000" y="4267200"/>
            <a:ext cx="7696200" cy="1615827"/>
          </a:xfrm>
          <a:prstGeom prst="rect">
            <a:avLst/>
          </a:prstGeom>
          <a:noFill/>
        </p:spPr>
        <p:txBody>
          <a:bodyPr wrap="square" rtlCol="0">
            <a:spAutoFit/>
          </a:bodyPr>
          <a:lstStyle/>
          <a:p>
            <a:pPr algn="just">
              <a:lnSpc>
                <a:spcPct val="150000"/>
              </a:lnSpc>
            </a:pPr>
            <a:r>
              <a:rPr lang="en-US" dirty="0" smtClean="0">
                <a:latin typeface="Times New Roman" pitchFamily="18" charset="0"/>
                <a:cs typeface="Times New Roman" pitchFamily="18" charset="0"/>
              </a:rPr>
              <a:t>	By analyzing real-world datasets, the system provides airlines with tools to improve operational planning, enhance passenger satisfaction, and reduce delay-related costs.</a:t>
            </a:r>
          </a:p>
          <a:p>
            <a:pPr algn="just"/>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533400"/>
            <a:ext cx="2590800" cy="369332"/>
          </a:xfrm>
          <a:prstGeom prst="rect">
            <a:avLst/>
          </a:prstGeom>
          <a:noFill/>
        </p:spPr>
        <p:txBody>
          <a:bodyPr wrap="square" rtlCol="0">
            <a:spAutoFit/>
          </a:bodyPr>
          <a:lstStyle/>
          <a:p>
            <a:r>
              <a:rPr lang="en-IN" altLang="en-US" b="1" dirty="0" smtClean="0">
                <a:latin typeface="Times New Roman" panose="02020603050405020304" charset="0"/>
                <a:cs typeface="Times New Roman" panose="02020603050405020304" charset="0"/>
              </a:rPr>
              <a:t>2. </a:t>
            </a:r>
            <a:r>
              <a:rPr lang="en-US" b="1" dirty="0" smtClean="0">
                <a:latin typeface="Times New Roman" panose="02020603050405020304" charset="0"/>
                <a:cs typeface="Times New Roman" panose="02020603050405020304" charset="0"/>
              </a:rPr>
              <a:t>I</a:t>
            </a:r>
            <a:r>
              <a:rPr lang="en-IN" altLang="en-US" b="1" dirty="0" smtClean="0">
                <a:latin typeface="Times New Roman" panose="02020603050405020304" charset="0"/>
                <a:cs typeface="Times New Roman" panose="02020603050405020304" charset="0"/>
              </a:rPr>
              <a:t>NTRODUCTION</a:t>
            </a:r>
            <a:endParaRPr lang="en-US" dirty="0"/>
          </a:p>
        </p:txBody>
      </p:sp>
      <p:sp>
        <p:nvSpPr>
          <p:cNvPr id="5" name="TextBox 4"/>
          <p:cNvSpPr txBox="1"/>
          <p:nvPr/>
        </p:nvSpPr>
        <p:spPr>
          <a:xfrm>
            <a:off x="457200" y="1143000"/>
            <a:ext cx="8001000" cy="1338828"/>
          </a:xfrm>
          <a:prstGeom prst="rect">
            <a:avLst/>
          </a:prstGeom>
          <a:noFill/>
        </p:spPr>
        <p:txBody>
          <a:bodyPr wrap="square" rtlCol="0">
            <a:spAutoFit/>
          </a:bodyPr>
          <a:lstStyle/>
          <a:p>
            <a:pPr algn="just">
              <a:lnSpc>
                <a:spcPct val="150000"/>
              </a:lnSpc>
            </a:pPr>
            <a:r>
              <a:rPr lang="en-US" dirty="0" smtClean="0"/>
              <a:t>	</a:t>
            </a:r>
            <a:r>
              <a:rPr lang="en-US" dirty="0" smtClean="0">
                <a:latin typeface="Times New Roman" pitchFamily="18" charset="0"/>
                <a:cs typeface="Times New Roman" pitchFamily="18" charset="0"/>
              </a:rPr>
              <a:t>Flight delays have become a significant challenge for passengers, airlines, and airports, impacting both efficiency and economics. According to the Bureau of Transportation Statistics, approximately 20% of commercial flights are delayed.</a:t>
            </a:r>
          </a:p>
        </p:txBody>
      </p:sp>
      <p:sp>
        <p:nvSpPr>
          <p:cNvPr id="6" name="TextBox 5"/>
          <p:cNvSpPr txBox="1"/>
          <p:nvPr/>
        </p:nvSpPr>
        <p:spPr>
          <a:xfrm>
            <a:off x="533400" y="2514600"/>
            <a:ext cx="8001000" cy="2169825"/>
          </a:xfrm>
          <a:prstGeom prst="rect">
            <a:avLst/>
          </a:prstGeom>
          <a:noFill/>
        </p:spPr>
        <p:txBody>
          <a:bodyPr wrap="square" rtlCol="0">
            <a:spAutoFit/>
          </a:bodyPr>
          <a:lstStyle/>
          <a:p>
            <a:pPr algn="just">
              <a:lnSpc>
                <a:spcPct val="150000"/>
              </a:lnSpc>
            </a:pPr>
            <a:r>
              <a:rPr lang="en-US" dirty="0" smtClean="0"/>
              <a:t>	</a:t>
            </a:r>
            <a:r>
              <a:rPr lang="en-US" dirty="0" smtClean="0">
                <a:latin typeface="Times New Roman" pitchFamily="18" charset="0"/>
                <a:cs typeface="Times New Roman" pitchFamily="18" charset="0"/>
              </a:rPr>
              <a:t>This project leverages machine learning techniques to predict flight delays more accurately than traditional statistical methods. By analyzing historical flight data—including schedules, weather, and traffic conditions—we compare models like Logistic Regression, Decision Tree, Random Forest, and Gradient Boosting to determine the most effective predictors.</a:t>
            </a:r>
            <a:endParaRPr lang="en-US" dirty="0">
              <a:latin typeface="Times New Roman" pitchFamily="18" charset="0"/>
              <a:cs typeface="Times New Roman" pitchFamily="18" charset="0"/>
            </a:endParaRPr>
          </a:p>
        </p:txBody>
      </p:sp>
      <p:sp>
        <p:nvSpPr>
          <p:cNvPr id="7" name="TextBox 6"/>
          <p:cNvSpPr txBox="1"/>
          <p:nvPr/>
        </p:nvSpPr>
        <p:spPr>
          <a:xfrm>
            <a:off x="609601" y="4800600"/>
            <a:ext cx="8001000" cy="923330"/>
          </a:xfrm>
          <a:prstGeom prst="rect">
            <a:avLst/>
          </a:prstGeom>
          <a:noFill/>
        </p:spPr>
        <p:txBody>
          <a:bodyPr wrap="square" rtlCol="0">
            <a:spAutoFit/>
          </a:bodyPr>
          <a:lstStyle/>
          <a:p>
            <a:pPr algn="just">
              <a:lnSpc>
                <a:spcPct val="150000"/>
              </a:lnSpc>
            </a:pPr>
            <a:r>
              <a:rPr lang="en-US" dirty="0" smtClean="0"/>
              <a:t>	</a:t>
            </a:r>
            <a:r>
              <a:rPr lang="en-US" dirty="0" smtClean="0">
                <a:latin typeface="Times New Roman" pitchFamily="18" charset="0"/>
                <a:cs typeface="Times New Roman" pitchFamily="18" charset="0"/>
              </a:rPr>
              <a:t>Our goal is to provide a scalable, real-time system that enhances flight planning, minimizes delays, and improves passenger experience.</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3048000" cy="792162"/>
          </a:xfrm>
        </p:spPr>
        <p:txBody>
          <a:bodyPr/>
          <a:lstStyle/>
          <a:p>
            <a:r>
              <a:rPr lang="en-IN" altLang="en-US" sz="2000" b="1" dirty="0" smtClean="0">
                <a:solidFill>
                  <a:srgbClr val="000000"/>
                </a:solidFill>
                <a:latin typeface="Times New Roman" panose="02020603050405020304" charset="0"/>
                <a:cs typeface="Times New Roman" panose="02020603050405020304" charset="0"/>
                <a:sym typeface="+mn-ea"/>
              </a:rPr>
              <a:t>3.EXISTING</a:t>
            </a:r>
            <a:r>
              <a:rPr lang="en-US" altLang="en-US" sz="2000" b="1" dirty="0" smtClean="0">
                <a:solidFill>
                  <a:srgbClr val="000000"/>
                </a:solidFill>
                <a:latin typeface="Times New Roman" panose="02020603050405020304" charset="0"/>
                <a:cs typeface="Times New Roman" panose="02020603050405020304" charset="0"/>
                <a:sym typeface="+mn-ea"/>
              </a:rPr>
              <a:t> </a:t>
            </a:r>
            <a:r>
              <a:rPr lang="en-US" altLang="en-US" sz="2000" b="1" dirty="0">
                <a:solidFill>
                  <a:srgbClr val="000000"/>
                </a:solidFill>
                <a:latin typeface="Times New Roman" panose="02020603050405020304" charset="0"/>
                <a:cs typeface="Times New Roman" panose="02020603050405020304" charset="0"/>
                <a:sym typeface="+mn-ea"/>
              </a:rPr>
              <a:t>S</a:t>
            </a:r>
            <a:r>
              <a:rPr lang="en-IN" altLang="en-US" sz="2000" b="1" dirty="0">
                <a:solidFill>
                  <a:srgbClr val="000000"/>
                </a:solidFill>
                <a:latin typeface="Times New Roman" panose="02020603050405020304" charset="0"/>
                <a:cs typeface="Times New Roman" panose="02020603050405020304" charset="0"/>
                <a:sym typeface="+mn-ea"/>
              </a:rPr>
              <a:t>YSTEMS</a:t>
            </a:r>
            <a:endParaRPr lang="en-US" dirty="0"/>
          </a:p>
        </p:txBody>
      </p:sp>
      <p:sp>
        <p:nvSpPr>
          <p:cNvPr id="4" name="TextBox 3"/>
          <p:cNvSpPr txBox="1"/>
          <p:nvPr/>
        </p:nvSpPr>
        <p:spPr>
          <a:xfrm>
            <a:off x="533400" y="990600"/>
            <a:ext cx="7010400" cy="2446824"/>
          </a:xfrm>
          <a:prstGeom prst="rect">
            <a:avLst/>
          </a:prstGeom>
          <a:noFill/>
        </p:spPr>
        <p:txBody>
          <a:bodyPr wrap="square" rtlCol="0">
            <a:spAutoFit/>
          </a:bodyPr>
          <a:lstStyle/>
          <a:p>
            <a:pPr>
              <a:lnSpc>
                <a:spcPct val="150000"/>
              </a:lnSpc>
              <a:buFont typeface="Arial" pitchFamily="34" charset="0"/>
              <a:buChar char="•"/>
            </a:pPr>
            <a:r>
              <a:rPr lang="en-US" dirty="0" smtClean="0">
                <a:latin typeface="Times New Roman" pitchFamily="18" charset="0"/>
                <a:cs typeface="Times New Roman" pitchFamily="18" charset="0"/>
              </a:rPr>
              <a:t>Uses basic statistical models like Linear Regression and Time-Series Analysis.</a:t>
            </a:r>
          </a:p>
          <a:p>
            <a:pPr>
              <a:lnSpc>
                <a:spcPct val="150000"/>
              </a:lnSpc>
              <a:buFont typeface="Arial" pitchFamily="34" charset="0"/>
              <a:buChar char="•"/>
            </a:pPr>
            <a:r>
              <a:rPr lang="en-US" dirty="0" smtClean="0">
                <a:latin typeface="Times New Roman" pitchFamily="18" charset="0"/>
                <a:cs typeface="Times New Roman" pitchFamily="18" charset="0"/>
              </a:rPr>
              <a:t>Involves manual delay management and basic scheduling tools.</a:t>
            </a:r>
          </a:p>
          <a:p>
            <a:pPr>
              <a:lnSpc>
                <a:spcPct val="150000"/>
              </a:lnSpc>
              <a:buFont typeface="Arial" pitchFamily="34" charset="0"/>
              <a:buChar char="•"/>
            </a:pPr>
            <a:r>
              <a:rPr lang="en-US" dirty="0" smtClean="0">
                <a:latin typeface="Times New Roman" pitchFamily="18" charset="0"/>
                <a:cs typeface="Times New Roman" pitchFamily="18" charset="0"/>
              </a:rPr>
              <a:t>Relies on limited data (e.g., scheduled times, historical delays).</a:t>
            </a:r>
          </a:p>
          <a:p>
            <a:pPr>
              <a:lnSpc>
                <a:spcPct val="150000"/>
              </a:lnSpc>
              <a:buFont typeface="Arial" pitchFamily="34" charset="0"/>
              <a:buChar char="•"/>
            </a:pPr>
            <a:r>
              <a:rPr lang="en-US" dirty="0" smtClean="0">
                <a:latin typeface="Times New Roman" pitchFamily="18" charset="0"/>
                <a:cs typeface="Times New Roman" pitchFamily="18" charset="0"/>
              </a:rPr>
              <a:t>Lacks predictive intelligence for proactive decisions.</a:t>
            </a:r>
          </a:p>
          <a:p>
            <a:endParaRPr lang="en-US" dirty="0"/>
          </a:p>
        </p:txBody>
      </p:sp>
      <p:sp>
        <p:nvSpPr>
          <p:cNvPr id="5" name="TextBox 4"/>
          <p:cNvSpPr txBox="1"/>
          <p:nvPr/>
        </p:nvSpPr>
        <p:spPr>
          <a:xfrm>
            <a:off x="457201" y="3276600"/>
            <a:ext cx="8458200" cy="3046988"/>
          </a:xfrm>
          <a:prstGeom prst="rect">
            <a:avLst/>
          </a:prstGeom>
          <a:noFill/>
        </p:spPr>
        <p:txBody>
          <a:bodyPr wrap="square" rtlCol="0">
            <a:spAutoFit/>
          </a:bodyPr>
          <a:lstStyle/>
          <a:p>
            <a:pPr>
              <a:lnSpc>
                <a:spcPct val="150000"/>
              </a:lnSpc>
            </a:pPr>
            <a:r>
              <a:rPr lang="en-IN" altLang="en-US" sz="2000" b="1" dirty="0" smtClean="0">
                <a:latin typeface="Times New Roman" pitchFamily="18" charset="0"/>
                <a:cs typeface="Times New Roman" pitchFamily="18" charset="0"/>
                <a:sym typeface="+mn-ea"/>
              </a:rPr>
              <a:t>3.1 </a:t>
            </a:r>
            <a:r>
              <a:rPr lang="en-US" altLang="en-US" sz="2000" b="1" dirty="0" smtClean="0">
                <a:latin typeface="Times New Roman" pitchFamily="18" charset="0"/>
                <a:cs typeface="Times New Roman" pitchFamily="18" charset="0"/>
                <a:sym typeface="+mn-ea"/>
              </a:rPr>
              <a:t>Disadvantages of Existing Systems</a:t>
            </a:r>
            <a:r>
              <a:rPr lang="en-IN" altLang="en-US" sz="2000" b="1" dirty="0" smtClean="0">
                <a:latin typeface="Times New Roman" pitchFamily="18" charset="0"/>
                <a:cs typeface="Times New Roman" pitchFamily="18" charset="0"/>
                <a:sym typeface="+mn-ea"/>
              </a:rPr>
              <a:t>:</a:t>
            </a:r>
          </a:p>
          <a:p>
            <a:pPr lvl="1">
              <a:lnSpc>
                <a:spcPct val="150000"/>
              </a:lnSpc>
              <a:buFont typeface="Arial" pitchFamily="34" charset="0"/>
              <a:buChar char="•"/>
            </a:pPr>
            <a:r>
              <a:rPr lang="en-US" b="1" dirty="0" smtClean="0">
                <a:latin typeface="Times New Roman" pitchFamily="18" charset="0"/>
                <a:cs typeface="Times New Roman" pitchFamily="18" charset="0"/>
              </a:rPr>
              <a:t>Limited Feature Scope</a:t>
            </a:r>
            <a:r>
              <a:rPr lang="en-US" dirty="0" smtClean="0">
                <a:latin typeface="Times New Roman" pitchFamily="18" charset="0"/>
                <a:cs typeface="Times New Roman" pitchFamily="18" charset="0"/>
              </a:rPr>
              <a:t>: Ignores weather, traffic, and operational data.	</a:t>
            </a:r>
            <a:endParaRPr lang="en-US" dirty="0">
              <a:latin typeface="Times New Roman" pitchFamily="18" charset="0"/>
              <a:cs typeface="Times New Roman" pitchFamily="18" charset="0"/>
            </a:endParaRPr>
          </a:p>
          <a:p>
            <a:pPr lvl="1">
              <a:lnSpc>
                <a:spcPct val="150000"/>
              </a:lnSpc>
              <a:buFont typeface="Arial" pitchFamily="34" charset="0"/>
              <a:buChar char="•"/>
            </a:pPr>
            <a:r>
              <a:rPr lang="en-US" b="1" dirty="0" smtClean="0">
                <a:latin typeface="Times New Roman" pitchFamily="18" charset="0"/>
                <a:cs typeface="Times New Roman" pitchFamily="18" charset="0"/>
              </a:rPr>
              <a:t>Reactive in Nature</a:t>
            </a:r>
            <a:r>
              <a:rPr lang="en-US" dirty="0" smtClean="0">
                <a:latin typeface="Times New Roman" pitchFamily="18" charset="0"/>
                <a:cs typeface="Times New Roman" pitchFamily="18" charset="0"/>
              </a:rPr>
              <a:t>: Deals with delays after they happen.</a:t>
            </a:r>
          </a:p>
          <a:p>
            <a:pPr lvl="1">
              <a:lnSpc>
                <a:spcPct val="150000"/>
              </a:lnSpc>
              <a:buFont typeface="Arial" pitchFamily="34" charset="0"/>
              <a:buChar char="•"/>
            </a:pPr>
            <a:r>
              <a:rPr lang="en-US" b="1" dirty="0" smtClean="0">
                <a:latin typeface="Times New Roman" pitchFamily="18" charset="0"/>
                <a:cs typeface="Times New Roman" pitchFamily="18" charset="0"/>
              </a:rPr>
              <a:t>Low Accuracy</a:t>
            </a:r>
            <a:r>
              <a:rPr lang="en-US" dirty="0" smtClean="0">
                <a:latin typeface="Times New Roman" pitchFamily="18" charset="0"/>
                <a:cs typeface="Times New Roman" pitchFamily="18" charset="0"/>
              </a:rPr>
              <a:t>: Struggles with complex relationships in flight data.</a:t>
            </a:r>
          </a:p>
          <a:p>
            <a:pPr lvl="1">
              <a:lnSpc>
                <a:spcPct val="150000"/>
              </a:lnSpc>
              <a:buFont typeface="Arial" pitchFamily="34" charset="0"/>
              <a:buChar char="•"/>
            </a:pPr>
            <a:r>
              <a:rPr lang="en-US" b="1" dirty="0" smtClean="0">
                <a:latin typeface="Times New Roman" pitchFamily="18" charset="0"/>
                <a:cs typeface="Times New Roman" pitchFamily="18" charset="0"/>
              </a:rPr>
              <a:t>Outdated Methods</a:t>
            </a:r>
            <a:r>
              <a:rPr lang="en-US" dirty="0" smtClean="0">
                <a:latin typeface="Times New Roman" pitchFamily="18" charset="0"/>
                <a:cs typeface="Times New Roman" pitchFamily="18" charset="0"/>
              </a:rPr>
              <a:t>: Depends on basic models like Decision Tree &amp; Logistic Regression.</a:t>
            </a:r>
          </a:p>
          <a:p>
            <a:pPr>
              <a:lnSpc>
                <a:spcPct val="150000"/>
              </a:lnSpc>
            </a:pP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81000"/>
            <a:ext cx="2864887" cy="369332"/>
          </a:xfrm>
          <a:prstGeom prst="rect">
            <a:avLst/>
          </a:prstGeom>
          <a:noFill/>
        </p:spPr>
        <p:txBody>
          <a:bodyPr wrap="none" rtlCol="0">
            <a:spAutoFit/>
          </a:bodyPr>
          <a:lstStyle/>
          <a:p>
            <a:r>
              <a:rPr lang="en-IN" altLang="en-US" b="1" dirty="0" smtClean="0">
                <a:latin typeface="Times New Roman" panose="02020603050405020304" charset="0"/>
                <a:cs typeface="Times New Roman" panose="02020603050405020304" charset="0"/>
              </a:rPr>
              <a:t> 4. PROPOSED SYSTEMS</a:t>
            </a:r>
            <a:endParaRPr lang="en-US" dirty="0"/>
          </a:p>
        </p:txBody>
      </p:sp>
      <p:sp>
        <p:nvSpPr>
          <p:cNvPr id="5" name="TextBox 4"/>
          <p:cNvSpPr txBox="1"/>
          <p:nvPr/>
        </p:nvSpPr>
        <p:spPr>
          <a:xfrm>
            <a:off x="381000" y="838200"/>
            <a:ext cx="8518231" cy="5078313"/>
          </a:xfrm>
          <a:prstGeom prst="rect">
            <a:avLst/>
          </a:prstGeom>
          <a:noFill/>
        </p:spPr>
        <p:txBody>
          <a:bodyPr wrap="square" rtlCol="0">
            <a:spAutoFit/>
          </a:bodyPr>
          <a:lstStyle/>
          <a:p>
            <a:pPr>
              <a:lnSpc>
                <a:spcPct val="150000"/>
              </a:lnSpc>
            </a:pPr>
            <a:r>
              <a:rPr lang="en-IN" altLang="en-US" b="1" dirty="0" smtClean="0">
                <a:latin typeface="Times New Roman" pitchFamily="18" charset="0"/>
                <a:cs typeface="Times New Roman" pitchFamily="18" charset="0"/>
              </a:rPr>
              <a:t>4.1 Introduction</a:t>
            </a:r>
          </a:p>
          <a:p>
            <a:pPr>
              <a:lnSpc>
                <a:spcPct val="150000"/>
              </a:lnSpc>
              <a:buFont typeface="Arial" pitchFamily="34" charset="0"/>
              <a:buChar char="•"/>
            </a:pPr>
            <a:r>
              <a:rPr lang="en-US" dirty="0" smtClean="0">
                <a:latin typeface="Times New Roman" pitchFamily="18" charset="0"/>
                <a:cs typeface="Times New Roman" pitchFamily="18" charset="0"/>
              </a:rPr>
              <a:t>Utilizes advanced Machine Learning algorithms to forecast flight delays.</a:t>
            </a:r>
          </a:p>
          <a:p>
            <a:pPr>
              <a:lnSpc>
                <a:spcPct val="150000"/>
              </a:lnSpc>
              <a:buFont typeface="Arial" pitchFamily="34" charset="0"/>
              <a:buChar char="•"/>
            </a:pPr>
            <a:r>
              <a:rPr lang="en-US" dirty="0" smtClean="0">
                <a:latin typeface="Times New Roman" pitchFamily="18" charset="0"/>
                <a:cs typeface="Times New Roman" pitchFamily="18" charset="0"/>
              </a:rPr>
              <a:t>Trained on a comprehensive dataset from the U.S. Bureau of Transportation Statistics (2019).</a:t>
            </a:r>
          </a:p>
          <a:p>
            <a:pPr>
              <a:lnSpc>
                <a:spcPct val="150000"/>
              </a:lnSpc>
              <a:buFont typeface="Arial" pitchFamily="34" charset="0"/>
              <a:buChar char="•"/>
            </a:pPr>
            <a:r>
              <a:rPr lang="en-US" dirty="0" smtClean="0">
                <a:latin typeface="Times New Roman" pitchFamily="18" charset="0"/>
                <a:cs typeface="Times New Roman" pitchFamily="18" charset="0"/>
              </a:rPr>
              <a:t>Incorporates diverse features such as:</a:t>
            </a:r>
          </a:p>
          <a:p>
            <a:pPr lvl="1">
              <a:lnSpc>
                <a:spcPct val="150000"/>
              </a:lnSpc>
              <a:buFont typeface="Arial" pitchFamily="34" charset="0"/>
              <a:buChar char="•"/>
            </a:pPr>
            <a:r>
              <a:rPr lang="en-US" dirty="0" smtClean="0">
                <a:latin typeface="Times New Roman" pitchFamily="18" charset="0"/>
                <a:cs typeface="Times New Roman" pitchFamily="18" charset="0"/>
              </a:rPr>
              <a:t>Weather conditions</a:t>
            </a:r>
          </a:p>
          <a:p>
            <a:pPr lvl="1">
              <a:lnSpc>
                <a:spcPct val="150000"/>
              </a:lnSpc>
              <a:buFont typeface="Arial" pitchFamily="34" charset="0"/>
              <a:buChar char="•"/>
            </a:pPr>
            <a:r>
              <a:rPr lang="en-US" dirty="0" smtClean="0">
                <a:latin typeface="Times New Roman" pitchFamily="18" charset="0"/>
                <a:cs typeface="Times New Roman" pitchFamily="18" charset="0"/>
              </a:rPr>
              <a:t>Flight schedule data</a:t>
            </a:r>
          </a:p>
          <a:p>
            <a:pPr lvl="1">
              <a:lnSpc>
                <a:spcPct val="150000"/>
              </a:lnSpc>
              <a:buFont typeface="Arial" pitchFamily="34" charset="0"/>
              <a:buChar char="•"/>
            </a:pPr>
            <a:r>
              <a:rPr lang="en-US" dirty="0" smtClean="0">
                <a:latin typeface="Times New Roman" pitchFamily="18" charset="0"/>
                <a:cs typeface="Times New Roman" pitchFamily="18" charset="0"/>
              </a:rPr>
              <a:t>Airport traffic</a:t>
            </a:r>
          </a:p>
          <a:p>
            <a:pPr lvl="1">
              <a:lnSpc>
                <a:spcPct val="150000"/>
              </a:lnSpc>
              <a:buFont typeface="Arial" pitchFamily="34" charset="0"/>
              <a:buChar char="•"/>
            </a:pPr>
            <a:r>
              <a:rPr lang="en-US" dirty="0" smtClean="0">
                <a:latin typeface="Times New Roman" pitchFamily="18" charset="0"/>
                <a:cs typeface="Times New Roman" pitchFamily="18" charset="0"/>
              </a:rPr>
              <a:t>Airline-specific performance</a:t>
            </a:r>
          </a:p>
          <a:p>
            <a:pPr>
              <a:lnSpc>
                <a:spcPct val="150000"/>
              </a:lnSpc>
              <a:buFont typeface="Arial" pitchFamily="34" charset="0"/>
              <a:buChar char="•"/>
            </a:pPr>
            <a:r>
              <a:rPr lang="en-US" dirty="0" smtClean="0">
                <a:latin typeface="Times New Roman" pitchFamily="18" charset="0"/>
                <a:cs typeface="Times New Roman" pitchFamily="18" charset="0"/>
              </a:rPr>
              <a:t>Supports real-time prediction and proactive decision-making for airlines and passengers.</a:t>
            </a:r>
          </a:p>
          <a:p>
            <a:pPr>
              <a:lnSpc>
                <a:spcPct val="150000"/>
              </a:lnSpc>
              <a:buFont typeface="Arial" pitchFamily="34" charset="0"/>
              <a:buChar char="•"/>
            </a:pPr>
            <a:r>
              <a:rPr lang="en-US" dirty="0" smtClean="0">
                <a:latin typeface="Times New Roman" pitchFamily="18" charset="0"/>
                <a:cs typeface="Times New Roman" pitchFamily="18" charset="0"/>
              </a:rPr>
              <a:t>Enhances accuracy, scalability, and efficiency compared to traditional systems</a:t>
            </a:r>
          </a:p>
          <a:p>
            <a:pPr>
              <a:lnSpc>
                <a:spcPct val="150000"/>
              </a:lnSpc>
            </a:pP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81000"/>
            <a:ext cx="1569660" cy="369332"/>
          </a:xfrm>
          <a:prstGeom prst="rect">
            <a:avLst/>
          </a:prstGeom>
          <a:noFill/>
        </p:spPr>
        <p:txBody>
          <a:bodyPr wrap="none" rtlCol="0">
            <a:spAutoFit/>
          </a:bodyPr>
          <a:lstStyle/>
          <a:p>
            <a:r>
              <a:rPr lang="en-IN" altLang="en-US" b="1" dirty="0" smtClean="0">
                <a:latin typeface="Times New Roman" panose="02020603050405020304" charset="0"/>
                <a:cs typeface="Times New Roman" panose="02020603050405020304" charset="0"/>
              </a:rPr>
              <a:t>4.2 Objectives</a:t>
            </a:r>
            <a:endParaRPr lang="en-US" dirty="0"/>
          </a:p>
        </p:txBody>
      </p:sp>
      <p:sp>
        <p:nvSpPr>
          <p:cNvPr id="5" name="TextBox 4"/>
          <p:cNvSpPr txBox="1"/>
          <p:nvPr/>
        </p:nvSpPr>
        <p:spPr>
          <a:xfrm>
            <a:off x="457199" y="838200"/>
            <a:ext cx="7696201" cy="3000821"/>
          </a:xfrm>
          <a:prstGeom prst="rect">
            <a:avLst/>
          </a:prstGeom>
          <a:noFill/>
        </p:spPr>
        <p:txBody>
          <a:bodyPr wrap="square" rtlCol="0">
            <a:spAutoFit/>
          </a:bodyPr>
          <a:lstStyle/>
          <a:p>
            <a:pPr>
              <a:lnSpc>
                <a:spcPct val="150000"/>
              </a:lnSpc>
              <a:buFont typeface="Arial" pitchFamily="34" charset="0"/>
              <a:buChar char="•"/>
            </a:pPr>
            <a:r>
              <a:rPr lang="en-US" dirty="0" smtClean="0">
                <a:latin typeface="Times New Roman" pitchFamily="18" charset="0"/>
                <a:cs typeface="Times New Roman" pitchFamily="18" charset="0"/>
              </a:rPr>
              <a:t>To minimize flight delays and cancellations using predictive analytics.</a:t>
            </a:r>
          </a:p>
          <a:p>
            <a:pPr>
              <a:lnSpc>
                <a:spcPct val="150000"/>
              </a:lnSpc>
              <a:buFont typeface="Arial" pitchFamily="34" charset="0"/>
              <a:buChar char="•"/>
            </a:pPr>
            <a:r>
              <a:rPr lang="en-US" dirty="0" smtClean="0">
                <a:latin typeface="Times New Roman" pitchFamily="18" charset="0"/>
                <a:cs typeface="Times New Roman" pitchFamily="18" charset="0"/>
              </a:rPr>
              <a:t>To forecast delays based on historical and real-time flight attributes.</a:t>
            </a:r>
          </a:p>
          <a:p>
            <a:pPr>
              <a:lnSpc>
                <a:spcPct val="150000"/>
              </a:lnSpc>
              <a:buFont typeface="Arial" pitchFamily="34" charset="0"/>
              <a:buChar char="•"/>
            </a:pPr>
            <a:r>
              <a:rPr lang="en-US" dirty="0" smtClean="0">
                <a:latin typeface="Times New Roman" pitchFamily="18" charset="0"/>
                <a:cs typeface="Times New Roman" pitchFamily="18" charset="0"/>
              </a:rPr>
              <a:t>To assist airlines in optimizing flight schedules and resource management.</a:t>
            </a:r>
          </a:p>
          <a:p>
            <a:pPr>
              <a:lnSpc>
                <a:spcPct val="150000"/>
              </a:lnSpc>
              <a:buFont typeface="Arial" pitchFamily="34" charset="0"/>
              <a:buChar char="•"/>
            </a:pPr>
            <a:r>
              <a:rPr lang="en-US" dirty="0" smtClean="0">
                <a:latin typeface="Times New Roman" pitchFamily="18" charset="0"/>
                <a:cs typeface="Times New Roman" pitchFamily="18" charset="0"/>
              </a:rPr>
              <a:t>To provide passengers with timely and reliable delay predictions.</a:t>
            </a:r>
          </a:p>
          <a:p>
            <a:pPr>
              <a:lnSpc>
                <a:spcPct val="150000"/>
              </a:lnSpc>
              <a:buFont typeface="Arial" pitchFamily="34" charset="0"/>
              <a:buChar char="•"/>
            </a:pPr>
            <a:r>
              <a:rPr lang="en-US" dirty="0" smtClean="0">
                <a:latin typeface="Times New Roman" pitchFamily="18" charset="0"/>
                <a:cs typeface="Times New Roman" pitchFamily="18" charset="0"/>
              </a:rPr>
              <a:t>To develop a scalable and accurate prediction system using supervised machine learning models.</a:t>
            </a:r>
          </a:p>
          <a:p>
            <a:pPr>
              <a:lnSpc>
                <a:spcPct val="150000"/>
              </a:lnSpc>
            </a:pPr>
            <a:endParaRPr lang="en-US" dirty="0">
              <a:latin typeface="Times New Roman" pitchFamily="18" charset="0"/>
              <a:cs typeface="Times New Roman" pitchFamily="18" charset="0"/>
            </a:endParaRPr>
          </a:p>
        </p:txBody>
      </p:sp>
      <p:sp>
        <p:nvSpPr>
          <p:cNvPr id="6" name="TextBox 5"/>
          <p:cNvSpPr txBox="1"/>
          <p:nvPr/>
        </p:nvSpPr>
        <p:spPr>
          <a:xfrm>
            <a:off x="228600" y="3352800"/>
            <a:ext cx="3508333" cy="646331"/>
          </a:xfrm>
          <a:prstGeom prst="rect">
            <a:avLst/>
          </a:prstGeom>
          <a:noFill/>
        </p:spPr>
        <p:txBody>
          <a:bodyPr wrap="none" rtlCol="0">
            <a:spAutoFit/>
          </a:bodyPr>
          <a:lstStyle/>
          <a:p>
            <a:r>
              <a:rPr lang="en-IN" b="1" dirty="0" smtClean="0">
                <a:latin typeface="Times New Roman" panose="02020603050405020304" pitchFamily="18" charset="0"/>
                <a:cs typeface="Times New Roman" panose="02020603050405020304" pitchFamily="18" charset="0"/>
              </a:rPr>
              <a:t>4.3 Flight delay prediction model:</a:t>
            </a:r>
          </a:p>
          <a:p>
            <a:endParaRPr lang="en-US" dirty="0"/>
          </a:p>
        </p:txBody>
      </p:sp>
      <p:sp>
        <p:nvSpPr>
          <p:cNvPr id="7" name="Rectangle 6"/>
          <p:cNvSpPr/>
          <p:nvPr/>
        </p:nvSpPr>
        <p:spPr>
          <a:xfrm>
            <a:off x="609600" y="3733800"/>
            <a:ext cx="7696200" cy="458074"/>
          </a:xfrm>
          <a:prstGeom prst="rect">
            <a:avLst/>
          </a:prstGeom>
        </p:spPr>
        <p:txBody>
          <a:bodyPr wrap="square">
            <a:spAutoFit/>
          </a:bodyPr>
          <a:lstStyle/>
          <a:p>
            <a:pPr>
              <a:lnSpc>
                <a:spcPct val="150000"/>
              </a:lnSpc>
              <a:buFont typeface="Arial" pitchFamily="34" charset="0"/>
              <a:buChar char="•"/>
            </a:pPr>
            <a:r>
              <a:rPr lang="en-US" dirty="0" smtClean="0">
                <a:latin typeface="Times New Roman" pitchFamily="18" charset="0"/>
                <a:cs typeface="Times New Roman" pitchFamily="18" charset="0"/>
              </a:rPr>
              <a:t>Implements a structured approach using machine learning algorithms.</a:t>
            </a:r>
          </a:p>
        </p:txBody>
      </p:sp>
      <p:sp>
        <p:nvSpPr>
          <p:cNvPr id="10" name="Rectangle 9"/>
          <p:cNvSpPr/>
          <p:nvPr/>
        </p:nvSpPr>
        <p:spPr>
          <a:xfrm>
            <a:off x="533400" y="4267200"/>
            <a:ext cx="4343400" cy="2031325"/>
          </a:xfrm>
          <a:prstGeom prst="rect">
            <a:avLst/>
          </a:prstGeom>
        </p:spPr>
        <p:txBody>
          <a:bodyPr wrap="square">
            <a:spAutoFit/>
          </a:bodyPr>
          <a:lstStyle/>
          <a:p>
            <a:pPr>
              <a:buFont typeface="Arial" pitchFamily="34" charset="0"/>
              <a:buChar char="•"/>
            </a:pPr>
            <a:r>
              <a:rPr lang="en-US" b="1" dirty="0" smtClean="0">
                <a:latin typeface="Times New Roman" pitchFamily="18" charset="0"/>
                <a:cs typeface="Times New Roman" pitchFamily="18" charset="0"/>
              </a:rPr>
              <a:t>Flight Delay Data</a:t>
            </a:r>
            <a:endParaRPr lang="en-US" dirty="0" smtClean="0">
              <a:latin typeface="Times New Roman" pitchFamily="18" charset="0"/>
              <a:cs typeface="Times New Roman" pitchFamily="18" charset="0"/>
            </a:endParaRPr>
          </a:p>
          <a:p>
            <a:pPr lvl="1" algn="just">
              <a:lnSpc>
                <a:spcPct val="150000"/>
              </a:lnSpc>
              <a:buFont typeface="Arial" pitchFamily="34" charset="0"/>
              <a:buChar char="•"/>
            </a:pPr>
            <a:r>
              <a:rPr lang="en-US" dirty="0" smtClean="0">
                <a:latin typeface="Times New Roman" pitchFamily="18" charset="0"/>
                <a:cs typeface="Times New Roman" pitchFamily="18" charset="0"/>
              </a:rPr>
              <a:t>The process begins by collecting real-world flight data from the official </a:t>
            </a:r>
            <a:r>
              <a:rPr lang="en-US" b="1" dirty="0" smtClean="0">
                <a:latin typeface="Times New Roman" pitchFamily="18" charset="0"/>
                <a:cs typeface="Times New Roman" pitchFamily="18" charset="0"/>
              </a:rPr>
              <a:t>US BTS</a:t>
            </a:r>
            <a:r>
              <a:rPr lang="en-US" dirty="0" smtClean="0">
                <a:latin typeface="Times New Roman" pitchFamily="18" charset="0"/>
                <a:cs typeface="Times New Roman" pitchFamily="18" charset="0"/>
              </a:rPr>
              <a:t> database, which includes details like schedule times, delays and more.</a:t>
            </a:r>
            <a:endParaRPr lang="en-US" dirty="0" smtClean="0">
              <a:latin typeface="Times New Roman" pitchFamily="18" charset="0"/>
              <a:cs typeface="Times New Roman" pitchFamily="18" charset="0"/>
            </a:endParaRPr>
          </a:p>
        </p:txBody>
      </p:sp>
      <p:pic>
        <p:nvPicPr>
          <p:cNvPr id="11" name="Image 2">
            <a:extLst>
              <a:ext uri="{FF2B5EF4-FFF2-40B4-BE49-F238E27FC236}">
                <a16:creationId xmlns="" xmlns:a16="http://schemas.microsoft.com/office/drawing/2014/main" id="{5D79FF71-F968-6361-5CEB-C972E89BC698}"/>
              </a:ext>
            </a:extLst>
          </p:cNvPr>
          <p:cNvPicPr>
            <a:picLocks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105400" y="4191000"/>
            <a:ext cx="3605980" cy="205127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srcRect/>
          <a:stretch>
            <a:fillRect/>
          </a:stretch>
        </p:blipFill>
        <p:spPr bwMode="auto">
          <a:xfrm>
            <a:off x="5486400" y="381000"/>
            <a:ext cx="3481809" cy="5638800"/>
          </a:xfrm>
          <a:prstGeom prst="rect">
            <a:avLst/>
          </a:prstGeom>
          <a:noFill/>
          <a:ln w="9525">
            <a:noFill/>
            <a:miter lim="800000"/>
            <a:headEnd/>
            <a:tailEnd/>
          </a:ln>
          <a:effectLst/>
        </p:spPr>
      </p:pic>
      <p:sp>
        <p:nvSpPr>
          <p:cNvPr id="6" name="TextBox 5"/>
          <p:cNvSpPr txBox="1"/>
          <p:nvPr/>
        </p:nvSpPr>
        <p:spPr>
          <a:xfrm>
            <a:off x="228600" y="304800"/>
            <a:ext cx="5486400" cy="1615827"/>
          </a:xfrm>
          <a:prstGeom prst="rect">
            <a:avLst/>
          </a:prstGeom>
          <a:noFill/>
        </p:spPr>
        <p:txBody>
          <a:bodyPr wrap="square" rtlCol="0">
            <a:spAutoFit/>
          </a:bodyPr>
          <a:lstStyle/>
          <a:p>
            <a:pPr>
              <a:buFont typeface="Arial" pitchFamily="34" charset="0"/>
              <a:buChar char="•"/>
            </a:pPr>
            <a:r>
              <a:rPr lang="en-US" b="1" dirty="0" smtClean="0">
                <a:latin typeface="Times New Roman" pitchFamily="18" charset="0"/>
                <a:cs typeface="Times New Roman" pitchFamily="18" charset="0"/>
              </a:rPr>
              <a:t>Data Collections</a:t>
            </a:r>
            <a:endParaRPr lang="en-US"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Gathering and aggregating relevant features from multiple sources such as flight history, weather reports, and airline schedules.</a:t>
            </a:r>
            <a:endParaRPr lang="en-US" dirty="0">
              <a:latin typeface="Times New Roman" pitchFamily="18" charset="0"/>
              <a:cs typeface="Times New Roman" pitchFamily="18" charset="0"/>
            </a:endParaRPr>
          </a:p>
        </p:txBody>
      </p:sp>
      <p:sp>
        <p:nvSpPr>
          <p:cNvPr id="8" name="Rectangle 7"/>
          <p:cNvSpPr/>
          <p:nvPr/>
        </p:nvSpPr>
        <p:spPr>
          <a:xfrm>
            <a:off x="304800" y="1828800"/>
            <a:ext cx="4953000" cy="2031325"/>
          </a:xfrm>
          <a:prstGeom prst="rect">
            <a:avLst/>
          </a:prstGeom>
        </p:spPr>
        <p:txBody>
          <a:bodyPr wrap="square">
            <a:spAutoFit/>
          </a:bodyPr>
          <a:lstStyle/>
          <a:p>
            <a:pPr>
              <a:buFont typeface="Arial" pitchFamily="34" charset="0"/>
              <a:buChar char="•"/>
            </a:pPr>
            <a:r>
              <a:rPr lang="en-US" b="1" dirty="0" smtClean="0">
                <a:latin typeface="Times New Roman" pitchFamily="18" charset="0"/>
                <a:cs typeface="Times New Roman" pitchFamily="18" charset="0"/>
              </a:rPr>
              <a:t>Data Preprocessing</a:t>
            </a:r>
            <a:endParaRPr lang="en-US"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Cleansing raw data by:</a:t>
            </a:r>
          </a:p>
          <a:p>
            <a:pPr lvl="1">
              <a:lnSpc>
                <a:spcPct val="150000"/>
              </a:lnSpc>
              <a:buFont typeface="Arial" pitchFamily="34" charset="0"/>
              <a:buChar char="•"/>
            </a:pPr>
            <a:r>
              <a:rPr lang="en-US" dirty="0" smtClean="0">
                <a:latin typeface="Times New Roman" pitchFamily="18" charset="0"/>
                <a:cs typeface="Times New Roman" pitchFamily="18" charset="0"/>
              </a:rPr>
              <a:t>Removing missing values</a:t>
            </a:r>
          </a:p>
          <a:p>
            <a:pPr lvl="1">
              <a:lnSpc>
                <a:spcPct val="150000"/>
              </a:lnSpc>
              <a:buFont typeface="Arial" pitchFamily="34" charset="0"/>
              <a:buChar char="•"/>
            </a:pPr>
            <a:r>
              <a:rPr lang="en-US" dirty="0" smtClean="0">
                <a:latin typeface="Times New Roman" pitchFamily="18" charset="0"/>
                <a:cs typeface="Times New Roman" pitchFamily="18" charset="0"/>
              </a:rPr>
              <a:t>Handling outliers and duplicates</a:t>
            </a:r>
          </a:p>
          <a:p>
            <a:pPr lvl="1">
              <a:lnSpc>
                <a:spcPct val="150000"/>
              </a:lnSpc>
              <a:buFont typeface="Arial" pitchFamily="34" charset="0"/>
              <a:buChar char="•"/>
            </a:pPr>
            <a:r>
              <a:rPr lang="en-US" dirty="0" smtClean="0">
                <a:latin typeface="Times New Roman" pitchFamily="18" charset="0"/>
                <a:cs typeface="Times New Roman" pitchFamily="18" charset="0"/>
              </a:rPr>
              <a:t>Normalizing or standardizing feature</a:t>
            </a:r>
            <a:endParaRPr lang="en-US" dirty="0">
              <a:latin typeface="Times New Roman" pitchFamily="18" charset="0"/>
              <a:cs typeface="Times New Roman" pitchFamily="18" charset="0"/>
            </a:endParaRPr>
          </a:p>
        </p:txBody>
      </p:sp>
      <p:sp>
        <p:nvSpPr>
          <p:cNvPr id="9" name="Rectangle 8"/>
          <p:cNvSpPr/>
          <p:nvPr/>
        </p:nvSpPr>
        <p:spPr>
          <a:xfrm>
            <a:off x="381000" y="4038600"/>
            <a:ext cx="4800600" cy="2031325"/>
          </a:xfrm>
          <a:prstGeom prst="rect">
            <a:avLst/>
          </a:prstGeom>
        </p:spPr>
        <p:txBody>
          <a:bodyPr wrap="square">
            <a:spAutoFit/>
          </a:bodyPr>
          <a:lstStyle/>
          <a:p>
            <a:pPr>
              <a:buFont typeface="Arial" pitchFamily="34" charset="0"/>
              <a:buChar char="•"/>
            </a:pPr>
            <a:r>
              <a:rPr lang="en-US" b="1" dirty="0" smtClean="0">
                <a:latin typeface="Times New Roman" pitchFamily="18" charset="0"/>
                <a:cs typeface="Times New Roman" pitchFamily="18" charset="0"/>
              </a:rPr>
              <a:t>Feature Extraction</a:t>
            </a:r>
            <a:endParaRPr lang="en-US"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Selecting important inputs (features) that impact delay prediction:</a:t>
            </a:r>
          </a:p>
          <a:p>
            <a:pPr lvl="1">
              <a:lnSpc>
                <a:spcPct val="150000"/>
              </a:lnSpc>
              <a:buFont typeface="Arial" pitchFamily="34" charset="0"/>
              <a:buChar char="•"/>
            </a:pPr>
            <a:r>
              <a:rPr lang="en-US" dirty="0" smtClean="0">
                <a:latin typeface="Times New Roman" pitchFamily="18" charset="0"/>
                <a:cs typeface="Times New Roman" pitchFamily="18" charset="0"/>
              </a:rPr>
              <a:t>Date, airline, airport, time of day</a:t>
            </a:r>
          </a:p>
          <a:p>
            <a:pPr lvl="1">
              <a:lnSpc>
                <a:spcPct val="150000"/>
              </a:lnSpc>
              <a:buFont typeface="Arial" pitchFamily="34" charset="0"/>
              <a:buChar char="•"/>
            </a:pPr>
            <a:r>
              <a:rPr lang="en-US" dirty="0" smtClean="0">
                <a:latin typeface="Times New Roman" pitchFamily="18" charset="0"/>
                <a:cs typeface="Times New Roman" pitchFamily="18" charset="0"/>
              </a:rPr>
              <a:t>Taxi-out time, day of week, weather</a:t>
            </a: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
            <a:ext cx="8534400" cy="1477328"/>
          </a:xfrm>
          <a:prstGeom prst="rect">
            <a:avLst/>
          </a:prstGeom>
        </p:spPr>
        <p:txBody>
          <a:bodyPr wrap="square">
            <a:spAutoFit/>
          </a:bodyPr>
          <a:lstStyle/>
          <a:p>
            <a:pPr>
              <a:buFont typeface="Arial" pitchFamily="34" charset="0"/>
              <a:buChar char="•"/>
            </a:pPr>
            <a:r>
              <a:rPr lang="en-US" b="1" dirty="0" smtClean="0">
                <a:latin typeface="Times New Roman" pitchFamily="18" charset="0"/>
                <a:cs typeface="Times New Roman" pitchFamily="18" charset="0"/>
              </a:rPr>
              <a:t>Train Data / Test Data Split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Dataset is divided into:</a:t>
            </a:r>
          </a:p>
          <a:p>
            <a:pPr lvl="1">
              <a:buFont typeface="Arial" pitchFamily="34" charset="0"/>
              <a:buChar char="•"/>
            </a:pPr>
            <a:r>
              <a:rPr lang="en-US" dirty="0" smtClean="0">
                <a:latin typeface="Times New Roman" pitchFamily="18" charset="0"/>
                <a:cs typeface="Times New Roman" pitchFamily="18" charset="0"/>
              </a:rPr>
              <a:t>Training Set – used to teach the model</a:t>
            </a:r>
          </a:p>
          <a:p>
            <a:pPr lvl="1">
              <a:buFont typeface="Arial" pitchFamily="34" charset="0"/>
              <a:buChar char="•"/>
            </a:pPr>
            <a:r>
              <a:rPr lang="en-US" dirty="0" smtClean="0">
                <a:latin typeface="Times New Roman" pitchFamily="18" charset="0"/>
                <a:cs typeface="Times New Roman" pitchFamily="18" charset="0"/>
              </a:rPr>
              <a:t>Testing Set – used to evaluate model accuracy</a:t>
            </a:r>
          </a:p>
          <a:p>
            <a:r>
              <a:rPr lang="en-US" dirty="0" smtClean="0">
                <a:latin typeface="Times New Roman" pitchFamily="18" charset="0"/>
                <a:cs typeface="Times New Roman" pitchFamily="18" charset="0"/>
              </a:rPr>
              <a:t>Typically, 80% for training and 20% for testing.</a:t>
            </a:r>
            <a:endParaRPr lang="en-US" dirty="0">
              <a:latin typeface="Times New Roman" pitchFamily="18" charset="0"/>
              <a:cs typeface="Times New Roman" pitchFamily="18" charset="0"/>
            </a:endParaRPr>
          </a:p>
        </p:txBody>
      </p:sp>
      <p:sp>
        <p:nvSpPr>
          <p:cNvPr id="5" name="TextBox 4"/>
          <p:cNvSpPr txBox="1"/>
          <p:nvPr/>
        </p:nvSpPr>
        <p:spPr>
          <a:xfrm>
            <a:off x="304800" y="1676400"/>
            <a:ext cx="5257800" cy="2308324"/>
          </a:xfrm>
          <a:prstGeom prst="rect">
            <a:avLst/>
          </a:prstGeom>
          <a:noFill/>
        </p:spPr>
        <p:txBody>
          <a:bodyPr wrap="square" rtlCol="0">
            <a:spAutoFit/>
          </a:bodyPr>
          <a:lstStyle/>
          <a:p>
            <a:pPr>
              <a:buFont typeface="Arial" pitchFamily="34" charset="0"/>
              <a:buChar char="•"/>
            </a:pPr>
            <a:r>
              <a:rPr lang="en-US" b="1" dirty="0" smtClean="0">
                <a:latin typeface="Times New Roman" pitchFamily="18" charset="0"/>
                <a:cs typeface="Times New Roman" pitchFamily="18" charset="0"/>
              </a:rPr>
              <a:t>Model Evaluation</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trained model is tested using the test data and evaluated using:</a:t>
            </a:r>
          </a:p>
          <a:p>
            <a:pPr lvl="1">
              <a:buFont typeface="Arial" pitchFamily="34" charset="0"/>
              <a:buChar char="•"/>
            </a:pPr>
            <a:r>
              <a:rPr lang="en-US" b="1" dirty="0" smtClean="0">
                <a:latin typeface="Times New Roman" pitchFamily="18" charset="0"/>
                <a:cs typeface="Times New Roman" pitchFamily="18" charset="0"/>
              </a:rPr>
              <a:t>Confusion matrix: </a:t>
            </a:r>
            <a:r>
              <a:rPr lang="en-US" dirty="0" smtClean="0">
                <a:latin typeface="Times New Roman" pitchFamily="18" charset="0"/>
                <a:cs typeface="Times New Roman" pitchFamily="18" charset="0"/>
              </a:rPr>
              <a:t>The confusion matrix is a table that summarizes the performance of a classification model by comparing actual and predicted values </a:t>
            </a:r>
          </a:p>
          <a:p>
            <a:endParaRPr lang="en-US" dirty="0"/>
          </a:p>
        </p:txBody>
      </p:sp>
      <p:graphicFrame>
        <p:nvGraphicFramePr>
          <p:cNvPr id="9" name="Table 8"/>
          <p:cNvGraphicFramePr>
            <a:graphicFrameLocks noGrp="1"/>
          </p:cNvGraphicFramePr>
          <p:nvPr/>
        </p:nvGraphicFramePr>
        <p:xfrm>
          <a:off x="5715000" y="1676400"/>
          <a:ext cx="3276600" cy="2045746"/>
        </p:xfrm>
        <a:graphic>
          <a:graphicData uri="http://schemas.openxmlformats.org/drawingml/2006/table">
            <a:tbl>
              <a:tblPr firstRow="1" bandRow="1">
                <a:tableStyleId>{5940675A-B579-460E-94D1-54222C63F5DA}</a:tableStyleId>
              </a:tblPr>
              <a:tblGrid>
                <a:gridCol w="1092200"/>
                <a:gridCol w="1119505"/>
                <a:gridCol w="1064895"/>
              </a:tblGrid>
              <a:tr h="765586">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Actually Positive(1) </a:t>
                      </a:r>
                    </a:p>
                    <a:p>
                      <a:endParaRPr lang="en-US" sz="1200" dirty="0"/>
                    </a:p>
                  </a:txBody>
                  <a:tcPr/>
                </a:tc>
                <a:tc>
                  <a:txBody>
                    <a:bodyPr/>
                    <a:lstStyle/>
                    <a:p>
                      <a:r>
                        <a:rPr lang="en-US" sz="1200" dirty="0" smtClean="0">
                          <a:latin typeface="Times New Roman" pitchFamily="18" charset="0"/>
                          <a:cs typeface="Times New Roman" pitchFamily="18" charset="0"/>
                        </a:rPr>
                        <a:t>Actually Negative(0) </a:t>
                      </a:r>
                      <a:endParaRPr lang="en-US" sz="1200" dirty="0">
                        <a:latin typeface="Times New Roman" pitchFamily="18" charset="0"/>
                        <a:cs typeface="Times New Roman" pitchFamily="18" charset="0"/>
                      </a:endParaRPr>
                    </a:p>
                  </a:txBody>
                  <a:tcPr/>
                </a:tc>
              </a:tr>
              <a:tr h="546847">
                <a:tc>
                  <a:txBody>
                    <a:bodyPr/>
                    <a:lstStyle/>
                    <a:p>
                      <a:r>
                        <a:rPr lang="en-US" sz="1200" dirty="0" smtClean="0">
                          <a:latin typeface="Times New Roman" pitchFamily="18" charset="0"/>
                          <a:cs typeface="Times New Roman" pitchFamily="18" charset="0"/>
                        </a:rPr>
                        <a:t>Predicted Positive(1) </a:t>
                      </a:r>
                      <a:endParaRPr lang="en-US" sz="1200" dirty="0">
                        <a:latin typeface="Times New Roman" pitchFamily="18" charset="0"/>
                        <a:cs typeface="Times New Roman" pitchFamily="18" charset="0"/>
                      </a:endParaRPr>
                    </a:p>
                  </a:txBody>
                  <a:tcPr/>
                </a:tc>
                <a:tc>
                  <a:txBody>
                    <a:bodyPr/>
                    <a:lstStyle/>
                    <a:p>
                      <a:r>
                        <a:rPr lang="en-US" sz="1200" dirty="0" smtClean="0">
                          <a:latin typeface="Times New Roman" pitchFamily="18" charset="0"/>
                          <a:cs typeface="Times New Roman" pitchFamily="18" charset="0"/>
                        </a:rPr>
                        <a:t>True Positives (TPs) </a:t>
                      </a:r>
                      <a:endParaRPr lang="en-US" sz="1200" dirty="0">
                        <a:latin typeface="Times New Roman" pitchFamily="18" charset="0"/>
                        <a:cs typeface="Times New Roman" pitchFamily="18" charset="0"/>
                      </a:endParaRPr>
                    </a:p>
                  </a:txBody>
                  <a:tcPr/>
                </a:tc>
                <a:tc>
                  <a:txBody>
                    <a:bodyPr/>
                    <a:lstStyle/>
                    <a:p>
                      <a:r>
                        <a:rPr lang="en-US" sz="1200" dirty="0" smtClean="0">
                          <a:latin typeface="Times New Roman" pitchFamily="18" charset="0"/>
                          <a:cs typeface="Times New Roman" pitchFamily="18" charset="0"/>
                        </a:rPr>
                        <a:t>False Positives (FPs)</a:t>
                      </a:r>
                      <a:endParaRPr lang="en-US" sz="1200" dirty="0">
                        <a:latin typeface="Times New Roman" pitchFamily="18" charset="0"/>
                        <a:cs typeface="Times New Roman" pitchFamily="18" charset="0"/>
                      </a:endParaRPr>
                    </a:p>
                  </a:txBody>
                  <a:tcPr/>
                </a:tc>
              </a:tr>
              <a:tr h="546847">
                <a:tc>
                  <a:txBody>
                    <a:bodyPr/>
                    <a:lstStyle/>
                    <a:p>
                      <a:r>
                        <a:rPr lang="en-US" sz="1200" dirty="0" smtClean="0">
                          <a:latin typeface="Times New Roman" pitchFamily="18" charset="0"/>
                          <a:cs typeface="Times New Roman" pitchFamily="18" charset="0"/>
                        </a:rPr>
                        <a:t>Predicted Negative(0) </a:t>
                      </a:r>
                      <a:endParaRPr lang="en-US" sz="1200" dirty="0">
                        <a:latin typeface="Times New Roman" pitchFamily="18" charset="0"/>
                        <a:cs typeface="Times New Roman" pitchFamily="18" charset="0"/>
                      </a:endParaRPr>
                    </a:p>
                  </a:txBody>
                  <a:tcPr/>
                </a:tc>
                <a:tc>
                  <a:txBody>
                    <a:bodyPr/>
                    <a:lstStyle/>
                    <a:p>
                      <a:r>
                        <a:rPr lang="en-US" sz="1200" dirty="0" smtClean="0">
                          <a:latin typeface="Times New Roman" pitchFamily="18" charset="0"/>
                          <a:cs typeface="Times New Roman" pitchFamily="18" charset="0"/>
                        </a:rPr>
                        <a:t>False Negatives (FNs) </a:t>
                      </a:r>
                      <a:endParaRPr lang="en-US" sz="1200" dirty="0">
                        <a:latin typeface="Times New Roman" pitchFamily="18" charset="0"/>
                        <a:cs typeface="Times New Roman" pitchFamily="18" charset="0"/>
                      </a:endParaRPr>
                    </a:p>
                  </a:txBody>
                  <a:tcPr/>
                </a:tc>
                <a:tc>
                  <a:txBody>
                    <a:bodyPr/>
                    <a:lstStyle/>
                    <a:p>
                      <a:r>
                        <a:rPr lang="en-US" sz="1200" dirty="0" smtClean="0">
                          <a:latin typeface="Times New Roman" pitchFamily="18" charset="0"/>
                          <a:cs typeface="Times New Roman" pitchFamily="18" charset="0"/>
                        </a:rPr>
                        <a:t>True Negatives (TNs</a:t>
                      </a:r>
                      <a:endParaRPr lang="en-US" sz="1200" dirty="0"/>
                    </a:p>
                  </a:txBody>
                  <a:tcPr/>
                </a:tc>
              </a:tr>
            </a:tbl>
          </a:graphicData>
        </a:graphic>
      </p:graphicFrame>
      <p:sp>
        <p:nvSpPr>
          <p:cNvPr id="13" name="TextBox 12"/>
          <p:cNvSpPr txBox="1"/>
          <p:nvPr/>
        </p:nvSpPr>
        <p:spPr>
          <a:xfrm>
            <a:off x="381000" y="3733800"/>
            <a:ext cx="3276600" cy="646331"/>
          </a:xfrm>
          <a:prstGeom prst="rect">
            <a:avLst/>
          </a:prstGeom>
          <a:noFill/>
        </p:spPr>
        <p:txBody>
          <a:bodyPr wrap="square" rtlCol="0">
            <a:spAutoFit/>
          </a:bodyPr>
          <a:lstStyle/>
          <a:p>
            <a:pPr>
              <a:buFont typeface="Arial" pitchFamily="34" charset="0"/>
              <a:buChar char="•"/>
            </a:pPr>
            <a:r>
              <a:rPr lang="en-US" b="1" dirty="0" smtClean="0"/>
              <a:t>Accuracy metrics:</a:t>
            </a:r>
          </a:p>
          <a:p>
            <a:endParaRPr lang="en-US" dirty="0"/>
          </a:p>
        </p:txBody>
      </p:sp>
      <p:sp>
        <p:nvSpPr>
          <p:cNvPr id="15" name="TextBox 14"/>
          <p:cNvSpPr txBox="1"/>
          <p:nvPr/>
        </p:nvSpPr>
        <p:spPr>
          <a:xfrm>
            <a:off x="228600" y="4648200"/>
            <a:ext cx="6705600" cy="584775"/>
          </a:xfrm>
          <a:prstGeom prst="rect">
            <a:avLst/>
          </a:prstGeom>
          <a:noFill/>
        </p:spPr>
        <p:txBody>
          <a:bodyPr wrap="square" rtlCol="0">
            <a:spAutoFit/>
          </a:bodyPr>
          <a:lstStyle/>
          <a:p>
            <a:pPr lvl="1">
              <a:buFont typeface="Arial" pitchFamily="34" charset="0"/>
              <a:buChar char="•"/>
            </a:pPr>
            <a:r>
              <a:rPr lang="en-US" sz="1600" b="1" dirty="0" smtClean="0">
                <a:latin typeface="Times New Roman" pitchFamily="18" charset="0"/>
                <a:cs typeface="Times New Roman" pitchFamily="18" charset="0"/>
              </a:rPr>
              <a:t>Precision:</a:t>
            </a:r>
            <a:r>
              <a:rPr lang="en-US" sz="1600" dirty="0" smtClean="0">
                <a:latin typeface="Times New Roman" pitchFamily="18" charset="0"/>
                <a:cs typeface="Times New Roman" pitchFamily="18" charset="0"/>
              </a:rPr>
              <a:t> Measures how many of the predicted positive cases were actually correct</a:t>
            </a:r>
            <a:endParaRPr lang="en-US" sz="1600" dirty="0">
              <a:latin typeface="Times New Roman" pitchFamily="18" charset="0"/>
              <a:cs typeface="Times New Roman" pitchFamily="18" charset="0"/>
            </a:endParaRPr>
          </a:p>
        </p:txBody>
      </p:sp>
      <p:sp>
        <p:nvSpPr>
          <p:cNvPr id="18" name="TextBox 17"/>
          <p:cNvSpPr txBox="1"/>
          <p:nvPr/>
        </p:nvSpPr>
        <p:spPr>
          <a:xfrm>
            <a:off x="8153400" y="4648200"/>
            <a:ext cx="260931" cy="369332"/>
          </a:xfrm>
          <a:prstGeom prst="rect">
            <a:avLst/>
          </a:prstGeom>
          <a:noFill/>
        </p:spPr>
        <p:txBody>
          <a:bodyPr wrap="square" rtlCol="0">
            <a:spAutoFit/>
          </a:bodyPr>
          <a:lstStyle/>
          <a:p>
            <a:endParaRPr lang="en-US" dirty="0"/>
          </a:p>
        </p:txBody>
      </p:sp>
      <p:pic>
        <p:nvPicPr>
          <p:cNvPr id="19" name="Picture 15"/>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096000" y="4114800"/>
            <a:ext cx="2705100" cy="489812"/>
          </a:xfrm>
          <a:prstGeom prst="rect">
            <a:avLst/>
          </a:prstGeom>
          <a:noFill/>
        </p:spPr>
      </p:pic>
      <p:sp>
        <p:nvSpPr>
          <p:cNvPr id="20" name="TextBox 19"/>
          <p:cNvSpPr txBox="1"/>
          <p:nvPr/>
        </p:nvSpPr>
        <p:spPr>
          <a:xfrm>
            <a:off x="304800" y="5943601"/>
            <a:ext cx="4572000" cy="1138773"/>
          </a:xfrm>
          <a:prstGeom prst="rect">
            <a:avLst/>
          </a:prstGeom>
          <a:noFill/>
        </p:spPr>
        <p:txBody>
          <a:bodyPr wrap="square" rtlCol="0">
            <a:spAutoFit/>
          </a:bodyPr>
          <a:lstStyle/>
          <a:p>
            <a:pPr lvl="1">
              <a:buFont typeface="Arial" pitchFamily="34" charset="0"/>
              <a:buChar char="•"/>
            </a:pPr>
            <a:r>
              <a:rPr lang="en-US" sz="1600" b="1" dirty="0" smtClean="0">
                <a:latin typeface="Times New Roman" pitchFamily="18" charset="0"/>
                <a:cs typeface="Times New Roman" pitchFamily="18" charset="0"/>
              </a:rPr>
              <a:t>F1-Score: </a:t>
            </a:r>
            <a:r>
              <a:rPr lang="en-US" sz="1600" dirty="0" smtClean="0">
                <a:latin typeface="Times New Roman" pitchFamily="18" charset="0"/>
                <a:cs typeface="Times New Roman" pitchFamily="18" charset="0"/>
              </a:rPr>
              <a:t>Balances precision and recall in a single metric</a:t>
            </a:r>
          </a:p>
          <a:p>
            <a:endParaRPr lang="en-US" dirty="0" smtClean="0"/>
          </a:p>
          <a:p>
            <a:endParaRPr lang="en-US" dirty="0"/>
          </a:p>
        </p:txBody>
      </p:sp>
      <p:sp>
        <p:nvSpPr>
          <p:cNvPr id="28" name="TextBox 27"/>
          <p:cNvSpPr txBox="1"/>
          <p:nvPr/>
        </p:nvSpPr>
        <p:spPr>
          <a:xfrm>
            <a:off x="228600" y="4191000"/>
            <a:ext cx="5722645" cy="584775"/>
          </a:xfrm>
          <a:prstGeom prst="rect">
            <a:avLst/>
          </a:prstGeom>
          <a:noFill/>
        </p:spPr>
        <p:txBody>
          <a:bodyPr wrap="square" rtlCol="0">
            <a:spAutoFit/>
          </a:bodyPr>
          <a:lstStyle/>
          <a:p>
            <a:pPr lvl="1">
              <a:buFont typeface="Arial" pitchFamily="34" charset="0"/>
              <a:buChar char="•"/>
            </a:pPr>
            <a:r>
              <a:rPr lang="en-US" sz="1600" b="1" dirty="0" smtClean="0">
                <a:latin typeface="Times New Roman" pitchFamily="18" charset="0"/>
                <a:cs typeface="Times New Roman" pitchFamily="18" charset="0"/>
              </a:rPr>
              <a:t>Accuracy: </a:t>
            </a:r>
            <a:r>
              <a:rPr lang="en-US" sz="1600" dirty="0" smtClean="0">
                <a:latin typeface="Times New Roman" pitchFamily="18" charset="0"/>
                <a:cs typeface="Times New Roman" pitchFamily="18" charset="0"/>
              </a:rPr>
              <a:t>Represents the percentage of correctly predicted instance</a:t>
            </a:r>
            <a:endParaRPr lang="en-US" sz="1600" dirty="0">
              <a:latin typeface="Times New Roman" pitchFamily="18" charset="0"/>
              <a:cs typeface="Times New Roman" pitchFamily="18" charset="0"/>
            </a:endParaRPr>
          </a:p>
        </p:txBody>
      </p:sp>
      <p:sp>
        <p:nvSpPr>
          <p:cNvPr id="29" name="TextBox 28"/>
          <p:cNvSpPr txBox="1"/>
          <p:nvPr/>
        </p:nvSpPr>
        <p:spPr>
          <a:xfrm>
            <a:off x="304800" y="5257800"/>
            <a:ext cx="5179859" cy="830997"/>
          </a:xfrm>
          <a:prstGeom prst="rect">
            <a:avLst/>
          </a:prstGeom>
          <a:noFill/>
        </p:spPr>
        <p:txBody>
          <a:bodyPr wrap="square" rtlCol="0">
            <a:spAutoFit/>
          </a:bodyPr>
          <a:lstStyle/>
          <a:p>
            <a:pPr lvl="1">
              <a:buFont typeface="Arial" pitchFamily="34" charset="0"/>
              <a:buChar char="•"/>
            </a:pPr>
            <a:r>
              <a:rPr lang="en-US" sz="1600" b="1" dirty="0" smtClean="0">
                <a:latin typeface="Times New Roman" pitchFamily="18" charset="0"/>
                <a:cs typeface="Times New Roman" pitchFamily="18" charset="0"/>
              </a:rPr>
              <a:t>Recall:</a:t>
            </a:r>
            <a:r>
              <a:rPr lang="en-US" sz="1600" dirty="0" smtClean="0">
                <a:latin typeface="Times New Roman" pitchFamily="18" charset="0"/>
                <a:cs typeface="Times New Roman" pitchFamily="18" charset="0"/>
              </a:rPr>
              <a:t> Measures how many actual positive cases were correctly identified.</a:t>
            </a:r>
          </a:p>
          <a:p>
            <a:endParaRPr lang="en-US" sz="1600" dirty="0"/>
          </a:p>
        </p:txBody>
      </p:sp>
      <p:pic>
        <p:nvPicPr>
          <p:cNvPr id="30" name="Picture 1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781800" y="4724400"/>
            <a:ext cx="1930400" cy="558800"/>
          </a:xfrm>
          <a:prstGeom prst="rect">
            <a:avLst/>
          </a:prstGeom>
          <a:noFill/>
        </p:spPr>
      </p:pic>
      <p:pic>
        <p:nvPicPr>
          <p:cNvPr id="31" name="Picture 10"/>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400800" y="5257800"/>
            <a:ext cx="1701800" cy="558800"/>
          </a:xfrm>
          <a:prstGeom prst="rect">
            <a:avLst/>
          </a:prstGeom>
          <a:noFill/>
        </p:spPr>
      </p:pic>
      <p:pic>
        <p:nvPicPr>
          <p:cNvPr id="32" name="Picture 7"/>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257800" y="5943600"/>
            <a:ext cx="3460750" cy="56515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TotalTime>
  <Words>1476</Words>
  <Application>Microsoft Office PowerPoint</Application>
  <PresentationFormat>On-screen Show (4:3)</PresentationFormat>
  <Paragraphs>238</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Slide 1</vt:lpstr>
      <vt:lpstr>Slide 2</vt:lpstr>
      <vt:lpstr>Slide 3</vt:lpstr>
      <vt:lpstr>Slide 4</vt:lpstr>
      <vt:lpstr>3.EXISTING SYSTEMS</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1</cp:revision>
  <dcterms:created xsi:type="dcterms:W3CDTF">2025-04-12T11:59:49Z</dcterms:created>
  <dcterms:modified xsi:type="dcterms:W3CDTF">2025-04-12T16:16:31Z</dcterms:modified>
</cp:coreProperties>
</file>