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58" r:id="rId4"/>
    <p:sldId id="259" r:id="rId5"/>
    <p:sldId id="262" r:id="rId6"/>
    <p:sldId id="263" r:id="rId7"/>
    <p:sldId id="264" r:id="rId8"/>
    <p:sldId id="265" r:id="rId9"/>
    <p:sldId id="266" r:id="rId10"/>
    <p:sldId id="267" r:id="rId11"/>
    <p:sldId id="261"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12192000" cy="6858000"/>
  <p:notesSz cx="6858000" cy="9144000"/>
  <p:custDataLst>
    <p:tags r:id="rId36"/>
  </p:custDataLst>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p:cViewPr>
        <p:scale>
          <a:sx n="66" d="100"/>
          <a:sy n="66" d="100"/>
        </p:scale>
        <p:origin x="-1244" y="-12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Sohail" userId="8dea3ef1d86b2316" providerId="LiveId" clId="{AF4383BF-3B01-4E8E-A65E-AAD5327E89A7}"/>
    <pc:docChg chg="undo custSel modSld">
      <pc:chgData name="Shaik Sohail" userId="8dea3ef1d86b2316" providerId="LiveId" clId="{AF4383BF-3B01-4E8E-A65E-AAD5327E89A7}" dt="2025-04-02T15:41:30.119" v="175" actId="20577"/>
      <pc:docMkLst>
        <pc:docMk/>
      </pc:docMkLst>
      <pc:sldChg chg="modSp mod">
        <pc:chgData name="Shaik Sohail" userId="8dea3ef1d86b2316" providerId="LiveId" clId="{AF4383BF-3B01-4E8E-A65E-AAD5327E89A7}" dt="2025-04-02T15:34:10.169" v="61" actId="20577"/>
        <pc:sldMkLst>
          <pc:docMk/>
          <pc:sldMk cId="3281917981" sldId="259"/>
        </pc:sldMkLst>
        <pc:spChg chg="mod">
          <ac:chgData name="Shaik Sohail" userId="8dea3ef1d86b2316" providerId="LiveId" clId="{AF4383BF-3B01-4E8E-A65E-AAD5327E89A7}" dt="2025-04-02T15:34:10.169" v="61" actId="20577"/>
          <ac:spMkLst>
            <pc:docMk/>
            <pc:sldMk cId="3281917981" sldId="259"/>
            <ac:spMk id="10" creationId="{4211D618-7E0E-38ED-F21D-739561ED23B8}"/>
          </ac:spMkLst>
        </pc:spChg>
      </pc:sldChg>
      <pc:sldChg chg="modSp mod">
        <pc:chgData name="Shaik Sohail" userId="8dea3ef1d86b2316" providerId="LiveId" clId="{AF4383BF-3B01-4E8E-A65E-AAD5327E89A7}" dt="2025-04-02T15:35:13.180" v="108" actId="20577"/>
        <pc:sldMkLst>
          <pc:docMk/>
          <pc:sldMk cId="2075694342" sldId="261"/>
        </pc:sldMkLst>
        <pc:spChg chg="mod">
          <ac:chgData name="Shaik Sohail" userId="8dea3ef1d86b2316" providerId="LiveId" clId="{AF4383BF-3B01-4E8E-A65E-AAD5327E89A7}" dt="2025-04-02T15:35:13.180" v="108" actId="20577"/>
          <ac:spMkLst>
            <pc:docMk/>
            <pc:sldMk cId="2075694342" sldId="261"/>
            <ac:spMk id="11" creationId="{B8D8BC3A-32FD-2846-5837-216B707DF279}"/>
          </ac:spMkLst>
        </pc:spChg>
      </pc:sldChg>
      <pc:sldChg chg="modSp mod">
        <pc:chgData name="Shaik Sohail" userId="8dea3ef1d86b2316" providerId="LiveId" clId="{AF4383BF-3B01-4E8E-A65E-AAD5327E89A7}" dt="2025-04-02T15:36:17.896" v="120" actId="20577"/>
        <pc:sldMkLst>
          <pc:docMk/>
          <pc:sldMk cId="0" sldId="262"/>
        </pc:sldMkLst>
        <pc:spChg chg="mod">
          <ac:chgData name="Shaik Sohail" userId="8dea3ef1d86b2316" providerId="LiveId" clId="{AF4383BF-3B01-4E8E-A65E-AAD5327E89A7}" dt="2025-04-02T15:36:17.896" v="120" actId="20577"/>
          <ac:spMkLst>
            <pc:docMk/>
            <pc:sldMk cId="0" sldId="262"/>
            <ac:spMk id="51249" creationId="{00000000-0000-0000-0000-000000000000}"/>
          </ac:spMkLst>
        </pc:spChg>
      </pc:sldChg>
      <pc:sldChg chg="modSp mod">
        <pc:chgData name="Shaik Sohail" userId="8dea3ef1d86b2316" providerId="LiveId" clId="{AF4383BF-3B01-4E8E-A65E-AAD5327E89A7}" dt="2025-04-02T15:41:30.119" v="175" actId="20577"/>
        <pc:sldMkLst>
          <pc:docMk/>
          <pc:sldMk cId="0" sldId="263"/>
        </pc:sldMkLst>
        <pc:spChg chg="mod">
          <ac:chgData name="Shaik Sohail" userId="8dea3ef1d86b2316" providerId="LiveId" clId="{AF4383BF-3B01-4E8E-A65E-AAD5327E89A7}" dt="2025-04-02T15:41:30.119" v="175" actId="20577"/>
          <ac:spMkLst>
            <pc:docMk/>
            <pc:sldMk cId="0" sldId="263"/>
            <ac:spMk id="51259" creationId="{00000000-0000-0000-0000-000000000000}"/>
          </ac:spMkLst>
        </pc:spChg>
      </pc:sldChg>
      <pc:sldChg chg="modSp mod">
        <pc:chgData name="Shaik Sohail" userId="8dea3ef1d86b2316" providerId="LiveId" clId="{AF4383BF-3B01-4E8E-A65E-AAD5327E89A7}" dt="2025-04-02T15:38:19.466" v="132" actId="20577"/>
        <pc:sldMkLst>
          <pc:docMk/>
          <pc:sldMk cId="0" sldId="269"/>
        </pc:sldMkLst>
        <pc:spChg chg="mod">
          <ac:chgData name="Shaik Sohail" userId="8dea3ef1d86b2316" providerId="LiveId" clId="{AF4383BF-3B01-4E8E-A65E-AAD5327E89A7}" dt="2025-04-02T15:38:19.466" v="132" actId="20577"/>
          <ac:spMkLst>
            <pc:docMk/>
            <pc:sldMk cId="0" sldId="269"/>
            <ac:spMk id="5126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9605B-55BD-4402-B78D-1E20380BC12E}" type="datetimeFigureOut">
              <a:rPr lang="en-IN" smtClean="0"/>
              <a:pPr/>
              <a:t>09-04-2025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4A3655-9700-49B4-BBD2-C6BDC9D9E1C6}" type="slidenum">
              <a:rPr lang="en-IN" smtClean="0"/>
              <a:pPr/>
              <a:t>‹#›</a:t>
            </a:fld>
            <a:endParaRPr lang="en-IN"/>
          </a:p>
        </p:txBody>
      </p:sp>
    </p:spTree>
    <p:extLst>
      <p:ext uri="{BB962C8B-B14F-4D97-AF65-F5344CB8AC3E}">
        <p14:creationId xmlns:p14="http://schemas.microsoft.com/office/powerpoint/2010/main" xmlns="" val="50838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4A3655-9700-49B4-BBD2-C6BDC9D9E1C6}" type="slidenum">
              <a:rPr lang="en-IN" smtClean="0"/>
              <a:pPr/>
              <a:t>21</a:t>
            </a:fld>
            <a:endParaRPr lang="en-IN"/>
          </a:p>
        </p:txBody>
      </p:sp>
    </p:spTree>
    <p:extLst>
      <p:ext uri="{BB962C8B-B14F-4D97-AF65-F5344CB8AC3E}">
        <p14:creationId xmlns:p14="http://schemas.microsoft.com/office/powerpoint/2010/main" xmlns="" val="2854341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BC7B85-3D94-51ED-B774-92068DD230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65F4441-803D-A890-A175-F2C26EAA61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FE4E708-A419-E787-6FD3-4E6E8423240D}"/>
              </a:ext>
            </a:extLst>
          </p:cNvPr>
          <p:cNvSpPr>
            <a:spLocks noGrp="1"/>
          </p:cNvSpPr>
          <p:nvPr>
            <p:ph type="dt" sz="half" idx="10"/>
          </p:nvPr>
        </p:nvSpPr>
        <p:spPr/>
        <p:txBody>
          <a:bodyPr/>
          <a:lstStyle/>
          <a:p>
            <a:fld id="{9EE6D268-1B2D-4256-B97E-AE89404CB7FB}" type="datetimeFigureOut">
              <a:rPr lang="en-IN" smtClean="0"/>
              <a:pPr/>
              <a:t>09-04-2025</a:t>
            </a:fld>
            <a:endParaRPr lang="en-IN"/>
          </a:p>
        </p:txBody>
      </p:sp>
      <p:sp>
        <p:nvSpPr>
          <p:cNvPr id="5" name="Footer Placeholder 4">
            <a:extLst>
              <a:ext uri="{FF2B5EF4-FFF2-40B4-BE49-F238E27FC236}">
                <a16:creationId xmlns:a16="http://schemas.microsoft.com/office/drawing/2014/main" xmlns="" id="{4864FC63-0002-5778-3A66-4F065E778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8315E18-0C5B-B460-9035-0A57C2769B79}"/>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2074479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16239-A5F5-9530-3ACA-3D1D08BA84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7F70419-1F61-42E2-12B8-1BF5FE9BAC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466D8B6-5ECC-D9EF-FDA5-657B34AD5FF6}"/>
              </a:ext>
            </a:extLst>
          </p:cNvPr>
          <p:cNvSpPr>
            <a:spLocks noGrp="1"/>
          </p:cNvSpPr>
          <p:nvPr>
            <p:ph type="dt" sz="half" idx="10"/>
          </p:nvPr>
        </p:nvSpPr>
        <p:spPr/>
        <p:txBody>
          <a:bodyPr/>
          <a:lstStyle/>
          <a:p>
            <a:fld id="{9EE6D268-1B2D-4256-B97E-AE89404CB7FB}" type="datetimeFigureOut">
              <a:rPr lang="en-IN" smtClean="0"/>
              <a:pPr/>
              <a:t>09-04-2025</a:t>
            </a:fld>
            <a:endParaRPr lang="en-IN"/>
          </a:p>
        </p:txBody>
      </p:sp>
      <p:sp>
        <p:nvSpPr>
          <p:cNvPr id="5" name="Footer Placeholder 4">
            <a:extLst>
              <a:ext uri="{FF2B5EF4-FFF2-40B4-BE49-F238E27FC236}">
                <a16:creationId xmlns:a16="http://schemas.microsoft.com/office/drawing/2014/main" xmlns="" id="{DAB16389-9E9C-1890-3F1D-801001BE85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C3FF825-2774-5735-785B-179D6EFD96AF}"/>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798463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0719A23-6DFC-05C8-B35F-7CF407E074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8D41A30-91A7-4F2A-C263-92536AE596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6BD2F14-4AF8-42E7-558E-2A06E31500D2}"/>
              </a:ext>
            </a:extLst>
          </p:cNvPr>
          <p:cNvSpPr>
            <a:spLocks noGrp="1"/>
          </p:cNvSpPr>
          <p:nvPr>
            <p:ph type="dt" sz="half" idx="10"/>
          </p:nvPr>
        </p:nvSpPr>
        <p:spPr/>
        <p:txBody>
          <a:bodyPr/>
          <a:lstStyle/>
          <a:p>
            <a:fld id="{9EE6D268-1B2D-4256-B97E-AE89404CB7FB}" type="datetimeFigureOut">
              <a:rPr lang="en-IN" smtClean="0"/>
              <a:pPr/>
              <a:t>09-04-2025</a:t>
            </a:fld>
            <a:endParaRPr lang="en-IN"/>
          </a:p>
        </p:txBody>
      </p:sp>
      <p:sp>
        <p:nvSpPr>
          <p:cNvPr id="5" name="Footer Placeholder 4">
            <a:extLst>
              <a:ext uri="{FF2B5EF4-FFF2-40B4-BE49-F238E27FC236}">
                <a16:creationId xmlns:a16="http://schemas.microsoft.com/office/drawing/2014/main" xmlns="" id="{9DA2751A-D832-A451-3DCB-59CE4FBFEA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F74B7CB-9CB8-779B-BBE5-A12D3561FC7F}"/>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186453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D55301-40F4-3385-D30B-B3DB3C6A48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F546D0D-D37E-8420-E04C-6F71B8AB20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BC5392C-94AA-AA69-8F23-55A614070237}"/>
              </a:ext>
            </a:extLst>
          </p:cNvPr>
          <p:cNvSpPr>
            <a:spLocks noGrp="1"/>
          </p:cNvSpPr>
          <p:nvPr>
            <p:ph type="dt" sz="half" idx="10"/>
          </p:nvPr>
        </p:nvSpPr>
        <p:spPr/>
        <p:txBody>
          <a:bodyPr/>
          <a:lstStyle/>
          <a:p>
            <a:fld id="{9EE6D268-1B2D-4256-B97E-AE89404CB7FB}" type="datetimeFigureOut">
              <a:rPr lang="en-IN" smtClean="0"/>
              <a:pPr/>
              <a:t>09-04-2025</a:t>
            </a:fld>
            <a:endParaRPr lang="en-IN"/>
          </a:p>
        </p:txBody>
      </p:sp>
      <p:sp>
        <p:nvSpPr>
          <p:cNvPr id="5" name="Footer Placeholder 4">
            <a:extLst>
              <a:ext uri="{FF2B5EF4-FFF2-40B4-BE49-F238E27FC236}">
                <a16:creationId xmlns:a16="http://schemas.microsoft.com/office/drawing/2014/main" xmlns="" id="{88ADD742-1750-244F-D85B-F9D28900A2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B0FD639-6C33-4684-7B93-70E3A114966D}"/>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3688730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43B677-2FBE-7E37-1F23-DB2102C9F2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1A1EA3F-E495-CA24-5BF2-F3BFADEE3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C842854-498B-534D-42E5-9BA88C50F2D8}"/>
              </a:ext>
            </a:extLst>
          </p:cNvPr>
          <p:cNvSpPr>
            <a:spLocks noGrp="1"/>
          </p:cNvSpPr>
          <p:nvPr>
            <p:ph type="dt" sz="half" idx="10"/>
          </p:nvPr>
        </p:nvSpPr>
        <p:spPr/>
        <p:txBody>
          <a:bodyPr/>
          <a:lstStyle/>
          <a:p>
            <a:fld id="{9EE6D268-1B2D-4256-B97E-AE89404CB7FB}" type="datetimeFigureOut">
              <a:rPr lang="en-IN" smtClean="0"/>
              <a:pPr/>
              <a:t>09-04-2025</a:t>
            </a:fld>
            <a:endParaRPr lang="en-IN"/>
          </a:p>
        </p:txBody>
      </p:sp>
      <p:sp>
        <p:nvSpPr>
          <p:cNvPr id="5" name="Footer Placeholder 4">
            <a:extLst>
              <a:ext uri="{FF2B5EF4-FFF2-40B4-BE49-F238E27FC236}">
                <a16:creationId xmlns:a16="http://schemas.microsoft.com/office/drawing/2014/main" xmlns="" id="{73DC6A2E-83C3-5103-62C0-DD62DD0C39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83CC034-0F33-829D-2C97-A33472E24FFB}"/>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183240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CE0FE-1369-D5AA-ED9D-5F57BB72E6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01D645F-98DC-EF2E-108A-3278E49489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D68B0CE-5DE0-F311-4512-3656875AE8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4D86E74-991A-99A8-469D-5030E4AF7CD9}"/>
              </a:ext>
            </a:extLst>
          </p:cNvPr>
          <p:cNvSpPr>
            <a:spLocks noGrp="1"/>
          </p:cNvSpPr>
          <p:nvPr>
            <p:ph type="dt" sz="half" idx="10"/>
          </p:nvPr>
        </p:nvSpPr>
        <p:spPr/>
        <p:txBody>
          <a:bodyPr/>
          <a:lstStyle/>
          <a:p>
            <a:fld id="{9EE6D268-1B2D-4256-B97E-AE89404CB7FB}" type="datetimeFigureOut">
              <a:rPr lang="en-IN" smtClean="0"/>
              <a:pPr/>
              <a:t>09-04-2025</a:t>
            </a:fld>
            <a:endParaRPr lang="en-IN"/>
          </a:p>
        </p:txBody>
      </p:sp>
      <p:sp>
        <p:nvSpPr>
          <p:cNvPr id="6" name="Footer Placeholder 5">
            <a:extLst>
              <a:ext uri="{FF2B5EF4-FFF2-40B4-BE49-F238E27FC236}">
                <a16:creationId xmlns:a16="http://schemas.microsoft.com/office/drawing/2014/main" xmlns="" id="{B5954D89-2C70-7AC4-FE64-9D8B85E0BE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5ADF81D-1FED-C992-5279-C3AD296587C5}"/>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110195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E1A3E-1B9B-1CE8-DFB5-033BFF4FF7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2DD8078-AA01-C6CD-8574-5666538F73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788B3E5-0267-EB71-8BC0-720EFE923C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6C92117-24F9-B65B-D9D8-D536126E54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281BAD9-5A28-9B22-01E5-936039659E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3566732-3ED5-7DC1-8459-66414A6D0E1D}"/>
              </a:ext>
            </a:extLst>
          </p:cNvPr>
          <p:cNvSpPr>
            <a:spLocks noGrp="1"/>
          </p:cNvSpPr>
          <p:nvPr>
            <p:ph type="dt" sz="half" idx="10"/>
          </p:nvPr>
        </p:nvSpPr>
        <p:spPr/>
        <p:txBody>
          <a:bodyPr/>
          <a:lstStyle/>
          <a:p>
            <a:fld id="{9EE6D268-1B2D-4256-B97E-AE89404CB7FB}" type="datetimeFigureOut">
              <a:rPr lang="en-IN" smtClean="0"/>
              <a:pPr/>
              <a:t>09-04-2025</a:t>
            </a:fld>
            <a:endParaRPr lang="en-IN"/>
          </a:p>
        </p:txBody>
      </p:sp>
      <p:sp>
        <p:nvSpPr>
          <p:cNvPr id="8" name="Footer Placeholder 7">
            <a:extLst>
              <a:ext uri="{FF2B5EF4-FFF2-40B4-BE49-F238E27FC236}">
                <a16:creationId xmlns:a16="http://schemas.microsoft.com/office/drawing/2014/main" xmlns="" id="{D3F57B3A-3E06-835C-BD36-A155020734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3C1B562-A37D-CAAC-2CC3-2E54FB24491B}"/>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163317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C90C7D-6A10-5C91-1D0C-9CE3693E60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54C3813-9BF3-4233-8B56-C4C25E12BA80}"/>
              </a:ext>
            </a:extLst>
          </p:cNvPr>
          <p:cNvSpPr>
            <a:spLocks noGrp="1"/>
          </p:cNvSpPr>
          <p:nvPr>
            <p:ph type="dt" sz="half" idx="10"/>
          </p:nvPr>
        </p:nvSpPr>
        <p:spPr/>
        <p:txBody>
          <a:bodyPr/>
          <a:lstStyle/>
          <a:p>
            <a:fld id="{9EE6D268-1B2D-4256-B97E-AE89404CB7FB}" type="datetimeFigureOut">
              <a:rPr lang="en-IN" smtClean="0"/>
              <a:pPr/>
              <a:t>09-04-2025</a:t>
            </a:fld>
            <a:endParaRPr lang="en-IN"/>
          </a:p>
        </p:txBody>
      </p:sp>
      <p:sp>
        <p:nvSpPr>
          <p:cNvPr id="4" name="Footer Placeholder 3">
            <a:extLst>
              <a:ext uri="{FF2B5EF4-FFF2-40B4-BE49-F238E27FC236}">
                <a16:creationId xmlns:a16="http://schemas.microsoft.com/office/drawing/2014/main" xmlns="" id="{9578DA6E-4CAD-E9B4-B192-983D7E7F3F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227C150-2313-AD2A-A5A1-568BF27F93A7}"/>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52493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AEA138E-A512-0042-411C-18F9701DDCE6}"/>
              </a:ext>
            </a:extLst>
          </p:cNvPr>
          <p:cNvSpPr>
            <a:spLocks noGrp="1"/>
          </p:cNvSpPr>
          <p:nvPr>
            <p:ph type="dt" sz="half" idx="10"/>
          </p:nvPr>
        </p:nvSpPr>
        <p:spPr/>
        <p:txBody>
          <a:bodyPr/>
          <a:lstStyle/>
          <a:p>
            <a:fld id="{9EE6D268-1B2D-4256-B97E-AE89404CB7FB}" type="datetimeFigureOut">
              <a:rPr lang="en-IN" smtClean="0"/>
              <a:pPr/>
              <a:t>09-04-2025</a:t>
            </a:fld>
            <a:endParaRPr lang="en-IN"/>
          </a:p>
        </p:txBody>
      </p:sp>
      <p:sp>
        <p:nvSpPr>
          <p:cNvPr id="3" name="Footer Placeholder 2">
            <a:extLst>
              <a:ext uri="{FF2B5EF4-FFF2-40B4-BE49-F238E27FC236}">
                <a16:creationId xmlns:a16="http://schemas.microsoft.com/office/drawing/2014/main" xmlns="" id="{9B042213-078E-149E-8DC8-A1AEAE2F10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B0BBEF4-7062-1908-5F17-8A13DFBE2182}"/>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3044912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D98161-D7BA-83CA-7BFC-61E9936BB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E2EFD07-EA53-6FD7-A09D-B4E0A73CCE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05F6246-8BE0-FE7C-56E3-1E3C6028B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E9FD79A-4CB3-AA8F-BE1B-3481F59E22BB}"/>
              </a:ext>
            </a:extLst>
          </p:cNvPr>
          <p:cNvSpPr>
            <a:spLocks noGrp="1"/>
          </p:cNvSpPr>
          <p:nvPr>
            <p:ph type="dt" sz="half" idx="10"/>
          </p:nvPr>
        </p:nvSpPr>
        <p:spPr/>
        <p:txBody>
          <a:bodyPr/>
          <a:lstStyle/>
          <a:p>
            <a:fld id="{9EE6D268-1B2D-4256-B97E-AE89404CB7FB}" type="datetimeFigureOut">
              <a:rPr lang="en-IN" smtClean="0"/>
              <a:pPr/>
              <a:t>09-04-2025</a:t>
            </a:fld>
            <a:endParaRPr lang="en-IN"/>
          </a:p>
        </p:txBody>
      </p:sp>
      <p:sp>
        <p:nvSpPr>
          <p:cNvPr id="6" name="Footer Placeholder 5">
            <a:extLst>
              <a:ext uri="{FF2B5EF4-FFF2-40B4-BE49-F238E27FC236}">
                <a16:creationId xmlns:a16="http://schemas.microsoft.com/office/drawing/2014/main" xmlns="" id="{CBBFDFE2-DF8E-73D2-1C2D-7BA9A30F44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B1073AF-F206-9AFC-25F1-D612BDCB1352}"/>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206666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BA62F-465B-3440-9D7C-0F34967B3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F65F251-5474-3921-9D3A-FB1C56A8E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ADE0C26-4BE3-738A-7003-4AAC7BB1C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E919E29-67B7-4367-2108-E9F39797BF46}"/>
              </a:ext>
            </a:extLst>
          </p:cNvPr>
          <p:cNvSpPr>
            <a:spLocks noGrp="1"/>
          </p:cNvSpPr>
          <p:nvPr>
            <p:ph type="dt" sz="half" idx="10"/>
          </p:nvPr>
        </p:nvSpPr>
        <p:spPr/>
        <p:txBody>
          <a:bodyPr/>
          <a:lstStyle/>
          <a:p>
            <a:fld id="{9EE6D268-1B2D-4256-B97E-AE89404CB7FB}" type="datetimeFigureOut">
              <a:rPr lang="en-IN" smtClean="0"/>
              <a:pPr/>
              <a:t>09-04-2025</a:t>
            </a:fld>
            <a:endParaRPr lang="en-IN"/>
          </a:p>
        </p:txBody>
      </p:sp>
      <p:sp>
        <p:nvSpPr>
          <p:cNvPr id="6" name="Footer Placeholder 5">
            <a:extLst>
              <a:ext uri="{FF2B5EF4-FFF2-40B4-BE49-F238E27FC236}">
                <a16:creationId xmlns:a16="http://schemas.microsoft.com/office/drawing/2014/main" xmlns="" id="{0BE92327-BC5F-65F1-5066-9A40994912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F5510A9-FE0B-2161-E425-99B44EAFF845}"/>
              </a:ext>
            </a:extLst>
          </p:cNvPr>
          <p:cNvSpPr>
            <a:spLocks noGrp="1"/>
          </p:cNvSpPr>
          <p:nvPr>
            <p:ph type="sldNum" sz="quarter" idx="12"/>
          </p:nvPr>
        </p:nvSpPr>
        <p:spPr/>
        <p:txBody>
          <a:body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272406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8C1E84A-C672-A2EA-D044-4323C79D2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6617508-AD13-C170-5818-9FC3FEA88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3F7C7D9-8096-808B-1380-217230BB8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6D268-1B2D-4256-B97E-AE89404CB7FB}" type="datetimeFigureOut">
              <a:rPr lang="en-IN" smtClean="0"/>
              <a:pPr/>
              <a:t>09-04-2025</a:t>
            </a:fld>
            <a:endParaRPr lang="en-IN"/>
          </a:p>
        </p:txBody>
      </p:sp>
      <p:sp>
        <p:nvSpPr>
          <p:cNvPr id="5" name="Footer Placeholder 4">
            <a:extLst>
              <a:ext uri="{FF2B5EF4-FFF2-40B4-BE49-F238E27FC236}">
                <a16:creationId xmlns:a16="http://schemas.microsoft.com/office/drawing/2014/main" xmlns="" id="{5D1E3622-1791-B4FE-560C-607EA6FC4D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7D20103-85D5-DE74-4B54-56C43B05B9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20F91-DB12-4F32-B746-16AEF5BADF3E}" type="slidenum">
              <a:rPr lang="en-IN" smtClean="0"/>
              <a:pPr/>
              <a:t>‹#›</a:t>
            </a:fld>
            <a:endParaRPr lang="en-IN"/>
          </a:p>
        </p:txBody>
      </p:sp>
    </p:spTree>
    <p:extLst>
      <p:ext uri="{BB962C8B-B14F-4D97-AF65-F5344CB8AC3E}">
        <p14:creationId xmlns:p14="http://schemas.microsoft.com/office/powerpoint/2010/main" xmlns="" val="3886670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 Id="rId9" Type="http://schemas.openxmlformats.org/officeDocument/2006/relationships/image" Target="../media/image8.jpe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5.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sv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3.svg"/><Relationship Id="rId7" Type="http://schemas.openxmlformats.org/officeDocument/2006/relationships/image" Target="../media/image5.svg"/><Relationship Id="rId12"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31.png"/><Relationship Id="rId5" Type="http://schemas.openxmlformats.org/officeDocument/2006/relationships/image" Target="../media/image7.svg"/><Relationship Id="rId10" Type="http://schemas.openxmlformats.org/officeDocument/2006/relationships/image" Target="../media/image30.png"/><Relationship Id="rId4" Type="http://schemas.openxmlformats.org/officeDocument/2006/relationships/image" Target="../media/image4.png"/><Relationship Id="rId9"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jpeg">
            <a:extLst>
              <a:ext uri="{FF2B5EF4-FFF2-40B4-BE49-F238E27FC236}">
                <a16:creationId xmlns:a16="http://schemas.microsoft.com/office/drawing/2014/main" xmlns="" id="{DA8E14CC-65BD-CD8B-A204-2794CE9C0954}"/>
              </a:ext>
            </a:extLst>
          </p:cNvPr>
          <p:cNvPicPr>
            <a:picLocks noChangeAspect="1"/>
          </p:cNvPicPr>
          <p:nvPr/>
        </p:nvPicPr>
        <p:blipFill>
          <a:blip r:embed="rId2" cstate="print"/>
          <a:stretch>
            <a:fillRect/>
          </a:stretch>
        </p:blipFill>
        <p:spPr>
          <a:xfrm>
            <a:off x="1337187" y="535570"/>
            <a:ext cx="1249680" cy="1364615"/>
          </a:xfrm>
          <a:prstGeom prst="rect">
            <a:avLst/>
          </a:prstGeom>
        </p:spPr>
      </p:pic>
      <p:sp>
        <p:nvSpPr>
          <p:cNvPr id="4" name="Rectangle 2">
            <a:extLst>
              <a:ext uri="{FF2B5EF4-FFF2-40B4-BE49-F238E27FC236}">
                <a16:creationId xmlns:a16="http://schemas.microsoft.com/office/drawing/2014/main" xmlns="" id="{B9A441E8-91FE-ECA1-1CC8-52A6C571CC0D}"/>
              </a:ext>
            </a:extLst>
          </p:cNvPr>
          <p:cNvSpPr>
            <a:spLocks noChangeArrowheads="1"/>
          </p:cNvSpPr>
          <p:nvPr/>
        </p:nvSpPr>
        <p:spPr bwMode="auto">
          <a:xfrm>
            <a:off x="1420080" y="1900185"/>
            <a:ext cx="9562552" cy="46846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209484" tIns="6348" rIns="504666" bIns="0" numCol="1" anchor="ctr" anchorCtr="0" compatLnSpc="1">
            <a:prstTxWarp prst="textNoShape">
              <a:avLst/>
            </a:prstTxWarp>
            <a:spAutoFit/>
          </a:bodyPr>
          <a:lstStyle>
            <a:lvl1pPr indent="15875" eaLnBrk="0" fontAlgn="base" hangingPunct="0">
              <a:spcBef>
                <a:spcPct val="0"/>
              </a:spcBef>
              <a:spcAft>
                <a:spcPct val="0"/>
              </a:spcAft>
              <a:tabLst>
                <a:tab pos="3470275" algn="l"/>
              </a:tabLst>
              <a:defRPr>
                <a:solidFill>
                  <a:schemeClr val="tx1"/>
                </a:solidFill>
                <a:latin typeface="Arial" panose="020B0604020202020204" pitchFamily="34" charset="0"/>
              </a:defRPr>
            </a:lvl1pPr>
            <a:lvl2pPr eaLnBrk="0" fontAlgn="base" hangingPunct="0">
              <a:spcBef>
                <a:spcPct val="0"/>
              </a:spcBef>
              <a:spcAft>
                <a:spcPct val="0"/>
              </a:spcAft>
              <a:tabLst>
                <a:tab pos="3470275" algn="l"/>
              </a:tabLst>
              <a:defRPr>
                <a:solidFill>
                  <a:schemeClr val="tx1"/>
                </a:solidFill>
                <a:latin typeface="Arial" panose="020B0604020202020204" pitchFamily="34" charset="0"/>
              </a:defRPr>
            </a:lvl2pPr>
            <a:lvl3pPr eaLnBrk="0" fontAlgn="base" hangingPunct="0">
              <a:spcBef>
                <a:spcPct val="0"/>
              </a:spcBef>
              <a:spcAft>
                <a:spcPct val="0"/>
              </a:spcAft>
              <a:tabLst>
                <a:tab pos="3470275" algn="l"/>
              </a:tabLst>
              <a:defRPr>
                <a:solidFill>
                  <a:schemeClr val="tx1"/>
                </a:solidFill>
                <a:latin typeface="Arial" panose="020B0604020202020204" pitchFamily="34" charset="0"/>
              </a:defRPr>
            </a:lvl3pPr>
            <a:lvl4pPr eaLnBrk="0" fontAlgn="base" hangingPunct="0">
              <a:spcBef>
                <a:spcPct val="0"/>
              </a:spcBef>
              <a:spcAft>
                <a:spcPct val="0"/>
              </a:spcAft>
              <a:tabLst>
                <a:tab pos="3470275" algn="l"/>
              </a:tabLst>
              <a:defRPr>
                <a:solidFill>
                  <a:schemeClr val="tx1"/>
                </a:solidFill>
                <a:latin typeface="Arial" panose="020B0604020202020204" pitchFamily="34" charset="0"/>
              </a:defRPr>
            </a:lvl4pPr>
            <a:lvl5pPr eaLnBrk="0" fontAlgn="base" hangingPunct="0">
              <a:spcBef>
                <a:spcPct val="0"/>
              </a:spcBef>
              <a:spcAft>
                <a:spcPct val="0"/>
              </a:spcAft>
              <a:tabLst>
                <a:tab pos="3470275" algn="l"/>
              </a:tabLst>
              <a:defRPr>
                <a:solidFill>
                  <a:schemeClr val="tx1"/>
                </a:solidFill>
                <a:latin typeface="Arial" panose="020B0604020202020204" pitchFamily="34" charset="0"/>
              </a:defRPr>
            </a:lvl5pPr>
            <a:lvl6pPr eaLnBrk="0" fontAlgn="base" hangingPunct="0">
              <a:spcBef>
                <a:spcPct val="0"/>
              </a:spcBef>
              <a:spcAft>
                <a:spcPct val="0"/>
              </a:spcAft>
              <a:tabLst>
                <a:tab pos="3470275" algn="l"/>
              </a:tabLst>
              <a:defRPr>
                <a:solidFill>
                  <a:schemeClr val="tx1"/>
                </a:solidFill>
                <a:latin typeface="Arial" panose="020B0604020202020204" pitchFamily="34" charset="0"/>
              </a:defRPr>
            </a:lvl6pPr>
            <a:lvl7pPr eaLnBrk="0" fontAlgn="base" hangingPunct="0">
              <a:spcBef>
                <a:spcPct val="0"/>
              </a:spcBef>
              <a:spcAft>
                <a:spcPct val="0"/>
              </a:spcAft>
              <a:tabLst>
                <a:tab pos="3470275" algn="l"/>
              </a:tabLst>
              <a:defRPr>
                <a:solidFill>
                  <a:schemeClr val="tx1"/>
                </a:solidFill>
                <a:latin typeface="Arial" panose="020B0604020202020204" pitchFamily="34" charset="0"/>
              </a:defRPr>
            </a:lvl7pPr>
            <a:lvl8pPr eaLnBrk="0" fontAlgn="base" hangingPunct="0">
              <a:spcBef>
                <a:spcPct val="0"/>
              </a:spcBef>
              <a:spcAft>
                <a:spcPct val="0"/>
              </a:spcAft>
              <a:tabLst>
                <a:tab pos="3470275" algn="l"/>
              </a:tabLst>
              <a:defRPr>
                <a:solidFill>
                  <a:schemeClr val="tx1"/>
                </a:solidFill>
                <a:latin typeface="Arial" panose="020B0604020202020204" pitchFamily="34" charset="0"/>
              </a:defRPr>
            </a:lvl8pPr>
            <a:lvl9pPr eaLnBrk="0" fontAlgn="base" hangingPunct="0">
              <a:spcBef>
                <a:spcPct val="0"/>
              </a:spcBef>
              <a:spcAft>
                <a:spcPct val="0"/>
              </a:spcAft>
              <a:tabLst>
                <a:tab pos="3470275" algn="l"/>
              </a:tabLst>
              <a:defRPr>
                <a:solidFill>
                  <a:schemeClr val="tx1"/>
                </a:solidFill>
                <a:latin typeface="Arial" panose="020B0604020202020204" pitchFamily="34" charset="0"/>
              </a:defRPr>
            </a:lvl9pPr>
          </a:lstStyle>
          <a:p>
            <a:pPr marL="0" marR="0" lvl="0" indent="15875" algn="l" defTabSz="914400" rtl="0" eaLnBrk="0" fontAlgn="base" latinLnBrk="0" hangingPunct="0">
              <a:lnSpc>
                <a:spcPct val="100000"/>
              </a:lnSpc>
              <a:spcBef>
                <a:spcPct val="0"/>
              </a:spcBef>
              <a:spcAft>
                <a:spcPct val="0"/>
              </a:spcAft>
              <a:buClrTx/>
              <a:buSzTx/>
              <a:buFontTx/>
              <a:buNone/>
              <a:tabLst>
                <a:tab pos="3470275" algn="l"/>
              </a:tabLst>
            </a:pPr>
            <a:endParaRPr kumimoji="0" lang="en-US" altLang="en-US" sz="2000" b="1" i="0" u="none" strike="noStrike" cap="none" normalizeH="0" baseline="0" dirty="0">
              <a:ln>
                <a:noFill/>
              </a:ln>
              <a:solidFill>
                <a:srgbClr val="FF9966"/>
              </a:solidFill>
              <a:effectLst/>
              <a:latin typeface="Arial" panose="020B0604020202020204" pitchFamily="34" charset="0"/>
              <a:ea typeface="Times New Roman" panose="02020603050405020304" pitchFamily="18" charset="0"/>
            </a:endParaRP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lang="en-US" sz="2000" dirty="0">
                <a:solidFill>
                  <a:srgbClr val="FF9966"/>
                </a:solidFill>
              </a:rPr>
              <a:t>Machine Learning Techniques for Accurate Flight Delay Forecasting </a:t>
            </a: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endParaRPr kumimoji="0" lang="en-US" altLang="en-US" sz="1400" b="1" i="0" u="none" strike="noStrike" cap="none" normalizeH="0" baseline="0" dirty="0">
              <a:ln>
                <a:noFill/>
              </a:ln>
              <a:solidFill>
                <a:srgbClr val="FF996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BACHELOR OF TECHNOLOGY</a:t>
            </a: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in</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a:t>
            </a:r>
          </a:p>
          <a:p>
            <a:pPr marL="0" marR="0" lvl="0" indent="15875" algn="l" defTabSz="914400" rtl="0" eaLnBrk="0" fontAlgn="base" latinLnBrk="0" hangingPunct="0">
              <a:lnSpc>
                <a:spcPct val="100000"/>
              </a:lnSpc>
              <a:spcBef>
                <a:spcPct val="0"/>
              </a:spcBef>
              <a:spcAft>
                <a:spcPct val="0"/>
              </a:spcAft>
              <a:buClrTx/>
              <a:buSzTx/>
              <a:buFontTx/>
              <a:buNone/>
              <a:tabLst>
                <a:tab pos="3470275" algn="l"/>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lang="en-US" alt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Devangam Harathi </a:t>
            </a:r>
            <a:r>
              <a:rPr lang="en-US" alt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212G1A0571 </a:t>
            </a: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Shaik Sohail                           222G5A0514 </a:t>
            </a: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Madiga Shireesha                  212G1A0594</a:t>
            </a:r>
            <a:endParaRPr kumimoji="0" lang="en-US" altLang="en-US" sz="16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K. Kiran Kuma</a:t>
            </a:r>
            <a:r>
              <a:rPr lang="en-US" alt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r                    </a:t>
            </a: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212G1A0591</a:t>
            </a:r>
            <a:endParaRPr kumimoji="0" lang="en-US" altLang="en-US" sz="16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V. Adi Keshava Reddy           212G1A05C1</a:t>
            </a:r>
            <a:endParaRPr kumimoji="0" lang="en-US" altLang="en-US" sz="16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15875" algn="ctr" defTabSz="914400" rtl="0" eaLnBrk="0" fontAlgn="base" latinLnBrk="0" hangingPunct="0">
              <a:lnSpc>
                <a:spcPct val="100000"/>
              </a:lnSpc>
              <a:spcBef>
                <a:spcPct val="0"/>
              </a:spcBef>
              <a:spcAft>
                <a:spcPct val="0"/>
              </a:spcAft>
              <a:buClrTx/>
              <a:buSzTx/>
              <a:buFontTx/>
              <a:buNone/>
              <a:tabLst>
                <a:tab pos="3470275" algn="l"/>
              </a:tabLst>
            </a:pPr>
            <a:r>
              <a:rPr lang="en-US" alt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V. Pradeep Kumar Naik        212G1A05B9</a:t>
            </a:r>
            <a:endParaRPr kumimoji="0" lang="en-US" altLang="en-US" sz="16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70275" algn="l"/>
              </a:tabLst>
            </a:pPr>
            <a:endPar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Under Supervision of</a:t>
            </a:r>
          </a:p>
          <a:p>
            <a:pPr marL="0" marR="0" lvl="0" indent="0" algn="l"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Dr. K. Bhargavi </a:t>
            </a:r>
            <a:r>
              <a:rPr kumimoji="0" lang="en-US" altLang="en-US" sz="12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M. Tech, Ph.D.,</a:t>
            </a:r>
          </a:p>
          <a:p>
            <a:pPr marL="0" marR="0" lvl="0" indent="0" algn="l" defTabSz="914400" rtl="0" eaLnBrk="0" fontAlgn="base" latinLnBrk="0" hangingPunct="0">
              <a:lnSpc>
                <a:spcPct val="100000"/>
              </a:lnSpc>
              <a:spcBef>
                <a:spcPct val="0"/>
              </a:spcBef>
              <a:spcAft>
                <a:spcPct val="0"/>
              </a:spcAft>
              <a:buClrTx/>
              <a:buSzTx/>
              <a:buFontTx/>
              <a:buNone/>
              <a:tabLst>
                <a:tab pos="3470275" algn="l"/>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Associate Professor &amp; HOD,</a:t>
            </a:r>
          </a:p>
          <a:p>
            <a:pPr marL="0" marR="0" lvl="0" indent="0" algn="l" defTabSz="914400" rtl="0" eaLnBrk="0" fontAlgn="base" latinLnBrk="0" hangingPunct="0">
              <a:lnSpc>
                <a:spcPct val="100000"/>
              </a:lnSpc>
              <a:spcBef>
                <a:spcPct val="0"/>
              </a:spcBef>
              <a:spcAft>
                <a:spcPct val="0"/>
              </a:spcAft>
              <a:buClrTx/>
              <a:buSzTx/>
              <a:buFontTx/>
              <a:buNone/>
              <a:tabLst>
                <a:tab pos="34702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xmlns="" id="{AD1276A3-DAA1-8602-D453-F61971CC315B}"/>
              </a:ext>
            </a:extLst>
          </p:cNvPr>
          <p:cNvSpPr>
            <a:spLocks noChangeArrowheads="1"/>
          </p:cNvSpPr>
          <p:nvPr/>
        </p:nvSpPr>
        <p:spPr bwMode="auto">
          <a:xfrm>
            <a:off x="1420080" y="171438"/>
            <a:ext cx="9680540" cy="20928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ANANTHA LAKSHMI </a:t>
            </a:r>
            <a:endParaRPr lang="en-US" altLang="en-US" sz="4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INSTITUTE OF TECHNOLOGY AND SCIENCE  </a:t>
            </a:r>
            <a:endParaRPr kumimoji="0" lang="en-US" altLang="en-US" sz="12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200" b="1"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Approved by AICTE, New Delhi &amp; Affiliated to J.N.T.U. Anantapur, Accredited by NAAC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b="1"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Near S.K. University, </a:t>
            </a:r>
            <a:r>
              <a:rPr kumimoji="0" lang="en-US" altLang="en-US" sz="1400" b="1"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Itikalapalli (</a:t>
            </a:r>
            <a:r>
              <a:rPr kumimoji="0" lang="en-US" altLang="en-US" sz="1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V), Anantapur (Dist) Pin</a:t>
            </a:r>
            <a:r>
              <a:rPr lang="en-US" altLang="en-US" sz="1400" b="1" dirty="0">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515721 A.P.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b="1"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(2021-2025)</a:t>
            </a:r>
            <a:r>
              <a:rPr kumimoji="0" lang="en-US" altLang="en-US" sz="1400" b="1" i="0" u="none" strike="noStrike" cap="none" normalizeH="0" baseline="0" dirty="0">
                <a:ln>
                  <a:noFill/>
                </a:ln>
                <a:effectLst/>
                <a:latin typeface="Arial" panose="020B0604020202020204" pitchFamily="34" charset="0"/>
                <a:ea typeface="Times New Roman" panose="02020603050405020304" pitchFamily="18" charset="0"/>
              </a:rPr>
              <a:t>	</a:t>
            </a:r>
            <a:r>
              <a:rPr kumimoji="0" lang="en-US" altLang="en-US" sz="1200" b="1" i="0" u="none" strike="noStrike" cap="none" normalizeH="0" baseline="0" dirty="0">
                <a:ln>
                  <a:noFill/>
                </a:ln>
                <a:effectLst/>
                <a:latin typeface="Arial" panose="020B0604020202020204" pitchFamily="34" charset="0"/>
                <a:ea typeface="Times New Roman" panose="02020603050405020304" pitchFamily="18" charset="0"/>
              </a:rPr>
              <a:t>			</a:t>
            </a:r>
            <a:endParaRPr kumimoji="0" lang="en-US" altLang="en-US" sz="1800" b="1" i="0" u="none" strike="noStrike" cap="none" normalizeH="0" baseline="0" dirty="0">
              <a:ln>
                <a:noFill/>
              </a:ln>
              <a:effectLst/>
              <a:latin typeface="Arial" panose="020B0604020202020204" pitchFamily="34" charset="0"/>
            </a:endParaRPr>
          </a:p>
        </p:txBody>
      </p:sp>
      <p:sp>
        <p:nvSpPr>
          <p:cNvPr id="6" name="Rectangle: Single Corner Rounded 5">
            <a:extLst>
              <a:ext uri="{FF2B5EF4-FFF2-40B4-BE49-F238E27FC236}">
                <a16:creationId xmlns:a16="http://schemas.microsoft.com/office/drawing/2014/main" xmlns="" id="{CC9D02E9-1260-00FF-764E-835DB6A4EE37}"/>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Graphic 8" descr="Airplane with solid fill">
            <a:extLst>
              <a:ext uri="{FF2B5EF4-FFF2-40B4-BE49-F238E27FC236}">
                <a16:creationId xmlns:a16="http://schemas.microsoft.com/office/drawing/2014/main" xmlns="" id="{B05B66B4-8EA3-EF8D-7826-BC9FEF18D8BA}"/>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0" y="1217877"/>
            <a:ext cx="914400" cy="914400"/>
          </a:xfrm>
          <a:prstGeom prst="rect">
            <a:avLst/>
          </a:prstGeom>
        </p:spPr>
      </p:pic>
      <p:sp>
        <p:nvSpPr>
          <p:cNvPr id="11" name="Rectangle: Single Corner Rounded 10">
            <a:extLst>
              <a:ext uri="{FF2B5EF4-FFF2-40B4-BE49-F238E27FC236}">
                <a16:creationId xmlns:a16="http://schemas.microsoft.com/office/drawing/2014/main" xmlns="" id="{AE94AD43-4AD5-1872-C49E-0835352405FA}"/>
              </a:ext>
            </a:extLst>
          </p:cNvPr>
          <p:cNvSpPr/>
          <p:nvPr/>
        </p:nvSpPr>
        <p:spPr>
          <a:xfrm>
            <a:off x="11218606" y="4628"/>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Graphic 11" descr="Airplane with solid fill">
            <a:extLst>
              <a:ext uri="{FF2B5EF4-FFF2-40B4-BE49-F238E27FC236}">
                <a16:creationId xmlns:a16="http://schemas.microsoft.com/office/drawing/2014/main" xmlns="" id="{3F5B9F25-4A72-43C8-DFDE-1AB34631F2D9}"/>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11248103" y="1217877"/>
            <a:ext cx="914400" cy="914400"/>
          </a:xfrm>
          <a:prstGeom prst="rect">
            <a:avLst/>
          </a:prstGeom>
        </p:spPr>
      </p:pic>
      <p:pic>
        <p:nvPicPr>
          <p:cNvPr id="15" name="Graphic 14" descr="Run with solid fill">
            <a:extLst>
              <a:ext uri="{FF2B5EF4-FFF2-40B4-BE49-F238E27FC236}">
                <a16:creationId xmlns:a16="http://schemas.microsoft.com/office/drawing/2014/main" xmlns="" id="{EF13B4F4-C90B-55CF-58B3-29B0FB826C84}"/>
              </a:ext>
            </a:extLst>
          </p:cNvPr>
          <p:cNvPicPr>
            <a:picLocks noChangeAspect="1"/>
          </p:cNvPicPr>
          <p:nvPr/>
        </p:nvPicPr>
        <p:blipFill>
          <a:blip r:embed="rId5" cstate="print">
            <a:extLst>
              <a:ext uri="{96DAC541-7B7A-43D3-8B79-37D633B846F1}">
                <asvg:svgBlip xmlns:asvg="http://schemas.microsoft.com/office/drawing/2016/SVG/main" xmlns="" r:embed="rId6"/>
              </a:ext>
            </a:extLst>
          </a:blip>
          <a:stretch>
            <a:fillRect/>
          </a:stretch>
        </p:blipFill>
        <p:spPr>
          <a:xfrm>
            <a:off x="63506" y="5057446"/>
            <a:ext cx="787387" cy="787387"/>
          </a:xfrm>
          <a:prstGeom prst="rect">
            <a:avLst/>
          </a:prstGeom>
        </p:spPr>
      </p:pic>
      <p:pic>
        <p:nvPicPr>
          <p:cNvPr id="16" name="Graphic 15" descr="Run with solid fill">
            <a:extLst>
              <a:ext uri="{FF2B5EF4-FFF2-40B4-BE49-F238E27FC236}">
                <a16:creationId xmlns:a16="http://schemas.microsoft.com/office/drawing/2014/main" xmlns="" id="{4882EA95-EE14-2CAE-55E5-80CE7FE131A9}"/>
              </a:ext>
            </a:extLst>
          </p:cNvPr>
          <p:cNvPicPr>
            <a:picLocks noChangeAspect="1"/>
          </p:cNvPicPr>
          <p:nvPr/>
        </p:nvPicPr>
        <p:blipFill>
          <a:blip r:embed="rId5" cstate="print">
            <a:extLst>
              <a:ext uri="{96DAC541-7B7A-43D3-8B79-37D633B846F1}">
                <asvg:svgBlip xmlns:asvg="http://schemas.microsoft.com/office/drawing/2016/SVG/main" xmlns="" r:embed="rId6"/>
              </a:ext>
            </a:extLst>
          </a:blip>
          <a:stretch>
            <a:fillRect/>
          </a:stretch>
        </p:blipFill>
        <p:spPr>
          <a:xfrm>
            <a:off x="11311608" y="5057446"/>
            <a:ext cx="787387" cy="787387"/>
          </a:xfrm>
          <a:prstGeom prst="rect">
            <a:avLst/>
          </a:prstGeom>
        </p:spPr>
      </p:pic>
      <p:pic>
        <p:nvPicPr>
          <p:cNvPr id="17" name="Graphic 16" descr="Clock with solid fill">
            <a:extLst>
              <a:ext uri="{FF2B5EF4-FFF2-40B4-BE49-F238E27FC236}">
                <a16:creationId xmlns:a16="http://schemas.microsoft.com/office/drawing/2014/main" xmlns="" id="{50DE5AA0-C1CC-1935-EE16-DD87CF6BB7E3}"/>
              </a:ext>
            </a:extLst>
          </p:cNvPr>
          <p:cNvPicPr>
            <a:picLocks noChangeAspect="1"/>
          </p:cNvPicPr>
          <p:nvPr/>
        </p:nvPicPr>
        <p:blipFill>
          <a:blip r:embed="rId7" cstate="print">
            <a:extLst>
              <a:ext uri="{96DAC541-7B7A-43D3-8B79-37D633B846F1}">
                <asvg:svgBlip xmlns:asvg="http://schemas.microsoft.com/office/drawing/2016/SVG/main" xmlns="" r:embed="rId8"/>
              </a:ext>
            </a:extLst>
          </a:blip>
          <a:stretch>
            <a:fillRect/>
          </a:stretch>
        </p:blipFill>
        <p:spPr>
          <a:xfrm>
            <a:off x="11368547" y="3172958"/>
            <a:ext cx="673510" cy="673510"/>
          </a:xfrm>
          <a:prstGeom prst="rect">
            <a:avLst/>
          </a:prstGeom>
        </p:spPr>
      </p:pic>
      <p:pic>
        <p:nvPicPr>
          <p:cNvPr id="18" name="Graphic 17" descr="Clock with solid fill">
            <a:extLst>
              <a:ext uri="{FF2B5EF4-FFF2-40B4-BE49-F238E27FC236}">
                <a16:creationId xmlns:a16="http://schemas.microsoft.com/office/drawing/2014/main" xmlns="" id="{97CB359D-548E-CA3C-5E80-4637EADFE7C0}"/>
              </a:ext>
            </a:extLst>
          </p:cNvPr>
          <p:cNvPicPr>
            <a:picLocks noChangeAspect="1"/>
          </p:cNvPicPr>
          <p:nvPr/>
        </p:nvPicPr>
        <p:blipFill>
          <a:blip r:embed="rId7" cstate="print">
            <a:extLst>
              <a:ext uri="{96DAC541-7B7A-43D3-8B79-37D633B846F1}">
                <asvg:svgBlip xmlns:asvg="http://schemas.microsoft.com/office/drawing/2016/SVG/main" xmlns="" r:embed="rId8"/>
              </a:ext>
            </a:extLst>
          </a:blip>
          <a:stretch>
            <a:fillRect/>
          </a:stretch>
        </p:blipFill>
        <p:spPr>
          <a:xfrm>
            <a:off x="130277" y="3172958"/>
            <a:ext cx="673510" cy="673510"/>
          </a:xfrm>
          <a:prstGeom prst="rect">
            <a:avLst/>
          </a:prstGeom>
        </p:spPr>
      </p:pic>
    </p:spTree>
    <p:extLst>
      <p:ext uri="{BB962C8B-B14F-4D97-AF65-F5344CB8AC3E}">
        <p14:creationId xmlns:p14="http://schemas.microsoft.com/office/powerpoint/2010/main" xmlns="" val="163066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par>
                                <p:cTn id="11" presetID="14" presetClass="entr" presetSubtype="1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par>
                                <p:cTn id="20" presetID="14" presetClass="entr" presetSubtype="1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B3EC249-17BF-A937-4F4D-BBED57C69F2A}"/>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5F566958-30CB-D778-B19E-56604978A440}"/>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descr="Airplane with solid fill">
            <a:extLst>
              <a:ext uri="{FF2B5EF4-FFF2-40B4-BE49-F238E27FC236}">
                <a16:creationId xmlns:a16="http://schemas.microsoft.com/office/drawing/2014/main" xmlns="" id="{B87136EA-2377-9865-5507-0D895ABA0325}"/>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7D5E6107-D491-CDD7-795A-FC81091016F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62D6474F-2611-8B6D-A80B-58FC397D40D4}"/>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59864D96-0EA3-9ECC-99E7-98F8AF1393F6}"/>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Airplane with solid fill">
            <a:extLst>
              <a:ext uri="{FF2B5EF4-FFF2-40B4-BE49-F238E27FC236}">
                <a16:creationId xmlns:a16="http://schemas.microsoft.com/office/drawing/2014/main" xmlns="" id="{81B59AC4-8ABC-EA03-7966-127D57806C9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C24A85F9-AD65-9855-F32A-3FAAFB0E69DB}"/>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4621E4B8-3911-36A7-1D3F-414387821793}"/>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grpSp>
        <p:nvGrpSpPr>
          <p:cNvPr id="10" name="Group 9">
            <a:extLst>
              <a:ext uri="{FF2B5EF4-FFF2-40B4-BE49-F238E27FC236}">
                <a16:creationId xmlns:a16="http://schemas.microsoft.com/office/drawing/2014/main" xmlns="" id="{BCF6D6DE-F10E-A0FF-E127-F8F397145A78}"/>
              </a:ext>
            </a:extLst>
          </p:cNvPr>
          <p:cNvGrpSpPr>
            <a:grpSpLocks/>
          </p:cNvGrpSpPr>
          <p:nvPr/>
        </p:nvGrpSpPr>
        <p:grpSpPr>
          <a:xfrm>
            <a:off x="2120587" y="2531779"/>
            <a:ext cx="3518254" cy="2525667"/>
            <a:chOff x="0" y="0"/>
            <a:chExt cx="2846705" cy="2594610"/>
          </a:xfrm>
        </p:grpSpPr>
        <p:pic>
          <p:nvPicPr>
            <p:cNvPr id="12" name="Image 7">
              <a:extLst>
                <a:ext uri="{FF2B5EF4-FFF2-40B4-BE49-F238E27FC236}">
                  <a16:creationId xmlns:a16="http://schemas.microsoft.com/office/drawing/2014/main" xmlns="" id="{86E7129A-04FE-4400-B95B-FBD65897C4BE}"/>
                </a:ext>
              </a:extLst>
            </p:cNvPr>
            <p:cNvPicPr/>
            <p:nvPr/>
          </p:nvPicPr>
          <p:blipFill>
            <a:blip r:embed="rId8" cstate="print"/>
            <a:stretch>
              <a:fillRect/>
            </a:stretch>
          </p:blipFill>
          <p:spPr>
            <a:xfrm>
              <a:off x="8254" y="5714"/>
              <a:ext cx="2825115" cy="2583180"/>
            </a:xfrm>
            <a:prstGeom prst="rect">
              <a:avLst/>
            </a:prstGeom>
          </p:spPr>
        </p:pic>
        <p:sp>
          <p:nvSpPr>
            <p:cNvPr id="13" name="Graphic 8">
              <a:extLst>
                <a:ext uri="{FF2B5EF4-FFF2-40B4-BE49-F238E27FC236}">
                  <a16:creationId xmlns:a16="http://schemas.microsoft.com/office/drawing/2014/main" xmlns="" id="{13E68B69-1429-C083-83EF-F4484DC54CF0}"/>
                </a:ext>
              </a:extLst>
            </p:cNvPr>
            <p:cNvSpPr/>
            <p:nvPr/>
          </p:nvSpPr>
          <p:spPr>
            <a:xfrm>
              <a:off x="0" y="0"/>
              <a:ext cx="2846705" cy="2594610"/>
            </a:xfrm>
            <a:custGeom>
              <a:avLst/>
              <a:gdLst/>
              <a:ahLst/>
              <a:cxnLst/>
              <a:rect l="l" t="t" r="r" b="b"/>
              <a:pathLst>
                <a:path w="2846705" h="2594610">
                  <a:moveTo>
                    <a:pt x="2843276" y="0"/>
                  </a:moveTo>
                  <a:lnTo>
                    <a:pt x="3429" y="0"/>
                  </a:lnTo>
                  <a:lnTo>
                    <a:pt x="0" y="2539"/>
                  </a:lnTo>
                  <a:lnTo>
                    <a:pt x="0" y="2594609"/>
                  </a:lnTo>
                  <a:lnTo>
                    <a:pt x="2846705" y="2594609"/>
                  </a:lnTo>
                  <a:lnTo>
                    <a:pt x="2846705" y="2592069"/>
                  </a:lnTo>
                  <a:lnTo>
                    <a:pt x="13741" y="2592069"/>
                  </a:lnTo>
                  <a:lnTo>
                    <a:pt x="6870" y="2586101"/>
                  </a:lnTo>
                  <a:lnTo>
                    <a:pt x="13741" y="2586101"/>
                  </a:lnTo>
                  <a:lnTo>
                    <a:pt x="13741" y="9905"/>
                  </a:lnTo>
                  <a:lnTo>
                    <a:pt x="6870" y="9905"/>
                  </a:lnTo>
                  <a:lnTo>
                    <a:pt x="13741" y="4952"/>
                  </a:lnTo>
                  <a:lnTo>
                    <a:pt x="2846705" y="4952"/>
                  </a:lnTo>
                  <a:lnTo>
                    <a:pt x="2846705" y="2539"/>
                  </a:lnTo>
                  <a:lnTo>
                    <a:pt x="2843276" y="0"/>
                  </a:lnTo>
                  <a:close/>
                </a:path>
                <a:path w="2846705" h="2594610">
                  <a:moveTo>
                    <a:pt x="13741" y="2586101"/>
                  </a:moveTo>
                  <a:lnTo>
                    <a:pt x="6870" y="2586101"/>
                  </a:lnTo>
                  <a:lnTo>
                    <a:pt x="13741" y="2592069"/>
                  </a:lnTo>
                  <a:lnTo>
                    <a:pt x="13741" y="2586101"/>
                  </a:lnTo>
                  <a:close/>
                </a:path>
                <a:path w="2846705" h="2594610">
                  <a:moveTo>
                    <a:pt x="2832227" y="2586101"/>
                  </a:moveTo>
                  <a:lnTo>
                    <a:pt x="13741" y="2586101"/>
                  </a:lnTo>
                  <a:lnTo>
                    <a:pt x="13741" y="2592069"/>
                  </a:lnTo>
                  <a:lnTo>
                    <a:pt x="2832227" y="2592069"/>
                  </a:lnTo>
                  <a:lnTo>
                    <a:pt x="2832227" y="2586101"/>
                  </a:lnTo>
                  <a:close/>
                </a:path>
                <a:path w="2846705" h="2594610">
                  <a:moveTo>
                    <a:pt x="2832227" y="4952"/>
                  </a:moveTo>
                  <a:lnTo>
                    <a:pt x="2832227" y="2592069"/>
                  </a:lnTo>
                  <a:lnTo>
                    <a:pt x="2838450" y="2586101"/>
                  </a:lnTo>
                  <a:lnTo>
                    <a:pt x="2846705" y="2586101"/>
                  </a:lnTo>
                  <a:lnTo>
                    <a:pt x="2846705" y="9905"/>
                  </a:lnTo>
                  <a:lnTo>
                    <a:pt x="2838450" y="9905"/>
                  </a:lnTo>
                  <a:lnTo>
                    <a:pt x="2832227" y="4952"/>
                  </a:lnTo>
                  <a:close/>
                </a:path>
                <a:path w="2846705" h="2594610">
                  <a:moveTo>
                    <a:pt x="2846705" y="2586101"/>
                  </a:moveTo>
                  <a:lnTo>
                    <a:pt x="2838450" y="2586101"/>
                  </a:lnTo>
                  <a:lnTo>
                    <a:pt x="2832227" y="2592069"/>
                  </a:lnTo>
                  <a:lnTo>
                    <a:pt x="2846705" y="2592069"/>
                  </a:lnTo>
                  <a:lnTo>
                    <a:pt x="2846705" y="2586101"/>
                  </a:lnTo>
                  <a:close/>
                </a:path>
                <a:path w="2846705" h="2594610">
                  <a:moveTo>
                    <a:pt x="13741" y="4952"/>
                  </a:moveTo>
                  <a:lnTo>
                    <a:pt x="6870" y="9905"/>
                  </a:lnTo>
                  <a:lnTo>
                    <a:pt x="13741" y="9905"/>
                  </a:lnTo>
                  <a:lnTo>
                    <a:pt x="13741" y="4952"/>
                  </a:lnTo>
                  <a:close/>
                </a:path>
                <a:path w="2846705" h="2594610">
                  <a:moveTo>
                    <a:pt x="2832227" y="4952"/>
                  </a:moveTo>
                  <a:lnTo>
                    <a:pt x="13741" y="4952"/>
                  </a:lnTo>
                  <a:lnTo>
                    <a:pt x="13741" y="9905"/>
                  </a:lnTo>
                  <a:lnTo>
                    <a:pt x="2832227" y="9905"/>
                  </a:lnTo>
                  <a:lnTo>
                    <a:pt x="2832227" y="4952"/>
                  </a:lnTo>
                  <a:close/>
                </a:path>
                <a:path w="2846705" h="2594610">
                  <a:moveTo>
                    <a:pt x="2846705" y="4952"/>
                  </a:moveTo>
                  <a:lnTo>
                    <a:pt x="2832227" y="4952"/>
                  </a:lnTo>
                  <a:lnTo>
                    <a:pt x="2838450" y="9905"/>
                  </a:lnTo>
                  <a:lnTo>
                    <a:pt x="2846705" y="9905"/>
                  </a:lnTo>
                  <a:lnTo>
                    <a:pt x="2846705" y="4952"/>
                  </a:lnTo>
                  <a:close/>
                </a:path>
              </a:pathLst>
            </a:custGeom>
            <a:solidFill>
              <a:srgbClr val="221F1F"/>
            </a:solidFill>
          </p:spPr>
          <p:txBody>
            <a:bodyPr wrap="square" lIns="0" tIns="0" rIns="0" bIns="0" rtlCol="0">
              <a:prstTxWarp prst="textNoShape">
                <a:avLst/>
              </a:prstTxWarp>
              <a:noAutofit/>
            </a:bodyPr>
            <a:lstStyle/>
            <a:p>
              <a:endParaRPr lang="en-IN" dirty="0"/>
            </a:p>
          </p:txBody>
        </p:sp>
      </p:grpSp>
      <p:grpSp>
        <p:nvGrpSpPr>
          <p:cNvPr id="14" name="Group 13">
            <a:extLst>
              <a:ext uri="{FF2B5EF4-FFF2-40B4-BE49-F238E27FC236}">
                <a16:creationId xmlns:a16="http://schemas.microsoft.com/office/drawing/2014/main" xmlns="" id="{42A3EE83-8367-D2DC-8AB1-AB8D004472B1}"/>
              </a:ext>
            </a:extLst>
          </p:cNvPr>
          <p:cNvGrpSpPr>
            <a:grpSpLocks/>
          </p:cNvGrpSpPr>
          <p:nvPr/>
        </p:nvGrpSpPr>
        <p:grpSpPr>
          <a:xfrm>
            <a:off x="6485009" y="2526215"/>
            <a:ext cx="3611075" cy="2525667"/>
            <a:chOff x="0" y="0"/>
            <a:chExt cx="2791460" cy="2597785"/>
          </a:xfrm>
        </p:grpSpPr>
        <p:pic>
          <p:nvPicPr>
            <p:cNvPr id="15" name="Image 4">
              <a:extLst>
                <a:ext uri="{FF2B5EF4-FFF2-40B4-BE49-F238E27FC236}">
                  <a16:creationId xmlns:a16="http://schemas.microsoft.com/office/drawing/2014/main" xmlns="" id="{81FE855F-930F-5C31-726B-9E1F586BE0B1}"/>
                </a:ext>
              </a:extLst>
            </p:cNvPr>
            <p:cNvPicPr/>
            <p:nvPr/>
          </p:nvPicPr>
          <p:blipFill>
            <a:blip r:embed="rId9" cstate="print"/>
            <a:stretch>
              <a:fillRect/>
            </a:stretch>
          </p:blipFill>
          <p:spPr>
            <a:xfrm>
              <a:off x="8254" y="8889"/>
              <a:ext cx="2771775" cy="2582545"/>
            </a:xfrm>
            <a:prstGeom prst="rect">
              <a:avLst/>
            </a:prstGeom>
          </p:spPr>
        </p:pic>
        <p:sp>
          <p:nvSpPr>
            <p:cNvPr id="16" name="Graphic 5">
              <a:extLst>
                <a:ext uri="{FF2B5EF4-FFF2-40B4-BE49-F238E27FC236}">
                  <a16:creationId xmlns:a16="http://schemas.microsoft.com/office/drawing/2014/main" xmlns="" id="{1F4A0B7F-85F3-FA34-1A1E-FEF718D5C9E0}"/>
                </a:ext>
              </a:extLst>
            </p:cNvPr>
            <p:cNvSpPr/>
            <p:nvPr/>
          </p:nvSpPr>
          <p:spPr>
            <a:xfrm>
              <a:off x="0" y="0"/>
              <a:ext cx="2791460" cy="2597785"/>
            </a:xfrm>
            <a:custGeom>
              <a:avLst/>
              <a:gdLst/>
              <a:ahLst/>
              <a:cxnLst/>
              <a:rect l="l" t="t" r="r" b="b"/>
              <a:pathLst>
                <a:path w="2791460" h="2597785">
                  <a:moveTo>
                    <a:pt x="2788031" y="0"/>
                  </a:moveTo>
                  <a:lnTo>
                    <a:pt x="3428" y="0"/>
                  </a:lnTo>
                  <a:lnTo>
                    <a:pt x="0" y="2031"/>
                  </a:lnTo>
                  <a:lnTo>
                    <a:pt x="0" y="2595753"/>
                  </a:lnTo>
                  <a:lnTo>
                    <a:pt x="3428" y="2597784"/>
                  </a:lnTo>
                  <a:lnTo>
                    <a:pt x="2788031" y="2597784"/>
                  </a:lnTo>
                  <a:lnTo>
                    <a:pt x="2791460" y="2595753"/>
                  </a:lnTo>
                  <a:lnTo>
                    <a:pt x="2791460" y="2593721"/>
                  </a:lnTo>
                  <a:lnTo>
                    <a:pt x="13462" y="2593721"/>
                  </a:lnTo>
                  <a:lnTo>
                    <a:pt x="6730" y="2589656"/>
                  </a:lnTo>
                  <a:lnTo>
                    <a:pt x="13462" y="2589656"/>
                  </a:lnTo>
                  <a:lnTo>
                    <a:pt x="13462" y="7747"/>
                  </a:lnTo>
                  <a:lnTo>
                    <a:pt x="6730" y="7747"/>
                  </a:lnTo>
                  <a:lnTo>
                    <a:pt x="13462" y="3682"/>
                  </a:lnTo>
                  <a:lnTo>
                    <a:pt x="2791460" y="3682"/>
                  </a:lnTo>
                  <a:lnTo>
                    <a:pt x="2791460" y="2031"/>
                  </a:lnTo>
                  <a:lnTo>
                    <a:pt x="2788031" y="0"/>
                  </a:lnTo>
                  <a:close/>
                </a:path>
                <a:path w="2791460" h="2597785">
                  <a:moveTo>
                    <a:pt x="13462" y="2589656"/>
                  </a:moveTo>
                  <a:lnTo>
                    <a:pt x="6730" y="2589656"/>
                  </a:lnTo>
                  <a:lnTo>
                    <a:pt x="13462" y="2593721"/>
                  </a:lnTo>
                  <a:lnTo>
                    <a:pt x="13462" y="2589656"/>
                  </a:lnTo>
                  <a:close/>
                </a:path>
                <a:path w="2791460" h="2597785">
                  <a:moveTo>
                    <a:pt x="2776600" y="2589656"/>
                  </a:moveTo>
                  <a:lnTo>
                    <a:pt x="13462" y="2589656"/>
                  </a:lnTo>
                  <a:lnTo>
                    <a:pt x="13462" y="2593721"/>
                  </a:lnTo>
                  <a:lnTo>
                    <a:pt x="2776600" y="2593721"/>
                  </a:lnTo>
                  <a:lnTo>
                    <a:pt x="2776600" y="2589656"/>
                  </a:lnTo>
                  <a:close/>
                </a:path>
                <a:path w="2791460" h="2597785">
                  <a:moveTo>
                    <a:pt x="2776600" y="3682"/>
                  </a:moveTo>
                  <a:lnTo>
                    <a:pt x="2776600" y="2593721"/>
                  </a:lnTo>
                  <a:lnTo>
                    <a:pt x="2784729" y="2589656"/>
                  </a:lnTo>
                  <a:lnTo>
                    <a:pt x="2791460" y="2589656"/>
                  </a:lnTo>
                  <a:lnTo>
                    <a:pt x="2791460" y="7747"/>
                  </a:lnTo>
                  <a:lnTo>
                    <a:pt x="2784729" y="7747"/>
                  </a:lnTo>
                  <a:lnTo>
                    <a:pt x="2776600" y="3682"/>
                  </a:lnTo>
                  <a:close/>
                </a:path>
                <a:path w="2791460" h="2597785">
                  <a:moveTo>
                    <a:pt x="2791460" y="2589656"/>
                  </a:moveTo>
                  <a:lnTo>
                    <a:pt x="2784729" y="2589656"/>
                  </a:lnTo>
                  <a:lnTo>
                    <a:pt x="2776600" y="2593721"/>
                  </a:lnTo>
                  <a:lnTo>
                    <a:pt x="2791460" y="2593721"/>
                  </a:lnTo>
                  <a:lnTo>
                    <a:pt x="2791460" y="2589656"/>
                  </a:lnTo>
                  <a:close/>
                </a:path>
                <a:path w="2791460" h="2597785">
                  <a:moveTo>
                    <a:pt x="13462" y="3682"/>
                  </a:moveTo>
                  <a:lnTo>
                    <a:pt x="6730" y="7747"/>
                  </a:lnTo>
                  <a:lnTo>
                    <a:pt x="13462" y="7747"/>
                  </a:lnTo>
                  <a:lnTo>
                    <a:pt x="13462" y="3682"/>
                  </a:lnTo>
                  <a:close/>
                </a:path>
                <a:path w="2791460" h="2597785">
                  <a:moveTo>
                    <a:pt x="2776600" y="3682"/>
                  </a:moveTo>
                  <a:lnTo>
                    <a:pt x="13462" y="3682"/>
                  </a:lnTo>
                  <a:lnTo>
                    <a:pt x="13462" y="7747"/>
                  </a:lnTo>
                  <a:lnTo>
                    <a:pt x="2776600" y="7747"/>
                  </a:lnTo>
                  <a:lnTo>
                    <a:pt x="2776600" y="3682"/>
                  </a:lnTo>
                  <a:close/>
                </a:path>
                <a:path w="2791460" h="2597785">
                  <a:moveTo>
                    <a:pt x="2791460" y="3682"/>
                  </a:moveTo>
                  <a:lnTo>
                    <a:pt x="2776600" y="3682"/>
                  </a:lnTo>
                  <a:lnTo>
                    <a:pt x="2784729" y="7747"/>
                  </a:lnTo>
                  <a:lnTo>
                    <a:pt x="2791460" y="7747"/>
                  </a:lnTo>
                  <a:lnTo>
                    <a:pt x="2791460" y="3682"/>
                  </a:lnTo>
                  <a:close/>
                </a:path>
              </a:pathLst>
            </a:custGeom>
            <a:solidFill>
              <a:srgbClr val="221F1F"/>
            </a:solidFill>
          </p:spPr>
          <p:txBody>
            <a:bodyPr wrap="square" lIns="0" tIns="0" rIns="0" bIns="0" rtlCol="0">
              <a:prstTxWarp prst="textNoShape">
                <a:avLst/>
              </a:prstTxWarp>
              <a:noAutofit/>
            </a:bodyPr>
            <a:lstStyle/>
            <a:p>
              <a:endParaRPr lang="en-IN" dirty="0"/>
            </a:p>
          </p:txBody>
        </p:sp>
      </p:grpSp>
      <p:sp>
        <p:nvSpPr>
          <p:cNvPr id="17" name="Rectangle 7">
            <a:extLst>
              <a:ext uri="{FF2B5EF4-FFF2-40B4-BE49-F238E27FC236}">
                <a16:creationId xmlns:a16="http://schemas.microsoft.com/office/drawing/2014/main" xmlns="" id="{44E2FC35-048B-146A-470B-E1C8014EC1FC}"/>
              </a:ext>
            </a:extLst>
          </p:cNvPr>
          <p:cNvSpPr>
            <a:spLocks noChangeArrowheads="1"/>
          </p:cNvSpPr>
          <p:nvPr/>
        </p:nvSpPr>
        <p:spPr bwMode="auto">
          <a:xfrm>
            <a:off x="1047292" y="245049"/>
            <a:ext cx="9597718" cy="2369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4.3.3 Data Preprocessing: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Prior to applying machine learning algorithms, preprocessing is performed to ensure data reliability. </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sourced from transportation records, consists of </a:t>
            </a:r>
            <a:r>
              <a:rPr lang="en-US" altLang="en-US" sz="1600" dirty="0" smtClean="0">
                <a:latin typeface="Times New Roman" panose="02020603050405020304" pitchFamily="18" charset="0"/>
                <a:ea typeface="Times New Roman" panose="02020603050405020304" pitchFamily="18" charset="0"/>
                <a:cs typeface="Times New Roman" panose="02020603050405020304" pitchFamily="18" charset="0"/>
              </a:rPr>
              <a:t> 13</a:t>
            </a: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attributes and nearly </a:t>
            </a: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60,000 records</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Missing values are addressed using Pandas' </a:t>
            </a:r>
            <a:r>
              <a:rPr kumimoji="0" lang="en-US" altLang="en-US" sz="16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dropna</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function to eliminate inconsistencies while preserving valuable information for model training.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xmlns="" id="{1DE6F27D-3178-2F92-EB3C-CA794993790D}"/>
              </a:ext>
            </a:extLst>
          </p:cNvPr>
          <p:cNvSpPr>
            <a:spLocks noChangeArrowheads="1"/>
          </p:cNvSpPr>
          <p:nvPr/>
        </p:nvSpPr>
        <p:spPr bwMode="auto">
          <a:xfrm>
            <a:off x="1456219" y="1173426"/>
            <a:ext cx="9245191"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9" name="Rectangle 9">
            <a:extLst>
              <a:ext uri="{FF2B5EF4-FFF2-40B4-BE49-F238E27FC236}">
                <a16:creationId xmlns:a16="http://schemas.microsoft.com/office/drawing/2014/main" xmlns="" id="{67224165-8492-3BAE-A559-3ED6741C44D4}"/>
              </a:ext>
            </a:extLst>
          </p:cNvPr>
          <p:cNvSpPr>
            <a:spLocks noChangeArrowheads="1"/>
          </p:cNvSpPr>
          <p:nvPr/>
        </p:nvSpPr>
        <p:spPr bwMode="auto">
          <a:xfrm>
            <a:off x="1973415" y="5264023"/>
            <a:ext cx="924519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57056"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Fig: 3.1.4.1: Before Data Preprocessing</a:t>
            </a:r>
            <a:r>
              <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3.1.4 .2: After Preprocessing</a:t>
            </a:r>
            <a:endPar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xmlns="" id="{E7CC5F1D-6FF9-2F3F-7B82-B1B6E315F7AA}"/>
              </a:ext>
            </a:extLst>
          </p:cNvPr>
          <p:cNvSpPr txBox="1"/>
          <p:nvPr/>
        </p:nvSpPr>
        <p:spPr>
          <a:xfrm>
            <a:off x="1248697" y="5525617"/>
            <a:ext cx="9460066" cy="1492716"/>
          </a:xfrm>
          <a:prstGeom prst="rect">
            <a:avLst/>
          </a:prstGeom>
          <a:noFill/>
        </p:spPr>
        <p:txBody>
          <a:bodyPr wrap="square" rtlCol="0">
            <a:spAutoFit/>
          </a:bodyPr>
          <a:lstStyle/>
          <a:p>
            <a:pPr>
              <a:lnSpc>
                <a:spcPct val="150000"/>
              </a:lnSpc>
            </a:pPr>
            <a:r>
              <a:rPr lang="en-US" sz="1800" b="1" kern="0" dirty="0">
                <a:latin typeface="Times New Roman" panose="02020603050405020304" pitchFamily="18" charset="0"/>
                <a:ea typeface="Times New Roman" panose="02020603050405020304" pitchFamily="18" charset="0"/>
              </a:rPr>
              <a:t>4.3.4 </a:t>
            </a:r>
            <a:r>
              <a:rPr lang="en-US" sz="1800" b="1" kern="0" dirty="0">
                <a:effectLst/>
                <a:latin typeface="Times New Roman" panose="02020603050405020304" pitchFamily="18" charset="0"/>
                <a:ea typeface="Times New Roman" panose="02020603050405020304" pitchFamily="18" charset="0"/>
              </a:rPr>
              <a:t>Train and</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Test</a:t>
            </a:r>
            <a:r>
              <a:rPr lang="en-US" sz="1800" b="1" kern="0" spc="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Data</a:t>
            </a:r>
            <a:r>
              <a:rPr lang="en-US" sz="1800" b="1" kern="0" spc="-25" dirty="0">
                <a:effectLst/>
                <a:latin typeface="Times New Roman" panose="02020603050405020304" pitchFamily="18" charset="0"/>
                <a:ea typeface="Times New Roman" panose="02020603050405020304" pitchFamily="18" charset="0"/>
              </a:rPr>
              <a:t> </a:t>
            </a:r>
            <a:r>
              <a:rPr lang="en-US" sz="1800" b="1" kern="0" spc="-10" dirty="0">
                <a:effectLst/>
                <a:latin typeface="Times New Roman" panose="02020603050405020304" pitchFamily="18" charset="0"/>
                <a:ea typeface="Times New Roman" panose="02020603050405020304" pitchFamily="18" charset="0"/>
              </a:rPr>
              <a:t>Splitting:</a:t>
            </a:r>
            <a:endParaRPr lang="en-US" sz="1600" dirty="0">
              <a:latin typeface="Times New Roman" panose="02020603050405020304" pitchFamily="18" charset="0"/>
              <a:ea typeface="Times New Roman" panose="02020603050405020304" pitchFamily="18" charset="0"/>
            </a:endParaRPr>
          </a:p>
          <a:p>
            <a:pPr algn="just">
              <a:lnSpc>
                <a:spcPct val="150000"/>
              </a:lnSpc>
            </a:pPr>
            <a:r>
              <a:rPr lang="en-US" sz="1600" dirty="0">
                <a:effectLst/>
                <a:latin typeface="Times New Roman" panose="02020603050405020304" pitchFamily="18" charset="0"/>
                <a:ea typeface="Times New Roman" panose="02020603050405020304" pitchFamily="18" charset="0"/>
              </a:rPr>
              <a:t>	To ensure effective model</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performance, the dataset is divided into an 80% training set and a 20% testing</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set using</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Scikit-</a:t>
            </a:r>
            <a:r>
              <a:rPr lang="en-US" sz="1600" dirty="0" err="1">
                <a:effectLst/>
                <a:latin typeface="Times New Roman" panose="02020603050405020304" pitchFamily="18" charset="0"/>
                <a:ea typeface="Times New Roman" panose="02020603050405020304" pitchFamily="18" charset="0"/>
              </a:rPr>
              <a:t>learn’s</a:t>
            </a:r>
            <a:r>
              <a:rPr lang="en-US" sz="1600" spc="-3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train_test_split</a:t>
            </a:r>
            <a:r>
              <a:rPr lang="en-US" sz="1600" dirty="0">
                <a:effectLst/>
                <a:latin typeface="Times New Roman" panose="02020603050405020304" pitchFamily="18" charset="0"/>
                <a:ea typeface="Times New Roman" panose="02020603050405020304" pitchFamily="18" charset="0"/>
              </a:rPr>
              <a: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function.</a:t>
            </a:r>
            <a:r>
              <a:rPr lang="en-US" sz="1600" spc="-10" dirty="0">
                <a:effectLst/>
                <a:latin typeface="Times New Roman" panose="02020603050405020304" pitchFamily="18" charset="0"/>
                <a:ea typeface="Times New Roman" panose="02020603050405020304" pitchFamily="18" charset="0"/>
              </a:rPr>
              <a:t> </a:t>
            </a:r>
            <a:endParaRPr lang="en-US" sz="1600" spc="-10" dirty="0">
              <a:latin typeface="Times New Roman" panose="02020603050405020304" pitchFamily="18" charset="0"/>
              <a:ea typeface="Times New Roman" panose="02020603050405020304" pitchFamily="18" charset="0"/>
            </a:endParaRPr>
          </a:p>
          <a:p>
            <a:endParaRPr lang="en-IN" sz="1600" dirty="0"/>
          </a:p>
        </p:txBody>
      </p:sp>
    </p:spTree>
    <p:extLst>
      <p:ext uri="{BB962C8B-B14F-4D97-AF65-F5344CB8AC3E}">
        <p14:creationId xmlns:p14="http://schemas.microsoft.com/office/powerpoint/2010/main" xmlns="" val="1085295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CF46E47-0DF8-59AF-CCC1-9228BC992E5E}"/>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0603114C-FF6D-8B7C-426F-50A12ADA0BA3}"/>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06461588-5AB6-F7CD-7246-427F443DFD18}"/>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EBCE1F1B-CAE0-3E2D-2AAB-6734759D13D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08AC8646-8902-7C9F-664B-69FD0A9B9468}"/>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881C0F13-443C-5579-542E-9721CDAD75AE}"/>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8B408C41-31D9-84BD-4CBD-9666F1163081}"/>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D307B661-8D2E-BF22-7925-FE00E920AB3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64B501C4-9CFF-5B7C-6FE4-98138FAB4836}"/>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2" name="TextBox 11"/>
          <p:cNvSpPr txBox="1"/>
          <p:nvPr/>
        </p:nvSpPr>
        <p:spPr>
          <a:xfrm>
            <a:off x="875899" y="240632"/>
            <a:ext cx="10048775" cy="1477328"/>
          </a:xfrm>
          <a:prstGeom prst="rect">
            <a:avLst/>
          </a:prstGeom>
          <a:noFill/>
        </p:spPr>
        <p:txBody>
          <a:bodyPr wrap="square" rtlCol="0">
            <a:spAutoFit/>
          </a:bodyPr>
          <a:lstStyle/>
          <a:p>
            <a:r>
              <a:rPr lang="en-US" b="1" dirty="0" smtClean="0">
                <a:latin typeface="Times New Roman" pitchFamily="18" charset="0"/>
                <a:cs typeface="Times New Roman" pitchFamily="18" charset="0"/>
              </a:rPr>
              <a:t>4.4  Model Evaluation</a:t>
            </a:r>
          </a:p>
          <a:p>
            <a:r>
              <a:rPr lang="en-US" dirty="0" smtClean="0"/>
              <a:t>    Once trained, the model is evaluated using: </a:t>
            </a:r>
          </a:p>
          <a:p>
            <a:r>
              <a:rPr lang="en-US" b="1" dirty="0" smtClean="0">
                <a:latin typeface="Times New Roman" pitchFamily="18" charset="0"/>
                <a:cs typeface="Times New Roman" pitchFamily="18" charset="0"/>
              </a:rPr>
              <a:t>Confusion matrix: </a:t>
            </a:r>
            <a:r>
              <a:rPr lang="en-US" dirty="0" smtClean="0"/>
              <a:t>The confusion matrix is a table that summarizes the performance of a classification model by comparing actual and predicted values </a:t>
            </a:r>
          </a:p>
          <a:p>
            <a:endParaRPr lang="en-US" dirty="0"/>
          </a:p>
        </p:txBody>
      </p:sp>
      <p:graphicFrame>
        <p:nvGraphicFramePr>
          <p:cNvPr id="13" name="Table 12"/>
          <p:cNvGraphicFramePr>
            <a:graphicFrameLocks noGrp="1"/>
          </p:cNvGraphicFramePr>
          <p:nvPr/>
        </p:nvGraphicFramePr>
        <p:xfrm>
          <a:off x="3312160" y="1601181"/>
          <a:ext cx="3329271" cy="1554480"/>
        </p:xfrm>
        <a:graphic>
          <a:graphicData uri="http://schemas.openxmlformats.org/drawingml/2006/table">
            <a:tbl>
              <a:tblPr firstRow="1" bandRow="1"/>
              <a:tblGrid>
                <a:gridCol w="1109757"/>
                <a:gridCol w="1109757"/>
                <a:gridCol w="1109757"/>
              </a:tblGrid>
              <a:tr h="147038">
                <a:tc>
                  <a:txBody>
                    <a:bodyPr/>
                    <a:lstStyle/>
                    <a:p>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Actually Positive(1) </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Actually Negative(0) </a:t>
                      </a:r>
                      <a:endParaRPr lang="en-US" sz="1200" dirty="0">
                        <a:latin typeface="Times New Roman" pitchFamily="18" charset="0"/>
                        <a:cs typeface="Times New Roman" pitchFamily="18" charset="0"/>
                      </a:endParaRPr>
                    </a:p>
                  </a:txBody>
                  <a:tcPr/>
                </a:tc>
              </a:tr>
              <a:tr h="147038">
                <a:tc>
                  <a:txBody>
                    <a:bodyPr/>
                    <a:lstStyle/>
                    <a:p>
                      <a:r>
                        <a:rPr lang="en-US" sz="1200" dirty="0" smtClean="0">
                          <a:latin typeface="Times New Roman" pitchFamily="18" charset="0"/>
                          <a:cs typeface="Times New Roman" pitchFamily="18" charset="0"/>
                        </a:rPr>
                        <a:t>Predicted Positive(1) </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True Positives (TPs) </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False Positives (FPs)</a:t>
                      </a:r>
                      <a:endParaRPr lang="en-US" sz="1200" dirty="0">
                        <a:latin typeface="Times New Roman" pitchFamily="18" charset="0"/>
                        <a:cs typeface="Times New Roman" pitchFamily="18" charset="0"/>
                      </a:endParaRPr>
                    </a:p>
                  </a:txBody>
                  <a:tcPr/>
                </a:tc>
              </a:tr>
              <a:tr h="280053">
                <a:tc>
                  <a:txBody>
                    <a:bodyPr/>
                    <a:lstStyle/>
                    <a:p>
                      <a:r>
                        <a:rPr lang="en-US" sz="1200" dirty="0" smtClean="0">
                          <a:latin typeface="Times New Roman" pitchFamily="18" charset="0"/>
                          <a:cs typeface="Times New Roman" pitchFamily="18" charset="0"/>
                        </a:rPr>
                        <a:t>Predicted Negative(0) </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False Negatives (FNs) </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True Negatives (TNs) </a:t>
                      </a:r>
                      <a:endParaRPr lang="en-US" sz="1200" dirty="0">
                        <a:latin typeface="Times New Roman" pitchFamily="18" charset="0"/>
                        <a:cs typeface="Times New Roman" pitchFamily="18" charset="0"/>
                      </a:endParaRPr>
                    </a:p>
                  </a:txBody>
                  <a:tcPr/>
                </a:tc>
              </a:tr>
            </a:tbl>
          </a:graphicData>
        </a:graphic>
      </p:graphicFrame>
      <p:sp>
        <p:nvSpPr>
          <p:cNvPr id="14" name="TextBox 13"/>
          <p:cNvSpPr txBox="1"/>
          <p:nvPr/>
        </p:nvSpPr>
        <p:spPr>
          <a:xfrm>
            <a:off x="1049155" y="3060835"/>
            <a:ext cx="6784230" cy="646331"/>
          </a:xfrm>
          <a:prstGeom prst="rect">
            <a:avLst/>
          </a:prstGeom>
          <a:noFill/>
        </p:spPr>
        <p:txBody>
          <a:bodyPr wrap="none" rtlCol="0">
            <a:spAutoFit/>
          </a:bodyPr>
          <a:lstStyle/>
          <a:p>
            <a:r>
              <a:rPr lang="en-US" b="1" dirty="0" smtClean="0"/>
              <a:t>Accuracy metrics: </a:t>
            </a:r>
          </a:p>
          <a:p>
            <a:r>
              <a:rPr lang="en-US" dirty="0" smtClean="0"/>
              <a:t> </a:t>
            </a:r>
            <a:r>
              <a:rPr lang="en-US" b="1" dirty="0" smtClean="0">
                <a:latin typeface="Times New Roman" pitchFamily="18" charset="0"/>
                <a:cs typeface="Times New Roman" pitchFamily="18" charset="0"/>
              </a:rPr>
              <a:t>Accuracy: </a:t>
            </a:r>
            <a:r>
              <a:rPr lang="en-US" dirty="0" smtClean="0"/>
              <a:t>Represents the percentage of correctly predicted instance </a:t>
            </a:r>
            <a:endParaRPr lang="en-US" dirty="0"/>
          </a:p>
        </p:txBody>
      </p:sp>
      <p:sp>
        <p:nvSpPr>
          <p:cNvPr id="15" name="TextBox 14"/>
          <p:cNvSpPr txBox="1"/>
          <p:nvPr/>
        </p:nvSpPr>
        <p:spPr>
          <a:xfrm>
            <a:off x="1078029" y="4004110"/>
            <a:ext cx="8040984" cy="369332"/>
          </a:xfrm>
          <a:prstGeom prst="rect">
            <a:avLst/>
          </a:prstGeom>
          <a:noFill/>
        </p:spPr>
        <p:txBody>
          <a:bodyPr wrap="none" rtlCol="0">
            <a:spAutoFit/>
          </a:bodyPr>
          <a:lstStyle/>
          <a:p>
            <a:r>
              <a:rPr lang="en-US" b="1" dirty="0" smtClean="0"/>
              <a:t>Precision:</a:t>
            </a:r>
            <a:r>
              <a:rPr lang="en-US" dirty="0" smtClean="0"/>
              <a:t> Measures how many of the predicted positive cases were actually correct</a:t>
            </a:r>
            <a:endParaRPr lang="en-US" dirty="0"/>
          </a:p>
        </p:txBody>
      </p:sp>
      <p:sp>
        <p:nvSpPr>
          <p:cNvPr id="21" name="TextBox 20"/>
          <p:cNvSpPr txBox="1"/>
          <p:nvPr/>
        </p:nvSpPr>
        <p:spPr>
          <a:xfrm>
            <a:off x="1087655" y="4639378"/>
            <a:ext cx="8860994" cy="646331"/>
          </a:xfrm>
          <a:prstGeom prst="rect">
            <a:avLst/>
          </a:prstGeom>
          <a:noFill/>
        </p:spPr>
        <p:txBody>
          <a:bodyPr wrap="square" rtlCol="0">
            <a:spAutoFit/>
          </a:bodyPr>
          <a:lstStyle/>
          <a:p>
            <a:pPr lvl="0"/>
            <a:r>
              <a:rPr lang="en-US" b="1" dirty="0" smtClean="0"/>
              <a:t>Recall:</a:t>
            </a:r>
            <a:r>
              <a:rPr lang="en-US" dirty="0" smtClean="0"/>
              <a:t> Measures how many actual positive cases were correctly identified.</a:t>
            </a:r>
          </a:p>
          <a:p>
            <a:endParaRPr lang="en-US" dirty="0"/>
          </a:p>
        </p:txBody>
      </p:sp>
      <p:sp>
        <p:nvSpPr>
          <p:cNvPr id="23" name="TextBox 22"/>
          <p:cNvSpPr txBox="1"/>
          <p:nvPr/>
        </p:nvSpPr>
        <p:spPr>
          <a:xfrm>
            <a:off x="1164657" y="5380522"/>
            <a:ext cx="5477974" cy="646331"/>
          </a:xfrm>
          <a:prstGeom prst="rect">
            <a:avLst/>
          </a:prstGeom>
          <a:noFill/>
        </p:spPr>
        <p:txBody>
          <a:bodyPr wrap="none" rtlCol="0">
            <a:spAutoFit/>
          </a:bodyPr>
          <a:lstStyle/>
          <a:p>
            <a:pPr lvl="0"/>
            <a:r>
              <a:rPr lang="en-US" b="1" dirty="0" smtClean="0"/>
              <a:t>F1-Score: </a:t>
            </a:r>
            <a:r>
              <a:rPr lang="en-US" dirty="0" smtClean="0"/>
              <a:t>Balances precision and recall in a single metric</a:t>
            </a:r>
          </a:p>
          <a:p>
            <a:endParaRPr lang="en-US" dirty="0"/>
          </a:p>
        </p:txBody>
      </p:sp>
      <p:sp>
        <p:nvSpPr>
          <p:cNvPr id="2056" name="Rectangle 8"/>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5" name="Picture 7"/>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6708809" y="5308332"/>
            <a:ext cx="3460750" cy="565150"/>
          </a:xfrm>
          <a:prstGeom prst="rect">
            <a:avLst/>
          </a:prstGeom>
          <a:noFill/>
        </p:spPr>
      </p:pic>
      <p:sp>
        <p:nvSpPr>
          <p:cNvPr id="2057" name="Rectangle 9"/>
          <p:cNvSpPr>
            <a:spLocks noChangeArrowheads="1"/>
          </p:cNvSpPr>
          <p:nvPr/>
        </p:nvSpPr>
        <p:spPr bwMode="auto">
          <a:xfrm>
            <a:off x="914400" y="10223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8" name="Picture 10"/>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8316227" y="4567188"/>
            <a:ext cx="1701800" cy="558800"/>
          </a:xfrm>
          <a:prstGeom prst="rect">
            <a:avLst/>
          </a:prstGeom>
          <a:noFill/>
        </p:spPr>
      </p:pic>
      <p:sp>
        <p:nvSpPr>
          <p:cNvPr id="2060" name="Rectangle 12"/>
          <p:cNvSpPr>
            <a:spLocks noChangeArrowheads="1"/>
          </p:cNvSpPr>
          <p:nvPr/>
        </p:nvSpPr>
        <p:spPr bwMode="auto">
          <a:xfrm>
            <a:off x="914400" y="10160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2" name="Rectangle 1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61" name="Picture 13"/>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9047747" y="3907857"/>
            <a:ext cx="1930400" cy="558800"/>
          </a:xfrm>
          <a:prstGeom prst="rect">
            <a:avLst/>
          </a:prstGeom>
          <a:noFill/>
        </p:spPr>
      </p:pic>
      <p:sp>
        <p:nvSpPr>
          <p:cNvPr id="206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63" name="Picture 15"/>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7748337" y="3224463"/>
            <a:ext cx="3086100" cy="558800"/>
          </a:xfrm>
          <a:prstGeom prst="rect">
            <a:avLst/>
          </a:prstGeom>
          <a:noFill/>
        </p:spPr>
      </p:pic>
    </p:spTree>
    <p:extLst>
      <p:ext uri="{BB962C8B-B14F-4D97-AF65-F5344CB8AC3E}">
        <p14:creationId xmlns:p14="http://schemas.microsoft.com/office/powerpoint/2010/main" xmlns="" val="207569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80">
                                          <p:stCondLst>
                                            <p:cond delay="0"/>
                                          </p:stCondLst>
                                        </p:cTn>
                                        <p:tgtEl>
                                          <p:spTgt spid="4"/>
                                        </p:tgtEl>
                                      </p:cBhvr>
                                    </p:animEffect>
                                    <p:anim calcmode="lin" valueType="num">
                                      <p:cBhvr>
                                        <p:cTn id="4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gtEl>
                                      </p:cBhvr>
                                      <p:to x="100000" y="60000"/>
                                    </p:animScale>
                                    <p:animScale>
                                      <p:cBhvr>
                                        <p:cTn id="46" dur="166" decel="50000">
                                          <p:stCondLst>
                                            <p:cond delay="676"/>
                                          </p:stCondLst>
                                        </p:cTn>
                                        <p:tgtEl>
                                          <p:spTgt spid="4"/>
                                        </p:tgtEl>
                                      </p:cBhvr>
                                      <p:to x="100000" y="100000"/>
                                    </p:animScale>
                                    <p:animScale>
                                      <p:cBhvr>
                                        <p:cTn id="47" dur="26">
                                          <p:stCondLst>
                                            <p:cond delay="1312"/>
                                          </p:stCondLst>
                                        </p:cTn>
                                        <p:tgtEl>
                                          <p:spTgt spid="4"/>
                                        </p:tgtEl>
                                      </p:cBhvr>
                                      <p:to x="100000" y="80000"/>
                                    </p:animScale>
                                    <p:animScale>
                                      <p:cBhvr>
                                        <p:cTn id="48" dur="166" decel="50000">
                                          <p:stCondLst>
                                            <p:cond delay="1338"/>
                                          </p:stCondLst>
                                        </p:cTn>
                                        <p:tgtEl>
                                          <p:spTgt spid="4"/>
                                        </p:tgtEl>
                                      </p:cBhvr>
                                      <p:to x="100000" y="100000"/>
                                    </p:animScale>
                                    <p:animScale>
                                      <p:cBhvr>
                                        <p:cTn id="49" dur="26">
                                          <p:stCondLst>
                                            <p:cond delay="1642"/>
                                          </p:stCondLst>
                                        </p:cTn>
                                        <p:tgtEl>
                                          <p:spTgt spid="4"/>
                                        </p:tgtEl>
                                      </p:cBhvr>
                                      <p:to x="100000" y="90000"/>
                                    </p:animScale>
                                    <p:animScale>
                                      <p:cBhvr>
                                        <p:cTn id="50" dur="166" decel="50000">
                                          <p:stCondLst>
                                            <p:cond delay="1668"/>
                                          </p:stCondLst>
                                        </p:cTn>
                                        <p:tgtEl>
                                          <p:spTgt spid="4"/>
                                        </p:tgtEl>
                                      </p:cBhvr>
                                      <p:to x="100000" y="100000"/>
                                    </p:animScale>
                                    <p:animScale>
                                      <p:cBhvr>
                                        <p:cTn id="51" dur="26">
                                          <p:stCondLst>
                                            <p:cond delay="1808"/>
                                          </p:stCondLst>
                                        </p:cTn>
                                        <p:tgtEl>
                                          <p:spTgt spid="4"/>
                                        </p:tgtEl>
                                      </p:cBhvr>
                                      <p:to x="100000" y="95000"/>
                                    </p:animScale>
                                    <p:animScale>
                                      <p:cBhvr>
                                        <p:cTn id="52" dur="166" decel="50000">
                                          <p:stCondLst>
                                            <p:cond delay="1834"/>
                                          </p:stCondLst>
                                        </p:cTn>
                                        <p:tgtEl>
                                          <p:spTgt spid="4"/>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down)">
                                      <p:cBhvr>
                                        <p:cTn id="55" dur="580">
                                          <p:stCondLst>
                                            <p:cond delay="0"/>
                                          </p:stCondLst>
                                        </p:cTn>
                                        <p:tgtEl>
                                          <p:spTgt spid="7"/>
                                        </p:tgtEl>
                                      </p:cBhvr>
                                    </p:animEffect>
                                    <p:anim calcmode="lin" valueType="num">
                                      <p:cBhvr>
                                        <p:cTn id="5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1" dur="26">
                                          <p:stCondLst>
                                            <p:cond delay="650"/>
                                          </p:stCondLst>
                                        </p:cTn>
                                        <p:tgtEl>
                                          <p:spTgt spid="7"/>
                                        </p:tgtEl>
                                      </p:cBhvr>
                                      <p:to x="100000" y="60000"/>
                                    </p:animScale>
                                    <p:animScale>
                                      <p:cBhvr>
                                        <p:cTn id="62" dur="166" decel="50000">
                                          <p:stCondLst>
                                            <p:cond delay="676"/>
                                          </p:stCondLst>
                                        </p:cTn>
                                        <p:tgtEl>
                                          <p:spTgt spid="7"/>
                                        </p:tgtEl>
                                      </p:cBhvr>
                                      <p:to x="100000" y="100000"/>
                                    </p:animScale>
                                    <p:animScale>
                                      <p:cBhvr>
                                        <p:cTn id="63" dur="26">
                                          <p:stCondLst>
                                            <p:cond delay="1312"/>
                                          </p:stCondLst>
                                        </p:cTn>
                                        <p:tgtEl>
                                          <p:spTgt spid="7"/>
                                        </p:tgtEl>
                                      </p:cBhvr>
                                      <p:to x="100000" y="80000"/>
                                    </p:animScale>
                                    <p:animScale>
                                      <p:cBhvr>
                                        <p:cTn id="64" dur="166" decel="50000">
                                          <p:stCondLst>
                                            <p:cond delay="1338"/>
                                          </p:stCondLst>
                                        </p:cTn>
                                        <p:tgtEl>
                                          <p:spTgt spid="7"/>
                                        </p:tgtEl>
                                      </p:cBhvr>
                                      <p:to x="100000" y="100000"/>
                                    </p:animScale>
                                    <p:animScale>
                                      <p:cBhvr>
                                        <p:cTn id="65" dur="26">
                                          <p:stCondLst>
                                            <p:cond delay="1642"/>
                                          </p:stCondLst>
                                        </p:cTn>
                                        <p:tgtEl>
                                          <p:spTgt spid="7"/>
                                        </p:tgtEl>
                                      </p:cBhvr>
                                      <p:to x="100000" y="90000"/>
                                    </p:animScale>
                                    <p:animScale>
                                      <p:cBhvr>
                                        <p:cTn id="66" dur="166" decel="50000">
                                          <p:stCondLst>
                                            <p:cond delay="1668"/>
                                          </p:stCondLst>
                                        </p:cTn>
                                        <p:tgtEl>
                                          <p:spTgt spid="7"/>
                                        </p:tgtEl>
                                      </p:cBhvr>
                                      <p:to x="100000" y="100000"/>
                                    </p:animScale>
                                    <p:animScale>
                                      <p:cBhvr>
                                        <p:cTn id="67" dur="26">
                                          <p:stCondLst>
                                            <p:cond delay="1808"/>
                                          </p:stCondLst>
                                        </p:cTn>
                                        <p:tgtEl>
                                          <p:spTgt spid="7"/>
                                        </p:tgtEl>
                                      </p:cBhvr>
                                      <p:to x="100000" y="95000"/>
                                    </p:animScale>
                                    <p:animScale>
                                      <p:cBhvr>
                                        <p:cTn id="68" dur="166" decel="50000">
                                          <p:stCondLst>
                                            <p:cond delay="1834"/>
                                          </p:stCondLst>
                                        </p:cTn>
                                        <p:tgtEl>
                                          <p:spTgt spid="7"/>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80">
                                          <p:stCondLst>
                                            <p:cond delay="0"/>
                                          </p:stCondLst>
                                        </p:cTn>
                                        <p:tgtEl>
                                          <p:spTgt spid="9"/>
                                        </p:tgtEl>
                                      </p:cBhvr>
                                    </p:animEffect>
                                    <p:anim calcmode="lin" valueType="num">
                                      <p:cBhvr>
                                        <p:cTn id="7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7" dur="26">
                                          <p:stCondLst>
                                            <p:cond delay="650"/>
                                          </p:stCondLst>
                                        </p:cTn>
                                        <p:tgtEl>
                                          <p:spTgt spid="9"/>
                                        </p:tgtEl>
                                      </p:cBhvr>
                                      <p:to x="100000" y="60000"/>
                                    </p:animScale>
                                    <p:animScale>
                                      <p:cBhvr>
                                        <p:cTn id="78" dur="166" decel="50000">
                                          <p:stCondLst>
                                            <p:cond delay="676"/>
                                          </p:stCondLst>
                                        </p:cTn>
                                        <p:tgtEl>
                                          <p:spTgt spid="9"/>
                                        </p:tgtEl>
                                      </p:cBhvr>
                                      <p:to x="100000" y="100000"/>
                                    </p:animScale>
                                    <p:animScale>
                                      <p:cBhvr>
                                        <p:cTn id="79" dur="26">
                                          <p:stCondLst>
                                            <p:cond delay="1312"/>
                                          </p:stCondLst>
                                        </p:cTn>
                                        <p:tgtEl>
                                          <p:spTgt spid="9"/>
                                        </p:tgtEl>
                                      </p:cBhvr>
                                      <p:to x="100000" y="80000"/>
                                    </p:animScale>
                                    <p:animScale>
                                      <p:cBhvr>
                                        <p:cTn id="80" dur="166" decel="50000">
                                          <p:stCondLst>
                                            <p:cond delay="1338"/>
                                          </p:stCondLst>
                                        </p:cTn>
                                        <p:tgtEl>
                                          <p:spTgt spid="9"/>
                                        </p:tgtEl>
                                      </p:cBhvr>
                                      <p:to x="100000" y="100000"/>
                                    </p:animScale>
                                    <p:animScale>
                                      <p:cBhvr>
                                        <p:cTn id="81" dur="26">
                                          <p:stCondLst>
                                            <p:cond delay="1642"/>
                                          </p:stCondLst>
                                        </p:cTn>
                                        <p:tgtEl>
                                          <p:spTgt spid="9"/>
                                        </p:tgtEl>
                                      </p:cBhvr>
                                      <p:to x="100000" y="90000"/>
                                    </p:animScale>
                                    <p:animScale>
                                      <p:cBhvr>
                                        <p:cTn id="82" dur="166" decel="50000">
                                          <p:stCondLst>
                                            <p:cond delay="1668"/>
                                          </p:stCondLst>
                                        </p:cTn>
                                        <p:tgtEl>
                                          <p:spTgt spid="9"/>
                                        </p:tgtEl>
                                      </p:cBhvr>
                                      <p:to x="100000" y="100000"/>
                                    </p:animScale>
                                    <p:animScale>
                                      <p:cBhvr>
                                        <p:cTn id="83" dur="26">
                                          <p:stCondLst>
                                            <p:cond delay="1808"/>
                                          </p:stCondLst>
                                        </p:cTn>
                                        <p:tgtEl>
                                          <p:spTgt spid="9"/>
                                        </p:tgtEl>
                                      </p:cBhvr>
                                      <p:to x="100000" y="95000"/>
                                    </p:animScale>
                                    <p:animScale>
                                      <p:cBhvr>
                                        <p:cTn id="84" dur="166" decel="50000">
                                          <p:stCondLst>
                                            <p:cond delay="1834"/>
                                          </p:stCondLst>
                                        </p:cTn>
                                        <p:tgtEl>
                                          <p:spTgt spid="9"/>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ipe(down)">
                                      <p:cBhvr>
                                        <p:cTn id="87" dur="580">
                                          <p:stCondLst>
                                            <p:cond delay="0"/>
                                          </p:stCondLst>
                                        </p:cTn>
                                        <p:tgtEl>
                                          <p:spTgt spid="8"/>
                                        </p:tgtEl>
                                      </p:cBhvr>
                                    </p:animEffect>
                                    <p:anim calcmode="lin" valueType="num">
                                      <p:cBhvr>
                                        <p:cTn id="8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93" dur="26">
                                          <p:stCondLst>
                                            <p:cond delay="650"/>
                                          </p:stCondLst>
                                        </p:cTn>
                                        <p:tgtEl>
                                          <p:spTgt spid="8"/>
                                        </p:tgtEl>
                                      </p:cBhvr>
                                      <p:to x="100000" y="60000"/>
                                    </p:animScale>
                                    <p:animScale>
                                      <p:cBhvr>
                                        <p:cTn id="94" dur="166" decel="50000">
                                          <p:stCondLst>
                                            <p:cond delay="676"/>
                                          </p:stCondLst>
                                        </p:cTn>
                                        <p:tgtEl>
                                          <p:spTgt spid="8"/>
                                        </p:tgtEl>
                                      </p:cBhvr>
                                      <p:to x="100000" y="100000"/>
                                    </p:animScale>
                                    <p:animScale>
                                      <p:cBhvr>
                                        <p:cTn id="95" dur="26">
                                          <p:stCondLst>
                                            <p:cond delay="1312"/>
                                          </p:stCondLst>
                                        </p:cTn>
                                        <p:tgtEl>
                                          <p:spTgt spid="8"/>
                                        </p:tgtEl>
                                      </p:cBhvr>
                                      <p:to x="100000" y="80000"/>
                                    </p:animScale>
                                    <p:animScale>
                                      <p:cBhvr>
                                        <p:cTn id="96" dur="166" decel="50000">
                                          <p:stCondLst>
                                            <p:cond delay="1338"/>
                                          </p:stCondLst>
                                        </p:cTn>
                                        <p:tgtEl>
                                          <p:spTgt spid="8"/>
                                        </p:tgtEl>
                                      </p:cBhvr>
                                      <p:to x="100000" y="100000"/>
                                    </p:animScale>
                                    <p:animScale>
                                      <p:cBhvr>
                                        <p:cTn id="97" dur="26">
                                          <p:stCondLst>
                                            <p:cond delay="1642"/>
                                          </p:stCondLst>
                                        </p:cTn>
                                        <p:tgtEl>
                                          <p:spTgt spid="8"/>
                                        </p:tgtEl>
                                      </p:cBhvr>
                                      <p:to x="100000" y="90000"/>
                                    </p:animScale>
                                    <p:animScale>
                                      <p:cBhvr>
                                        <p:cTn id="98" dur="166" decel="50000">
                                          <p:stCondLst>
                                            <p:cond delay="1668"/>
                                          </p:stCondLst>
                                        </p:cTn>
                                        <p:tgtEl>
                                          <p:spTgt spid="8"/>
                                        </p:tgtEl>
                                      </p:cBhvr>
                                      <p:to x="100000" y="100000"/>
                                    </p:animScale>
                                    <p:animScale>
                                      <p:cBhvr>
                                        <p:cTn id="99" dur="26">
                                          <p:stCondLst>
                                            <p:cond delay="1808"/>
                                          </p:stCondLst>
                                        </p:cTn>
                                        <p:tgtEl>
                                          <p:spTgt spid="8"/>
                                        </p:tgtEl>
                                      </p:cBhvr>
                                      <p:to x="100000" y="95000"/>
                                    </p:animScale>
                                    <p:animScale>
                                      <p:cBhvr>
                                        <p:cTn id="10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7A52939-DD94-9BAE-FB97-8749E955C67A}"/>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F22D1E6F-CD53-A23B-D263-5E2AAAF54A2F}"/>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E581BD57-64C7-9B56-F982-2C24D48076B0}"/>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70DBC8AF-BEE4-3C46-4863-7BD11222568D}"/>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EF20D082-616E-801F-06B5-58E009ABF947}"/>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35F40A1D-F33D-8F52-A83E-52CDCCDA9D61}"/>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A1B8295B-DF9B-AF98-5762-2CC1A576C95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735B21AD-2F07-593B-394A-CCEF8427CE88}"/>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A2CC2C11-ED9D-5C57-865D-91DF03601A98}"/>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07E28265-EA96-E0B3-274B-2BB9151EDAFB}"/>
              </a:ext>
            </a:extLst>
          </p:cNvPr>
          <p:cNvSpPr txBox="1"/>
          <p:nvPr/>
        </p:nvSpPr>
        <p:spPr>
          <a:xfrm>
            <a:off x="1214283" y="34190"/>
            <a:ext cx="9375059" cy="6464847"/>
          </a:xfrm>
          <a:prstGeom prst="rect">
            <a:avLst/>
          </a:prstGeom>
          <a:noFill/>
        </p:spPr>
        <p:txBody>
          <a:bodyPr wrap="square">
            <a:spAutoFit/>
          </a:bodyPr>
          <a:lstStyle/>
          <a:p>
            <a:pPr marL="457200">
              <a:buNone/>
              <a:tabLst>
                <a:tab pos="457200" algn="l"/>
              </a:tabLst>
            </a:pPr>
            <a:endParaRPr lang="en-US" sz="1600" b="1" dirty="0">
              <a:latin typeface="Times New Roman" panose="02020603050405020304" pitchFamily="18" charset="0"/>
              <a:ea typeface="Times New Roman" panose="02020603050405020304" pitchFamily="18" charset="0"/>
            </a:endParaRPr>
          </a:p>
          <a:p>
            <a:pPr algn="just">
              <a:lnSpc>
                <a:spcPct val="150000"/>
              </a:lnSpc>
            </a:pPr>
            <a:endParaRPr lang="en-US" sz="2000" b="1" spc="0" dirty="0">
              <a:effectLst/>
              <a:latin typeface="Times New Roman" panose="02020603050405020304" pitchFamily="18" charset="0"/>
              <a:ea typeface="Times New Roman" panose="02020603050405020304" pitchFamily="18" charset="0"/>
            </a:endParaRPr>
          </a:p>
          <a:p>
            <a:pPr algn="just">
              <a:lnSpc>
                <a:spcPct val="150000"/>
              </a:lnSpc>
            </a:pPr>
            <a:r>
              <a:rPr lang="en-US" sz="2000" b="1" spc="0" dirty="0" smtClean="0">
                <a:effectLst/>
                <a:latin typeface="Times New Roman" panose="02020603050405020304" pitchFamily="18" charset="0"/>
                <a:ea typeface="Times New Roman" panose="02020603050405020304" pitchFamily="18" charset="0"/>
              </a:rPr>
              <a:t>4.4 System</a:t>
            </a:r>
            <a:r>
              <a:rPr lang="en-US" sz="2000" b="1" spc="-60" dirty="0" smtClean="0">
                <a:effectLst/>
                <a:latin typeface="Times New Roman" panose="02020603050405020304" pitchFamily="18" charset="0"/>
                <a:ea typeface="Times New Roman" panose="02020603050405020304" pitchFamily="18" charset="0"/>
              </a:rPr>
              <a:t> </a:t>
            </a:r>
            <a:r>
              <a:rPr lang="en-US" sz="2000" b="1" spc="-10" dirty="0" smtClean="0">
                <a:effectLst/>
                <a:latin typeface="Times New Roman" panose="02020603050405020304" pitchFamily="18" charset="0"/>
                <a:ea typeface="Times New Roman" panose="02020603050405020304" pitchFamily="18" charset="0"/>
              </a:rPr>
              <a:t>Requirements:</a:t>
            </a:r>
            <a:endParaRPr lang="en-IN" sz="2000" b="1" dirty="0" smtClean="0">
              <a:latin typeface="Times New Roman" panose="02020603050405020304" pitchFamily="18" charset="0"/>
              <a:ea typeface="Times New Roman" panose="02020603050405020304" pitchFamily="18" charset="0"/>
            </a:endParaRPr>
          </a:p>
          <a:p>
            <a:pPr algn="just">
              <a:lnSpc>
                <a:spcPct val="150000"/>
              </a:lnSpc>
            </a:pPr>
            <a:r>
              <a:rPr lang="en-US" sz="1600" b="1" spc="0" dirty="0">
                <a:effectLst/>
                <a:latin typeface="Times New Roman" panose="02020603050405020304" pitchFamily="18" charset="0"/>
                <a:ea typeface="Times New Roman" panose="02020603050405020304" pitchFamily="18" charset="0"/>
              </a:rPr>
              <a:t>	1. Hardware</a:t>
            </a:r>
            <a:r>
              <a:rPr lang="en-US" sz="1600" b="1" spc="-35"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Requirements:</a:t>
            </a:r>
            <a:endParaRPr lang="en-IN" sz="1600" spc="0" dirty="0">
              <a:effectLst/>
              <a:latin typeface="Times New Roman" panose="02020603050405020304" pitchFamily="18" charset="0"/>
              <a:ea typeface="Times New Roman" panose="02020603050405020304" pitchFamily="18" charset="0"/>
            </a:endParaRPr>
          </a:p>
          <a:p>
            <a:pPr>
              <a:buNone/>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1600200" lvl="3" indent="-228600">
              <a:buSzPts val="1400"/>
              <a:buFont typeface="Wingdings" panose="05000000000000000000" pitchFamily="2" charset="2"/>
              <a:buChar char=""/>
              <a:tabLst>
                <a:tab pos="1019175" algn="l"/>
                <a:tab pos="2848610" algn="l"/>
                <a:tab pos="3306445" algn="l"/>
              </a:tabLst>
            </a:pP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System</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Intel</a:t>
            </a:r>
            <a:r>
              <a:rPr lang="en-US" sz="16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Core</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25" dirty="0">
                <a:effectLst/>
                <a:latin typeface="Times New Roman" panose="02020603050405020304" pitchFamily="18" charset="0"/>
                <a:ea typeface="Wingdings" panose="05000000000000000000" pitchFamily="2" charset="2"/>
                <a:cs typeface="Wingdings" panose="05000000000000000000" pitchFamily="2" charset="2"/>
              </a:rPr>
              <a:t>i7.</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1600200" lvl="3" indent="-228600">
              <a:spcBef>
                <a:spcPts val="815"/>
              </a:spcBef>
              <a:buSzPts val="1400"/>
              <a:buFont typeface="Wingdings" panose="05000000000000000000" pitchFamily="2" charset="2"/>
              <a:buChar char=""/>
              <a:tabLst>
                <a:tab pos="1019175" algn="l"/>
                <a:tab pos="2848610" algn="l"/>
                <a:tab pos="3306445" algn="l"/>
              </a:tabLst>
            </a:pPr>
            <a:r>
              <a:rPr lang="en-US" sz="1600" spc="0" dirty="0">
                <a:effectLst/>
                <a:latin typeface="Times New Roman" panose="02020603050405020304" pitchFamily="18" charset="0"/>
                <a:ea typeface="Wingdings" panose="05000000000000000000" pitchFamily="2" charset="2"/>
                <a:cs typeface="Wingdings" panose="05000000000000000000" pitchFamily="2" charset="2"/>
              </a:rPr>
              <a:t>Hard</a:t>
            </a:r>
            <a:r>
              <a:rPr lang="en-US" sz="16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20" dirty="0">
                <a:effectLst/>
                <a:latin typeface="Times New Roman" panose="02020603050405020304" pitchFamily="18" charset="0"/>
                <a:ea typeface="Wingdings" panose="05000000000000000000" pitchFamily="2" charset="2"/>
                <a:cs typeface="Wingdings" panose="05000000000000000000" pitchFamily="2" charset="2"/>
              </a:rPr>
              <a:t>Disk</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20" dirty="0">
                <a:effectLst/>
                <a:latin typeface="Times New Roman" panose="02020603050405020304" pitchFamily="18" charset="0"/>
                <a:ea typeface="Wingdings" panose="05000000000000000000" pitchFamily="2" charset="2"/>
                <a:cs typeface="Wingdings" panose="05000000000000000000" pitchFamily="2" charset="2"/>
              </a:rPr>
              <a:t>1TB.</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1600200" lvl="3" indent="-228600">
              <a:spcBef>
                <a:spcPts val="790"/>
              </a:spcBef>
              <a:buSzPts val="1400"/>
              <a:buFont typeface="Wingdings" panose="05000000000000000000" pitchFamily="2" charset="2"/>
              <a:buChar char=""/>
              <a:tabLst>
                <a:tab pos="1019175" algn="l"/>
                <a:tab pos="2848610" algn="l"/>
                <a:tab pos="3306445" algn="l"/>
              </a:tabLst>
            </a:pP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Monitor</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15’’</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25" dirty="0">
                <a:effectLst/>
                <a:latin typeface="Times New Roman" panose="02020603050405020304" pitchFamily="18" charset="0"/>
                <a:ea typeface="Wingdings" panose="05000000000000000000" pitchFamily="2" charset="2"/>
                <a:cs typeface="Wingdings" panose="05000000000000000000" pitchFamily="2" charset="2"/>
              </a:rPr>
              <a:t>LED</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1600200" lvl="3" indent="-228600">
              <a:spcBef>
                <a:spcPts val="815"/>
              </a:spcBef>
              <a:buSzPts val="1400"/>
              <a:buFont typeface="Wingdings" panose="05000000000000000000" pitchFamily="2" charset="2"/>
              <a:buChar char=""/>
              <a:tabLst>
                <a:tab pos="1019175" algn="l"/>
                <a:tab pos="2848610" algn="l"/>
                <a:tab pos="3306445" algn="l"/>
              </a:tabLst>
            </a:pPr>
            <a:r>
              <a:rPr lang="en-US" sz="1600" spc="0" dirty="0">
                <a:effectLst/>
                <a:latin typeface="Times New Roman" panose="02020603050405020304" pitchFamily="18" charset="0"/>
                <a:ea typeface="Wingdings" panose="05000000000000000000" pitchFamily="2" charset="2"/>
                <a:cs typeface="Wingdings" panose="05000000000000000000" pitchFamily="2" charset="2"/>
              </a:rPr>
              <a:t>Input</a:t>
            </a:r>
            <a:r>
              <a:rPr lang="en-US" sz="16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Devices</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Keyboard,</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Mouse</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1600200" lvl="3" indent="-228600">
              <a:spcBef>
                <a:spcPts val="790"/>
              </a:spcBef>
              <a:buSzPts val="1400"/>
              <a:buFont typeface="Wingdings" panose="05000000000000000000" pitchFamily="2" charset="2"/>
              <a:buChar char=""/>
              <a:tabLst>
                <a:tab pos="1019175" algn="l"/>
                <a:tab pos="2848610" algn="l"/>
                <a:tab pos="3306445" algn="l"/>
              </a:tabLst>
            </a:pPr>
            <a:r>
              <a:rPr lang="en-US" sz="1600" spc="-25" dirty="0">
                <a:effectLst/>
                <a:latin typeface="Times New Roman" panose="02020603050405020304" pitchFamily="18" charset="0"/>
                <a:ea typeface="Wingdings" panose="05000000000000000000" pitchFamily="2" charset="2"/>
                <a:cs typeface="Wingdings" panose="05000000000000000000" pitchFamily="2" charset="2"/>
              </a:rPr>
              <a:t>Ram</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16GB.</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lvl="2">
              <a:spcBef>
                <a:spcPts val="385"/>
              </a:spcBef>
              <a:buSzPts val="1200"/>
              <a:tabLst>
                <a:tab pos="808355" algn="l"/>
              </a:tabLst>
            </a:pPr>
            <a:r>
              <a:rPr lang="en-US" sz="1600" b="1" spc="0" dirty="0">
                <a:effectLst/>
                <a:latin typeface="Times New Roman" panose="02020603050405020304" pitchFamily="18" charset="0"/>
                <a:ea typeface="Times New Roman" panose="02020603050405020304" pitchFamily="18" charset="0"/>
              </a:rPr>
              <a:t>2. Software</a:t>
            </a:r>
            <a:r>
              <a:rPr lang="en-US" sz="1600" b="1" spc="-45"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Requirements:</a:t>
            </a:r>
            <a:endParaRPr lang="en-IN" sz="1600" b="1" dirty="0">
              <a:latin typeface="Times New Roman" panose="02020603050405020304" pitchFamily="18" charset="0"/>
              <a:ea typeface="Times New Roman" panose="02020603050405020304" pitchFamily="18" charset="0"/>
            </a:endParaRPr>
          </a:p>
          <a:p>
            <a:pPr lvl="2">
              <a:spcBef>
                <a:spcPts val="385"/>
              </a:spcBef>
              <a:buSzPts val="1200"/>
              <a:tabLst>
                <a:tab pos="808355" algn="l"/>
              </a:tabLst>
            </a:pPr>
            <a:endParaRPr lang="en-IN" sz="1600" dirty="0">
              <a:effectLst/>
              <a:latin typeface="Times New Roman" panose="02020603050405020304" pitchFamily="18" charset="0"/>
              <a:ea typeface="Times New Roman" panose="02020603050405020304" pitchFamily="18" charset="0"/>
            </a:endParaRPr>
          </a:p>
          <a:p>
            <a:pPr marL="1600200" lvl="3" indent="-228600">
              <a:buSzPts val="1400"/>
              <a:buFont typeface="Wingdings" panose="05000000000000000000" pitchFamily="2" charset="2"/>
              <a:buChar char=""/>
              <a:tabLst>
                <a:tab pos="1019175" algn="l"/>
                <a:tab pos="2848610" algn="l"/>
                <a:tab pos="3306445" algn="l"/>
              </a:tabLst>
            </a:pPr>
            <a:r>
              <a:rPr lang="en-US" sz="1600" spc="0" dirty="0">
                <a:effectLst/>
                <a:latin typeface="Times New Roman" panose="02020603050405020304" pitchFamily="18" charset="0"/>
                <a:ea typeface="Wingdings" panose="05000000000000000000" pitchFamily="2" charset="2"/>
                <a:cs typeface="Wingdings" panose="05000000000000000000" pitchFamily="2" charset="2"/>
              </a:rPr>
              <a:t>Operating</a:t>
            </a:r>
            <a:r>
              <a:rPr lang="en-US" sz="16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system</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Windows</a:t>
            </a:r>
            <a:r>
              <a:rPr lang="en-US" sz="16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25" dirty="0">
                <a:effectLst/>
                <a:latin typeface="Times New Roman" panose="02020603050405020304" pitchFamily="18" charset="0"/>
                <a:ea typeface="Wingdings" panose="05000000000000000000" pitchFamily="2" charset="2"/>
                <a:cs typeface="Wingdings" panose="05000000000000000000" pitchFamily="2" charset="2"/>
              </a:rPr>
              <a:t>10.</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1600200" lvl="3" indent="-228600">
              <a:spcBef>
                <a:spcPts val="815"/>
              </a:spcBef>
              <a:buSzPts val="1400"/>
              <a:buFont typeface="Wingdings" panose="05000000000000000000" pitchFamily="2" charset="2"/>
              <a:buChar char=""/>
              <a:tabLst>
                <a:tab pos="1019175" algn="l"/>
                <a:tab pos="2848610" algn="l"/>
                <a:tab pos="3306445" algn="l"/>
              </a:tabLst>
            </a:pPr>
            <a:r>
              <a:rPr lang="en-US" sz="1600" spc="0" dirty="0">
                <a:effectLst/>
                <a:latin typeface="Times New Roman" panose="02020603050405020304" pitchFamily="18" charset="0"/>
                <a:ea typeface="Wingdings" panose="05000000000000000000" pitchFamily="2" charset="2"/>
                <a:cs typeface="Wingdings" panose="05000000000000000000" pitchFamily="2" charset="2"/>
              </a:rPr>
              <a:t>Coding</a:t>
            </a:r>
            <a:r>
              <a:rPr lang="en-US" sz="16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Language</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Python</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1600200" lvl="3" indent="-228600">
              <a:spcBef>
                <a:spcPts val="815"/>
              </a:spcBef>
              <a:buSzPts val="1400"/>
              <a:buFont typeface="Wingdings" panose="05000000000000000000" pitchFamily="2" charset="2"/>
              <a:buChar char=""/>
              <a:tabLst>
                <a:tab pos="1019175" algn="l"/>
                <a:tab pos="2848610" algn="l"/>
                <a:tab pos="3306445" algn="l"/>
              </a:tabLst>
            </a:pPr>
            <a:r>
              <a:rPr lang="en-US" sz="1600" spc="-20" dirty="0">
                <a:effectLst/>
                <a:latin typeface="Times New Roman" panose="02020603050405020304" pitchFamily="18" charset="0"/>
                <a:ea typeface="Wingdings" panose="05000000000000000000" pitchFamily="2" charset="2"/>
                <a:cs typeface="Wingdings" panose="05000000000000000000" pitchFamily="2" charset="2"/>
              </a:rPr>
              <a:t>Tool</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PyCharm,</a:t>
            </a:r>
            <a:r>
              <a:rPr lang="en-US" sz="16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Visual</a:t>
            </a:r>
            <a:r>
              <a:rPr lang="en-US" sz="16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Studio</a:t>
            </a:r>
            <a:r>
              <a:rPr lang="en-US" sz="16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20" dirty="0">
                <a:effectLst/>
                <a:latin typeface="Times New Roman" panose="02020603050405020304" pitchFamily="18" charset="0"/>
                <a:ea typeface="Wingdings" panose="05000000000000000000" pitchFamily="2" charset="2"/>
                <a:cs typeface="Wingdings" panose="05000000000000000000" pitchFamily="2" charset="2"/>
              </a:rPr>
              <a:t>Code</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1600200" lvl="3" indent="-228600">
              <a:spcBef>
                <a:spcPts val="790"/>
              </a:spcBef>
              <a:buSzPts val="1400"/>
              <a:buFont typeface="Wingdings" panose="05000000000000000000" pitchFamily="2" charset="2"/>
              <a:buChar char=""/>
              <a:tabLst>
                <a:tab pos="1019175" algn="l"/>
                <a:tab pos="2848610" algn="l"/>
                <a:tab pos="3306445" algn="l"/>
              </a:tabLst>
            </a:pPr>
            <a:r>
              <a:rPr lang="en-US" sz="1600" spc="-10" dirty="0">
                <a:effectLst/>
                <a:latin typeface="Times New Roman" panose="02020603050405020304" pitchFamily="18" charset="0"/>
                <a:ea typeface="Wingdings" panose="05000000000000000000" pitchFamily="2" charset="2"/>
                <a:cs typeface="Wingdings" panose="05000000000000000000" pitchFamily="2" charset="2"/>
              </a:rPr>
              <a:t>Database</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50" dirty="0">
                <a:effectLst/>
                <a:latin typeface="Times New Roman" panose="02020603050405020304" pitchFamily="18" charset="0"/>
                <a:ea typeface="Wingdings" panose="05000000000000000000" pitchFamily="2" charset="2"/>
                <a:cs typeface="Wingdings" panose="05000000000000000000" pitchFamily="2" charset="2"/>
              </a:rPr>
              <a:t>:</a:t>
            </a:r>
            <a:r>
              <a:rPr lang="en-US" sz="16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1600" spc="-10" dirty="0" smtClean="0">
                <a:effectLst/>
                <a:latin typeface="Times New Roman" panose="02020603050405020304" pitchFamily="18" charset="0"/>
                <a:ea typeface="Wingdings" panose="05000000000000000000" pitchFamily="2" charset="2"/>
                <a:cs typeface="Wingdings" panose="05000000000000000000" pitchFamily="2" charset="2"/>
              </a:rPr>
              <a:t>SQLite3</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algn="just">
              <a:lnSpc>
                <a:spcPct val="150000"/>
              </a:lnSpc>
            </a:pPr>
            <a:endParaRPr lang="en-US" sz="1800" spc="-10" dirty="0">
              <a:effectLst/>
              <a:latin typeface="Times New Roman" panose="02020603050405020304" pitchFamily="18" charset="0"/>
              <a:ea typeface="Times New Roman" panose="02020603050405020304" pitchFamily="18" charset="0"/>
            </a:endParaRPr>
          </a:p>
          <a:p>
            <a:pPr lvl="2">
              <a:buSzPts val="1200"/>
              <a:tabLst>
                <a:tab pos="448310" algn="l"/>
              </a:tabLst>
            </a:pPr>
            <a:endParaRPr lang="en-US" spc="-10" dirty="0">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p:txBody>
      </p:sp>
      <p:sp>
        <p:nvSpPr>
          <p:cNvPr id="10" name="Rectangle 5">
            <a:extLst>
              <a:ext uri="{FF2B5EF4-FFF2-40B4-BE49-F238E27FC236}">
                <a16:creationId xmlns:a16="http://schemas.microsoft.com/office/drawing/2014/main" xmlns="" id="{B15E0ACE-FE4A-CFD2-8EE3-597CBEF5B0BF}"/>
              </a:ext>
            </a:extLst>
          </p:cNvPr>
          <p:cNvSpPr>
            <a:spLocks noChangeArrowheads="1"/>
          </p:cNvSpPr>
          <p:nvPr/>
        </p:nvSpPr>
        <p:spPr bwMode="auto">
          <a:xfrm>
            <a:off x="953729" y="2708832"/>
            <a:ext cx="12570139" cy="3250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57056" tIns="47610" rIns="3561228" bIns="0" numCol="1" anchor="ctr" anchorCtr="0" compatLnSpc="1">
            <a:prstTxWarp prst="textNoShape">
              <a:avLst/>
            </a:prstTxWarp>
            <a:spAutoFit/>
          </a:bodyPr>
          <a:lstStyle>
            <a:lvl1pPr eaLnBrk="0" fontAlgn="base" hangingPunct="0">
              <a:spcBef>
                <a:spcPct val="0"/>
              </a:spcBef>
              <a:spcAft>
                <a:spcPct val="0"/>
              </a:spcAft>
              <a:tabLst>
                <a:tab pos="420688" algn="l"/>
              </a:tabLst>
              <a:defRPr>
                <a:solidFill>
                  <a:schemeClr val="tx1"/>
                </a:solidFill>
                <a:latin typeface="Arial" panose="020B0604020202020204" pitchFamily="34" charset="0"/>
              </a:defRPr>
            </a:lvl1pPr>
            <a:lvl2pPr eaLnBrk="0" fontAlgn="base" hangingPunct="0">
              <a:spcBef>
                <a:spcPct val="0"/>
              </a:spcBef>
              <a:spcAft>
                <a:spcPct val="0"/>
              </a:spcAft>
              <a:tabLst>
                <a:tab pos="420688" algn="l"/>
              </a:tabLst>
              <a:defRPr>
                <a:solidFill>
                  <a:schemeClr val="tx1"/>
                </a:solidFill>
                <a:latin typeface="Arial" panose="020B0604020202020204" pitchFamily="34" charset="0"/>
              </a:defRPr>
            </a:lvl2pPr>
            <a:lvl3pPr eaLnBrk="0" fontAlgn="base" hangingPunct="0">
              <a:spcBef>
                <a:spcPct val="0"/>
              </a:spcBef>
              <a:spcAft>
                <a:spcPct val="0"/>
              </a:spcAft>
              <a:tabLst>
                <a:tab pos="420688" algn="l"/>
              </a:tabLst>
              <a:defRPr>
                <a:solidFill>
                  <a:schemeClr val="tx1"/>
                </a:solidFill>
                <a:latin typeface="Arial" panose="020B0604020202020204" pitchFamily="34" charset="0"/>
              </a:defRPr>
            </a:lvl3pPr>
            <a:lvl4pPr eaLnBrk="0" fontAlgn="base" hangingPunct="0">
              <a:spcBef>
                <a:spcPct val="0"/>
              </a:spcBef>
              <a:spcAft>
                <a:spcPct val="0"/>
              </a:spcAft>
              <a:tabLst>
                <a:tab pos="420688" algn="l"/>
              </a:tabLst>
              <a:defRPr>
                <a:solidFill>
                  <a:schemeClr val="tx1"/>
                </a:solidFill>
                <a:latin typeface="Arial" panose="020B0604020202020204" pitchFamily="34" charset="0"/>
              </a:defRPr>
            </a:lvl4pPr>
            <a:lvl5pPr eaLnBrk="0" fontAlgn="base" hangingPunct="0">
              <a:spcBef>
                <a:spcPct val="0"/>
              </a:spcBef>
              <a:spcAft>
                <a:spcPct val="0"/>
              </a:spcAft>
              <a:tabLst>
                <a:tab pos="420688" algn="l"/>
              </a:tabLst>
              <a:defRPr>
                <a:solidFill>
                  <a:schemeClr val="tx1"/>
                </a:solidFill>
                <a:latin typeface="Arial" panose="020B0604020202020204" pitchFamily="34" charset="0"/>
              </a:defRPr>
            </a:lvl5pPr>
            <a:lvl6pPr eaLnBrk="0" fontAlgn="base" hangingPunct="0">
              <a:spcBef>
                <a:spcPct val="0"/>
              </a:spcBef>
              <a:spcAft>
                <a:spcPct val="0"/>
              </a:spcAft>
              <a:tabLst>
                <a:tab pos="420688" algn="l"/>
              </a:tabLst>
              <a:defRPr>
                <a:solidFill>
                  <a:schemeClr val="tx1"/>
                </a:solidFill>
                <a:latin typeface="Arial" panose="020B0604020202020204" pitchFamily="34" charset="0"/>
              </a:defRPr>
            </a:lvl6pPr>
            <a:lvl7pPr eaLnBrk="0" fontAlgn="base" hangingPunct="0">
              <a:spcBef>
                <a:spcPct val="0"/>
              </a:spcBef>
              <a:spcAft>
                <a:spcPct val="0"/>
              </a:spcAft>
              <a:tabLst>
                <a:tab pos="420688" algn="l"/>
              </a:tabLst>
              <a:defRPr>
                <a:solidFill>
                  <a:schemeClr val="tx1"/>
                </a:solidFill>
                <a:latin typeface="Arial" panose="020B0604020202020204" pitchFamily="34" charset="0"/>
              </a:defRPr>
            </a:lvl7pPr>
            <a:lvl8pPr eaLnBrk="0" fontAlgn="base" hangingPunct="0">
              <a:spcBef>
                <a:spcPct val="0"/>
              </a:spcBef>
              <a:spcAft>
                <a:spcPct val="0"/>
              </a:spcAft>
              <a:tabLst>
                <a:tab pos="420688" algn="l"/>
              </a:tabLst>
              <a:defRPr>
                <a:solidFill>
                  <a:schemeClr val="tx1"/>
                </a:solidFill>
                <a:latin typeface="Arial" panose="020B0604020202020204" pitchFamily="34" charset="0"/>
              </a:defRPr>
            </a:lvl8pPr>
            <a:lvl9pPr eaLnBrk="0" fontAlgn="base" hangingPunct="0">
              <a:spcBef>
                <a:spcPct val="0"/>
              </a:spcBef>
              <a:spcAft>
                <a:spcPct val="0"/>
              </a:spcAft>
              <a:tabLst>
                <a:tab pos="420688" algn="l"/>
              </a:tabLst>
              <a:defRPr>
                <a:solidFill>
                  <a:schemeClr val="tx1"/>
                </a:solidFill>
                <a:latin typeface="Arial" panose="020B0604020202020204" pitchFamily="34" charset="0"/>
              </a:defRPr>
            </a:lvl9pPr>
          </a:lstStyle>
          <a:p>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05629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260"/>
        <p:cNvGrpSpPr/>
        <p:nvPr/>
      </p:nvGrpSpPr>
      <p:grpSpPr>
        <a:xfrm>
          <a:off x="0" y="0"/>
          <a:ext cx="0" cy="0"/>
          <a:chOff x="0" y="0"/>
          <a:chExt cx="0" cy="0"/>
        </a:xfrm>
      </p:grpSpPr>
      <p:sp>
        <p:nvSpPr>
          <p:cNvPr id="51261" name="Google Shape;51261;p3"/>
          <p:cNvSpPr/>
          <p:nvPr/>
        </p:nvSpPr>
        <p:spPr>
          <a:xfrm>
            <a:off x="-19665" y="0"/>
            <a:ext cx="973500" cy="6853500"/>
          </a:xfrm>
          <a:prstGeom prst="round1Rect">
            <a:avLst>
              <a:gd name="adj" fmla="val 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pic>
        <p:nvPicPr>
          <p:cNvPr id="51262" name="Google Shape;51262;p3" descr="Airplane with solid fill"/>
          <p:cNvPicPr preferRelativeResize="0"/>
          <p:nvPr/>
        </p:nvPicPr>
        <p:blipFill rotWithShape="1">
          <a:blip r:embed="rId2">
            <a:alphaModFix/>
          </a:blip>
          <a:srcRect/>
          <a:stretch/>
        </p:blipFill>
        <p:spPr>
          <a:xfrm>
            <a:off x="0" y="1217877"/>
            <a:ext cx="914400" cy="914400"/>
          </a:xfrm>
          <a:prstGeom prst="rect">
            <a:avLst/>
          </a:prstGeom>
          <a:noFill/>
          <a:ln>
            <a:noFill/>
          </a:ln>
        </p:spPr>
      </p:pic>
      <p:pic>
        <p:nvPicPr>
          <p:cNvPr id="51263" name="Google Shape;51263;p3" descr="Run with solid fill"/>
          <p:cNvPicPr preferRelativeResize="0"/>
          <p:nvPr/>
        </p:nvPicPr>
        <p:blipFill rotWithShape="1">
          <a:blip r:embed="rId3">
            <a:alphaModFix/>
          </a:blip>
          <a:srcRect/>
          <a:stretch/>
        </p:blipFill>
        <p:spPr>
          <a:xfrm>
            <a:off x="63506" y="5057446"/>
            <a:ext cx="787387" cy="787387"/>
          </a:xfrm>
          <a:prstGeom prst="rect">
            <a:avLst/>
          </a:prstGeom>
          <a:noFill/>
          <a:ln>
            <a:noFill/>
          </a:ln>
        </p:spPr>
      </p:pic>
      <p:pic>
        <p:nvPicPr>
          <p:cNvPr id="51264" name="Google Shape;51264;p3" descr="Clock with solid fill"/>
          <p:cNvPicPr preferRelativeResize="0"/>
          <p:nvPr/>
        </p:nvPicPr>
        <p:blipFill rotWithShape="1">
          <a:blip r:embed="rId4">
            <a:alphaModFix/>
          </a:blip>
          <a:srcRect/>
          <a:stretch/>
        </p:blipFill>
        <p:spPr>
          <a:xfrm>
            <a:off x="130277" y="3172958"/>
            <a:ext cx="673510" cy="673510"/>
          </a:xfrm>
          <a:prstGeom prst="rect">
            <a:avLst/>
          </a:prstGeom>
          <a:noFill/>
          <a:ln>
            <a:noFill/>
          </a:ln>
        </p:spPr>
      </p:pic>
      <p:sp>
        <p:nvSpPr>
          <p:cNvPr id="51265" name="Google Shape;51265;p3"/>
          <p:cNvSpPr/>
          <p:nvPr/>
        </p:nvSpPr>
        <p:spPr>
          <a:xfrm>
            <a:off x="11218606" y="0"/>
            <a:ext cx="973500" cy="6853500"/>
          </a:xfrm>
          <a:prstGeom prst="round1Rect">
            <a:avLst>
              <a:gd name="adj" fmla="val 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pic>
        <p:nvPicPr>
          <p:cNvPr id="51266" name="Google Shape;51266;p3" descr="Airplane with solid fill"/>
          <p:cNvPicPr preferRelativeResize="0"/>
          <p:nvPr/>
        </p:nvPicPr>
        <p:blipFill rotWithShape="1">
          <a:blip r:embed="rId2">
            <a:alphaModFix/>
          </a:blip>
          <a:srcRect/>
          <a:stretch/>
        </p:blipFill>
        <p:spPr>
          <a:xfrm>
            <a:off x="11238271" y="1217877"/>
            <a:ext cx="914400" cy="914400"/>
          </a:xfrm>
          <a:prstGeom prst="rect">
            <a:avLst/>
          </a:prstGeom>
          <a:noFill/>
          <a:ln>
            <a:noFill/>
          </a:ln>
        </p:spPr>
      </p:pic>
      <p:pic>
        <p:nvPicPr>
          <p:cNvPr id="51267" name="Google Shape;51267;p3" descr="Run with solid fill"/>
          <p:cNvPicPr preferRelativeResize="0"/>
          <p:nvPr/>
        </p:nvPicPr>
        <p:blipFill rotWithShape="1">
          <a:blip r:embed="rId3">
            <a:alphaModFix/>
          </a:blip>
          <a:srcRect/>
          <a:stretch/>
        </p:blipFill>
        <p:spPr>
          <a:xfrm>
            <a:off x="11301777" y="5057446"/>
            <a:ext cx="787387" cy="787387"/>
          </a:xfrm>
          <a:prstGeom prst="rect">
            <a:avLst/>
          </a:prstGeom>
          <a:noFill/>
          <a:ln>
            <a:noFill/>
          </a:ln>
        </p:spPr>
      </p:pic>
      <p:pic>
        <p:nvPicPr>
          <p:cNvPr id="51268" name="Google Shape;51268;p3" descr="Clock with solid fill"/>
          <p:cNvPicPr preferRelativeResize="0"/>
          <p:nvPr/>
        </p:nvPicPr>
        <p:blipFill rotWithShape="1">
          <a:blip r:embed="rId4">
            <a:alphaModFix/>
          </a:blip>
          <a:srcRect/>
          <a:stretch/>
        </p:blipFill>
        <p:spPr>
          <a:xfrm>
            <a:off x="11368548" y="3172958"/>
            <a:ext cx="673510" cy="673510"/>
          </a:xfrm>
          <a:prstGeom prst="rect">
            <a:avLst/>
          </a:prstGeom>
          <a:noFill/>
          <a:ln>
            <a:noFill/>
          </a:ln>
        </p:spPr>
      </p:pic>
      <p:sp>
        <p:nvSpPr>
          <p:cNvPr id="51269" name="Google Shape;51269;p3"/>
          <p:cNvSpPr txBox="1"/>
          <p:nvPr/>
        </p:nvSpPr>
        <p:spPr>
          <a:xfrm>
            <a:off x="1489587" y="244977"/>
            <a:ext cx="9193200" cy="7201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Calibri"/>
              <a:buNone/>
            </a:pPr>
            <a:endParaRPr sz="2000" b="1" dirty="0">
              <a:solidFill>
                <a:schemeClr val="dk1"/>
              </a:solidFill>
              <a:latin typeface="Times New Roman"/>
              <a:ea typeface="Times New Roman"/>
              <a:cs typeface="Times New Roman"/>
              <a:sym typeface="Times New Roman"/>
            </a:endParaRPr>
          </a:p>
          <a:p>
            <a:pPr marL="0" marR="0" lvl="0" indent="0" algn="l" rtl="0">
              <a:spcBef>
                <a:spcPts val="565"/>
              </a:spcBef>
              <a:spcAft>
                <a:spcPts val="0"/>
              </a:spcAft>
              <a:buClr>
                <a:schemeClr val="dk1"/>
              </a:buClr>
              <a:buSzPts val="2000"/>
              <a:buFont typeface="Times New Roman"/>
              <a:buNone/>
            </a:pPr>
            <a:r>
              <a:rPr lang="en-US" sz="2000" b="1" dirty="0">
                <a:solidFill>
                  <a:schemeClr val="dk1"/>
                </a:solidFill>
                <a:latin typeface="Times New Roman"/>
                <a:ea typeface="Times New Roman"/>
                <a:cs typeface="Times New Roman"/>
                <a:sym typeface="Times New Roman"/>
              </a:rPr>
              <a:t>4.5 Advantages of Proposed System:</a:t>
            </a:r>
            <a:endParaRPr sz="2000" b="1" dirty="0">
              <a:solidFill>
                <a:schemeClr val="dk1"/>
              </a:solidFill>
              <a:latin typeface="Times New Roman"/>
              <a:ea typeface="Times New Roman"/>
              <a:cs typeface="Times New Roman"/>
              <a:sym typeface="Times New Roman"/>
            </a:endParaRPr>
          </a:p>
          <a:p>
            <a:pPr marL="0" marR="0" lvl="0" indent="0" algn="l" rtl="0">
              <a:spcBef>
                <a:spcPts val="565"/>
              </a:spcBef>
              <a:spcAft>
                <a:spcPts val="0"/>
              </a:spcAft>
              <a:buClr>
                <a:schemeClr val="dk1"/>
              </a:buClr>
              <a:buSzPts val="1600"/>
              <a:buFont typeface="Times New Roman"/>
              <a:buNone/>
            </a:pPr>
            <a:r>
              <a:rPr lang="en-US" sz="1600" b="1" dirty="0">
                <a:solidFill>
                  <a:schemeClr val="dk1"/>
                </a:solidFill>
                <a:latin typeface="Times New Roman"/>
                <a:ea typeface="Times New Roman"/>
                <a:cs typeface="Times New Roman"/>
                <a:sym typeface="Times New Roman"/>
              </a:rPr>
              <a:t> </a:t>
            </a:r>
            <a:endParaRPr sz="1600" dirty="0">
              <a:solidFill>
                <a:schemeClr val="dk1"/>
              </a:solidFill>
              <a:latin typeface="Times New Roman"/>
              <a:ea typeface="Times New Roman"/>
              <a:cs typeface="Times New Roman"/>
              <a:sym typeface="Times New Roman"/>
            </a:endParaRPr>
          </a:p>
          <a:p>
            <a:pPr marL="342900" marR="0" lvl="0" indent="-342900" algn="l" rtl="0">
              <a:spcBef>
                <a:spcPts val="5"/>
              </a:spcBef>
              <a:spcAft>
                <a:spcPts val="0"/>
              </a:spcAft>
              <a:buClr>
                <a:schemeClr val="dk1"/>
              </a:buClr>
              <a:buSzPts val="1200"/>
              <a:buFont typeface="Noto Sans Symbols"/>
              <a:buChar char="⮚"/>
            </a:pPr>
            <a:r>
              <a:rPr lang="en-US" sz="1800" dirty="0">
                <a:solidFill>
                  <a:schemeClr val="dk1"/>
                </a:solidFill>
                <a:latin typeface="Times New Roman"/>
                <a:ea typeface="Times New Roman"/>
                <a:cs typeface="Times New Roman"/>
                <a:sym typeface="Times New Roman"/>
              </a:rPr>
              <a:t>Utilizes supervised learning with scheduled and actual flight times.</a:t>
            </a:r>
            <a:endParaRPr sz="1800" dirty="0">
              <a:solidFill>
                <a:schemeClr val="dk1"/>
              </a:solidFill>
              <a:latin typeface="Times New Roman"/>
              <a:ea typeface="Times New Roman"/>
              <a:cs typeface="Times New Roman"/>
              <a:sym typeface="Times New Roman"/>
            </a:endParaRPr>
          </a:p>
          <a:p>
            <a:pPr marL="342900" marR="0" lvl="0" indent="-342900" algn="l" rtl="0">
              <a:spcBef>
                <a:spcPts val="705"/>
              </a:spcBef>
              <a:spcAft>
                <a:spcPts val="0"/>
              </a:spcAft>
              <a:buClr>
                <a:schemeClr val="dk1"/>
              </a:buClr>
              <a:buSzPts val="1200"/>
              <a:buFont typeface="Noto Sans Symbols"/>
              <a:buChar char="⮚"/>
            </a:pPr>
            <a:r>
              <a:rPr lang="en-US" sz="1800" dirty="0">
                <a:solidFill>
                  <a:schemeClr val="dk1"/>
                </a:solidFill>
                <a:latin typeface="Times New Roman"/>
                <a:ea typeface="Times New Roman"/>
                <a:cs typeface="Times New Roman"/>
                <a:sym typeface="Times New Roman"/>
              </a:rPr>
              <a:t>Implements computationally efficient algorithms.</a:t>
            </a:r>
            <a:endParaRPr sz="1800" dirty="0">
              <a:solidFill>
                <a:schemeClr val="dk1"/>
              </a:solidFill>
              <a:latin typeface="Times New Roman"/>
              <a:ea typeface="Times New Roman"/>
              <a:cs typeface="Times New Roman"/>
              <a:sym typeface="Times New Roman"/>
            </a:endParaRPr>
          </a:p>
          <a:p>
            <a:pPr marL="342900" marR="0" lvl="0" indent="-342900" algn="l" rtl="0">
              <a:spcBef>
                <a:spcPts val="685"/>
              </a:spcBef>
              <a:spcAft>
                <a:spcPts val="0"/>
              </a:spcAft>
              <a:buClr>
                <a:schemeClr val="dk1"/>
              </a:buClr>
              <a:buSzPts val="1200"/>
              <a:buFont typeface="Noto Sans Symbols"/>
              <a:buChar char="⮚"/>
            </a:pPr>
            <a:r>
              <a:rPr lang="en-US" sz="1800" dirty="0">
                <a:solidFill>
                  <a:schemeClr val="dk1"/>
                </a:solidFill>
                <a:latin typeface="Times New Roman"/>
                <a:ea typeface="Times New Roman"/>
                <a:cs typeface="Times New Roman"/>
                <a:sym typeface="Times New Roman"/>
              </a:rPr>
              <a:t>Predicts delays based on multiple influencing factors.</a:t>
            </a:r>
            <a:endParaRPr sz="1800" dirty="0">
              <a:solidFill>
                <a:schemeClr val="dk1"/>
              </a:solidFill>
              <a:latin typeface="Times New Roman"/>
              <a:ea typeface="Times New Roman"/>
              <a:cs typeface="Times New Roman"/>
              <a:sym typeface="Times New Roman"/>
            </a:endParaRPr>
          </a:p>
          <a:p>
            <a:pPr marL="342900" marR="381635" lvl="0" indent="-342900" algn="l" rtl="0">
              <a:lnSpc>
                <a:spcPct val="150000"/>
              </a:lnSpc>
              <a:spcBef>
                <a:spcPts val="685"/>
              </a:spcBef>
              <a:spcAft>
                <a:spcPts val="0"/>
              </a:spcAft>
              <a:buClr>
                <a:schemeClr val="dk1"/>
              </a:buClr>
              <a:buSzPts val="1200"/>
              <a:buFont typeface="Noto Sans Symbols"/>
              <a:buChar char="⮚"/>
            </a:pPr>
            <a:r>
              <a:rPr lang="en-US" sz="1800" dirty="0">
                <a:solidFill>
                  <a:schemeClr val="dk1"/>
                </a:solidFill>
                <a:latin typeface="Times New Roman"/>
                <a:ea typeface="Times New Roman"/>
                <a:cs typeface="Times New Roman"/>
                <a:sym typeface="Times New Roman"/>
              </a:rPr>
              <a:t>Employs models like Logistic Regression, Decision Tree Regressor, </a:t>
            </a:r>
            <a:r>
              <a:rPr lang="en-US" sz="1800" dirty="0" smtClean="0">
                <a:solidFill>
                  <a:schemeClr val="dk1"/>
                </a:solidFill>
                <a:latin typeface="Times New Roman"/>
                <a:ea typeface="Times New Roman"/>
                <a:cs typeface="Times New Roman"/>
                <a:sym typeface="Times New Roman"/>
              </a:rPr>
              <a:t>Random Forest, </a:t>
            </a:r>
            <a:r>
              <a:rPr lang="en-US" sz="1800" dirty="0">
                <a:solidFill>
                  <a:schemeClr val="dk1"/>
                </a:solidFill>
                <a:latin typeface="Times New Roman"/>
                <a:ea typeface="Times New Roman"/>
                <a:cs typeface="Times New Roman"/>
                <a:sym typeface="Times New Roman"/>
              </a:rPr>
              <a:t>and Gradient Boosting Regressor for accuracy.</a:t>
            </a:r>
            <a:endParaRPr sz="1800" b="1" dirty="0">
              <a:solidFill>
                <a:schemeClr val="dk1"/>
              </a:solidFill>
              <a:latin typeface="Times New Roman"/>
              <a:ea typeface="Times New Roman"/>
              <a:cs typeface="Times New Roman"/>
              <a:sym typeface="Times New Roman"/>
            </a:endParaRPr>
          </a:p>
          <a:p>
            <a:pPr marL="0" marR="381635" lvl="0" indent="0" algn="l" rtl="0">
              <a:lnSpc>
                <a:spcPct val="150000"/>
              </a:lnSpc>
              <a:spcBef>
                <a:spcPts val="685"/>
              </a:spcBef>
              <a:spcAft>
                <a:spcPts val="0"/>
              </a:spcAft>
              <a:buClr>
                <a:schemeClr val="dk1"/>
              </a:buClr>
              <a:buSzPts val="1800"/>
              <a:buFont typeface="Times New Roman"/>
              <a:buNone/>
            </a:pPr>
            <a:r>
              <a:rPr lang="en-US" sz="1800" b="1" dirty="0">
                <a:solidFill>
                  <a:schemeClr val="dk1"/>
                </a:solidFill>
                <a:latin typeface="Times New Roman"/>
                <a:ea typeface="Times New Roman"/>
                <a:cs typeface="Times New Roman"/>
                <a:sym typeface="Times New Roman"/>
              </a:rPr>
              <a:t>4.6 ALGORITHMS:</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Logistic Regression:  </a:t>
            </a:r>
            <a:r>
              <a:rPr lang="en-US" sz="1800" dirty="0">
                <a:solidFill>
                  <a:schemeClr val="dk1"/>
                </a:solidFill>
                <a:latin typeface="Times New Roman"/>
                <a:ea typeface="Times New Roman"/>
                <a:cs typeface="Times New Roman"/>
                <a:sym typeface="Times New Roman"/>
              </a:rPr>
              <a:t>Predicts delay time based on factors like weather, departure time, and congestion.</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Times New Roman"/>
              <a:buNone/>
            </a:pPr>
            <a:r>
              <a:rPr lang="en-US" sz="1800" dirty="0">
                <a:solidFill>
                  <a:schemeClr val="dk1"/>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Example: </a:t>
            </a:r>
            <a:r>
              <a:rPr lang="en-US" sz="1800" dirty="0">
                <a:solidFill>
                  <a:schemeClr val="dk1"/>
                </a:solidFill>
                <a:latin typeface="Times New Roman"/>
                <a:ea typeface="Times New Roman"/>
                <a:cs typeface="Times New Roman"/>
                <a:sym typeface="Times New Roman"/>
              </a:rPr>
              <a:t>Estimating delay in minutes using wind speed and humidity.</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b="1"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Noto Sans Symbols"/>
              <a:buChar char="⮚"/>
            </a:pPr>
            <a:r>
              <a:rPr lang="en-US" sz="1800" b="1" dirty="0">
                <a:solidFill>
                  <a:schemeClr val="dk1"/>
                </a:solidFill>
                <a:latin typeface="Times New Roman"/>
                <a:ea typeface="Times New Roman"/>
                <a:cs typeface="Times New Roman"/>
                <a:sym typeface="Times New Roman"/>
              </a:rPr>
              <a:t>Gradient Boosting: </a:t>
            </a:r>
            <a:r>
              <a:rPr lang="en-US" sz="1800" dirty="0">
                <a:solidFill>
                  <a:schemeClr val="dk1"/>
                </a:solidFill>
                <a:latin typeface="Times New Roman"/>
                <a:ea typeface="Times New Roman"/>
                <a:cs typeface="Times New Roman"/>
                <a:sym typeface="Times New Roman"/>
              </a:rPr>
              <a:t>A boosting algorithm that sequentially refines weak learners to improve classification accuracy.</a:t>
            </a:r>
            <a:endParaRPr sz="1800" dirty="0">
              <a:solidFill>
                <a:schemeClr val="dk1"/>
              </a:solidFill>
              <a:latin typeface="Times New Roman"/>
              <a:ea typeface="Times New Roman"/>
              <a:cs typeface="Times New Roman"/>
              <a:sym typeface="Times New Roman"/>
            </a:endParaRPr>
          </a:p>
          <a:p>
            <a:pPr marL="0" marR="381635" lvl="0" indent="0" algn="l" rtl="0">
              <a:lnSpc>
                <a:spcPct val="150000"/>
              </a:lnSpc>
              <a:spcBef>
                <a:spcPts val="685"/>
              </a:spcBef>
              <a:spcAft>
                <a:spcPts val="0"/>
              </a:spcAft>
              <a:buClr>
                <a:schemeClr val="dk1"/>
              </a:buClr>
              <a:buSzPts val="1800"/>
              <a:buFont typeface="Calibri"/>
              <a:buNone/>
            </a:pPr>
            <a:endParaRPr sz="1800" b="1" dirty="0">
              <a:solidFill>
                <a:schemeClr val="dk1"/>
              </a:solidFill>
              <a:latin typeface="Times New Roman"/>
              <a:ea typeface="Times New Roman"/>
              <a:cs typeface="Times New Roman"/>
              <a:sym typeface="Times New Roman"/>
            </a:endParaRPr>
          </a:p>
          <a:p>
            <a:pPr marL="0" marR="381635" lvl="0" indent="0" algn="l" rtl="0">
              <a:lnSpc>
                <a:spcPct val="150000"/>
              </a:lnSpc>
              <a:spcBef>
                <a:spcPts val="685"/>
              </a:spcBef>
              <a:spcAft>
                <a:spcPts val="0"/>
              </a:spcAft>
              <a:buClr>
                <a:schemeClr val="dk1"/>
              </a:buClr>
              <a:buSzPts val="1800"/>
              <a:buFont typeface="Calibri"/>
              <a:buNone/>
            </a:pPr>
            <a:endParaRPr sz="1800" b="1" dirty="0">
              <a:solidFill>
                <a:schemeClr val="dk1"/>
              </a:solidFill>
              <a:latin typeface="Times New Roman"/>
              <a:ea typeface="Times New Roman"/>
              <a:cs typeface="Times New Roman"/>
              <a:sym typeface="Times New Roman"/>
            </a:endParaRPr>
          </a:p>
          <a:p>
            <a:pPr marL="0" marR="381635" lvl="0" indent="0" algn="l" rtl="0">
              <a:lnSpc>
                <a:spcPct val="150000"/>
              </a:lnSpc>
              <a:spcBef>
                <a:spcPts val="685"/>
              </a:spcBef>
              <a:spcAft>
                <a:spcPts val="0"/>
              </a:spcAft>
              <a:buClr>
                <a:schemeClr val="dk1"/>
              </a:buClr>
              <a:buSzPts val="1800"/>
              <a:buFont typeface="Calibri"/>
              <a:buNone/>
            </a:pPr>
            <a:endParaRPr sz="1800" b="1" dirty="0">
              <a:solidFill>
                <a:schemeClr val="dk1"/>
              </a:solidFill>
              <a:latin typeface="Times New Roman"/>
              <a:ea typeface="Times New Roman"/>
              <a:cs typeface="Times New Roman"/>
              <a:sym typeface="Times New Roman"/>
            </a:endParaRPr>
          </a:p>
          <a:p>
            <a:pPr marL="0" marR="381635" lvl="0" indent="0" algn="l" rtl="0">
              <a:lnSpc>
                <a:spcPct val="150000"/>
              </a:lnSpc>
              <a:spcBef>
                <a:spcPts val="685"/>
              </a:spcBef>
              <a:spcAft>
                <a:spcPts val="0"/>
              </a:spcAft>
              <a:buClr>
                <a:schemeClr val="dk1"/>
              </a:buClr>
              <a:buSzPts val="1800"/>
              <a:buFont typeface="Calibri"/>
              <a:buNone/>
            </a:pPr>
            <a:endParaRPr sz="18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B6B5B2C-F82E-1C71-0DB4-4DC29715DB84}"/>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3D3FFA23-676B-F4B5-AE76-9961DFF79CE2}"/>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EA4BE435-350B-78EA-6C8D-999687C98048}"/>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A3C9F0C5-C032-165E-2CBE-AA102F0BAAFA}"/>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BFCD4FB4-9CC6-4811-7FC4-14EAD3B6C54B}"/>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DB174EB0-DDF5-D134-BB4E-60307EC54A8F}"/>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FD9E0270-CD1E-C947-30F5-4FBA5560E3F7}"/>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42BF8E08-393F-A15F-F54B-76797C69EBF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8105116C-A467-B31E-803A-CA8EE9D5D184}"/>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D4856216-AF00-3E64-559B-F3336D348660}"/>
              </a:ext>
            </a:extLst>
          </p:cNvPr>
          <p:cNvSpPr txBox="1"/>
          <p:nvPr/>
        </p:nvSpPr>
        <p:spPr>
          <a:xfrm>
            <a:off x="1976284" y="282826"/>
            <a:ext cx="6400800" cy="2309863"/>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r>
              <a:rPr lang="en-US" b="1" spc="0" dirty="0">
                <a:effectLst/>
                <a:latin typeface="Times New Roman" panose="02020603050405020304" pitchFamily="18" charset="0"/>
                <a:ea typeface="Wingdings" panose="05000000000000000000" pitchFamily="2" charset="2"/>
                <a:cs typeface="Wingdings" panose="05000000000000000000" pitchFamily="2" charset="2"/>
              </a:rPr>
              <a:t>5. SYSTEM DESIGN:</a:t>
            </a: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10" name="Rectangle 2">
            <a:extLst>
              <a:ext uri="{FF2B5EF4-FFF2-40B4-BE49-F238E27FC236}">
                <a16:creationId xmlns:a16="http://schemas.microsoft.com/office/drawing/2014/main" xmlns="" id="{44F70603-A06D-DA2B-863F-758173FC47F0}"/>
              </a:ext>
            </a:extLst>
          </p:cNvPr>
          <p:cNvSpPr>
            <a:spLocks noChangeArrowheads="1"/>
          </p:cNvSpPr>
          <p:nvPr/>
        </p:nvSpPr>
        <p:spPr bwMode="auto">
          <a:xfrm>
            <a:off x="1976284" y="1149285"/>
            <a:ext cx="5943600" cy="615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 SYSTEM ARCHITECTURE:</a:t>
            </a:r>
            <a:endParaRPr kumimoji="0" lang="en-US" altLang="en-US" sz="800" b="0"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457" name="Picture 1">
            <a:extLst>
              <a:ext uri="{FF2B5EF4-FFF2-40B4-BE49-F238E27FC236}">
                <a16:creationId xmlns:a16="http://schemas.microsoft.com/office/drawing/2014/main" xmlns="" id="{B5993CF9-1C91-38EA-665E-D41E09FBA14E}"/>
              </a:ext>
            </a:extLst>
          </p:cNvPr>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2423555" y="2128684"/>
            <a:ext cx="7344890" cy="3756802"/>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3">
            <a:extLst>
              <a:ext uri="{FF2B5EF4-FFF2-40B4-BE49-F238E27FC236}">
                <a16:creationId xmlns:a16="http://schemas.microsoft.com/office/drawing/2014/main" xmlns="" id="{05BF7A27-5C77-834E-2484-0110D5B4D7E1}"/>
              </a:ext>
            </a:extLst>
          </p:cNvPr>
          <p:cNvSpPr>
            <a:spLocks noChangeArrowheads="1"/>
          </p:cNvSpPr>
          <p:nvPr/>
        </p:nvSpPr>
        <p:spPr bwMode="auto">
          <a:xfrm>
            <a:off x="1976284" y="4725724"/>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3958008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8D812E4-9064-AE00-F3B4-0C449BA99148}"/>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D2730B9E-A6D5-A146-19B0-138312F34957}"/>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43548EB1-86A0-E614-4911-22032B737D5C}"/>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A11E8911-B92A-E507-5309-4D8C246710D9}"/>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FC8C267A-3861-1253-E186-B108378E7684}"/>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17C796D2-CB8F-022E-6D09-464678154050}"/>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20B61F97-C7E8-FBDE-AE83-E23D93CE71B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FA78420B-A4A7-3126-B08D-5D7B414490E5}"/>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8C634EB5-2DD0-C429-02B4-B63F4C44FB4B}"/>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0" name="AutoShape 3" descr="Stock market prediction using machine learning classifiers and social  media, news | SpringerLink">
            <a:extLst>
              <a:ext uri="{FF2B5EF4-FFF2-40B4-BE49-F238E27FC236}">
                <a16:creationId xmlns:a16="http://schemas.microsoft.com/office/drawing/2014/main" xmlns="" id="{815AC589-F118-20EE-9F7D-15C488EF0D30}"/>
              </a:ext>
            </a:extLst>
          </p:cNvPr>
          <p:cNvSpPr>
            <a:spLocks noChangeAspect="1" noChangeArrowheads="1"/>
          </p:cNvSpPr>
          <p:nvPr/>
        </p:nvSpPr>
        <p:spPr bwMode="auto">
          <a:xfrm>
            <a:off x="1235948" y="1767636"/>
            <a:ext cx="327025" cy="32702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2">
            <a:extLst>
              <a:ext uri="{FF2B5EF4-FFF2-40B4-BE49-F238E27FC236}">
                <a16:creationId xmlns:a16="http://schemas.microsoft.com/office/drawing/2014/main" xmlns="" id="{A72E3B54-7E83-407F-DD8D-F59F3A80766B}"/>
              </a:ext>
            </a:extLst>
          </p:cNvPr>
          <p:cNvSpPr>
            <a:spLocks noChangeAspect="1" noChangeArrowheads="1"/>
          </p:cNvSpPr>
          <p:nvPr/>
        </p:nvSpPr>
        <p:spPr bwMode="auto">
          <a:xfrm>
            <a:off x="1235948" y="2551861"/>
            <a:ext cx="327025" cy="32702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481" name="Picture 5">
            <a:extLst>
              <a:ext uri="{FF2B5EF4-FFF2-40B4-BE49-F238E27FC236}">
                <a16:creationId xmlns:a16="http://schemas.microsoft.com/office/drawing/2014/main" xmlns="" id="{2F9B3847-F9B0-955A-56AC-855090F09F22}"/>
              </a:ext>
            </a:extLst>
          </p:cNvPr>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2200527" y="3990137"/>
            <a:ext cx="7155149" cy="2523764"/>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Rectangle 5">
            <a:extLst>
              <a:ext uri="{FF2B5EF4-FFF2-40B4-BE49-F238E27FC236}">
                <a16:creationId xmlns:a16="http://schemas.microsoft.com/office/drawing/2014/main" xmlns="" id="{4A48E41A-BE9D-0225-F5F5-8F191DA0CAFC}"/>
              </a:ext>
            </a:extLst>
          </p:cNvPr>
          <p:cNvSpPr>
            <a:spLocks noChangeArrowheads="1"/>
          </p:cNvSpPr>
          <p:nvPr/>
        </p:nvSpPr>
        <p:spPr bwMode="auto">
          <a:xfrm>
            <a:off x="1517625" y="352749"/>
            <a:ext cx="9354990" cy="3416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 DATA FLOW DIAGRAM:</a:t>
            </a:r>
            <a:endParaRPr kumimoji="0" lang="en-US" altLang="en-US" b="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Font typeface="Wingdings" pitchFamily="2" charset="2"/>
              <a:buChar char="Ø"/>
            </a:pPr>
            <a:r>
              <a:rPr lang="en-US" b="1" dirty="0" smtClean="0">
                <a:latin typeface="Times New Roman" pitchFamily="18" charset="0"/>
                <a:cs typeface="Times New Roman" pitchFamily="18" charset="0"/>
              </a:rPr>
              <a:t>User Interaction &amp; Registration:</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New users register through the Registration System.</a:t>
            </a:r>
          </a:p>
          <a:p>
            <a:pPr marL="342900" indent="-342900">
              <a:buFont typeface="Arial" pitchFamily="34" charset="0"/>
              <a:buChar char="•"/>
            </a:pPr>
            <a:r>
              <a:rPr lang="en-US" dirty="0" smtClean="0">
                <a:latin typeface="Times New Roman" pitchFamily="18" charset="0"/>
                <a:cs typeface="Times New Roman" pitchFamily="18" charset="0"/>
              </a:rPr>
              <a:t>Registered users or </a:t>
            </a:r>
            <a:r>
              <a:rPr lang="en-US" dirty="0" err="1" smtClean="0">
                <a:latin typeface="Times New Roman" pitchFamily="18" charset="0"/>
                <a:cs typeface="Times New Roman" pitchFamily="18" charset="0"/>
              </a:rPr>
              <a:t>admins</a:t>
            </a:r>
            <a:r>
              <a:rPr lang="en-US" dirty="0" smtClean="0">
                <a:latin typeface="Times New Roman" pitchFamily="18" charset="0"/>
                <a:cs typeface="Times New Roman" pitchFamily="18" charset="0"/>
              </a:rPr>
              <a:t> can input flight details to check for possible delays.</a:t>
            </a:r>
          </a:p>
          <a:p>
            <a:pPr>
              <a:buFont typeface="Wingdings" pitchFamily="2" charset="2"/>
              <a:buChar char="Ø"/>
            </a:pPr>
            <a:r>
              <a:rPr lang="en-US" b="1" dirty="0" smtClean="0">
                <a:latin typeface="Times New Roman" pitchFamily="18" charset="0"/>
                <a:cs typeface="Times New Roman" pitchFamily="18" charset="0"/>
              </a:rPr>
              <a:t>Prediction Process:</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The Prediction System retrieves the trained Machine Learning model from the Database.</a:t>
            </a:r>
          </a:p>
          <a:p>
            <a:pPr>
              <a:buFont typeface="Arial" pitchFamily="34" charset="0"/>
              <a:buChar char="•"/>
            </a:pPr>
            <a:r>
              <a:rPr lang="en-US" dirty="0" smtClean="0">
                <a:latin typeface="Times New Roman" pitchFamily="18" charset="0"/>
                <a:cs typeface="Times New Roman" pitchFamily="18" charset="0"/>
              </a:rPr>
              <a:t>It processes the flight details, performs prediction, and stores the result in the Result component.</a:t>
            </a:r>
          </a:p>
          <a:p>
            <a:pPr>
              <a:buFont typeface="Wingdings" pitchFamily="2" charset="2"/>
              <a:buChar char="Ø"/>
            </a:pPr>
            <a:r>
              <a:rPr lang="en-US" b="1" dirty="0" smtClean="0">
                <a:latin typeface="Times New Roman" pitchFamily="18" charset="0"/>
                <a:cs typeface="Times New Roman" pitchFamily="18" charset="0"/>
              </a:rPr>
              <a:t>Admin &amp; Data Management:</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The Admin manages users through the User Management System.</a:t>
            </a:r>
          </a:p>
          <a:p>
            <a:pPr>
              <a:buFont typeface="Arial" pitchFamily="34" charset="0"/>
              <a:buChar char="•"/>
            </a:pPr>
            <a:r>
              <a:rPr lang="en-US" dirty="0" smtClean="0">
                <a:latin typeface="Times New Roman" pitchFamily="18" charset="0"/>
                <a:cs typeface="Times New Roman" pitchFamily="18" charset="0"/>
              </a:rPr>
              <a:t>The Database stores all important data like user information, trained models, and prediction history for efficient system functioning.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xmlns="" id="{7C3FEBF3-4884-0AE8-61C2-58E0C8806EB3}"/>
              </a:ext>
            </a:extLst>
          </p:cNvPr>
          <p:cNvSpPr>
            <a:spLocks noChangeArrowheads="1"/>
          </p:cNvSpPr>
          <p:nvPr/>
        </p:nvSpPr>
        <p:spPr bwMode="auto">
          <a:xfrm>
            <a:off x="1693148" y="2878886"/>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7">
            <a:extLst>
              <a:ext uri="{FF2B5EF4-FFF2-40B4-BE49-F238E27FC236}">
                <a16:creationId xmlns:a16="http://schemas.microsoft.com/office/drawing/2014/main" xmlns="" id="{FC3DA6F3-02A2-1068-3CCD-BE4B8FCC727C}"/>
              </a:ext>
            </a:extLst>
          </p:cNvPr>
          <p:cNvSpPr>
            <a:spLocks noChangeArrowheads="1"/>
          </p:cNvSpPr>
          <p:nvPr/>
        </p:nvSpPr>
        <p:spPr bwMode="auto">
          <a:xfrm>
            <a:off x="1693148" y="4814049"/>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3234850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85F8AC1-9847-1565-C3FA-744EAC66D61E}"/>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7ABF1AD3-6526-55E5-D555-92F5EA3EB643}"/>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2B235F15-25D7-2FF2-BD4B-E93F14E31AB9}"/>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83B31ABE-B5EC-BE38-0847-1674FAE79F9A}"/>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33C8D547-8035-8C2A-23EF-432D3D4A7002}"/>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88A3015C-EE13-6C0C-C22B-FFDB148D79DF}"/>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7ED1B242-F506-F0F4-BF07-635DF41FACE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AF6033FE-C8C5-9544-755F-407C6D094520}"/>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61F97AD3-0025-D5E2-AA8A-2208D993A436}"/>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pic>
        <p:nvPicPr>
          <p:cNvPr id="10" name="Picture 9">
            <a:extLst>
              <a:ext uri="{FF2B5EF4-FFF2-40B4-BE49-F238E27FC236}">
                <a16:creationId xmlns:a16="http://schemas.microsoft.com/office/drawing/2014/main" xmlns="" id="{BDCE2EE0-1B2B-81E7-9101-9BFC189F3F74}"/>
              </a:ext>
            </a:extLst>
          </p:cNvPr>
          <p:cNvPicPr>
            <a:picLocks noChangeAspect="1"/>
          </p:cNvPicPr>
          <p:nvPr/>
        </p:nvPicPr>
        <p:blipFill>
          <a:blip r:embed="rId8">
            <a:extLst>
              <a:ext uri="{28A0092B-C50C-407E-A947-70E740481C1C}">
                <a14:useLocalDpi xmlns:a14="http://schemas.microsoft.com/office/drawing/2010/main" xmlns="" val="0"/>
              </a:ext>
            </a:extLst>
          </a:blip>
          <a:srcRect/>
          <a:stretch>
            <a:fillRect/>
          </a:stretch>
        </p:blipFill>
        <p:spPr bwMode="auto">
          <a:xfrm>
            <a:off x="3482785" y="849376"/>
            <a:ext cx="4138579" cy="3467724"/>
          </a:xfrm>
          <a:prstGeom prst="rect">
            <a:avLst/>
          </a:prstGeom>
          <a:noFill/>
          <a:ln>
            <a:noFill/>
          </a:ln>
        </p:spPr>
      </p:pic>
      <p:sp>
        <p:nvSpPr>
          <p:cNvPr id="12" name="TextBox 11">
            <a:extLst>
              <a:ext uri="{FF2B5EF4-FFF2-40B4-BE49-F238E27FC236}">
                <a16:creationId xmlns:a16="http://schemas.microsoft.com/office/drawing/2014/main" xmlns="" id="{1280ACF9-1339-F676-EA4C-D1B8674106E9}"/>
              </a:ext>
            </a:extLst>
          </p:cNvPr>
          <p:cNvSpPr txBox="1"/>
          <p:nvPr/>
        </p:nvSpPr>
        <p:spPr>
          <a:xfrm>
            <a:off x="1170039" y="4586085"/>
            <a:ext cx="9497961" cy="2031325"/>
          </a:xfrm>
          <a:prstGeom prst="rect">
            <a:avLst/>
          </a:prstGeom>
          <a:noFill/>
        </p:spPr>
        <p:txBody>
          <a:bodyPr wrap="square" rtlCol="0">
            <a:spAutoFit/>
          </a:bodyPr>
          <a:lstStyle/>
          <a:p>
            <a:pPr>
              <a:buFont typeface="Arial" pitchFamily="34" charset="0"/>
              <a:buChar char="•"/>
            </a:pPr>
            <a:r>
              <a:rPr lang="en-US" dirty="0" smtClean="0">
                <a:latin typeface="Times New Roman" pitchFamily="18" charset="0"/>
                <a:cs typeface="Times New Roman" pitchFamily="18" charset="0"/>
              </a:rPr>
              <a:t>This component diagram represents a Flight Delay Prediction System where the Admin manages users, and Users interact with the system by registering, logging in, and using the Prediction System to predict flight delays. The Prediction System uses a trained model to perform predictions.</a:t>
            </a:r>
          </a:p>
          <a:p>
            <a:pPr>
              <a:buFont typeface="Arial" pitchFamily="34" charset="0"/>
              <a:buChar char="•"/>
            </a:pPr>
            <a:r>
              <a:rPr lang="en-US" dirty="0" smtClean="0">
                <a:latin typeface="Times New Roman" pitchFamily="18" charset="0"/>
                <a:cs typeface="Times New Roman" pitchFamily="18" charset="0"/>
              </a:rPr>
              <a:t>All user data and flight details are stored and retrieved from the Database. The Admin can view, activate, or block users, while the Prediction System reads and writes data (user and flight data) from/to the Database to generate accurate predictions.</a:t>
            </a:r>
          </a:p>
          <a:p>
            <a:endParaRPr lang="en-IN" dirty="0"/>
          </a:p>
        </p:txBody>
      </p:sp>
      <p:sp>
        <p:nvSpPr>
          <p:cNvPr id="13" name="TextBox 12"/>
          <p:cNvSpPr txBox="1"/>
          <p:nvPr/>
        </p:nvSpPr>
        <p:spPr>
          <a:xfrm>
            <a:off x="1260909" y="192505"/>
            <a:ext cx="2473819" cy="646331"/>
          </a:xfrm>
          <a:prstGeom prst="rect">
            <a:avLst/>
          </a:prstGeom>
          <a:noFill/>
        </p:spPr>
        <p:txBody>
          <a:bodyPr wrap="none" rtlCol="0">
            <a:spAutoFit/>
          </a:bodyPr>
          <a:lstStyle/>
          <a:p>
            <a:pPr lvl="0"/>
            <a:r>
              <a:rPr lang="en-US" b="1" dirty="0" smtClean="0">
                <a:solidFill>
                  <a:srgbClr val="000000"/>
                </a:solidFill>
                <a:latin typeface="Times New Roman"/>
                <a:ea typeface="Times New Roman"/>
                <a:cs typeface="Times New Roman"/>
                <a:sym typeface="Times New Roman"/>
              </a:rPr>
              <a:t>5.3 UML DIAGRAMS</a:t>
            </a:r>
            <a:r>
              <a:rPr lang="en-US" b="1" u="sng" dirty="0" smtClean="0">
                <a:solidFill>
                  <a:srgbClr val="000000"/>
                </a:solidFill>
                <a:latin typeface="Times New Roman"/>
                <a:ea typeface="Times New Roman"/>
                <a:cs typeface="Times New Roman"/>
                <a:sym typeface="Times New Roman"/>
              </a:rPr>
              <a:t>:</a:t>
            </a:r>
            <a:endParaRPr lang="en-US" b="1" u="sng" dirty="0" smtClean="0">
              <a:solidFill>
                <a:schemeClr val="dk1"/>
              </a:solidFill>
              <a:ea typeface="Calibri"/>
              <a:cs typeface="Calibri"/>
              <a:sym typeface="Calibri"/>
            </a:endParaRPr>
          </a:p>
          <a:p>
            <a:endParaRPr lang="en-US" dirty="0"/>
          </a:p>
        </p:txBody>
      </p:sp>
    </p:spTree>
    <p:extLst>
      <p:ext uri="{BB962C8B-B14F-4D97-AF65-F5344CB8AC3E}">
        <p14:creationId xmlns:p14="http://schemas.microsoft.com/office/powerpoint/2010/main" xmlns="" val="827134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72C8249-EAC1-926C-0583-F2F4BF0D24E7}"/>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90024BCA-5D0E-FD1A-E2E7-602B7C1EF487}"/>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81488B22-D17E-8745-14DC-617C7426D9F8}"/>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9E62DAFD-4EC9-A354-DBDA-2BE675C0511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405EC2DA-3828-914D-DA0E-2EA2A7006DCE}"/>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53051508-CB71-F950-347E-EBF0E80593D3}"/>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B20DBD0A-F0D6-DD09-DD4C-11FF36739878}"/>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6625BBF0-400F-5FD5-80BD-F808F005C5B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CBFC4FCC-F16F-FD0F-57B6-8F9D3B2C6F66}"/>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D1BE5928-8358-9A3F-0266-935970FBC565}"/>
              </a:ext>
            </a:extLst>
          </p:cNvPr>
          <p:cNvSpPr txBox="1"/>
          <p:nvPr/>
        </p:nvSpPr>
        <p:spPr>
          <a:xfrm>
            <a:off x="1489587" y="244977"/>
            <a:ext cx="9193161" cy="3644075"/>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a:lnSpc>
                <a:spcPct val="115000"/>
              </a:lnSpc>
              <a:spcAft>
                <a:spcPts val="10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5.4 USE CASE DIAGRAM: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kern="150" dirty="0">
                <a:solidFill>
                  <a:srgbClr val="000000"/>
                </a:solidFill>
                <a:effectLst/>
                <a:latin typeface="Times New Roman" panose="02020603050405020304" pitchFamily="18" charset="0"/>
                <a:ea typeface="DejaVu Sans"/>
                <a:cs typeface="DejaVu Sans"/>
              </a:rPr>
              <a:t>A use case diagram in the Unified Modeling Language (UML) is a type of behavioral diagram defined by and created from a Use-case analysis. </a:t>
            </a:r>
          </a:p>
          <a:p>
            <a:pPr marL="285750" indent="-285750" algn="just">
              <a:lnSpc>
                <a:spcPct val="150000"/>
              </a:lnSpc>
              <a:buFont typeface="Wingdings" panose="05000000000000000000" pitchFamily="2" charset="2"/>
              <a:buChar char="Ø"/>
            </a:pPr>
            <a:r>
              <a:rPr lang="en-US" sz="1800" kern="150" dirty="0">
                <a:solidFill>
                  <a:srgbClr val="000000"/>
                </a:solidFill>
                <a:effectLst/>
                <a:latin typeface="Times New Roman" panose="02020603050405020304" pitchFamily="18" charset="0"/>
                <a:ea typeface="DejaVu Sans"/>
                <a:cs typeface="DejaVu Sans"/>
              </a:rPr>
              <a:t>Its purpose is to present a graphical overview of the functionality provided by a system in terms of actors, their goals (represented as use cases), and any dependencies between those use cases. </a:t>
            </a:r>
          </a:p>
          <a:p>
            <a:pPr marL="285750" indent="-285750" algn="just">
              <a:lnSpc>
                <a:spcPct val="150000"/>
              </a:lnSpc>
              <a:buFont typeface="Wingdings" panose="05000000000000000000" pitchFamily="2" charset="2"/>
              <a:buChar char="Ø"/>
            </a:pPr>
            <a:r>
              <a:rPr lang="en-US" sz="1800" kern="150" dirty="0">
                <a:solidFill>
                  <a:srgbClr val="000000"/>
                </a:solidFill>
                <a:effectLst/>
                <a:latin typeface="Times New Roman" panose="02020603050405020304" pitchFamily="18" charset="0"/>
                <a:ea typeface="DejaVu Sans"/>
                <a:cs typeface="DejaVu Sans"/>
              </a:rPr>
              <a:t>The main purpose of a use case diagram is to show what system functions are performed for which actor. Roles of the actors in the system can be depicted. </a:t>
            </a:r>
            <a:endParaRPr lang="en-IN" sz="1800" kern="150" dirty="0">
              <a:effectLst/>
              <a:latin typeface="Liberation Serif"/>
              <a:ea typeface="DejaVu Sans"/>
              <a:cs typeface="DejaVu Sans"/>
            </a:endParaRPr>
          </a:p>
        </p:txBody>
      </p:sp>
      <p:pic>
        <p:nvPicPr>
          <p:cNvPr id="10" name="Picture 9">
            <a:extLst>
              <a:ext uri="{FF2B5EF4-FFF2-40B4-BE49-F238E27FC236}">
                <a16:creationId xmlns:a16="http://schemas.microsoft.com/office/drawing/2014/main" xmlns="" id="{1C1D407E-EF66-A7FA-A36F-2AF546DD3D14}"/>
              </a:ext>
            </a:extLst>
          </p:cNvPr>
          <p:cNvPicPr>
            <a:picLocks noChangeAspect="1"/>
          </p:cNvPicPr>
          <p:nvPr/>
        </p:nvPicPr>
        <p:blipFill>
          <a:blip r:embed="rId8">
            <a:extLst>
              <a:ext uri="{28A0092B-C50C-407E-A947-70E740481C1C}">
                <a14:useLocalDpi xmlns:a14="http://schemas.microsoft.com/office/drawing/2010/main" xmlns="" val="0"/>
              </a:ext>
            </a:extLst>
          </a:blip>
          <a:srcRect/>
          <a:stretch>
            <a:fillRect/>
          </a:stretch>
        </p:blipFill>
        <p:spPr bwMode="auto">
          <a:xfrm>
            <a:off x="4447990" y="3846467"/>
            <a:ext cx="3040380" cy="2766555"/>
          </a:xfrm>
          <a:prstGeom prst="rect">
            <a:avLst/>
          </a:prstGeom>
          <a:noFill/>
          <a:ln>
            <a:noFill/>
          </a:ln>
        </p:spPr>
      </p:pic>
    </p:spTree>
    <p:extLst>
      <p:ext uri="{BB962C8B-B14F-4D97-AF65-F5344CB8AC3E}">
        <p14:creationId xmlns:p14="http://schemas.microsoft.com/office/powerpoint/2010/main" xmlns="" val="1979145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F800500-2F1C-C03C-7FF2-6FDB2EA9BC92}"/>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EF96260E-671D-641C-A4C0-2E048D82BD18}"/>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6E68ECE0-4F32-C7CC-3C61-8E24A908644E}"/>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45D6A4B4-392A-A122-1DCB-E086A2E53209}"/>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B09CBD95-478E-1682-82CF-72FB4E1C8240}"/>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7E8DFCB3-FFA3-305C-A9D1-7548218C6FBA}"/>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7A50E8D4-D3B3-3F40-64C0-5E1A3DB46C8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6D71792D-9D4C-BF50-9193-AD39022A420E}"/>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DD0DF332-EDA2-786F-F83E-66161AEAA2BF}"/>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8A9F9F7C-5F5B-E9A2-6165-6CA381919E8B}"/>
              </a:ext>
            </a:extLst>
          </p:cNvPr>
          <p:cNvSpPr txBox="1"/>
          <p:nvPr/>
        </p:nvSpPr>
        <p:spPr>
          <a:xfrm>
            <a:off x="1489588" y="244977"/>
            <a:ext cx="9042946" cy="4219617"/>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a:lnSpc>
                <a:spcPct val="115000"/>
              </a:lnSpc>
              <a:spcAft>
                <a:spcPts val="1000"/>
              </a:spcAft>
              <a:buNone/>
              <a:tabLst>
                <a:tab pos="157353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5.5 CLASS DIAGRAM: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Ø"/>
              <a:tabLst>
                <a:tab pos="157353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a:t>
            </a:r>
          </a:p>
          <a:p>
            <a:pPr marL="285750" indent="-285750" algn="just">
              <a:lnSpc>
                <a:spcPct val="150000"/>
              </a:lnSpc>
              <a:spcAft>
                <a:spcPts val="1000"/>
              </a:spcAft>
              <a:buFont typeface="Wingdings" panose="05000000000000000000" pitchFamily="2" charset="2"/>
              <a:buChar char="Ø"/>
              <a:tabLst>
                <a:tab pos="157353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explains which class contains information.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pic>
        <p:nvPicPr>
          <p:cNvPr id="10" name="Picture 9">
            <a:extLst>
              <a:ext uri="{FF2B5EF4-FFF2-40B4-BE49-F238E27FC236}">
                <a16:creationId xmlns:a16="http://schemas.microsoft.com/office/drawing/2014/main" xmlns="" id="{392FFF9F-1330-33E8-B331-05528CF6B8E5}"/>
              </a:ext>
            </a:extLst>
          </p:cNvPr>
          <p:cNvPicPr>
            <a:picLocks noChangeAspect="1"/>
          </p:cNvPicPr>
          <p:nvPr/>
        </p:nvPicPr>
        <p:blipFill>
          <a:blip r:embed="rId8">
            <a:extLst>
              <a:ext uri="{28A0092B-C50C-407E-A947-70E740481C1C}">
                <a14:useLocalDpi xmlns:a14="http://schemas.microsoft.com/office/drawing/2010/main" xmlns="" val="0"/>
              </a:ext>
            </a:extLst>
          </a:blip>
          <a:srcRect/>
          <a:stretch>
            <a:fillRect/>
          </a:stretch>
        </p:blipFill>
        <p:spPr bwMode="auto">
          <a:xfrm>
            <a:off x="4069695" y="2855449"/>
            <a:ext cx="3482340" cy="3467100"/>
          </a:xfrm>
          <a:prstGeom prst="rect">
            <a:avLst/>
          </a:prstGeom>
          <a:noFill/>
          <a:ln>
            <a:noFill/>
          </a:ln>
        </p:spPr>
      </p:pic>
    </p:spTree>
    <p:extLst>
      <p:ext uri="{BB962C8B-B14F-4D97-AF65-F5344CB8AC3E}">
        <p14:creationId xmlns:p14="http://schemas.microsoft.com/office/powerpoint/2010/main" xmlns="" val="474025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10C5956-6F6A-1D93-4CC4-E553FF371350}"/>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8C853DAA-A290-675C-948F-4C580ACC9323}"/>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2CD4F3BD-1C8B-7F4E-8526-41319CB13DE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4212B9F4-66D9-336A-B996-552FF70FE8EC}"/>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96745210-4BE5-CD7E-B8B5-126780D5D37D}"/>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B2567DE0-CC14-A380-5BE8-D8B8C01FCDBB}"/>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AB09E7F4-99B2-1357-58E0-562BD2FD56A2}"/>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90202925-C036-4336-9AAE-BC4114B8B48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4D2DEBC2-437D-90E4-3D48-00348FD2FBF8}"/>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E2647C50-2F95-4F7A-4605-04957281AFAC}"/>
              </a:ext>
            </a:extLst>
          </p:cNvPr>
          <p:cNvSpPr txBox="1"/>
          <p:nvPr/>
        </p:nvSpPr>
        <p:spPr>
          <a:xfrm>
            <a:off x="1489587" y="244977"/>
            <a:ext cx="9193161" cy="2531142"/>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a:lnSpc>
                <a:spcPct val="115000"/>
              </a:lnSpc>
              <a:spcAft>
                <a:spcPts val="10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 SEQUENCE DIAGRAM: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50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sequence diagram in Unified Modeling Language (UML) is a kind of interaction diagram that shows how processes operate with one another and in what order. </a:t>
            </a:r>
          </a:p>
          <a:p>
            <a:pPr marL="285750" indent="-285750">
              <a:lnSpc>
                <a:spcPct val="150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 construct of a Message Sequence Chart. Sequence diagrams are sometimes called event diagrams, event scenarios, and timing diagrams.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01A9495F-DCB8-EF4B-C559-5D04587DEDA1}"/>
              </a:ext>
            </a:extLst>
          </p:cNvPr>
          <p:cNvPicPr>
            <a:picLocks noChangeAspect="1"/>
          </p:cNvPicPr>
          <p:nvPr/>
        </p:nvPicPr>
        <p:blipFill>
          <a:blip r:embed="rId8">
            <a:extLst>
              <a:ext uri="{28A0092B-C50C-407E-A947-70E740481C1C}">
                <a14:useLocalDpi xmlns:a14="http://schemas.microsoft.com/office/drawing/2010/main" xmlns="" val="0"/>
              </a:ext>
            </a:extLst>
          </a:blip>
          <a:srcRect/>
          <a:stretch>
            <a:fillRect/>
          </a:stretch>
        </p:blipFill>
        <p:spPr bwMode="auto">
          <a:xfrm>
            <a:off x="3419167" y="2812026"/>
            <a:ext cx="5334000" cy="3513066"/>
          </a:xfrm>
          <a:prstGeom prst="rect">
            <a:avLst/>
          </a:prstGeom>
          <a:noFill/>
          <a:ln>
            <a:noFill/>
          </a:ln>
        </p:spPr>
      </p:pic>
    </p:spTree>
    <p:extLst>
      <p:ext uri="{BB962C8B-B14F-4D97-AF65-F5344CB8AC3E}">
        <p14:creationId xmlns:p14="http://schemas.microsoft.com/office/powerpoint/2010/main" xmlns="" val="14752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Single Corner Rounded 10">
            <a:extLst>
              <a:ext uri="{FF2B5EF4-FFF2-40B4-BE49-F238E27FC236}">
                <a16:creationId xmlns:a16="http://schemas.microsoft.com/office/drawing/2014/main" xmlns="" id="{19BA07C6-C389-6E95-A8EA-5E602DEE0863}"/>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Graphic 11" descr="Airplane with solid fill">
            <a:extLst>
              <a:ext uri="{FF2B5EF4-FFF2-40B4-BE49-F238E27FC236}">
                <a16:creationId xmlns:a16="http://schemas.microsoft.com/office/drawing/2014/main" xmlns="" id="{72FFE25B-5477-43D8-E3CC-D05E4860EB89}"/>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15" name="Graphic 14" descr="Run with solid fill">
            <a:extLst>
              <a:ext uri="{FF2B5EF4-FFF2-40B4-BE49-F238E27FC236}">
                <a16:creationId xmlns:a16="http://schemas.microsoft.com/office/drawing/2014/main" xmlns="" id="{520CD992-3156-E9CD-16A8-B18C33A241DA}"/>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16" name="Graphic 15" descr="Clock with solid fill">
            <a:extLst>
              <a:ext uri="{FF2B5EF4-FFF2-40B4-BE49-F238E27FC236}">
                <a16:creationId xmlns:a16="http://schemas.microsoft.com/office/drawing/2014/main" xmlns="" id="{AA03CCA7-8046-9FC3-EB2E-F7C109AA81F0}"/>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17" name="Rectangle: Single Corner Rounded 16">
            <a:extLst>
              <a:ext uri="{FF2B5EF4-FFF2-40B4-BE49-F238E27FC236}">
                <a16:creationId xmlns:a16="http://schemas.microsoft.com/office/drawing/2014/main" xmlns="" id="{EBA72DD6-EAD6-98D2-8561-E6399781AAEC}"/>
              </a:ext>
            </a:extLst>
          </p:cNvPr>
          <p:cNvSpPr/>
          <p:nvPr/>
        </p:nvSpPr>
        <p:spPr>
          <a:xfrm>
            <a:off x="11218606" y="4628"/>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8" name="Graphic 17" descr="Airplane with solid fill">
            <a:extLst>
              <a:ext uri="{FF2B5EF4-FFF2-40B4-BE49-F238E27FC236}">
                <a16:creationId xmlns:a16="http://schemas.microsoft.com/office/drawing/2014/main" xmlns="" id="{8D89F5E5-CF9C-A5D1-49D1-8DF41F6D2C5B}"/>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22505"/>
            <a:ext cx="914400" cy="914400"/>
          </a:xfrm>
          <a:prstGeom prst="rect">
            <a:avLst/>
          </a:prstGeom>
        </p:spPr>
      </p:pic>
      <p:pic>
        <p:nvPicPr>
          <p:cNvPr id="19" name="Graphic 18" descr="Run with solid fill">
            <a:extLst>
              <a:ext uri="{FF2B5EF4-FFF2-40B4-BE49-F238E27FC236}">
                <a16:creationId xmlns:a16="http://schemas.microsoft.com/office/drawing/2014/main" xmlns="" id="{E5FA8536-9AFC-E602-B86B-17878C5F1A94}"/>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62074"/>
            <a:ext cx="787387" cy="787387"/>
          </a:xfrm>
          <a:prstGeom prst="rect">
            <a:avLst/>
          </a:prstGeom>
        </p:spPr>
      </p:pic>
      <p:pic>
        <p:nvPicPr>
          <p:cNvPr id="20" name="Graphic 19" descr="Clock with solid fill">
            <a:extLst>
              <a:ext uri="{FF2B5EF4-FFF2-40B4-BE49-F238E27FC236}">
                <a16:creationId xmlns:a16="http://schemas.microsoft.com/office/drawing/2014/main" xmlns="" id="{8A571ACA-7B48-4B3A-EB71-9671C87720A8}"/>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7586"/>
            <a:ext cx="673510" cy="673510"/>
          </a:xfrm>
          <a:prstGeom prst="rect">
            <a:avLst/>
          </a:prstGeom>
        </p:spPr>
      </p:pic>
      <p:sp>
        <p:nvSpPr>
          <p:cNvPr id="21" name="TextBox 20">
            <a:extLst>
              <a:ext uri="{FF2B5EF4-FFF2-40B4-BE49-F238E27FC236}">
                <a16:creationId xmlns:a16="http://schemas.microsoft.com/office/drawing/2014/main" xmlns="" id="{D697CE15-8172-860B-86F7-B160490EA9EB}"/>
              </a:ext>
            </a:extLst>
          </p:cNvPr>
          <p:cNvSpPr txBox="1"/>
          <p:nvPr/>
        </p:nvSpPr>
        <p:spPr>
          <a:xfrm>
            <a:off x="1573161" y="848545"/>
            <a:ext cx="9495503" cy="3447098"/>
          </a:xfrm>
          <a:prstGeom prst="rect">
            <a:avLst/>
          </a:prstGeom>
          <a:noFill/>
        </p:spPr>
        <p:txBody>
          <a:bodyPr wrap="square" rtlCol="0">
            <a:spAutoFit/>
          </a:bodyPr>
          <a:lstStyle/>
          <a:p>
            <a:r>
              <a:rPr lang="en-IN" sz="3000" b="1" u="sng" dirty="0">
                <a:solidFill>
                  <a:srgbClr val="0070C0"/>
                </a:solidFill>
                <a:latin typeface="Times New Roman" panose="02020603050405020304" pitchFamily="18" charset="0"/>
                <a:cs typeface="Times New Roman" panose="02020603050405020304" pitchFamily="18" charset="0"/>
              </a:rPr>
              <a:t>CONTENTS:</a:t>
            </a:r>
          </a:p>
          <a:p>
            <a:endParaRPr lang="en-IN" sz="2800" b="1" dirty="0">
              <a:solidFill>
                <a:srgbClr val="0070C0"/>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b="1"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sz="2000" b="1"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sz="2000" b="1" dirty="0">
                <a:latin typeface="Times New Roman" panose="02020603050405020304" pitchFamily="18" charset="0"/>
                <a:cs typeface="Times New Roman" panose="02020603050405020304" pitchFamily="18" charset="0"/>
              </a:rPr>
              <a:t>EXISTING SYSTEM</a:t>
            </a:r>
          </a:p>
          <a:p>
            <a:pPr marL="514350" indent="-514350">
              <a:buFont typeface="+mj-lt"/>
              <a:buAutoNum type="arabicPeriod"/>
            </a:pPr>
            <a:r>
              <a:rPr lang="en-IN" sz="2000" b="1" dirty="0">
                <a:latin typeface="Times New Roman" panose="02020603050405020304" pitchFamily="18" charset="0"/>
                <a:cs typeface="Times New Roman" panose="02020603050405020304" pitchFamily="18" charset="0"/>
              </a:rPr>
              <a:t>PROPOSED SYSTEM</a:t>
            </a:r>
          </a:p>
          <a:p>
            <a:pPr marL="514350" indent="-514350">
              <a:buFont typeface="+mj-lt"/>
              <a:buAutoNum type="arabicPeriod"/>
            </a:pPr>
            <a:r>
              <a:rPr lang="en-IN" sz="2000" b="1" dirty="0">
                <a:latin typeface="Times New Roman" panose="02020603050405020304" pitchFamily="18" charset="0"/>
                <a:cs typeface="Times New Roman" panose="02020603050405020304" pitchFamily="18" charset="0"/>
              </a:rPr>
              <a:t>SYSTEM DESIGN</a:t>
            </a:r>
          </a:p>
          <a:p>
            <a:pPr marL="514350" indent="-514350">
              <a:buFont typeface="+mj-lt"/>
              <a:buAutoNum type="arabicPeriod"/>
            </a:pPr>
            <a:r>
              <a:rPr lang="en-IN" sz="2000" b="1" dirty="0">
                <a:latin typeface="Times New Roman" panose="02020603050405020304" pitchFamily="18" charset="0"/>
                <a:cs typeface="Times New Roman" panose="02020603050405020304" pitchFamily="18" charset="0"/>
              </a:rPr>
              <a:t>TEST CASES</a:t>
            </a:r>
          </a:p>
          <a:p>
            <a:pPr marL="514350" indent="-514350">
              <a:buFont typeface="+mj-lt"/>
              <a:buAutoNum type="arabicPeriod"/>
            </a:pPr>
            <a:r>
              <a:rPr lang="en-IN" sz="2000" b="1" dirty="0">
                <a:latin typeface="Times New Roman" panose="02020603050405020304" pitchFamily="18" charset="0"/>
                <a:cs typeface="Times New Roman" panose="02020603050405020304" pitchFamily="18" charset="0"/>
              </a:rPr>
              <a:t>RESULTS</a:t>
            </a:r>
          </a:p>
          <a:p>
            <a:pPr marL="514350" indent="-514350">
              <a:buFont typeface="+mj-lt"/>
              <a:buAutoNum type="arabicPeriod"/>
            </a:pPr>
            <a:r>
              <a:rPr lang="en-IN" sz="20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xmlns="" val="258658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6" presetClass="entr" presetSubtype="0" fill="hold" nodeType="withEffect">
                                  <p:stCondLst>
                                    <p:cond delay="0"/>
                                  </p:stCondLst>
                                  <p:childTnLst>
                                    <p:set>
                                      <p:cBhvr>
                                        <p:cTn id="30" dur="1" fill="hold">
                                          <p:stCondLst>
                                            <p:cond delay="0"/>
                                          </p:stCondLst>
                                        </p:cTn>
                                        <p:tgtEl>
                                          <p:spTgt spid="21">
                                            <p:txEl>
                                              <p:pRg st="2" end="2"/>
                                            </p:txEl>
                                          </p:spTgt>
                                        </p:tgtEl>
                                        <p:attrNameLst>
                                          <p:attrName>style.visibility</p:attrName>
                                        </p:attrNameLst>
                                      </p:cBhvr>
                                      <p:to>
                                        <p:strVal val="visible"/>
                                      </p:to>
                                    </p:set>
                                    <p:animEffect transition="in" filter="wipe(down)">
                                      <p:cBhvr>
                                        <p:cTn id="31" dur="580">
                                          <p:stCondLst>
                                            <p:cond delay="0"/>
                                          </p:stCondLst>
                                        </p:cTn>
                                        <p:tgtEl>
                                          <p:spTgt spid="21">
                                            <p:txEl>
                                              <p:pRg st="2" end="2"/>
                                            </p:txEl>
                                          </p:spTgt>
                                        </p:tgtEl>
                                      </p:cBhvr>
                                    </p:animEffect>
                                    <p:anim calcmode="lin" valueType="num">
                                      <p:cBhvr>
                                        <p:cTn id="32" dur="1822" tmFilter="0,0; 0.14,0.36; 0.43,0.73; 0.71,0.91; 1.0,1.0">
                                          <p:stCondLst>
                                            <p:cond delay="0"/>
                                          </p:stCondLst>
                                        </p:cTn>
                                        <p:tgtEl>
                                          <p:spTgt spid="21">
                                            <p:txEl>
                                              <p:pRg st="2" end="2"/>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21">
                                            <p:txEl>
                                              <p:pRg st="2" end="2"/>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21">
                                            <p:txEl>
                                              <p:pRg st="2" end="2"/>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21">
                                            <p:txEl>
                                              <p:pRg st="2" end="2"/>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21">
                                            <p:txEl>
                                              <p:pRg st="2" end="2"/>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21">
                                            <p:txEl>
                                              <p:pRg st="2" end="2"/>
                                            </p:txEl>
                                          </p:spTgt>
                                        </p:tgtEl>
                                      </p:cBhvr>
                                      <p:to x="100000" y="60000"/>
                                    </p:animScale>
                                    <p:animScale>
                                      <p:cBhvr>
                                        <p:cTn id="38" dur="166" decel="50000">
                                          <p:stCondLst>
                                            <p:cond delay="676"/>
                                          </p:stCondLst>
                                        </p:cTn>
                                        <p:tgtEl>
                                          <p:spTgt spid="21">
                                            <p:txEl>
                                              <p:pRg st="2" end="2"/>
                                            </p:txEl>
                                          </p:spTgt>
                                        </p:tgtEl>
                                      </p:cBhvr>
                                      <p:to x="100000" y="100000"/>
                                    </p:animScale>
                                    <p:animScale>
                                      <p:cBhvr>
                                        <p:cTn id="39" dur="26">
                                          <p:stCondLst>
                                            <p:cond delay="1312"/>
                                          </p:stCondLst>
                                        </p:cTn>
                                        <p:tgtEl>
                                          <p:spTgt spid="21">
                                            <p:txEl>
                                              <p:pRg st="2" end="2"/>
                                            </p:txEl>
                                          </p:spTgt>
                                        </p:tgtEl>
                                      </p:cBhvr>
                                      <p:to x="100000" y="80000"/>
                                    </p:animScale>
                                    <p:animScale>
                                      <p:cBhvr>
                                        <p:cTn id="40" dur="166" decel="50000">
                                          <p:stCondLst>
                                            <p:cond delay="1338"/>
                                          </p:stCondLst>
                                        </p:cTn>
                                        <p:tgtEl>
                                          <p:spTgt spid="21">
                                            <p:txEl>
                                              <p:pRg st="2" end="2"/>
                                            </p:txEl>
                                          </p:spTgt>
                                        </p:tgtEl>
                                      </p:cBhvr>
                                      <p:to x="100000" y="100000"/>
                                    </p:animScale>
                                    <p:animScale>
                                      <p:cBhvr>
                                        <p:cTn id="41" dur="26">
                                          <p:stCondLst>
                                            <p:cond delay="1642"/>
                                          </p:stCondLst>
                                        </p:cTn>
                                        <p:tgtEl>
                                          <p:spTgt spid="21">
                                            <p:txEl>
                                              <p:pRg st="2" end="2"/>
                                            </p:txEl>
                                          </p:spTgt>
                                        </p:tgtEl>
                                      </p:cBhvr>
                                      <p:to x="100000" y="90000"/>
                                    </p:animScale>
                                    <p:animScale>
                                      <p:cBhvr>
                                        <p:cTn id="42" dur="166" decel="50000">
                                          <p:stCondLst>
                                            <p:cond delay="1668"/>
                                          </p:stCondLst>
                                        </p:cTn>
                                        <p:tgtEl>
                                          <p:spTgt spid="21">
                                            <p:txEl>
                                              <p:pRg st="2" end="2"/>
                                            </p:txEl>
                                          </p:spTgt>
                                        </p:tgtEl>
                                      </p:cBhvr>
                                      <p:to x="100000" y="100000"/>
                                    </p:animScale>
                                    <p:animScale>
                                      <p:cBhvr>
                                        <p:cTn id="43" dur="26">
                                          <p:stCondLst>
                                            <p:cond delay="1808"/>
                                          </p:stCondLst>
                                        </p:cTn>
                                        <p:tgtEl>
                                          <p:spTgt spid="21">
                                            <p:txEl>
                                              <p:pRg st="2" end="2"/>
                                            </p:txEl>
                                          </p:spTgt>
                                        </p:tgtEl>
                                      </p:cBhvr>
                                      <p:to x="100000" y="95000"/>
                                    </p:animScale>
                                    <p:animScale>
                                      <p:cBhvr>
                                        <p:cTn id="44" dur="166" decel="50000">
                                          <p:stCondLst>
                                            <p:cond delay="1834"/>
                                          </p:stCondLst>
                                        </p:cTn>
                                        <p:tgtEl>
                                          <p:spTgt spid="21">
                                            <p:txEl>
                                              <p:pRg st="2" end="2"/>
                                            </p:txEl>
                                          </p:spTgt>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animEffect transition="in" filter="wipe(down)">
                                      <p:cBhvr>
                                        <p:cTn id="47" dur="580">
                                          <p:stCondLst>
                                            <p:cond delay="0"/>
                                          </p:stCondLst>
                                        </p:cTn>
                                        <p:tgtEl>
                                          <p:spTgt spid="21">
                                            <p:txEl>
                                              <p:pRg st="3" end="3"/>
                                            </p:txEl>
                                          </p:spTgt>
                                        </p:tgtEl>
                                      </p:cBhvr>
                                    </p:animEffect>
                                    <p:anim calcmode="lin" valueType="num">
                                      <p:cBhvr>
                                        <p:cTn id="48" dur="1822" tmFilter="0,0; 0.14,0.36; 0.43,0.73; 0.71,0.91; 1.0,1.0">
                                          <p:stCondLst>
                                            <p:cond delay="0"/>
                                          </p:stCondLst>
                                        </p:cTn>
                                        <p:tgtEl>
                                          <p:spTgt spid="21">
                                            <p:txEl>
                                              <p:pRg st="3" end="3"/>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21">
                                            <p:txEl>
                                              <p:pRg st="3" end="3"/>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21">
                                            <p:txEl>
                                              <p:pRg st="3" end="3"/>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21">
                                            <p:txEl>
                                              <p:pRg st="3" end="3"/>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21">
                                            <p:txEl>
                                              <p:pRg st="3" end="3"/>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21">
                                            <p:txEl>
                                              <p:pRg st="3" end="3"/>
                                            </p:txEl>
                                          </p:spTgt>
                                        </p:tgtEl>
                                      </p:cBhvr>
                                      <p:to x="100000" y="60000"/>
                                    </p:animScale>
                                    <p:animScale>
                                      <p:cBhvr>
                                        <p:cTn id="54" dur="166" decel="50000">
                                          <p:stCondLst>
                                            <p:cond delay="676"/>
                                          </p:stCondLst>
                                        </p:cTn>
                                        <p:tgtEl>
                                          <p:spTgt spid="21">
                                            <p:txEl>
                                              <p:pRg st="3" end="3"/>
                                            </p:txEl>
                                          </p:spTgt>
                                        </p:tgtEl>
                                      </p:cBhvr>
                                      <p:to x="100000" y="100000"/>
                                    </p:animScale>
                                    <p:animScale>
                                      <p:cBhvr>
                                        <p:cTn id="55" dur="26">
                                          <p:stCondLst>
                                            <p:cond delay="1312"/>
                                          </p:stCondLst>
                                        </p:cTn>
                                        <p:tgtEl>
                                          <p:spTgt spid="21">
                                            <p:txEl>
                                              <p:pRg st="3" end="3"/>
                                            </p:txEl>
                                          </p:spTgt>
                                        </p:tgtEl>
                                      </p:cBhvr>
                                      <p:to x="100000" y="80000"/>
                                    </p:animScale>
                                    <p:animScale>
                                      <p:cBhvr>
                                        <p:cTn id="56" dur="166" decel="50000">
                                          <p:stCondLst>
                                            <p:cond delay="1338"/>
                                          </p:stCondLst>
                                        </p:cTn>
                                        <p:tgtEl>
                                          <p:spTgt spid="21">
                                            <p:txEl>
                                              <p:pRg st="3" end="3"/>
                                            </p:txEl>
                                          </p:spTgt>
                                        </p:tgtEl>
                                      </p:cBhvr>
                                      <p:to x="100000" y="100000"/>
                                    </p:animScale>
                                    <p:animScale>
                                      <p:cBhvr>
                                        <p:cTn id="57" dur="26">
                                          <p:stCondLst>
                                            <p:cond delay="1642"/>
                                          </p:stCondLst>
                                        </p:cTn>
                                        <p:tgtEl>
                                          <p:spTgt spid="21">
                                            <p:txEl>
                                              <p:pRg st="3" end="3"/>
                                            </p:txEl>
                                          </p:spTgt>
                                        </p:tgtEl>
                                      </p:cBhvr>
                                      <p:to x="100000" y="90000"/>
                                    </p:animScale>
                                    <p:animScale>
                                      <p:cBhvr>
                                        <p:cTn id="58" dur="166" decel="50000">
                                          <p:stCondLst>
                                            <p:cond delay="1668"/>
                                          </p:stCondLst>
                                        </p:cTn>
                                        <p:tgtEl>
                                          <p:spTgt spid="21">
                                            <p:txEl>
                                              <p:pRg st="3" end="3"/>
                                            </p:txEl>
                                          </p:spTgt>
                                        </p:tgtEl>
                                      </p:cBhvr>
                                      <p:to x="100000" y="100000"/>
                                    </p:animScale>
                                    <p:animScale>
                                      <p:cBhvr>
                                        <p:cTn id="59" dur="26">
                                          <p:stCondLst>
                                            <p:cond delay="1808"/>
                                          </p:stCondLst>
                                        </p:cTn>
                                        <p:tgtEl>
                                          <p:spTgt spid="21">
                                            <p:txEl>
                                              <p:pRg st="3" end="3"/>
                                            </p:txEl>
                                          </p:spTgt>
                                        </p:tgtEl>
                                      </p:cBhvr>
                                      <p:to x="100000" y="95000"/>
                                    </p:animScale>
                                    <p:animScale>
                                      <p:cBhvr>
                                        <p:cTn id="60" dur="166" decel="50000">
                                          <p:stCondLst>
                                            <p:cond delay="1834"/>
                                          </p:stCondLst>
                                        </p:cTn>
                                        <p:tgtEl>
                                          <p:spTgt spid="21">
                                            <p:txEl>
                                              <p:pRg st="3" end="3"/>
                                            </p:txEl>
                                          </p:spTgt>
                                        </p:tgtEl>
                                      </p:cBhvr>
                                      <p:to x="100000" y="100000"/>
                                    </p:animScale>
                                  </p:childTnLst>
                                </p:cTn>
                              </p:par>
                              <p:par>
                                <p:cTn id="61" presetID="26" presetClass="entr" presetSubtype="0" fill="hold" nodeType="withEffect">
                                  <p:stCondLst>
                                    <p:cond delay="0"/>
                                  </p:stCondLst>
                                  <p:childTnLst>
                                    <p:set>
                                      <p:cBhvr>
                                        <p:cTn id="62" dur="1" fill="hold">
                                          <p:stCondLst>
                                            <p:cond delay="0"/>
                                          </p:stCondLst>
                                        </p:cTn>
                                        <p:tgtEl>
                                          <p:spTgt spid="21">
                                            <p:txEl>
                                              <p:pRg st="4" end="4"/>
                                            </p:txEl>
                                          </p:spTgt>
                                        </p:tgtEl>
                                        <p:attrNameLst>
                                          <p:attrName>style.visibility</p:attrName>
                                        </p:attrNameLst>
                                      </p:cBhvr>
                                      <p:to>
                                        <p:strVal val="visible"/>
                                      </p:to>
                                    </p:set>
                                    <p:animEffect transition="in" filter="wipe(down)">
                                      <p:cBhvr>
                                        <p:cTn id="63" dur="580">
                                          <p:stCondLst>
                                            <p:cond delay="0"/>
                                          </p:stCondLst>
                                        </p:cTn>
                                        <p:tgtEl>
                                          <p:spTgt spid="21">
                                            <p:txEl>
                                              <p:pRg st="4" end="4"/>
                                            </p:txEl>
                                          </p:spTgt>
                                        </p:tgtEl>
                                      </p:cBhvr>
                                    </p:animEffect>
                                    <p:anim calcmode="lin" valueType="num">
                                      <p:cBhvr>
                                        <p:cTn id="64" dur="1822" tmFilter="0,0; 0.14,0.36; 0.43,0.73; 0.71,0.91; 1.0,1.0">
                                          <p:stCondLst>
                                            <p:cond delay="0"/>
                                          </p:stCondLst>
                                        </p:cTn>
                                        <p:tgtEl>
                                          <p:spTgt spid="21">
                                            <p:txEl>
                                              <p:pRg st="4" end="4"/>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21">
                                            <p:txEl>
                                              <p:pRg st="4" end="4"/>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21">
                                            <p:txEl>
                                              <p:pRg st="4" end="4"/>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21">
                                            <p:txEl>
                                              <p:pRg st="4" end="4"/>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21">
                                            <p:txEl>
                                              <p:pRg st="4" end="4"/>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21">
                                            <p:txEl>
                                              <p:pRg st="4" end="4"/>
                                            </p:txEl>
                                          </p:spTgt>
                                        </p:tgtEl>
                                      </p:cBhvr>
                                      <p:to x="100000" y="60000"/>
                                    </p:animScale>
                                    <p:animScale>
                                      <p:cBhvr>
                                        <p:cTn id="70" dur="166" decel="50000">
                                          <p:stCondLst>
                                            <p:cond delay="676"/>
                                          </p:stCondLst>
                                        </p:cTn>
                                        <p:tgtEl>
                                          <p:spTgt spid="21">
                                            <p:txEl>
                                              <p:pRg st="4" end="4"/>
                                            </p:txEl>
                                          </p:spTgt>
                                        </p:tgtEl>
                                      </p:cBhvr>
                                      <p:to x="100000" y="100000"/>
                                    </p:animScale>
                                    <p:animScale>
                                      <p:cBhvr>
                                        <p:cTn id="71" dur="26">
                                          <p:stCondLst>
                                            <p:cond delay="1312"/>
                                          </p:stCondLst>
                                        </p:cTn>
                                        <p:tgtEl>
                                          <p:spTgt spid="21">
                                            <p:txEl>
                                              <p:pRg st="4" end="4"/>
                                            </p:txEl>
                                          </p:spTgt>
                                        </p:tgtEl>
                                      </p:cBhvr>
                                      <p:to x="100000" y="80000"/>
                                    </p:animScale>
                                    <p:animScale>
                                      <p:cBhvr>
                                        <p:cTn id="72" dur="166" decel="50000">
                                          <p:stCondLst>
                                            <p:cond delay="1338"/>
                                          </p:stCondLst>
                                        </p:cTn>
                                        <p:tgtEl>
                                          <p:spTgt spid="21">
                                            <p:txEl>
                                              <p:pRg st="4" end="4"/>
                                            </p:txEl>
                                          </p:spTgt>
                                        </p:tgtEl>
                                      </p:cBhvr>
                                      <p:to x="100000" y="100000"/>
                                    </p:animScale>
                                    <p:animScale>
                                      <p:cBhvr>
                                        <p:cTn id="73" dur="26">
                                          <p:stCondLst>
                                            <p:cond delay="1642"/>
                                          </p:stCondLst>
                                        </p:cTn>
                                        <p:tgtEl>
                                          <p:spTgt spid="21">
                                            <p:txEl>
                                              <p:pRg st="4" end="4"/>
                                            </p:txEl>
                                          </p:spTgt>
                                        </p:tgtEl>
                                      </p:cBhvr>
                                      <p:to x="100000" y="90000"/>
                                    </p:animScale>
                                    <p:animScale>
                                      <p:cBhvr>
                                        <p:cTn id="74" dur="166" decel="50000">
                                          <p:stCondLst>
                                            <p:cond delay="1668"/>
                                          </p:stCondLst>
                                        </p:cTn>
                                        <p:tgtEl>
                                          <p:spTgt spid="21">
                                            <p:txEl>
                                              <p:pRg st="4" end="4"/>
                                            </p:txEl>
                                          </p:spTgt>
                                        </p:tgtEl>
                                      </p:cBhvr>
                                      <p:to x="100000" y="100000"/>
                                    </p:animScale>
                                    <p:animScale>
                                      <p:cBhvr>
                                        <p:cTn id="75" dur="26">
                                          <p:stCondLst>
                                            <p:cond delay="1808"/>
                                          </p:stCondLst>
                                        </p:cTn>
                                        <p:tgtEl>
                                          <p:spTgt spid="21">
                                            <p:txEl>
                                              <p:pRg st="4" end="4"/>
                                            </p:txEl>
                                          </p:spTgt>
                                        </p:tgtEl>
                                      </p:cBhvr>
                                      <p:to x="100000" y="95000"/>
                                    </p:animScale>
                                    <p:animScale>
                                      <p:cBhvr>
                                        <p:cTn id="76" dur="166" decel="50000">
                                          <p:stCondLst>
                                            <p:cond delay="1834"/>
                                          </p:stCondLst>
                                        </p:cTn>
                                        <p:tgtEl>
                                          <p:spTgt spid="21">
                                            <p:txEl>
                                              <p:pRg st="4" end="4"/>
                                            </p:txEl>
                                          </p:spTgt>
                                        </p:tgtEl>
                                      </p:cBhvr>
                                      <p:to x="100000" y="100000"/>
                                    </p:animScale>
                                  </p:childTnLst>
                                </p:cTn>
                              </p:par>
                              <p:par>
                                <p:cTn id="77" presetID="26" presetClass="entr" presetSubtype="0" fill="hold" nodeType="withEffect">
                                  <p:stCondLst>
                                    <p:cond delay="0"/>
                                  </p:stCondLst>
                                  <p:childTnLst>
                                    <p:set>
                                      <p:cBhvr>
                                        <p:cTn id="78" dur="1" fill="hold">
                                          <p:stCondLst>
                                            <p:cond delay="0"/>
                                          </p:stCondLst>
                                        </p:cTn>
                                        <p:tgtEl>
                                          <p:spTgt spid="21">
                                            <p:txEl>
                                              <p:pRg st="5" end="5"/>
                                            </p:txEl>
                                          </p:spTgt>
                                        </p:tgtEl>
                                        <p:attrNameLst>
                                          <p:attrName>style.visibility</p:attrName>
                                        </p:attrNameLst>
                                      </p:cBhvr>
                                      <p:to>
                                        <p:strVal val="visible"/>
                                      </p:to>
                                    </p:set>
                                    <p:animEffect transition="in" filter="wipe(down)">
                                      <p:cBhvr>
                                        <p:cTn id="79" dur="580">
                                          <p:stCondLst>
                                            <p:cond delay="0"/>
                                          </p:stCondLst>
                                        </p:cTn>
                                        <p:tgtEl>
                                          <p:spTgt spid="21">
                                            <p:txEl>
                                              <p:pRg st="5" end="5"/>
                                            </p:txEl>
                                          </p:spTgt>
                                        </p:tgtEl>
                                      </p:cBhvr>
                                    </p:animEffect>
                                    <p:anim calcmode="lin" valueType="num">
                                      <p:cBhvr>
                                        <p:cTn id="80" dur="1822" tmFilter="0,0; 0.14,0.36; 0.43,0.73; 0.71,0.91; 1.0,1.0">
                                          <p:stCondLst>
                                            <p:cond delay="0"/>
                                          </p:stCondLst>
                                        </p:cTn>
                                        <p:tgtEl>
                                          <p:spTgt spid="21">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1">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1">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1">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1">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1">
                                            <p:txEl>
                                              <p:pRg st="5" end="5"/>
                                            </p:txEl>
                                          </p:spTgt>
                                        </p:tgtEl>
                                      </p:cBhvr>
                                      <p:to x="100000" y="60000"/>
                                    </p:animScale>
                                    <p:animScale>
                                      <p:cBhvr>
                                        <p:cTn id="86" dur="166" decel="50000">
                                          <p:stCondLst>
                                            <p:cond delay="676"/>
                                          </p:stCondLst>
                                        </p:cTn>
                                        <p:tgtEl>
                                          <p:spTgt spid="21">
                                            <p:txEl>
                                              <p:pRg st="5" end="5"/>
                                            </p:txEl>
                                          </p:spTgt>
                                        </p:tgtEl>
                                      </p:cBhvr>
                                      <p:to x="100000" y="100000"/>
                                    </p:animScale>
                                    <p:animScale>
                                      <p:cBhvr>
                                        <p:cTn id="87" dur="26">
                                          <p:stCondLst>
                                            <p:cond delay="1312"/>
                                          </p:stCondLst>
                                        </p:cTn>
                                        <p:tgtEl>
                                          <p:spTgt spid="21">
                                            <p:txEl>
                                              <p:pRg st="5" end="5"/>
                                            </p:txEl>
                                          </p:spTgt>
                                        </p:tgtEl>
                                      </p:cBhvr>
                                      <p:to x="100000" y="80000"/>
                                    </p:animScale>
                                    <p:animScale>
                                      <p:cBhvr>
                                        <p:cTn id="88" dur="166" decel="50000">
                                          <p:stCondLst>
                                            <p:cond delay="1338"/>
                                          </p:stCondLst>
                                        </p:cTn>
                                        <p:tgtEl>
                                          <p:spTgt spid="21">
                                            <p:txEl>
                                              <p:pRg st="5" end="5"/>
                                            </p:txEl>
                                          </p:spTgt>
                                        </p:tgtEl>
                                      </p:cBhvr>
                                      <p:to x="100000" y="100000"/>
                                    </p:animScale>
                                    <p:animScale>
                                      <p:cBhvr>
                                        <p:cTn id="89" dur="26">
                                          <p:stCondLst>
                                            <p:cond delay="1642"/>
                                          </p:stCondLst>
                                        </p:cTn>
                                        <p:tgtEl>
                                          <p:spTgt spid="21">
                                            <p:txEl>
                                              <p:pRg st="5" end="5"/>
                                            </p:txEl>
                                          </p:spTgt>
                                        </p:tgtEl>
                                      </p:cBhvr>
                                      <p:to x="100000" y="90000"/>
                                    </p:animScale>
                                    <p:animScale>
                                      <p:cBhvr>
                                        <p:cTn id="90" dur="166" decel="50000">
                                          <p:stCondLst>
                                            <p:cond delay="1668"/>
                                          </p:stCondLst>
                                        </p:cTn>
                                        <p:tgtEl>
                                          <p:spTgt spid="21">
                                            <p:txEl>
                                              <p:pRg st="5" end="5"/>
                                            </p:txEl>
                                          </p:spTgt>
                                        </p:tgtEl>
                                      </p:cBhvr>
                                      <p:to x="100000" y="100000"/>
                                    </p:animScale>
                                    <p:animScale>
                                      <p:cBhvr>
                                        <p:cTn id="91" dur="26">
                                          <p:stCondLst>
                                            <p:cond delay="1808"/>
                                          </p:stCondLst>
                                        </p:cTn>
                                        <p:tgtEl>
                                          <p:spTgt spid="21">
                                            <p:txEl>
                                              <p:pRg st="5" end="5"/>
                                            </p:txEl>
                                          </p:spTgt>
                                        </p:tgtEl>
                                      </p:cBhvr>
                                      <p:to x="100000" y="95000"/>
                                    </p:animScale>
                                    <p:animScale>
                                      <p:cBhvr>
                                        <p:cTn id="92" dur="166" decel="50000">
                                          <p:stCondLst>
                                            <p:cond delay="1834"/>
                                          </p:stCondLst>
                                        </p:cTn>
                                        <p:tgtEl>
                                          <p:spTgt spid="21">
                                            <p:txEl>
                                              <p:pRg st="5" end="5"/>
                                            </p:txEl>
                                          </p:spTgt>
                                        </p:tgtEl>
                                      </p:cBhvr>
                                      <p:to x="100000" y="100000"/>
                                    </p:animScale>
                                  </p:childTnLst>
                                </p:cTn>
                              </p:par>
                              <p:par>
                                <p:cTn id="93" presetID="26" presetClass="entr" presetSubtype="0" fill="hold" nodeType="withEffect">
                                  <p:stCondLst>
                                    <p:cond delay="0"/>
                                  </p:stCondLst>
                                  <p:childTnLst>
                                    <p:set>
                                      <p:cBhvr>
                                        <p:cTn id="94" dur="1" fill="hold">
                                          <p:stCondLst>
                                            <p:cond delay="0"/>
                                          </p:stCondLst>
                                        </p:cTn>
                                        <p:tgtEl>
                                          <p:spTgt spid="21">
                                            <p:txEl>
                                              <p:pRg st="6" end="6"/>
                                            </p:txEl>
                                          </p:spTgt>
                                        </p:tgtEl>
                                        <p:attrNameLst>
                                          <p:attrName>style.visibility</p:attrName>
                                        </p:attrNameLst>
                                      </p:cBhvr>
                                      <p:to>
                                        <p:strVal val="visible"/>
                                      </p:to>
                                    </p:set>
                                    <p:animEffect transition="in" filter="wipe(down)">
                                      <p:cBhvr>
                                        <p:cTn id="95" dur="580">
                                          <p:stCondLst>
                                            <p:cond delay="0"/>
                                          </p:stCondLst>
                                        </p:cTn>
                                        <p:tgtEl>
                                          <p:spTgt spid="21">
                                            <p:txEl>
                                              <p:pRg st="6" end="6"/>
                                            </p:txEl>
                                          </p:spTgt>
                                        </p:tgtEl>
                                      </p:cBhvr>
                                    </p:animEffect>
                                    <p:anim calcmode="lin" valueType="num">
                                      <p:cBhvr>
                                        <p:cTn id="96" dur="1822" tmFilter="0,0; 0.14,0.36; 0.43,0.73; 0.71,0.91; 1.0,1.0">
                                          <p:stCondLst>
                                            <p:cond delay="0"/>
                                          </p:stCondLst>
                                        </p:cTn>
                                        <p:tgtEl>
                                          <p:spTgt spid="21">
                                            <p:txEl>
                                              <p:pRg st="6" end="6"/>
                                            </p:txEl>
                                          </p:spTgt>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21">
                                            <p:txEl>
                                              <p:pRg st="6" end="6"/>
                                            </p:txEl>
                                          </p:spTgt>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21">
                                            <p:txEl>
                                              <p:pRg st="6" end="6"/>
                                            </p:txEl>
                                          </p:spTgt>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21">
                                            <p:txEl>
                                              <p:pRg st="6" end="6"/>
                                            </p:txEl>
                                          </p:spTgt>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21">
                                            <p:txEl>
                                              <p:pRg st="6" end="6"/>
                                            </p:txEl>
                                          </p:spTgt>
                                        </p:tgtEl>
                                        <p:attrNameLst>
                                          <p:attrName>ppt_y</p:attrName>
                                        </p:attrNameLst>
                                      </p:cBhvr>
                                      <p:tavLst>
                                        <p:tav tm="0" fmla="#ppt_y-sin(pi*$)/81">
                                          <p:val>
                                            <p:fltVal val="0"/>
                                          </p:val>
                                        </p:tav>
                                        <p:tav tm="100000">
                                          <p:val>
                                            <p:fltVal val="1"/>
                                          </p:val>
                                        </p:tav>
                                      </p:tavLst>
                                    </p:anim>
                                    <p:animScale>
                                      <p:cBhvr>
                                        <p:cTn id="101" dur="26">
                                          <p:stCondLst>
                                            <p:cond delay="650"/>
                                          </p:stCondLst>
                                        </p:cTn>
                                        <p:tgtEl>
                                          <p:spTgt spid="21">
                                            <p:txEl>
                                              <p:pRg st="6" end="6"/>
                                            </p:txEl>
                                          </p:spTgt>
                                        </p:tgtEl>
                                      </p:cBhvr>
                                      <p:to x="100000" y="60000"/>
                                    </p:animScale>
                                    <p:animScale>
                                      <p:cBhvr>
                                        <p:cTn id="102" dur="166" decel="50000">
                                          <p:stCondLst>
                                            <p:cond delay="676"/>
                                          </p:stCondLst>
                                        </p:cTn>
                                        <p:tgtEl>
                                          <p:spTgt spid="21">
                                            <p:txEl>
                                              <p:pRg st="6" end="6"/>
                                            </p:txEl>
                                          </p:spTgt>
                                        </p:tgtEl>
                                      </p:cBhvr>
                                      <p:to x="100000" y="100000"/>
                                    </p:animScale>
                                    <p:animScale>
                                      <p:cBhvr>
                                        <p:cTn id="103" dur="26">
                                          <p:stCondLst>
                                            <p:cond delay="1312"/>
                                          </p:stCondLst>
                                        </p:cTn>
                                        <p:tgtEl>
                                          <p:spTgt spid="21">
                                            <p:txEl>
                                              <p:pRg st="6" end="6"/>
                                            </p:txEl>
                                          </p:spTgt>
                                        </p:tgtEl>
                                      </p:cBhvr>
                                      <p:to x="100000" y="80000"/>
                                    </p:animScale>
                                    <p:animScale>
                                      <p:cBhvr>
                                        <p:cTn id="104" dur="166" decel="50000">
                                          <p:stCondLst>
                                            <p:cond delay="1338"/>
                                          </p:stCondLst>
                                        </p:cTn>
                                        <p:tgtEl>
                                          <p:spTgt spid="21">
                                            <p:txEl>
                                              <p:pRg st="6" end="6"/>
                                            </p:txEl>
                                          </p:spTgt>
                                        </p:tgtEl>
                                      </p:cBhvr>
                                      <p:to x="100000" y="100000"/>
                                    </p:animScale>
                                    <p:animScale>
                                      <p:cBhvr>
                                        <p:cTn id="105" dur="26">
                                          <p:stCondLst>
                                            <p:cond delay="1642"/>
                                          </p:stCondLst>
                                        </p:cTn>
                                        <p:tgtEl>
                                          <p:spTgt spid="21">
                                            <p:txEl>
                                              <p:pRg st="6" end="6"/>
                                            </p:txEl>
                                          </p:spTgt>
                                        </p:tgtEl>
                                      </p:cBhvr>
                                      <p:to x="100000" y="90000"/>
                                    </p:animScale>
                                    <p:animScale>
                                      <p:cBhvr>
                                        <p:cTn id="106" dur="166" decel="50000">
                                          <p:stCondLst>
                                            <p:cond delay="1668"/>
                                          </p:stCondLst>
                                        </p:cTn>
                                        <p:tgtEl>
                                          <p:spTgt spid="21">
                                            <p:txEl>
                                              <p:pRg st="6" end="6"/>
                                            </p:txEl>
                                          </p:spTgt>
                                        </p:tgtEl>
                                      </p:cBhvr>
                                      <p:to x="100000" y="100000"/>
                                    </p:animScale>
                                    <p:animScale>
                                      <p:cBhvr>
                                        <p:cTn id="107" dur="26">
                                          <p:stCondLst>
                                            <p:cond delay="1808"/>
                                          </p:stCondLst>
                                        </p:cTn>
                                        <p:tgtEl>
                                          <p:spTgt spid="21">
                                            <p:txEl>
                                              <p:pRg st="6" end="6"/>
                                            </p:txEl>
                                          </p:spTgt>
                                        </p:tgtEl>
                                      </p:cBhvr>
                                      <p:to x="100000" y="95000"/>
                                    </p:animScale>
                                    <p:animScale>
                                      <p:cBhvr>
                                        <p:cTn id="108" dur="166" decel="50000">
                                          <p:stCondLst>
                                            <p:cond delay="1834"/>
                                          </p:stCondLst>
                                        </p:cTn>
                                        <p:tgtEl>
                                          <p:spTgt spid="21">
                                            <p:txEl>
                                              <p:pRg st="6" end="6"/>
                                            </p:txEl>
                                          </p:spTgt>
                                        </p:tgtEl>
                                      </p:cBhvr>
                                      <p:to x="100000" y="100000"/>
                                    </p:animScale>
                                  </p:childTnLst>
                                </p:cTn>
                              </p:par>
                              <p:par>
                                <p:cTn id="109" presetID="26" presetClass="entr" presetSubtype="0" fill="hold" nodeType="withEffect">
                                  <p:stCondLst>
                                    <p:cond delay="0"/>
                                  </p:stCondLst>
                                  <p:childTnLst>
                                    <p:set>
                                      <p:cBhvr>
                                        <p:cTn id="110" dur="1" fill="hold">
                                          <p:stCondLst>
                                            <p:cond delay="0"/>
                                          </p:stCondLst>
                                        </p:cTn>
                                        <p:tgtEl>
                                          <p:spTgt spid="21">
                                            <p:txEl>
                                              <p:pRg st="7" end="7"/>
                                            </p:txEl>
                                          </p:spTgt>
                                        </p:tgtEl>
                                        <p:attrNameLst>
                                          <p:attrName>style.visibility</p:attrName>
                                        </p:attrNameLst>
                                      </p:cBhvr>
                                      <p:to>
                                        <p:strVal val="visible"/>
                                      </p:to>
                                    </p:set>
                                    <p:animEffect transition="in" filter="wipe(down)">
                                      <p:cBhvr>
                                        <p:cTn id="111" dur="580">
                                          <p:stCondLst>
                                            <p:cond delay="0"/>
                                          </p:stCondLst>
                                        </p:cTn>
                                        <p:tgtEl>
                                          <p:spTgt spid="21">
                                            <p:txEl>
                                              <p:pRg st="7" end="7"/>
                                            </p:txEl>
                                          </p:spTgt>
                                        </p:tgtEl>
                                      </p:cBhvr>
                                    </p:animEffect>
                                    <p:anim calcmode="lin" valueType="num">
                                      <p:cBhvr>
                                        <p:cTn id="112" dur="1822" tmFilter="0,0; 0.14,0.36; 0.43,0.73; 0.71,0.91; 1.0,1.0">
                                          <p:stCondLst>
                                            <p:cond delay="0"/>
                                          </p:stCondLst>
                                        </p:cTn>
                                        <p:tgtEl>
                                          <p:spTgt spid="21">
                                            <p:txEl>
                                              <p:pRg st="7" end="7"/>
                                            </p:txEl>
                                          </p:spTgt>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1">
                                            <p:txEl>
                                              <p:pRg st="7" end="7"/>
                                            </p:txEl>
                                          </p:spTgt>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1">
                                            <p:txEl>
                                              <p:pRg st="7" end="7"/>
                                            </p:txEl>
                                          </p:spTgt>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1">
                                            <p:txEl>
                                              <p:pRg st="7" end="7"/>
                                            </p:txEl>
                                          </p:spTgt>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1">
                                            <p:txEl>
                                              <p:pRg st="7" end="7"/>
                                            </p:txEl>
                                          </p:spTgt>
                                        </p:tgtEl>
                                        <p:attrNameLst>
                                          <p:attrName>ppt_y</p:attrName>
                                        </p:attrNameLst>
                                      </p:cBhvr>
                                      <p:tavLst>
                                        <p:tav tm="0" fmla="#ppt_y-sin(pi*$)/81">
                                          <p:val>
                                            <p:fltVal val="0"/>
                                          </p:val>
                                        </p:tav>
                                        <p:tav tm="100000">
                                          <p:val>
                                            <p:fltVal val="1"/>
                                          </p:val>
                                        </p:tav>
                                      </p:tavLst>
                                    </p:anim>
                                    <p:animScale>
                                      <p:cBhvr>
                                        <p:cTn id="117" dur="26">
                                          <p:stCondLst>
                                            <p:cond delay="650"/>
                                          </p:stCondLst>
                                        </p:cTn>
                                        <p:tgtEl>
                                          <p:spTgt spid="21">
                                            <p:txEl>
                                              <p:pRg st="7" end="7"/>
                                            </p:txEl>
                                          </p:spTgt>
                                        </p:tgtEl>
                                      </p:cBhvr>
                                      <p:to x="100000" y="60000"/>
                                    </p:animScale>
                                    <p:animScale>
                                      <p:cBhvr>
                                        <p:cTn id="118" dur="166" decel="50000">
                                          <p:stCondLst>
                                            <p:cond delay="676"/>
                                          </p:stCondLst>
                                        </p:cTn>
                                        <p:tgtEl>
                                          <p:spTgt spid="21">
                                            <p:txEl>
                                              <p:pRg st="7" end="7"/>
                                            </p:txEl>
                                          </p:spTgt>
                                        </p:tgtEl>
                                      </p:cBhvr>
                                      <p:to x="100000" y="100000"/>
                                    </p:animScale>
                                    <p:animScale>
                                      <p:cBhvr>
                                        <p:cTn id="119" dur="26">
                                          <p:stCondLst>
                                            <p:cond delay="1312"/>
                                          </p:stCondLst>
                                        </p:cTn>
                                        <p:tgtEl>
                                          <p:spTgt spid="21">
                                            <p:txEl>
                                              <p:pRg st="7" end="7"/>
                                            </p:txEl>
                                          </p:spTgt>
                                        </p:tgtEl>
                                      </p:cBhvr>
                                      <p:to x="100000" y="80000"/>
                                    </p:animScale>
                                    <p:animScale>
                                      <p:cBhvr>
                                        <p:cTn id="120" dur="166" decel="50000">
                                          <p:stCondLst>
                                            <p:cond delay="1338"/>
                                          </p:stCondLst>
                                        </p:cTn>
                                        <p:tgtEl>
                                          <p:spTgt spid="21">
                                            <p:txEl>
                                              <p:pRg st="7" end="7"/>
                                            </p:txEl>
                                          </p:spTgt>
                                        </p:tgtEl>
                                      </p:cBhvr>
                                      <p:to x="100000" y="100000"/>
                                    </p:animScale>
                                    <p:animScale>
                                      <p:cBhvr>
                                        <p:cTn id="121" dur="26">
                                          <p:stCondLst>
                                            <p:cond delay="1642"/>
                                          </p:stCondLst>
                                        </p:cTn>
                                        <p:tgtEl>
                                          <p:spTgt spid="21">
                                            <p:txEl>
                                              <p:pRg st="7" end="7"/>
                                            </p:txEl>
                                          </p:spTgt>
                                        </p:tgtEl>
                                      </p:cBhvr>
                                      <p:to x="100000" y="90000"/>
                                    </p:animScale>
                                    <p:animScale>
                                      <p:cBhvr>
                                        <p:cTn id="122" dur="166" decel="50000">
                                          <p:stCondLst>
                                            <p:cond delay="1668"/>
                                          </p:stCondLst>
                                        </p:cTn>
                                        <p:tgtEl>
                                          <p:spTgt spid="21">
                                            <p:txEl>
                                              <p:pRg st="7" end="7"/>
                                            </p:txEl>
                                          </p:spTgt>
                                        </p:tgtEl>
                                      </p:cBhvr>
                                      <p:to x="100000" y="100000"/>
                                    </p:animScale>
                                    <p:animScale>
                                      <p:cBhvr>
                                        <p:cTn id="123" dur="26">
                                          <p:stCondLst>
                                            <p:cond delay="1808"/>
                                          </p:stCondLst>
                                        </p:cTn>
                                        <p:tgtEl>
                                          <p:spTgt spid="21">
                                            <p:txEl>
                                              <p:pRg st="7" end="7"/>
                                            </p:txEl>
                                          </p:spTgt>
                                        </p:tgtEl>
                                      </p:cBhvr>
                                      <p:to x="100000" y="95000"/>
                                    </p:animScale>
                                    <p:animScale>
                                      <p:cBhvr>
                                        <p:cTn id="124" dur="166" decel="50000">
                                          <p:stCondLst>
                                            <p:cond delay="1834"/>
                                          </p:stCondLst>
                                        </p:cTn>
                                        <p:tgtEl>
                                          <p:spTgt spid="21">
                                            <p:txEl>
                                              <p:pRg st="7" end="7"/>
                                            </p:txEl>
                                          </p:spTgt>
                                        </p:tgtEl>
                                      </p:cBhvr>
                                      <p:to x="100000" y="100000"/>
                                    </p:animScale>
                                  </p:childTnLst>
                                </p:cTn>
                              </p:par>
                              <p:par>
                                <p:cTn id="125" presetID="26" presetClass="entr" presetSubtype="0" fill="hold" nodeType="withEffect">
                                  <p:stCondLst>
                                    <p:cond delay="0"/>
                                  </p:stCondLst>
                                  <p:childTnLst>
                                    <p:set>
                                      <p:cBhvr>
                                        <p:cTn id="126" dur="1" fill="hold">
                                          <p:stCondLst>
                                            <p:cond delay="0"/>
                                          </p:stCondLst>
                                        </p:cTn>
                                        <p:tgtEl>
                                          <p:spTgt spid="21">
                                            <p:txEl>
                                              <p:pRg st="8" end="8"/>
                                            </p:txEl>
                                          </p:spTgt>
                                        </p:tgtEl>
                                        <p:attrNameLst>
                                          <p:attrName>style.visibility</p:attrName>
                                        </p:attrNameLst>
                                      </p:cBhvr>
                                      <p:to>
                                        <p:strVal val="visible"/>
                                      </p:to>
                                    </p:set>
                                    <p:animEffect transition="in" filter="wipe(down)">
                                      <p:cBhvr>
                                        <p:cTn id="127" dur="580">
                                          <p:stCondLst>
                                            <p:cond delay="0"/>
                                          </p:stCondLst>
                                        </p:cTn>
                                        <p:tgtEl>
                                          <p:spTgt spid="21">
                                            <p:txEl>
                                              <p:pRg st="8" end="8"/>
                                            </p:txEl>
                                          </p:spTgt>
                                        </p:tgtEl>
                                      </p:cBhvr>
                                    </p:animEffect>
                                    <p:anim calcmode="lin" valueType="num">
                                      <p:cBhvr>
                                        <p:cTn id="128" dur="1822" tmFilter="0,0; 0.14,0.36; 0.43,0.73; 0.71,0.91; 1.0,1.0">
                                          <p:stCondLst>
                                            <p:cond delay="0"/>
                                          </p:stCondLst>
                                        </p:cTn>
                                        <p:tgtEl>
                                          <p:spTgt spid="21">
                                            <p:txEl>
                                              <p:pRg st="8" end="8"/>
                                            </p:txEl>
                                          </p:spTgt>
                                        </p:tgtEl>
                                        <p:attrNameLst>
                                          <p:attrName>ppt_x</p:attrName>
                                        </p:attrNameLst>
                                      </p:cBhvr>
                                      <p:tavLst>
                                        <p:tav tm="0">
                                          <p:val>
                                            <p:strVal val="#ppt_x-0.25"/>
                                          </p:val>
                                        </p:tav>
                                        <p:tav tm="100000">
                                          <p:val>
                                            <p:strVal val="#ppt_x"/>
                                          </p:val>
                                        </p:tav>
                                      </p:tavLst>
                                    </p:anim>
                                    <p:anim calcmode="lin" valueType="num">
                                      <p:cBhvr>
                                        <p:cTn id="129" dur="664" tmFilter="0.0,0.0; 0.25,0.07; 0.50,0.2; 0.75,0.467; 1.0,1.0">
                                          <p:stCondLst>
                                            <p:cond delay="0"/>
                                          </p:stCondLst>
                                        </p:cTn>
                                        <p:tgtEl>
                                          <p:spTgt spid="21">
                                            <p:txEl>
                                              <p:pRg st="8" end="8"/>
                                            </p:txEl>
                                          </p:spTgt>
                                        </p:tgtEl>
                                        <p:attrNameLst>
                                          <p:attrName>ppt_y</p:attrName>
                                        </p:attrNameLst>
                                      </p:cBhvr>
                                      <p:tavLst>
                                        <p:tav tm="0" fmla="#ppt_y-sin(pi*$)/3">
                                          <p:val>
                                            <p:fltVal val="0.5"/>
                                          </p:val>
                                        </p:tav>
                                        <p:tav tm="100000">
                                          <p:val>
                                            <p:fltVal val="1"/>
                                          </p:val>
                                        </p:tav>
                                      </p:tavLst>
                                    </p:anim>
                                    <p:anim calcmode="lin" valueType="num">
                                      <p:cBhvr>
                                        <p:cTn id="130" dur="664" tmFilter="0, 0; 0.125,0.2665; 0.25,0.4; 0.375,0.465; 0.5,0.5;  0.625,0.535; 0.75,0.6; 0.875,0.7335; 1,1">
                                          <p:stCondLst>
                                            <p:cond delay="664"/>
                                          </p:stCondLst>
                                        </p:cTn>
                                        <p:tgtEl>
                                          <p:spTgt spid="21">
                                            <p:txEl>
                                              <p:pRg st="8" end="8"/>
                                            </p:txEl>
                                          </p:spTgt>
                                        </p:tgtEl>
                                        <p:attrNameLst>
                                          <p:attrName>ppt_y</p:attrName>
                                        </p:attrNameLst>
                                      </p:cBhvr>
                                      <p:tavLst>
                                        <p:tav tm="0" fmla="#ppt_y-sin(pi*$)/9">
                                          <p:val>
                                            <p:fltVal val="0"/>
                                          </p:val>
                                        </p:tav>
                                        <p:tav tm="100000">
                                          <p:val>
                                            <p:fltVal val="1"/>
                                          </p:val>
                                        </p:tav>
                                      </p:tavLst>
                                    </p:anim>
                                    <p:anim calcmode="lin" valueType="num">
                                      <p:cBhvr>
                                        <p:cTn id="131" dur="332" tmFilter="0, 0; 0.125,0.2665; 0.25,0.4; 0.375,0.465; 0.5,0.5;  0.625,0.535; 0.75,0.6; 0.875,0.7335; 1,1">
                                          <p:stCondLst>
                                            <p:cond delay="1324"/>
                                          </p:stCondLst>
                                        </p:cTn>
                                        <p:tgtEl>
                                          <p:spTgt spid="21">
                                            <p:txEl>
                                              <p:pRg st="8" end="8"/>
                                            </p:txEl>
                                          </p:spTgt>
                                        </p:tgtEl>
                                        <p:attrNameLst>
                                          <p:attrName>ppt_y</p:attrName>
                                        </p:attrNameLst>
                                      </p:cBhvr>
                                      <p:tavLst>
                                        <p:tav tm="0" fmla="#ppt_y-sin(pi*$)/27">
                                          <p:val>
                                            <p:fltVal val="0"/>
                                          </p:val>
                                        </p:tav>
                                        <p:tav tm="100000">
                                          <p:val>
                                            <p:fltVal val="1"/>
                                          </p:val>
                                        </p:tav>
                                      </p:tavLst>
                                    </p:anim>
                                    <p:anim calcmode="lin" valueType="num">
                                      <p:cBhvr>
                                        <p:cTn id="132" dur="164" tmFilter="0, 0; 0.125,0.2665; 0.25,0.4; 0.375,0.465; 0.5,0.5;  0.625,0.535; 0.75,0.6; 0.875,0.7335; 1,1">
                                          <p:stCondLst>
                                            <p:cond delay="1656"/>
                                          </p:stCondLst>
                                        </p:cTn>
                                        <p:tgtEl>
                                          <p:spTgt spid="21">
                                            <p:txEl>
                                              <p:pRg st="8" end="8"/>
                                            </p:txEl>
                                          </p:spTgt>
                                        </p:tgtEl>
                                        <p:attrNameLst>
                                          <p:attrName>ppt_y</p:attrName>
                                        </p:attrNameLst>
                                      </p:cBhvr>
                                      <p:tavLst>
                                        <p:tav tm="0" fmla="#ppt_y-sin(pi*$)/81">
                                          <p:val>
                                            <p:fltVal val="0"/>
                                          </p:val>
                                        </p:tav>
                                        <p:tav tm="100000">
                                          <p:val>
                                            <p:fltVal val="1"/>
                                          </p:val>
                                        </p:tav>
                                      </p:tavLst>
                                    </p:anim>
                                    <p:animScale>
                                      <p:cBhvr>
                                        <p:cTn id="133" dur="26">
                                          <p:stCondLst>
                                            <p:cond delay="650"/>
                                          </p:stCondLst>
                                        </p:cTn>
                                        <p:tgtEl>
                                          <p:spTgt spid="21">
                                            <p:txEl>
                                              <p:pRg st="8" end="8"/>
                                            </p:txEl>
                                          </p:spTgt>
                                        </p:tgtEl>
                                      </p:cBhvr>
                                      <p:to x="100000" y="60000"/>
                                    </p:animScale>
                                    <p:animScale>
                                      <p:cBhvr>
                                        <p:cTn id="134" dur="166" decel="50000">
                                          <p:stCondLst>
                                            <p:cond delay="676"/>
                                          </p:stCondLst>
                                        </p:cTn>
                                        <p:tgtEl>
                                          <p:spTgt spid="21">
                                            <p:txEl>
                                              <p:pRg st="8" end="8"/>
                                            </p:txEl>
                                          </p:spTgt>
                                        </p:tgtEl>
                                      </p:cBhvr>
                                      <p:to x="100000" y="100000"/>
                                    </p:animScale>
                                    <p:animScale>
                                      <p:cBhvr>
                                        <p:cTn id="135" dur="26">
                                          <p:stCondLst>
                                            <p:cond delay="1312"/>
                                          </p:stCondLst>
                                        </p:cTn>
                                        <p:tgtEl>
                                          <p:spTgt spid="21">
                                            <p:txEl>
                                              <p:pRg st="8" end="8"/>
                                            </p:txEl>
                                          </p:spTgt>
                                        </p:tgtEl>
                                      </p:cBhvr>
                                      <p:to x="100000" y="80000"/>
                                    </p:animScale>
                                    <p:animScale>
                                      <p:cBhvr>
                                        <p:cTn id="136" dur="166" decel="50000">
                                          <p:stCondLst>
                                            <p:cond delay="1338"/>
                                          </p:stCondLst>
                                        </p:cTn>
                                        <p:tgtEl>
                                          <p:spTgt spid="21">
                                            <p:txEl>
                                              <p:pRg st="8" end="8"/>
                                            </p:txEl>
                                          </p:spTgt>
                                        </p:tgtEl>
                                      </p:cBhvr>
                                      <p:to x="100000" y="100000"/>
                                    </p:animScale>
                                    <p:animScale>
                                      <p:cBhvr>
                                        <p:cTn id="137" dur="26">
                                          <p:stCondLst>
                                            <p:cond delay="1642"/>
                                          </p:stCondLst>
                                        </p:cTn>
                                        <p:tgtEl>
                                          <p:spTgt spid="21">
                                            <p:txEl>
                                              <p:pRg st="8" end="8"/>
                                            </p:txEl>
                                          </p:spTgt>
                                        </p:tgtEl>
                                      </p:cBhvr>
                                      <p:to x="100000" y="90000"/>
                                    </p:animScale>
                                    <p:animScale>
                                      <p:cBhvr>
                                        <p:cTn id="138" dur="166" decel="50000">
                                          <p:stCondLst>
                                            <p:cond delay="1668"/>
                                          </p:stCondLst>
                                        </p:cTn>
                                        <p:tgtEl>
                                          <p:spTgt spid="21">
                                            <p:txEl>
                                              <p:pRg st="8" end="8"/>
                                            </p:txEl>
                                          </p:spTgt>
                                        </p:tgtEl>
                                      </p:cBhvr>
                                      <p:to x="100000" y="100000"/>
                                    </p:animScale>
                                    <p:animScale>
                                      <p:cBhvr>
                                        <p:cTn id="139" dur="26">
                                          <p:stCondLst>
                                            <p:cond delay="1808"/>
                                          </p:stCondLst>
                                        </p:cTn>
                                        <p:tgtEl>
                                          <p:spTgt spid="21">
                                            <p:txEl>
                                              <p:pRg st="8" end="8"/>
                                            </p:txEl>
                                          </p:spTgt>
                                        </p:tgtEl>
                                      </p:cBhvr>
                                      <p:to x="100000" y="95000"/>
                                    </p:animScale>
                                    <p:animScale>
                                      <p:cBhvr>
                                        <p:cTn id="140" dur="166" decel="50000">
                                          <p:stCondLst>
                                            <p:cond delay="1834"/>
                                          </p:stCondLst>
                                        </p:cTn>
                                        <p:tgtEl>
                                          <p:spTgt spid="21">
                                            <p:txEl>
                                              <p:pRg st="8" end="8"/>
                                            </p:txEl>
                                          </p:spTgt>
                                        </p:tgtEl>
                                      </p:cBhvr>
                                      <p:to x="100000" y="100000"/>
                                    </p:animScale>
                                  </p:childTnLst>
                                </p:cTn>
                              </p:par>
                              <p:par>
                                <p:cTn id="141" presetID="26" presetClass="entr" presetSubtype="0" fill="hold" nodeType="withEffect">
                                  <p:stCondLst>
                                    <p:cond delay="0"/>
                                  </p:stCondLst>
                                  <p:childTnLst>
                                    <p:set>
                                      <p:cBhvr>
                                        <p:cTn id="142" dur="1" fill="hold">
                                          <p:stCondLst>
                                            <p:cond delay="0"/>
                                          </p:stCondLst>
                                        </p:cTn>
                                        <p:tgtEl>
                                          <p:spTgt spid="21">
                                            <p:txEl>
                                              <p:pRg st="9" end="9"/>
                                            </p:txEl>
                                          </p:spTgt>
                                        </p:tgtEl>
                                        <p:attrNameLst>
                                          <p:attrName>style.visibility</p:attrName>
                                        </p:attrNameLst>
                                      </p:cBhvr>
                                      <p:to>
                                        <p:strVal val="visible"/>
                                      </p:to>
                                    </p:set>
                                    <p:animEffect transition="in" filter="wipe(down)">
                                      <p:cBhvr>
                                        <p:cTn id="143" dur="580">
                                          <p:stCondLst>
                                            <p:cond delay="0"/>
                                          </p:stCondLst>
                                        </p:cTn>
                                        <p:tgtEl>
                                          <p:spTgt spid="21">
                                            <p:txEl>
                                              <p:pRg st="9" end="9"/>
                                            </p:txEl>
                                          </p:spTgt>
                                        </p:tgtEl>
                                      </p:cBhvr>
                                    </p:animEffect>
                                    <p:anim calcmode="lin" valueType="num">
                                      <p:cBhvr>
                                        <p:cTn id="144" dur="1822" tmFilter="0,0; 0.14,0.36; 0.43,0.73; 0.71,0.91; 1.0,1.0">
                                          <p:stCondLst>
                                            <p:cond delay="0"/>
                                          </p:stCondLst>
                                        </p:cTn>
                                        <p:tgtEl>
                                          <p:spTgt spid="21">
                                            <p:txEl>
                                              <p:pRg st="9" end="9"/>
                                            </p:txEl>
                                          </p:spTgt>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21">
                                            <p:txEl>
                                              <p:pRg st="9" end="9"/>
                                            </p:txEl>
                                          </p:spTgt>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21">
                                            <p:txEl>
                                              <p:pRg st="9" end="9"/>
                                            </p:txEl>
                                          </p:spTgt>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21">
                                            <p:txEl>
                                              <p:pRg st="9" end="9"/>
                                            </p:txEl>
                                          </p:spTgt>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21">
                                            <p:txEl>
                                              <p:pRg st="9" end="9"/>
                                            </p:txEl>
                                          </p:spTgt>
                                        </p:tgtEl>
                                        <p:attrNameLst>
                                          <p:attrName>ppt_y</p:attrName>
                                        </p:attrNameLst>
                                      </p:cBhvr>
                                      <p:tavLst>
                                        <p:tav tm="0" fmla="#ppt_y-sin(pi*$)/81">
                                          <p:val>
                                            <p:fltVal val="0"/>
                                          </p:val>
                                        </p:tav>
                                        <p:tav tm="100000">
                                          <p:val>
                                            <p:fltVal val="1"/>
                                          </p:val>
                                        </p:tav>
                                      </p:tavLst>
                                    </p:anim>
                                    <p:animScale>
                                      <p:cBhvr>
                                        <p:cTn id="149" dur="26">
                                          <p:stCondLst>
                                            <p:cond delay="650"/>
                                          </p:stCondLst>
                                        </p:cTn>
                                        <p:tgtEl>
                                          <p:spTgt spid="21">
                                            <p:txEl>
                                              <p:pRg st="9" end="9"/>
                                            </p:txEl>
                                          </p:spTgt>
                                        </p:tgtEl>
                                      </p:cBhvr>
                                      <p:to x="100000" y="60000"/>
                                    </p:animScale>
                                    <p:animScale>
                                      <p:cBhvr>
                                        <p:cTn id="150" dur="166" decel="50000">
                                          <p:stCondLst>
                                            <p:cond delay="676"/>
                                          </p:stCondLst>
                                        </p:cTn>
                                        <p:tgtEl>
                                          <p:spTgt spid="21">
                                            <p:txEl>
                                              <p:pRg st="9" end="9"/>
                                            </p:txEl>
                                          </p:spTgt>
                                        </p:tgtEl>
                                      </p:cBhvr>
                                      <p:to x="100000" y="100000"/>
                                    </p:animScale>
                                    <p:animScale>
                                      <p:cBhvr>
                                        <p:cTn id="151" dur="26">
                                          <p:stCondLst>
                                            <p:cond delay="1312"/>
                                          </p:stCondLst>
                                        </p:cTn>
                                        <p:tgtEl>
                                          <p:spTgt spid="21">
                                            <p:txEl>
                                              <p:pRg st="9" end="9"/>
                                            </p:txEl>
                                          </p:spTgt>
                                        </p:tgtEl>
                                      </p:cBhvr>
                                      <p:to x="100000" y="80000"/>
                                    </p:animScale>
                                    <p:animScale>
                                      <p:cBhvr>
                                        <p:cTn id="152" dur="166" decel="50000">
                                          <p:stCondLst>
                                            <p:cond delay="1338"/>
                                          </p:stCondLst>
                                        </p:cTn>
                                        <p:tgtEl>
                                          <p:spTgt spid="21">
                                            <p:txEl>
                                              <p:pRg st="9" end="9"/>
                                            </p:txEl>
                                          </p:spTgt>
                                        </p:tgtEl>
                                      </p:cBhvr>
                                      <p:to x="100000" y="100000"/>
                                    </p:animScale>
                                    <p:animScale>
                                      <p:cBhvr>
                                        <p:cTn id="153" dur="26">
                                          <p:stCondLst>
                                            <p:cond delay="1642"/>
                                          </p:stCondLst>
                                        </p:cTn>
                                        <p:tgtEl>
                                          <p:spTgt spid="21">
                                            <p:txEl>
                                              <p:pRg st="9" end="9"/>
                                            </p:txEl>
                                          </p:spTgt>
                                        </p:tgtEl>
                                      </p:cBhvr>
                                      <p:to x="100000" y="90000"/>
                                    </p:animScale>
                                    <p:animScale>
                                      <p:cBhvr>
                                        <p:cTn id="154" dur="166" decel="50000">
                                          <p:stCondLst>
                                            <p:cond delay="1668"/>
                                          </p:stCondLst>
                                        </p:cTn>
                                        <p:tgtEl>
                                          <p:spTgt spid="21">
                                            <p:txEl>
                                              <p:pRg st="9" end="9"/>
                                            </p:txEl>
                                          </p:spTgt>
                                        </p:tgtEl>
                                      </p:cBhvr>
                                      <p:to x="100000" y="100000"/>
                                    </p:animScale>
                                    <p:animScale>
                                      <p:cBhvr>
                                        <p:cTn id="155" dur="26">
                                          <p:stCondLst>
                                            <p:cond delay="1808"/>
                                          </p:stCondLst>
                                        </p:cTn>
                                        <p:tgtEl>
                                          <p:spTgt spid="21">
                                            <p:txEl>
                                              <p:pRg st="9" end="9"/>
                                            </p:txEl>
                                          </p:spTgt>
                                        </p:tgtEl>
                                      </p:cBhvr>
                                      <p:to x="100000" y="95000"/>
                                    </p:animScale>
                                    <p:animScale>
                                      <p:cBhvr>
                                        <p:cTn id="156" dur="166" decel="50000">
                                          <p:stCondLst>
                                            <p:cond delay="1834"/>
                                          </p:stCondLst>
                                        </p:cTn>
                                        <p:tgtEl>
                                          <p:spTgt spid="21">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6223157-ADFE-1531-20CE-736451FF2FA5}"/>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385E650A-CA16-829B-EA7B-BA019F60BB2C}"/>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83D4F705-92C7-0642-2405-14EC9100ED3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A2E27036-D56F-C34C-731F-73439A5B701D}"/>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D8F14060-F3CC-07ED-FA4D-3D9C26A97F2F}"/>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C1D08A83-CC14-15A1-D425-A88782E1E33B}"/>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ACC73A62-E6EA-98B2-DAFD-E619D798DDF9}"/>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1F7602BD-2AF9-CD17-FC20-B06DB740BF8E}"/>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CEB22B97-A699-DA36-9C81-C9E07C92F988}"/>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018AFF17-E3AE-4569-DDCE-CBC8CB27929D}"/>
              </a:ext>
            </a:extLst>
          </p:cNvPr>
          <p:cNvSpPr txBox="1"/>
          <p:nvPr/>
        </p:nvSpPr>
        <p:spPr>
          <a:xfrm>
            <a:off x="1489587" y="244977"/>
            <a:ext cx="9193161" cy="3456844"/>
          </a:xfrm>
          <a:prstGeom prst="rect">
            <a:avLst/>
          </a:prstGeom>
          <a:noFill/>
        </p:spPr>
        <p:txBody>
          <a:bodyPr wrap="square">
            <a:spAutoFit/>
          </a:bodyPr>
          <a:lstStyle/>
          <a:p>
            <a:pPr>
              <a:lnSpc>
                <a:spcPct val="115000"/>
              </a:lnSpc>
              <a:spcAft>
                <a:spcPts val="10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5.7 ACTIVITY DIAGRAM: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a:t>
            </a:r>
          </a:p>
          <a:p>
            <a:pPr marL="285750" indent="-285750" algn="just">
              <a:lnSpc>
                <a:spcPct val="150000"/>
              </a:lnSpc>
              <a:spcAft>
                <a:spcPts val="10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Unified Modeling Language, activity diagrams can be used to describe the business and operational step-by-step workflows of components in a system. An activity diagram shows the overall flow of control.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p:txBody>
      </p:sp>
      <p:pic>
        <p:nvPicPr>
          <p:cNvPr id="10" name="Picture 9">
            <a:extLst>
              <a:ext uri="{FF2B5EF4-FFF2-40B4-BE49-F238E27FC236}">
                <a16:creationId xmlns:a16="http://schemas.microsoft.com/office/drawing/2014/main" xmlns="" id="{73EE1CD1-2DC7-6CE4-DB06-E1E68E9E1379}"/>
              </a:ext>
            </a:extLst>
          </p:cNvPr>
          <p:cNvPicPr>
            <a:picLocks noChangeAspect="1"/>
          </p:cNvPicPr>
          <p:nvPr/>
        </p:nvPicPr>
        <p:blipFill>
          <a:blip r:embed="rId8">
            <a:extLst>
              <a:ext uri="{28A0092B-C50C-407E-A947-70E740481C1C}">
                <a14:useLocalDpi xmlns:a14="http://schemas.microsoft.com/office/drawing/2010/main" xmlns="" val="0"/>
              </a:ext>
            </a:extLst>
          </a:blip>
          <a:srcRect/>
          <a:stretch>
            <a:fillRect/>
          </a:stretch>
        </p:blipFill>
        <p:spPr bwMode="auto">
          <a:xfrm>
            <a:off x="3629456" y="2841523"/>
            <a:ext cx="4698467" cy="3667433"/>
          </a:xfrm>
          <a:prstGeom prst="rect">
            <a:avLst/>
          </a:prstGeom>
          <a:noFill/>
          <a:ln>
            <a:noFill/>
          </a:ln>
        </p:spPr>
      </p:pic>
    </p:spTree>
    <p:extLst>
      <p:ext uri="{BB962C8B-B14F-4D97-AF65-F5344CB8AC3E}">
        <p14:creationId xmlns:p14="http://schemas.microsoft.com/office/powerpoint/2010/main" xmlns="" val="2136511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E118A2F-43DA-0747-2F3D-FFDBFA002A7A}"/>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EBD1C19D-85B6-898E-F734-0F2A3F62C8C2}"/>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5195426E-BF24-AC33-6BE1-63A4D15DEBAF}"/>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678FCDC4-0704-ECC9-FE00-9B934B1081B4}"/>
              </a:ext>
            </a:extLst>
          </p:cNvPr>
          <p:cNvPicPr>
            <a:picLocks noChangeAspect="1"/>
          </p:cNvPicPr>
          <p:nvPr/>
        </p:nvPicPr>
        <p:blipFill>
          <a:blip r:embed="rId5" cstate="print">
            <a:extLst>
              <a:ext uri="{96DAC541-7B7A-43D3-8B79-37D633B846F1}">
                <asvg:svgBlip xmlns:asvg="http://schemas.microsoft.com/office/drawing/2016/SVG/main" xmlns="" r:embed="rId6"/>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E3D3571E-D142-FF77-0314-476A6B72E6D0}"/>
              </a:ext>
            </a:extLst>
          </p:cNvPr>
          <p:cNvPicPr>
            <a:picLocks noChangeAspect="1"/>
          </p:cNvPicPr>
          <p:nvPr/>
        </p:nvPicPr>
        <p:blipFill>
          <a:blip r:embed="rId7" cstate="print">
            <a:extLst>
              <a:ext uri="{96DAC541-7B7A-43D3-8B79-37D633B846F1}">
                <asvg:svgBlip xmlns:asvg="http://schemas.microsoft.com/office/drawing/2016/SVG/main" xmlns="" r:embed="rId8"/>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C07F50B6-CAF3-CD5A-9ED4-40A1B41B3654}"/>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D4DCEB4C-29C2-6A31-0240-D9C162A3166A}"/>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C4B63296-A552-8963-25D0-64A689FE31F7}"/>
              </a:ext>
            </a:extLst>
          </p:cNvPr>
          <p:cNvPicPr>
            <a:picLocks noChangeAspect="1"/>
          </p:cNvPicPr>
          <p:nvPr/>
        </p:nvPicPr>
        <p:blipFill>
          <a:blip r:embed="rId5" cstate="print">
            <a:extLst>
              <a:ext uri="{96DAC541-7B7A-43D3-8B79-37D633B846F1}">
                <asvg:svgBlip xmlns:asvg="http://schemas.microsoft.com/office/drawing/2016/SVG/main" xmlns="" r:embed="rId6"/>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154CD716-898A-9617-7925-909267E5B31D}"/>
              </a:ext>
            </a:extLst>
          </p:cNvPr>
          <p:cNvPicPr>
            <a:picLocks noChangeAspect="1"/>
          </p:cNvPicPr>
          <p:nvPr/>
        </p:nvPicPr>
        <p:blipFill>
          <a:blip r:embed="rId7" cstate="print">
            <a:extLst>
              <a:ext uri="{96DAC541-7B7A-43D3-8B79-37D633B846F1}">
                <asvg:svgBlip xmlns:asvg="http://schemas.microsoft.com/office/drawing/2016/SVG/main" xmlns="" r:embed="rId8"/>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37EA52BA-3CCB-46AB-29CE-573015A61086}"/>
              </a:ext>
            </a:extLst>
          </p:cNvPr>
          <p:cNvSpPr txBox="1"/>
          <p:nvPr/>
        </p:nvSpPr>
        <p:spPr>
          <a:xfrm>
            <a:off x="1489587" y="244977"/>
            <a:ext cx="9193161" cy="3320396"/>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r>
              <a:rPr lang="en-US" b="1" dirty="0">
                <a:latin typeface="Times New Roman" panose="02020603050405020304" pitchFamily="18" charset="0"/>
                <a:ea typeface="Wingdings" panose="05000000000000000000" pitchFamily="2" charset="2"/>
                <a:cs typeface="Wingdings" panose="05000000000000000000" pitchFamily="2" charset="2"/>
              </a:rPr>
              <a:t>6</a:t>
            </a:r>
            <a:r>
              <a:rPr lang="en-US" b="1" spc="0" dirty="0">
                <a:effectLst/>
                <a:latin typeface="Times New Roman" panose="02020603050405020304" pitchFamily="18" charset="0"/>
                <a:ea typeface="Wingdings" panose="05000000000000000000" pitchFamily="2" charset="2"/>
                <a:cs typeface="Wingdings" panose="05000000000000000000" pitchFamily="2" charset="2"/>
              </a:rPr>
              <a:t>. TEST CASES:</a:t>
            </a: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graphicFrame>
        <p:nvGraphicFramePr>
          <p:cNvPr id="10" name="Table 9">
            <a:extLst>
              <a:ext uri="{FF2B5EF4-FFF2-40B4-BE49-F238E27FC236}">
                <a16:creationId xmlns:a16="http://schemas.microsoft.com/office/drawing/2014/main" xmlns="" id="{2A08017E-6859-54BD-9182-14FC8D3A4E3F}"/>
              </a:ext>
            </a:extLst>
          </p:cNvPr>
          <p:cNvGraphicFramePr>
            <a:graphicFrameLocks noGrp="1"/>
          </p:cNvGraphicFramePr>
          <p:nvPr>
            <p:extLst>
              <p:ext uri="{D42A27DB-BD31-4B8C-83A1-F6EECF244321}">
                <p14:modId xmlns:p14="http://schemas.microsoft.com/office/powerpoint/2010/main" xmlns="" val="4062980188"/>
              </p:ext>
            </p:extLst>
          </p:nvPr>
        </p:nvGraphicFramePr>
        <p:xfrm>
          <a:off x="1406418" y="1286197"/>
          <a:ext cx="9527055" cy="4646000"/>
        </p:xfrm>
        <a:graphic>
          <a:graphicData uri="http://schemas.openxmlformats.org/drawingml/2006/table">
            <a:tbl>
              <a:tblPr firstRow="1" firstCol="1" bandRow="1">
                <a:tableStyleId>{5C22544A-7EE6-4342-B048-85BDC9FD1C3A}</a:tableStyleId>
              </a:tblPr>
              <a:tblGrid>
                <a:gridCol w="668188">
                  <a:extLst>
                    <a:ext uri="{9D8B030D-6E8A-4147-A177-3AD203B41FA5}">
                      <a16:colId xmlns:a16="http://schemas.microsoft.com/office/drawing/2014/main" xmlns="" val="1210543674"/>
                    </a:ext>
                  </a:extLst>
                </a:gridCol>
                <a:gridCol w="1838633">
                  <a:extLst>
                    <a:ext uri="{9D8B030D-6E8A-4147-A177-3AD203B41FA5}">
                      <a16:colId xmlns:a16="http://schemas.microsoft.com/office/drawing/2014/main" xmlns="" val="2822799467"/>
                    </a:ext>
                  </a:extLst>
                </a:gridCol>
                <a:gridCol w="2756884">
                  <a:extLst>
                    <a:ext uri="{9D8B030D-6E8A-4147-A177-3AD203B41FA5}">
                      <a16:colId xmlns:a16="http://schemas.microsoft.com/office/drawing/2014/main" xmlns="" val="2712652955"/>
                    </a:ext>
                  </a:extLst>
                </a:gridCol>
                <a:gridCol w="4263350">
                  <a:extLst>
                    <a:ext uri="{9D8B030D-6E8A-4147-A177-3AD203B41FA5}">
                      <a16:colId xmlns:a16="http://schemas.microsoft.com/office/drawing/2014/main" xmlns="" val="2925211161"/>
                    </a:ext>
                  </a:extLst>
                </a:gridCol>
              </a:tblGrid>
              <a:tr h="263156">
                <a:tc>
                  <a:txBody>
                    <a:bodyPr/>
                    <a:lstStyle/>
                    <a:p>
                      <a:pPr algn="ctr">
                        <a:lnSpc>
                          <a:spcPct val="115000"/>
                        </a:lnSpc>
                        <a:spcAft>
                          <a:spcPts val="1000"/>
                        </a:spcAft>
                        <a:buNone/>
                      </a:pPr>
                      <a:r>
                        <a:rPr lang="en-IN" sz="1000" dirty="0">
                          <a:effectLst/>
                        </a:rPr>
                        <a:t>Test Case No.</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gn="ctr">
                        <a:lnSpc>
                          <a:spcPct val="115000"/>
                        </a:lnSpc>
                        <a:spcAft>
                          <a:spcPts val="1000"/>
                        </a:spcAft>
                        <a:buNone/>
                      </a:pPr>
                      <a:r>
                        <a:rPr lang="en-IN" sz="1000" dirty="0">
                          <a:effectLst/>
                        </a:rPr>
                        <a:t>Test Scenario</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gn="ctr">
                        <a:lnSpc>
                          <a:spcPct val="115000"/>
                        </a:lnSpc>
                        <a:spcAft>
                          <a:spcPts val="1000"/>
                        </a:spcAft>
                        <a:buNone/>
                      </a:pPr>
                      <a:r>
                        <a:rPr lang="en-IN" sz="1000">
                          <a:effectLst/>
                        </a:rPr>
                        <a:t>Test Steps</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gn="ctr">
                        <a:lnSpc>
                          <a:spcPct val="115000"/>
                        </a:lnSpc>
                        <a:spcAft>
                          <a:spcPts val="1000"/>
                        </a:spcAft>
                        <a:buNone/>
                      </a:pPr>
                      <a:r>
                        <a:rPr lang="en-IN" sz="1000">
                          <a:effectLst/>
                        </a:rPr>
                        <a:t>Expected Outcome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a16="http://schemas.microsoft.com/office/drawing/2014/main" xmlns="" val="1243205307"/>
                  </a:ext>
                </a:extLst>
              </a:tr>
              <a:tr h="531557">
                <a:tc rowSpan="2">
                  <a:txBody>
                    <a:bodyPr/>
                    <a:lstStyle/>
                    <a:p>
                      <a:pPr algn="ctr">
                        <a:lnSpc>
                          <a:spcPct val="115000"/>
                        </a:lnSpc>
                        <a:spcAft>
                          <a:spcPts val="1000"/>
                        </a:spcAft>
                        <a:buNone/>
                      </a:pPr>
                      <a:r>
                        <a:rPr lang="en-IN" sz="1000" dirty="0">
                          <a:effectLst/>
                        </a:rPr>
                        <a:t>1</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Valid Input Data</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a:effectLst/>
                        </a:rPr>
                        <a:t>1. Input valid data for all fields (e.g., FL_DATE, TAIL_NUM, CRS_DEP_TIME).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Form should submit successfully and display prediction result.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a16="http://schemas.microsoft.com/office/drawing/2014/main" xmlns="" val="252222765"/>
                  </a:ext>
                </a:extLst>
              </a:tr>
              <a:tr h="214616">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a:effectLst/>
                        </a:rPr>
                        <a:t>2. Submit the form.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a16="http://schemas.microsoft.com/office/drawing/2014/main" xmlns="" val="2627358857"/>
                  </a:ext>
                </a:extLst>
              </a:tr>
              <a:tr h="442614">
                <a:tc rowSpan="2">
                  <a:txBody>
                    <a:bodyPr/>
                    <a:lstStyle/>
                    <a:p>
                      <a:pPr algn="ctr">
                        <a:lnSpc>
                          <a:spcPct val="115000"/>
                        </a:lnSpc>
                        <a:spcAft>
                          <a:spcPts val="1000"/>
                        </a:spcAft>
                        <a:buNone/>
                      </a:pPr>
                      <a:r>
                        <a:rPr lang="en-IN" sz="1000" dirty="0">
                          <a:effectLst/>
                        </a:rPr>
                        <a:t>2</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Invalid Flight Date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dirty="0">
                          <a:effectLst/>
                        </a:rPr>
                        <a:t>1. Input an invalid or future date for FL_DATE.</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The form should reject submission and show an error message like "Invalid date."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a16="http://schemas.microsoft.com/office/drawing/2014/main" xmlns="" val="4165886731"/>
                  </a:ext>
                </a:extLst>
              </a:tr>
              <a:tr h="214616">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a:effectLst/>
                        </a:rPr>
                        <a:t>2. Submit the form.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a16="http://schemas.microsoft.com/office/drawing/2014/main" xmlns="" val="1807294865"/>
                  </a:ext>
                </a:extLst>
              </a:tr>
              <a:tr h="442614">
                <a:tc rowSpan="2">
                  <a:txBody>
                    <a:bodyPr/>
                    <a:lstStyle/>
                    <a:p>
                      <a:pPr algn="ctr">
                        <a:lnSpc>
                          <a:spcPct val="115000"/>
                        </a:lnSpc>
                        <a:spcAft>
                          <a:spcPts val="1000"/>
                        </a:spcAft>
                        <a:buNone/>
                      </a:pPr>
                      <a:r>
                        <a:rPr lang="en-IN" sz="1000" dirty="0">
                          <a:effectLst/>
                        </a:rPr>
                        <a:t>3</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dirty="0">
                          <a:effectLst/>
                        </a:rPr>
                        <a:t>Missing Required Fields</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a:effectLst/>
                        </a:rPr>
                        <a:t>1. Leave some required fields (e.g., OP_UNIQUE_CARRIER) blank.</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Error messages should indicate missing fields, and no prediction is made.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a16="http://schemas.microsoft.com/office/drawing/2014/main" xmlns="" val="2092058139"/>
                  </a:ext>
                </a:extLst>
              </a:tr>
              <a:tr h="214616">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a:effectLst/>
                        </a:rPr>
                        <a:t>2. Submit the form.</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a16="http://schemas.microsoft.com/office/drawing/2014/main" xmlns="" val="1958723953"/>
                  </a:ext>
                </a:extLst>
              </a:tr>
              <a:tr h="263156">
                <a:tc rowSpan="3">
                  <a:txBody>
                    <a:bodyPr/>
                    <a:lstStyle/>
                    <a:p>
                      <a:pPr algn="ctr">
                        <a:lnSpc>
                          <a:spcPct val="115000"/>
                        </a:lnSpc>
                        <a:spcAft>
                          <a:spcPts val="1000"/>
                        </a:spcAft>
                        <a:buNone/>
                      </a:pPr>
                      <a:r>
                        <a:rPr lang="en-IN" sz="1000" dirty="0">
                          <a:effectLst/>
                        </a:rPr>
                        <a:t>4</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3">
                  <a:txBody>
                    <a:bodyPr/>
                    <a:lstStyle/>
                    <a:p>
                      <a:pPr>
                        <a:lnSpc>
                          <a:spcPct val="115000"/>
                        </a:lnSpc>
                        <a:spcAft>
                          <a:spcPts val="1000"/>
                        </a:spcAft>
                        <a:buNone/>
                      </a:pPr>
                      <a:r>
                        <a:rPr lang="en-IN" sz="1000" dirty="0">
                          <a:effectLst/>
                        </a:rPr>
                        <a:t>Predicting for </a:t>
                      </a:r>
                      <a:r>
                        <a:rPr lang="en-IN" sz="1000" dirty="0" smtClean="0">
                          <a:effectLst/>
                        </a:rPr>
                        <a:t>Cancelled </a:t>
                      </a:r>
                      <a:r>
                        <a:rPr lang="en-IN" sz="1000" dirty="0">
                          <a:effectLst/>
                        </a:rPr>
                        <a:t>Flight</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dirty="0">
                          <a:effectLst/>
                        </a:rPr>
                        <a:t>1. Set CANCELLED to 1.</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3">
                  <a:txBody>
                    <a:bodyPr/>
                    <a:lstStyle/>
                    <a:p>
                      <a:pPr>
                        <a:lnSpc>
                          <a:spcPct val="115000"/>
                        </a:lnSpc>
                        <a:spcAft>
                          <a:spcPts val="1000"/>
                        </a:spcAft>
                        <a:buNone/>
                      </a:pPr>
                      <a:r>
                        <a:rPr lang="en-IN" sz="1000" dirty="0">
                          <a:effectLst/>
                        </a:rPr>
                        <a:t>The system should display a message like "Flight is </a:t>
                      </a:r>
                      <a:r>
                        <a:rPr lang="en-IN" sz="1000" dirty="0" err="1">
                          <a:effectLst/>
                        </a:rPr>
                        <a:t>canceled</a:t>
                      </a:r>
                      <a:r>
                        <a:rPr lang="en-IN" sz="1000" dirty="0">
                          <a:effectLst/>
                        </a:rPr>
                        <a:t>," and no prediction is made.</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a16="http://schemas.microsoft.com/office/drawing/2014/main" xmlns="" val="3252834174"/>
                  </a:ext>
                </a:extLst>
              </a:tr>
              <a:tr h="214616">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dirty="0">
                          <a:effectLst/>
                        </a:rPr>
                        <a:t>2. Fill other fields with valid data.</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a16="http://schemas.microsoft.com/office/drawing/2014/main" xmlns="" val="4236822555"/>
                  </a:ext>
                </a:extLst>
              </a:tr>
              <a:tr h="214616">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dirty="0">
                          <a:effectLst/>
                        </a:rPr>
                        <a:t>3. Submit the form.</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a16="http://schemas.microsoft.com/office/drawing/2014/main" xmlns="" val="1241497938"/>
                  </a:ext>
                </a:extLst>
              </a:tr>
              <a:tr h="670613">
                <a:tc rowSpan="2">
                  <a:txBody>
                    <a:bodyPr/>
                    <a:lstStyle/>
                    <a:p>
                      <a:pPr algn="ctr">
                        <a:lnSpc>
                          <a:spcPct val="115000"/>
                        </a:lnSpc>
                        <a:spcAft>
                          <a:spcPts val="1000"/>
                        </a:spcAft>
                        <a:buNone/>
                      </a:pPr>
                      <a:r>
                        <a:rPr lang="en-IN" sz="1000" dirty="0">
                          <a:effectLst/>
                        </a:rPr>
                        <a:t>5</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dirty="0">
                          <a:effectLst/>
                        </a:rPr>
                        <a:t>Invalid Airport ID</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dirty="0">
                          <a:effectLst/>
                        </a:rPr>
                        <a:t>1. Input invalid data for ORIGIN_AIRPORT_ID or DEST_AIRPORT_ID.</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Error message should display "Invalid Airport ID."</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a16="http://schemas.microsoft.com/office/drawing/2014/main" xmlns="" val="2927763677"/>
                  </a:ext>
                </a:extLst>
              </a:tr>
              <a:tr h="214616">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dirty="0">
                          <a:effectLst/>
                        </a:rPr>
                        <a:t>2. Submit the form.</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a16="http://schemas.microsoft.com/office/drawing/2014/main" xmlns="" val="3645802883"/>
                  </a:ext>
                </a:extLst>
              </a:tr>
              <a:tr h="442614">
                <a:tc rowSpan="2">
                  <a:txBody>
                    <a:bodyPr/>
                    <a:lstStyle/>
                    <a:p>
                      <a:pPr algn="ctr">
                        <a:lnSpc>
                          <a:spcPct val="115000"/>
                        </a:lnSpc>
                        <a:spcAft>
                          <a:spcPts val="1000"/>
                        </a:spcAft>
                        <a:buNone/>
                      </a:pPr>
                      <a:r>
                        <a:rPr lang="en-IN" sz="1000" dirty="0">
                          <a:effectLst/>
                        </a:rPr>
                        <a:t>6</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a:effectLst/>
                        </a:rPr>
                        <a:t>Valid Flight Number Format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a:txBody>
                    <a:bodyPr/>
                    <a:lstStyle/>
                    <a:p>
                      <a:pPr>
                        <a:lnSpc>
                          <a:spcPct val="115000"/>
                        </a:lnSpc>
                        <a:spcAft>
                          <a:spcPts val="1000"/>
                        </a:spcAft>
                        <a:buNone/>
                      </a:pPr>
                      <a:r>
                        <a:rPr lang="en-IN" sz="1000" dirty="0">
                          <a:effectLst/>
                        </a:rPr>
                        <a:t>1. Input a valid numeric flight number in OP_CARRIER_FL_NUM.</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rowSpan="2">
                  <a:txBody>
                    <a:bodyPr/>
                    <a:lstStyle/>
                    <a:p>
                      <a:pPr>
                        <a:lnSpc>
                          <a:spcPct val="115000"/>
                        </a:lnSpc>
                        <a:spcAft>
                          <a:spcPts val="1000"/>
                        </a:spcAft>
                        <a:buNone/>
                      </a:pPr>
                      <a:r>
                        <a:rPr lang="en-IN" sz="1000" dirty="0">
                          <a:effectLst/>
                        </a:rPr>
                        <a:t>Form should submit successfully, and a prediction should be displayed.</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extLst>
                  <a:ext uri="{0D108BD9-81ED-4DB2-BD59-A6C34878D82A}">
                    <a16:rowId xmlns:a16="http://schemas.microsoft.com/office/drawing/2014/main" xmlns="" val="3794997535"/>
                  </a:ext>
                </a:extLst>
              </a:tr>
              <a:tr h="214616">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000" dirty="0">
                          <a:effectLst/>
                        </a:rPr>
                        <a:t>2. Submit the form.</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6" marR="21466" marT="0" marB="0" anchor="ctr"/>
                </a:tc>
                <a:tc vMerge="1">
                  <a:txBody>
                    <a:bodyPr/>
                    <a:lstStyle/>
                    <a:p>
                      <a:endParaRPr lang="en-IN"/>
                    </a:p>
                  </a:txBody>
                  <a:tcPr/>
                </a:tc>
                <a:extLst>
                  <a:ext uri="{0D108BD9-81ED-4DB2-BD59-A6C34878D82A}">
                    <a16:rowId xmlns:a16="http://schemas.microsoft.com/office/drawing/2014/main" xmlns="" val="2073904300"/>
                  </a:ext>
                </a:extLst>
              </a:tr>
            </a:tbl>
          </a:graphicData>
        </a:graphic>
      </p:graphicFrame>
    </p:spTree>
    <p:extLst>
      <p:ext uri="{BB962C8B-B14F-4D97-AF65-F5344CB8AC3E}">
        <p14:creationId xmlns:p14="http://schemas.microsoft.com/office/powerpoint/2010/main" xmlns="" val="1099267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6D45E3D-1407-A4A7-CB7B-F0803E8A475A}"/>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5CBF5E56-AA61-65BC-83A2-9D805C483B6F}"/>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743C381A-59DD-1039-389B-A3993A82B7E8}"/>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40A67845-7146-C336-EB73-7862C46B167A}"/>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066A075F-FCEA-E7CE-7F2B-08929D28783D}"/>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2E1FB1D9-1AAC-EE44-A771-B2C0F8608658}"/>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617067D7-6CE4-D049-E204-726030BA0605}"/>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D6D5B389-6267-86D2-8A8C-379529BAD97F}"/>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36760343-4B79-5373-55C2-0EA08912DF15}"/>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7E411D04-52A5-050C-13F5-F81CEA985FE6}"/>
              </a:ext>
            </a:extLst>
          </p:cNvPr>
          <p:cNvSpPr txBox="1"/>
          <p:nvPr/>
        </p:nvSpPr>
        <p:spPr>
          <a:xfrm>
            <a:off x="1489587" y="244977"/>
            <a:ext cx="9193161" cy="2815130"/>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r>
              <a:rPr lang="en-US" b="1" dirty="0">
                <a:latin typeface="Times New Roman" panose="02020603050405020304" pitchFamily="18" charset="0"/>
                <a:ea typeface="Wingdings" panose="05000000000000000000" pitchFamily="2" charset="2"/>
                <a:cs typeface="Wingdings" panose="05000000000000000000" pitchFamily="2" charset="2"/>
              </a:rPr>
              <a:t>7</a:t>
            </a:r>
            <a:r>
              <a:rPr lang="en-US" b="1" spc="0" dirty="0">
                <a:effectLst/>
                <a:latin typeface="Times New Roman" panose="02020603050405020304" pitchFamily="18" charset="0"/>
                <a:ea typeface="Wingdings" panose="05000000000000000000" pitchFamily="2" charset="2"/>
                <a:cs typeface="Wingdings" panose="05000000000000000000" pitchFamily="2" charset="2"/>
              </a:rPr>
              <a:t>. RESULTS:</a:t>
            </a: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pic>
        <p:nvPicPr>
          <p:cNvPr id="12" name="Picture 11">
            <a:extLst>
              <a:ext uri="{FF2B5EF4-FFF2-40B4-BE49-F238E27FC236}">
                <a16:creationId xmlns:a16="http://schemas.microsoft.com/office/drawing/2014/main" xmlns="" id="{4EBD4E66-6B7D-5A18-9953-4C92BAEBDF28}"/>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2330246" y="1258519"/>
            <a:ext cx="7368047" cy="4336333"/>
          </a:xfrm>
          <a:prstGeom prst="rect">
            <a:avLst/>
          </a:prstGeom>
        </p:spPr>
      </p:pic>
      <p:sp>
        <p:nvSpPr>
          <p:cNvPr id="13" name="TextBox 12">
            <a:extLst>
              <a:ext uri="{FF2B5EF4-FFF2-40B4-BE49-F238E27FC236}">
                <a16:creationId xmlns:a16="http://schemas.microsoft.com/office/drawing/2014/main" xmlns="" id="{77D6234C-9D6B-E769-D3E8-AB626E57553A}"/>
              </a:ext>
            </a:extLst>
          </p:cNvPr>
          <p:cNvSpPr txBox="1"/>
          <p:nvPr/>
        </p:nvSpPr>
        <p:spPr>
          <a:xfrm>
            <a:off x="5129366" y="5813011"/>
            <a:ext cx="5329084" cy="369332"/>
          </a:xfrm>
          <a:prstGeom prst="rect">
            <a:avLst/>
          </a:prstGeom>
          <a:noFill/>
        </p:spPr>
        <p:txBody>
          <a:bodyPr wrap="square" rtlCol="0">
            <a:spAutoFit/>
          </a:bodyPr>
          <a:lstStyle/>
          <a:p>
            <a:r>
              <a:rPr lang="en-IN" dirty="0"/>
              <a:t>Fig. Home Page </a:t>
            </a:r>
          </a:p>
        </p:txBody>
      </p:sp>
    </p:spTree>
    <p:extLst>
      <p:ext uri="{BB962C8B-B14F-4D97-AF65-F5344CB8AC3E}">
        <p14:creationId xmlns:p14="http://schemas.microsoft.com/office/powerpoint/2010/main" xmlns="" val="3381195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A283275-FA39-A483-570C-802EB2BD38E9}"/>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1A61DF07-1086-3EC4-4DE9-F7F264B4DFEB}"/>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A4CF6DA5-4561-67B0-0CA7-EB41B8E6B047}"/>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5F229D71-E012-FA1D-6924-0FD961436908}"/>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621AF739-63EC-267F-7D2B-3025D5A3C5F0}"/>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F966378B-22B9-A6EB-B28C-55397A81F8D0}"/>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5B6025A9-E886-E9A0-DC04-5BB312331277}"/>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16341609-6C74-57B9-AF64-3D3BA555D99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41260258-E8D1-4525-741B-23D07EB58347}"/>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3" name="TextBox 12">
            <a:extLst>
              <a:ext uri="{FF2B5EF4-FFF2-40B4-BE49-F238E27FC236}">
                <a16:creationId xmlns:a16="http://schemas.microsoft.com/office/drawing/2014/main" xmlns="" id="{95B74CF1-DCD1-6C7A-6A52-16DE480F4BD3}"/>
              </a:ext>
            </a:extLst>
          </p:cNvPr>
          <p:cNvSpPr txBox="1"/>
          <p:nvPr/>
        </p:nvSpPr>
        <p:spPr>
          <a:xfrm>
            <a:off x="4529599" y="5767918"/>
            <a:ext cx="5329084" cy="369332"/>
          </a:xfrm>
          <a:prstGeom prst="rect">
            <a:avLst/>
          </a:prstGeom>
          <a:noFill/>
        </p:spPr>
        <p:txBody>
          <a:bodyPr wrap="square" rtlCol="0">
            <a:spAutoFit/>
          </a:bodyPr>
          <a:lstStyle/>
          <a:p>
            <a:r>
              <a:rPr lang="en-IN" dirty="0"/>
              <a:t>Fig. User Registration Page </a:t>
            </a:r>
          </a:p>
        </p:txBody>
      </p:sp>
      <p:pic>
        <p:nvPicPr>
          <p:cNvPr id="14" name="Picture 13">
            <a:extLst>
              <a:ext uri="{FF2B5EF4-FFF2-40B4-BE49-F238E27FC236}">
                <a16:creationId xmlns:a16="http://schemas.microsoft.com/office/drawing/2014/main" xmlns="" id="{13282441-C464-A35B-A41E-B8434ED47D6D}"/>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1679657" y="559116"/>
            <a:ext cx="8832686" cy="5005942"/>
          </a:xfrm>
          <a:prstGeom prst="rect">
            <a:avLst/>
          </a:prstGeom>
        </p:spPr>
      </p:pic>
    </p:spTree>
    <p:extLst>
      <p:ext uri="{BB962C8B-B14F-4D97-AF65-F5344CB8AC3E}">
        <p14:creationId xmlns:p14="http://schemas.microsoft.com/office/powerpoint/2010/main" xmlns="" val="1949393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FF08962-75FE-41F8-D892-04B63AE5A835}"/>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761AA95B-5C34-3B50-2167-DA580B9B5769}"/>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1F982C20-CB57-9B7A-16AF-34DD911063DC}"/>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EF2BF008-EA2F-E0FF-908B-5FB861174EE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15E06E4D-1D98-9908-1DC9-1CA4FBABE6B7}"/>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38791018-847C-009F-5641-8C316BC95CF8}"/>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BECF7E85-B96D-1FE8-1EEC-8C0792EDD5A9}"/>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AD4C6427-05FD-F7F4-D770-F3F3A557737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8C7DBF2C-5C5A-DA2A-A8D2-717E6B6D1EFF}"/>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B6C48626-4B7F-88A6-FF78-7EAD97798BAF}"/>
              </a:ext>
            </a:extLst>
          </p:cNvPr>
          <p:cNvSpPr txBox="1"/>
          <p:nvPr/>
        </p:nvSpPr>
        <p:spPr>
          <a:xfrm>
            <a:off x="1489587" y="244977"/>
            <a:ext cx="9193161" cy="2309863"/>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13" name="TextBox 12">
            <a:extLst>
              <a:ext uri="{FF2B5EF4-FFF2-40B4-BE49-F238E27FC236}">
                <a16:creationId xmlns:a16="http://schemas.microsoft.com/office/drawing/2014/main" xmlns="" id="{8FDC181D-C9A0-6E53-CD83-C90F89516262}"/>
              </a:ext>
            </a:extLst>
          </p:cNvPr>
          <p:cNvSpPr txBox="1"/>
          <p:nvPr/>
        </p:nvSpPr>
        <p:spPr>
          <a:xfrm>
            <a:off x="5040876" y="5844833"/>
            <a:ext cx="5329084" cy="369332"/>
          </a:xfrm>
          <a:prstGeom prst="rect">
            <a:avLst/>
          </a:prstGeom>
          <a:noFill/>
        </p:spPr>
        <p:txBody>
          <a:bodyPr wrap="square" rtlCol="0">
            <a:spAutoFit/>
          </a:bodyPr>
          <a:lstStyle/>
          <a:p>
            <a:r>
              <a:rPr lang="en-IN" dirty="0"/>
              <a:t>Fig. User Login Page </a:t>
            </a:r>
          </a:p>
        </p:txBody>
      </p:sp>
      <p:pic>
        <p:nvPicPr>
          <p:cNvPr id="14" name="Picture 13">
            <a:extLst>
              <a:ext uri="{FF2B5EF4-FFF2-40B4-BE49-F238E27FC236}">
                <a16:creationId xmlns:a16="http://schemas.microsoft.com/office/drawing/2014/main" xmlns="" id="{10369B34-A9AE-E23E-CC6F-27D44536FDDC}"/>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1733550" y="1081548"/>
            <a:ext cx="8462502" cy="4640826"/>
          </a:xfrm>
          <a:prstGeom prst="rect">
            <a:avLst/>
          </a:prstGeom>
        </p:spPr>
      </p:pic>
    </p:spTree>
    <p:extLst>
      <p:ext uri="{BB962C8B-B14F-4D97-AF65-F5344CB8AC3E}">
        <p14:creationId xmlns:p14="http://schemas.microsoft.com/office/powerpoint/2010/main" xmlns="" val="4286292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08EB735-0AAB-2C6D-6BDB-7ECBA6812C27}"/>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05B09C4F-D7C7-A4DD-D245-FB28444A082C}"/>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14E03175-D341-12FC-AD65-4127E567ED7A}"/>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2CC1EE30-CECA-F54A-5077-1A2B77B5605A}"/>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292708AA-3DA7-45F3-1FFD-78A1437C37AB}"/>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13081730-0AF3-2E68-AC10-FDB594190DE8}"/>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8A46A309-B183-3173-87FE-744D9E998A8F}"/>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002F956F-AB8B-B43E-EE20-32F892FB0F4D}"/>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AC9D24A0-BBEB-EBAA-B72C-EC5430D1D3F1}"/>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77B26C67-6310-86AF-CBE6-950552905C8B}"/>
              </a:ext>
            </a:extLst>
          </p:cNvPr>
          <p:cNvSpPr txBox="1"/>
          <p:nvPr/>
        </p:nvSpPr>
        <p:spPr>
          <a:xfrm>
            <a:off x="1489587" y="244977"/>
            <a:ext cx="9193161" cy="2309863"/>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13" name="TextBox 12">
            <a:extLst>
              <a:ext uri="{FF2B5EF4-FFF2-40B4-BE49-F238E27FC236}">
                <a16:creationId xmlns:a16="http://schemas.microsoft.com/office/drawing/2014/main" xmlns="" id="{07A806D3-FCFE-50DF-9EC9-575A4C35109C}"/>
              </a:ext>
            </a:extLst>
          </p:cNvPr>
          <p:cNvSpPr txBox="1"/>
          <p:nvPr/>
        </p:nvSpPr>
        <p:spPr>
          <a:xfrm>
            <a:off x="5129366" y="5660167"/>
            <a:ext cx="5329084" cy="369332"/>
          </a:xfrm>
          <a:prstGeom prst="rect">
            <a:avLst/>
          </a:prstGeom>
          <a:noFill/>
        </p:spPr>
        <p:txBody>
          <a:bodyPr wrap="square" rtlCol="0">
            <a:spAutoFit/>
          </a:bodyPr>
          <a:lstStyle/>
          <a:p>
            <a:r>
              <a:rPr lang="en-IN" dirty="0"/>
              <a:t>Fig. Admin Home Page </a:t>
            </a:r>
          </a:p>
        </p:txBody>
      </p:sp>
      <p:pic>
        <p:nvPicPr>
          <p:cNvPr id="14" name="Picture 13">
            <a:extLst>
              <a:ext uri="{FF2B5EF4-FFF2-40B4-BE49-F238E27FC236}">
                <a16:creationId xmlns:a16="http://schemas.microsoft.com/office/drawing/2014/main" xmlns="" id="{6AD6E4C4-B4A7-B080-7002-21B78A8B3569}"/>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2002707" y="1001422"/>
            <a:ext cx="8455743" cy="4343071"/>
          </a:xfrm>
          <a:prstGeom prst="rect">
            <a:avLst/>
          </a:prstGeom>
        </p:spPr>
      </p:pic>
    </p:spTree>
    <p:extLst>
      <p:ext uri="{BB962C8B-B14F-4D97-AF65-F5344CB8AC3E}">
        <p14:creationId xmlns:p14="http://schemas.microsoft.com/office/powerpoint/2010/main" xmlns="" val="91377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D8F89B6-0490-EEAC-737C-281CF91C516F}"/>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9A03147F-03E0-4144-F441-C16678C9E1B4}"/>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614FA1B5-4F88-1752-B448-41AA9FAA2BE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FBDCBFE3-AE77-E434-2C56-9F2A1FDFB566}"/>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0B0D476E-9BE1-90A9-8267-5618CF5CF9DA}"/>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BFB5DCAC-B1BE-0426-3627-914248FBDE57}"/>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30590F8D-F5E2-08C3-A876-651012B4FF0D}"/>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6BE5C524-A951-1A57-B781-7A83A1E2F035}"/>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D5625EB4-7F12-FBEA-1C2F-140FC27ACDB1}"/>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8B8221B6-AF76-4301-8DE1-8F4E29AFD84D}"/>
              </a:ext>
            </a:extLst>
          </p:cNvPr>
          <p:cNvSpPr txBox="1"/>
          <p:nvPr/>
        </p:nvSpPr>
        <p:spPr>
          <a:xfrm>
            <a:off x="1489587" y="244977"/>
            <a:ext cx="9193161" cy="2309863"/>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13" name="TextBox 12">
            <a:extLst>
              <a:ext uri="{FF2B5EF4-FFF2-40B4-BE49-F238E27FC236}">
                <a16:creationId xmlns:a16="http://schemas.microsoft.com/office/drawing/2014/main" xmlns="" id="{3F86BB20-3BD9-594E-05B3-12CBB6930B59}"/>
              </a:ext>
            </a:extLst>
          </p:cNvPr>
          <p:cNvSpPr txBox="1"/>
          <p:nvPr/>
        </p:nvSpPr>
        <p:spPr>
          <a:xfrm>
            <a:off x="5129366" y="5813011"/>
            <a:ext cx="5329084" cy="369332"/>
          </a:xfrm>
          <a:prstGeom prst="rect">
            <a:avLst/>
          </a:prstGeom>
          <a:noFill/>
        </p:spPr>
        <p:txBody>
          <a:bodyPr wrap="square" rtlCol="0">
            <a:spAutoFit/>
          </a:bodyPr>
          <a:lstStyle/>
          <a:p>
            <a:r>
              <a:rPr lang="en-IN" dirty="0"/>
              <a:t>Fig. User Home Page </a:t>
            </a:r>
          </a:p>
        </p:txBody>
      </p:sp>
      <p:pic>
        <p:nvPicPr>
          <p:cNvPr id="14" name="Picture 13">
            <a:extLst>
              <a:ext uri="{FF2B5EF4-FFF2-40B4-BE49-F238E27FC236}">
                <a16:creationId xmlns:a16="http://schemas.microsoft.com/office/drawing/2014/main" xmlns="" id="{C7F19D1F-F400-AF66-32AD-0EA69EE140F8}"/>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1509252" y="1091381"/>
            <a:ext cx="9060425" cy="4286864"/>
          </a:xfrm>
          <a:prstGeom prst="rect">
            <a:avLst/>
          </a:prstGeom>
        </p:spPr>
      </p:pic>
    </p:spTree>
    <p:extLst>
      <p:ext uri="{BB962C8B-B14F-4D97-AF65-F5344CB8AC3E}">
        <p14:creationId xmlns:p14="http://schemas.microsoft.com/office/powerpoint/2010/main" xmlns="" val="1223853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8E032ED-89AC-ECAF-FF9B-7BDC5D38A86C}"/>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B79D71A8-9014-DF07-04B9-46C2FFC9289F}"/>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A507CF6B-895A-9927-68C0-B2AD8AB6639D}"/>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D71731AC-C158-46C5-2738-C25442423BEC}"/>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CF2BE043-0B7A-FA15-0C2F-FC93718C79D7}"/>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8C2C8884-D668-A835-5BE3-AF97202753E2}"/>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23F79217-E544-19EE-62FE-BE16953A5DD1}"/>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CC37B882-6BE8-3DF4-CCCE-ADEAF1A7A7D5}"/>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575228CD-D258-3F67-580A-74E7DD29209B}"/>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277F21E5-7D42-BC51-5E84-0A1DE380B6A0}"/>
              </a:ext>
            </a:extLst>
          </p:cNvPr>
          <p:cNvSpPr txBox="1"/>
          <p:nvPr/>
        </p:nvSpPr>
        <p:spPr>
          <a:xfrm>
            <a:off x="1489587" y="244977"/>
            <a:ext cx="9193161" cy="2309863"/>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13" name="TextBox 12">
            <a:extLst>
              <a:ext uri="{FF2B5EF4-FFF2-40B4-BE49-F238E27FC236}">
                <a16:creationId xmlns:a16="http://schemas.microsoft.com/office/drawing/2014/main" xmlns="" id="{79E61A08-5639-4F45-1EB4-58286DB3ACCE}"/>
              </a:ext>
            </a:extLst>
          </p:cNvPr>
          <p:cNvSpPr txBox="1"/>
          <p:nvPr/>
        </p:nvSpPr>
        <p:spPr>
          <a:xfrm>
            <a:off x="4775404" y="3325047"/>
            <a:ext cx="5329084" cy="369332"/>
          </a:xfrm>
          <a:prstGeom prst="rect">
            <a:avLst/>
          </a:prstGeom>
          <a:noFill/>
        </p:spPr>
        <p:txBody>
          <a:bodyPr wrap="square" rtlCol="0">
            <a:spAutoFit/>
          </a:bodyPr>
          <a:lstStyle/>
          <a:p>
            <a:r>
              <a:rPr lang="en-IN" dirty="0"/>
              <a:t>Fig. Training Result Page </a:t>
            </a:r>
          </a:p>
        </p:txBody>
      </p:sp>
      <p:pic>
        <p:nvPicPr>
          <p:cNvPr id="12" name="Picture 11">
            <a:extLst>
              <a:ext uri="{FF2B5EF4-FFF2-40B4-BE49-F238E27FC236}">
                <a16:creationId xmlns:a16="http://schemas.microsoft.com/office/drawing/2014/main" xmlns="" id="{B681C54B-EBBA-E5E5-1F55-42790BA26FC9}"/>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1415844" y="675657"/>
            <a:ext cx="9534833" cy="2352675"/>
          </a:xfrm>
          <a:prstGeom prst="rect">
            <a:avLst/>
          </a:prstGeom>
        </p:spPr>
      </p:pic>
    </p:spTree>
    <p:extLst>
      <p:ext uri="{BB962C8B-B14F-4D97-AF65-F5344CB8AC3E}">
        <p14:creationId xmlns:p14="http://schemas.microsoft.com/office/powerpoint/2010/main" xmlns="" val="3299139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5102424-A333-462E-FCC4-CDA23160BCFE}"/>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13F4F737-0D9E-42FC-7DB9-16525E9E926D}"/>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DA96EB90-3A2D-C640-9DA6-503FC68F5BC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5028E484-B5C6-1C88-91B6-6B5B2F30543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8989532B-F464-9786-FC84-E44C0964837D}"/>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8B388CB6-A2E8-AA5D-C06A-D3A1ABBB0E3B}"/>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CD03DE12-0CC2-E064-DBBD-68CF8FDA069A}"/>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32EDF7A8-F463-3661-8B33-051A5741F408}"/>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7D13650A-DED0-A5EE-25F7-14D03DD147C3}"/>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6A933AEA-7800-FEF3-D6BF-30591E16015A}"/>
              </a:ext>
            </a:extLst>
          </p:cNvPr>
          <p:cNvSpPr txBox="1"/>
          <p:nvPr/>
        </p:nvSpPr>
        <p:spPr>
          <a:xfrm>
            <a:off x="1489587" y="244977"/>
            <a:ext cx="9193161" cy="2309863"/>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13" name="TextBox 12">
            <a:extLst>
              <a:ext uri="{FF2B5EF4-FFF2-40B4-BE49-F238E27FC236}">
                <a16:creationId xmlns:a16="http://schemas.microsoft.com/office/drawing/2014/main" xmlns="" id="{AF5EAD4B-68C9-5E86-8148-CE7B637FF7A7}"/>
              </a:ext>
            </a:extLst>
          </p:cNvPr>
          <p:cNvSpPr txBox="1"/>
          <p:nvPr/>
        </p:nvSpPr>
        <p:spPr>
          <a:xfrm>
            <a:off x="4677082" y="5844833"/>
            <a:ext cx="5329084" cy="369332"/>
          </a:xfrm>
          <a:prstGeom prst="rect">
            <a:avLst/>
          </a:prstGeom>
          <a:noFill/>
        </p:spPr>
        <p:txBody>
          <a:bodyPr wrap="square" rtlCol="0">
            <a:spAutoFit/>
          </a:bodyPr>
          <a:lstStyle/>
          <a:p>
            <a:r>
              <a:rPr lang="en-IN" dirty="0"/>
              <a:t>Fig. Flight Delay Prediction Page </a:t>
            </a:r>
          </a:p>
        </p:txBody>
      </p:sp>
      <p:pic>
        <p:nvPicPr>
          <p:cNvPr id="14" name="Picture 13">
            <a:extLst>
              <a:ext uri="{FF2B5EF4-FFF2-40B4-BE49-F238E27FC236}">
                <a16:creationId xmlns:a16="http://schemas.microsoft.com/office/drawing/2014/main" xmlns="" id="{3FC4BE52-A78D-0BB8-1651-D310B012C167}"/>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1699683" y="1057010"/>
            <a:ext cx="8949198" cy="4455336"/>
          </a:xfrm>
          <a:prstGeom prst="rect">
            <a:avLst/>
          </a:prstGeom>
        </p:spPr>
      </p:pic>
    </p:spTree>
    <p:extLst>
      <p:ext uri="{BB962C8B-B14F-4D97-AF65-F5344CB8AC3E}">
        <p14:creationId xmlns:p14="http://schemas.microsoft.com/office/powerpoint/2010/main" xmlns="" val="1790603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13F4F737-0D9E-42FC-7DB9-16525E9E926D}"/>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Single Corner Rounded 1">
            <a:extLst>
              <a:ext uri="{FF2B5EF4-FFF2-40B4-BE49-F238E27FC236}">
                <a16:creationId xmlns:a16="http://schemas.microsoft.com/office/drawing/2014/main" xmlns="" id="{13F4F737-0D9E-42FC-7DB9-16525E9E926D}"/>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2" descr="Airplane with solid fill">
            <a:extLst>
              <a:ext uri="{FF2B5EF4-FFF2-40B4-BE49-F238E27FC236}">
                <a16:creationId xmlns:a16="http://schemas.microsoft.com/office/drawing/2014/main" xmlns="" id="{DA96EB90-3A2D-C640-9DA6-503FC68F5BC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955410"/>
            <a:ext cx="914400" cy="914400"/>
          </a:xfrm>
          <a:prstGeom prst="rect">
            <a:avLst/>
          </a:prstGeom>
        </p:spPr>
      </p:pic>
      <p:pic>
        <p:nvPicPr>
          <p:cNvPr id="6" name="Graphic 2" descr="Airplane with solid fill">
            <a:extLst>
              <a:ext uri="{FF2B5EF4-FFF2-40B4-BE49-F238E27FC236}">
                <a16:creationId xmlns:a16="http://schemas.microsoft.com/office/drawing/2014/main" xmlns="" id="{DA96EB90-3A2D-C640-9DA6-503FC68F5BC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77600" y="1073945"/>
            <a:ext cx="914400" cy="914400"/>
          </a:xfrm>
          <a:prstGeom prst="rect">
            <a:avLst/>
          </a:prstGeom>
        </p:spPr>
      </p:pic>
      <p:pic>
        <p:nvPicPr>
          <p:cNvPr id="7" name="Graphic 4" descr="Clock with solid fill">
            <a:extLst>
              <a:ext uri="{FF2B5EF4-FFF2-40B4-BE49-F238E27FC236}">
                <a16:creationId xmlns:a16="http://schemas.microsoft.com/office/drawing/2014/main" xmlns="" id="{8989532B-F464-9786-FC84-E44C0964837D}"/>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0" y="3062892"/>
            <a:ext cx="673510" cy="673510"/>
          </a:xfrm>
          <a:prstGeom prst="rect">
            <a:avLst/>
          </a:prstGeom>
        </p:spPr>
      </p:pic>
      <p:pic>
        <p:nvPicPr>
          <p:cNvPr id="8" name="Graphic 4" descr="Clock with solid fill">
            <a:extLst>
              <a:ext uri="{FF2B5EF4-FFF2-40B4-BE49-F238E27FC236}">
                <a16:creationId xmlns:a16="http://schemas.microsoft.com/office/drawing/2014/main" xmlns="" id="{8989532B-F464-9786-FC84-E44C0964837D}"/>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48610" y="3308425"/>
            <a:ext cx="673510" cy="673510"/>
          </a:xfrm>
          <a:prstGeom prst="rect">
            <a:avLst/>
          </a:prstGeom>
        </p:spPr>
      </p:pic>
      <p:pic>
        <p:nvPicPr>
          <p:cNvPr id="9" name="Graphic 3" descr="Run with solid fill">
            <a:extLst>
              <a:ext uri="{FF2B5EF4-FFF2-40B4-BE49-F238E27FC236}">
                <a16:creationId xmlns:a16="http://schemas.microsoft.com/office/drawing/2014/main" xmlns="" id="{5028E484-B5C6-1C88-91B6-6B5B2F305432}"/>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63506" y="5057446"/>
            <a:ext cx="787387" cy="787387"/>
          </a:xfrm>
          <a:prstGeom prst="rect">
            <a:avLst/>
          </a:prstGeom>
        </p:spPr>
      </p:pic>
      <p:pic>
        <p:nvPicPr>
          <p:cNvPr id="10" name="Graphic 3" descr="Run with solid fill">
            <a:extLst>
              <a:ext uri="{FF2B5EF4-FFF2-40B4-BE49-F238E27FC236}">
                <a16:creationId xmlns:a16="http://schemas.microsoft.com/office/drawing/2014/main" xmlns="" id="{5028E484-B5C6-1C88-91B6-6B5B2F305432}"/>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290306" y="5048979"/>
            <a:ext cx="787387" cy="787387"/>
          </a:xfrm>
          <a:prstGeom prst="rect">
            <a:avLst/>
          </a:prstGeom>
        </p:spPr>
      </p:pic>
      <p:pic>
        <p:nvPicPr>
          <p:cNvPr id="50178" name="Picture 2"/>
          <p:cNvPicPr>
            <a:picLocks noChangeAspect="1" noChangeArrowheads="1"/>
          </p:cNvPicPr>
          <p:nvPr/>
        </p:nvPicPr>
        <p:blipFill>
          <a:blip r:embed="rId8"/>
          <a:srcRect/>
          <a:stretch>
            <a:fillRect/>
          </a:stretch>
        </p:blipFill>
        <p:spPr bwMode="auto">
          <a:xfrm>
            <a:off x="1645369" y="823065"/>
            <a:ext cx="8881597" cy="4479653"/>
          </a:xfrm>
          <a:prstGeom prst="rect">
            <a:avLst/>
          </a:prstGeom>
          <a:noFill/>
          <a:ln w="9525">
            <a:noFill/>
            <a:miter lim="800000"/>
            <a:headEnd/>
            <a:tailEnd/>
          </a:ln>
          <a:effectLst/>
        </p:spPr>
      </p:pic>
      <p:sp>
        <p:nvSpPr>
          <p:cNvPr id="12" name="TextBox 11"/>
          <p:cNvSpPr txBox="1"/>
          <p:nvPr/>
        </p:nvSpPr>
        <p:spPr>
          <a:xfrm>
            <a:off x="5018141" y="5651700"/>
            <a:ext cx="2155718" cy="369332"/>
          </a:xfrm>
          <a:prstGeom prst="rect">
            <a:avLst/>
          </a:prstGeom>
          <a:noFill/>
        </p:spPr>
        <p:txBody>
          <a:bodyPr wrap="none" rtlCol="0">
            <a:spAutoFit/>
          </a:bodyPr>
          <a:lstStyle/>
          <a:p>
            <a:r>
              <a:rPr lang="en-US" dirty="0"/>
              <a:t>Fig: Prediction Result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xmlns="" id="{170650B2-478A-F2F3-8EEE-F2D86CB901D6}"/>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Graphic 10" descr="Airplane with solid fill">
            <a:extLst>
              <a:ext uri="{FF2B5EF4-FFF2-40B4-BE49-F238E27FC236}">
                <a16:creationId xmlns:a16="http://schemas.microsoft.com/office/drawing/2014/main" xmlns="" id="{1B08680A-16AA-E581-5ADB-055E40EB44F8}"/>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12" name="Graphic 11" descr="Run with solid fill">
            <a:extLst>
              <a:ext uri="{FF2B5EF4-FFF2-40B4-BE49-F238E27FC236}">
                <a16:creationId xmlns:a16="http://schemas.microsoft.com/office/drawing/2014/main" xmlns="" id="{369610D9-D0B6-3EF0-5724-5CF31A44B06E}"/>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13" name="Graphic 12" descr="Clock with solid fill">
            <a:extLst>
              <a:ext uri="{FF2B5EF4-FFF2-40B4-BE49-F238E27FC236}">
                <a16:creationId xmlns:a16="http://schemas.microsoft.com/office/drawing/2014/main" xmlns="" id="{E3AB9709-5768-02E5-C0CB-D605F4938B7C}"/>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14" name="Rectangle: Single Corner Rounded 13">
            <a:extLst>
              <a:ext uri="{FF2B5EF4-FFF2-40B4-BE49-F238E27FC236}">
                <a16:creationId xmlns:a16="http://schemas.microsoft.com/office/drawing/2014/main" xmlns="" id="{2423FFC5-1112-C735-7758-2606DAD49B5E}"/>
              </a:ext>
            </a:extLst>
          </p:cNvPr>
          <p:cNvSpPr/>
          <p:nvPr/>
        </p:nvSpPr>
        <p:spPr>
          <a:xfrm>
            <a:off x="11218606" y="4628"/>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Graphic 14" descr="Airplane with solid fill">
            <a:extLst>
              <a:ext uri="{FF2B5EF4-FFF2-40B4-BE49-F238E27FC236}">
                <a16:creationId xmlns:a16="http://schemas.microsoft.com/office/drawing/2014/main" xmlns="" id="{731EE057-D31B-7262-A1F9-1AFDCB64E82C}"/>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22505"/>
            <a:ext cx="914400" cy="914400"/>
          </a:xfrm>
          <a:prstGeom prst="rect">
            <a:avLst/>
          </a:prstGeom>
        </p:spPr>
      </p:pic>
      <p:pic>
        <p:nvPicPr>
          <p:cNvPr id="16" name="Graphic 15" descr="Run with solid fill">
            <a:extLst>
              <a:ext uri="{FF2B5EF4-FFF2-40B4-BE49-F238E27FC236}">
                <a16:creationId xmlns:a16="http://schemas.microsoft.com/office/drawing/2014/main" xmlns="" id="{85AB1414-A0DF-3045-0A14-22B1D1164E00}"/>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62074"/>
            <a:ext cx="787387" cy="787387"/>
          </a:xfrm>
          <a:prstGeom prst="rect">
            <a:avLst/>
          </a:prstGeom>
        </p:spPr>
      </p:pic>
      <p:pic>
        <p:nvPicPr>
          <p:cNvPr id="17" name="Graphic 16" descr="Clock with solid fill">
            <a:extLst>
              <a:ext uri="{FF2B5EF4-FFF2-40B4-BE49-F238E27FC236}">
                <a16:creationId xmlns:a16="http://schemas.microsoft.com/office/drawing/2014/main" xmlns="" id="{3ABF2E62-4AE6-C659-154D-AEB596EC725C}"/>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7586"/>
            <a:ext cx="673510" cy="673510"/>
          </a:xfrm>
          <a:prstGeom prst="rect">
            <a:avLst/>
          </a:prstGeom>
        </p:spPr>
      </p:pic>
      <p:sp>
        <p:nvSpPr>
          <p:cNvPr id="18" name="TextBox 17">
            <a:extLst>
              <a:ext uri="{FF2B5EF4-FFF2-40B4-BE49-F238E27FC236}">
                <a16:creationId xmlns:a16="http://schemas.microsoft.com/office/drawing/2014/main" xmlns="" id="{525B5A43-0D38-1375-FCB3-DAD948C2D097}"/>
              </a:ext>
            </a:extLst>
          </p:cNvPr>
          <p:cNvSpPr txBox="1"/>
          <p:nvPr/>
        </p:nvSpPr>
        <p:spPr>
          <a:xfrm>
            <a:off x="1217568" y="560953"/>
            <a:ext cx="8870016" cy="5632311"/>
          </a:xfrm>
          <a:prstGeom prst="rect">
            <a:avLst/>
          </a:prstGeom>
          <a:noFill/>
        </p:spPr>
        <p:txBody>
          <a:bodyPr wrap="square" rtlCol="0">
            <a:spAutoFit/>
          </a:bodyPr>
          <a:lstStyle/>
          <a:p>
            <a:pPr marL="342900" indent="-342900">
              <a:buAutoNum type="arabicParenR"/>
            </a:pPr>
            <a:r>
              <a:rPr lang="en-IN" sz="2000" b="1" dirty="0" smtClean="0">
                <a:latin typeface="Times New Roman" panose="02020603050405020304" pitchFamily="18" charset="0"/>
                <a:cs typeface="Times New Roman" panose="02020603050405020304" pitchFamily="18" charset="0"/>
              </a:rPr>
              <a:t>ABSTRACT:</a:t>
            </a:r>
          </a:p>
          <a:p>
            <a:pPr marL="342900" indent="-342900">
              <a:lnSpc>
                <a:spcPct val="150000"/>
              </a:lnSpc>
            </a:pPr>
            <a:endParaRPr lang="en-IN" sz="2000" b="1" dirty="0" smtClean="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v"/>
            </a:pPr>
            <a:r>
              <a:rPr lang="en-US" sz="2000" dirty="0" smtClean="0">
                <a:latin typeface="Times New Roman" pitchFamily="18" charset="0"/>
                <a:cs typeface="Times New Roman" pitchFamily="18" charset="0"/>
              </a:rPr>
              <a:t>Flight delays impact passengers, airlines, and regional economies.</a:t>
            </a:r>
          </a:p>
          <a:p>
            <a:pPr algn="just">
              <a:lnSpc>
                <a:spcPct val="150000"/>
              </a:lnSpc>
              <a:buFont typeface="Wingdings" pitchFamily="2" charset="2"/>
              <a:buChar char="v"/>
            </a:pPr>
            <a:r>
              <a:rPr lang="en-US" sz="2000" dirty="0" smtClean="0">
                <a:latin typeface="Times New Roman" pitchFamily="18" charset="0"/>
                <a:cs typeface="Times New Roman" pitchFamily="18" charset="0"/>
              </a:rPr>
              <a:t>A machine learning-based prediction system was developed for flight delays.</a:t>
            </a:r>
          </a:p>
          <a:p>
            <a:pPr algn="just">
              <a:lnSpc>
                <a:spcPct val="150000"/>
              </a:lnSpc>
              <a:buFont typeface="Wingdings" pitchFamily="2" charset="2"/>
              <a:buChar char="v"/>
            </a:pPr>
            <a:r>
              <a:rPr lang="en-US" sz="2000" dirty="0" smtClean="0">
                <a:latin typeface="Times New Roman" pitchFamily="18" charset="0"/>
                <a:cs typeface="Times New Roman" pitchFamily="18" charset="0"/>
              </a:rPr>
              <a:t>Historical flight data was used for structured predictions.</a:t>
            </a:r>
          </a:p>
          <a:p>
            <a:pPr algn="just">
              <a:lnSpc>
                <a:spcPct val="150000"/>
              </a:lnSpc>
              <a:buFont typeface="Wingdings" pitchFamily="2" charset="2"/>
              <a:buChar char="v"/>
            </a:pPr>
            <a:r>
              <a:rPr lang="en-US" sz="2000" dirty="0" smtClean="0">
                <a:latin typeface="Times New Roman" pitchFamily="18" charset="0"/>
                <a:cs typeface="Times New Roman" pitchFamily="18" charset="0"/>
              </a:rPr>
              <a:t>Multiple machine learning models were analyzed and compared for accuracy and efficiency.</a:t>
            </a:r>
          </a:p>
          <a:p>
            <a:pPr algn="just">
              <a:lnSpc>
                <a:spcPct val="150000"/>
              </a:lnSpc>
              <a:buFont typeface="Wingdings" pitchFamily="2" charset="2"/>
              <a:buChar char="v"/>
            </a:pPr>
            <a:r>
              <a:rPr lang="en-US" sz="2000" dirty="0" smtClean="0">
                <a:latin typeface="Times New Roman" pitchFamily="18" charset="0"/>
                <a:cs typeface="Times New Roman" pitchFamily="18" charset="0"/>
              </a:rPr>
              <a:t>Key insights were extracted to determine the best prediction methods.</a:t>
            </a:r>
          </a:p>
          <a:p>
            <a:pPr algn="just">
              <a:lnSpc>
                <a:spcPct val="150000"/>
              </a:lnSpc>
              <a:buFont typeface="Wingdings" pitchFamily="2" charset="2"/>
              <a:buChar char="v"/>
            </a:pPr>
            <a:r>
              <a:rPr lang="en-US" sz="2000" dirty="0" smtClean="0">
                <a:latin typeface="Times New Roman" pitchFamily="18" charset="0"/>
                <a:cs typeface="Times New Roman" pitchFamily="18" charset="0"/>
              </a:rPr>
              <a:t>The system helps improve airline scheduling, minimize delays, and enhance operational efficiency.</a:t>
            </a:r>
            <a:endParaRPr lang="en-IN" sz="2000" dirty="0" smtClean="0">
              <a:effectLst/>
              <a:latin typeface="Times New Roman" pitchFamily="18" charset="0"/>
              <a:ea typeface="Times New Roman" panose="02020603050405020304" pitchFamily="18" charset="0"/>
              <a:cs typeface="Times New Roman" pitchFamily="18" charset="0"/>
            </a:endParaRPr>
          </a:p>
          <a:p>
            <a:endParaRPr lang="en-IN" sz="1600" b="1" dirty="0"/>
          </a:p>
          <a:p>
            <a:endParaRPr lang="en-IN" dirty="0"/>
          </a:p>
          <a:p>
            <a:endParaRPr lang="en-IN" dirty="0"/>
          </a:p>
          <a:p>
            <a:endParaRPr lang="en-IN" dirty="0"/>
          </a:p>
        </p:txBody>
      </p:sp>
    </p:spTree>
    <p:extLst>
      <p:ext uri="{BB962C8B-B14F-4D97-AF65-F5344CB8AC3E}">
        <p14:creationId xmlns:p14="http://schemas.microsoft.com/office/powerpoint/2010/main" xmlns="" val="349755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ircle(in)">
                                      <p:cBhvr>
                                        <p:cTn id="10" dur="2000"/>
                                        <p:tgtEl>
                                          <p:spTgt spid="13"/>
                                        </p:tgtEl>
                                      </p:cBhvr>
                                    </p:animEffect>
                                  </p:childTnLst>
                                </p:cTn>
                              </p:par>
                              <p:par>
                                <p:cTn id="11" presetID="6" presetClass="entr" presetSubtype="16"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par>
                                <p:cTn id="14" presetID="6" presetClass="entr" presetSubtype="16"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circle(in)">
                                      <p:cBhvr>
                                        <p:cTn id="16" dur="2000"/>
                                        <p:tgtEl>
                                          <p:spTgt spid="15"/>
                                        </p:tgtEl>
                                      </p:cBhvr>
                                    </p:animEffect>
                                  </p:childTnLst>
                                </p:cTn>
                              </p:par>
                              <p:par>
                                <p:cTn id="17" presetID="6" presetClass="entr" presetSubtype="16"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par>
                                <p:cTn id="20" presetID="6" presetClass="entr" presetSubtype="16"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ircle(in)">
                                      <p:cBhvr>
                                        <p:cTn id="2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13F4F737-0D9E-42FC-7DB9-16525E9E926D}"/>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Single Corner Rounded 1">
            <a:extLst>
              <a:ext uri="{FF2B5EF4-FFF2-40B4-BE49-F238E27FC236}">
                <a16:creationId xmlns:a16="http://schemas.microsoft.com/office/drawing/2014/main" xmlns="" id="{13F4F737-0D9E-42FC-7DB9-16525E9E926D}"/>
              </a:ext>
            </a:extLst>
          </p:cNvPr>
          <p:cNvSpPr/>
          <p:nvPr/>
        </p:nvSpPr>
        <p:spPr>
          <a:xfrm>
            <a:off x="11218606" y="4628"/>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2" descr="Airplane with solid fill">
            <a:extLst>
              <a:ext uri="{FF2B5EF4-FFF2-40B4-BE49-F238E27FC236}">
                <a16:creationId xmlns:a16="http://schemas.microsoft.com/office/drawing/2014/main" xmlns="" id="{DA96EB90-3A2D-C640-9DA6-503FC68F5BC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887316"/>
            <a:ext cx="914400" cy="914400"/>
          </a:xfrm>
          <a:prstGeom prst="rect">
            <a:avLst/>
          </a:prstGeom>
        </p:spPr>
      </p:pic>
      <p:pic>
        <p:nvPicPr>
          <p:cNvPr id="5" name="Graphic 2" descr="Airplane with solid fill">
            <a:extLst>
              <a:ext uri="{FF2B5EF4-FFF2-40B4-BE49-F238E27FC236}">
                <a16:creationId xmlns:a16="http://schemas.microsoft.com/office/drawing/2014/main" xmlns="" id="{DA96EB90-3A2D-C640-9DA6-503FC68F5BC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77600" y="591343"/>
            <a:ext cx="914400" cy="914400"/>
          </a:xfrm>
          <a:prstGeom prst="rect">
            <a:avLst/>
          </a:prstGeom>
        </p:spPr>
      </p:pic>
      <p:pic>
        <p:nvPicPr>
          <p:cNvPr id="6" name="Graphic 4" descr="Clock with solid fill">
            <a:extLst>
              <a:ext uri="{FF2B5EF4-FFF2-40B4-BE49-F238E27FC236}">
                <a16:creationId xmlns:a16="http://schemas.microsoft.com/office/drawing/2014/main" xmlns="" id="{8989532B-F464-9786-FC84-E44C0964837D}"/>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0" y="3062892"/>
            <a:ext cx="673510" cy="673510"/>
          </a:xfrm>
          <a:prstGeom prst="rect">
            <a:avLst/>
          </a:prstGeom>
        </p:spPr>
      </p:pic>
      <p:pic>
        <p:nvPicPr>
          <p:cNvPr id="7" name="Graphic 4" descr="Clock with solid fill">
            <a:extLst>
              <a:ext uri="{FF2B5EF4-FFF2-40B4-BE49-F238E27FC236}">
                <a16:creationId xmlns:a16="http://schemas.microsoft.com/office/drawing/2014/main" xmlns="" id="{8989532B-F464-9786-FC84-E44C0964837D}"/>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404601" y="2944358"/>
            <a:ext cx="673510" cy="673510"/>
          </a:xfrm>
          <a:prstGeom prst="rect">
            <a:avLst/>
          </a:prstGeom>
        </p:spPr>
      </p:pic>
      <p:pic>
        <p:nvPicPr>
          <p:cNvPr id="8" name="Graphic 3" descr="Run with solid fill">
            <a:extLst>
              <a:ext uri="{FF2B5EF4-FFF2-40B4-BE49-F238E27FC236}">
                <a16:creationId xmlns:a16="http://schemas.microsoft.com/office/drawing/2014/main" xmlns="" id="{5028E484-B5C6-1C88-91B6-6B5B2F305432}"/>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0" y="4684913"/>
            <a:ext cx="787387" cy="787387"/>
          </a:xfrm>
          <a:prstGeom prst="rect">
            <a:avLst/>
          </a:prstGeom>
        </p:spPr>
      </p:pic>
      <p:pic>
        <p:nvPicPr>
          <p:cNvPr id="9" name="Graphic 3" descr="Run with solid fill">
            <a:extLst>
              <a:ext uri="{FF2B5EF4-FFF2-40B4-BE49-F238E27FC236}">
                <a16:creationId xmlns:a16="http://schemas.microsoft.com/office/drawing/2014/main" xmlns="" id="{5028E484-B5C6-1C88-91B6-6B5B2F305432}"/>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404613" y="4803446"/>
            <a:ext cx="787387" cy="787387"/>
          </a:xfrm>
          <a:prstGeom prst="rect">
            <a:avLst/>
          </a:prstGeom>
        </p:spPr>
      </p:pic>
      <p:pic>
        <p:nvPicPr>
          <p:cNvPr id="51202" name="Picture 2"/>
          <p:cNvPicPr>
            <a:picLocks noChangeAspect="1" noChangeArrowheads="1"/>
          </p:cNvPicPr>
          <p:nvPr/>
        </p:nvPicPr>
        <p:blipFill>
          <a:blip r:embed="rId8" cstate="print"/>
          <a:srcRect/>
          <a:stretch>
            <a:fillRect/>
          </a:stretch>
        </p:blipFill>
        <p:spPr bwMode="auto">
          <a:xfrm>
            <a:off x="1090083" y="1172633"/>
            <a:ext cx="3386667" cy="2446056"/>
          </a:xfrm>
          <a:prstGeom prst="rect">
            <a:avLst/>
          </a:prstGeom>
          <a:noFill/>
          <a:ln w="9525">
            <a:noFill/>
            <a:miter lim="800000"/>
            <a:headEnd/>
            <a:tailEnd/>
          </a:ln>
          <a:effectLst/>
        </p:spPr>
      </p:pic>
      <p:pic>
        <p:nvPicPr>
          <p:cNvPr id="51203" name="Picture 3"/>
          <p:cNvPicPr>
            <a:picLocks noChangeAspect="1" noChangeArrowheads="1"/>
          </p:cNvPicPr>
          <p:nvPr/>
        </p:nvPicPr>
        <p:blipFill>
          <a:blip r:embed="rId9" cstate="print"/>
          <a:srcRect/>
          <a:stretch>
            <a:fillRect/>
          </a:stretch>
        </p:blipFill>
        <p:spPr bwMode="auto">
          <a:xfrm>
            <a:off x="4503906" y="3696511"/>
            <a:ext cx="3839995" cy="2257358"/>
          </a:xfrm>
          <a:prstGeom prst="rect">
            <a:avLst/>
          </a:prstGeom>
          <a:noFill/>
          <a:ln w="9525">
            <a:noFill/>
            <a:miter lim="800000"/>
            <a:headEnd/>
            <a:tailEnd/>
          </a:ln>
          <a:effectLst/>
        </p:spPr>
      </p:pic>
      <p:pic>
        <p:nvPicPr>
          <p:cNvPr id="51204" name="Picture 4"/>
          <p:cNvPicPr>
            <a:picLocks noChangeAspect="1" noChangeArrowheads="1"/>
          </p:cNvPicPr>
          <p:nvPr/>
        </p:nvPicPr>
        <p:blipFill>
          <a:blip r:embed="rId10" cstate="print"/>
          <a:srcRect/>
          <a:stretch>
            <a:fillRect/>
          </a:stretch>
        </p:blipFill>
        <p:spPr bwMode="auto">
          <a:xfrm>
            <a:off x="4223460" y="1224892"/>
            <a:ext cx="3622020" cy="2374341"/>
          </a:xfrm>
          <a:prstGeom prst="rect">
            <a:avLst/>
          </a:prstGeom>
          <a:noFill/>
          <a:ln w="9525">
            <a:noFill/>
            <a:miter lim="800000"/>
            <a:headEnd/>
            <a:tailEnd/>
          </a:ln>
          <a:effectLst/>
        </p:spPr>
      </p:pic>
      <p:pic>
        <p:nvPicPr>
          <p:cNvPr id="51205" name="Picture 5"/>
          <p:cNvPicPr>
            <a:picLocks noChangeAspect="1" noChangeArrowheads="1"/>
          </p:cNvPicPr>
          <p:nvPr/>
        </p:nvPicPr>
        <p:blipFill>
          <a:blip r:embed="rId11" cstate="print"/>
          <a:srcRect/>
          <a:stretch>
            <a:fillRect/>
          </a:stretch>
        </p:blipFill>
        <p:spPr bwMode="auto">
          <a:xfrm>
            <a:off x="7727221" y="1164021"/>
            <a:ext cx="3404330" cy="2513034"/>
          </a:xfrm>
          <a:prstGeom prst="rect">
            <a:avLst/>
          </a:prstGeom>
          <a:noFill/>
          <a:ln w="9525">
            <a:noFill/>
            <a:miter lim="800000"/>
            <a:headEnd/>
            <a:tailEnd/>
          </a:ln>
          <a:effectLst/>
        </p:spPr>
      </p:pic>
      <p:pic>
        <p:nvPicPr>
          <p:cNvPr id="51206" name="Picture 6"/>
          <p:cNvPicPr>
            <a:picLocks noChangeAspect="1" noChangeArrowheads="1"/>
          </p:cNvPicPr>
          <p:nvPr/>
        </p:nvPicPr>
        <p:blipFill>
          <a:blip r:embed="rId12" cstate="print"/>
          <a:srcRect/>
          <a:stretch>
            <a:fillRect/>
          </a:stretch>
        </p:blipFill>
        <p:spPr bwMode="auto">
          <a:xfrm>
            <a:off x="1439694" y="3822969"/>
            <a:ext cx="3083668" cy="2334639"/>
          </a:xfrm>
          <a:prstGeom prst="rect">
            <a:avLst/>
          </a:prstGeom>
          <a:noFill/>
          <a:ln w="9525">
            <a:noFill/>
            <a:miter lim="800000"/>
            <a:headEnd/>
            <a:tailEnd/>
          </a:ln>
          <a:effectLst/>
        </p:spPr>
      </p:pic>
      <p:pic>
        <p:nvPicPr>
          <p:cNvPr id="51207" name="Picture 7"/>
          <p:cNvPicPr>
            <a:picLocks noChangeAspect="1" noChangeArrowheads="1"/>
          </p:cNvPicPr>
          <p:nvPr/>
        </p:nvPicPr>
        <p:blipFill>
          <a:blip r:embed="rId13" cstate="print"/>
          <a:srcRect/>
          <a:stretch>
            <a:fillRect/>
          </a:stretch>
        </p:blipFill>
        <p:spPr bwMode="auto">
          <a:xfrm>
            <a:off x="8394970" y="3686783"/>
            <a:ext cx="2616740" cy="2443105"/>
          </a:xfrm>
          <a:prstGeom prst="rect">
            <a:avLst/>
          </a:prstGeom>
          <a:noFill/>
          <a:ln w="9525">
            <a:noFill/>
            <a:miter lim="800000"/>
            <a:headEnd/>
            <a:tailEnd/>
          </a:ln>
          <a:effectLst/>
        </p:spPr>
      </p:pic>
      <p:sp>
        <p:nvSpPr>
          <p:cNvPr id="16" name="TextBox 15"/>
          <p:cNvSpPr txBox="1"/>
          <p:nvPr/>
        </p:nvSpPr>
        <p:spPr>
          <a:xfrm>
            <a:off x="1108953" y="552450"/>
            <a:ext cx="1624519" cy="369332"/>
          </a:xfrm>
          <a:prstGeom prst="rect">
            <a:avLst/>
          </a:prstGeom>
          <a:noFill/>
        </p:spPr>
        <p:txBody>
          <a:bodyPr wrap="square" rtlCol="0">
            <a:spAutoFit/>
          </a:bodyPr>
          <a:lstStyle/>
          <a:p>
            <a:r>
              <a:rPr lang="en-US" dirty="0"/>
              <a:t>Graphs: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271"/>
        <p:cNvGrpSpPr/>
        <p:nvPr/>
      </p:nvGrpSpPr>
      <p:grpSpPr>
        <a:xfrm>
          <a:off x="0" y="0"/>
          <a:ext cx="0" cy="0"/>
          <a:chOff x="0" y="0"/>
          <a:chExt cx="0" cy="0"/>
        </a:xfrm>
      </p:grpSpPr>
      <p:sp>
        <p:nvSpPr>
          <p:cNvPr id="51272" name="Google Shape;51272;p1"/>
          <p:cNvSpPr/>
          <p:nvPr/>
        </p:nvSpPr>
        <p:spPr>
          <a:xfrm>
            <a:off x="-19665" y="0"/>
            <a:ext cx="973500" cy="6853500"/>
          </a:xfrm>
          <a:prstGeom prst="round1Rect">
            <a:avLst>
              <a:gd name="adj" fmla="val 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1273" name="Google Shape;51273;p1" descr="Airplane with solid fill"/>
          <p:cNvPicPr preferRelativeResize="0"/>
          <p:nvPr/>
        </p:nvPicPr>
        <p:blipFill rotWithShape="1">
          <a:blip r:embed="rId2">
            <a:alphaModFix/>
          </a:blip>
          <a:srcRect/>
          <a:stretch/>
        </p:blipFill>
        <p:spPr>
          <a:xfrm>
            <a:off x="0" y="1217877"/>
            <a:ext cx="914400" cy="914400"/>
          </a:xfrm>
          <a:prstGeom prst="rect">
            <a:avLst/>
          </a:prstGeom>
          <a:noFill/>
          <a:ln>
            <a:noFill/>
          </a:ln>
        </p:spPr>
      </p:pic>
      <p:pic>
        <p:nvPicPr>
          <p:cNvPr id="51274" name="Google Shape;51274;p1" descr="Run with solid fill"/>
          <p:cNvPicPr preferRelativeResize="0"/>
          <p:nvPr/>
        </p:nvPicPr>
        <p:blipFill rotWithShape="1">
          <a:blip r:embed="rId3">
            <a:alphaModFix/>
          </a:blip>
          <a:srcRect/>
          <a:stretch/>
        </p:blipFill>
        <p:spPr>
          <a:xfrm>
            <a:off x="63506" y="5057446"/>
            <a:ext cx="787387" cy="787387"/>
          </a:xfrm>
          <a:prstGeom prst="rect">
            <a:avLst/>
          </a:prstGeom>
          <a:noFill/>
          <a:ln>
            <a:noFill/>
          </a:ln>
        </p:spPr>
      </p:pic>
      <p:pic>
        <p:nvPicPr>
          <p:cNvPr id="51275" name="Google Shape;51275;p1" descr="Clock with solid fill"/>
          <p:cNvPicPr preferRelativeResize="0"/>
          <p:nvPr/>
        </p:nvPicPr>
        <p:blipFill rotWithShape="1">
          <a:blip r:embed="rId4">
            <a:alphaModFix/>
          </a:blip>
          <a:srcRect/>
          <a:stretch/>
        </p:blipFill>
        <p:spPr>
          <a:xfrm>
            <a:off x="130277" y="3172958"/>
            <a:ext cx="673510" cy="673510"/>
          </a:xfrm>
          <a:prstGeom prst="rect">
            <a:avLst/>
          </a:prstGeom>
          <a:noFill/>
          <a:ln>
            <a:noFill/>
          </a:ln>
        </p:spPr>
      </p:pic>
      <p:sp>
        <p:nvSpPr>
          <p:cNvPr id="51276" name="Google Shape;51276;p1"/>
          <p:cNvSpPr/>
          <p:nvPr/>
        </p:nvSpPr>
        <p:spPr>
          <a:xfrm>
            <a:off x="11218606" y="0"/>
            <a:ext cx="973500" cy="6853500"/>
          </a:xfrm>
          <a:prstGeom prst="round1Rect">
            <a:avLst>
              <a:gd name="adj" fmla="val 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1277" name="Google Shape;51277;p1" descr="Airplane with solid fill"/>
          <p:cNvPicPr preferRelativeResize="0"/>
          <p:nvPr/>
        </p:nvPicPr>
        <p:blipFill rotWithShape="1">
          <a:blip r:embed="rId2">
            <a:alphaModFix/>
          </a:blip>
          <a:srcRect/>
          <a:stretch/>
        </p:blipFill>
        <p:spPr>
          <a:xfrm>
            <a:off x="11238271" y="1217877"/>
            <a:ext cx="914400" cy="914400"/>
          </a:xfrm>
          <a:prstGeom prst="rect">
            <a:avLst/>
          </a:prstGeom>
          <a:noFill/>
          <a:ln>
            <a:noFill/>
          </a:ln>
        </p:spPr>
      </p:pic>
      <p:pic>
        <p:nvPicPr>
          <p:cNvPr id="51278" name="Google Shape;51278;p1" descr="Run with solid fill"/>
          <p:cNvPicPr preferRelativeResize="0"/>
          <p:nvPr/>
        </p:nvPicPr>
        <p:blipFill rotWithShape="1">
          <a:blip r:embed="rId3">
            <a:alphaModFix/>
          </a:blip>
          <a:srcRect/>
          <a:stretch/>
        </p:blipFill>
        <p:spPr>
          <a:xfrm>
            <a:off x="11301777" y="5057446"/>
            <a:ext cx="787387" cy="787387"/>
          </a:xfrm>
          <a:prstGeom prst="rect">
            <a:avLst/>
          </a:prstGeom>
          <a:noFill/>
          <a:ln>
            <a:noFill/>
          </a:ln>
        </p:spPr>
      </p:pic>
      <p:pic>
        <p:nvPicPr>
          <p:cNvPr id="51279" name="Google Shape;51279;p1" descr="Clock with solid fill"/>
          <p:cNvPicPr preferRelativeResize="0"/>
          <p:nvPr/>
        </p:nvPicPr>
        <p:blipFill rotWithShape="1">
          <a:blip r:embed="rId4">
            <a:alphaModFix/>
          </a:blip>
          <a:srcRect/>
          <a:stretch/>
        </p:blipFill>
        <p:spPr>
          <a:xfrm>
            <a:off x="11368548" y="3172958"/>
            <a:ext cx="673510" cy="673510"/>
          </a:xfrm>
          <a:prstGeom prst="rect">
            <a:avLst/>
          </a:prstGeom>
          <a:noFill/>
          <a:ln>
            <a:noFill/>
          </a:ln>
        </p:spPr>
      </p:pic>
      <p:sp>
        <p:nvSpPr>
          <p:cNvPr id="51280" name="Google Shape;51280;p1"/>
          <p:cNvSpPr txBox="1"/>
          <p:nvPr/>
        </p:nvSpPr>
        <p:spPr>
          <a:xfrm>
            <a:off x="1489587" y="244977"/>
            <a:ext cx="9193200" cy="669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Calibri"/>
              <a:buNone/>
            </a:pPr>
            <a:endParaRPr sz="1600" b="1">
              <a:solidFill>
                <a:schemeClr val="dk1"/>
              </a:solidFill>
              <a:latin typeface="Times New Roman"/>
              <a:ea typeface="Times New Roman"/>
              <a:cs typeface="Times New Roman"/>
              <a:sym typeface="Times New Roman"/>
            </a:endParaRPr>
          </a:p>
          <a:p>
            <a:pPr marL="0" marR="381635" lvl="0" indent="0" algn="l" rtl="0">
              <a:lnSpc>
                <a:spcPct val="150000"/>
              </a:lnSpc>
              <a:spcBef>
                <a:spcPts val="685"/>
              </a:spcBef>
              <a:spcAft>
                <a:spcPts val="0"/>
              </a:spcAft>
              <a:buNone/>
            </a:pPr>
            <a:r>
              <a:rPr lang="en-US" sz="1800" b="1" dirty="0">
                <a:solidFill>
                  <a:schemeClr val="dk1"/>
                </a:solidFill>
                <a:latin typeface="Times New Roman"/>
                <a:ea typeface="Times New Roman"/>
                <a:cs typeface="Times New Roman"/>
                <a:sym typeface="Times New Roman"/>
              </a:rPr>
              <a:t>8. CONCLUSION:</a:t>
            </a:r>
            <a:endParaRPr/>
          </a:p>
          <a:p>
            <a:pPr marL="285750" marR="381635" lvl="0" indent="-285750" algn="l" rtl="0">
              <a:lnSpc>
                <a:spcPct val="150000"/>
              </a:lnSpc>
              <a:spcBef>
                <a:spcPts val="685"/>
              </a:spcBef>
              <a:spcAft>
                <a:spcPts val="0"/>
              </a:spcAft>
              <a:buClr>
                <a:schemeClr val="dk1"/>
              </a:buClr>
              <a:buSzPts val="1200"/>
              <a:buFont typeface="Noto Sans Symbols"/>
              <a:buChar char="⮚"/>
            </a:pPr>
            <a:r>
              <a:rPr lang="en-US" sz="1800" dirty="0">
                <a:solidFill>
                  <a:schemeClr val="dk1"/>
                </a:solidFill>
                <a:latin typeface="Times New Roman"/>
                <a:ea typeface="Times New Roman"/>
                <a:cs typeface="Times New Roman"/>
                <a:sym typeface="Times New Roman"/>
              </a:rPr>
              <a:t>Our research showed that aircraft delay predictions may be made with good accuracy using machine learning methods. In addition to evaluating delays for different human requirements, the previously mentioned categorization and analysis aims to closely examine elements that impact delays, including ‘weather delay,’ ‘airline delay,’ and ‘security delay’. </a:t>
            </a:r>
            <a:endParaRPr/>
          </a:p>
          <a:p>
            <a:pPr marL="285750" marR="381635" lvl="0" indent="-285750" algn="l" rtl="0">
              <a:lnSpc>
                <a:spcPct val="150000"/>
              </a:lnSpc>
              <a:spcBef>
                <a:spcPts val="685"/>
              </a:spcBef>
              <a:spcAft>
                <a:spcPts val="0"/>
              </a:spcAft>
              <a:buClr>
                <a:schemeClr val="dk1"/>
              </a:buClr>
              <a:buSzPts val="1200"/>
              <a:buFont typeface="Noto Sans Symbols"/>
              <a:buChar char="⮚"/>
            </a:pPr>
            <a:r>
              <a:rPr lang="en-US" sz="1800" dirty="0">
                <a:solidFill>
                  <a:schemeClr val="dk1"/>
                </a:solidFill>
                <a:latin typeface="Times New Roman"/>
                <a:ea typeface="Times New Roman"/>
                <a:cs typeface="Times New Roman"/>
                <a:sym typeface="Times New Roman"/>
              </a:rPr>
              <a:t>The Gradient Boosting model performed the best, correctly categorizing delays into two groups using the previously mentioned parameters including ‘Departure Time’ ,‘Air Time’, and ‘Month’—with </a:t>
            </a:r>
            <a:r>
              <a:rPr lang="en-US" dirty="0" smtClean="0">
                <a:solidFill>
                  <a:schemeClr val="dk1"/>
                </a:solidFill>
                <a:latin typeface="Times New Roman"/>
                <a:ea typeface="Times New Roman"/>
                <a:cs typeface="Times New Roman"/>
                <a:sym typeface="Times New Roman"/>
              </a:rPr>
              <a:t> 90</a:t>
            </a:r>
            <a:r>
              <a:rPr lang="en-US" sz="1800" dirty="0" smtClean="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accuracy. Thus, it can be effectively used to predict flight delays, which will be beneficial for airports and airlines, as well as passengers. </a:t>
            </a:r>
            <a:endParaRPr/>
          </a:p>
          <a:p>
            <a:pPr marL="285750" marR="381635" lvl="0" indent="-285750" algn="l" rtl="0">
              <a:lnSpc>
                <a:spcPct val="150000"/>
              </a:lnSpc>
              <a:spcBef>
                <a:spcPts val="685"/>
              </a:spcBef>
              <a:spcAft>
                <a:spcPts val="0"/>
              </a:spcAft>
              <a:buClr>
                <a:schemeClr val="dk1"/>
              </a:buClr>
              <a:buSzPts val="1200"/>
              <a:buFont typeface="Noto Sans Symbols"/>
              <a:buChar char="⮚"/>
            </a:pPr>
            <a:r>
              <a:rPr lang="en-US" sz="1800" dirty="0">
                <a:solidFill>
                  <a:schemeClr val="dk1"/>
                </a:solidFill>
                <a:latin typeface="Times New Roman"/>
                <a:ea typeface="Times New Roman"/>
                <a:cs typeface="Times New Roman"/>
                <a:sym typeface="Times New Roman"/>
              </a:rPr>
              <a:t>Therefore, the study of flight delays presented in this paper is grounded entirely in scientific parameters, underscoring its crucial significance in the aviation industry.</a:t>
            </a:r>
            <a:endParaRPr/>
          </a:p>
          <a:p>
            <a:pPr marL="0" marR="381635" lvl="0" indent="0" algn="l" rtl="0">
              <a:lnSpc>
                <a:spcPct val="150000"/>
              </a:lnSpc>
              <a:spcBef>
                <a:spcPts val="685"/>
              </a:spcBef>
              <a:spcAft>
                <a:spcPts val="0"/>
              </a:spcAft>
              <a:buNone/>
            </a:pPr>
            <a:endParaRPr sz="1800" b="1">
              <a:solidFill>
                <a:schemeClr val="dk1"/>
              </a:solidFill>
              <a:latin typeface="Times New Roman"/>
              <a:ea typeface="Times New Roman"/>
              <a:cs typeface="Times New Roman"/>
              <a:sym typeface="Times New Roman"/>
            </a:endParaRPr>
          </a:p>
          <a:p>
            <a:pPr marL="0" marR="381635" lvl="0" indent="0" algn="l" rtl="0">
              <a:lnSpc>
                <a:spcPct val="150000"/>
              </a:lnSpc>
              <a:spcBef>
                <a:spcPts val="685"/>
              </a:spcBef>
              <a:spcAft>
                <a:spcPts val="0"/>
              </a:spcAft>
              <a:buNone/>
            </a:pP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Single Corner Rounded 1">
            <a:extLst>
              <a:ext uri="{FF2B5EF4-FFF2-40B4-BE49-F238E27FC236}">
                <a16:creationId xmlns:a16="http://schemas.microsoft.com/office/drawing/2014/main" xmlns="" id="{090E52EC-202B-9F62-A60E-6FB2CC6B6AAF}"/>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Single Corner Rounded 1">
            <a:extLst>
              <a:ext uri="{FF2B5EF4-FFF2-40B4-BE49-F238E27FC236}">
                <a16:creationId xmlns:a16="http://schemas.microsoft.com/office/drawing/2014/main" xmlns="" id="{090E52EC-202B-9F62-A60E-6FB2CC6B6AAF}"/>
              </a:ext>
            </a:extLst>
          </p:cNvPr>
          <p:cNvSpPr/>
          <p:nvPr/>
        </p:nvSpPr>
        <p:spPr>
          <a:xfrm>
            <a:off x="11218606" y="4628"/>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49776" y="921182"/>
            <a:ext cx="9407065" cy="4247317"/>
          </a:xfrm>
          <a:prstGeom prst="rect">
            <a:avLst/>
          </a:prstGeom>
          <a:noFill/>
        </p:spPr>
        <p:txBody>
          <a:bodyPr wrap="square" rtlCol="0">
            <a:spAutoFit/>
          </a:bodyPr>
          <a:lstStyle/>
          <a:p>
            <a:r>
              <a:rPr lang="en-US" b="1" dirty="0">
                <a:latin typeface="Times New Roman" pitchFamily="18" charset="0"/>
                <a:cs typeface="Times New Roman" pitchFamily="18" charset="0"/>
              </a:rPr>
              <a:t>FUTURE ENHANCEMENT:</a:t>
            </a:r>
          </a:p>
          <a:p>
            <a:r>
              <a:rPr lang="en-IN" b="1" dirty="0" smtClean="0"/>
              <a:t>Explore Additional Machine Learning Algorithms</a:t>
            </a:r>
            <a:endParaRPr lang="en-US" b="1" dirty="0" smtClean="0"/>
          </a:p>
          <a:p>
            <a:pPr lvl="0"/>
            <a:r>
              <a:rPr lang="en-IN" dirty="0" smtClean="0"/>
              <a:t>The paper you uploaded also explores </a:t>
            </a:r>
            <a:r>
              <a:rPr lang="en-IN" b="1" dirty="0" smtClean="0"/>
              <a:t>CNN-LSTM deep learning frameworks</a:t>
            </a:r>
            <a:r>
              <a:rPr lang="en-IN" dirty="0" smtClean="0"/>
              <a:t> for improving delay predictions. These models capture sequential data better, which could be helpful if you have time-series data or patterns​(</a:t>
            </a:r>
            <a:r>
              <a:rPr lang="en-IN" dirty="0" smtClean="0"/>
              <a:t>Flight </a:t>
            </a:r>
            <a:r>
              <a:rPr lang="en-IN" dirty="0" err="1" smtClean="0"/>
              <a:t>Delay_Prediction</a:t>
            </a:r>
            <a:r>
              <a:rPr lang="en-IN" dirty="0" smtClean="0"/>
              <a:t>).</a:t>
            </a:r>
            <a:endParaRPr lang="en-IN" dirty="0" smtClean="0"/>
          </a:p>
          <a:p>
            <a:r>
              <a:rPr lang="en-IN" b="1" dirty="0" smtClean="0"/>
              <a:t>Feature Engineering</a:t>
            </a:r>
            <a:endParaRPr lang="en-US" dirty="0" smtClean="0"/>
          </a:p>
          <a:p>
            <a:pPr lvl="0"/>
            <a:r>
              <a:rPr lang="en-IN" b="1" dirty="0" smtClean="0"/>
              <a:t>Time-based features</a:t>
            </a:r>
            <a:r>
              <a:rPr lang="en-IN" dirty="0" smtClean="0"/>
              <a:t>: Incorporate features such as the day of the week, month, or time of the day to improve the accuracy of the predictions. Flight delay data often has time-based patterns.</a:t>
            </a:r>
          </a:p>
          <a:p>
            <a:r>
              <a:rPr lang="en-IN" b="1" dirty="0" smtClean="0"/>
              <a:t>. Visualization and Interpretability</a:t>
            </a:r>
            <a:endParaRPr lang="en-US" dirty="0" smtClean="0"/>
          </a:p>
          <a:p>
            <a:pPr lvl="0"/>
            <a:r>
              <a:rPr lang="en-IN" dirty="0" smtClean="0"/>
              <a:t>Add more advanced visualizations such as ROC Curves, Precision-Recall curves, and Feature Importance charts.</a:t>
            </a:r>
            <a:endParaRPr lang="en-US" dirty="0" smtClean="0"/>
          </a:p>
          <a:p>
            <a:r>
              <a:rPr lang="en-IN" dirty="0" smtClean="0"/>
              <a:t>For interpretability, you could integrate methods like SHAP (</a:t>
            </a:r>
            <a:r>
              <a:rPr lang="en-IN" dirty="0" err="1" smtClean="0"/>
              <a:t>SHapley</a:t>
            </a:r>
            <a:r>
              <a:rPr lang="en-IN" dirty="0" smtClean="0"/>
              <a:t> Additive </a:t>
            </a:r>
            <a:r>
              <a:rPr lang="en-IN" dirty="0" err="1" smtClean="0"/>
              <a:t>exPlanations</a:t>
            </a:r>
            <a:r>
              <a:rPr lang="en-IN" dirty="0" smtClean="0"/>
              <a:t>) to explain feature contributions</a:t>
            </a:r>
            <a:endParaRPr lang="en-US" dirty="0" smtClean="0"/>
          </a:p>
          <a:p>
            <a:pPr lvl="0"/>
            <a:endParaRPr lang="en-US" dirty="0" smtClean="0"/>
          </a:p>
          <a:p>
            <a:endParaRPr lang="en-US" dirty="0">
              <a:latin typeface="Times New Roman" pitchFamily="18" charset="0"/>
              <a:cs typeface="Times New Roman" pitchFamily="18" charset="0"/>
            </a:endParaRPr>
          </a:p>
        </p:txBody>
      </p:sp>
      <p:pic>
        <p:nvPicPr>
          <p:cNvPr id="6" name="Graphic 2" descr="Airplane with solid fill">
            <a:extLst>
              <a:ext uri="{FF2B5EF4-FFF2-40B4-BE49-F238E27FC236}">
                <a16:creationId xmlns:a16="http://schemas.microsoft.com/office/drawing/2014/main" xmlns="" id="{DA96EB90-3A2D-C640-9DA6-503FC68F5BC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887316"/>
            <a:ext cx="914400" cy="914400"/>
          </a:xfrm>
          <a:prstGeom prst="rect">
            <a:avLst/>
          </a:prstGeom>
        </p:spPr>
      </p:pic>
      <p:pic>
        <p:nvPicPr>
          <p:cNvPr id="7" name="Graphic 2" descr="Airplane with solid fill">
            <a:extLst>
              <a:ext uri="{FF2B5EF4-FFF2-40B4-BE49-F238E27FC236}">
                <a16:creationId xmlns:a16="http://schemas.microsoft.com/office/drawing/2014/main" xmlns="" id="{DA96EB90-3A2D-C640-9DA6-503FC68F5BC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77600" y="582516"/>
            <a:ext cx="914400" cy="914400"/>
          </a:xfrm>
          <a:prstGeom prst="rect">
            <a:avLst/>
          </a:prstGeom>
        </p:spPr>
      </p:pic>
      <p:pic>
        <p:nvPicPr>
          <p:cNvPr id="8" name="Graphic 4" descr="Clock with solid fill">
            <a:extLst>
              <a:ext uri="{FF2B5EF4-FFF2-40B4-BE49-F238E27FC236}">
                <a16:creationId xmlns:a16="http://schemas.microsoft.com/office/drawing/2014/main" xmlns="" id="{8989532B-F464-9786-FC84-E44C0964837D}"/>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0" y="3062892"/>
            <a:ext cx="673510" cy="673510"/>
          </a:xfrm>
          <a:prstGeom prst="rect">
            <a:avLst/>
          </a:prstGeom>
        </p:spPr>
      </p:pic>
      <p:pic>
        <p:nvPicPr>
          <p:cNvPr id="9" name="Graphic 4" descr="Clock with solid fill">
            <a:extLst>
              <a:ext uri="{FF2B5EF4-FFF2-40B4-BE49-F238E27FC236}">
                <a16:creationId xmlns:a16="http://schemas.microsoft.com/office/drawing/2014/main" xmlns="" id="{8989532B-F464-9786-FC84-E44C0964837D}"/>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58664" y="2466262"/>
            <a:ext cx="673510" cy="673510"/>
          </a:xfrm>
          <a:prstGeom prst="rect">
            <a:avLst/>
          </a:prstGeom>
        </p:spPr>
      </p:pic>
      <p:pic>
        <p:nvPicPr>
          <p:cNvPr id="10" name="Graphic 3" descr="Run with solid fill">
            <a:extLst>
              <a:ext uri="{FF2B5EF4-FFF2-40B4-BE49-F238E27FC236}">
                <a16:creationId xmlns:a16="http://schemas.microsoft.com/office/drawing/2014/main" xmlns="" id="{F9932757-AC1C-25C3-FA10-D3B53C4CBB63}"/>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63506" y="5057446"/>
            <a:ext cx="787387" cy="787387"/>
          </a:xfrm>
          <a:prstGeom prst="rect">
            <a:avLst/>
          </a:prstGeom>
        </p:spPr>
      </p:pic>
      <p:pic>
        <p:nvPicPr>
          <p:cNvPr id="11" name="Graphic 3" descr="Run with solid fill">
            <a:extLst>
              <a:ext uri="{FF2B5EF4-FFF2-40B4-BE49-F238E27FC236}">
                <a16:creationId xmlns:a16="http://schemas.microsoft.com/office/drawing/2014/main" xmlns="" id="{F9932757-AC1C-25C3-FA10-D3B53C4CBB63}"/>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208161" y="4528910"/>
            <a:ext cx="787387" cy="78738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2B2E17-7902-5E73-A616-42250816D3CB}"/>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E9D958A1-B1AA-BF24-4DB2-11DF158DD524}"/>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Airplane with solid fill">
            <a:extLst>
              <a:ext uri="{FF2B5EF4-FFF2-40B4-BE49-F238E27FC236}">
                <a16:creationId xmlns:a16="http://schemas.microsoft.com/office/drawing/2014/main" xmlns="" id="{E33ADC04-3135-D1F1-F672-D2396442E4B7}"/>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ACF04EC1-7BC7-330B-5FEE-B364F29C368A}"/>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6B721542-2BCE-AC20-EC4E-2579338D647A}"/>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004F89D9-93C3-B920-3BD9-315966DEC001}"/>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Airplane with solid fill">
            <a:extLst>
              <a:ext uri="{FF2B5EF4-FFF2-40B4-BE49-F238E27FC236}">
                <a16:creationId xmlns:a16="http://schemas.microsoft.com/office/drawing/2014/main" xmlns="" id="{26058CB2-717E-C786-DDE1-F3E0C6C13081}"/>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AAE32CE9-1001-BBDB-3C0E-8C37D525FC02}"/>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260B0981-23D1-8368-0D83-F2AF531EA517}"/>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34FB42E0-B3BF-C67D-CB13-431E4FBC57B5}"/>
              </a:ext>
            </a:extLst>
          </p:cNvPr>
          <p:cNvSpPr txBox="1"/>
          <p:nvPr/>
        </p:nvSpPr>
        <p:spPr>
          <a:xfrm>
            <a:off x="1489587" y="244977"/>
            <a:ext cx="9193161" cy="2309863"/>
          </a:xfrm>
          <a:prstGeom prst="rect">
            <a:avLst/>
          </a:prstGeom>
          <a:noFill/>
        </p:spPr>
        <p:txBody>
          <a:bodyPr wrap="square">
            <a:spAutoFit/>
          </a:bodyPr>
          <a:lstStyle/>
          <a:p>
            <a:pPr>
              <a:spcBef>
                <a:spcPts val="565"/>
              </a:spcBef>
              <a:buNone/>
            </a:pPr>
            <a:endParaRPr lang="en-US" sz="1600" b="1" dirty="0">
              <a:effectLst/>
              <a:latin typeface="Times New Roman" panose="02020603050405020304" pitchFamily="18" charset="0"/>
              <a:ea typeface="Times New Roman" panose="02020603050405020304" pitchFamily="18" charset="0"/>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spc="0" dirty="0">
              <a:effectLst/>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US" b="1" dirty="0">
              <a:latin typeface="Times New Roman" panose="02020603050405020304" pitchFamily="18" charset="0"/>
              <a:ea typeface="Wingdings" panose="05000000000000000000" pitchFamily="2" charset="2"/>
              <a:cs typeface="Wingdings" panose="05000000000000000000" pitchFamily="2" charset="2"/>
            </a:endParaRPr>
          </a:p>
          <a:p>
            <a:pPr marR="381635" lvl="0">
              <a:lnSpc>
                <a:spcPct val="150000"/>
              </a:lnSpc>
              <a:spcBef>
                <a:spcPts val="685"/>
              </a:spcBef>
              <a:buSzPts val="1200"/>
              <a:tabLst>
                <a:tab pos="561340" algn="l"/>
                <a:tab pos="562610" algn="l"/>
              </a:tabLst>
            </a:pPr>
            <a:endParaRPr lang="en-IN" b="1" spc="0" dirty="0">
              <a:effectLst/>
              <a:latin typeface="Times New Roman" panose="02020603050405020304" pitchFamily="18" charset="0"/>
              <a:ea typeface="Wingdings" panose="05000000000000000000" pitchFamily="2" charset="2"/>
              <a:cs typeface="Wingdings" panose="05000000000000000000" pitchFamily="2" charset="2"/>
            </a:endParaRPr>
          </a:p>
        </p:txBody>
      </p:sp>
      <p:sp>
        <p:nvSpPr>
          <p:cNvPr id="13" name="TextBox 12">
            <a:extLst>
              <a:ext uri="{FF2B5EF4-FFF2-40B4-BE49-F238E27FC236}">
                <a16:creationId xmlns:a16="http://schemas.microsoft.com/office/drawing/2014/main" xmlns="" id="{16426702-3368-0746-6C26-3EBA80D1FEB4}"/>
              </a:ext>
            </a:extLst>
          </p:cNvPr>
          <p:cNvSpPr txBox="1"/>
          <p:nvPr/>
        </p:nvSpPr>
        <p:spPr>
          <a:xfrm>
            <a:off x="2861187" y="2901949"/>
            <a:ext cx="6508955" cy="1569660"/>
          </a:xfrm>
          <a:prstGeom prst="rect">
            <a:avLst/>
          </a:prstGeom>
          <a:noFill/>
        </p:spPr>
        <p:txBody>
          <a:bodyPr wrap="square" rtlCol="0">
            <a:spAutoFit/>
          </a:bodyPr>
          <a:lstStyle/>
          <a:p>
            <a:r>
              <a:rPr lang="en-IN" sz="9600" dirty="0">
                <a:solidFill>
                  <a:srgbClr val="0070C0"/>
                </a:solidFill>
                <a:latin typeface="Freestyle Script" panose="030804020302050B0404" pitchFamily="66" charset="0"/>
              </a:rPr>
              <a:t> THANK YOU</a:t>
            </a:r>
          </a:p>
        </p:txBody>
      </p:sp>
      <p:sp>
        <p:nvSpPr>
          <p:cNvPr id="10" name="Frame 9">
            <a:extLst>
              <a:ext uri="{FF2B5EF4-FFF2-40B4-BE49-F238E27FC236}">
                <a16:creationId xmlns:a16="http://schemas.microsoft.com/office/drawing/2014/main" xmlns="" id="{7E72E757-9DBD-672D-73D4-F4E1598168AF}"/>
              </a:ext>
            </a:extLst>
          </p:cNvPr>
          <p:cNvSpPr/>
          <p:nvPr/>
        </p:nvSpPr>
        <p:spPr>
          <a:xfrm>
            <a:off x="2724765" y="2733501"/>
            <a:ext cx="6361471" cy="156966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Half Frame 11">
            <a:extLst>
              <a:ext uri="{FF2B5EF4-FFF2-40B4-BE49-F238E27FC236}">
                <a16:creationId xmlns:a16="http://schemas.microsoft.com/office/drawing/2014/main" xmlns="" id="{6FF06B83-2C93-30CD-D19C-A41796564BD3}"/>
              </a:ext>
            </a:extLst>
          </p:cNvPr>
          <p:cNvSpPr/>
          <p:nvPr/>
        </p:nvSpPr>
        <p:spPr>
          <a:xfrm>
            <a:off x="1066800" y="108396"/>
            <a:ext cx="3254478" cy="2583023"/>
          </a:xfrm>
          <a:prstGeom prst="halfFram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15" name="Half Frame 14">
            <a:extLst>
              <a:ext uri="{FF2B5EF4-FFF2-40B4-BE49-F238E27FC236}">
                <a16:creationId xmlns:a16="http://schemas.microsoft.com/office/drawing/2014/main" xmlns="" id="{DDE89ECE-F1B8-DA0F-8875-9E7801DBD689}"/>
              </a:ext>
            </a:extLst>
          </p:cNvPr>
          <p:cNvSpPr/>
          <p:nvPr/>
        </p:nvSpPr>
        <p:spPr>
          <a:xfrm rot="10800000">
            <a:off x="7839996" y="4159627"/>
            <a:ext cx="3254478" cy="2583023"/>
          </a:xfrm>
          <a:prstGeom prst="halfFram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16" name="Circle: Hollow 15">
            <a:extLst>
              <a:ext uri="{FF2B5EF4-FFF2-40B4-BE49-F238E27FC236}">
                <a16:creationId xmlns:a16="http://schemas.microsoft.com/office/drawing/2014/main" xmlns="" id="{AB7FBF53-4754-6EF0-8029-7B0FE04CF859}"/>
              </a:ext>
            </a:extLst>
          </p:cNvPr>
          <p:cNvSpPr/>
          <p:nvPr/>
        </p:nvSpPr>
        <p:spPr>
          <a:xfrm>
            <a:off x="2821858" y="4159627"/>
            <a:ext cx="2038561" cy="1998017"/>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Circle: Hollow 16">
            <a:extLst>
              <a:ext uri="{FF2B5EF4-FFF2-40B4-BE49-F238E27FC236}">
                <a16:creationId xmlns:a16="http://schemas.microsoft.com/office/drawing/2014/main" xmlns="" id="{B7F40AC1-126A-CD95-411F-14BBB81C1BF8}"/>
              </a:ext>
            </a:extLst>
          </p:cNvPr>
          <p:cNvSpPr/>
          <p:nvPr/>
        </p:nvSpPr>
        <p:spPr>
          <a:xfrm>
            <a:off x="6939109" y="4159626"/>
            <a:ext cx="2038561" cy="1998017"/>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xmlns="" val="150796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2803F8A9-F861-8B44-02AC-48F32F126B92}"/>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descr="Airplane with solid fill">
            <a:extLst>
              <a:ext uri="{FF2B5EF4-FFF2-40B4-BE49-F238E27FC236}">
                <a16:creationId xmlns:a16="http://schemas.microsoft.com/office/drawing/2014/main" xmlns="" id="{AA6A31B6-425E-C505-691F-1D74065263A4}"/>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9832" y="1217877"/>
            <a:ext cx="914400" cy="914400"/>
          </a:xfrm>
          <a:prstGeom prst="rect">
            <a:avLst/>
          </a:prstGeom>
        </p:spPr>
      </p:pic>
      <p:pic>
        <p:nvPicPr>
          <p:cNvPr id="4" name="Graphic 3" descr="Run with solid fill">
            <a:extLst>
              <a:ext uri="{FF2B5EF4-FFF2-40B4-BE49-F238E27FC236}">
                <a16:creationId xmlns:a16="http://schemas.microsoft.com/office/drawing/2014/main" xmlns="" id="{7E2BF2BB-1CDF-961B-52AF-C2CB447C5294}"/>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1A4D7227-B3A4-CB5D-7451-145FEEBE0923}"/>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6CA92FA2-B80D-58E3-D710-8B50A71BF070}"/>
              </a:ext>
            </a:extLst>
          </p:cNvPr>
          <p:cNvSpPr/>
          <p:nvPr/>
        </p:nvSpPr>
        <p:spPr>
          <a:xfrm>
            <a:off x="11238270" y="19664"/>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Airplane with solid fill">
            <a:extLst>
              <a:ext uri="{FF2B5EF4-FFF2-40B4-BE49-F238E27FC236}">
                <a16:creationId xmlns:a16="http://schemas.microsoft.com/office/drawing/2014/main" xmlns="" id="{B0AF112C-37CE-D2F7-BECC-26B7D0E7F4EC}"/>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49D7FC5D-AA98-9125-F145-CBC4C368308E}"/>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26A6D2EE-A182-8E41-3DBA-055A2EAC0CB4}"/>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0" name="TextBox 9">
            <a:extLst>
              <a:ext uri="{FF2B5EF4-FFF2-40B4-BE49-F238E27FC236}">
                <a16:creationId xmlns:a16="http://schemas.microsoft.com/office/drawing/2014/main" xmlns="" id="{4211D618-7E0E-38ED-F21D-739561ED23B8}"/>
              </a:ext>
            </a:extLst>
          </p:cNvPr>
          <p:cNvSpPr txBox="1"/>
          <p:nvPr/>
        </p:nvSpPr>
        <p:spPr>
          <a:xfrm>
            <a:off x="1238864" y="770021"/>
            <a:ext cx="9560681" cy="604780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1.1</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Project Related </a:t>
            </a:r>
            <a:r>
              <a:rPr lang="en-IN" b="1" dirty="0" smtClean="0">
                <a:latin typeface="Times New Roman" panose="02020603050405020304" pitchFamily="18" charset="0"/>
                <a:cs typeface="Times New Roman" panose="02020603050405020304" pitchFamily="18" charset="0"/>
              </a:rPr>
              <a:t>work:</a:t>
            </a:r>
          </a:p>
          <a:p>
            <a:pPr>
              <a:lnSpc>
                <a:spcPct val="150000"/>
              </a:lnSpc>
              <a:buFont typeface="Wingdings" pitchFamily="2" charset="2"/>
              <a:buChar char="v"/>
            </a:pPr>
            <a:r>
              <a:rPr lang="en-US" dirty="0" smtClean="0">
                <a:latin typeface="Times New Roman" pitchFamily="18" charset="0"/>
                <a:cs typeface="Times New Roman" pitchFamily="18" charset="0"/>
              </a:rPr>
              <a:t>Flight delay prediction has been widely studied using statistical methods, machine learning models, and deep learning techniques.</a:t>
            </a:r>
          </a:p>
          <a:p>
            <a:pPr>
              <a:lnSpc>
                <a:spcPct val="150000"/>
              </a:lnSpc>
              <a:buFont typeface="Wingdings" pitchFamily="2" charset="2"/>
              <a:buChar char="v"/>
            </a:pPr>
            <a:r>
              <a:rPr lang="en-US" dirty="0" smtClean="0">
                <a:latin typeface="Times New Roman" pitchFamily="18" charset="0"/>
                <a:cs typeface="Times New Roman" pitchFamily="18" charset="0"/>
              </a:rPr>
              <a:t>Early approaches used regression analysis and time series modeling to identify key factors influencing delays, such as weather conditions and air traffic congestion.</a:t>
            </a:r>
          </a:p>
          <a:p>
            <a:pPr>
              <a:lnSpc>
                <a:spcPct val="150000"/>
              </a:lnSpc>
              <a:buFont typeface="Wingdings" pitchFamily="2" charset="2"/>
              <a:buChar char="v"/>
            </a:pPr>
            <a:r>
              <a:rPr lang="en-US" dirty="0" smtClean="0">
                <a:latin typeface="Times New Roman" pitchFamily="18" charset="0"/>
                <a:cs typeface="Times New Roman" pitchFamily="18" charset="0"/>
              </a:rPr>
              <a:t>With machine learning advancements, models like Decision Trees, Random Forest, and Gradient Boosting have improved predictive accuracy by incorporating diverse flight and airport-related features.</a:t>
            </a:r>
          </a:p>
          <a:p>
            <a:endParaRPr lang="en-US" dirty="0" smtClean="0">
              <a:latin typeface="Times New Roman" pitchFamily="18" charset="0"/>
              <a:cs typeface="Times New Roman" pitchFamily="18" charset="0"/>
            </a:endParaRPr>
          </a:p>
          <a:p>
            <a:pPr>
              <a:buFont typeface="Wingdings" pitchFamily="2" charset="2"/>
              <a:buChar char="v"/>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xmlns="" val="328191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par>
                                <p:cTn id="11" presetID="21"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par>
                                <p:cTn id="14" presetID="21"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par>
                                <p:cTn id="17" presetID="21"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par>
                                <p:cTn id="20" presetID="21" presetClass="entr" presetSubtype="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240"/>
        <p:cNvGrpSpPr/>
        <p:nvPr/>
      </p:nvGrpSpPr>
      <p:grpSpPr>
        <a:xfrm>
          <a:off x="0" y="0"/>
          <a:ext cx="0" cy="0"/>
          <a:chOff x="0" y="0"/>
          <a:chExt cx="0" cy="0"/>
        </a:xfrm>
      </p:grpSpPr>
      <p:sp>
        <p:nvSpPr>
          <p:cNvPr id="51241" name="Google Shape;51241;p1"/>
          <p:cNvSpPr/>
          <p:nvPr/>
        </p:nvSpPr>
        <p:spPr>
          <a:xfrm>
            <a:off x="-19665" y="0"/>
            <a:ext cx="973500" cy="6853500"/>
          </a:xfrm>
          <a:prstGeom prst="round1Rect">
            <a:avLst>
              <a:gd name="adj" fmla="val 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1242" name="Google Shape;51242;p1" descr="Airplane with solid fill"/>
          <p:cNvPicPr preferRelativeResize="0"/>
          <p:nvPr/>
        </p:nvPicPr>
        <p:blipFill rotWithShape="1">
          <a:blip r:embed="rId2">
            <a:alphaModFix/>
          </a:blip>
          <a:srcRect/>
          <a:stretch/>
        </p:blipFill>
        <p:spPr>
          <a:xfrm>
            <a:off x="0" y="1217877"/>
            <a:ext cx="914400" cy="914400"/>
          </a:xfrm>
          <a:prstGeom prst="rect">
            <a:avLst/>
          </a:prstGeom>
          <a:noFill/>
          <a:ln>
            <a:noFill/>
          </a:ln>
        </p:spPr>
      </p:pic>
      <p:pic>
        <p:nvPicPr>
          <p:cNvPr id="51243" name="Google Shape;51243;p1" descr="Run with solid fill"/>
          <p:cNvPicPr preferRelativeResize="0"/>
          <p:nvPr/>
        </p:nvPicPr>
        <p:blipFill rotWithShape="1">
          <a:blip r:embed="rId3">
            <a:alphaModFix/>
          </a:blip>
          <a:srcRect/>
          <a:stretch/>
        </p:blipFill>
        <p:spPr>
          <a:xfrm>
            <a:off x="63506" y="5057446"/>
            <a:ext cx="787387" cy="787387"/>
          </a:xfrm>
          <a:prstGeom prst="rect">
            <a:avLst/>
          </a:prstGeom>
          <a:noFill/>
          <a:ln>
            <a:noFill/>
          </a:ln>
        </p:spPr>
      </p:pic>
      <p:pic>
        <p:nvPicPr>
          <p:cNvPr id="51244" name="Google Shape;51244;p1" descr="Clock with solid fill"/>
          <p:cNvPicPr preferRelativeResize="0"/>
          <p:nvPr/>
        </p:nvPicPr>
        <p:blipFill rotWithShape="1">
          <a:blip r:embed="rId4">
            <a:alphaModFix/>
          </a:blip>
          <a:srcRect/>
          <a:stretch/>
        </p:blipFill>
        <p:spPr>
          <a:xfrm>
            <a:off x="130277" y="3172958"/>
            <a:ext cx="673510" cy="673510"/>
          </a:xfrm>
          <a:prstGeom prst="rect">
            <a:avLst/>
          </a:prstGeom>
          <a:noFill/>
          <a:ln>
            <a:noFill/>
          </a:ln>
        </p:spPr>
      </p:pic>
      <p:sp>
        <p:nvSpPr>
          <p:cNvPr id="51245" name="Google Shape;51245;p1"/>
          <p:cNvSpPr/>
          <p:nvPr/>
        </p:nvSpPr>
        <p:spPr>
          <a:xfrm>
            <a:off x="11218606" y="0"/>
            <a:ext cx="973500" cy="6853500"/>
          </a:xfrm>
          <a:prstGeom prst="round1Rect">
            <a:avLst>
              <a:gd name="adj" fmla="val 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1246" name="Google Shape;51246;p1" descr="Airplane with solid fill"/>
          <p:cNvPicPr preferRelativeResize="0"/>
          <p:nvPr/>
        </p:nvPicPr>
        <p:blipFill rotWithShape="1">
          <a:blip r:embed="rId2">
            <a:alphaModFix/>
          </a:blip>
          <a:srcRect/>
          <a:stretch/>
        </p:blipFill>
        <p:spPr>
          <a:xfrm>
            <a:off x="11238271" y="1217877"/>
            <a:ext cx="914400" cy="914400"/>
          </a:xfrm>
          <a:prstGeom prst="rect">
            <a:avLst/>
          </a:prstGeom>
          <a:noFill/>
          <a:ln>
            <a:noFill/>
          </a:ln>
        </p:spPr>
      </p:pic>
      <p:pic>
        <p:nvPicPr>
          <p:cNvPr id="51247" name="Google Shape;51247;p1" descr="Run with solid fill"/>
          <p:cNvPicPr preferRelativeResize="0"/>
          <p:nvPr/>
        </p:nvPicPr>
        <p:blipFill rotWithShape="1">
          <a:blip r:embed="rId3">
            <a:alphaModFix/>
          </a:blip>
          <a:srcRect/>
          <a:stretch/>
        </p:blipFill>
        <p:spPr>
          <a:xfrm>
            <a:off x="11301777" y="5057446"/>
            <a:ext cx="787387" cy="787387"/>
          </a:xfrm>
          <a:prstGeom prst="rect">
            <a:avLst/>
          </a:prstGeom>
          <a:noFill/>
          <a:ln>
            <a:noFill/>
          </a:ln>
        </p:spPr>
      </p:pic>
      <p:pic>
        <p:nvPicPr>
          <p:cNvPr id="51248" name="Google Shape;51248;p1" descr="Clock with solid fill"/>
          <p:cNvPicPr preferRelativeResize="0"/>
          <p:nvPr/>
        </p:nvPicPr>
        <p:blipFill rotWithShape="1">
          <a:blip r:embed="rId4">
            <a:alphaModFix/>
          </a:blip>
          <a:srcRect/>
          <a:stretch/>
        </p:blipFill>
        <p:spPr>
          <a:xfrm>
            <a:off x="11368548" y="3172958"/>
            <a:ext cx="673510" cy="673510"/>
          </a:xfrm>
          <a:prstGeom prst="rect">
            <a:avLst/>
          </a:prstGeom>
          <a:noFill/>
          <a:ln>
            <a:noFill/>
          </a:ln>
        </p:spPr>
      </p:pic>
      <p:sp>
        <p:nvSpPr>
          <p:cNvPr id="51249" name="Google Shape;51249;p1"/>
          <p:cNvSpPr txBox="1"/>
          <p:nvPr/>
        </p:nvSpPr>
        <p:spPr>
          <a:xfrm>
            <a:off x="1248697" y="344129"/>
            <a:ext cx="9989700" cy="6094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3. EXISTING SYSTEM:</a:t>
            </a:r>
            <a:endParaRPr dirty="0"/>
          </a:p>
          <a:p>
            <a:pPr marL="0" marR="0" lvl="0" indent="0" algn="l" rtl="0">
              <a:spcBef>
                <a:spcPts val="185"/>
              </a:spcBef>
              <a:spcAft>
                <a:spcPts val="0"/>
              </a:spcAft>
              <a:buClr>
                <a:schemeClr val="dk1"/>
              </a:buClr>
              <a:buSzPts val="1400"/>
              <a:buFont typeface="Times New Roman"/>
              <a:buNone/>
            </a:pPr>
            <a:r>
              <a:rPr lang="en-US" sz="1400" b="1"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390525" marR="370205" lvl="0" indent="-285750" algn="just" rtl="0">
              <a:lnSpc>
                <a:spcPct val="150000"/>
              </a:lnSpc>
              <a:spcBef>
                <a:spcPts val="0"/>
              </a:spcBef>
              <a:spcAft>
                <a:spcPts val="0"/>
              </a:spcAft>
              <a:buClr>
                <a:schemeClr val="dk1"/>
              </a:buClr>
              <a:buSzPts val="1600"/>
              <a:buFont typeface="Noto Sans Symbols"/>
              <a:buChar char="⮚"/>
            </a:pPr>
            <a:r>
              <a:rPr lang="en-US" sz="1600" dirty="0">
                <a:solidFill>
                  <a:schemeClr val="dk1"/>
                </a:solidFill>
                <a:latin typeface="Times New Roman"/>
                <a:ea typeface="Times New Roman"/>
                <a:cs typeface="Times New Roman"/>
                <a:sym typeface="Times New Roman"/>
              </a:rPr>
              <a:t>Supervised automatic learning algorithms Support Vector Machine and the k-nearest neighbor to predict delays in the arrival of operated flights including the five busiest US airports. The precision achieved was very low with gradient booster as a classifier with a limited data set. </a:t>
            </a:r>
            <a:endParaRPr dirty="0"/>
          </a:p>
          <a:p>
            <a:pPr marL="390525" marR="370205" lvl="0" indent="-285750" algn="just" rtl="0">
              <a:lnSpc>
                <a:spcPct val="150000"/>
              </a:lnSpc>
              <a:spcBef>
                <a:spcPts val="0"/>
              </a:spcBef>
              <a:spcAft>
                <a:spcPts val="0"/>
              </a:spcAft>
              <a:buClr>
                <a:schemeClr val="dk1"/>
              </a:buClr>
              <a:buSzPts val="1600"/>
              <a:buFont typeface="Noto Sans Symbols"/>
              <a:buChar char="⮚"/>
            </a:pPr>
            <a:r>
              <a:rPr lang="en-US" sz="1600" dirty="0">
                <a:solidFill>
                  <a:schemeClr val="dk1"/>
                </a:solidFill>
                <a:latin typeface="Times New Roman"/>
                <a:ea typeface="Times New Roman"/>
                <a:cs typeface="Times New Roman"/>
                <a:sym typeface="Times New Roman"/>
              </a:rPr>
              <a:t>Applied machine learning algorithms k-Nearest Neighbors to predict delays on individual flight. Flight schedule data and weather forecasts have been incorporated into the model. </a:t>
            </a:r>
            <a:endParaRPr dirty="0"/>
          </a:p>
          <a:p>
            <a:pPr marL="390525" marR="370205" lvl="0" indent="-285750" algn="just" rtl="0">
              <a:lnSpc>
                <a:spcPct val="150000"/>
              </a:lnSpc>
              <a:spcBef>
                <a:spcPts val="0"/>
              </a:spcBef>
              <a:spcAft>
                <a:spcPts val="0"/>
              </a:spcAft>
              <a:buClr>
                <a:schemeClr val="dk1"/>
              </a:buClr>
              <a:buSzPts val="1600"/>
              <a:buFont typeface="Noto Sans Symbols"/>
              <a:buChar char="⮚"/>
            </a:pPr>
            <a:r>
              <a:rPr lang="en-US" sz="1600" dirty="0">
                <a:solidFill>
                  <a:schemeClr val="dk1"/>
                </a:solidFill>
                <a:latin typeface="Times New Roman"/>
                <a:ea typeface="Times New Roman"/>
                <a:cs typeface="Times New Roman"/>
                <a:sym typeface="Times New Roman"/>
              </a:rPr>
              <a:t>Sampling techniques were used to balance the data and it was observed that the accuracy of the classifier trained without sampling was more that of the trained classifier with sampling techniques.</a:t>
            </a:r>
            <a:endParaRPr sz="2000" b="1" dirty="0">
              <a:solidFill>
                <a:schemeClr val="dk1"/>
              </a:solidFill>
              <a:latin typeface="Times New Roman"/>
              <a:ea typeface="Times New Roman"/>
              <a:cs typeface="Times New Roman"/>
              <a:sym typeface="Times New Roman"/>
            </a:endParaRPr>
          </a:p>
          <a:p>
            <a:pPr marL="104775" marR="370205" lvl="0" indent="0" algn="just" rtl="0">
              <a:lnSpc>
                <a:spcPct val="150000"/>
              </a:lnSpc>
              <a:spcBef>
                <a:spcPts val="0"/>
              </a:spcBef>
              <a:spcAft>
                <a:spcPts val="0"/>
              </a:spcAft>
              <a:buClr>
                <a:schemeClr val="dk1"/>
              </a:buClr>
              <a:buSzPts val="2000"/>
              <a:buFont typeface="Times New Roman"/>
              <a:buNone/>
            </a:pPr>
            <a:r>
              <a:rPr lang="en-US" sz="2000" b="1" dirty="0">
                <a:solidFill>
                  <a:schemeClr val="dk1"/>
                </a:solidFill>
                <a:latin typeface="Times New Roman"/>
                <a:ea typeface="Times New Roman"/>
                <a:cs typeface="Times New Roman"/>
                <a:sym typeface="Times New Roman"/>
              </a:rPr>
              <a:t>Disadvantages of Existing Systems:</a:t>
            </a:r>
            <a:endParaRPr sz="2000" b="1" dirty="0">
              <a:solidFill>
                <a:schemeClr val="dk1"/>
              </a:solidFill>
              <a:latin typeface="Times New Roman"/>
              <a:ea typeface="Times New Roman"/>
              <a:cs typeface="Times New Roman"/>
              <a:sym typeface="Times New Roman"/>
            </a:endParaRPr>
          </a:p>
          <a:p>
            <a:pPr marL="0" marR="0" lvl="0" indent="0" algn="l" rtl="0">
              <a:spcBef>
                <a:spcPts val="190"/>
              </a:spcBef>
              <a:spcAft>
                <a:spcPts val="0"/>
              </a:spcAft>
              <a:buClr>
                <a:schemeClr val="dk1"/>
              </a:buClr>
              <a:buSzPts val="1400"/>
              <a:buFont typeface="Times New Roman"/>
              <a:buNone/>
            </a:pPr>
            <a:r>
              <a:rPr lang="en-US" sz="1400" b="1"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342900" marR="778510" lvl="0" indent="-342900" algn="l" rtl="0">
              <a:lnSpc>
                <a:spcPct val="150000"/>
              </a:lnSpc>
              <a:spcBef>
                <a:spcPts val="0"/>
              </a:spcBef>
              <a:spcAft>
                <a:spcPts val="0"/>
              </a:spcAft>
              <a:buClr>
                <a:schemeClr val="dk1"/>
              </a:buClr>
              <a:buSzPts val="1400"/>
              <a:buFont typeface="Noto Sans Symbols"/>
              <a:buChar char="⮚"/>
            </a:pPr>
            <a:r>
              <a:rPr lang="en-US" sz="1600" dirty="0">
                <a:solidFill>
                  <a:schemeClr val="dk1"/>
                </a:solidFill>
                <a:latin typeface="Times New Roman"/>
                <a:ea typeface="Times New Roman"/>
                <a:cs typeface="Times New Roman"/>
                <a:sym typeface="Times New Roman"/>
              </a:rPr>
              <a:t>Non-parametric nature don’t assume a particular functional form of the response under investigation data.</a:t>
            </a:r>
            <a:endParaRPr sz="1600" dirty="0">
              <a:solidFill>
                <a:schemeClr val="dk1"/>
              </a:solidFill>
              <a:latin typeface="Times New Roman"/>
              <a:ea typeface="Times New Roman"/>
              <a:cs typeface="Times New Roman"/>
              <a:sym typeface="Times New Roman"/>
            </a:endParaRPr>
          </a:p>
          <a:p>
            <a:pPr marL="342900" marR="766445" lvl="0" indent="-342900" algn="l" rtl="0">
              <a:lnSpc>
                <a:spcPct val="150000"/>
              </a:lnSpc>
              <a:spcBef>
                <a:spcPts val="0"/>
              </a:spcBef>
              <a:spcAft>
                <a:spcPts val="0"/>
              </a:spcAft>
              <a:buClr>
                <a:schemeClr val="dk1"/>
              </a:buClr>
              <a:buSzPts val="1400"/>
              <a:buFont typeface="Noto Sans Symbols"/>
              <a:buChar char="⮚"/>
            </a:pPr>
            <a:r>
              <a:rPr lang="en-US" sz="1600" dirty="0">
                <a:solidFill>
                  <a:schemeClr val="dk1"/>
                </a:solidFill>
                <a:latin typeface="Times New Roman"/>
                <a:ea typeface="Times New Roman"/>
                <a:cs typeface="Times New Roman"/>
                <a:sym typeface="Times New Roman"/>
              </a:rPr>
              <a:t>The predictability may additionally range because of factors such as the number of origin destination pairs and the forecast horizon.</a:t>
            </a:r>
            <a:endParaRPr dirty="0"/>
          </a:p>
          <a:p>
            <a:pPr marL="0" marR="766445" lvl="0" indent="0" algn="l" rtl="0">
              <a:lnSpc>
                <a:spcPct val="150000"/>
              </a:lnSpc>
              <a:spcBef>
                <a:spcPts val="0"/>
              </a:spcBef>
              <a:spcAft>
                <a:spcPts val="0"/>
              </a:spcAft>
              <a:buNone/>
            </a:pPr>
            <a:endParaRPr sz="400" dirty="0">
              <a:solidFill>
                <a:schemeClr val="dk1"/>
              </a:solidFill>
              <a:latin typeface="Times New Roman"/>
              <a:ea typeface="Times New Roman"/>
              <a:cs typeface="Times New Roman"/>
              <a:sym typeface="Times New Roman"/>
            </a:endParaRPr>
          </a:p>
          <a:p>
            <a:pPr marL="342900" marR="0" lvl="0" indent="-342900" algn="l" rtl="0">
              <a:lnSpc>
                <a:spcPct val="98125"/>
              </a:lnSpc>
              <a:spcBef>
                <a:spcPts val="0"/>
              </a:spcBef>
              <a:spcAft>
                <a:spcPts val="0"/>
              </a:spcAft>
              <a:buClr>
                <a:schemeClr val="dk1"/>
              </a:buClr>
              <a:buSzPts val="1400"/>
              <a:buFont typeface="Noto Sans Symbols"/>
              <a:buChar char="⮚"/>
            </a:pPr>
            <a:r>
              <a:rPr lang="en-US" sz="1600" dirty="0">
                <a:solidFill>
                  <a:schemeClr val="dk1"/>
                </a:solidFill>
                <a:latin typeface="Times New Roman"/>
                <a:ea typeface="Times New Roman"/>
                <a:cs typeface="Times New Roman"/>
                <a:sym typeface="Times New Roman"/>
              </a:rPr>
              <a:t>The forecasts were based on some key attributes.</a:t>
            </a:r>
            <a:endParaRPr sz="1600" dirty="0">
              <a:solidFill>
                <a:schemeClr val="dk1"/>
              </a:solidFill>
              <a:latin typeface="Times New Roman"/>
              <a:ea typeface="Times New Roman"/>
              <a:cs typeface="Times New Roman"/>
              <a:sym typeface="Times New Roman"/>
            </a:endParaRPr>
          </a:p>
          <a:p>
            <a:pPr marL="342900" marR="434975" lvl="0" indent="-342900" algn="l" rtl="0">
              <a:lnSpc>
                <a:spcPct val="148000"/>
              </a:lnSpc>
              <a:spcBef>
                <a:spcPts val="365"/>
              </a:spcBef>
              <a:spcAft>
                <a:spcPts val="0"/>
              </a:spcAft>
              <a:buClr>
                <a:schemeClr val="dk1"/>
              </a:buClr>
              <a:buSzPts val="1400"/>
              <a:buFont typeface="Noto Sans Symbols"/>
              <a:buChar char="⮚"/>
            </a:pPr>
            <a:r>
              <a:rPr lang="en-US" sz="1600" b="1" dirty="0">
                <a:solidFill>
                  <a:schemeClr val="dk1"/>
                </a:solidFill>
                <a:latin typeface="Times New Roman"/>
                <a:ea typeface="Times New Roman"/>
                <a:cs typeface="Times New Roman"/>
                <a:sym typeface="Times New Roman"/>
              </a:rPr>
              <a:t>Algorithm</a:t>
            </a:r>
            <a:r>
              <a:rPr lang="en-US" sz="1600" dirty="0">
                <a:solidFill>
                  <a:schemeClr val="dk1"/>
                </a:solidFill>
                <a:latin typeface="Times New Roman"/>
                <a:ea typeface="Times New Roman"/>
                <a:cs typeface="Times New Roman"/>
                <a:sym typeface="Times New Roman"/>
              </a:rPr>
              <a:t>:</a:t>
            </a:r>
            <a:r>
              <a:rPr lang="en-US" sz="1600" b="1" dirty="0">
                <a:solidFill>
                  <a:schemeClr val="dk1"/>
                </a:solidFill>
                <a:latin typeface="Times New Roman"/>
                <a:ea typeface="Times New Roman"/>
                <a:cs typeface="Times New Roman"/>
                <a:sym typeface="Times New Roman"/>
              </a:rPr>
              <a:t> Linear </a:t>
            </a:r>
            <a:r>
              <a:rPr lang="en-US" sz="1600" b="1" dirty="0" smtClean="0">
                <a:solidFill>
                  <a:schemeClr val="dk1"/>
                </a:solidFill>
                <a:latin typeface="Times New Roman"/>
                <a:ea typeface="Times New Roman"/>
                <a:cs typeface="Times New Roman"/>
                <a:sym typeface="Times New Roman"/>
              </a:rPr>
              <a:t>Regression, SVM, KNN.</a:t>
            </a: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b="1"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43"/>
                                        </p:tgtEl>
                                        <p:attrNameLst>
                                          <p:attrName>style.visibility</p:attrName>
                                        </p:attrNameLst>
                                      </p:cBhvr>
                                      <p:to>
                                        <p:strVal val="visible"/>
                                      </p:to>
                                    </p:set>
                                    <p:animEffect transition="in" filter="fade">
                                      <p:cBhvr>
                                        <p:cTn id="7" dur="1000"/>
                                        <p:tgtEl>
                                          <p:spTgt spid="51243"/>
                                        </p:tgtEl>
                                      </p:cBhvr>
                                    </p:animEffect>
                                  </p:childTnLst>
                                </p:cTn>
                              </p:par>
                              <p:par>
                                <p:cTn id="8" presetID="10" presetClass="entr" presetSubtype="0" fill="hold" nodeType="withEffect">
                                  <p:stCondLst>
                                    <p:cond delay="0"/>
                                  </p:stCondLst>
                                  <p:childTnLst>
                                    <p:set>
                                      <p:cBhvr>
                                        <p:cTn id="9" dur="1" fill="hold">
                                          <p:stCondLst>
                                            <p:cond delay="0"/>
                                          </p:stCondLst>
                                        </p:cTn>
                                        <p:tgtEl>
                                          <p:spTgt spid="51244"/>
                                        </p:tgtEl>
                                        <p:attrNameLst>
                                          <p:attrName>style.visibility</p:attrName>
                                        </p:attrNameLst>
                                      </p:cBhvr>
                                      <p:to>
                                        <p:strVal val="visible"/>
                                      </p:to>
                                    </p:set>
                                    <p:animEffect transition="in" filter="fade">
                                      <p:cBhvr>
                                        <p:cTn id="10" dur="1000"/>
                                        <p:tgtEl>
                                          <p:spTgt spid="51244"/>
                                        </p:tgtEl>
                                      </p:cBhvr>
                                    </p:animEffect>
                                  </p:childTnLst>
                                </p:cTn>
                              </p:par>
                              <p:par>
                                <p:cTn id="11" presetID="10" presetClass="entr" presetSubtype="0" fill="hold" nodeType="withEffect">
                                  <p:stCondLst>
                                    <p:cond delay="0"/>
                                  </p:stCondLst>
                                  <p:childTnLst>
                                    <p:set>
                                      <p:cBhvr>
                                        <p:cTn id="12" dur="1" fill="hold">
                                          <p:stCondLst>
                                            <p:cond delay="0"/>
                                          </p:stCondLst>
                                        </p:cTn>
                                        <p:tgtEl>
                                          <p:spTgt spid="51242"/>
                                        </p:tgtEl>
                                        <p:attrNameLst>
                                          <p:attrName>style.visibility</p:attrName>
                                        </p:attrNameLst>
                                      </p:cBhvr>
                                      <p:to>
                                        <p:strVal val="visible"/>
                                      </p:to>
                                    </p:set>
                                    <p:animEffect transition="in" filter="fade">
                                      <p:cBhvr>
                                        <p:cTn id="13" dur="1000"/>
                                        <p:tgtEl>
                                          <p:spTgt spid="51242"/>
                                        </p:tgtEl>
                                      </p:cBhvr>
                                    </p:animEffect>
                                  </p:childTnLst>
                                </p:cTn>
                              </p:par>
                              <p:par>
                                <p:cTn id="14" presetID="10" presetClass="entr" presetSubtype="0" fill="hold" nodeType="withEffect">
                                  <p:stCondLst>
                                    <p:cond delay="0"/>
                                  </p:stCondLst>
                                  <p:childTnLst>
                                    <p:set>
                                      <p:cBhvr>
                                        <p:cTn id="15" dur="1" fill="hold">
                                          <p:stCondLst>
                                            <p:cond delay="0"/>
                                          </p:stCondLst>
                                        </p:cTn>
                                        <p:tgtEl>
                                          <p:spTgt spid="51246"/>
                                        </p:tgtEl>
                                        <p:attrNameLst>
                                          <p:attrName>style.visibility</p:attrName>
                                        </p:attrNameLst>
                                      </p:cBhvr>
                                      <p:to>
                                        <p:strVal val="visible"/>
                                      </p:to>
                                    </p:set>
                                    <p:animEffect transition="in" filter="fade">
                                      <p:cBhvr>
                                        <p:cTn id="16" dur="1000"/>
                                        <p:tgtEl>
                                          <p:spTgt spid="51246"/>
                                        </p:tgtEl>
                                      </p:cBhvr>
                                    </p:animEffect>
                                  </p:childTnLst>
                                </p:cTn>
                              </p:par>
                              <p:par>
                                <p:cTn id="17" presetID="10" presetClass="entr" presetSubtype="0" fill="hold" nodeType="withEffect">
                                  <p:stCondLst>
                                    <p:cond delay="0"/>
                                  </p:stCondLst>
                                  <p:childTnLst>
                                    <p:set>
                                      <p:cBhvr>
                                        <p:cTn id="18" dur="1" fill="hold">
                                          <p:stCondLst>
                                            <p:cond delay="0"/>
                                          </p:stCondLst>
                                        </p:cTn>
                                        <p:tgtEl>
                                          <p:spTgt spid="51248"/>
                                        </p:tgtEl>
                                        <p:attrNameLst>
                                          <p:attrName>style.visibility</p:attrName>
                                        </p:attrNameLst>
                                      </p:cBhvr>
                                      <p:to>
                                        <p:strVal val="visible"/>
                                      </p:to>
                                    </p:set>
                                    <p:animEffect transition="in" filter="fade">
                                      <p:cBhvr>
                                        <p:cTn id="19" dur="1000"/>
                                        <p:tgtEl>
                                          <p:spTgt spid="51248"/>
                                        </p:tgtEl>
                                      </p:cBhvr>
                                    </p:animEffect>
                                  </p:childTnLst>
                                </p:cTn>
                              </p:par>
                              <p:par>
                                <p:cTn id="20" presetID="10" presetClass="entr" presetSubtype="0" fill="hold" nodeType="withEffect">
                                  <p:stCondLst>
                                    <p:cond delay="0"/>
                                  </p:stCondLst>
                                  <p:childTnLst>
                                    <p:set>
                                      <p:cBhvr>
                                        <p:cTn id="21" dur="1" fill="hold">
                                          <p:stCondLst>
                                            <p:cond delay="0"/>
                                          </p:stCondLst>
                                        </p:cTn>
                                        <p:tgtEl>
                                          <p:spTgt spid="51247"/>
                                        </p:tgtEl>
                                        <p:attrNameLst>
                                          <p:attrName>style.visibility</p:attrName>
                                        </p:attrNameLst>
                                      </p:cBhvr>
                                      <p:to>
                                        <p:strVal val="visible"/>
                                      </p:to>
                                    </p:set>
                                    <p:animEffect transition="in" filter="fade">
                                      <p:cBhvr>
                                        <p:cTn id="22" dur="1000"/>
                                        <p:tgtEl>
                                          <p:spTgt spid="51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250"/>
        <p:cNvGrpSpPr/>
        <p:nvPr/>
      </p:nvGrpSpPr>
      <p:grpSpPr>
        <a:xfrm>
          <a:off x="0" y="0"/>
          <a:ext cx="0" cy="0"/>
          <a:chOff x="0" y="0"/>
          <a:chExt cx="0" cy="0"/>
        </a:xfrm>
      </p:grpSpPr>
      <p:sp>
        <p:nvSpPr>
          <p:cNvPr id="51251" name="Google Shape;51251;p2"/>
          <p:cNvSpPr/>
          <p:nvPr/>
        </p:nvSpPr>
        <p:spPr>
          <a:xfrm>
            <a:off x="-19665" y="0"/>
            <a:ext cx="973500" cy="6853500"/>
          </a:xfrm>
          <a:prstGeom prst="round1Rect">
            <a:avLst>
              <a:gd name="adj" fmla="val 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pic>
        <p:nvPicPr>
          <p:cNvPr id="51252" name="Google Shape;51252;p2" descr="Airplane with solid fill"/>
          <p:cNvPicPr preferRelativeResize="0"/>
          <p:nvPr/>
        </p:nvPicPr>
        <p:blipFill rotWithShape="1">
          <a:blip r:embed="rId2">
            <a:alphaModFix/>
          </a:blip>
          <a:srcRect/>
          <a:stretch/>
        </p:blipFill>
        <p:spPr>
          <a:xfrm>
            <a:off x="0" y="1217877"/>
            <a:ext cx="914400" cy="914400"/>
          </a:xfrm>
          <a:prstGeom prst="rect">
            <a:avLst/>
          </a:prstGeom>
          <a:noFill/>
          <a:ln>
            <a:noFill/>
          </a:ln>
        </p:spPr>
      </p:pic>
      <p:pic>
        <p:nvPicPr>
          <p:cNvPr id="51253" name="Google Shape;51253;p2" descr="Run with solid fill"/>
          <p:cNvPicPr preferRelativeResize="0"/>
          <p:nvPr/>
        </p:nvPicPr>
        <p:blipFill rotWithShape="1">
          <a:blip r:embed="rId3">
            <a:alphaModFix/>
          </a:blip>
          <a:srcRect/>
          <a:stretch/>
        </p:blipFill>
        <p:spPr>
          <a:xfrm>
            <a:off x="63506" y="5057446"/>
            <a:ext cx="787387" cy="787387"/>
          </a:xfrm>
          <a:prstGeom prst="rect">
            <a:avLst/>
          </a:prstGeom>
          <a:noFill/>
          <a:ln>
            <a:noFill/>
          </a:ln>
        </p:spPr>
      </p:pic>
      <p:pic>
        <p:nvPicPr>
          <p:cNvPr id="51254" name="Google Shape;51254;p2" descr="Clock with solid fill"/>
          <p:cNvPicPr preferRelativeResize="0"/>
          <p:nvPr/>
        </p:nvPicPr>
        <p:blipFill rotWithShape="1">
          <a:blip r:embed="rId4">
            <a:alphaModFix/>
          </a:blip>
          <a:srcRect/>
          <a:stretch/>
        </p:blipFill>
        <p:spPr>
          <a:xfrm>
            <a:off x="130277" y="3172958"/>
            <a:ext cx="673510" cy="673510"/>
          </a:xfrm>
          <a:prstGeom prst="rect">
            <a:avLst/>
          </a:prstGeom>
          <a:noFill/>
          <a:ln>
            <a:noFill/>
          </a:ln>
        </p:spPr>
      </p:pic>
      <p:sp>
        <p:nvSpPr>
          <p:cNvPr id="51255" name="Google Shape;51255;p2"/>
          <p:cNvSpPr/>
          <p:nvPr/>
        </p:nvSpPr>
        <p:spPr>
          <a:xfrm>
            <a:off x="11218606" y="0"/>
            <a:ext cx="973500" cy="6853500"/>
          </a:xfrm>
          <a:prstGeom prst="round1Rect">
            <a:avLst>
              <a:gd name="adj" fmla="val 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pic>
        <p:nvPicPr>
          <p:cNvPr id="51256" name="Google Shape;51256;p2" descr="Airplane with solid fill"/>
          <p:cNvPicPr preferRelativeResize="0"/>
          <p:nvPr/>
        </p:nvPicPr>
        <p:blipFill rotWithShape="1">
          <a:blip r:embed="rId2">
            <a:alphaModFix/>
          </a:blip>
          <a:srcRect/>
          <a:stretch/>
        </p:blipFill>
        <p:spPr>
          <a:xfrm>
            <a:off x="11238271" y="1217877"/>
            <a:ext cx="914400" cy="914400"/>
          </a:xfrm>
          <a:prstGeom prst="rect">
            <a:avLst/>
          </a:prstGeom>
          <a:noFill/>
          <a:ln>
            <a:noFill/>
          </a:ln>
        </p:spPr>
      </p:pic>
      <p:pic>
        <p:nvPicPr>
          <p:cNvPr id="51257" name="Google Shape;51257;p2" descr="Run with solid fill"/>
          <p:cNvPicPr preferRelativeResize="0"/>
          <p:nvPr/>
        </p:nvPicPr>
        <p:blipFill rotWithShape="1">
          <a:blip r:embed="rId3">
            <a:alphaModFix/>
          </a:blip>
          <a:srcRect/>
          <a:stretch/>
        </p:blipFill>
        <p:spPr>
          <a:xfrm>
            <a:off x="11301777" y="5057446"/>
            <a:ext cx="787387" cy="787387"/>
          </a:xfrm>
          <a:prstGeom prst="rect">
            <a:avLst/>
          </a:prstGeom>
          <a:noFill/>
          <a:ln>
            <a:noFill/>
          </a:ln>
        </p:spPr>
      </p:pic>
      <p:pic>
        <p:nvPicPr>
          <p:cNvPr id="51258" name="Google Shape;51258;p2" descr="Clock with solid fill"/>
          <p:cNvPicPr preferRelativeResize="0"/>
          <p:nvPr/>
        </p:nvPicPr>
        <p:blipFill rotWithShape="1">
          <a:blip r:embed="rId4">
            <a:alphaModFix/>
          </a:blip>
          <a:srcRect/>
          <a:stretch/>
        </p:blipFill>
        <p:spPr>
          <a:xfrm>
            <a:off x="11368548" y="3172958"/>
            <a:ext cx="673510" cy="673510"/>
          </a:xfrm>
          <a:prstGeom prst="rect">
            <a:avLst/>
          </a:prstGeom>
          <a:noFill/>
          <a:ln>
            <a:noFill/>
          </a:ln>
        </p:spPr>
      </p:pic>
      <p:sp>
        <p:nvSpPr>
          <p:cNvPr id="51259" name="Google Shape;51259;p2"/>
          <p:cNvSpPr txBox="1"/>
          <p:nvPr/>
        </p:nvSpPr>
        <p:spPr>
          <a:xfrm>
            <a:off x="1285568" y="741519"/>
            <a:ext cx="9783000" cy="554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Times New Roman"/>
              <a:buNone/>
            </a:pPr>
            <a:r>
              <a:rPr lang="en-US" sz="2000" b="1" dirty="0">
                <a:solidFill>
                  <a:schemeClr val="dk1"/>
                </a:solidFill>
                <a:latin typeface="Times New Roman"/>
                <a:ea typeface="Times New Roman"/>
                <a:cs typeface="Times New Roman"/>
                <a:sym typeface="Times New Roman"/>
              </a:rPr>
              <a:t>4. PROPOSED SYSTEM</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Calibri"/>
              <a:buNone/>
            </a:pPr>
            <a:endParaRPr sz="20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000"/>
              <a:buFont typeface="Times New Roman"/>
              <a:buNone/>
            </a:pPr>
            <a:r>
              <a:rPr lang="en-US" sz="2000" b="1" dirty="0">
                <a:solidFill>
                  <a:schemeClr val="dk1"/>
                </a:solidFill>
                <a:latin typeface="Times New Roman"/>
                <a:ea typeface="Times New Roman"/>
                <a:cs typeface="Times New Roman"/>
                <a:sym typeface="Times New Roman"/>
              </a:rPr>
              <a:t>4.1 INTRODUCTION:</a:t>
            </a:r>
            <a:endParaRPr sz="1800" dirty="0">
              <a:solidFill>
                <a:schemeClr val="dk1"/>
              </a:solidFill>
              <a:latin typeface="Calibri"/>
              <a:ea typeface="Calibri"/>
              <a:cs typeface="Calibri"/>
              <a:sym typeface="Calibri"/>
            </a:endParaRPr>
          </a:p>
          <a:p>
            <a:pPr marL="104775" marR="379095" lvl="0" indent="0" algn="just" rtl="0">
              <a:lnSpc>
                <a:spcPct val="150000"/>
              </a:lnSpc>
              <a:spcBef>
                <a:spcPts val="0"/>
              </a:spcBef>
              <a:spcAft>
                <a:spcPts val="0"/>
              </a:spcAft>
              <a:buClr>
                <a:schemeClr val="dk1"/>
              </a:buClr>
              <a:buSzPts val="1800"/>
              <a:buFont typeface="Times New Roman"/>
              <a:buNone/>
            </a:pPr>
            <a:r>
              <a:rPr lang="en-US" sz="1800" dirty="0">
                <a:solidFill>
                  <a:schemeClr val="dk1"/>
                </a:solidFill>
                <a:latin typeface="Times New Roman"/>
                <a:ea typeface="Times New Roman"/>
                <a:cs typeface="Times New Roman"/>
                <a:sym typeface="Times New Roman"/>
              </a:rPr>
              <a:t>	</a:t>
            </a:r>
            <a:r>
              <a:rPr lang="en-US" sz="1600" dirty="0">
                <a:solidFill>
                  <a:schemeClr val="dk1"/>
                </a:solidFill>
                <a:latin typeface="Times New Roman"/>
                <a:ea typeface="Times New Roman"/>
                <a:cs typeface="Times New Roman"/>
                <a:sym typeface="Times New Roman"/>
              </a:rPr>
              <a:t>The proposed system aims to predict flight delays using machine learning models trained on historical flight data. The dataset used for training is obtained from the Bureau of Transportation, U.S. Statistics, which includes records of all domestic flights from the year 2019. This dataset provides comprehensive information such as scheduled and actual departure times, scheduled and actual arrival times, elapsed time, taxi-out time, cancellation, rerouting, and airborne time.</a:t>
            </a:r>
            <a:endParaRPr sz="1600" dirty="0">
              <a:solidFill>
                <a:schemeClr val="dk1"/>
              </a:solidFill>
              <a:latin typeface="Times New Roman"/>
              <a:ea typeface="Times New Roman"/>
              <a:cs typeface="Times New Roman"/>
              <a:sym typeface="Times New Roman"/>
            </a:endParaRPr>
          </a:p>
          <a:p>
            <a:pPr marL="390525" marR="369570" lvl="0" indent="-285750" algn="just" rtl="0">
              <a:lnSpc>
                <a:spcPct val="150000"/>
              </a:lnSpc>
              <a:spcBef>
                <a:spcPts val="0"/>
              </a:spcBef>
              <a:spcAft>
                <a:spcPts val="0"/>
              </a:spcAft>
              <a:buClr>
                <a:schemeClr val="dk1"/>
              </a:buClr>
              <a:buSzPts val="1600"/>
              <a:buFont typeface="Noto Sans Symbols"/>
              <a:buChar char="⮚"/>
            </a:pPr>
            <a:r>
              <a:rPr lang="en-US" sz="1600" dirty="0">
                <a:solidFill>
                  <a:schemeClr val="dk1"/>
                </a:solidFill>
                <a:latin typeface="Times New Roman"/>
                <a:ea typeface="Times New Roman"/>
                <a:cs typeface="Times New Roman"/>
                <a:sym typeface="Times New Roman"/>
              </a:rPr>
              <a:t>The dataset consists of </a:t>
            </a:r>
            <a:r>
              <a:rPr lang="en-US" sz="1600" dirty="0" smtClean="0">
                <a:solidFill>
                  <a:schemeClr val="dk1"/>
                </a:solidFill>
                <a:latin typeface="Times New Roman"/>
                <a:ea typeface="Times New Roman"/>
                <a:cs typeface="Times New Roman"/>
                <a:sym typeface="Times New Roman"/>
              </a:rPr>
              <a:t>13 </a:t>
            </a:r>
            <a:r>
              <a:rPr lang="en-US" sz="1600" dirty="0">
                <a:solidFill>
                  <a:schemeClr val="dk1"/>
                </a:solidFill>
                <a:latin typeface="Times New Roman"/>
                <a:ea typeface="Times New Roman"/>
                <a:cs typeface="Times New Roman"/>
                <a:sym typeface="Times New Roman"/>
              </a:rPr>
              <a:t>attributes with </a:t>
            </a:r>
            <a:r>
              <a:rPr lang="en-US" sz="1600" dirty="0" smtClean="0">
                <a:solidFill>
                  <a:schemeClr val="dk1"/>
                </a:solidFill>
                <a:latin typeface="Times New Roman"/>
                <a:ea typeface="Times New Roman"/>
                <a:cs typeface="Times New Roman"/>
                <a:sym typeface="Times New Roman"/>
              </a:rPr>
              <a:t>1,00,000 </a:t>
            </a:r>
            <a:r>
              <a:rPr lang="en-US" sz="1600" dirty="0">
                <a:solidFill>
                  <a:schemeClr val="dk1"/>
                </a:solidFill>
                <a:latin typeface="Times New Roman"/>
                <a:ea typeface="Times New Roman"/>
                <a:cs typeface="Times New Roman"/>
                <a:sym typeface="Times New Roman"/>
              </a:rPr>
              <a:t>records, and it is designed to be scalable for further data inclusion. The missing values in the dataset are handled efficiently using the Pandas library, ensuring the data is well-prepared for machine learning model training. </a:t>
            </a:r>
            <a:endParaRPr sz="1800" dirty="0">
              <a:solidFill>
                <a:schemeClr val="dk1"/>
              </a:solidFill>
              <a:latin typeface="Calibri"/>
              <a:ea typeface="Calibri"/>
              <a:cs typeface="Calibri"/>
              <a:sym typeface="Calibri"/>
            </a:endParaRPr>
          </a:p>
          <a:p>
            <a:pPr marL="390525" marR="369570" lvl="0" indent="-285750" algn="just" rtl="0">
              <a:lnSpc>
                <a:spcPct val="150000"/>
              </a:lnSpc>
              <a:spcBef>
                <a:spcPts val="0"/>
              </a:spcBef>
              <a:spcAft>
                <a:spcPts val="0"/>
              </a:spcAft>
              <a:buClr>
                <a:schemeClr val="dk1"/>
              </a:buClr>
              <a:buSzPts val="1600"/>
              <a:buFont typeface="Noto Sans Symbols"/>
              <a:buChar char="⮚"/>
            </a:pPr>
            <a:r>
              <a:rPr lang="en-US" sz="1600" dirty="0">
                <a:solidFill>
                  <a:schemeClr val="dk1"/>
                </a:solidFill>
                <a:latin typeface="Times New Roman"/>
                <a:ea typeface="Times New Roman"/>
                <a:cs typeface="Times New Roman"/>
                <a:sym typeface="Times New Roman"/>
              </a:rPr>
              <a:t>The system leverages supervised learning techniques to analyze flight schedules and real-time arrival data to enhance the accuracy of delay predictions.</a:t>
            </a:r>
            <a:endParaRPr sz="1800" dirty="0">
              <a:solidFill>
                <a:schemeClr val="dk1"/>
              </a:solidFill>
              <a:latin typeface="Calibri"/>
              <a:ea typeface="Calibri"/>
              <a:cs typeface="Calibri"/>
              <a:sym typeface="Calibri"/>
            </a:endParaRPr>
          </a:p>
          <a:p>
            <a:pPr marL="390525" marR="369570" lvl="0" indent="-285750" algn="just" rtl="0">
              <a:lnSpc>
                <a:spcPct val="150000"/>
              </a:lnSpc>
              <a:spcBef>
                <a:spcPts val="0"/>
              </a:spcBef>
              <a:spcAft>
                <a:spcPts val="0"/>
              </a:spcAft>
              <a:buClr>
                <a:schemeClr val="dk1"/>
              </a:buClr>
              <a:buSzPts val="1600"/>
              <a:buFont typeface="Noto Sans Symbols"/>
              <a:buChar char="⮚"/>
            </a:pPr>
            <a:r>
              <a:rPr lang="en-US" sz="1600" b="1" dirty="0">
                <a:solidFill>
                  <a:schemeClr val="dk1"/>
                </a:solidFill>
                <a:latin typeface="Times New Roman"/>
                <a:ea typeface="Times New Roman"/>
                <a:cs typeface="Times New Roman"/>
                <a:sym typeface="Times New Roman"/>
              </a:rPr>
              <a:t>Algorithms: Logistic Regression, Gradient Boosting.</a:t>
            </a:r>
            <a:endParaRPr sz="1600" dirty="0">
              <a:solidFill>
                <a:schemeClr val="dk1"/>
              </a:solidFill>
              <a:latin typeface="Times New Roman"/>
              <a:ea typeface="Times New Roman"/>
              <a:cs typeface="Times New Roman"/>
              <a:sym typeface="Times New Roman"/>
            </a:endParaRPr>
          </a:p>
          <a:p>
            <a:pPr marL="104775" marR="369570" lvl="0" indent="0" algn="just" rtl="0">
              <a:lnSpc>
                <a:spcPct val="150000"/>
              </a:lnSpc>
              <a:spcBef>
                <a:spcPts val="0"/>
              </a:spcBef>
              <a:spcAft>
                <a:spcPts val="0"/>
              </a:spcAft>
              <a:buClr>
                <a:schemeClr val="dk1"/>
              </a:buClr>
              <a:buSzPts val="2000"/>
              <a:buFont typeface="Calibri"/>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98B7E86-F741-9447-4B73-FE3CE9CB5041}"/>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E1D2CEEA-231D-D0F3-CEA9-B3FFFF826F38}"/>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descr="Airplane with solid fill">
            <a:extLst>
              <a:ext uri="{FF2B5EF4-FFF2-40B4-BE49-F238E27FC236}">
                <a16:creationId xmlns:a16="http://schemas.microsoft.com/office/drawing/2014/main" xmlns="" id="{EAE6DB7A-6D37-926B-186B-FB70FB2EC38C}"/>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A9BC564E-171F-6D62-273A-A4985EC56BBD}"/>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DD86C503-7B9A-68FD-4EE2-33D6B7E9EF98}"/>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80690223-B14C-E622-00D0-AB5B1BAE3B14}"/>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Airplane with solid fill">
            <a:extLst>
              <a:ext uri="{FF2B5EF4-FFF2-40B4-BE49-F238E27FC236}">
                <a16:creationId xmlns:a16="http://schemas.microsoft.com/office/drawing/2014/main" xmlns="" id="{DA12E3A9-D182-DB86-512E-2146C2816DBF}"/>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83303AD0-EC47-981E-2C4A-F1459740928F}"/>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0FCE3199-DC54-19AF-3C6D-B6BC7A393323}"/>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2" name="TextBox 11">
            <a:extLst>
              <a:ext uri="{FF2B5EF4-FFF2-40B4-BE49-F238E27FC236}">
                <a16:creationId xmlns:a16="http://schemas.microsoft.com/office/drawing/2014/main" xmlns="" id="{F7937A88-6498-7D5A-E9A6-E5B42756C84C}"/>
              </a:ext>
            </a:extLst>
          </p:cNvPr>
          <p:cNvSpPr txBox="1"/>
          <p:nvPr/>
        </p:nvSpPr>
        <p:spPr>
          <a:xfrm>
            <a:off x="1160208" y="474095"/>
            <a:ext cx="9547122" cy="6740307"/>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4.2 OBJECTIVES:</a:t>
            </a:r>
          </a:p>
          <a:p>
            <a:endParaRPr lang="en-IN" sz="18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primary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goal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model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to minimize flight delays and cancellations by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examining key flight attributes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arrival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flight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history,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departure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locations.</a:t>
            </a:r>
            <a:r>
              <a:rPr lang="en-US" sz="1800" spc="-15" dirty="0">
                <a:effectLst/>
                <a:latin typeface="Times New Roman" panose="02020603050405020304" pitchFamily="18" charset="0"/>
                <a:ea typeface="Times New Roman" panose="02020603050405020304" pitchFamily="18" charset="0"/>
              </a:rPr>
              <a:t> </a:t>
            </a:r>
          </a:p>
          <a:p>
            <a:pPr marL="285750" indent="-285750">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enables airlines and passengers to make well-informed travel decisions, enhancing overall air travel </a:t>
            </a:r>
            <a:r>
              <a:rPr lang="en-US" sz="1800" spc="-10" dirty="0">
                <a:effectLst/>
                <a:latin typeface="Times New Roman" panose="02020603050405020304" pitchFamily="18" charset="0"/>
                <a:ea typeface="Times New Roman" panose="02020603050405020304" pitchFamily="18" charset="0"/>
              </a:rPr>
              <a:t>efficiency.</a:t>
            </a:r>
          </a:p>
          <a:p>
            <a:endParaRPr lang="en-US" sz="1800" spc="-10" dirty="0">
              <a:effectLst/>
              <a:latin typeface="Times New Roman" pitchFamily="18" charset="0"/>
              <a:ea typeface="Times New Roman" panose="02020603050405020304" pitchFamily="18" charset="0"/>
              <a:cs typeface="Times New Roman" pitchFamily="18" charset="0"/>
            </a:endParaRPr>
          </a:p>
          <a:p>
            <a:endParaRPr lang="en-US" sz="1800" spc="-10" dirty="0">
              <a:effectLst/>
              <a:latin typeface="Times New Roman" pitchFamily="18" charset="0"/>
              <a:ea typeface="Times New Roman" panose="02020603050405020304" pitchFamily="18" charset="0"/>
              <a:cs typeface="Times New Roman" pitchFamily="18" charset="0"/>
            </a:endParaRPr>
          </a:p>
          <a:p>
            <a:r>
              <a:rPr lang="en-US" b="1" dirty="0">
                <a:latin typeface="Times New Roman" pitchFamily="18" charset="0"/>
                <a:cs typeface="Times New Roman" pitchFamily="18" charset="0"/>
              </a:rPr>
              <a:t>4.2.3 ADVANTAGES OF THE PROPOSED SYSTEM</a:t>
            </a:r>
          </a:p>
          <a:p>
            <a:endParaRPr lang="en-US" dirty="0"/>
          </a:p>
          <a:p>
            <a:pPr marL="285750" lvl="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Higher Accuracy</a:t>
            </a:r>
            <a:r>
              <a:rPr lang="en-US" dirty="0">
                <a:latin typeface="Times New Roman" panose="02020603050405020304" pitchFamily="18" charset="0"/>
                <a:cs typeface="Times New Roman" panose="02020603050405020304" pitchFamily="18" charset="0"/>
              </a:rPr>
              <a:t>: Machine learning and deep learning models will lead to more accurate delay predictions compared to traditional statistical methods.</a:t>
            </a:r>
          </a:p>
          <a:p>
            <a:pPr marL="285750" lvl="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Real-Time Analysis</a:t>
            </a:r>
            <a:r>
              <a:rPr lang="en-US" dirty="0">
                <a:latin typeface="Times New Roman" panose="02020603050405020304" pitchFamily="18" charset="0"/>
                <a:cs typeface="Times New Roman" panose="02020603050405020304" pitchFamily="18" charset="0"/>
              </a:rPr>
              <a:t>: The system can predict delays in real-time, allowing airlines to take preventive actions and improve operational efficiency.</a:t>
            </a:r>
            <a:endParaRPr lang="en-US" spc="-1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The system can handle large datasets and complex features, making it more scalable for use across different airlines and airports</a:t>
            </a:r>
          </a:p>
          <a:p>
            <a:endParaRPr lang="en-US" sz="1800" spc="-10" dirty="0">
              <a:effectLst/>
              <a:latin typeface="Times New Roman" panose="02020603050405020304" pitchFamily="18" charset="0"/>
              <a:ea typeface="Times New Roman" panose="02020603050405020304" pitchFamily="18" charset="0"/>
            </a:endParaRPr>
          </a:p>
          <a:p>
            <a:endParaRPr lang="en-US" b="1" spc="-1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7608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C24A69D-79FD-3B91-E389-654516A21FB0}"/>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180BC1EF-E710-6F6E-1E02-5AD85AFC2AFE}"/>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descr="Airplane with solid fill">
            <a:extLst>
              <a:ext uri="{FF2B5EF4-FFF2-40B4-BE49-F238E27FC236}">
                <a16:creationId xmlns:a16="http://schemas.microsoft.com/office/drawing/2014/main" xmlns="" id="{352A2C02-1051-DDA9-1643-7D4DE4AF83B4}"/>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40953AB1-8D69-3E3D-5904-12AFDB8D8FE7}"/>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4FC8301C-A46F-9C9C-1DBF-856773F4D344}"/>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681E686B-79E6-3315-27D1-43F30CA95FC7}"/>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Airplane with solid fill">
            <a:extLst>
              <a:ext uri="{FF2B5EF4-FFF2-40B4-BE49-F238E27FC236}">
                <a16:creationId xmlns:a16="http://schemas.microsoft.com/office/drawing/2014/main" xmlns="" id="{5ACEB040-87D4-EDB7-1DB0-B4D82196E756}"/>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7F5D4566-2456-2D12-0B7A-168FFA70EF01}"/>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4BA34475-8CF8-62C5-378D-51F3F32E3E7B}"/>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1" name="TextBox 10">
            <a:extLst>
              <a:ext uri="{FF2B5EF4-FFF2-40B4-BE49-F238E27FC236}">
                <a16:creationId xmlns:a16="http://schemas.microsoft.com/office/drawing/2014/main" xmlns="" id="{DB091323-3548-465A-C00E-FE495A9A31DF}"/>
              </a:ext>
            </a:extLst>
          </p:cNvPr>
          <p:cNvSpPr txBox="1"/>
          <p:nvPr/>
        </p:nvSpPr>
        <p:spPr>
          <a:xfrm>
            <a:off x="1838632" y="747252"/>
            <a:ext cx="436552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4.3 Flight delay prediction model:</a:t>
            </a:r>
          </a:p>
        </p:txBody>
      </p:sp>
      <p:sp>
        <p:nvSpPr>
          <p:cNvPr id="12" name="TextBox 11">
            <a:extLst>
              <a:ext uri="{FF2B5EF4-FFF2-40B4-BE49-F238E27FC236}">
                <a16:creationId xmlns:a16="http://schemas.microsoft.com/office/drawing/2014/main" xmlns="" id="{63345D5A-7A26-9002-26E4-51268C322204}"/>
              </a:ext>
            </a:extLst>
          </p:cNvPr>
          <p:cNvSpPr txBox="1"/>
          <p:nvPr/>
        </p:nvSpPr>
        <p:spPr>
          <a:xfrm>
            <a:off x="4444583" y="5552121"/>
            <a:ext cx="2841522" cy="369332"/>
          </a:xfrm>
          <a:prstGeom prst="rect">
            <a:avLst/>
          </a:prstGeom>
          <a:noFill/>
        </p:spPr>
        <p:txBody>
          <a:bodyPr wrap="square" rtlCol="0">
            <a:spAutoFit/>
          </a:bodyPr>
          <a:lstStyle/>
          <a:p>
            <a:pPr algn="ctr"/>
            <a:r>
              <a:rPr lang="en-IN" dirty="0"/>
              <a:t>Fig. Project Architecture</a:t>
            </a:r>
          </a:p>
        </p:txBody>
      </p:sp>
      <p:pic>
        <p:nvPicPr>
          <p:cNvPr id="1026" name="Picture 2"/>
          <p:cNvPicPr>
            <a:picLocks noChangeAspect="1" noChangeArrowheads="1"/>
          </p:cNvPicPr>
          <p:nvPr/>
        </p:nvPicPr>
        <p:blipFill>
          <a:blip r:embed="rId8"/>
          <a:srcRect/>
          <a:stretch>
            <a:fillRect/>
          </a:stretch>
        </p:blipFill>
        <p:spPr bwMode="auto">
          <a:xfrm>
            <a:off x="3763478" y="1222408"/>
            <a:ext cx="3481809" cy="4215866"/>
          </a:xfrm>
          <a:prstGeom prst="rect">
            <a:avLst/>
          </a:prstGeom>
          <a:noFill/>
          <a:ln w="9525">
            <a:noFill/>
            <a:miter lim="800000"/>
            <a:headEnd/>
            <a:tailEnd/>
          </a:ln>
          <a:effectLst/>
        </p:spPr>
      </p:pic>
    </p:spTree>
    <p:extLst>
      <p:ext uri="{BB962C8B-B14F-4D97-AF65-F5344CB8AC3E}">
        <p14:creationId xmlns:p14="http://schemas.microsoft.com/office/powerpoint/2010/main" xmlns="" val="46536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43F42DF-8FA8-789B-AFAF-AE4CE7AEABDE}"/>
            </a:ext>
          </a:extLst>
        </p:cNvPr>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xmlns="" id="{6B07C537-3046-4BEE-6A7D-5F13FE4BC926}"/>
              </a:ext>
            </a:extLst>
          </p:cNvPr>
          <p:cNvSpPr/>
          <p:nvPr/>
        </p:nvSpPr>
        <p:spPr>
          <a:xfrm>
            <a:off x="-19665"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descr="Airplane with solid fill">
            <a:extLst>
              <a:ext uri="{FF2B5EF4-FFF2-40B4-BE49-F238E27FC236}">
                <a16:creationId xmlns:a16="http://schemas.microsoft.com/office/drawing/2014/main" xmlns="" id="{AF276ABC-4A0A-EE0E-CD22-3F57478EDAF7}"/>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0" y="1217877"/>
            <a:ext cx="914400" cy="914400"/>
          </a:xfrm>
          <a:prstGeom prst="rect">
            <a:avLst/>
          </a:prstGeom>
        </p:spPr>
      </p:pic>
      <p:pic>
        <p:nvPicPr>
          <p:cNvPr id="4" name="Graphic 3" descr="Run with solid fill">
            <a:extLst>
              <a:ext uri="{FF2B5EF4-FFF2-40B4-BE49-F238E27FC236}">
                <a16:creationId xmlns:a16="http://schemas.microsoft.com/office/drawing/2014/main" xmlns="" id="{3FF092D7-A953-65E1-74F9-966E3ECB8F07}"/>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63506" y="5057446"/>
            <a:ext cx="787387" cy="787387"/>
          </a:xfrm>
          <a:prstGeom prst="rect">
            <a:avLst/>
          </a:prstGeom>
        </p:spPr>
      </p:pic>
      <p:pic>
        <p:nvPicPr>
          <p:cNvPr id="5" name="Graphic 4" descr="Clock with solid fill">
            <a:extLst>
              <a:ext uri="{FF2B5EF4-FFF2-40B4-BE49-F238E27FC236}">
                <a16:creationId xmlns:a16="http://schemas.microsoft.com/office/drawing/2014/main" xmlns="" id="{27FA88CF-7EB6-476D-EB15-9FA18B82A942}"/>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30277" y="3172958"/>
            <a:ext cx="673510" cy="673510"/>
          </a:xfrm>
          <a:prstGeom prst="rect">
            <a:avLst/>
          </a:prstGeom>
        </p:spPr>
      </p:pic>
      <p:sp>
        <p:nvSpPr>
          <p:cNvPr id="6" name="Rectangle: Single Corner Rounded 5">
            <a:extLst>
              <a:ext uri="{FF2B5EF4-FFF2-40B4-BE49-F238E27FC236}">
                <a16:creationId xmlns:a16="http://schemas.microsoft.com/office/drawing/2014/main" xmlns="" id="{595BAD4F-F36C-FF54-2F72-7D40E45E3F79}"/>
              </a:ext>
            </a:extLst>
          </p:cNvPr>
          <p:cNvSpPr/>
          <p:nvPr/>
        </p:nvSpPr>
        <p:spPr>
          <a:xfrm>
            <a:off x="11218606" y="0"/>
            <a:ext cx="973394" cy="6853372"/>
          </a:xfrm>
          <a:prstGeom prst="round1Rect">
            <a:avLst>
              <a:gd name="adj"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Airplane with solid fill">
            <a:extLst>
              <a:ext uri="{FF2B5EF4-FFF2-40B4-BE49-F238E27FC236}">
                <a16:creationId xmlns:a16="http://schemas.microsoft.com/office/drawing/2014/main" xmlns="" id="{306A2CFA-7B82-5656-6BCA-61B92CEDC0F8}"/>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11238271" y="1217877"/>
            <a:ext cx="914400" cy="914400"/>
          </a:xfrm>
          <a:prstGeom prst="rect">
            <a:avLst/>
          </a:prstGeom>
        </p:spPr>
      </p:pic>
      <p:pic>
        <p:nvPicPr>
          <p:cNvPr id="8" name="Graphic 7" descr="Run with solid fill">
            <a:extLst>
              <a:ext uri="{FF2B5EF4-FFF2-40B4-BE49-F238E27FC236}">
                <a16:creationId xmlns:a16="http://schemas.microsoft.com/office/drawing/2014/main" xmlns="" id="{EB2CD641-3B79-3485-AB59-BD91423931D1}"/>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11301777" y="5057446"/>
            <a:ext cx="787387" cy="787387"/>
          </a:xfrm>
          <a:prstGeom prst="rect">
            <a:avLst/>
          </a:prstGeom>
        </p:spPr>
      </p:pic>
      <p:pic>
        <p:nvPicPr>
          <p:cNvPr id="9" name="Graphic 8" descr="Clock with solid fill">
            <a:extLst>
              <a:ext uri="{FF2B5EF4-FFF2-40B4-BE49-F238E27FC236}">
                <a16:creationId xmlns:a16="http://schemas.microsoft.com/office/drawing/2014/main" xmlns="" id="{E27E267F-142F-8417-9242-9B737BCD55F2}"/>
              </a:ext>
            </a:extLst>
          </p:cNvPr>
          <p:cNvPicPr>
            <a:picLocks noChangeAspect="1"/>
          </p:cNvPicPr>
          <p:nvPr/>
        </p:nvPicPr>
        <p:blipFill>
          <a:blip r:embed="rId6" cstate="print">
            <a:extLst>
              <a:ext uri="{96DAC541-7B7A-43D3-8B79-37D633B846F1}">
                <asvg:svgBlip xmlns:asvg="http://schemas.microsoft.com/office/drawing/2016/SVG/main" xmlns="" r:embed="rId7"/>
              </a:ext>
            </a:extLst>
          </a:blip>
          <a:stretch>
            <a:fillRect/>
          </a:stretch>
        </p:blipFill>
        <p:spPr>
          <a:xfrm>
            <a:off x="11368548" y="3172958"/>
            <a:ext cx="673510" cy="673510"/>
          </a:xfrm>
          <a:prstGeom prst="rect">
            <a:avLst/>
          </a:prstGeom>
        </p:spPr>
      </p:pic>
      <p:sp>
        <p:nvSpPr>
          <p:cNvPr id="12" name="Rectangle 3">
            <a:extLst>
              <a:ext uri="{FF2B5EF4-FFF2-40B4-BE49-F238E27FC236}">
                <a16:creationId xmlns:a16="http://schemas.microsoft.com/office/drawing/2014/main" xmlns="" id="{5DE203B8-0A1C-F7DF-A287-A7EE6928A439}"/>
              </a:ext>
            </a:extLst>
          </p:cNvPr>
          <p:cNvSpPr>
            <a:spLocks noChangeArrowheads="1"/>
          </p:cNvSpPr>
          <p:nvPr/>
        </p:nvSpPr>
        <p:spPr bwMode="auto">
          <a:xfrm>
            <a:off x="1174551" y="-390517"/>
            <a:ext cx="9709759" cy="71269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4.3.1 Flight Delay Data:</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used for delay prediction consists of essential flight details, including departure times, airport locations, and operational conditions affecting schedules. </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Critical parameters include flight number, departure time, departure and arrival airports, day of the week, and taxi-out duration. </a:t>
            </a:r>
            <a:endParaRPr lang="en-US" altLang="en-US" sz="1600"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 analyzing these factors, machine learning models can identify patterns linked to delays caused by congestion, weather conditions, and airport constraints.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4.3.2</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Data Collection: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is compiled from the U.S. Bureau of Transportation Statistics and airline databases.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includes flight schedules, departure and arrival details, airport-specific information, weather conditions, taxi-out durations,</a:t>
            </a: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 historical delay records. This extensive dataset enhances delay pattern analysis and improves forecasting accuracy, supporting airlines and passengers in travel planning.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3" name="Image 2">
            <a:extLst>
              <a:ext uri="{FF2B5EF4-FFF2-40B4-BE49-F238E27FC236}">
                <a16:creationId xmlns:a16="http://schemas.microsoft.com/office/drawing/2014/main" xmlns="" id="{5D79FF71-F968-6361-5CEB-C972E89BC698}"/>
              </a:ext>
            </a:extLst>
          </p:cNvPr>
          <p:cNvPicPr>
            <a:picLocks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3721510" y="2707537"/>
            <a:ext cx="4748980" cy="2051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453089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33.XML" val="2016931294"/>
  <p:tag name="PPT/SLIDES/SLIDE7.XML" val="2643263195"/>
  <p:tag name="PPT/SLIDES/SLIDE8.XML" val="4006866028"/>
  <p:tag name="PPT/SLIDES/SLIDE14.XML" val="1689718211"/>
  <p:tag name="PPT/SLIDES/SLIDE17.XML" val="3546372516"/>
  <p:tag name="PPT/SLIDEMASTERS/SLIDEMASTER1.XML" val="1809627950"/>
  <p:tag name="PPT/SLIDES/SLIDE1.XML" val="1285809177"/>
  <p:tag name="PPT/SLIDES/SLIDE2.XML" val="3463238462"/>
  <p:tag name="PPT/SLIDES/SLIDE3.XML" val="2075916712"/>
  <p:tag name="PPT/SLIDES/SLIDE4.XML" val="1918483880"/>
  <p:tag name="PPT/SLIDES/SLIDE5.XML" val="124830674"/>
  <p:tag name="PPT/SLIDES/SLIDE6.XML" val="3820597863"/>
  <p:tag name="PPT/SLIDES/SLIDE9.XML" val="1705490765"/>
  <p:tag name="PPT/SLIDES/SLIDE10.XML" val="4282329355"/>
  <p:tag name="PPT/SLIDES/SLIDE11.XML" val="800156431"/>
  <p:tag name="PPT/SLIDES/SLIDE12.XML" val="3791919389"/>
  <p:tag name="PPT/SLIDES/SLIDE13.XML" val="1860434114"/>
  <p:tag name="PPT/SLIDES/SLIDE15.XML" val="3021748699"/>
  <p:tag name="PPT/SLIDES/SLIDE16.XML" val="1037291581"/>
  <p:tag name="PPT/SLIDES/SLIDE18.XML" val="3423331748"/>
  <p:tag name="PPT/SLIDES/SLIDE19.XML" val="3351171181"/>
  <p:tag name="PPT/SLIDES/SLIDE20.XML" val="1062656097"/>
  <p:tag name="PPT/SLIDES/SLIDE21.XML" val="3835932239"/>
  <p:tag name="PPT/SLIDES/SLIDE22.XML" val="2688053608"/>
  <p:tag name="PPT/SLIDES/SLIDE23.XML" val="2263893371"/>
  <p:tag name="PPT/SLIDES/SLIDE24.XML" val="1437410355"/>
  <p:tag name="PPT/SLIDES/SLIDE25.XML" val="1414582262"/>
  <p:tag name="PPT/SLIDES/SLIDE26.XML" val="2596351002"/>
  <p:tag name="PPT/SLIDES/SLIDE27.XML" val="2867011045"/>
  <p:tag name="PPT/SLIDES/SLIDE28.XML" val="110519146"/>
  <p:tag name="PPT/SLIDES/SLIDE29.XML" val="2511229646"/>
  <p:tag name="PPT/SLIDES/SLIDE30.XML" val="705538911"/>
  <p:tag name="PPT/SLIDES/SLIDE31.XML" val="1547915139"/>
  <p:tag name="PPT/SLIDES/SLIDE32.XML" val="541244859"/>
  <p:tag name="PPT/SLIDES/SLIDE34.XML" val="1316080399"/>
  <p:tag name="PPT/SLIDES/SLIDE35.XML" val="565058556"/>
  <p:tag name="PPT/NOTESMASTERS/NOTESMASTER1.XML" val="1957952395"/>
  <p:tag name="PPT/THEME/THEME1.XML" val="399587707"/>
  <p:tag name="PPT/SLIDELAYOUTS/SLIDELAYOUT1.XML" val="1794326666"/>
  <p:tag name="PPT/SLIDELAYOUTS/SLIDELAYOUT2.XML" val="1627230583"/>
  <p:tag name="PPT/SLIDELAYOUTS/SLIDELAYOUT3.XML" val="2560558920"/>
  <p:tag name="PPT/SLIDELAYOUTS/SLIDELAYOUT4.XML" val="1596216463"/>
  <p:tag name="PPT/SLIDELAYOUTS/SLIDELAYOUT5.XML" val="224100741"/>
  <p:tag name="PPT/SLIDELAYOUTS/SLIDELAYOUT6.XML" val="3096701155"/>
  <p:tag name="PPT/SLIDELAYOUTS/SLIDELAYOUT7.XML" val="186276308"/>
  <p:tag name="PPT/SLIDELAYOUTS/SLIDELAYOUT8.XML" val="3306110709"/>
  <p:tag name="PPT/SLIDELAYOUTS/SLIDELAYOUT9.XML" val="1973626373"/>
  <p:tag name="PPT/SLIDELAYOUTS/SLIDELAYOUT10.XML" val="3365257522"/>
  <p:tag name="PPT/SLIDELAYOUTS/SLIDELAYOUT11.XML" val="1587194041"/>
  <p:tag name="PPT/THEME/THEME2.XML" val="399587707"/>
  <p:tag name="PPT/MEDIA/IMAGE1.JPEG" val="2143342267"/>
  <p:tag name="PPT/MEDIA/IMAGE2.PNG" val="1224975208"/>
  <p:tag name="PPT/MEDIA/IMAGE3.SVG" val="2682918827"/>
  <p:tag name="PPT/MEDIA/IMAGE4.PNG" val="1256576468"/>
  <p:tag name="PPT/MEDIA/IMAGE5.SVG" val="2872245060"/>
  <p:tag name="PPT/MEDIA/IMAGE6.PNG" val="4160602251"/>
  <p:tag name="PPT/MEDIA/IMAGE7.SVG" val="3116804119"/>
  <p:tag name="PPT/MEDIA/IMAGE8.PNG" val="815845832"/>
  <p:tag name="PPT/MEDIA/IMAGE9.JPEG" val="424253996"/>
  <p:tag name="PPT/MEDIA/IMAGE10.JPEG" val="1895464761"/>
  <p:tag name="PPT/MEDIA/IMAGE11.JPEG" val="3178554260"/>
  <p:tag name="PPT/MEDIA/IMAGE12.PNG" val="618217545"/>
  <p:tag name="PPT/MEDIA/IMAGE13.PNG" val="3949462018"/>
  <p:tag name="PPT/MEDIA/IMAGE14.PNG" val="1792104969"/>
  <p:tag name="PPT/MEDIA/IMAGE15.PNG" val="754440520"/>
  <p:tag name="PPT/MEDIA/IMAGE16.PNG" val="539450842"/>
  <p:tag name="PPT/MEDIA/IMAGE17.PNG" val="261039886"/>
  <p:tag name="PPT/MEDIA/IMAGE18.PNG" val="1874388774"/>
  <p:tag name="PPT/NOTESSLIDES/NOTESSLIDE1.XML" val="709811457"/>
  <p:tag name="PPT/MEDIA/IMAGE19.JPEG" val="2990841721"/>
  <p:tag name="PPT/MEDIA/IMAGE20.JPEG" val="3109027833"/>
  <p:tag name="PPT/MEDIA/IMAGE21.JPEG" val="637501842"/>
  <p:tag name="PPT/MEDIA/IMAGE22.JPEG" val="4286266485"/>
  <p:tag name="PPT/MEDIA/IMAGE23.JPEG" val="3499091108"/>
  <p:tag name="PPT/MEDIA/IMAGE24.JPEG" val="1098280383"/>
  <p:tag name="PPT/MEDIA/IMAGE25.JPEG" val="2681967007"/>
  <p:tag name="PPT/MEDIA/IMAGE26.PNG" val="1737799207"/>
  <p:tag name="PPT/MEDIA/IMAGE27.PNG" val="2046130098"/>
  <p:tag name="PPT/MEDIA/IMAGE28.PNG" val="3933580551"/>
  <p:tag name="PPT/MEDIA/IMAGE29.PNG" val="4245399717"/>
  <p:tag name="PPT/MEDIA/IMAGE30.PNG" val="901567538"/>
  <p:tag name="PPT/MEDIA/IMAGE31.PNG" val="1897072522"/>
  <p:tag name="PPT/MEDIA/IMAGE32.PNG" val="393897886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1771</Words>
  <Application>Microsoft Office PowerPoint</Application>
  <PresentationFormat>Custom</PresentationFormat>
  <Paragraphs>283</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Devangam Harathi</dc:creator>
  <cp:lastModifiedBy>DELL</cp:lastModifiedBy>
  <cp:revision>12</cp:revision>
  <dcterms:modified xsi:type="dcterms:W3CDTF">2025-04-09T13:58:45Z</dcterms:modified>
</cp:coreProperties>
</file>