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5" r:id="rId10"/>
    <p:sldId id="284"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6" r:id="rId24"/>
    <p:sldId id="279" r:id="rId25"/>
    <p:sldId id="280" r:id="rId26"/>
    <p:sldId id="281" r:id="rId27"/>
    <p:sldId id="282" r:id="rId28"/>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708" y="-48"/>
      </p:cViewPr>
      <p:guideLst>
        <p:guide orient="horz" pos="2160"/>
        <p:guide pos="3744"/>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885296-324F-469C-BF3B-E8228D6AAC12}" type="datetimeFigureOut">
              <a:rPr lang="en-US" smtClean="0"/>
              <a:pPr/>
              <a:t>4/17/2025</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94A395-D2FA-425E-A7A3-F80596797C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38"/>
            <a:ext cx="10104120" cy="1470025"/>
          </a:xfrm>
        </p:spPr>
        <p:txBody>
          <a:bodyPr/>
          <a:lstStyle/>
          <a:p>
            <a:r>
              <a:rPr lang="en-US"/>
              <a:t>Click to edit Master title style</a:t>
            </a:r>
          </a:p>
        </p:txBody>
      </p:sp>
      <p:sp>
        <p:nvSpPr>
          <p:cNvPr id="3" name="Subtitle 2"/>
          <p:cNvSpPr>
            <a:spLocks noGrp="1"/>
          </p:cNvSpPr>
          <p:nvPr>
            <p:ph type="subTitle" idx="1"/>
          </p:nvPr>
        </p:nvSpPr>
        <p:spPr>
          <a:xfrm>
            <a:off x="1783080" y="3886200"/>
            <a:ext cx="8321040" cy="1752600"/>
          </a:xfrm>
        </p:spPr>
        <p:txBody>
          <a:bodyPr/>
          <a:lstStyle>
            <a:lvl1pPr marL="0" indent="0" algn="ctr">
              <a:buNone/>
              <a:defRPr>
                <a:solidFill>
                  <a:schemeClr val="tx1">
                    <a:tint val="75000"/>
                  </a:schemeClr>
                </a:solidFill>
              </a:defRPr>
            </a:lvl1pPr>
            <a:lvl2pPr marL="298172" indent="0" algn="ctr">
              <a:buNone/>
              <a:defRPr>
                <a:solidFill>
                  <a:schemeClr val="tx1">
                    <a:tint val="75000"/>
                  </a:schemeClr>
                </a:solidFill>
              </a:defRPr>
            </a:lvl2pPr>
            <a:lvl3pPr marL="596342" indent="0" algn="ctr">
              <a:buNone/>
              <a:defRPr>
                <a:solidFill>
                  <a:schemeClr val="tx1">
                    <a:tint val="75000"/>
                  </a:schemeClr>
                </a:solidFill>
              </a:defRPr>
            </a:lvl3pPr>
            <a:lvl4pPr marL="894513" indent="0" algn="ctr">
              <a:buNone/>
              <a:defRPr>
                <a:solidFill>
                  <a:schemeClr val="tx1">
                    <a:tint val="75000"/>
                  </a:schemeClr>
                </a:solidFill>
              </a:defRPr>
            </a:lvl4pPr>
            <a:lvl5pPr marL="1192683" indent="0" algn="ctr">
              <a:buNone/>
              <a:defRPr>
                <a:solidFill>
                  <a:schemeClr val="tx1">
                    <a:tint val="75000"/>
                  </a:schemeClr>
                </a:solidFill>
              </a:defRPr>
            </a:lvl5pPr>
            <a:lvl6pPr marL="1490856" indent="0" algn="ctr">
              <a:buNone/>
              <a:defRPr>
                <a:solidFill>
                  <a:schemeClr val="tx1">
                    <a:tint val="75000"/>
                  </a:schemeClr>
                </a:solidFill>
              </a:defRPr>
            </a:lvl6pPr>
            <a:lvl7pPr marL="1789025" indent="0" algn="ctr">
              <a:buNone/>
              <a:defRPr>
                <a:solidFill>
                  <a:schemeClr val="tx1">
                    <a:tint val="75000"/>
                  </a:schemeClr>
                </a:solidFill>
              </a:defRPr>
            </a:lvl7pPr>
            <a:lvl8pPr marL="2087197" indent="0" algn="ctr">
              <a:buNone/>
              <a:defRPr>
                <a:solidFill>
                  <a:schemeClr val="tx1">
                    <a:tint val="75000"/>
                  </a:schemeClr>
                </a:solidFill>
              </a:defRPr>
            </a:lvl8pPr>
            <a:lvl9pPr marL="238536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3B6C5E1-5451-49CD-B6B8-37BE32D0D1A0}"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A0434-28CF-483A-8543-DD65E82321A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B6C5E1-5451-49CD-B6B8-37BE32D0D1A0}"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A0434-28CF-483A-8543-DD65E82321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51"/>
            <a:ext cx="267462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4360" y="274651"/>
            <a:ext cx="782574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B6C5E1-5451-49CD-B6B8-37BE32D0D1A0}"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A0434-28CF-483A-8543-DD65E82321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B6C5E1-5451-49CD-B6B8-37BE32D0D1A0}"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A0434-28CF-483A-8543-DD65E82321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13"/>
            <a:ext cx="10104120" cy="1362075"/>
          </a:xfrm>
        </p:spPr>
        <p:txBody>
          <a:bodyPr anchor="t"/>
          <a:lstStyle>
            <a:lvl1pPr algn="l">
              <a:defRPr sz="2609" b="1" cap="all"/>
            </a:lvl1pPr>
          </a:lstStyle>
          <a:p>
            <a:r>
              <a:rPr lang="en-US"/>
              <a:t>Click to edit Master title style</a:t>
            </a:r>
          </a:p>
        </p:txBody>
      </p:sp>
      <p:sp>
        <p:nvSpPr>
          <p:cNvPr id="3" name="Text Placeholder 2"/>
          <p:cNvSpPr>
            <a:spLocks noGrp="1"/>
          </p:cNvSpPr>
          <p:nvPr>
            <p:ph type="body" idx="1"/>
          </p:nvPr>
        </p:nvSpPr>
        <p:spPr>
          <a:xfrm>
            <a:off x="939007" y="2906713"/>
            <a:ext cx="10104120" cy="1500187"/>
          </a:xfrm>
        </p:spPr>
        <p:txBody>
          <a:bodyPr anchor="b"/>
          <a:lstStyle>
            <a:lvl1pPr marL="0" indent="0">
              <a:buNone/>
              <a:defRPr sz="1304">
                <a:solidFill>
                  <a:schemeClr val="tx1">
                    <a:tint val="75000"/>
                  </a:schemeClr>
                </a:solidFill>
              </a:defRPr>
            </a:lvl1pPr>
            <a:lvl2pPr marL="298172" indent="0">
              <a:buNone/>
              <a:defRPr sz="1175">
                <a:solidFill>
                  <a:schemeClr val="tx1">
                    <a:tint val="75000"/>
                  </a:schemeClr>
                </a:solidFill>
              </a:defRPr>
            </a:lvl2pPr>
            <a:lvl3pPr marL="596342" indent="0">
              <a:buNone/>
              <a:defRPr sz="1043">
                <a:solidFill>
                  <a:schemeClr val="tx1">
                    <a:tint val="75000"/>
                  </a:schemeClr>
                </a:solidFill>
              </a:defRPr>
            </a:lvl3pPr>
            <a:lvl4pPr marL="894513" indent="0">
              <a:buNone/>
              <a:defRPr sz="913">
                <a:solidFill>
                  <a:schemeClr val="tx1">
                    <a:tint val="75000"/>
                  </a:schemeClr>
                </a:solidFill>
              </a:defRPr>
            </a:lvl4pPr>
            <a:lvl5pPr marL="1192683" indent="0">
              <a:buNone/>
              <a:defRPr sz="913">
                <a:solidFill>
                  <a:schemeClr val="tx1">
                    <a:tint val="75000"/>
                  </a:schemeClr>
                </a:solidFill>
              </a:defRPr>
            </a:lvl5pPr>
            <a:lvl6pPr marL="1490856" indent="0">
              <a:buNone/>
              <a:defRPr sz="913">
                <a:solidFill>
                  <a:schemeClr val="tx1">
                    <a:tint val="75000"/>
                  </a:schemeClr>
                </a:solidFill>
              </a:defRPr>
            </a:lvl6pPr>
            <a:lvl7pPr marL="1789025" indent="0">
              <a:buNone/>
              <a:defRPr sz="913">
                <a:solidFill>
                  <a:schemeClr val="tx1">
                    <a:tint val="75000"/>
                  </a:schemeClr>
                </a:solidFill>
              </a:defRPr>
            </a:lvl7pPr>
            <a:lvl8pPr marL="2087197" indent="0">
              <a:buNone/>
              <a:defRPr sz="913">
                <a:solidFill>
                  <a:schemeClr val="tx1">
                    <a:tint val="75000"/>
                  </a:schemeClr>
                </a:solidFill>
              </a:defRPr>
            </a:lvl8pPr>
            <a:lvl9pPr marL="2385368" indent="0">
              <a:buNone/>
              <a:defRPr sz="91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B6C5E1-5451-49CD-B6B8-37BE32D0D1A0}"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A0434-28CF-483A-8543-DD65E82321A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4360" y="1600206"/>
            <a:ext cx="5250180" cy="4525963"/>
          </a:xfrm>
        </p:spPr>
        <p:txBody>
          <a:bodyPr/>
          <a:lstStyle>
            <a:lvl1pPr>
              <a:defRPr sz="1827"/>
            </a:lvl1pPr>
            <a:lvl2pPr>
              <a:defRPr sz="1565"/>
            </a:lvl2pPr>
            <a:lvl3pPr>
              <a:defRPr sz="1304"/>
            </a:lvl3pPr>
            <a:lvl4pPr>
              <a:defRPr sz="1175"/>
            </a:lvl4pPr>
            <a:lvl5pPr>
              <a:defRPr sz="1175"/>
            </a:lvl5pPr>
            <a:lvl6pPr>
              <a:defRPr sz="1175"/>
            </a:lvl6pPr>
            <a:lvl7pPr>
              <a:defRPr sz="1175"/>
            </a:lvl7pPr>
            <a:lvl8pPr>
              <a:defRPr sz="1175"/>
            </a:lvl8pPr>
            <a:lvl9pPr>
              <a:defRPr sz="1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2661" y="1600206"/>
            <a:ext cx="5250180" cy="4525963"/>
          </a:xfrm>
        </p:spPr>
        <p:txBody>
          <a:bodyPr/>
          <a:lstStyle>
            <a:lvl1pPr>
              <a:defRPr sz="1827"/>
            </a:lvl1pPr>
            <a:lvl2pPr>
              <a:defRPr sz="1565"/>
            </a:lvl2pPr>
            <a:lvl3pPr>
              <a:defRPr sz="1304"/>
            </a:lvl3pPr>
            <a:lvl4pPr>
              <a:defRPr sz="1175"/>
            </a:lvl4pPr>
            <a:lvl5pPr>
              <a:defRPr sz="1175"/>
            </a:lvl5pPr>
            <a:lvl6pPr>
              <a:defRPr sz="1175"/>
            </a:lvl6pPr>
            <a:lvl7pPr>
              <a:defRPr sz="1175"/>
            </a:lvl7pPr>
            <a:lvl8pPr>
              <a:defRPr sz="1175"/>
            </a:lvl8pPr>
            <a:lvl9pPr>
              <a:defRPr sz="1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B6C5E1-5451-49CD-B6B8-37BE32D0D1A0}"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7A0434-28CF-483A-8543-DD65E82321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2" y="1535117"/>
            <a:ext cx="5252247" cy="639763"/>
          </a:xfrm>
        </p:spPr>
        <p:txBody>
          <a:bodyPr anchor="b"/>
          <a:lstStyle>
            <a:lvl1pPr marL="0" indent="0">
              <a:buNone/>
              <a:defRPr sz="1565" b="1"/>
            </a:lvl1pPr>
            <a:lvl2pPr marL="298172" indent="0">
              <a:buNone/>
              <a:defRPr sz="1304" b="1"/>
            </a:lvl2pPr>
            <a:lvl3pPr marL="596342" indent="0">
              <a:buNone/>
              <a:defRPr sz="1175" b="1"/>
            </a:lvl3pPr>
            <a:lvl4pPr marL="894513" indent="0">
              <a:buNone/>
              <a:defRPr sz="1043" b="1"/>
            </a:lvl4pPr>
            <a:lvl5pPr marL="1192683" indent="0">
              <a:buNone/>
              <a:defRPr sz="1043" b="1"/>
            </a:lvl5pPr>
            <a:lvl6pPr marL="1490856" indent="0">
              <a:buNone/>
              <a:defRPr sz="1043" b="1"/>
            </a:lvl6pPr>
            <a:lvl7pPr marL="1789025" indent="0">
              <a:buNone/>
              <a:defRPr sz="1043" b="1"/>
            </a:lvl7pPr>
            <a:lvl8pPr marL="2087197" indent="0">
              <a:buNone/>
              <a:defRPr sz="1043" b="1"/>
            </a:lvl8pPr>
            <a:lvl9pPr marL="2385368" indent="0">
              <a:buNone/>
              <a:defRPr sz="1043" b="1"/>
            </a:lvl9pPr>
          </a:lstStyle>
          <a:p>
            <a:pPr lvl="0"/>
            <a:r>
              <a:rPr lang="en-US"/>
              <a:t>Click to edit Master text styles</a:t>
            </a:r>
          </a:p>
        </p:txBody>
      </p:sp>
      <p:sp>
        <p:nvSpPr>
          <p:cNvPr id="4" name="Content Placeholder 3"/>
          <p:cNvSpPr>
            <a:spLocks noGrp="1"/>
          </p:cNvSpPr>
          <p:nvPr>
            <p:ph sz="half" idx="2"/>
          </p:nvPr>
        </p:nvSpPr>
        <p:spPr>
          <a:xfrm>
            <a:off x="594362" y="2174875"/>
            <a:ext cx="5252247" cy="3951288"/>
          </a:xfrm>
        </p:spPr>
        <p:txBody>
          <a:bodyPr/>
          <a:lstStyle>
            <a:lvl1pPr>
              <a:defRPr sz="1565"/>
            </a:lvl1pPr>
            <a:lvl2pPr>
              <a:defRPr sz="1304"/>
            </a:lvl2pPr>
            <a:lvl3pPr>
              <a:defRPr sz="1175"/>
            </a:lvl3pPr>
            <a:lvl4pPr>
              <a:defRPr sz="1043"/>
            </a:lvl4pPr>
            <a:lvl5pPr>
              <a:defRPr sz="1043"/>
            </a:lvl5pPr>
            <a:lvl6pPr>
              <a:defRPr sz="1043"/>
            </a:lvl6pPr>
            <a:lvl7pPr>
              <a:defRPr sz="1043"/>
            </a:lvl7pPr>
            <a:lvl8pPr>
              <a:defRPr sz="1043"/>
            </a:lvl8pPr>
            <a:lvl9pPr>
              <a:defRPr sz="10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37" y="1535117"/>
            <a:ext cx="5254306" cy="639763"/>
          </a:xfrm>
        </p:spPr>
        <p:txBody>
          <a:bodyPr anchor="b"/>
          <a:lstStyle>
            <a:lvl1pPr marL="0" indent="0">
              <a:buNone/>
              <a:defRPr sz="1565" b="1"/>
            </a:lvl1pPr>
            <a:lvl2pPr marL="298172" indent="0">
              <a:buNone/>
              <a:defRPr sz="1304" b="1"/>
            </a:lvl2pPr>
            <a:lvl3pPr marL="596342" indent="0">
              <a:buNone/>
              <a:defRPr sz="1175" b="1"/>
            </a:lvl3pPr>
            <a:lvl4pPr marL="894513" indent="0">
              <a:buNone/>
              <a:defRPr sz="1043" b="1"/>
            </a:lvl4pPr>
            <a:lvl5pPr marL="1192683" indent="0">
              <a:buNone/>
              <a:defRPr sz="1043" b="1"/>
            </a:lvl5pPr>
            <a:lvl6pPr marL="1490856" indent="0">
              <a:buNone/>
              <a:defRPr sz="1043" b="1"/>
            </a:lvl6pPr>
            <a:lvl7pPr marL="1789025" indent="0">
              <a:buNone/>
              <a:defRPr sz="1043" b="1"/>
            </a:lvl7pPr>
            <a:lvl8pPr marL="2087197" indent="0">
              <a:buNone/>
              <a:defRPr sz="1043" b="1"/>
            </a:lvl8pPr>
            <a:lvl9pPr marL="2385368" indent="0">
              <a:buNone/>
              <a:defRPr sz="1043" b="1"/>
            </a:lvl9pPr>
          </a:lstStyle>
          <a:p>
            <a:pPr lvl="0"/>
            <a:r>
              <a:rPr lang="en-US"/>
              <a:t>Click to edit Master text styles</a:t>
            </a:r>
          </a:p>
        </p:txBody>
      </p:sp>
      <p:sp>
        <p:nvSpPr>
          <p:cNvPr id="6" name="Content Placeholder 5"/>
          <p:cNvSpPr>
            <a:spLocks noGrp="1"/>
          </p:cNvSpPr>
          <p:nvPr>
            <p:ph sz="quarter" idx="4"/>
          </p:nvPr>
        </p:nvSpPr>
        <p:spPr>
          <a:xfrm>
            <a:off x="6038537" y="2174875"/>
            <a:ext cx="5254306" cy="3951288"/>
          </a:xfrm>
        </p:spPr>
        <p:txBody>
          <a:bodyPr/>
          <a:lstStyle>
            <a:lvl1pPr>
              <a:defRPr sz="1565"/>
            </a:lvl1pPr>
            <a:lvl2pPr>
              <a:defRPr sz="1304"/>
            </a:lvl2pPr>
            <a:lvl3pPr>
              <a:defRPr sz="1175"/>
            </a:lvl3pPr>
            <a:lvl4pPr>
              <a:defRPr sz="1043"/>
            </a:lvl4pPr>
            <a:lvl5pPr>
              <a:defRPr sz="1043"/>
            </a:lvl5pPr>
            <a:lvl6pPr>
              <a:defRPr sz="1043"/>
            </a:lvl6pPr>
            <a:lvl7pPr>
              <a:defRPr sz="1043"/>
            </a:lvl7pPr>
            <a:lvl8pPr>
              <a:defRPr sz="1043"/>
            </a:lvl8pPr>
            <a:lvl9pPr>
              <a:defRPr sz="10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B6C5E1-5451-49CD-B6B8-37BE32D0D1A0}" type="datetimeFigureOut">
              <a:rPr lang="en-US" smtClean="0"/>
              <a:pPr/>
              <a:t>4/17/2025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7A0434-28CF-483A-8543-DD65E82321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B6C5E1-5451-49CD-B6B8-37BE32D0D1A0}" type="datetimeFigureOut">
              <a:rPr lang="en-US" smtClean="0"/>
              <a:pPr/>
              <a:t>4/17/2025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7A0434-28CF-483A-8543-DD65E82321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6C5E1-5451-49CD-B6B8-37BE32D0D1A0}" type="datetimeFigureOut">
              <a:rPr lang="en-US" smtClean="0"/>
              <a:pPr/>
              <a:t>4/17/2025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7A0434-28CF-483A-8543-DD65E82321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7" y="273053"/>
            <a:ext cx="3910807" cy="1162051"/>
          </a:xfrm>
        </p:spPr>
        <p:txBody>
          <a:bodyPr anchor="b"/>
          <a:lstStyle>
            <a:lvl1pPr algn="l">
              <a:defRPr sz="1304" b="1"/>
            </a:lvl1pPr>
          </a:lstStyle>
          <a:p>
            <a:r>
              <a:rPr lang="en-US"/>
              <a:t>Click to edit Master title style</a:t>
            </a:r>
          </a:p>
        </p:txBody>
      </p:sp>
      <p:sp>
        <p:nvSpPr>
          <p:cNvPr id="3" name="Content Placeholder 2"/>
          <p:cNvSpPr>
            <a:spLocks noGrp="1"/>
          </p:cNvSpPr>
          <p:nvPr>
            <p:ph idx="1"/>
          </p:nvPr>
        </p:nvSpPr>
        <p:spPr>
          <a:xfrm>
            <a:off x="4647571" y="273064"/>
            <a:ext cx="6645276" cy="5853113"/>
          </a:xfrm>
        </p:spPr>
        <p:txBody>
          <a:bodyPr/>
          <a:lstStyle>
            <a:lvl1pPr>
              <a:defRPr sz="2087"/>
            </a:lvl1pPr>
            <a:lvl2pPr>
              <a:defRPr sz="1827"/>
            </a:lvl2pPr>
            <a:lvl3pPr>
              <a:defRPr sz="1565"/>
            </a:lvl3pPr>
            <a:lvl4pPr>
              <a:defRPr sz="1304"/>
            </a:lvl4pPr>
            <a:lvl5pPr>
              <a:defRPr sz="1304"/>
            </a:lvl5pPr>
            <a:lvl6pPr>
              <a:defRPr sz="1304"/>
            </a:lvl6pPr>
            <a:lvl7pPr>
              <a:defRPr sz="1304"/>
            </a:lvl7pPr>
            <a:lvl8pPr>
              <a:defRPr sz="1304"/>
            </a:lvl8pPr>
            <a:lvl9pPr>
              <a:defRPr sz="13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67" y="1435104"/>
            <a:ext cx="3910807" cy="4691063"/>
          </a:xfrm>
        </p:spPr>
        <p:txBody>
          <a:bodyPr/>
          <a:lstStyle>
            <a:lvl1pPr marL="0" indent="0">
              <a:buNone/>
              <a:defRPr sz="913"/>
            </a:lvl1pPr>
            <a:lvl2pPr marL="298172" indent="0">
              <a:buNone/>
              <a:defRPr sz="783"/>
            </a:lvl2pPr>
            <a:lvl3pPr marL="596342" indent="0">
              <a:buNone/>
              <a:defRPr sz="653"/>
            </a:lvl3pPr>
            <a:lvl4pPr marL="894513" indent="0">
              <a:buNone/>
              <a:defRPr sz="587"/>
            </a:lvl4pPr>
            <a:lvl5pPr marL="1192683" indent="0">
              <a:buNone/>
              <a:defRPr sz="587"/>
            </a:lvl5pPr>
            <a:lvl6pPr marL="1490856" indent="0">
              <a:buNone/>
              <a:defRPr sz="587"/>
            </a:lvl6pPr>
            <a:lvl7pPr marL="1789025" indent="0">
              <a:buNone/>
              <a:defRPr sz="587"/>
            </a:lvl7pPr>
            <a:lvl8pPr marL="2087197" indent="0">
              <a:buNone/>
              <a:defRPr sz="587"/>
            </a:lvl8pPr>
            <a:lvl9pPr marL="2385368" indent="0">
              <a:buNone/>
              <a:defRPr sz="587"/>
            </a:lvl9pPr>
          </a:lstStyle>
          <a:p>
            <a:pPr lvl="0"/>
            <a:r>
              <a:rPr lang="en-US"/>
              <a:t>Click to edit Master text styles</a:t>
            </a:r>
          </a:p>
        </p:txBody>
      </p:sp>
      <p:sp>
        <p:nvSpPr>
          <p:cNvPr id="5" name="Date Placeholder 4"/>
          <p:cNvSpPr>
            <a:spLocks noGrp="1"/>
          </p:cNvSpPr>
          <p:nvPr>
            <p:ph type="dt" sz="half" idx="10"/>
          </p:nvPr>
        </p:nvSpPr>
        <p:spPr/>
        <p:txBody>
          <a:bodyPr/>
          <a:lstStyle/>
          <a:p>
            <a:fld id="{D3B6C5E1-5451-49CD-B6B8-37BE32D0D1A0}"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7A0434-28CF-483A-8543-DD65E82321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6" y="4800604"/>
            <a:ext cx="7132320" cy="566739"/>
          </a:xfrm>
        </p:spPr>
        <p:txBody>
          <a:bodyPr anchor="b"/>
          <a:lstStyle>
            <a:lvl1pPr algn="l">
              <a:defRPr sz="1304" b="1"/>
            </a:lvl1pPr>
          </a:lstStyle>
          <a:p>
            <a:r>
              <a:rPr lang="en-US"/>
              <a:t>Click to edit Master title style</a:t>
            </a:r>
          </a:p>
        </p:txBody>
      </p:sp>
      <p:sp>
        <p:nvSpPr>
          <p:cNvPr id="3" name="Picture Placeholder 2"/>
          <p:cNvSpPr>
            <a:spLocks noGrp="1"/>
          </p:cNvSpPr>
          <p:nvPr>
            <p:ph type="pic" idx="1"/>
          </p:nvPr>
        </p:nvSpPr>
        <p:spPr>
          <a:xfrm>
            <a:off x="2329976" y="612775"/>
            <a:ext cx="7132320" cy="4114800"/>
          </a:xfrm>
        </p:spPr>
        <p:txBody>
          <a:bodyPr/>
          <a:lstStyle>
            <a:lvl1pPr marL="0" indent="0">
              <a:buNone/>
              <a:defRPr sz="2087"/>
            </a:lvl1pPr>
            <a:lvl2pPr marL="298172" indent="0">
              <a:buNone/>
              <a:defRPr sz="1827"/>
            </a:lvl2pPr>
            <a:lvl3pPr marL="596342" indent="0">
              <a:buNone/>
              <a:defRPr sz="1565"/>
            </a:lvl3pPr>
            <a:lvl4pPr marL="894513" indent="0">
              <a:buNone/>
              <a:defRPr sz="1304"/>
            </a:lvl4pPr>
            <a:lvl5pPr marL="1192683" indent="0">
              <a:buNone/>
              <a:defRPr sz="1304"/>
            </a:lvl5pPr>
            <a:lvl6pPr marL="1490856" indent="0">
              <a:buNone/>
              <a:defRPr sz="1304"/>
            </a:lvl6pPr>
            <a:lvl7pPr marL="1789025" indent="0">
              <a:buNone/>
              <a:defRPr sz="1304"/>
            </a:lvl7pPr>
            <a:lvl8pPr marL="2087197" indent="0">
              <a:buNone/>
              <a:defRPr sz="1304"/>
            </a:lvl8pPr>
            <a:lvl9pPr marL="2385368" indent="0">
              <a:buNone/>
              <a:defRPr sz="1304"/>
            </a:lvl9pPr>
          </a:lstStyle>
          <a:p>
            <a:endParaRPr lang="en-US"/>
          </a:p>
        </p:txBody>
      </p:sp>
      <p:sp>
        <p:nvSpPr>
          <p:cNvPr id="4" name="Text Placeholder 3"/>
          <p:cNvSpPr>
            <a:spLocks noGrp="1"/>
          </p:cNvSpPr>
          <p:nvPr>
            <p:ph type="body" sz="half" idx="2"/>
          </p:nvPr>
        </p:nvSpPr>
        <p:spPr>
          <a:xfrm>
            <a:off x="2329976" y="5367342"/>
            <a:ext cx="7132320" cy="804863"/>
          </a:xfrm>
        </p:spPr>
        <p:txBody>
          <a:bodyPr/>
          <a:lstStyle>
            <a:lvl1pPr marL="0" indent="0">
              <a:buNone/>
              <a:defRPr sz="913"/>
            </a:lvl1pPr>
            <a:lvl2pPr marL="298172" indent="0">
              <a:buNone/>
              <a:defRPr sz="783"/>
            </a:lvl2pPr>
            <a:lvl3pPr marL="596342" indent="0">
              <a:buNone/>
              <a:defRPr sz="653"/>
            </a:lvl3pPr>
            <a:lvl4pPr marL="894513" indent="0">
              <a:buNone/>
              <a:defRPr sz="587"/>
            </a:lvl4pPr>
            <a:lvl5pPr marL="1192683" indent="0">
              <a:buNone/>
              <a:defRPr sz="587"/>
            </a:lvl5pPr>
            <a:lvl6pPr marL="1490856" indent="0">
              <a:buNone/>
              <a:defRPr sz="587"/>
            </a:lvl6pPr>
            <a:lvl7pPr marL="1789025" indent="0">
              <a:buNone/>
              <a:defRPr sz="587"/>
            </a:lvl7pPr>
            <a:lvl8pPr marL="2087197" indent="0">
              <a:buNone/>
              <a:defRPr sz="587"/>
            </a:lvl8pPr>
            <a:lvl9pPr marL="2385368" indent="0">
              <a:buNone/>
              <a:defRPr sz="587"/>
            </a:lvl9pPr>
          </a:lstStyle>
          <a:p>
            <a:pPr lvl="0"/>
            <a:r>
              <a:rPr lang="en-US"/>
              <a:t>Click to edit Master text styles</a:t>
            </a:r>
          </a:p>
        </p:txBody>
      </p:sp>
      <p:sp>
        <p:nvSpPr>
          <p:cNvPr id="5" name="Date Placeholder 4"/>
          <p:cNvSpPr>
            <a:spLocks noGrp="1"/>
          </p:cNvSpPr>
          <p:nvPr>
            <p:ph type="dt" sz="half" idx="10"/>
          </p:nvPr>
        </p:nvSpPr>
        <p:spPr/>
        <p:txBody>
          <a:bodyPr/>
          <a:lstStyle/>
          <a:p>
            <a:fld id="{D3B6C5E1-5451-49CD-B6B8-37BE32D0D1A0}"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7A0434-28CF-483A-8543-DD65E82321A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1" y="274639"/>
            <a:ext cx="1069848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94361" y="1600206"/>
            <a:ext cx="106984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4361" y="6356363"/>
            <a:ext cx="2773680" cy="365125"/>
          </a:xfrm>
          <a:prstGeom prst="rect">
            <a:avLst/>
          </a:prstGeom>
        </p:spPr>
        <p:txBody>
          <a:bodyPr vert="horz" lIns="91440" tIns="45720" rIns="91440" bIns="45720" rtlCol="0" anchor="ctr"/>
          <a:lstStyle>
            <a:lvl1pPr algn="l">
              <a:defRPr sz="783">
                <a:solidFill>
                  <a:schemeClr val="tx1">
                    <a:tint val="75000"/>
                  </a:schemeClr>
                </a:solidFill>
              </a:defRPr>
            </a:lvl1pPr>
          </a:lstStyle>
          <a:p>
            <a:fld id="{D3B6C5E1-5451-49CD-B6B8-37BE32D0D1A0}" type="datetimeFigureOut">
              <a:rPr lang="en-US" smtClean="0"/>
              <a:pPr/>
              <a:t>4/17/2025</a:t>
            </a:fld>
            <a:endParaRPr lang="en-US"/>
          </a:p>
        </p:txBody>
      </p:sp>
      <p:sp>
        <p:nvSpPr>
          <p:cNvPr id="5" name="Footer Placeholder 4"/>
          <p:cNvSpPr>
            <a:spLocks noGrp="1"/>
          </p:cNvSpPr>
          <p:nvPr>
            <p:ph type="ftr" sz="quarter" idx="3"/>
          </p:nvPr>
        </p:nvSpPr>
        <p:spPr>
          <a:xfrm>
            <a:off x="4061460" y="6356363"/>
            <a:ext cx="3764280" cy="365125"/>
          </a:xfrm>
          <a:prstGeom prst="rect">
            <a:avLst/>
          </a:prstGeom>
        </p:spPr>
        <p:txBody>
          <a:bodyPr vert="horz" lIns="91440" tIns="45720" rIns="91440" bIns="45720" rtlCol="0" anchor="ctr"/>
          <a:lstStyle>
            <a:lvl1pPr algn="ctr">
              <a:defRPr sz="78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19161" y="6356363"/>
            <a:ext cx="2773680" cy="365125"/>
          </a:xfrm>
          <a:prstGeom prst="rect">
            <a:avLst/>
          </a:prstGeom>
        </p:spPr>
        <p:txBody>
          <a:bodyPr vert="horz" lIns="91440" tIns="45720" rIns="91440" bIns="45720" rtlCol="0" anchor="ctr"/>
          <a:lstStyle>
            <a:lvl1pPr algn="r">
              <a:defRPr sz="783">
                <a:solidFill>
                  <a:schemeClr val="tx1">
                    <a:tint val="75000"/>
                  </a:schemeClr>
                </a:solidFill>
              </a:defRPr>
            </a:lvl1pPr>
          </a:lstStyle>
          <a:p>
            <a:fld id="{F77A0434-28CF-483A-8543-DD65E82321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96342" rtl="0" eaLnBrk="1" latinLnBrk="0" hangingPunct="1">
        <a:spcBef>
          <a:spcPct val="0"/>
        </a:spcBef>
        <a:buNone/>
        <a:defRPr sz="2871" kern="1200">
          <a:solidFill>
            <a:schemeClr val="tx1"/>
          </a:solidFill>
          <a:latin typeface="+mj-lt"/>
          <a:ea typeface="+mj-ea"/>
          <a:cs typeface="+mj-cs"/>
        </a:defRPr>
      </a:lvl1pPr>
    </p:titleStyle>
    <p:bodyStyle>
      <a:lvl1pPr marL="223628" indent="-223628" algn="l" defTabSz="596342" rtl="0" eaLnBrk="1" latinLnBrk="0" hangingPunct="1">
        <a:spcBef>
          <a:spcPct val="20000"/>
        </a:spcBef>
        <a:buFont typeface="Arial" pitchFamily="34" charset="0"/>
        <a:buChar char="•"/>
        <a:defRPr sz="2087" kern="1200">
          <a:solidFill>
            <a:schemeClr val="tx1"/>
          </a:solidFill>
          <a:latin typeface="+mn-lt"/>
          <a:ea typeface="+mn-ea"/>
          <a:cs typeface="+mn-cs"/>
        </a:defRPr>
      </a:lvl1pPr>
      <a:lvl2pPr marL="484528" indent="-186357" algn="l" defTabSz="596342" rtl="0" eaLnBrk="1" latinLnBrk="0" hangingPunct="1">
        <a:spcBef>
          <a:spcPct val="20000"/>
        </a:spcBef>
        <a:buFont typeface="Arial" pitchFamily="34" charset="0"/>
        <a:buChar char="–"/>
        <a:defRPr sz="1827" kern="1200">
          <a:solidFill>
            <a:schemeClr val="tx1"/>
          </a:solidFill>
          <a:latin typeface="+mn-lt"/>
          <a:ea typeface="+mn-ea"/>
          <a:cs typeface="+mn-cs"/>
        </a:defRPr>
      </a:lvl2pPr>
      <a:lvl3pPr marL="745428" indent="-149087" algn="l" defTabSz="596342" rtl="0" eaLnBrk="1" latinLnBrk="0" hangingPunct="1">
        <a:spcBef>
          <a:spcPct val="20000"/>
        </a:spcBef>
        <a:buFont typeface="Arial" pitchFamily="34" charset="0"/>
        <a:buChar char="•"/>
        <a:defRPr sz="1565" kern="1200">
          <a:solidFill>
            <a:schemeClr val="tx1"/>
          </a:solidFill>
          <a:latin typeface="+mn-lt"/>
          <a:ea typeface="+mn-ea"/>
          <a:cs typeface="+mn-cs"/>
        </a:defRPr>
      </a:lvl3pPr>
      <a:lvl4pPr marL="1043599" indent="-149087" algn="l" defTabSz="596342" rtl="0" eaLnBrk="1" latinLnBrk="0" hangingPunct="1">
        <a:spcBef>
          <a:spcPct val="20000"/>
        </a:spcBef>
        <a:buFont typeface="Arial" pitchFamily="34" charset="0"/>
        <a:buChar char="–"/>
        <a:defRPr sz="1304" kern="1200">
          <a:solidFill>
            <a:schemeClr val="tx1"/>
          </a:solidFill>
          <a:latin typeface="+mn-lt"/>
          <a:ea typeface="+mn-ea"/>
          <a:cs typeface="+mn-cs"/>
        </a:defRPr>
      </a:lvl4pPr>
      <a:lvl5pPr marL="1341769" indent="-149087" algn="l" defTabSz="596342" rtl="0" eaLnBrk="1" latinLnBrk="0" hangingPunct="1">
        <a:spcBef>
          <a:spcPct val="20000"/>
        </a:spcBef>
        <a:buFont typeface="Arial" pitchFamily="34" charset="0"/>
        <a:buChar char="»"/>
        <a:defRPr sz="1304" kern="1200">
          <a:solidFill>
            <a:schemeClr val="tx1"/>
          </a:solidFill>
          <a:latin typeface="+mn-lt"/>
          <a:ea typeface="+mn-ea"/>
          <a:cs typeface="+mn-cs"/>
        </a:defRPr>
      </a:lvl5pPr>
      <a:lvl6pPr marL="1639941" indent="-149087" algn="l" defTabSz="596342" rtl="0" eaLnBrk="1" latinLnBrk="0" hangingPunct="1">
        <a:spcBef>
          <a:spcPct val="20000"/>
        </a:spcBef>
        <a:buFont typeface="Arial" pitchFamily="34" charset="0"/>
        <a:buChar char="•"/>
        <a:defRPr sz="1304" kern="1200">
          <a:solidFill>
            <a:schemeClr val="tx1"/>
          </a:solidFill>
          <a:latin typeface="+mn-lt"/>
          <a:ea typeface="+mn-ea"/>
          <a:cs typeface="+mn-cs"/>
        </a:defRPr>
      </a:lvl6pPr>
      <a:lvl7pPr marL="1938112" indent="-149087" algn="l" defTabSz="596342" rtl="0" eaLnBrk="1" latinLnBrk="0" hangingPunct="1">
        <a:spcBef>
          <a:spcPct val="20000"/>
        </a:spcBef>
        <a:buFont typeface="Arial" pitchFamily="34" charset="0"/>
        <a:buChar char="•"/>
        <a:defRPr sz="1304" kern="1200">
          <a:solidFill>
            <a:schemeClr val="tx1"/>
          </a:solidFill>
          <a:latin typeface="+mn-lt"/>
          <a:ea typeface="+mn-ea"/>
          <a:cs typeface="+mn-cs"/>
        </a:defRPr>
      </a:lvl7pPr>
      <a:lvl8pPr marL="2236283" indent="-149087" algn="l" defTabSz="596342" rtl="0" eaLnBrk="1" latinLnBrk="0" hangingPunct="1">
        <a:spcBef>
          <a:spcPct val="20000"/>
        </a:spcBef>
        <a:buFont typeface="Arial" pitchFamily="34" charset="0"/>
        <a:buChar char="•"/>
        <a:defRPr sz="1304" kern="1200">
          <a:solidFill>
            <a:schemeClr val="tx1"/>
          </a:solidFill>
          <a:latin typeface="+mn-lt"/>
          <a:ea typeface="+mn-ea"/>
          <a:cs typeface="+mn-cs"/>
        </a:defRPr>
      </a:lvl8pPr>
      <a:lvl9pPr marL="2534454" indent="-149087" algn="l" defTabSz="596342" rtl="0" eaLnBrk="1" latinLnBrk="0" hangingPunct="1">
        <a:spcBef>
          <a:spcPct val="20000"/>
        </a:spcBef>
        <a:buFont typeface="Arial" pitchFamily="34" charset="0"/>
        <a:buChar char="•"/>
        <a:defRPr sz="1304" kern="1200">
          <a:solidFill>
            <a:schemeClr val="tx1"/>
          </a:solidFill>
          <a:latin typeface="+mn-lt"/>
          <a:ea typeface="+mn-ea"/>
          <a:cs typeface="+mn-cs"/>
        </a:defRPr>
      </a:lvl9pPr>
    </p:bodyStyle>
    <p:otherStyle>
      <a:defPPr>
        <a:defRPr lang="en-US"/>
      </a:defPPr>
      <a:lvl1pPr marL="0" algn="l" defTabSz="596342" rtl="0" eaLnBrk="1" latinLnBrk="0" hangingPunct="1">
        <a:defRPr sz="1175" kern="1200">
          <a:solidFill>
            <a:schemeClr val="tx1"/>
          </a:solidFill>
          <a:latin typeface="+mn-lt"/>
          <a:ea typeface="+mn-ea"/>
          <a:cs typeface="+mn-cs"/>
        </a:defRPr>
      </a:lvl1pPr>
      <a:lvl2pPr marL="298172" algn="l" defTabSz="596342" rtl="0" eaLnBrk="1" latinLnBrk="0" hangingPunct="1">
        <a:defRPr sz="1175" kern="1200">
          <a:solidFill>
            <a:schemeClr val="tx1"/>
          </a:solidFill>
          <a:latin typeface="+mn-lt"/>
          <a:ea typeface="+mn-ea"/>
          <a:cs typeface="+mn-cs"/>
        </a:defRPr>
      </a:lvl2pPr>
      <a:lvl3pPr marL="596342" algn="l" defTabSz="596342" rtl="0" eaLnBrk="1" latinLnBrk="0" hangingPunct="1">
        <a:defRPr sz="1175" kern="1200">
          <a:solidFill>
            <a:schemeClr val="tx1"/>
          </a:solidFill>
          <a:latin typeface="+mn-lt"/>
          <a:ea typeface="+mn-ea"/>
          <a:cs typeface="+mn-cs"/>
        </a:defRPr>
      </a:lvl3pPr>
      <a:lvl4pPr marL="894513" algn="l" defTabSz="596342" rtl="0" eaLnBrk="1" latinLnBrk="0" hangingPunct="1">
        <a:defRPr sz="1175" kern="1200">
          <a:solidFill>
            <a:schemeClr val="tx1"/>
          </a:solidFill>
          <a:latin typeface="+mn-lt"/>
          <a:ea typeface="+mn-ea"/>
          <a:cs typeface="+mn-cs"/>
        </a:defRPr>
      </a:lvl4pPr>
      <a:lvl5pPr marL="1192683" algn="l" defTabSz="596342" rtl="0" eaLnBrk="1" latinLnBrk="0" hangingPunct="1">
        <a:defRPr sz="1175" kern="1200">
          <a:solidFill>
            <a:schemeClr val="tx1"/>
          </a:solidFill>
          <a:latin typeface="+mn-lt"/>
          <a:ea typeface="+mn-ea"/>
          <a:cs typeface="+mn-cs"/>
        </a:defRPr>
      </a:lvl5pPr>
      <a:lvl6pPr marL="1490856" algn="l" defTabSz="596342" rtl="0" eaLnBrk="1" latinLnBrk="0" hangingPunct="1">
        <a:defRPr sz="1175" kern="1200">
          <a:solidFill>
            <a:schemeClr val="tx1"/>
          </a:solidFill>
          <a:latin typeface="+mn-lt"/>
          <a:ea typeface="+mn-ea"/>
          <a:cs typeface="+mn-cs"/>
        </a:defRPr>
      </a:lvl6pPr>
      <a:lvl7pPr marL="1789025" algn="l" defTabSz="596342" rtl="0" eaLnBrk="1" latinLnBrk="0" hangingPunct="1">
        <a:defRPr sz="1175" kern="1200">
          <a:solidFill>
            <a:schemeClr val="tx1"/>
          </a:solidFill>
          <a:latin typeface="+mn-lt"/>
          <a:ea typeface="+mn-ea"/>
          <a:cs typeface="+mn-cs"/>
        </a:defRPr>
      </a:lvl7pPr>
      <a:lvl8pPr marL="2087197" algn="l" defTabSz="596342" rtl="0" eaLnBrk="1" latinLnBrk="0" hangingPunct="1">
        <a:defRPr sz="1175" kern="1200">
          <a:solidFill>
            <a:schemeClr val="tx1"/>
          </a:solidFill>
          <a:latin typeface="+mn-lt"/>
          <a:ea typeface="+mn-ea"/>
          <a:cs typeface="+mn-cs"/>
        </a:defRPr>
      </a:lvl8pPr>
      <a:lvl9pPr marL="2385368" algn="l" defTabSz="596342" rtl="0" eaLnBrk="1" latinLnBrk="0" hangingPunct="1">
        <a:defRPr sz="11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96" y="152400"/>
            <a:ext cx="11887199" cy="6463308"/>
          </a:xfrm>
          <a:prstGeom prst="rect">
            <a:avLst/>
          </a:prstGeom>
        </p:spPr>
        <p:txBody>
          <a:bodyPr wrap="square">
            <a:spAutoFit/>
          </a:bodyPr>
          <a:lstStyle/>
          <a:p>
            <a:pPr algn="ctr"/>
            <a:r>
              <a:rPr lang="en-US" altLang="en-US" dirty="0">
                <a:latin typeface="Times New Roman" pitchFamily="18" charset="0"/>
                <a:cs typeface="Times New Roman" pitchFamily="18" charset="0"/>
              </a:rPr>
              <a:t>A Project Report on</a:t>
            </a:r>
          </a:p>
          <a:p>
            <a:pPr algn="ctr"/>
            <a:r>
              <a:rPr lang="en-US" b="1" dirty="0">
                <a:latin typeface="Times New Roman" pitchFamily="18" charset="0"/>
                <a:cs typeface="Times New Roman" pitchFamily="18" charset="0"/>
              </a:rPr>
              <a:t>Machine Learning Techniques for Accurate Flight Delay Forecasting</a:t>
            </a:r>
          </a:p>
          <a:p>
            <a:pPr algn="ctr"/>
            <a:r>
              <a:rPr lang="en-US" altLang="en-US" i="1" dirty="0">
                <a:latin typeface="Times New Roman" pitchFamily="18" charset="0"/>
                <a:cs typeface="Times New Roman" pitchFamily="18" charset="0"/>
              </a:rPr>
              <a:t>submitted in the partial fulfillment of the requirements for the award of the degree of</a:t>
            </a:r>
            <a:endParaRPr lang="en-US" altLang="en-US" dirty="0">
              <a:latin typeface="Times New Roman" pitchFamily="18" charset="0"/>
              <a:cs typeface="Times New Roman" pitchFamily="18" charset="0"/>
            </a:endParaRPr>
          </a:p>
          <a:p>
            <a:pPr algn="ctr"/>
            <a:r>
              <a:rPr lang="en-US" altLang="en-US" b="1" dirty="0">
                <a:latin typeface="Times New Roman" pitchFamily="18" charset="0"/>
                <a:cs typeface="Times New Roman" pitchFamily="18" charset="0"/>
              </a:rPr>
              <a:t>BACHELOR OF TECHNOLOGY</a:t>
            </a:r>
          </a:p>
          <a:p>
            <a:pPr algn="ctr"/>
            <a:r>
              <a:rPr lang="en-US" altLang="en-US" dirty="0">
                <a:latin typeface="Times New Roman" pitchFamily="18" charset="0"/>
                <a:cs typeface="Times New Roman" pitchFamily="18" charset="0"/>
              </a:rPr>
              <a:t>In</a:t>
            </a:r>
          </a:p>
          <a:p>
            <a:pPr algn="ctr"/>
            <a:r>
              <a:rPr lang="en-US" b="1" dirty="0">
                <a:latin typeface="Times New Roman" pitchFamily="18" charset="0"/>
                <a:cs typeface="Times New Roman" pitchFamily="18" charset="0"/>
              </a:rPr>
              <a:t>COMPUTER  SCIENCE AND ENGINEERING</a:t>
            </a:r>
            <a:endParaRPr lang="en-US" altLang="en-US" b="1" dirty="0">
              <a:latin typeface="Times New Roman" pitchFamily="18" charset="0"/>
              <a:cs typeface="Times New Roman" pitchFamily="18" charset="0"/>
            </a:endParaRPr>
          </a:p>
          <a:p>
            <a:pPr algn="ctr"/>
            <a:r>
              <a:rPr lang="en-US" altLang="en-US" dirty="0">
                <a:latin typeface="Times New Roman" pitchFamily="18" charset="0"/>
                <a:cs typeface="Times New Roman" pitchFamily="18" charset="0"/>
              </a:rPr>
              <a:t>By</a:t>
            </a:r>
          </a:p>
          <a:p>
            <a:pPr algn="ctr"/>
            <a:r>
              <a:rPr lang="en-US" dirty="0" err="1">
                <a:latin typeface="Times New Roman" pitchFamily="18" charset="0"/>
                <a:cs typeface="Times New Roman" pitchFamily="18" charset="0"/>
              </a:rPr>
              <a:t>Devangam</a:t>
            </a:r>
            <a:r>
              <a:rPr lang="en-US" dirty="0">
                <a:latin typeface="Times New Roman" pitchFamily="18" charset="0"/>
                <a:cs typeface="Times New Roman" pitchFamily="18" charset="0"/>
              </a:rPr>
              <a:t> Harathi   	212G1A0571</a:t>
            </a:r>
          </a:p>
          <a:p>
            <a:pPr algn="ctr"/>
            <a:r>
              <a:rPr lang="en-US" dirty="0">
                <a:latin typeface="Times New Roman" pitchFamily="18" charset="0"/>
                <a:cs typeface="Times New Roman" pitchFamily="18" charset="0"/>
              </a:rPr>
              <a:t>Shaik </a:t>
            </a:r>
            <a:r>
              <a:rPr lang="en-US" dirty="0" err="1">
                <a:latin typeface="Times New Roman" pitchFamily="18" charset="0"/>
                <a:cs typeface="Times New Roman" pitchFamily="18" charset="0"/>
              </a:rPr>
              <a:t>Sohail</a:t>
            </a:r>
            <a:r>
              <a:rPr lang="en-US" dirty="0">
                <a:latin typeface="Times New Roman" pitchFamily="18" charset="0"/>
                <a:cs typeface="Times New Roman" pitchFamily="18" charset="0"/>
              </a:rPr>
              <a:t>                           	222G5A0514</a:t>
            </a:r>
          </a:p>
          <a:p>
            <a:pPr algn="ctr"/>
            <a:r>
              <a:rPr lang="en-US" dirty="0">
                <a:latin typeface="Times New Roman" pitchFamily="18" charset="0"/>
                <a:cs typeface="Times New Roman" pitchFamily="18" charset="0"/>
              </a:rPr>
              <a:t>Madiga Shireesha  		212G1A0594</a:t>
            </a:r>
          </a:p>
          <a:p>
            <a:pPr algn="ctr"/>
            <a:r>
              <a:rPr lang="en-US" dirty="0">
                <a:latin typeface="Times New Roman" pitchFamily="18" charset="0"/>
                <a:cs typeface="Times New Roman" pitchFamily="18" charset="0"/>
              </a:rPr>
              <a:t>K. Kiran Kumar 		212G1A0591</a:t>
            </a:r>
          </a:p>
          <a:p>
            <a:pPr algn="ctr"/>
            <a:r>
              <a:rPr lang="en-US" dirty="0">
                <a:latin typeface="Times New Roman" pitchFamily="18" charset="0"/>
                <a:cs typeface="Times New Roman" pitchFamily="18" charset="0"/>
              </a:rPr>
              <a:t>V. Adi Keshava Reddy 	212G1A05C1 </a:t>
            </a:r>
          </a:p>
          <a:p>
            <a:pPr algn="ctr"/>
            <a:r>
              <a:rPr lang="en-US" dirty="0">
                <a:latin typeface="Times New Roman" pitchFamily="18" charset="0"/>
                <a:cs typeface="Times New Roman" pitchFamily="18" charset="0"/>
              </a:rPr>
              <a:t>V. Pradeep Kumar Naik 	212G1A05B9</a:t>
            </a:r>
          </a:p>
          <a:p>
            <a:pPr algn="ctr"/>
            <a:endParaRPr lang="en-US" altLang="en-US" dirty="0">
              <a:latin typeface="Times New Roman" pitchFamily="18" charset="0"/>
              <a:cs typeface="Times New Roman" pitchFamily="18" charset="0"/>
            </a:endParaRPr>
          </a:p>
          <a:p>
            <a:pPr algn="ctr"/>
            <a:r>
              <a:rPr lang="en-US" altLang="en-US" dirty="0">
                <a:latin typeface="Times New Roman" pitchFamily="18" charset="0"/>
                <a:cs typeface="Times New Roman" pitchFamily="18" charset="0"/>
              </a:rPr>
              <a:t>Under Supervision of</a:t>
            </a:r>
          </a:p>
          <a:p>
            <a:pPr algn="ctr"/>
            <a:r>
              <a:rPr lang="en-US" altLang="en-US" b="1" dirty="0">
                <a:latin typeface="Times New Roman" pitchFamily="18" charset="0"/>
                <a:cs typeface="Times New Roman" pitchFamily="18" charset="0"/>
              </a:rPr>
              <a:t>Dr. K</a:t>
            </a:r>
            <a:r>
              <a:rPr lang="en-IN" altLang="en-US" b="1" dirty="0">
                <a:latin typeface="Times New Roman" pitchFamily="18" charset="0"/>
                <a:cs typeface="Times New Roman" pitchFamily="18" charset="0"/>
              </a:rPr>
              <a:t>.</a:t>
            </a:r>
            <a:r>
              <a:rPr lang="en-US" altLang="en-US" b="1" dirty="0">
                <a:latin typeface="Times New Roman" pitchFamily="18" charset="0"/>
                <a:cs typeface="Times New Roman" pitchFamily="18" charset="0"/>
              </a:rPr>
              <a:t> BHARGAVI </a:t>
            </a:r>
            <a:r>
              <a:rPr lang="en-US" altLang="en-US" sz="1200" b="1" dirty="0">
                <a:latin typeface="Times New Roman" pitchFamily="18" charset="0"/>
                <a:cs typeface="Times New Roman" pitchFamily="18" charset="0"/>
              </a:rPr>
              <a:t>M. Tech, Ph.D.</a:t>
            </a:r>
          </a:p>
          <a:p>
            <a:pPr algn="ctr"/>
            <a:r>
              <a:rPr lang="en-US" altLang="en-US" dirty="0">
                <a:latin typeface="Times New Roman" pitchFamily="18" charset="0"/>
                <a:cs typeface="Times New Roman" pitchFamily="18" charset="0"/>
              </a:rPr>
              <a:t>Associate Professor &amp; HOD,  Department of Computer Science and Engineering</a:t>
            </a:r>
          </a:p>
          <a:p>
            <a:pPr algn="ctr"/>
            <a:endParaRPr lang="en-US" altLang="en-US" dirty="0">
              <a:latin typeface="Times New Roman" pitchFamily="18" charset="0"/>
              <a:cs typeface="Times New Roman" pitchFamily="18" charset="0"/>
            </a:endParaRPr>
          </a:p>
          <a:p>
            <a:pPr algn="ctr"/>
            <a:endParaRPr lang="en-US" altLang="en-US" b="1" dirty="0">
              <a:latin typeface="Times New Roman" pitchFamily="18" charset="0"/>
              <a:cs typeface="Times New Roman" pitchFamily="18" charset="0"/>
            </a:endParaRPr>
          </a:p>
          <a:p>
            <a:pPr algn="ctr"/>
            <a:endParaRPr lang="en-US" altLang="en-US" b="1" dirty="0">
              <a:latin typeface="Times New Roman" pitchFamily="18" charset="0"/>
              <a:cs typeface="Times New Roman" pitchFamily="18" charset="0"/>
            </a:endParaRPr>
          </a:p>
          <a:p>
            <a:pPr algn="ctr"/>
            <a:r>
              <a:rPr lang="en-US" altLang="en-US" b="1" dirty="0">
                <a:latin typeface="Times New Roman" pitchFamily="18" charset="0"/>
                <a:cs typeface="Times New Roman" pitchFamily="18" charset="0"/>
              </a:rPr>
              <a:t>ANANTHA LAKSHMI INSTITUTE OF TECHNOLOGY AND SCIENCES</a:t>
            </a:r>
          </a:p>
          <a:p>
            <a:pPr algn="ctr"/>
            <a:r>
              <a:rPr lang="en-US" altLang="en-US" b="1" dirty="0">
                <a:latin typeface="Times New Roman" pitchFamily="18" charset="0"/>
                <a:cs typeface="Times New Roman" pitchFamily="18" charset="0"/>
              </a:rPr>
              <a:t>Approved by AICTE, New Delhi &amp; Affiliated to J.N.T.U. Ananthapuram, Accredited by </a:t>
            </a:r>
          </a:p>
          <a:p>
            <a:pPr algn="ctr"/>
            <a:r>
              <a:rPr lang="en-US" altLang="en-US" b="1" dirty="0">
                <a:latin typeface="Times New Roman" pitchFamily="18" charset="0"/>
                <a:cs typeface="Times New Roman" pitchFamily="18" charset="0"/>
              </a:rPr>
              <a:t>NAAC Near S.K. University, Itikalapalli(V), Anantapur (Dt) – 515 721.A.P.</a:t>
            </a:r>
          </a:p>
        </p:txBody>
      </p:sp>
      <p:pic>
        <p:nvPicPr>
          <p:cNvPr id="7" name="Image 1" descr="C:\Users\AkhilJaswanth\Desktop\college new logo1.jpg"/>
          <p:cNvPicPr/>
          <p:nvPr/>
        </p:nvPicPr>
        <p:blipFill>
          <a:blip r:embed="rId2" cstate="print"/>
          <a:stretch>
            <a:fillRect/>
          </a:stretch>
        </p:blipFill>
        <p:spPr>
          <a:xfrm>
            <a:off x="5497828" y="4876802"/>
            <a:ext cx="1139191" cy="80175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0382" y="533400"/>
            <a:ext cx="2681458"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4.4 </a:t>
            </a:r>
            <a:r>
              <a:rPr lang="en-US" sz="2000" b="1" dirty="0">
                <a:latin typeface="Times New Roman" pitchFamily="18" charset="0"/>
                <a:cs typeface="Times New Roman" pitchFamily="18" charset="0"/>
              </a:rPr>
              <a:t>Modules</a:t>
            </a:r>
          </a:p>
        </p:txBody>
      </p:sp>
      <p:sp>
        <p:nvSpPr>
          <p:cNvPr id="6" name="TextBox 5"/>
          <p:cNvSpPr txBox="1"/>
          <p:nvPr/>
        </p:nvSpPr>
        <p:spPr>
          <a:xfrm>
            <a:off x="630382" y="1219200"/>
            <a:ext cx="10446327" cy="5909310"/>
          </a:xfrm>
          <a:prstGeom prst="rect">
            <a:avLst/>
          </a:prstGeom>
          <a:noFill/>
        </p:spPr>
        <p:txBody>
          <a:bodyPr wrap="square" rtlCol="0">
            <a:spAutoFit/>
          </a:bodyPr>
          <a:lstStyle/>
          <a:p>
            <a:pPr>
              <a:lnSpc>
                <a:spcPct val="150000"/>
              </a:lnSpc>
              <a:buFont typeface="Wingdings" pitchFamily="2" charset="2"/>
              <a:buChar char="Ø"/>
            </a:pPr>
            <a:r>
              <a:rPr lang="en-US" b="1" dirty="0" smtClean="0"/>
              <a:t>  </a:t>
            </a:r>
            <a:r>
              <a:rPr lang="en-US" b="1" dirty="0" smtClean="0">
                <a:latin typeface="Times New Roman" pitchFamily="18" charset="0"/>
                <a:cs typeface="Times New Roman" pitchFamily="18" charset="0"/>
              </a:rPr>
              <a:t>User Module</a:t>
            </a:r>
          </a:p>
          <a:p>
            <a:pPr lvl="1">
              <a:lnSpc>
                <a:spcPct val="150000"/>
              </a:lnSpc>
              <a:buFont typeface="Arial" pitchFamily="34" charset="0"/>
              <a:buChar char="•"/>
            </a:pPr>
            <a:r>
              <a:rPr lang="en-US" dirty="0" smtClean="0">
                <a:latin typeface="Times New Roman" pitchFamily="18" charset="0"/>
                <a:cs typeface="Times New Roman" pitchFamily="18" charset="0"/>
              </a:rPr>
              <a:t>    Handles user interface and interaction</a:t>
            </a:r>
          </a:p>
          <a:p>
            <a:pPr lvl="1">
              <a:lnSpc>
                <a:spcPct val="150000"/>
              </a:lnSpc>
              <a:buFont typeface="Arial" pitchFamily="34" charset="0"/>
              <a:buChar char="•"/>
            </a:pPr>
            <a:r>
              <a:rPr lang="en-US" dirty="0" smtClean="0">
                <a:latin typeface="Times New Roman" pitchFamily="18" charset="0"/>
                <a:cs typeface="Times New Roman" pitchFamily="18" charset="0"/>
              </a:rPr>
              <a:t>    Submits input data for prediction</a:t>
            </a:r>
          </a:p>
          <a:p>
            <a:pPr lvl="1">
              <a:lnSpc>
                <a:spcPct val="150000"/>
              </a:lnSpc>
              <a:buFont typeface="Arial" pitchFamily="34" charset="0"/>
              <a:buChar char="•"/>
            </a:pPr>
            <a:r>
              <a:rPr lang="en-US" dirty="0" smtClean="0">
                <a:latin typeface="Times New Roman" pitchFamily="18" charset="0"/>
                <a:cs typeface="Times New Roman" pitchFamily="18" charset="0"/>
              </a:rPr>
              <a:t>    Displays prediction results to users</a:t>
            </a:r>
          </a:p>
          <a:p>
            <a:pPr>
              <a:lnSpc>
                <a:spcPct val="150000"/>
              </a:lnSpc>
              <a:buFont typeface="Wingdings" pitchFamily="2" charset="2"/>
              <a:buChar char="Ø"/>
            </a:pPr>
            <a:r>
              <a:rPr lang="en-US" b="1" dirty="0" smtClean="0">
                <a:latin typeface="Times New Roman" pitchFamily="18" charset="0"/>
                <a:cs typeface="Times New Roman" pitchFamily="18" charset="0"/>
              </a:rPr>
              <a:t> Admin Module</a:t>
            </a:r>
          </a:p>
          <a:p>
            <a:pPr lvl="1">
              <a:lnSpc>
                <a:spcPct val="150000"/>
              </a:lnSpc>
              <a:buFont typeface="Arial" pitchFamily="34" charset="0"/>
              <a:buChar char="•"/>
            </a:pPr>
            <a:r>
              <a:rPr lang="en-US" dirty="0" smtClean="0">
                <a:latin typeface="Times New Roman" pitchFamily="18" charset="0"/>
                <a:cs typeface="Times New Roman" pitchFamily="18" charset="0"/>
              </a:rPr>
              <a:t>    Manages users and access rights</a:t>
            </a:r>
          </a:p>
          <a:p>
            <a:pPr lvl="1">
              <a:lnSpc>
                <a:spcPct val="150000"/>
              </a:lnSpc>
              <a:buFont typeface="Arial" pitchFamily="34" charset="0"/>
              <a:buChar char="•"/>
            </a:pPr>
            <a:r>
              <a:rPr lang="en-US" dirty="0" smtClean="0">
                <a:latin typeface="Times New Roman" pitchFamily="18" charset="0"/>
                <a:cs typeface="Times New Roman" pitchFamily="18" charset="0"/>
              </a:rPr>
              <a:t>    Monitors system health, data updates, and usage logs</a:t>
            </a:r>
          </a:p>
          <a:p>
            <a:pPr lvl="1">
              <a:lnSpc>
                <a:spcPct val="150000"/>
              </a:lnSpc>
              <a:buFont typeface="Arial" pitchFamily="34" charset="0"/>
              <a:buChar char="•"/>
            </a:pPr>
            <a:r>
              <a:rPr lang="en-US" dirty="0" smtClean="0">
                <a:latin typeface="Times New Roman" pitchFamily="18" charset="0"/>
                <a:cs typeface="Times New Roman" pitchFamily="18" charset="0"/>
              </a:rPr>
              <a:t>    Triggers model retraining when needed</a:t>
            </a:r>
          </a:p>
          <a:p>
            <a:pPr>
              <a:lnSpc>
                <a:spcPct val="150000"/>
              </a:lnSpc>
              <a:buFont typeface="Wingdings" pitchFamily="2" charset="2"/>
              <a:buChar char="Ø"/>
            </a:pPr>
            <a:r>
              <a:rPr lang="en-US" b="1" dirty="0" smtClean="0">
                <a:latin typeface="Times New Roman" pitchFamily="18" charset="0"/>
                <a:cs typeface="Times New Roman" pitchFamily="18" charset="0"/>
              </a:rPr>
              <a:t> Prediction Module</a:t>
            </a:r>
          </a:p>
          <a:p>
            <a:pPr lvl="1">
              <a:lnSpc>
                <a:spcPct val="150000"/>
              </a:lnSpc>
              <a:buFont typeface="Arial" pitchFamily="34" charset="0"/>
              <a:buChar char="•"/>
            </a:pPr>
            <a:r>
              <a:rPr lang="en-US" dirty="0" smtClean="0">
                <a:latin typeface="Times New Roman" pitchFamily="18" charset="0"/>
                <a:cs typeface="Times New Roman" pitchFamily="18" charset="0"/>
              </a:rPr>
              <a:t>    Preprocesses incoming data</a:t>
            </a:r>
          </a:p>
          <a:p>
            <a:pPr lvl="1">
              <a:lnSpc>
                <a:spcPct val="150000"/>
              </a:lnSpc>
              <a:buFont typeface="Arial" pitchFamily="34" charset="0"/>
              <a:buChar char="•"/>
            </a:pPr>
            <a:r>
              <a:rPr lang="en-US" dirty="0" smtClean="0">
                <a:latin typeface="Times New Roman" pitchFamily="18" charset="0"/>
                <a:cs typeface="Times New Roman" pitchFamily="18" charset="0"/>
              </a:rPr>
              <a:t>    Feeds data into the trained machine learning model</a:t>
            </a:r>
          </a:p>
          <a:p>
            <a:pPr lvl="1">
              <a:lnSpc>
                <a:spcPct val="150000"/>
              </a:lnSpc>
              <a:buFont typeface="Arial" pitchFamily="34" charset="0"/>
              <a:buChar char="•"/>
            </a:pPr>
            <a:r>
              <a:rPr lang="en-US" dirty="0" smtClean="0">
                <a:latin typeface="Times New Roman" pitchFamily="18" charset="0"/>
                <a:cs typeface="Times New Roman" pitchFamily="18" charset="0"/>
              </a:rPr>
              <a:t>    Returns predicted delay results in real time</a:t>
            </a:r>
          </a:p>
          <a:p>
            <a:pPr>
              <a:lnSpc>
                <a:spcPct val="150000"/>
              </a:lnSpc>
            </a:pPr>
            <a:endParaRPr lang="en-US" dirty="0" smtClean="0"/>
          </a:p>
          <a:p>
            <a:pPr>
              <a:lnSpc>
                <a:spcPct val="150000"/>
              </a:lnSpc>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0273" y="381000"/>
            <a:ext cx="2851102" cy="400110"/>
          </a:xfrm>
          <a:prstGeom prst="rect">
            <a:avLst/>
          </a:prstGeom>
        </p:spPr>
        <p:txBody>
          <a:bodyPr wrap="none">
            <a:spAutoFit/>
          </a:bodyPr>
          <a:lstStyle/>
          <a:p>
            <a:r>
              <a:rPr lang="en-IN" altLang="en-US" sz="2000" b="1" dirty="0">
                <a:latin typeface="Times New Roman" panose="02020603050405020304" charset="0"/>
                <a:cs typeface="Times New Roman" panose="02020603050405020304" charset="0"/>
              </a:rPr>
              <a:t>4. </a:t>
            </a:r>
            <a:r>
              <a:rPr lang="en-IN" altLang="en-US" sz="2000" b="1" dirty="0" smtClean="0">
                <a:latin typeface="Times New Roman" panose="02020603050405020304" charset="0"/>
                <a:cs typeface="Times New Roman" panose="02020603050405020304" charset="0"/>
              </a:rPr>
              <a:t>5 </a:t>
            </a:r>
            <a:r>
              <a:rPr lang="en-IN" altLang="en-US" sz="2000" b="1" dirty="0">
                <a:latin typeface="Times New Roman" panose="02020603050405020304" charset="0"/>
                <a:cs typeface="Times New Roman" panose="02020603050405020304" charset="0"/>
              </a:rPr>
              <a:t>System Architecture</a:t>
            </a:r>
            <a:endParaRPr lang="en-US" sz="2000" dirty="0"/>
          </a:p>
        </p:txBody>
      </p:sp>
      <p:pic>
        <p:nvPicPr>
          <p:cNvPr id="5" name="Picture 1">
            <a:extLst>
              <a:ext uri="{FF2B5EF4-FFF2-40B4-BE49-F238E27FC236}">
                <a16:creationId xmlns:a16="http://schemas.microsoft.com/office/drawing/2014/main" xmlns="" id="{B5993CF9-1C91-38EA-665E-D41E09FBA14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45322" y="533400"/>
            <a:ext cx="5344698" cy="5334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p:cNvSpPr txBox="1"/>
          <p:nvPr/>
        </p:nvSpPr>
        <p:spPr>
          <a:xfrm>
            <a:off x="450274" y="838200"/>
            <a:ext cx="6213762" cy="5770811"/>
          </a:xfrm>
          <a:prstGeom prst="rect">
            <a:avLst/>
          </a:prstGeom>
          <a:noFill/>
        </p:spPr>
        <p:txBody>
          <a:bodyPr wrap="square" rtlCol="0">
            <a:spAutoFit/>
          </a:bodyPr>
          <a:lstStyle/>
          <a:p>
            <a:pPr marL="285750" indent="-285750">
              <a:lnSpc>
                <a:spcPct val="150000"/>
              </a:lnSpc>
              <a:buFont typeface="Wingdings" pitchFamily="2" charset="2"/>
              <a:buChar char="Ø"/>
            </a:pPr>
            <a:r>
              <a:rPr lang="en-US" b="1" dirty="0">
                <a:latin typeface="Times New Roman" pitchFamily="18" charset="0"/>
                <a:cs typeface="Times New Roman" pitchFamily="18" charset="0"/>
              </a:rPr>
              <a:t>Client (Web Browser):</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UI built with W3.CSS and Font Awesome, communicates via HTTP/HTTPS.</a:t>
            </a:r>
          </a:p>
          <a:p>
            <a:pPr marL="285750" indent="-285750">
              <a:lnSpc>
                <a:spcPct val="150000"/>
              </a:lnSpc>
              <a:buFont typeface="Wingdings" pitchFamily="2" charset="2"/>
              <a:buChar char="Ø"/>
            </a:pPr>
            <a:r>
              <a:rPr lang="en-US" b="1" dirty="0">
                <a:latin typeface="Times New Roman" pitchFamily="18" charset="0"/>
                <a:cs typeface="Times New Roman" pitchFamily="18" charset="0"/>
              </a:rPr>
              <a:t>Server (</a:t>
            </a:r>
            <a:r>
              <a:rPr lang="en-US" b="1" dirty="0" smtClean="0">
                <a:latin typeface="Times New Roman" pitchFamily="18" charset="0"/>
                <a:cs typeface="Times New Roman" pitchFamily="18" charset="0"/>
              </a:rPr>
              <a:t>Django</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Handles login, registration, and prediction using:</a:t>
            </a:r>
          </a:p>
          <a:p>
            <a:pPr lvl="1">
              <a:lnSpc>
                <a:spcPct val="150000"/>
              </a:lnSpc>
              <a:buFont typeface="Arial" pitchFamily="34" charset="0"/>
              <a:buChar char="•"/>
            </a:pPr>
            <a:r>
              <a:rPr lang="en-US" dirty="0" smtClean="0">
                <a:latin typeface="Times New Roman" pitchFamily="18" charset="0"/>
                <a:cs typeface="Times New Roman" pitchFamily="18" charset="0"/>
              </a:rPr>
              <a:t>  User </a:t>
            </a:r>
            <a:r>
              <a:rPr lang="en-US" dirty="0">
                <a:latin typeface="Times New Roman" pitchFamily="18" charset="0"/>
                <a:cs typeface="Times New Roman" pitchFamily="18" charset="0"/>
              </a:rPr>
              <a:t>Management</a:t>
            </a:r>
          </a:p>
          <a:p>
            <a:pPr lvl="1">
              <a:lnSpc>
                <a:spcPct val="150000"/>
              </a:lnSpc>
              <a:buFont typeface="Arial" pitchFamily="34" charset="0"/>
              <a:buChar char="•"/>
            </a:pPr>
            <a:r>
              <a:rPr lang="en-US" dirty="0" smtClean="0">
                <a:latin typeface="Times New Roman" pitchFamily="18" charset="0"/>
                <a:cs typeface="Times New Roman" pitchFamily="18" charset="0"/>
              </a:rPr>
              <a:t>   Prediction </a:t>
            </a:r>
            <a:r>
              <a:rPr lang="en-US" dirty="0">
                <a:latin typeface="Times New Roman" pitchFamily="18" charset="0"/>
                <a:cs typeface="Times New Roman" pitchFamily="18" charset="0"/>
              </a:rPr>
              <a:t>Module</a:t>
            </a:r>
          </a:p>
          <a:p>
            <a:pPr marL="285750" indent="-285750">
              <a:lnSpc>
                <a:spcPct val="150000"/>
              </a:lnSpc>
              <a:buFont typeface="Wingdings" pitchFamily="2" charset="2"/>
              <a:buChar char="Ø"/>
            </a:pPr>
            <a:r>
              <a:rPr lang="en-US" b="1" dirty="0">
                <a:latin typeface="Times New Roman" pitchFamily="18" charset="0"/>
                <a:cs typeface="Times New Roman" pitchFamily="18" charset="0"/>
              </a:rPr>
              <a:t>Database:</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Stores user info and flight data.</a:t>
            </a:r>
          </a:p>
          <a:p>
            <a:pPr marL="285750" indent="-285750">
              <a:lnSpc>
                <a:spcPct val="150000"/>
              </a:lnSpc>
              <a:buFont typeface="Wingdings" pitchFamily="2" charset="2"/>
              <a:buChar char="Ø"/>
            </a:pPr>
            <a:r>
              <a:rPr lang="en-US" b="1" dirty="0">
                <a:latin typeface="Times New Roman" pitchFamily="18" charset="0"/>
                <a:cs typeface="Times New Roman" pitchFamily="18" charset="0"/>
              </a:rPr>
              <a:t>ML </a:t>
            </a:r>
            <a:r>
              <a:rPr lang="en-US" b="1" dirty="0" smtClean="0">
                <a:latin typeface="Times New Roman" pitchFamily="18" charset="0"/>
                <a:cs typeface="Times New Roman" pitchFamily="18" charset="0"/>
              </a:rPr>
              <a:t>Model : </a:t>
            </a:r>
            <a:r>
              <a:rPr lang="en-US" dirty="0" smtClean="0">
                <a:latin typeface="Times New Roman" pitchFamily="18" charset="0"/>
                <a:cs typeface="Times New Roman" pitchFamily="18" charset="0"/>
              </a:rPr>
              <a:t>Predicts </a:t>
            </a:r>
            <a:r>
              <a:rPr lang="en-US" dirty="0">
                <a:latin typeface="Times New Roman" pitchFamily="18" charset="0"/>
                <a:cs typeface="Times New Roman" pitchFamily="18" charset="0"/>
              </a:rPr>
              <a:t>delays using trained historical data</a:t>
            </a:r>
            <a:r>
              <a:rPr lang="en-US" dirty="0" smtClean="0">
                <a:latin typeface="Times New Roman" pitchFamily="18" charset="0"/>
                <a:cs typeface="Times New Roman" pitchFamily="18" charset="0"/>
              </a:rPr>
              <a:t>.</a:t>
            </a:r>
          </a:p>
          <a:p>
            <a:pPr marL="285750" indent="-285750">
              <a:lnSpc>
                <a:spcPct val="150000"/>
              </a:lnSpc>
              <a:buFont typeface="Wingdings" pitchFamily="2" charset="2"/>
              <a:buChar char="Ø"/>
            </a:pPr>
            <a:endParaRPr lang="en-US" dirty="0" smtClean="0">
              <a:latin typeface="Times New Roman" pitchFamily="18" charset="0"/>
              <a:cs typeface="Times New Roman" pitchFamily="18" charset="0"/>
            </a:endParaRPr>
          </a:p>
          <a:p>
            <a:pPr marL="285750" indent="-285750">
              <a:lnSpc>
                <a:spcPct val="150000"/>
              </a:lnSpc>
            </a:pPr>
            <a:endParaRPr lang="en-US" dirty="0" smtClean="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a:p>
            <a:endParaRPr lang="en-US" dirty="0"/>
          </a:p>
        </p:txBody>
      </p:sp>
      <p:sp>
        <p:nvSpPr>
          <p:cNvPr id="7" name="TextBox 6"/>
          <p:cNvSpPr txBox="1"/>
          <p:nvPr/>
        </p:nvSpPr>
        <p:spPr>
          <a:xfrm>
            <a:off x="8465128" y="6096000"/>
            <a:ext cx="3014538" cy="369332"/>
          </a:xfrm>
          <a:prstGeom prst="rect">
            <a:avLst/>
          </a:prstGeom>
          <a:noFill/>
        </p:spPr>
        <p:txBody>
          <a:bodyPr wrap="square" rtlCol="0">
            <a:spAutoFit/>
          </a:bodyPr>
          <a:lstStyle/>
          <a:p>
            <a:r>
              <a:rPr lang="en-IN" altLang="en-US" dirty="0" smtClean="0">
                <a:latin typeface="Times New Roman" panose="02020603050405020304" charset="0"/>
                <a:cs typeface="Times New Roman" panose="02020603050405020304" charset="0"/>
              </a:rPr>
              <a:t>Fig : System Architecture</a:t>
            </a:r>
            <a:endParaRPr lang="en-US" dirty="0"/>
          </a:p>
        </p:txBody>
      </p:sp>
      <p:sp>
        <p:nvSpPr>
          <p:cNvPr id="10" name="TextBox 9"/>
          <p:cNvSpPr txBox="1"/>
          <p:nvPr/>
        </p:nvSpPr>
        <p:spPr>
          <a:xfrm>
            <a:off x="450273" y="5181601"/>
            <a:ext cx="7654636" cy="2031325"/>
          </a:xfrm>
          <a:prstGeom prst="rect">
            <a:avLst/>
          </a:prstGeom>
          <a:noFill/>
        </p:spPr>
        <p:txBody>
          <a:bodyPr wrap="square" rtlCol="0">
            <a:spAutoFit/>
          </a:bodyPr>
          <a:lstStyle/>
          <a:p>
            <a:pPr marL="742950" lvl="1" indent="-285750">
              <a:lnSpc>
                <a:spcPct val="150000"/>
              </a:lnSpc>
              <a:buFont typeface="Arial" pitchFamily="34" charset="0"/>
              <a:buChar char="•"/>
            </a:pPr>
            <a:r>
              <a:rPr lang="en-US" dirty="0" smtClean="0">
                <a:latin typeface="Times New Roman" pitchFamily="18" charset="0"/>
                <a:cs typeface="Times New Roman" pitchFamily="18" charset="0"/>
              </a:rPr>
              <a:t>Different machine learning models are used to compare performance : Logistic, DT,RF,GB</a:t>
            </a:r>
          </a:p>
          <a:p>
            <a:pPr marL="742950" lvl="1" indent="-285750">
              <a:lnSpc>
                <a:spcPct val="150000"/>
              </a:lnSpc>
              <a:buFont typeface="Arial" pitchFamily="34" charset="0"/>
              <a:buChar char="•"/>
            </a:pPr>
            <a:r>
              <a:rPr lang="en-US" dirty="0" smtClean="0">
                <a:latin typeface="Times New Roman" pitchFamily="18" charset="0"/>
                <a:cs typeface="Times New Roman" pitchFamily="18" charset="0"/>
              </a:rPr>
              <a:t>The accuracy of each model is tested to choose the best one for predictions.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5300" y="436651"/>
            <a:ext cx="2545890" cy="400110"/>
          </a:xfrm>
          <a:prstGeom prst="rect">
            <a:avLst/>
          </a:prstGeom>
        </p:spPr>
        <p:txBody>
          <a:bodyPr wrap="none">
            <a:spAutoFit/>
          </a:bodyPr>
          <a:lstStyle/>
          <a:p>
            <a:pPr algn="just"/>
            <a:r>
              <a:rPr lang="en-IN" altLang="en-US" sz="2000" b="1" dirty="0">
                <a:latin typeface="Times New Roman" panose="02020603050405020304" charset="0"/>
                <a:cs typeface="Times New Roman" panose="02020603050405020304" charset="0"/>
              </a:rPr>
              <a:t>5. SYSTEM DESIGN</a:t>
            </a:r>
          </a:p>
        </p:txBody>
      </p:sp>
      <p:sp>
        <p:nvSpPr>
          <p:cNvPr id="5" name="TextBox 4"/>
          <p:cNvSpPr txBox="1"/>
          <p:nvPr/>
        </p:nvSpPr>
        <p:spPr>
          <a:xfrm>
            <a:off x="720437" y="897913"/>
            <a:ext cx="2785211" cy="369332"/>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5.1 DFD Diagram</a:t>
            </a:r>
            <a:endParaRPr lang="en-US" dirty="0"/>
          </a:p>
        </p:txBody>
      </p:sp>
      <p:pic>
        <p:nvPicPr>
          <p:cNvPr id="6" name="Picture 5">
            <a:extLst>
              <a:ext uri="{FF2B5EF4-FFF2-40B4-BE49-F238E27FC236}">
                <a16:creationId xmlns:a16="http://schemas.microsoft.com/office/drawing/2014/main" xmlns="" id="{2F9B3847-F9B0-955A-56AC-855090F09F2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18660" y="1267247"/>
            <a:ext cx="9083581" cy="246591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495300" y="3727179"/>
            <a:ext cx="11031682" cy="3416320"/>
          </a:xfrm>
          <a:prstGeom prst="rect">
            <a:avLst/>
          </a:prstGeom>
          <a:noFill/>
        </p:spPr>
        <p:txBody>
          <a:bodyPr wrap="square" rtlCol="0">
            <a:spAutoFit/>
          </a:bodyPr>
          <a:lstStyle/>
          <a:p>
            <a:pPr>
              <a:lnSpc>
                <a:spcPct val="150000"/>
              </a:lnSpc>
            </a:pPr>
            <a:r>
              <a:rPr lang="en-US" dirty="0" smtClean="0">
                <a:latin typeface="Times New Roman" pitchFamily="18" charset="0"/>
                <a:cs typeface="Times New Roman" pitchFamily="18" charset="0"/>
              </a:rPr>
              <a:t>                                                Fig : Data Flow Diagram</a:t>
            </a:r>
          </a:p>
          <a:p>
            <a:pPr>
              <a:lnSpc>
                <a:spcPct val="150000"/>
              </a:lnSpc>
            </a:pPr>
            <a:r>
              <a:rPr lang="en-US" dirty="0" smtClean="0">
                <a:latin typeface="Times New Roman" pitchFamily="18" charset="0"/>
                <a:cs typeface="Times New Roman" pitchFamily="18" charset="0"/>
              </a:rPr>
              <a:t>      A </a:t>
            </a:r>
            <a:r>
              <a:rPr lang="en-US" dirty="0">
                <a:latin typeface="Times New Roman" pitchFamily="18" charset="0"/>
                <a:cs typeface="Times New Roman" pitchFamily="18" charset="0"/>
              </a:rPr>
              <a:t>DFD shows how data flows through the system:</a:t>
            </a:r>
          </a:p>
          <a:p>
            <a:pPr marL="671503" lvl="1" indent="-214303" algn="just">
              <a:lnSpc>
                <a:spcPct val="150000"/>
              </a:lnSpc>
              <a:buFont typeface="Arial" panose="020B0604020202020204" pitchFamily="34" charset="0"/>
              <a:buChar char="•"/>
            </a:pPr>
            <a:r>
              <a:rPr lang="en-US" dirty="0">
                <a:latin typeface="Times New Roman" pitchFamily="18" charset="0"/>
                <a:cs typeface="Times New Roman" pitchFamily="18" charset="0"/>
              </a:rPr>
              <a:t>User enters flight details and views predictions.</a:t>
            </a:r>
          </a:p>
          <a:p>
            <a:pPr marL="671503" lvl="1" indent="-214303" algn="just">
              <a:lnSpc>
                <a:spcPct val="150000"/>
              </a:lnSpc>
              <a:buFont typeface="Arial" panose="020B0604020202020204" pitchFamily="34" charset="0"/>
              <a:buChar char="•"/>
            </a:pPr>
            <a:r>
              <a:rPr lang="en-US" dirty="0">
                <a:latin typeface="Times New Roman" pitchFamily="18" charset="0"/>
                <a:cs typeface="Times New Roman" pitchFamily="18" charset="0"/>
              </a:rPr>
              <a:t>Admin manages users via the User Management System.</a:t>
            </a:r>
          </a:p>
          <a:p>
            <a:pPr marL="671503" lvl="1" indent="-214303" algn="just">
              <a:lnSpc>
                <a:spcPct val="150000"/>
              </a:lnSpc>
              <a:buFont typeface="Arial" panose="020B0604020202020204" pitchFamily="34" charset="0"/>
              <a:buChar char="•"/>
            </a:pPr>
            <a:r>
              <a:rPr lang="en-US" dirty="0">
                <a:latin typeface="Times New Roman" pitchFamily="18" charset="0"/>
                <a:cs typeface="Times New Roman" pitchFamily="18" charset="0"/>
              </a:rPr>
              <a:t>Prediction System processes inputs, interacts with the Result component and Database.</a:t>
            </a:r>
          </a:p>
          <a:p>
            <a:pPr marL="671503" lvl="1" indent="-214303" algn="just">
              <a:lnSpc>
                <a:spcPct val="150000"/>
              </a:lnSpc>
              <a:buFont typeface="Arial" panose="020B0604020202020204" pitchFamily="34" charset="0"/>
              <a:buChar char="•"/>
            </a:pPr>
            <a:r>
              <a:rPr lang="en-US" dirty="0">
                <a:latin typeface="Times New Roman" pitchFamily="18" charset="0"/>
                <a:cs typeface="Times New Roman" pitchFamily="18" charset="0"/>
              </a:rPr>
              <a:t>New Users register through the Registration System, which stores data in the Database.</a:t>
            </a:r>
          </a:p>
          <a:p>
            <a:pPr marL="671503" lvl="1" indent="-214303" algn="just">
              <a:lnSpc>
                <a:spcPct val="150000"/>
              </a:lnSpc>
              <a:buFont typeface="Arial" panose="020B0604020202020204" pitchFamily="34" charset="0"/>
              <a:buChar char="•"/>
            </a:pPr>
            <a:r>
              <a:rPr lang="en-US" dirty="0">
                <a:latin typeface="Times New Roman" pitchFamily="18" charset="0"/>
                <a:cs typeface="Times New Roman" pitchFamily="18" charset="0"/>
              </a:rPr>
              <a:t>The Database holds user info and ML models.</a:t>
            </a:r>
          </a:p>
          <a:p>
            <a:pPr>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5801" y="381000"/>
            <a:ext cx="2592376" cy="400110"/>
          </a:xfrm>
          <a:prstGeom prst="rect">
            <a:avLst/>
          </a:prstGeom>
        </p:spPr>
        <p:txBody>
          <a:bodyPr wrap="none">
            <a:spAutoFit/>
          </a:bodyPr>
          <a:lstStyle/>
          <a:p>
            <a:r>
              <a:rPr lang="en-IN" altLang="en-US" sz="2000" b="1" dirty="0">
                <a:latin typeface="Times New Roman" panose="02020603050405020304" charset="0"/>
                <a:cs typeface="Times New Roman" panose="02020603050405020304" charset="0"/>
              </a:rPr>
              <a:t>5.2 Use Case Diagram</a:t>
            </a:r>
            <a:endParaRPr lang="en-US" sz="2000" dirty="0"/>
          </a:p>
        </p:txBody>
      </p:sp>
      <p:pic>
        <p:nvPicPr>
          <p:cNvPr id="5" name="Picture 4">
            <a:extLst>
              <a:ext uri="{FF2B5EF4-FFF2-40B4-BE49-F238E27FC236}">
                <a16:creationId xmlns:a16="http://schemas.microsoft.com/office/drawing/2014/main" xmlns="" id="{1C1D407E-EF66-A7FA-A36F-2AF546DD3D14}"/>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6444506" y="838200"/>
            <a:ext cx="5244573" cy="5029200"/>
          </a:xfrm>
          <a:prstGeom prst="rect">
            <a:avLst/>
          </a:prstGeom>
          <a:noFill/>
          <a:ln>
            <a:noFill/>
          </a:ln>
        </p:spPr>
      </p:pic>
      <p:sp>
        <p:nvSpPr>
          <p:cNvPr id="6" name="Rectangle 5"/>
          <p:cNvSpPr/>
          <p:nvPr/>
        </p:nvSpPr>
        <p:spPr>
          <a:xfrm>
            <a:off x="381000" y="838200"/>
            <a:ext cx="6400800" cy="6324809"/>
          </a:xfrm>
          <a:prstGeom prst="rect">
            <a:avLst/>
          </a:prstGeom>
        </p:spPr>
        <p:txBody>
          <a:bodyPr wrap="square">
            <a:spAutoFit/>
          </a:bodyPr>
          <a:lstStyle/>
          <a:p>
            <a:pPr marL="285750" indent="-285750" algn="just">
              <a:buFont typeface="Wingdings" pitchFamily="2" charset="2"/>
              <a:buChar char="Ø"/>
            </a:pPr>
            <a:r>
              <a:rPr lang="en-US" dirty="0">
                <a:latin typeface="Times New Roman" pitchFamily="18" charset="0"/>
                <a:cs typeface="Times New Roman" pitchFamily="18" charset="0"/>
              </a:rPr>
              <a:t>A use case diagram is a visual representation that shows the interactions between users (actors) and a system to capture its functional requirements.</a:t>
            </a:r>
          </a:p>
          <a:p>
            <a:pPr marL="285750" indent="-285750" algn="just">
              <a:lnSpc>
                <a:spcPct val="150000"/>
              </a:lnSpc>
              <a:buFont typeface="Wingdings" pitchFamily="2" charset="2"/>
              <a:buChar char="Ø"/>
            </a:pPr>
            <a:r>
              <a:rPr lang="en-US" b="1" dirty="0">
                <a:latin typeface="Times New Roman" pitchFamily="18" charset="0"/>
                <a:cs typeface="Times New Roman" pitchFamily="18" charset="0"/>
              </a:rPr>
              <a:t>Actors:</a:t>
            </a:r>
            <a:endParaRPr lang="en-US" dirty="0">
              <a:latin typeface="Times New Roman" pitchFamily="18" charset="0"/>
              <a:cs typeface="Times New Roman" pitchFamily="18" charset="0"/>
            </a:endParaRPr>
          </a:p>
          <a:p>
            <a:pPr marL="742950" lvl="1" indent="-285750" algn="just">
              <a:buFont typeface="Arial" panose="020B0604020202020204" pitchFamily="34" charset="0"/>
              <a:buChar char="•"/>
            </a:pPr>
            <a:r>
              <a:rPr lang="en-US" dirty="0">
                <a:latin typeface="Times New Roman" pitchFamily="18" charset="0"/>
                <a:cs typeface="Times New Roman" pitchFamily="18" charset="0"/>
              </a:rPr>
              <a:t>User</a:t>
            </a:r>
          </a:p>
          <a:p>
            <a:pPr marL="742950" lvl="1" indent="-285750" algn="just">
              <a:buFont typeface="Arial" panose="020B0604020202020204" pitchFamily="34" charset="0"/>
              <a:buChar char="•"/>
            </a:pPr>
            <a:r>
              <a:rPr lang="en-US" dirty="0">
                <a:latin typeface="Times New Roman" pitchFamily="18" charset="0"/>
                <a:cs typeface="Times New Roman" pitchFamily="18" charset="0"/>
              </a:rPr>
              <a:t>Admin</a:t>
            </a:r>
          </a:p>
          <a:p>
            <a:pPr marL="285750" indent="-285750" algn="just">
              <a:lnSpc>
                <a:spcPct val="150000"/>
              </a:lnSpc>
              <a:buFont typeface="Wingdings" pitchFamily="2" charset="2"/>
              <a:buChar char="Ø"/>
            </a:pPr>
            <a:r>
              <a:rPr lang="en-US" b="1" dirty="0">
                <a:latin typeface="Times New Roman" pitchFamily="18" charset="0"/>
                <a:cs typeface="Times New Roman" pitchFamily="18" charset="0"/>
              </a:rPr>
              <a:t>User Use Cases:</a:t>
            </a:r>
            <a:endParaRPr lang="en-US" dirty="0">
              <a:latin typeface="Times New Roman" pitchFamily="18" charset="0"/>
              <a:cs typeface="Times New Roman" pitchFamily="18" charset="0"/>
            </a:endParaRPr>
          </a:p>
          <a:p>
            <a:pPr marL="742950" lvl="1"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Register: Sign up to create an account.</a:t>
            </a:r>
          </a:p>
          <a:p>
            <a:pPr marL="742950" lvl="1"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Login: Log in to access the system.</a:t>
            </a:r>
          </a:p>
          <a:p>
            <a:pPr marL="742950" lvl="1"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Predict Flight Delay: Enter flight details to get delay prediction.</a:t>
            </a:r>
          </a:p>
          <a:p>
            <a:pPr marL="285750" indent="-285750" algn="just">
              <a:lnSpc>
                <a:spcPct val="150000"/>
              </a:lnSpc>
              <a:buFont typeface="Wingdings" pitchFamily="2" charset="2"/>
              <a:buChar char="Ø"/>
            </a:pPr>
            <a:r>
              <a:rPr lang="en-US" b="1" dirty="0">
                <a:latin typeface="Times New Roman" pitchFamily="18" charset="0"/>
                <a:cs typeface="Times New Roman" pitchFamily="18" charset="0"/>
              </a:rPr>
              <a:t>Admin Use Cases:</a:t>
            </a:r>
            <a:endParaRPr lang="en-US" dirty="0">
              <a:latin typeface="Times New Roman" pitchFamily="18" charset="0"/>
              <a:cs typeface="Times New Roman" pitchFamily="18" charset="0"/>
            </a:endParaRPr>
          </a:p>
          <a:p>
            <a:pPr marL="742950" lvl="1"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Login: Access admin panel.</a:t>
            </a:r>
          </a:p>
          <a:p>
            <a:pPr marL="742950" lvl="1"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View Users: See all registered users.</a:t>
            </a:r>
          </a:p>
          <a:p>
            <a:pPr marL="742950" lvl="1"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Activate User: Approve user accounts.</a:t>
            </a:r>
          </a:p>
          <a:p>
            <a:pPr marL="742950" lvl="1"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Block User: Restrict access for specific users.</a:t>
            </a:r>
          </a:p>
          <a:p>
            <a:pPr algn="just"/>
            <a:endParaRPr lang="en-US" dirty="0">
              <a:latin typeface="Times New Roman" pitchFamily="18" charset="0"/>
              <a:cs typeface="Times New Roman" pitchFamily="18" charset="0"/>
            </a:endParaRPr>
          </a:p>
        </p:txBody>
      </p:sp>
      <p:sp>
        <p:nvSpPr>
          <p:cNvPr id="7" name="TextBox 6"/>
          <p:cNvSpPr txBox="1"/>
          <p:nvPr/>
        </p:nvSpPr>
        <p:spPr>
          <a:xfrm>
            <a:off x="8014855" y="5943601"/>
            <a:ext cx="3189023" cy="369332"/>
          </a:xfrm>
          <a:prstGeom prst="rect">
            <a:avLst/>
          </a:prstGeom>
          <a:noFill/>
        </p:spPr>
        <p:txBody>
          <a:bodyPr wrap="square" rtlCol="0">
            <a:spAutoFit/>
          </a:bodyPr>
          <a:lstStyle/>
          <a:p>
            <a:r>
              <a:rPr lang="en-US" dirty="0" smtClean="0">
                <a:latin typeface="Times New Roman" pitchFamily="18" charset="0"/>
                <a:cs typeface="Times New Roman" pitchFamily="18" charset="0"/>
              </a:rPr>
              <a:t>Fig:</a:t>
            </a:r>
            <a:r>
              <a:rPr lang="en-IN" altLang="en-US" dirty="0" smtClean="0">
                <a:latin typeface="Times New Roman" pitchFamily="18" charset="0"/>
                <a:cs typeface="Times New Roman" pitchFamily="18" charset="0"/>
              </a:rPr>
              <a:t> Use Case Diagram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0327" y="457200"/>
            <a:ext cx="3620193" cy="400110"/>
          </a:xfrm>
          <a:prstGeom prst="rect">
            <a:avLst/>
          </a:prstGeom>
        </p:spPr>
        <p:txBody>
          <a:bodyPr wrap="square">
            <a:spAutoFit/>
          </a:bodyPr>
          <a:lstStyle/>
          <a:p>
            <a:r>
              <a:rPr lang="en-IN" altLang="en-US" sz="2000" b="1" dirty="0">
                <a:latin typeface="Times New Roman" panose="02020603050405020304" charset="0"/>
                <a:cs typeface="Times New Roman" panose="02020603050405020304" charset="0"/>
              </a:rPr>
              <a:t>5.3 Sequence Diagram</a:t>
            </a:r>
            <a:endParaRPr lang="en-US" sz="2000" dirty="0"/>
          </a:p>
        </p:txBody>
      </p:sp>
      <p:pic>
        <p:nvPicPr>
          <p:cNvPr id="5" name="Picture 4">
            <a:extLst>
              <a:ext uri="{FF2B5EF4-FFF2-40B4-BE49-F238E27FC236}">
                <a16:creationId xmlns:a16="http://schemas.microsoft.com/office/drawing/2014/main" xmlns="" id="{01A9495F-DCB8-EF4B-C559-5D04587DEDA1}"/>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6166486" y="1295401"/>
            <a:ext cx="5522594" cy="4267200"/>
          </a:xfrm>
          <a:prstGeom prst="rect">
            <a:avLst/>
          </a:prstGeom>
          <a:noFill/>
          <a:ln>
            <a:noFill/>
          </a:ln>
        </p:spPr>
      </p:pic>
      <p:sp>
        <p:nvSpPr>
          <p:cNvPr id="6" name="Rectangle 5"/>
          <p:cNvSpPr/>
          <p:nvPr/>
        </p:nvSpPr>
        <p:spPr>
          <a:xfrm>
            <a:off x="540328" y="990600"/>
            <a:ext cx="5180388" cy="4662815"/>
          </a:xfrm>
          <a:prstGeom prst="rect">
            <a:avLst/>
          </a:prstGeom>
        </p:spPr>
        <p:txBody>
          <a:bodyPr wrap="square">
            <a:spAutoFit/>
          </a:bodyPr>
          <a:lstStyle/>
          <a:p>
            <a:pPr algn="just">
              <a:lnSpc>
                <a:spcPct val="150000"/>
              </a:lnSpc>
            </a:pPr>
            <a:r>
              <a:rPr lang="en-US" dirty="0">
                <a:latin typeface="Times New Roman" pitchFamily="18" charset="0"/>
                <a:cs typeface="Times New Roman" pitchFamily="18" charset="0"/>
              </a:rPr>
              <a:t>A sequence diagram is a UML diagram that shows how objects interact in a system over time through the exchange of messages.</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This diagram shows how the system predicts flight delays:</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User enters flight details.</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Views pass data to the Model.</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Model retrieves the trained model from the Database.</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Prediction is made and sent back to Views.</a:t>
            </a:r>
          </a:p>
          <a:p>
            <a:pPr marL="285750" indent="-285750" algn="just">
              <a:lnSpc>
                <a:spcPct val="150000"/>
              </a:lnSpc>
              <a:buFont typeface="Arial" panose="020B0604020202020204" pitchFamily="34" charset="0"/>
              <a:buChar char="•"/>
            </a:pPr>
            <a:r>
              <a:rPr lang="en-US" dirty="0">
                <a:latin typeface="Times New Roman" pitchFamily="18" charset="0"/>
                <a:cs typeface="Times New Roman" pitchFamily="18" charset="0"/>
              </a:rPr>
              <a:t>Views display the result to the User.</a:t>
            </a:r>
          </a:p>
        </p:txBody>
      </p:sp>
      <p:sp>
        <p:nvSpPr>
          <p:cNvPr id="7" name="TextBox 6"/>
          <p:cNvSpPr txBox="1"/>
          <p:nvPr/>
        </p:nvSpPr>
        <p:spPr>
          <a:xfrm>
            <a:off x="7294418" y="5638800"/>
            <a:ext cx="2422458" cy="369332"/>
          </a:xfrm>
          <a:prstGeom prst="rect">
            <a:avLst/>
          </a:prstGeom>
          <a:noFill/>
        </p:spPr>
        <p:txBody>
          <a:bodyPr wrap="none" rtlCol="0">
            <a:spAutoFit/>
          </a:bodyPr>
          <a:lstStyle/>
          <a:p>
            <a:r>
              <a:rPr lang="en-IN" altLang="en-US" dirty="0" smtClean="0">
                <a:latin typeface="Times New Roman" panose="02020603050405020304" charset="0"/>
                <a:cs typeface="Times New Roman" panose="02020603050405020304" charset="0"/>
              </a:rPr>
              <a:t>Fig : Sequence Diagram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241" y="240265"/>
            <a:ext cx="3491866" cy="369332"/>
          </a:xfrm>
          <a:prstGeom prst="rect">
            <a:avLst/>
          </a:prstGeom>
        </p:spPr>
        <p:txBody>
          <a:bodyPr wrap="square">
            <a:spAutoFit/>
          </a:bodyPr>
          <a:lstStyle/>
          <a:p>
            <a:r>
              <a:rPr lang="en-IN" altLang="en-US" b="1" dirty="0">
                <a:latin typeface="Times New Roman" panose="02020603050405020304" charset="0"/>
                <a:cs typeface="Times New Roman" panose="02020603050405020304" charset="0"/>
              </a:rPr>
              <a:t>6. TEST CASES</a:t>
            </a:r>
            <a:endParaRPr lang="en-US" dirty="0"/>
          </a:p>
        </p:txBody>
      </p:sp>
      <p:graphicFrame>
        <p:nvGraphicFramePr>
          <p:cNvPr id="9" name="Table 8">
            <a:extLst>
              <a:ext uri="{FF2B5EF4-FFF2-40B4-BE49-F238E27FC236}">
                <a16:creationId xmlns:a16="http://schemas.microsoft.com/office/drawing/2014/main" xmlns="" id="{2A08017E-6859-54BD-9182-14FC8D3A4E3F}"/>
              </a:ext>
            </a:extLst>
          </p:cNvPr>
          <p:cNvGraphicFramePr>
            <a:graphicFrameLocks noGrp="1"/>
          </p:cNvGraphicFramePr>
          <p:nvPr>
            <p:extLst>
              <p:ext uri="{D42A27DB-BD31-4B8C-83A1-F6EECF244321}">
                <p14:modId xmlns:p14="http://schemas.microsoft.com/office/powerpoint/2010/main" xmlns="" val="3124190863"/>
              </p:ext>
            </p:extLst>
          </p:nvPr>
        </p:nvGraphicFramePr>
        <p:xfrm>
          <a:off x="495303" y="918338"/>
          <a:ext cx="10995662" cy="5330067"/>
        </p:xfrm>
        <a:graphic>
          <a:graphicData uri="http://schemas.openxmlformats.org/drawingml/2006/table">
            <a:tbl>
              <a:tblPr firstRow="1" firstCol="1" bandRow="1">
                <a:tableStyleId>{5C22544A-7EE6-4342-B048-85BDC9FD1C3A}</a:tableStyleId>
              </a:tblPr>
              <a:tblGrid>
                <a:gridCol w="771191">
                  <a:extLst>
                    <a:ext uri="{9D8B030D-6E8A-4147-A177-3AD203B41FA5}">
                      <a16:colId xmlns:a16="http://schemas.microsoft.com/office/drawing/2014/main" xmlns="" val="1210543674"/>
                    </a:ext>
                  </a:extLst>
                </a:gridCol>
                <a:gridCol w="2122062">
                  <a:extLst>
                    <a:ext uri="{9D8B030D-6E8A-4147-A177-3AD203B41FA5}">
                      <a16:colId xmlns:a16="http://schemas.microsoft.com/office/drawing/2014/main" xmlns="" val="2822799467"/>
                    </a:ext>
                  </a:extLst>
                </a:gridCol>
                <a:gridCol w="3181859">
                  <a:extLst>
                    <a:ext uri="{9D8B030D-6E8A-4147-A177-3AD203B41FA5}">
                      <a16:colId xmlns:a16="http://schemas.microsoft.com/office/drawing/2014/main" xmlns="" val="2712652955"/>
                    </a:ext>
                  </a:extLst>
                </a:gridCol>
                <a:gridCol w="4920550">
                  <a:extLst>
                    <a:ext uri="{9D8B030D-6E8A-4147-A177-3AD203B41FA5}">
                      <a16:colId xmlns:a16="http://schemas.microsoft.com/office/drawing/2014/main" xmlns="" val="2925211161"/>
                    </a:ext>
                  </a:extLst>
                </a:gridCol>
              </a:tblGrid>
              <a:tr h="711391">
                <a:tc>
                  <a:txBody>
                    <a:bodyPr/>
                    <a:lstStyle/>
                    <a:p>
                      <a:pPr algn="ctr">
                        <a:lnSpc>
                          <a:spcPct val="115000"/>
                        </a:lnSpc>
                        <a:spcAft>
                          <a:spcPts val="1000"/>
                        </a:spcAft>
                        <a:buNone/>
                      </a:pPr>
                      <a:r>
                        <a:rPr lang="en-IN" sz="1200" dirty="0">
                          <a:effectLst/>
                          <a:latin typeface="Times New Roman" pitchFamily="18" charset="0"/>
                          <a:cs typeface="Times New Roman" pitchFamily="18" charset="0"/>
                        </a:rPr>
                        <a:t>Test Case No.</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a:txBody>
                    <a:bodyPr/>
                    <a:lstStyle/>
                    <a:p>
                      <a:pPr algn="ctr">
                        <a:lnSpc>
                          <a:spcPct val="115000"/>
                        </a:lnSpc>
                        <a:spcAft>
                          <a:spcPts val="1000"/>
                        </a:spcAft>
                        <a:buNone/>
                      </a:pPr>
                      <a:r>
                        <a:rPr lang="en-IN" sz="1200" dirty="0">
                          <a:effectLst/>
                          <a:latin typeface="Times New Roman" pitchFamily="18" charset="0"/>
                          <a:cs typeface="Times New Roman" pitchFamily="18" charset="0"/>
                        </a:rPr>
                        <a:t>Test Scenario</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a:txBody>
                    <a:bodyPr/>
                    <a:lstStyle/>
                    <a:p>
                      <a:pPr algn="ctr">
                        <a:lnSpc>
                          <a:spcPct val="115000"/>
                        </a:lnSpc>
                        <a:spcAft>
                          <a:spcPts val="1000"/>
                        </a:spcAft>
                        <a:buNone/>
                      </a:pPr>
                      <a:r>
                        <a:rPr lang="en-IN" sz="1200" dirty="0">
                          <a:effectLst/>
                          <a:latin typeface="Times New Roman" pitchFamily="18" charset="0"/>
                          <a:cs typeface="Times New Roman" pitchFamily="18" charset="0"/>
                        </a:rPr>
                        <a:t>Test Steps</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a:txBody>
                    <a:bodyPr/>
                    <a:lstStyle/>
                    <a:p>
                      <a:pPr algn="ctr">
                        <a:lnSpc>
                          <a:spcPct val="115000"/>
                        </a:lnSpc>
                        <a:spcAft>
                          <a:spcPts val="1000"/>
                        </a:spcAft>
                        <a:buNone/>
                      </a:pPr>
                      <a:r>
                        <a:rPr lang="en-IN" sz="1200" dirty="0">
                          <a:effectLst/>
                          <a:latin typeface="Times New Roman" pitchFamily="18" charset="0"/>
                          <a:cs typeface="Times New Roman" pitchFamily="18" charset="0"/>
                        </a:rPr>
                        <a:t>Expected Outcome</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extLst>
                  <a:ext uri="{0D108BD9-81ED-4DB2-BD59-A6C34878D82A}">
                    <a16:rowId xmlns:a16="http://schemas.microsoft.com/office/drawing/2014/main" xmlns="" val="1243205307"/>
                  </a:ext>
                </a:extLst>
              </a:tr>
              <a:tr h="711391">
                <a:tc rowSpan="2">
                  <a:txBody>
                    <a:bodyPr/>
                    <a:lstStyle/>
                    <a:p>
                      <a:pPr algn="ctr">
                        <a:lnSpc>
                          <a:spcPct val="115000"/>
                        </a:lnSpc>
                        <a:spcAft>
                          <a:spcPts val="1000"/>
                        </a:spcAft>
                        <a:buNone/>
                      </a:pPr>
                      <a:r>
                        <a:rPr lang="en-IN" sz="1200" dirty="0">
                          <a:effectLst/>
                          <a:latin typeface="Times New Roman" pitchFamily="18" charset="0"/>
                          <a:cs typeface="Times New Roman" pitchFamily="18" charset="0"/>
                        </a:rPr>
                        <a:t>1</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rowSpan="2">
                  <a:txBody>
                    <a:bodyPr/>
                    <a:lstStyle/>
                    <a:p>
                      <a:pPr>
                        <a:lnSpc>
                          <a:spcPct val="115000"/>
                        </a:lnSpc>
                        <a:spcAft>
                          <a:spcPts val="1000"/>
                        </a:spcAft>
                        <a:buNone/>
                      </a:pPr>
                      <a:r>
                        <a:rPr lang="en-IN" sz="1200" dirty="0">
                          <a:effectLst/>
                          <a:latin typeface="Times New Roman" pitchFamily="18" charset="0"/>
                          <a:cs typeface="Times New Roman" pitchFamily="18" charset="0"/>
                        </a:rPr>
                        <a:t>Valid Input Data</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a:txBody>
                    <a:bodyPr/>
                    <a:lstStyle/>
                    <a:p>
                      <a:pPr>
                        <a:lnSpc>
                          <a:spcPct val="115000"/>
                        </a:lnSpc>
                        <a:spcAft>
                          <a:spcPts val="1000"/>
                        </a:spcAft>
                        <a:buNone/>
                      </a:pPr>
                      <a:r>
                        <a:rPr lang="en-IN" sz="1200" dirty="0">
                          <a:effectLst/>
                          <a:latin typeface="Times New Roman" pitchFamily="18" charset="0"/>
                          <a:cs typeface="Times New Roman" pitchFamily="18" charset="0"/>
                        </a:rPr>
                        <a:t>1. Input valid data for all fields (e.g., FL_DATE, TAIL_NUM, CRS_DEP_TIME).</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rowSpan="2">
                  <a:txBody>
                    <a:bodyPr/>
                    <a:lstStyle/>
                    <a:p>
                      <a:pPr>
                        <a:lnSpc>
                          <a:spcPct val="115000"/>
                        </a:lnSpc>
                        <a:spcAft>
                          <a:spcPts val="1000"/>
                        </a:spcAft>
                        <a:buNone/>
                      </a:pPr>
                      <a:r>
                        <a:rPr lang="en-IN" sz="1200">
                          <a:effectLst/>
                          <a:latin typeface="Times New Roman" pitchFamily="18" charset="0"/>
                          <a:cs typeface="Times New Roman" pitchFamily="18" charset="0"/>
                        </a:rPr>
                        <a:t>Form should submit successfully and display prediction result.</a:t>
                      </a:r>
                      <a:endParaRPr lang="en-IN" sz="1200">
                        <a:effectLst/>
                        <a:latin typeface="Times New Roman" pitchFamily="18" charset="0"/>
                        <a:ea typeface="Times New Roman" panose="02020603050405020304" pitchFamily="18" charset="0"/>
                        <a:cs typeface="Times New Roman" pitchFamily="18" charset="0"/>
                      </a:endParaRPr>
                    </a:p>
                  </a:txBody>
                  <a:tcPr marL="20930" marR="20930" marT="0" marB="0" anchor="ctr"/>
                </a:tc>
                <a:extLst>
                  <a:ext uri="{0D108BD9-81ED-4DB2-BD59-A6C34878D82A}">
                    <a16:rowId xmlns:a16="http://schemas.microsoft.com/office/drawing/2014/main" xmlns="" val="252222765"/>
                  </a:ext>
                </a:extLst>
              </a:tr>
              <a:tr h="224085">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200" dirty="0">
                          <a:effectLst/>
                          <a:latin typeface="Times New Roman" pitchFamily="18" charset="0"/>
                          <a:cs typeface="Times New Roman" pitchFamily="18" charset="0"/>
                        </a:rPr>
                        <a:t>2. Submit the form.</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vMerge="1">
                  <a:txBody>
                    <a:bodyPr/>
                    <a:lstStyle/>
                    <a:p>
                      <a:endParaRPr lang="en-IN"/>
                    </a:p>
                  </a:txBody>
                  <a:tcPr/>
                </a:tc>
                <a:extLst>
                  <a:ext uri="{0D108BD9-81ED-4DB2-BD59-A6C34878D82A}">
                    <a16:rowId xmlns:a16="http://schemas.microsoft.com/office/drawing/2014/main" xmlns="" val="2627358857"/>
                  </a:ext>
                </a:extLst>
              </a:tr>
              <a:tr h="467738">
                <a:tc rowSpan="2">
                  <a:txBody>
                    <a:bodyPr/>
                    <a:lstStyle/>
                    <a:p>
                      <a:pPr algn="ctr">
                        <a:lnSpc>
                          <a:spcPct val="115000"/>
                        </a:lnSpc>
                        <a:spcAft>
                          <a:spcPts val="1000"/>
                        </a:spcAft>
                        <a:buNone/>
                      </a:pPr>
                      <a:r>
                        <a:rPr lang="en-IN" sz="1200" dirty="0">
                          <a:effectLst/>
                          <a:latin typeface="Times New Roman" pitchFamily="18" charset="0"/>
                          <a:cs typeface="Times New Roman" pitchFamily="18" charset="0"/>
                        </a:rPr>
                        <a:t>2</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rowSpan="2">
                  <a:txBody>
                    <a:bodyPr/>
                    <a:lstStyle/>
                    <a:p>
                      <a:pPr>
                        <a:lnSpc>
                          <a:spcPct val="115000"/>
                        </a:lnSpc>
                        <a:spcAft>
                          <a:spcPts val="1000"/>
                        </a:spcAft>
                        <a:buNone/>
                      </a:pPr>
                      <a:r>
                        <a:rPr lang="en-IN" sz="1200" dirty="0">
                          <a:effectLst/>
                          <a:latin typeface="Times New Roman" pitchFamily="18" charset="0"/>
                          <a:cs typeface="Times New Roman" pitchFamily="18" charset="0"/>
                        </a:rPr>
                        <a:t>Invalid Flight Date</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a:txBody>
                    <a:bodyPr/>
                    <a:lstStyle/>
                    <a:p>
                      <a:pPr>
                        <a:lnSpc>
                          <a:spcPct val="115000"/>
                        </a:lnSpc>
                        <a:spcAft>
                          <a:spcPts val="1000"/>
                        </a:spcAft>
                        <a:buNone/>
                      </a:pPr>
                      <a:r>
                        <a:rPr lang="en-IN" sz="1200" dirty="0">
                          <a:effectLst/>
                          <a:latin typeface="Times New Roman" pitchFamily="18" charset="0"/>
                          <a:cs typeface="Times New Roman" pitchFamily="18" charset="0"/>
                        </a:rPr>
                        <a:t>1. Input an invalid or future date for FL_DATE.</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rowSpan="2">
                  <a:txBody>
                    <a:bodyPr/>
                    <a:lstStyle/>
                    <a:p>
                      <a:pPr>
                        <a:lnSpc>
                          <a:spcPct val="115000"/>
                        </a:lnSpc>
                        <a:spcAft>
                          <a:spcPts val="1000"/>
                        </a:spcAft>
                        <a:buNone/>
                      </a:pPr>
                      <a:r>
                        <a:rPr lang="en-IN" sz="1200" dirty="0">
                          <a:effectLst/>
                          <a:latin typeface="Times New Roman" pitchFamily="18" charset="0"/>
                          <a:cs typeface="Times New Roman" pitchFamily="18" charset="0"/>
                        </a:rPr>
                        <a:t>The form should reject submission and show an error message like "Invalid date."</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extLst>
                  <a:ext uri="{0D108BD9-81ED-4DB2-BD59-A6C34878D82A}">
                    <a16:rowId xmlns:a16="http://schemas.microsoft.com/office/drawing/2014/main" xmlns="" val="4165886731"/>
                  </a:ext>
                </a:extLst>
              </a:tr>
              <a:tr h="224085">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200" dirty="0">
                          <a:effectLst/>
                          <a:latin typeface="Times New Roman" pitchFamily="18" charset="0"/>
                          <a:cs typeface="Times New Roman" pitchFamily="18" charset="0"/>
                        </a:rPr>
                        <a:t>2. Submit the form.</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vMerge="1">
                  <a:txBody>
                    <a:bodyPr/>
                    <a:lstStyle/>
                    <a:p>
                      <a:endParaRPr lang="en-IN"/>
                    </a:p>
                  </a:txBody>
                  <a:tcPr/>
                </a:tc>
                <a:extLst>
                  <a:ext uri="{0D108BD9-81ED-4DB2-BD59-A6C34878D82A}">
                    <a16:rowId xmlns:a16="http://schemas.microsoft.com/office/drawing/2014/main" xmlns="" val="1807294865"/>
                  </a:ext>
                </a:extLst>
              </a:tr>
              <a:tr h="467738">
                <a:tc rowSpan="2">
                  <a:txBody>
                    <a:bodyPr/>
                    <a:lstStyle/>
                    <a:p>
                      <a:pPr algn="ctr">
                        <a:lnSpc>
                          <a:spcPct val="115000"/>
                        </a:lnSpc>
                        <a:spcAft>
                          <a:spcPts val="1000"/>
                        </a:spcAft>
                        <a:buNone/>
                      </a:pPr>
                      <a:r>
                        <a:rPr lang="en-IN" sz="1200" dirty="0">
                          <a:effectLst/>
                          <a:latin typeface="Times New Roman" pitchFamily="18" charset="0"/>
                          <a:cs typeface="Times New Roman" pitchFamily="18" charset="0"/>
                        </a:rPr>
                        <a:t>3</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rowSpan="2">
                  <a:txBody>
                    <a:bodyPr/>
                    <a:lstStyle/>
                    <a:p>
                      <a:pPr>
                        <a:lnSpc>
                          <a:spcPct val="115000"/>
                        </a:lnSpc>
                        <a:spcAft>
                          <a:spcPts val="1000"/>
                        </a:spcAft>
                        <a:buNone/>
                      </a:pPr>
                      <a:r>
                        <a:rPr lang="en-IN" sz="1200" dirty="0">
                          <a:effectLst/>
                          <a:latin typeface="Times New Roman" pitchFamily="18" charset="0"/>
                          <a:cs typeface="Times New Roman" pitchFamily="18" charset="0"/>
                        </a:rPr>
                        <a:t>Missing Required Fields</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a:txBody>
                    <a:bodyPr/>
                    <a:lstStyle/>
                    <a:p>
                      <a:pPr>
                        <a:lnSpc>
                          <a:spcPct val="115000"/>
                        </a:lnSpc>
                        <a:spcAft>
                          <a:spcPts val="1000"/>
                        </a:spcAft>
                        <a:buNone/>
                      </a:pPr>
                      <a:r>
                        <a:rPr lang="en-IN" sz="1200" dirty="0">
                          <a:effectLst/>
                          <a:latin typeface="Times New Roman" pitchFamily="18" charset="0"/>
                          <a:cs typeface="Times New Roman" pitchFamily="18" charset="0"/>
                        </a:rPr>
                        <a:t>1. Leave some required fields (e.g., OP_UNIQUE_CARRIER) blank.</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rowSpan="2">
                  <a:txBody>
                    <a:bodyPr/>
                    <a:lstStyle/>
                    <a:p>
                      <a:pPr>
                        <a:lnSpc>
                          <a:spcPct val="115000"/>
                        </a:lnSpc>
                        <a:spcAft>
                          <a:spcPts val="1000"/>
                        </a:spcAft>
                        <a:buNone/>
                      </a:pPr>
                      <a:r>
                        <a:rPr lang="en-IN" sz="1200" dirty="0">
                          <a:effectLst/>
                          <a:latin typeface="Times New Roman" pitchFamily="18" charset="0"/>
                          <a:cs typeface="Times New Roman" pitchFamily="18" charset="0"/>
                        </a:rPr>
                        <a:t>Error messages should indicate missing fields, and no prediction is made.</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extLst>
                  <a:ext uri="{0D108BD9-81ED-4DB2-BD59-A6C34878D82A}">
                    <a16:rowId xmlns:a16="http://schemas.microsoft.com/office/drawing/2014/main" xmlns="" val="2092058139"/>
                  </a:ext>
                </a:extLst>
              </a:tr>
              <a:tr h="224085">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200" dirty="0">
                          <a:effectLst/>
                          <a:latin typeface="Times New Roman" pitchFamily="18" charset="0"/>
                          <a:cs typeface="Times New Roman" pitchFamily="18" charset="0"/>
                        </a:rPr>
                        <a:t>2. Submit the form.</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vMerge="1">
                  <a:txBody>
                    <a:bodyPr/>
                    <a:lstStyle/>
                    <a:p>
                      <a:endParaRPr lang="en-IN"/>
                    </a:p>
                  </a:txBody>
                  <a:tcPr/>
                </a:tc>
                <a:extLst>
                  <a:ext uri="{0D108BD9-81ED-4DB2-BD59-A6C34878D82A}">
                    <a16:rowId xmlns:a16="http://schemas.microsoft.com/office/drawing/2014/main" xmlns="" val="1958723953"/>
                  </a:ext>
                </a:extLst>
              </a:tr>
              <a:tr h="224085">
                <a:tc rowSpan="3">
                  <a:txBody>
                    <a:bodyPr/>
                    <a:lstStyle/>
                    <a:p>
                      <a:pPr algn="ctr">
                        <a:lnSpc>
                          <a:spcPct val="115000"/>
                        </a:lnSpc>
                        <a:spcAft>
                          <a:spcPts val="1000"/>
                        </a:spcAft>
                        <a:buNone/>
                      </a:pPr>
                      <a:r>
                        <a:rPr lang="en-IN" sz="1200" dirty="0">
                          <a:effectLst/>
                          <a:latin typeface="Times New Roman" pitchFamily="18" charset="0"/>
                          <a:cs typeface="Times New Roman" pitchFamily="18" charset="0"/>
                        </a:rPr>
                        <a:t>4</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rowSpan="3">
                  <a:txBody>
                    <a:bodyPr/>
                    <a:lstStyle/>
                    <a:p>
                      <a:pPr>
                        <a:lnSpc>
                          <a:spcPct val="115000"/>
                        </a:lnSpc>
                        <a:spcAft>
                          <a:spcPts val="1000"/>
                        </a:spcAft>
                        <a:buNone/>
                      </a:pPr>
                      <a:r>
                        <a:rPr lang="en-IN" sz="1200" dirty="0">
                          <a:effectLst/>
                          <a:latin typeface="Times New Roman" pitchFamily="18" charset="0"/>
                          <a:cs typeface="Times New Roman" pitchFamily="18" charset="0"/>
                        </a:rPr>
                        <a:t>Predicting for Cancelled Flight</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a:txBody>
                    <a:bodyPr/>
                    <a:lstStyle/>
                    <a:p>
                      <a:pPr>
                        <a:lnSpc>
                          <a:spcPct val="115000"/>
                        </a:lnSpc>
                        <a:spcAft>
                          <a:spcPts val="1000"/>
                        </a:spcAft>
                        <a:buNone/>
                      </a:pPr>
                      <a:r>
                        <a:rPr lang="en-IN" sz="1200" dirty="0">
                          <a:effectLst/>
                          <a:latin typeface="Times New Roman" pitchFamily="18" charset="0"/>
                          <a:cs typeface="Times New Roman" pitchFamily="18" charset="0"/>
                        </a:rPr>
                        <a:t>1. Set CANCELLED to 1.</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rowSpan="3">
                  <a:txBody>
                    <a:bodyPr/>
                    <a:lstStyle/>
                    <a:p>
                      <a:pPr>
                        <a:lnSpc>
                          <a:spcPct val="115000"/>
                        </a:lnSpc>
                        <a:spcAft>
                          <a:spcPts val="1000"/>
                        </a:spcAft>
                        <a:buNone/>
                      </a:pPr>
                      <a:r>
                        <a:rPr lang="en-IN" sz="1200" dirty="0">
                          <a:effectLst/>
                          <a:latin typeface="Times New Roman" pitchFamily="18" charset="0"/>
                          <a:cs typeface="Times New Roman" pitchFamily="18" charset="0"/>
                        </a:rPr>
                        <a:t>The system should display a message like "Flight is </a:t>
                      </a:r>
                      <a:r>
                        <a:rPr lang="en-IN" sz="1200" dirty="0" err="1">
                          <a:effectLst/>
                          <a:latin typeface="Times New Roman" pitchFamily="18" charset="0"/>
                          <a:cs typeface="Times New Roman" pitchFamily="18" charset="0"/>
                        </a:rPr>
                        <a:t>canceled</a:t>
                      </a:r>
                      <a:r>
                        <a:rPr lang="en-IN" sz="1200" dirty="0">
                          <a:effectLst/>
                          <a:latin typeface="Times New Roman" pitchFamily="18" charset="0"/>
                          <a:cs typeface="Times New Roman" pitchFamily="18" charset="0"/>
                        </a:rPr>
                        <a:t>," and no prediction is made.</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extLst>
                  <a:ext uri="{0D108BD9-81ED-4DB2-BD59-A6C34878D82A}">
                    <a16:rowId xmlns:a16="http://schemas.microsoft.com/office/drawing/2014/main" xmlns="" val="3252834174"/>
                  </a:ext>
                </a:extLst>
              </a:tr>
              <a:tr h="224085">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200" dirty="0">
                          <a:effectLst/>
                          <a:latin typeface="Times New Roman" pitchFamily="18" charset="0"/>
                          <a:cs typeface="Times New Roman" pitchFamily="18" charset="0"/>
                        </a:rPr>
                        <a:t>2. Fill other fields with valid data.</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vMerge="1">
                  <a:txBody>
                    <a:bodyPr/>
                    <a:lstStyle/>
                    <a:p>
                      <a:endParaRPr lang="en-IN"/>
                    </a:p>
                  </a:txBody>
                  <a:tcPr/>
                </a:tc>
                <a:extLst>
                  <a:ext uri="{0D108BD9-81ED-4DB2-BD59-A6C34878D82A}">
                    <a16:rowId xmlns:a16="http://schemas.microsoft.com/office/drawing/2014/main" xmlns="" val="4236822555"/>
                  </a:ext>
                </a:extLst>
              </a:tr>
              <a:tr h="224085">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200" dirty="0">
                          <a:effectLst/>
                          <a:latin typeface="Times New Roman" pitchFamily="18" charset="0"/>
                          <a:cs typeface="Times New Roman" pitchFamily="18" charset="0"/>
                        </a:rPr>
                        <a:t>3. Submit the form.</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vMerge="1">
                  <a:txBody>
                    <a:bodyPr/>
                    <a:lstStyle/>
                    <a:p>
                      <a:endParaRPr lang="en-IN"/>
                    </a:p>
                  </a:txBody>
                  <a:tcPr/>
                </a:tc>
                <a:extLst>
                  <a:ext uri="{0D108BD9-81ED-4DB2-BD59-A6C34878D82A}">
                    <a16:rowId xmlns:a16="http://schemas.microsoft.com/office/drawing/2014/main" xmlns="" val="1241497938"/>
                  </a:ext>
                </a:extLst>
              </a:tr>
              <a:tr h="711391">
                <a:tc rowSpan="2">
                  <a:txBody>
                    <a:bodyPr/>
                    <a:lstStyle/>
                    <a:p>
                      <a:pPr algn="ctr">
                        <a:lnSpc>
                          <a:spcPct val="115000"/>
                        </a:lnSpc>
                        <a:spcAft>
                          <a:spcPts val="1000"/>
                        </a:spcAft>
                        <a:buNone/>
                      </a:pPr>
                      <a:r>
                        <a:rPr lang="en-IN" sz="1200" dirty="0">
                          <a:effectLst/>
                          <a:latin typeface="Times New Roman" pitchFamily="18" charset="0"/>
                          <a:cs typeface="Times New Roman" pitchFamily="18" charset="0"/>
                        </a:rPr>
                        <a:t>5</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rowSpan="2">
                  <a:txBody>
                    <a:bodyPr/>
                    <a:lstStyle/>
                    <a:p>
                      <a:pPr>
                        <a:lnSpc>
                          <a:spcPct val="115000"/>
                        </a:lnSpc>
                        <a:spcAft>
                          <a:spcPts val="1000"/>
                        </a:spcAft>
                        <a:buNone/>
                      </a:pPr>
                      <a:r>
                        <a:rPr lang="en-IN" sz="1200" dirty="0">
                          <a:effectLst/>
                          <a:latin typeface="Times New Roman" pitchFamily="18" charset="0"/>
                          <a:cs typeface="Times New Roman" pitchFamily="18" charset="0"/>
                        </a:rPr>
                        <a:t>Invalid Airport ID</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a:txBody>
                    <a:bodyPr/>
                    <a:lstStyle/>
                    <a:p>
                      <a:pPr>
                        <a:lnSpc>
                          <a:spcPct val="115000"/>
                        </a:lnSpc>
                        <a:spcAft>
                          <a:spcPts val="1000"/>
                        </a:spcAft>
                        <a:buNone/>
                      </a:pPr>
                      <a:r>
                        <a:rPr lang="en-IN" sz="1200" dirty="0">
                          <a:effectLst/>
                          <a:latin typeface="Times New Roman" pitchFamily="18" charset="0"/>
                          <a:cs typeface="Times New Roman" pitchFamily="18" charset="0"/>
                        </a:rPr>
                        <a:t>1. Input invalid data for ORIGIN_AIRPORT_ID or DEST_AIRPORT_ID.</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rowSpan="2">
                  <a:txBody>
                    <a:bodyPr/>
                    <a:lstStyle/>
                    <a:p>
                      <a:pPr>
                        <a:lnSpc>
                          <a:spcPct val="115000"/>
                        </a:lnSpc>
                        <a:spcAft>
                          <a:spcPts val="1000"/>
                        </a:spcAft>
                        <a:buNone/>
                      </a:pPr>
                      <a:r>
                        <a:rPr lang="en-IN" sz="1200" dirty="0">
                          <a:effectLst/>
                          <a:latin typeface="Times New Roman" pitchFamily="18" charset="0"/>
                          <a:cs typeface="Times New Roman" pitchFamily="18" charset="0"/>
                        </a:rPr>
                        <a:t>Error message should display "Invalid Airport ID."</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extLst>
                  <a:ext uri="{0D108BD9-81ED-4DB2-BD59-A6C34878D82A}">
                    <a16:rowId xmlns:a16="http://schemas.microsoft.com/office/drawing/2014/main" xmlns="" val="2927763677"/>
                  </a:ext>
                </a:extLst>
              </a:tr>
              <a:tr h="224085">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200" dirty="0">
                          <a:effectLst/>
                          <a:latin typeface="Times New Roman" pitchFamily="18" charset="0"/>
                          <a:cs typeface="Times New Roman" pitchFamily="18" charset="0"/>
                        </a:rPr>
                        <a:t>2. Submit the form.</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vMerge="1">
                  <a:txBody>
                    <a:bodyPr/>
                    <a:lstStyle/>
                    <a:p>
                      <a:endParaRPr lang="en-IN"/>
                    </a:p>
                  </a:txBody>
                  <a:tcPr/>
                </a:tc>
                <a:extLst>
                  <a:ext uri="{0D108BD9-81ED-4DB2-BD59-A6C34878D82A}">
                    <a16:rowId xmlns:a16="http://schemas.microsoft.com/office/drawing/2014/main" xmlns="" val="3645802883"/>
                  </a:ext>
                </a:extLst>
              </a:tr>
              <a:tr h="467738">
                <a:tc rowSpan="2">
                  <a:txBody>
                    <a:bodyPr/>
                    <a:lstStyle/>
                    <a:p>
                      <a:pPr algn="ctr">
                        <a:lnSpc>
                          <a:spcPct val="115000"/>
                        </a:lnSpc>
                        <a:spcAft>
                          <a:spcPts val="1000"/>
                        </a:spcAft>
                        <a:buNone/>
                      </a:pPr>
                      <a:r>
                        <a:rPr lang="en-IN" sz="1200" dirty="0">
                          <a:effectLst/>
                          <a:latin typeface="Times New Roman" pitchFamily="18" charset="0"/>
                          <a:cs typeface="Times New Roman" pitchFamily="18" charset="0"/>
                        </a:rPr>
                        <a:t>6</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rowSpan="2">
                  <a:txBody>
                    <a:bodyPr/>
                    <a:lstStyle/>
                    <a:p>
                      <a:pPr>
                        <a:lnSpc>
                          <a:spcPct val="115000"/>
                        </a:lnSpc>
                        <a:spcAft>
                          <a:spcPts val="1000"/>
                        </a:spcAft>
                        <a:buNone/>
                      </a:pPr>
                      <a:r>
                        <a:rPr lang="en-IN" sz="1200">
                          <a:effectLst/>
                          <a:latin typeface="Times New Roman" pitchFamily="18" charset="0"/>
                          <a:cs typeface="Times New Roman" pitchFamily="18" charset="0"/>
                        </a:rPr>
                        <a:t>Valid Flight Number Format</a:t>
                      </a:r>
                      <a:endParaRPr lang="en-IN" sz="1200">
                        <a:effectLst/>
                        <a:latin typeface="Times New Roman" pitchFamily="18" charset="0"/>
                        <a:ea typeface="Times New Roman" panose="02020603050405020304" pitchFamily="18" charset="0"/>
                        <a:cs typeface="Times New Roman" pitchFamily="18" charset="0"/>
                      </a:endParaRPr>
                    </a:p>
                  </a:txBody>
                  <a:tcPr marL="20930" marR="20930" marT="0" marB="0" anchor="ctr"/>
                </a:tc>
                <a:tc>
                  <a:txBody>
                    <a:bodyPr/>
                    <a:lstStyle/>
                    <a:p>
                      <a:pPr>
                        <a:lnSpc>
                          <a:spcPct val="115000"/>
                        </a:lnSpc>
                        <a:spcAft>
                          <a:spcPts val="1000"/>
                        </a:spcAft>
                        <a:buNone/>
                      </a:pPr>
                      <a:r>
                        <a:rPr lang="en-IN" sz="1200" dirty="0">
                          <a:effectLst/>
                          <a:latin typeface="Times New Roman" pitchFamily="18" charset="0"/>
                          <a:cs typeface="Times New Roman" pitchFamily="18" charset="0"/>
                        </a:rPr>
                        <a:t>1. Input a valid numeric flight number in OP_CARRIER_FL_NUM.</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rowSpan="2">
                  <a:txBody>
                    <a:bodyPr/>
                    <a:lstStyle/>
                    <a:p>
                      <a:pPr>
                        <a:lnSpc>
                          <a:spcPct val="115000"/>
                        </a:lnSpc>
                        <a:spcAft>
                          <a:spcPts val="1000"/>
                        </a:spcAft>
                        <a:buNone/>
                      </a:pPr>
                      <a:r>
                        <a:rPr lang="en-IN" sz="1200" dirty="0">
                          <a:effectLst/>
                          <a:latin typeface="Times New Roman" pitchFamily="18" charset="0"/>
                          <a:cs typeface="Times New Roman" pitchFamily="18" charset="0"/>
                        </a:rPr>
                        <a:t>Form should submit successfully, and a prediction should be displayed.</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extLst>
                  <a:ext uri="{0D108BD9-81ED-4DB2-BD59-A6C34878D82A}">
                    <a16:rowId xmlns:a16="http://schemas.microsoft.com/office/drawing/2014/main" xmlns="" val="3794997535"/>
                  </a:ext>
                </a:extLst>
              </a:tr>
              <a:tr h="224085">
                <a:tc vMerge="1">
                  <a:txBody>
                    <a:bodyPr/>
                    <a:lstStyle/>
                    <a:p>
                      <a:endParaRPr lang="en-IN"/>
                    </a:p>
                  </a:txBody>
                  <a:tcPr/>
                </a:tc>
                <a:tc vMerge="1">
                  <a:txBody>
                    <a:bodyPr/>
                    <a:lstStyle/>
                    <a:p>
                      <a:endParaRPr lang="en-IN"/>
                    </a:p>
                  </a:txBody>
                  <a:tcPr/>
                </a:tc>
                <a:tc>
                  <a:txBody>
                    <a:bodyPr/>
                    <a:lstStyle/>
                    <a:p>
                      <a:pPr>
                        <a:lnSpc>
                          <a:spcPct val="115000"/>
                        </a:lnSpc>
                        <a:spcAft>
                          <a:spcPts val="1000"/>
                        </a:spcAft>
                        <a:buNone/>
                      </a:pPr>
                      <a:r>
                        <a:rPr lang="en-IN" sz="1200" dirty="0">
                          <a:effectLst/>
                          <a:latin typeface="Times New Roman" pitchFamily="18" charset="0"/>
                          <a:cs typeface="Times New Roman" pitchFamily="18" charset="0"/>
                        </a:rPr>
                        <a:t>2. Submit the form.</a:t>
                      </a:r>
                      <a:endParaRPr lang="en-IN" sz="1200" dirty="0">
                        <a:effectLst/>
                        <a:latin typeface="Times New Roman" pitchFamily="18" charset="0"/>
                        <a:ea typeface="Times New Roman" panose="02020603050405020304" pitchFamily="18" charset="0"/>
                        <a:cs typeface="Times New Roman" pitchFamily="18" charset="0"/>
                      </a:endParaRPr>
                    </a:p>
                  </a:txBody>
                  <a:tcPr marL="20930" marR="20930" marT="0" marB="0" anchor="ctr"/>
                </a:tc>
                <a:tc vMerge="1">
                  <a:txBody>
                    <a:bodyPr/>
                    <a:lstStyle/>
                    <a:p>
                      <a:endParaRPr lang="en-IN"/>
                    </a:p>
                  </a:txBody>
                  <a:tcPr/>
                </a:tc>
                <a:extLst>
                  <a:ext uri="{0D108BD9-81ED-4DB2-BD59-A6C34878D82A}">
                    <a16:rowId xmlns:a16="http://schemas.microsoft.com/office/drawing/2014/main" xmlns="" val="2073904300"/>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1540" y="354500"/>
            <a:ext cx="3051752" cy="507831"/>
          </a:xfrm>
          <a:prstGeom prst="rect">
            <a:avLst/>
          </a:prstGeom>
        </p:spPr>
        <p:txBody>
          <a:bodyPr wrap="square">
            <a:spAutoFit/>
          </a:bodyPr>
          <a:lstStyle/>
          <a:p>
            <a:pPr marR="248890">
              <a:lnSpc>
                <a:spcPct val="150000"/>
              </a:lnSpc>
              <a:spcBef>
                <a:spcPts val="447"/>
              </a:spcBef>
              <a:buSzPts val="1200"/>
              <a:tabLst>
                <a:tab pos="366089" algn="l"/>
                <a:tab pos="366916" algn="l"/>
              </a:tabLst>
            </a:pPr>
            <a:r>
              <a:rPr lang="en-US" b="1" dirty="0">
                <a:latin typeface="Times New Roman" panose="02020603050405020304" pitchFamily="18" charset="0"/>
                <a:ea typeface="Wingdings" panose="05000000000000000000" pitchFamily="2" charset="2"/>
                <a:cs typeface="Wingdings" panose="05000000000000000000" pitchFamily="2" charset="2"/>
              </a:rPr>
              <a:t>7. RESULTS:</a:t>
            </a:r>
          </a:p>
        </p:txBody>
      </p:sp>
      <p:pic>
        <p:nvPicPr>
          <p:cNvPr id="6" name="Picture 5">
            <a:extLst>
              <a:ext uri="{FF2B5EF4-FFF2-40B4-BE49-F238E27FC236}">
                <a16:creationId xmlns:a16="http://schemas.microsoft.com/office/drawing/2014/main" xmlns="" id="{4EBD4E66-6B7D-5A18-9953-4C92BAEBDF2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87781" y="1143000"/>
            <a:ext cx="9633589" cy="4303642"/>
          </a:xfrm>
          <a:prstGeom prst="rect">
            <a:avLst/>
          </a:prstGeom>
        </p:spPr>
      </p:pic>
      <p:sp>
        <p:nvSpPr>
          <p:cNvPr id="7" name="Rectangle 6"/>
          <p:cNvSpPr/>
          <p:nvPr/>
        </p:nvSpPr>
        <p:spPr>
          <a:xfrm>
            <a:off x="5052062" y="5562600"/>
            <a:ext cx="3482990" cy="369332"/>
          </a:xfrm>
          <a:prstGeom prst="rect">
            <a:avLst/>
          </a:prstGeom>
        </p:spPr>
        <p:txBody>
          <a:bodyPr wrap="square">
            <a:spAutoFit/>
          </a:bodyPr>
          <a:lstStyle/>
          <a:p>
            <a:r>
              <a:rPr lang="en-IN" dirty="0">
                <a:latin typeface="Times New Roman" pitchFamily="18" charset="0"/>
                <a:cs typeface="Times New Roman" pitchFamily="18" charset="0"/>
              </a:rPr>
              <a:t>Fig 7.1 Home Page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3282441-C464-A35B-A41E-B8434ED47D6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9660" y="838200"/>
            <a:ext cx="10005060" cy="4572000"/>
          </a:xfrm>
          <a:prstGeom prst="rect">
            <a:avLst/>
          </a:prstGeom>
        </p:spPr>
      </p:pic>
      <p:sp>
        <p:nvSpPr>
          <p:cNvPr id="6" name="Rectangle 5"/>
          <p:cNvSpPr/>
          <p:nvPr/>
        </p:nvSpPr>
        <p:spPr>
          <a:xfrm>
            <a:off x="4160520" y="5650468"/>
            <a:ext cx="4953000" cy="369332"/>
          </a:xfrm>
          <a:prstGeom prst="rect">
            <a:avLst/>
          </a:prstGeom>
        </p:spPr>
        <p:txBody>
          <a:bodyPr wrap="square">
            <a:spAutoFit/>
          </a:bodyPr>
          <a:lstStyle/>
          <a:p>
            <a:r>
              <a:rPr lang="en-IN" dirty="0">
                <a:latin typeface="Times New Roman" pitchFamily="18" charset="0"/>
                <a:cs typeface="Times New Roman" pitchFamily="18" charset="0"/>
              </a:rPr>
              <a:t>Fig 7.2  User Registration Page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0369B34-A9AE-E23E-CC6F-27D44536FDD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2480" y="1219200"/>
            <a:ext cx="10500360" cy="3962400"/>
          </a:xfrm>
          <a:prstGeom prst="rect">
            <a:avLst/>
          </a:prstGeom>
        </p:spPr>
      </p:pic>
      <p:sp>
        <p:nvSpPr>
          <p:cNvPr id="6" name="TextBox 5"/>
          <p:cNvSpPr txBox="1"/>
          <p:nvPr/>
        </p:nvSpPr>
        <p:spPr>
          <a:xfrm>
            <a:off x="4835797" y="5387348"/>
            <a:ext cx="2505814" cy="369332"/>
          </a:xfrm>
          <a:prstGeom prst="rect">
            <a:avLst/>
          </a:prstGeom>
          <a:noFill/>
        </p:spPr>
        <p:txBody>
          <a:bodyPr wrap="none" rtlCol="0">
            <a:spAutoFit/>
          </a:bodyPr>
          <a:lstStyle/>
          <a:p>
            <a:r>
              <a:rPr lang="en-IN" dirty="0">
                <a:latin typeface="Times New Roman" pitchFamily="18" charset="0"/>
                <a:cs typeface="Times New Roman" pitchFamily="18" charset="0"/>
              </a:rPr>
              <a:t>Fig 7.3 User Login Page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AD6E4C4-B4A7-B080-7002-21B78A8B356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1540" y="1371601"/>
            <a:ext cx="10401300" cy="4191000"/>
          </a:xfrm>
          <a:prstGeom prst="rect">
            <a:avLst/>
          </a:prstGeom>
        </p:spPr>
      </p:pic>
      <p:sp>
        <p:nvSpPr>
          <p:cNvPr id="3" name="TextBox 2"/>
          <p:cNvSpPr txBox="1"/>
          <p:nvPr/>
        </p:nvSpPr>
        <p:spPr>
          <a:xfrm>
            <a:off x="4358640" y="5791202"/>
            <a:ext cx="366522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 7.4  Admin Home Page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0328" y="457200"/>
            <a:ext cx="7834745" cy="5355312"/>
          </a:xfrm>
          <a:prstGeom prst="rect">
            <a:avLst/>
          </a:prstGeom>
          <a:noFill/>
        </p:spPr>
        <p:txBody>
          <a:bodyPr wrap="square" rtlCol="0">
            <a:spAutoFit/>
          </a:bodyPr>
          <a:lstStyle/>
          <a:p>
            <a:pPr algn="just"/>
            <a:r>
              <a:rPr lang="en-IN" altLang="en-US" b="1" dirty="0">
                <a:latin typeface="Times New Roman" panose="02020603050405020304" charset="0"/>
                <a:cs typeface="Times New Roman" panose="02020603050405020304" charset="0"/>
              </a:rPr>
              <a:t>CONTENTS:</a:t>
            </a:r>
          </a:p>
          <a:p>
            <a:pPr algn="just"/>
            <a:endParaRPr lang="en-IN" altLang="en-US" b="1" dirty="0">
              <a:latin typeface="Times New Roman" panose="02020603050405020304" charset="0"/>
              <a:cs typeface="Times New Roman" panose="02020603050405020304" charset="0"/>
            </a:endParaRPr>
          </a:p>
          <a:p>
            <a:pPr lvl="1" algn="just"/>
            <a:r>
              <a:rPr lang="en-IN" altLang="en-US" dirty="0">
                <a:latin typeface="Times New Roman" panose="02020603050405020304" charset="0"/>
                <a:cs typeface="Times New Roman" panose="02020603050405020304" charset="0"/>
              </a:rPr>
              <a:t>1. Abstract</a:t>
            </a:r>
          </a:p>
          <a:p>
            <a:pPr lvl="1" algn="just"/>
            <a:r>
              <a:rPr lang="en-IN" altLang="en-US" dirty="0">
                <a:latin typeface="Times New Roman" panose="02020603050405020304" charset="0"/>
                <a:cs typeface="Times New Roman" panose="02020603050405020304" charset="0"/>
              </a:rPr>
              <a:t>2. Introduction</a:t>
            </a:r>
          </a:p>
          <a:p>
            <a:pPr lvl="1" algn="just"/>
            <a:r>
              <a:rPr lang="en-IN" altLang="en-US" dirty="0">
                <a:latin typeface="Times New Roman" panose="02020603050405020304" charset="0"/>
                <a:cs typeface="Times New Roman" panose="02020603050405020304" charset="0"/>
              </a:rPr>
              <a:t>3. Existing Systems</a:t>
            </a:r>
          </a:p>
          <a:p>
            <a:pPr lvl="1" algn="just"/>
            <a:r>
              <a:rPr lang="en-IN" altLang="en-US" dirty="0" smtClean="0">
                <a:latin typeface="Times New Roman" panose="02020603050405020304" charset="0"/>
                <a:cs typeface="Times New Roman" panose="02020603050405020304" charset="0"/>
              </a:rPr>
              <a:t>4</a:t>
            </a:r>
            <a:r>
              <a:rPr lang="en-IN" altLang="en-US" dirty="0">
                <a:latin typeface="Times New Roman" panose="02020603050405020304" charset="0"/>
                <a:cs typeface="Times New Roman" panose="02020603050405020304" charset="0"/>
              </a:rPr>
              <a:t>. Proposed Systems</a:t>
            </a:r>
          </a:p>
          <a:p>
            <a:pPr marL="457200" lvl="2" indent="298172" algn="just"/>
            <a:r>
              <a:rPr lang="en-IN" altLang="en-US" dirty="0" smtClean="0">
                <a:latin typeface="Times New Roman" panose="02020603050405020304" charset="0"/>
                <a:cs typeface="Times New Roman" panose="02020603050405020304" charset="0"/>
                <a:sym typeface="+mn-ea"/>
              </a:rPr>
              <a:t>4.1 </a:t>
            </a:r>
            <a:r>
              <a:rPr lang="en-IN" dirty="0" smtClean="0">
                <a:latin typeface="Times New Roman" panose="02020603050405020304" pitchFamily="18" charset="0"/>
                <a:cs typeface="Times New Roman" panose="02020603050405020304" pitchFamily="18" charset="0"/>
              </a:rPr>
              <a:t>Flight </a:t>
            </a:r>
            <a:r>
              <a:rPr lang="en-IN" dirty="0">
                <a:latin typeface="Times New Roman" panose="02020603050405020304" pitchFamily="18" charset="0"/>
                <a:cs typeface="Times New Roman" panose="02020603050405020304" pitchFamily="18" charset="0"/>
              </a:rPr>
              <a:t>delay prediction model</a:t>
            </a:r>
          </a:p>
          <a:p>
            <a:pPr marL="457200" lvl="2" indent="298172" algn="just"/>
            <a:r>
              <a:rPr lang="en-IN" altLang="en-US" dirty="0" smtClean="0">
                <a:latin typeface="Times New Roman" panose="02020603050405020304" charset="0"/>
                <a:cs typeface="Times New Roman" panose="02020603050405020304" charset="0"/>
              </a:rPr>
              <a:t>4.2Advantages</a:t>
            </a:r>
            <a:endParaRPr lang="en-IN" altLang="en-US" dirty="0">
              <a:latin typeface="Times New Roman" panose="02020603050405020304" charset="0"/>
              <a:cs typeface="Times New Roman" panose="02020603050405020304" charset="0"/>
            </a:endParaRPr>
          </a:p>
          <a:p>
            <a:pPr marL="457200" lvl="2" indent="298172" algn="just"/>
            <a:r>
              <a:rPr lang="en-IN" altLang="en-US" dirty="0" smtClean="0">
                <a:latin typeface="Times New Roman" panose="02020603050405020304" charset="0"/>
                <a:cs typeface="Times New Roman" panose="02020603050405020304" charset="0"/>
              </a:rPr>
              <a:t>4.3 </a:t>
            </a:r>
            <a:r>
              <a:rPr lang="en-IN" altLang="en-US" dirty="0">
                <a:latin typeface="Times New Roman" panose="02020603050405020304" charset="0"/>
                <a:cs typeface="Times New Roman" panose="02020603050405020304" charset="0"/>
              </a:rPr>
              <a:t>Software and Hardware </a:t>
            </a:r>
            <a:r>
              <a:rPr lang="en-IN" altLang="en-US" dirty="0" smtClean="0">
                <a:latin typeface="Times New Roman" panose="02020603050405020304" charset="0"/>
                <a:cs typeface="Times New Roman" panose="02020603050405020304" charset="0"/>
              </a:rPr>
              <a:t>Requirements</a:t>
            </a:r>
          </a:p>
          <a:p>
            <a:pPr marL="457200" lvl="2" indent="298172" algn="just"/>
            <a:r>
              <a:rPr lang="en-IN" altLang="en-US" dirty="0" smtClean="0">
                <a:latin typeface="Times New Roman" panose="02020603050405020304" charset="0"/>
                <a:cs typeface="Times New Roman" panose="02020603050405020304" charset="0"/>
              </a:rPr>
              <a:t>4.4 Modules</a:t>
            </a:r>
          </a:p>
          <a:p>
            <a:pPr marL="457200" lvl="2" indent="298172" algn="just"/>
            <a:r>
              <a:rPr lang="en-IN" altLang="en-US" dirty="0" smtClean="0">
                <a:latin typeface="Times New Roman" panose="02020603050405020304" charset="0"/>
                <a:cs typeface="Times New Roman" panose="02020603050405020304" charset="0"/>
              </a:rPr>
              <a:t>4.5  </a:t>
            </a:r>
            <a:r>
              <a:rPr lang="en-IN" altLang="en-US" dirty="0">
                <a:latin typeface="Times New Roman" panose="02020603050405020304" charset="0"/>
                <a:cs typeface="Times New Roman" panose="02020603050405020304" charset="0"/>
                <a:sym typeface="+mn-ea"/>
              </a:rPr>
              <a:t>System </a:t>
            </a:r>
            <a:r>
              <a:rPr lang="en-IN" altLang="en-US" dirty="0" smtClean="0">
                <a:latin typeface="Times New Roman" panose="02020603050405020304" charset="0"/>
                <a:cs typeface="Times New Roman" panose="02020603050405020304" charset="0"/>
                <a:sym typeface="+mn-ea"/>
              </a:rPr>
              <a:t>Architecture</a:t>
            </a:r>
          </a:p>
          <a:p>
            <a:pPr lvl="1" algn="just"/>
            <a:r>
              <a:rPr lang="en-IN" altLang="en-US" dirty="0" smtClean="0">
                <a:latin typeface="Times New Roman" panose="02020603050405020304" charset="0"/>
                <a:cs typeface="Times New Roman" panose="02020603050405020304" charset="0"/>
              </a:rPr>
              <a:t>5</a:t>
            </a:r>
            <a:r>
              <a:rPr lang="en-IN" altLang="en-US" dirty="0">
                <a:latin typeface="Times New Roman" panose="02020603050405020304" charset="0"/>
                <a:cs typeface="Times New Roman" panose="02020603050405020304" charset="0"/>
              </a:rPr>
              <a:t>. System Design</a:t>
            </a:r>
          </a:p>
          <a:p>
            <a:pPr lvl="2" algn="just"/>
            <a:r>
              <a:rPr lang="en-IN" altLang="en-US" dirty="0">
                <a:latin typeface="Times New Roman" panose="02020603050405020304" charset="0"/>
                <a:cs typeface="Times New Roman" panose="02020603050405020304" charset="0"/>
              </a:rPr>
              <a:t>5.1 DFD Diagram</a:t>
            </a:r>
          </a:p>
          <a:p>
            <a:pPr marL="457200" lvl="2" indent="298172" algn="just"/>
            <a:r>
              <a:rPr lang="en-IN" altLang="en-US" dirty="0" smtClean="0">
                <a:latin typeface="Times New Roman" panose="02020603050405020304" charset="0"/>
                <a:cs typeface="Times New Roman" panose="02020603050405020304" charset="0"/>
                <a:sym typeface="+mn-ea"/>
              </a:rPr>
              <a:t>   5.2 </a:t>
            </a:r>
            <a:r>
              <a:rPr lang="en-IN" altLang="en-US" dirty="0">
                <a:latin typeface="Times New Roman" panose="02020603050405020304" charset="0"/>
                <a:cs typeface="Times New Roman" panose="02020603050405020304" charset="0"/>
                <a:sym typeface="+mn-ea"/>
              </a:rPr>
              <a:t>Use Case Diagram</a:t>
            </a:r>
            <a:endParaRPr lang="en-IN" altLang="en-US" dirty="0">
              <a:latin typeface="Times New Roman" panose="02020603050405020304" charset="0"/>
              <a:cs typeface="Times New Roman" panose="02020603050405020304" charset="0"/>
            </a:endParaRPr>
          </a:p>
          <a:p>
            <a:pPr lvl="2" algn="just"/>
            <a:r>
              <a:rPr lang="en-IN" altLang="en-US" dirty="0">
                <a:latin typeface="Times New Roman" panose="02020603050405020304" charset="0"/>
                <a:cs typeface="Times New Roman" panose="02020603050405020304" charset="0"/>
              </a:rPr>
              <a:t>5.3 Sequence Diagram</a:t>
            </a:r>
          </a:p>
          <a:p>
            <a:pPr lvl="1" algn="just"/>
            <a:r>
              <a:rPr lang="en-IN" altLang="en-US" dirty="0">
                <a:latin typeface="Times New Roman" panose="02020603050405020304" charset="0"/>
                <a:cs typeface="Times New Roman" panose="02020603050405020304" charset="0"/>
              </a:rPr>
              <a:t>6. Test cases</a:t>
            </a:r>
          </a:p>
          <a:p>
            <a:pPr lvl="1" algn="just"/>
            <a:r>
              <a:rPr lang="en-IN" altLang="en-US" dirty="0">
                <a:latin typeface="Times New Roman" panose="02020603050405020304" charset="0"/>
                <a:cs typeface="Times New Roman" panose="02020603050405020304" charset="0"/>
              </a:rPr>
              <a:t>7. Results</a:t>
            </a:r>
          </a:p>
          <a:p>
            <a:pPr lvl="1" algn="just"/>
            <a:r>
              <a:rPr lang="en-IN" altLang="en-US" dirty="0">
                <a:latin typeface="Times New Roman" panose="02020603050405020304" charset="0"/>
                <a:cs typeface="Times New Roman" panose="02020603050405020304" charset="0"/>
              </a:rPr>
              <a:t>8. Conclusion</a:t>
            </a:r>
          </a:p>
          <a:p>
            <a:pPr lvl="1" algn="just"/>
            <a:r>
              <a:rPr lang="en-IN" altLang="en-US" dirty="0">
                <a:latin typeface="Times New Roman" panose="02020603050405020304" charset="0"/>
                <a:cs typeface="Times New Roman" panose="02020603050405020304" charset="0"/>
              </a:rPr>
              <a:t>9. References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7F19D1F-F400-AF66-32AD-0EA69EE140F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9660" y="1447800"/>
            <a:ext cx="10302240" cy="4038600"/>
          </a:xfrm>
          <a:prstGeom prst="rect">
            <a:avLst/>
          </a:prstGeom>
        </p:spPr>
      </p:pic>
      <p:sp>
        <p:nvSpPr>
          <p:cNvPr id="3" name="TextBox 2"/>
          <p:cNvSpPr txBox="1"/>
          <p:nvPr/>
        </p:nvSpPr>
        <p:spPr>
          <a:xfrm>
            <a:off x="4457701" y="5638802"/>
            <a:ext cx="3838575" cy="55015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7.5 </a:t>
            </a:r>
            <a:r>
              <a:rPr lang="en-IN" dirty="0">
                <a:latin typeface="Times New Roman" panose="02020603050405020304" pitchFamily="18" charset="0"/>
                <a:cs typeface="Times New Roman" panose="02020603050405020304" pitchFamily="18" charset="0"/>
              </a:rPr>
              <a:t>Fig. User Home Page </a:t>
            </a:r>
          </a:p>
          <a:p>
            <a:endParaRPr lang="en-US" sz="1175"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FC4BE52-A78D-0BB8-1651-D310B012C16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1540" y="1371600"/>
            <a:ext cx="10302240" cy="3810000"/>
          </a:xfrm>
          <a:prstGeom prst="rect">
            <a:avLst/>
          </a:prstGeom>
        </p:spPr>
      </p:pic>
      <p:sp>
        <p:nvSpPr>
          <p:cNvPr id="3" name="TextBox 2"/>
          <p:cNvSpPr txBox="1"/>
          <p:nvPr/>
        </p:nvSpPr>
        <p:spPr>
          <a:xfrm>
            <a:off x="3962400" y="5562602"/>
            <a:ext cx="3627916" cy="646331"/>
          </a:xfrm>
          <a:prstGeom prst="rect">
            <a:avLst/>
          </a:prstGeom>
          <a:noFill/>
        </p:spPr>
        <p:txBody>
          <a:bodyPr wrap="none" rtlCol="0">
            <a:spAutoFit/>
          </a:bodyPr>
          <a:lstStyle/>
          <a:p>
            <a:r>
              <a:rPr lang="en-IN" dirty="0">
                <a:latin typeface="Times New Roman" pitchFamily="18" charset="0"/>
                <a:cs typeface="Times New Roman" pitchFamily="18" charset="0"/>
              </a:rPr>
              <a:t>Fig 7.7 Flight Delay Prediction Page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720436" y="1143000"/>
            <a:ext cx="10401300" cy="4114800"/>
          </a:xfrm>
          <a:prstGeom prst="rect">
            <a:avLst/>
          </a:prstGeom>
          <a:noFill/>
          <a:ln w="9525">
            <a:noFill/>
            <a:miter lim="800000"/>
            <a:headEnd/>
            <a:tailEnd/>
          </a:ln>
          <a:effectLst/>
        </p:spPr>
      </p:pic>
      <p:sp>
        <p:nvSpPr>
          <p:cNvPr id="4" name="TextBox 3"/>
          <p:cNvSpPr txBox="1"/>
          <p:nvPr/>
        </p:nvSpPr>
        <p:spPr>
          <a:xfrm>
            <a:off x="4863929" y="5791202"/>
            <a:ext cx="2492990"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7.8 Prediction Result</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681C54B-EBBA-E5E5-1F55-42790BA26FC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80654" y="1143000"/>
            <a:ext cx="10078678" cy="3200400"/>
          </a:xfrm>
          <a:prstGeom prst="rect">
            <a:avLst/>
          </a:prstGeom>
        </p:spPr>
      </p:pic>
      <p:sp>
        <p:nvSpPr>
          <p:cNvPr id="5" name="TextBox 4"/>
          <p:cNvSpPr txBox="1"/>
          <p:nvPr/>
        </p:nvSpPr>
        <p:spPr>
          <a:xfrm>
            <a:off x="4592782" y="4800602"/>
            <a:ext cx="3602182" cy="646331"/>
          </a:xfrm>
          <a:prstGeom prst="rect">
            <a:avLst/>
          </a:prstGeom>
          <a:noFill/>
        </p:spPr>
        <p:txBody>
          <a:bodyPr wrap="square" rtlCol="0">
            <a:spAutoFit/>
          </a:bodyPr>
          <a:lstStyle/>
          <a:p>
            <a:r>
              <a:rPr lang="en-IN" dirty="0">
                <a:latin typeface="Times New Roman" pitchFamily="18" charset="0"/>
                <a:cs typeface="Times New Roman" pitchFamily="18" charset="0"/>
              </a:rPr>
              <a:t>Fig 7.6 Training Result Page </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0" y="1066801"/>
            <a:ext cx="4521123" cy="2311226"/>
          </a:xfrm>
          <a:prstGeom prst="rect">
            <a:avLst/>
          </a:prstGeom>
          <a:noFill/>
          <a:ln w="9525">
            <a:noFill/>
            <a:miter lim="800000"/>
            <a:headEnd/>
            <a:tailEnd/>
          </a:ln>
          <a:effectLst/>
        </p:spPr>
      </p:pic>
      <p:pic>
        <p:nvPicPr>
          <p:cNvPr id="4" name="Picture 4"/>
          <p:cNvPicPr>
            <a:picLocks noChangeAspect="1" noChangeArrowheads="1"/>
          </p:cNvPicPr>
          <p:nvPr/>
        </p:nvPicPr>
        <p:blipFill>
          <a:blip r:embed="rId3" cstate="print"/>
          <a:srcRect/>
          <a:stretch>
            <a:fillRect/>
          </a:stretch>
        </p:blipFill>
        <p:spPr bwMode="auto">
          <a:xfrm>
            <a:off x="4383407" y="1066803"/>
            <a:ext cx="3268981" cy="2469511"/>
          </a:xfrm>
          <a:prstGeom prst="rect">
            <a:avLst/>
          </a:prstGeom>
          <a:noFill/>
          <a:ln w="9525">
            <a:noFill/>
            <a:miter lim="800000"/>
            <a:headEnd/>
            <a:tailEnd/>
          </a:ln>
          <a:effectLst/>
        </p:spPr>
      </p:pic>
      <p:pic>
        <p:nvPicPr>
          <p:cNvPr id="5" name="Picture 5"/>
          <p:cNvPicPr>
            <a:picLocks noChangeAspect="1" noChangeArrowheads="1"/>
          </p:cNvPicPr>
          <p:nvPr/>
        </p:nvPicPr>
        <p:blipFill>
          <a:blip r:embed="rId4" cstate="print"/>
          <a:srcRect/>
          <a:stretch>
            <a:fillRect/>
          </a:stretch>
        </p:blipFill>
        <p:spPr bwMode="auto">
          <a:xfrm>
            <a:off x="7652388" y="990602"/>
            <a:ext cx="3838574" cy="2654931"/>
          </a:xfrm>
          <a:prstGeom prst="rect">
            <a:avLst/>
          </a:prstGeom>
          <a:noFill/>
          <a:ln w="9525">
            <a:noFill/>
            <a:miter lim="800000"/>
            <a:headEnd/>
            <a:tailEnd/>
          </a:ln>
          <a:effectLst/>
        </p:spPr>
      </p:pic>
      <p:pic>
        <p:nvPicPr>
          <p:cNvPr id="6" name="Picture 6"/>
          <p:cNvPicPr>
            <a:picLocks noChangeAspect="1" noChangeArrowheads="1"/>
          </p:cNvPicPr>
          <p:nvPr/>
        </p:nvPicPr>
        <p:blipFill>
          <a:blip r:embed="rId5" cstate="print"/>
          <a:srcRect/>
          <a:stretch>
            <a:fillRect/>
          </a:stretch>
        </p:blipFill>
        <p:spPr bwMode="auto">
          <a:xfrm>
            <a:off x="99061" y="3677488"/>
            <a:ext cx="4393422" cy="2654931"/>
          </a:xfrm>
          <a:prstGeom prst="rect">
            <a:avLst/>
          </a:prstGeom>
          <a:noFill/>
          <a:ln w="9525">
            <a:noFill/>
            <a:miter lim="800000"/>
            <a:headEnd/>
            <a:tailEnd/>
          </a:ln>
          <a:effectLst/>
        </p:spPr>
      </p:pic>
      <p:pic>
        <p:nvPicPr>
          <p:cNvPr id="7" name="Picture 3"/>
          <p:cNvPicPr>
            <a:picLocks noChangeAspect="1" noChangeArrowheads="1"/>
          </p:cNvPicPr>
          <p:nvPr/>
        </p:nvPicPr>
        <p:blipFill>
          <a:blip r:embed="rId6" cstate="print"/>
          <a:srcRect/>
          <a:stretch>
            <a:fillRect/>
          </a:stretch>
        </p:blipFill>
        <p:spPr bwMode="auto">
          <a:xfrm>
            <a:off x="3927620" y="3727175"/>
            <a:ext cx="4393422" cy="2605242"/>
          </a:xfrm>
          <a:prstGeom prst="rect">
            <a:avLst/>
          </a:prstGeom>
          <a:noFill/>
          <a:ln w="9525">
            <a:noFill/>
            <a:miter lim="800000"/>
            <a:headEnd/>
            <a:tailEnd/>
          </a:ln>
          <a:effectLst/>
        </p:spPr>
      </p:pic>
      <p:pic>
        <p:nvPicPr>
          <p:cNvPr id="8" name="Picture 7"/>
          <p:cNvPicPr>
            <a:picLocks noChangeAspect="1" noChangeArrowheads="1"/>
          </p:cNvPicPr>
          <p:nvPr/>
        </p:nvPicPr>
        <p:blipFill>
          <a:blip r:embed="rId7" cstate="print"/>
          <a:srcRect/>
          <a:stretch>
            <a:fillRect/>
          </a:stretch>
        </p:blipFill>
        <p:spPr bwMode="auto">
          <a:xfrm>
            <a:off x="8023860" y="3836396"/>
            <a:ext cx="3764280" cy="2654931"/>
          </a:xfrm>
          <a:prstGeom prst="rect">
            <a:avLst/>
          </a:prstGeom>
          <a:noFill/>
          <a:ln w="9525">
            <a:noFill/>
            <a:miter lim="800000"/>
            <a:headEnd/>
            <a:tailEnd/>
          </a:ln>
          <a:effectLst/>
        </p:spPr>
      </p:pic>
      <p:sp>
        <p:nvSpPr>
          <p:cNvPr id="9" name="TextBox 8"/>
          <p:cNvSpPr txBox="1"/>
          <p:nvPr/>
        </p:nvSpPr>
        <p:spPr>
          <a:xfrm>
            <a:off x="912128" y="457200"/>
            <a:ext cx="2080260" cy="369332"/>
          </a:xfrm>
          <a:prstGeom prst="rect">
            <a:avLst/>
          </a:prstGeom>
          <a:noFill/>
        </p:spPr>
        <p:txBody>
          <a:bodyPr wrap="square" rtlCol="0">
            <a:spAutoFit/>
          </a:bodyPr>
          <a:lstStyle/>
          <a:p>
            <a:r>
              <a:rPr lang="en-US" b="1" dirty="0">
                <a:latin typeface="Times New Roman" pitchFamily="18" charset="0"/>
                <a:cs typeface="Times New Roman" pitchFamily="18" charset="0"/>
              </a:rPr>
              <a:t>Graphs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0437" y="685800"/>
            <a:ext cx="3900509" cy="400110"/>
          </a:xfrm>
          <a:prstGeom prst="rect">
            <a:avLst/>
          </a:prstGeom>
        </p:spPr>
        <p:txBody>
          <a:bodyPr wrap="square">
            <a:spAutoFit/>
          </a:bodyPr>
          <a:lstStyle/>
          <a:p>
            <a:r>
              <a:rPr lang="en-US" sz="2000" b="1" dirty="0">
                <a:latin typeface="Times New Roman" pitchFamily="18" charset="0"/>
                <a:cs typeface="Times New Roman" pitchFamily="18" charset="0"/>
              </a:rPr>
              <a:t>8.CONCLUSION</a:t>
            </a:r>
          </a:p>
        </p:txBody>
      </p:sp>
      <p:sp>
        <p:nvSpPr>
          <p:cNvPr id="5" name="TextBox 4"/>
          <p:cNvSpPr txBox="1"/>
          <p:nvPr/>
        </p:nvSpPr>
        <p:spPr>
          <a:xfrm>
            <a:off x="990601" y="1371601"/>
            <a:ext cx="10203180" cy="2585323"/>
          </a:xfrm>
          <a:prstGeom prst="rect">
            <a:avLst/>
          </a:prstGeom>
          <a:noFill/>
        </p:spPr>
        <p:txBody>
          <a:bodyPr wrap="square" rtlCol="0">
            <a:spAutoFit/>
          </a:bodyPr>
          <a:lstStyle/>
          <a:p>
            <a:pPr marL="214313" indent="-214313" algn="just">
              <a:lnSpc>
                <a:spcPct val="150000"/>
              </a:lnSpc>
              <a:buFont typeface="Arial" panose="020B0604020202020204" pitchFamily="34" charset="0"/>
              <a:buChar char="•"/>
            </a:pPr>
            <a:r>
              <a:rPr lang="en-US" dirty="0">
                <a:latin typeface="Times New Roman" pitchFamily="18" charset="0"/>
                <a:cs typeface="Times New Roman" pitchFamily="18" charset="0"/>
              </a:rPr>
              <a:t>Developed a machine learning-based system to predict flight delays accurately.</a:t>
            </a:r>
          </a:p>
          <a:p>
            <a:pPr marL="214313" indent="-214313" algn="just">
              <a:lnSpc>
                <a:spcPct val="150000"/>
              </a:lnSpc>
              <a:buFont typeface="Arial" panose="020B0604020202020204" pitchFamily="34" charset="0"/>
              <a:buChar char="•"/>
            </a:pPr>
            <a:r>
              <a:rPr lang="en-US" dirty="0">
                <a:latin typeface="Times New Roman" pitchFamily="18" charset="0"/>
                <a:cs typeface="Times New Roman" pitchFamily="18" charset="0"/>
              </a:rPr>
              <a:t> Implemented and evaluated multiple models to improve prediction performance.</a:t>
            </a:r>
          </a:p>
          <a:p>
            <a:pPr marL="214313" indent="-214313" algn="just">
              <a:lnSpc>
                <a:spcPct val="150000"/>
              </a:lnSpc>
              <a:buFont typeface="Arial" panose="020B0604020202020204" pitchFamily="34" charset="0"/>
              <a:buChar char="•"/>
            </a:pPr>
            <a:r>
              <a:rPr lang="en-US" dirty="0">
                <a:latin typeface="Times New Roman" pitchFamily="18" charset="0"/>
                <a:cs typeface="Times New Roman" pitchFamily="18" charset="0"/>
              </a:rPr>
              <a:t> Built a user-friendly interface using Django for real-time predictions.</a:t>
            </a:r>
          </a:p>
          <a:p>
            <a:pPr marL="214313" indent="-214313" algn="just">
              <a:lnSpc>
                <a:spcPct val="150000"/>
              </a:lnSpc>
              <a:buFont typeface="Arial" panose="020B0604020202020204" pitchFamily="34" charset="0"/>
              <a:buChar char="•"/>
            </a:pPr>
            <a:r>
              <a:rPr lang="en-US" dirty="0">
                <a:latin typeface="Times New Roman" pitchFamily="18" charset="0"/>
                <a:cs typeface="Times New Roman" pitchFamily="18" charset="0"/>
              </a:rPr>
              <a:t> Helps airlines and passengers plan better and reduce uncertainty.</a:t>
            </a:r>
          </a:p>
          <a:p>
            <a:pPr marL="214313" indent="-214313" algn="just">
              <a:lnSpc>
                <a:spcPct val="150000"/>
              </a:lnSpc>
              <a:buFont typeface="Arial" panose="020B0604020202020204" pitchFamily="34" charset="0"/>
              <a:buChar char="•"/>
            </a:pPr>
            <a:r>
              <a:rPr lang="en-US" dirty="0">
                <a:latin typeface="Times New Roman" pitchFamily="18" charset="0"/>
                <a:cs typeface="Times New Roman" pitchFamily="18" charset="0"/>
              </a:rPr>
              <a:t> Future work includes adding more features and optimizing model accuracy further.</a:t>
            </a:r>
          </a:p>
          <a:p>
            <a:pPr>
              <a:lnSpc>
                <a:spcPct val="150000"/>
              </a:lnSpc>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109" y="457200"/>
            <a:ext cx="3677553" cy="400110"/>
          </a:xfrm>
          <a:prstGeom prst="rect">
            <a:avLst/>
          </a:prstGeom>
        </p:spPr>
        <p:txBody>
          <a:bodyPr wrap="square">
            <a:spAutoFit/>
          </a:bodyPr>
          <a:lstStyle/>
          <a:p>
            <a:r>
              <a:rPr lang="en-IN" altLang="en-US" b="1" dirty="0">
                <a:latin typeface="Times New Roman" panose="02020603050405020304" pitchFamily="18" charset="0"/>
                <a:cs typeface="Times New Roman" panose="02020603050405020304" pitchFamily="18" charset="0"/>
              </a:rPr>
              <a:t>9. </a:t>
            </a:r>
            <a:r>
              <a:rPr lang="en-IN" altLang="en-US" sz="2000" b="1" dirty="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649865" y="1280493"/>
            <a:ext cx="243631"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630382" y="521733"/>
            <a:ext cx="9961418" cy="5117067"/>
          </a:xfrm>
          <a:prstGeom prst="rect">
            <a:avLst/>
          </a:prstGeom>
        </p:spPr>
        <p:txBody>
          <a:bodyPr wrap="square">
            <a:spAutoFit/>
          </a:bodyPr>
          <a:lstStyle/>
          <a:p>
            <a:pPr algn="just">
              <a:lnSpc>
                <a:spcPct val="150000"/>
              </a:lnSpc>
            </a:pPr>
            <a:endParaRPr lang="en-US" dirty="0" smtClean="0">
              <a:latin typeface="Times New Roman" panose="02020603050405020304" pitchFamily="18" charset="0"/>
              <a:cs typeface="Times New Roman" pitchFamily="18" charset="0"/>
            </a:endParaRPr>
          </a:p>
          <a:p>
            <a:pPr algn="just">
              <a:lnSpc>
                <a:spcPct val="150000"/>
              </a:lnSpc>
            </a:pPr>
            <a:r>
              <a:rPr lang="en-US" dirty="0" smtClean="0">
                <a:latin typeface="Times New Roman" panose="02020603050405020304" pitchFamily="18" charset="0"/>
                <a:cs typeface="Times New Roman" pitchFamily="18" charset="0"/>
              </a:rPr>
              <a:t>[</a:t>
            </a:r>
            <a:r>
              <a:rPr lang="en-US" dirty="0">
                <a:latin typeface="Times New Roman" panose="02020603050405020304" pitchFamily="18" charset="0"/>
                <a:cs typeface="Times New Roman" pitchFamily="18" charset="0"/>
              </a:rPr>
              <a:t>1] </a:t>
            </a:r>
            <a:r>
              <a:rPr lang="en-US" dirty="0" err="1">
                <a:latin typeface="Times New Roman" panose="02020603050405020304" pitchFamily="18" charset="0"/>
                <a:cs typeface="Times New Roman" pitchFamily="18" charset="0"/>
              </a:rPr>
              <a:t>Borse</a:t>
            </a:r>
            <a:r>
              <a:rPr lang="en-US" dirty="0">
                <a:latin typeface="Times New Roman" panose="02020603050405020304" pitchFamily="18" charset="0"/>
                <a:cs typeface="Times New Roman" pitchFamily="18" charset="0"/>
              </a:rPr>
              <a:t>, Y., Jain, D., Sharma, S., </a:t>
            </a:r>
            <a:r>
              <a:rPr lang="en-US" dirty="0" err="1">
                <a:latin typeface="Times New Roman" panose="02020603050405020304" pitchFamily="18" charset="0"/>
                <a:cs typeface="Times New Roman" pitchFamily="18" charset="0"/>
              </a:rPr>
              <a:t>Vora</a:t>
            </a:r>
            <a:r>
              <a:rPr lang="en-US" dirty="0">
                <a:latin typeface="Times New Roman" panose="02020603050405020304" pitchFamily="18" charset="0"/>
                <a:cs typeface="Times New Roman" pitchFamily="18" charset="0"/>
              </a:rPr>
              <a:t>, V., and </a:t>
            </a:r>
            <a:r>
              <a:rPr lang="en-US" dirty="0" err="1">
                <a:latin typeface="Times New Roman" panose="02020603050405020304" pitchFamily="18" charset="0"/>
                <a:cs typeface="Times New Roman" pitchFamily="18" charset="0"/>
              </a:rPr>
              <a:t>Zaveri</a:t>
            </a:r>
            <a:r>
              <a:rPr lang="en-US" dirty="0">
                <a:latin typeface="Times New Roman" pitchFamily="18" charset="0"/>
                <a:cs typeface="Times New Roman" pitchFamily="18" charset="0"/>
              </a:rPr>
              <a:t>, A. (2020) Flight Delay Prediction System. International Journal Of Engineering Research &amp; Technology (IJERT) Volume 09, Issue 03 (March 2020).</a:t>
            </a:r>
          </a:p>
          <a:p>
            <a:pPr algn="just">
              <a:lnSpc>
                <a:spcPct val="150000"/>
              </a:lnSpc>
            </a:pPr>
            <a:r>
              <a:rPr lang="en-US" dirty="0">
                <a:latin typeface="Times New Roman" pitchFamily="18" charset="0"/>
                <a:cs typeface="Times New Roman" pitchFamily="18" charset="0"/>
              </a:rPr>
              <a:t> [2] Bureau of Transportation Statistics. Available online: https://www.bts.gov/ (accessed on 26 March 2020).</a:t>
            </a:r>
          </a:p>
          <a:p>
            <a:pPr algn="just">
              <a:lnSpc>
                <a:spcPct val="150000"/>
              </a:lnSpc>
            </a:pPr>
            <a:r>
              <a:rPr lang="en-US" dirty="0">
                <a:latin typeface="Times New Roman" pitchFamily="18" charset="0"/>
                <a:cs typeface="Times New Roman" pitchFamily="18" charset="0"/>
              </a:rPr>
              <a:t> [3] </a:t>
            </a:r>
            <a:r>
              <a:rPr lang="en-US" dirty="0" err="1">
                <a:latin typeface="Times New Roman" panose="02020603050405020304" pitchFamily="18" charset="0"/>
                <a:cs typeface="Times New Roman" pitchFamily="18" charset="0"/>
              </a:rPr>
              <a:t>Akpinar</a:t>
            </a:r>
            <a:r>
              <a:rPr lang="en-US" dirty="0">
                <a:latin typeface="Times New Roman" panose="02020603050405020304" pitchFamily="18" charset="0"/>
                <a:cs typeface="Times New Roman" pitchFamily="18" charset="0"/>
              </a:rPr>
              <a:t>, M.T. and </a:t>
            </a:r>
            <a:r>
              <a:rPr lang="en-US" dirty="0" err="1">
                <a:latin typeface="Times New Roman" panose="02020603050405020304" pitchFamily="18" charset="0"/>
                <a:cs typeface="Times New Roman" pitchFamily="18" charset="0"/>
              </a:rPr>
              <a:t>Karabacak</a:t>
            </a:r>
            <a:r>
              <a:rPr lang="en-US" dirty="0">
                <a:latin typeface="Times New Roman" pitchFamily="18" charset="0"/>
                <a:cs typeface="Times New Roman" pitchFamily="18" charset="0"/>
              </a:rPr>
              <a:t>, M.E. (2017). Data mining applications in civil aviation sector: State-of-art review. In CEUR Workshop Proc (Vol. 1852, pp. 18-25). </a:t>
            </a:r>
          </a:p>
          <a:p>
            <a:pPr algn="just">
              <a:lnSpc>
                <a:spcPct val="150000"/>
              </a:lnSpc>
            </a:pPr>
            <a:r>
              <a:rPr lang="en-US" dirty="0">
                <a:latin typeface="Times New Roman" pitchFamily="18" charset="0"/>
                <a:cs typeface="Times New Roman" pitchFamily="18" charset="0"/>
              </a:rPr>
              <a:t>[4] </a:t>
            </a:r>
            <a:r>
              <a:rPr lang="en-US" dirty="0" err="1">
                <a:latin typeface="Times New Roman" panose="02020603050405020304" pitchFamily="18" charset="0"/>
                <a:cs typeface="Times New Roman" pitchFamily="18" charset="0"/>
              </a:rPr>
              <a:t>Nazeri</a:t>
            </a:r>
            <a:r>
              <a:rPr lang="en-US" dirty="0">
                <a:latin typeface="Times New Roman" pitchFamily="18" charset="0"/>
                <a:cs typeface="Times New Roman" pitchFamily="18" charset="0"/>
              </a:rPr>
              <a:t>, Z. and Zhang, J. (2017). Mining Aviation Data to Understand Impacts of Severe Weather. In Proceedings of the International Conference on Information Technology: Coding and Computing (ITCC.02) pp. 518-523.</a:t>
            </a:r>
          </a:p>
          <a:p>
            <a:pPr algn="just">
              <a:lnSpc>
                <a:spcPct val="150000"/>
              </a:lnSpc>
            </a:pPr>
            <a:r>
              <a:rPr lang="en-US" dirty="0">
                <a:latin typeface="Times New Roman" pitchFamily="18" charset="0"/>
                <a:cs typeface="Times New Roman" pitchFamily="18" charset="0"/>
              </a:rPr>
              <a:t> [5] Ha. ,. J. N. a. H. P. S. Man. (2015) "Analysis of Air-Moving on Schedule Big Data based on Crisp Dm Methodology," ARPN Journal of Engineering and Applied Sciences, pp. 2088-2091</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31671" y="2743200"/>
            <a:ext cx="7206616" cy="1754326"/>
          </a:xfrm>
          <a:prstGeom prst="rect">
            <a:avLst/>
          </a:prstGeom>
          <a:noFill/>
        </p:spPr>
        <p:txBody>
          <a:bodyPr wrap="square" rtlCol="0">
            <a:spAutoFit/>
          </a:bodyPr>
          <a:lstStyle/>
          <a:p>
            <a:pPr algn="ctr"/>
            <a:r>
              <a:rPr lang="en-US" sz="5400" b="1" dirty="0">
                <a:latin typeface="Times New Roman" panose="02020603050405020304" charset="0"/>
                <a:cs typeface="Times New Roman" panose="02020603050405020304" charset="0"/>
              </a:rPr>
              <a:t>THANK YOU</a:t>
            </a:r>
          </a:p>
          <a:p>
            <a:endParaRPr lang="en-US"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3420" y="838200"/>
            <a:ext cx="10203180" cy="4597412"/>
          </a:xfrm>
          <a:prstGeom prst="rect">
            <a:avLst/>
          </a:prstGeom>
          <a:noFill/>
        </p:spPr>
        <p:txBody>
          <a:bodyPr wrap="square" rtlCol="0">
            <a:spAutoFit/>
          </a:bodyPr>
          <a:lstStyle/>
          <a:p>
            <a:pPr marL="223628" indent="-223628">
              <a:buAutoNum type="arabicPeriod"/>
            </a:pPr>
            <a:r>
              <a:rPr lang="en-US" sz="2000" b="1" dirty="0">
                <a:latin typeface="Times New Roman" panose="02020603050405020304" charset="0"/>
                <a:cs typeface="Times New Roman" panose="02020603050405020304" charset="0"/>
              </a:rPr>
              <a:t>A</a:t>
            </a:r>
            <a:r>
              <a:rPr lang="en-IN" altLang="en-US" sz="2000" b="1" dirty="0">
                <a:latin typeface="Times New Roman" panose="02020603050405020304" charset="0"/>
                <a:cs typeface="Times New Roman" panose="02020603050405020304" charset="0"/>
              </a:rPr>
              <a:t>BSTRACT</a:t>
            </a:r>
          </a:p>
          <a:p>
            <a:endParaRPr lang="en-IN" altLang="en-US" b="1" dirty="0">
              <a:latin typeface="Times New Roman" panose="02020603050405020304" charset="0"/>
              <a:cs typeface="Times New Roman" panose="02020603050405020304" charset="0"/>
            </a:endParaRPr>
          </a:p>
          <a:p>
            <a:pPr algn="just">
              <a:lnSpc>
                <a:spcPct val="150000"/>
              </a:lnSpc>
            </a:pPr>
            <a:r>
              <a:rPr lang="en-US" dirty="0">
                <a:latin typeface="Times New Roman" panose="02020603050405020304" pitchFamily="18" charset="0"/>
                <a:cs typeface="Times New Roman" pitchFamily="18" charset="0"/>
              </a:rPr>
              <a:t>	Flight delays pose critical challenges to the aviation industry, impacting passengers, airline operations, and regional economies</a:t>
            </a:r>
            <a:r>
              <a:rPr lang="en-US" dirty="0" smtClean="0">
                <a:latin typeface="Times New Roman" panose="02020603050405020304" pitchFamily="18" charset="0"/>
                <a:cs typeface="Times New Roman" pitchFamily="18" charset="0"/>
              </a:rPr>
              <a:t>.</a:t>
            </a:r>
          </a:p>
          <a:p>
            <a:pPr algn="just">
              <a:lnSpc>
                <a:spcPct val="150000"/>
              </a:lnSpc>
            </a:pPr>
            <a:endParaRPr lang="en-US" dirty="0">
              <a:latin typeface="Times New Roman" panose="02020603050405020304" pitchFamily="18" charset="0"/>
              <a:cs typeface="Times New Roman" pitchFamily="18" charset="0"/>
            </a:endParaRPr>
          </a:p>
          <a:p>
            <a:pPr algn="just">
              <a:lnSpc>
                <a:spcPct val="150000"/>
              </a:lnSpc>
            </a:pPr>
            <a:r>
              <a:rPr lang="en-US" dirty="0">
                <a:latin typeface="Times New Roman" panose="02020603050405020304" pitchFamily="18" charset="0"/>
                <a:cs typeface="Times New Roman" pitchFamily="18" charset="0"/>
              </a:rPr>
              <a:t>	</a:t>
            </a:r>
            <a:r>
              <a:rPr lang="en-US" dirty="0" smtClean="0">
                <a:latin typeface="Times New Roman" panose="02020603050405020304" pitchFamily="18" charset="0"/>
                <a:cs typeface="Times New Roman" pitchFamily="18" charset="0"/>
              </a:rPr>
              <a:t>The </a:t>
            </a:r>
            <a:r>
              <a:rPr lang="en-US" dirty="0">
                <a:latin typeface="Times New Roman" panose="02020603050405020304" pitchFamily="18" charset="0"/>
                <a:cs typeface="Times New Roman" pitchFamily="18" charset="0"/>
              </a:rPr>
              <a:t>project introduces a flight delay prediction system that applies various machine learning algorithms to historical flight data. The objective is to accurately forecast potential delays and evaluate the performance of models such as Logistic Regression, Decision Trees, Random Forest, and Gradient Boosting</a:t>
            </a:r>
            <a:r>
              <a:rPr lang="en-US" dirty="0" smtClean="0">
                <a:latin typeface="Times New Roman" panose="02020603050405020304" pitchFamily="18" charset="0"/>
                <a:cs typeface="Times New Roman" pitchFamily="18" charset="0"/>
              </a:rPr>
              <a:t>.</a:t>
            </a:r>
          </a:p>
          <a:p>
            <a:pPr algn="just">
              <a:lnSpc>
                <a:spcPct val="150000"/>
              </a:lnSpc>
            </a:pPr>
            <a:endParaRPr lang="en-US" dirty="0">
              <a:latin typeface="Times New Roman" panose="02020603050405020304" pitchFamily="18" charset="0"/>
              <a:cs typeface="Times New Roman" pitchFamily="18" charset="0"/>
            </a:endParaRPr>
          </a:p>
          <a:p>
            <a:pPr algn="just">
              <a:lnSpc>
                <a:spcPct val="150000"/>
              </a:lnSpc>
            </a:pPr>
            <a:r>
              <a:rPr lang="en-US" dirty="0">
                <a:latin typeface="Times New Roman" panose="02020603050405020304" pitchFamily="18" charset="0"/>
                <a:cs typeface="Times New Roman" pitchFamily="18" charset="0"/>
              </a:rPr>
              <a:t>	By analyzing real-world datasets, the system provides airlines with tools to improve operational planning, enhance passenger satisfaction, and reduce delay-related costs.</a:t>
            </a:r>
          </a:p>
          <a:p>
            <a:endParaRPr lang="en-IN" altLang="en-US" sz="1175" b="1" dirty="0">
              <a:latin typeface="Times New Roman" panose="02020603050405020304" charset="0"/>
              <a:cs typeface="Times New Roman" panose="02020603050405020304" charset="0"/>
            </a:endParaRPr>
          </a:p>
        </p:txBody>
      </p:sp>
      <p:sp>
        <p:nvSpPr>
          <p:cNvPr id="5" name="TextBox 4"/>
          <p:cNvSpPr txBox="1"/>
          <p:nvPr/>
        </p:nvSpPr>
        <p:spPr>
          <a:xfrm>
            <a:off x="2080262" y="2037527"/>
            <a:ext cx="7355206" cy="363561"/>
          </a:xfrm>
          <a:prstGeom prst="rect">
            <a:avLst/>
          </a:prstGeom>
          <a:noFill/>
        </p:spPr>
        <p:txBody>
          <a:bodyPr wrap="square" rtlCol="0">
            <a:spAutoFit/>
          </a:bodyPr>
          <a:lstStyle/>
          <a:p>
            <a:pPr algn="just">
              <a:lnSpc>
                <a:spcPct val="150000"/>
              </a:lnSpc>
            </a:pPr>
            <a:r>
              <a:rPr lang="en-US" sz="1175" dirty="0">
                <a:latin typeface="Times New Roman" pitchFamily="18" charset="0"/>
                <a:cs typeface="Times New Roman" pitchFamily="18" charset="0"/>
              </a:rPr>
              <a:t>	</a:t>
            </a:r>
            <a:endParaRPr lang="en-US" sz="1175" dirty="0"/>
          </a:p>
        </p:txBody>
      </p:sp>
      <p:sp>
        <p:nvSpPr>
          <p:cNvPr id="7" name="TextBox 6"/>
          <p:cNvSpPr txBox="1"/>
          <p:nvPr/>
        </p:nvSpPr>
        <p:spPr>
          <a:xfrm>
            <a:off x="2228854" y="3975656"/>
            <a:ext cx="7503796" cy="363561"/>
          </a:xfrm>
          <a:prstGeom prst="rect">
            <a:avLst/>
          </a:prstGeom>
          <a:noFill/>
        </p:spPr>
        <p:txBody>
          <a:bodyPr wrap="square" rtlCol="0">
            <a:spAutoFit/>
          </a:bodyPr>
          <a:lstStyle/>
          <a:p>
            <a:pPr algn="just">
              <a:lnSpc>
                <a:spcPct val="150000"/>
              </a:lnSpc>
            </a:pPr>
            <a:r>
              <a:rPr lang="en-US" sz="1175"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4830" y="637722"/>
            <a:ext cx="9991552" cy="4416594"/>
          </a:xfrm>
          <a:prstGeom prst="rect">
            <a:avLst/>
          </a:prstGeom>
          <a:noFill/>
        </p:spPr>
        <p:txBody>
          <a:bodyPr wrap="square" rtlCol="0">
            <a:spAutoFit/>
          </a:bodyPr>
          <a:lstStyle/>
          <a:p>
            <a:r>
              <a:rPr lang="en-IN" altLang="en-US" sz="2000" b="1"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I</a:t>
            </a:r>
            <a:r>
              <a:rPr lang="en-IN" altLang="en-US" sz="2000" b="1" dirty="0">
                <a:latin typeface="Times New Roman" panose="02020603050405020304" pitchFamily="18" charset="0"/>
                <a:cs typeface="Times New Roman" panose="02020603050405020304" pitchFamily="18" charset="0"/>
              </a:rPr>
              <a:t>NTRODUCTION</a:t>
            </a:r>
          </a:p>
          <a:p>
            <a:endParaRPr lang="en-IN" alt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Flight delays have become a significant challenge for passengers, airlines, and airports, impacting both efficiency and economics. According to the Bureau of Transportation Statistics, approximately 20% of airline flights are delayed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project </a:t>
            </a:r>
            <a:r>
              <a:rPr lang="en-US" dirty="0">
                <a:latin typeface="Times New Roman" panose="02020603050405020304" pitchFamily="18" charset="0"/>
                <a:cs typeface="Times New Roman" panose="02020603050405020304" pitchFamily="18" charset="0"/>
              </a:rPr>
              <a:t>leverages machine learning techniques to predict flight delays more accurately than traditional statistical methods. By analyzing historical flight data—including schedules, weather, and traffic conditions—we compare models like Logistic Regression, Decision Tree, Random Forest, and Gradient Boosting to determine the most effective predictors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Our goal is to provide a scalable, real-time system that enhances flight planning, minimizes delays, and improves passenger experience.</a:t>
            </a:r>
          </a:p>
        </p:txBody>
      </p:sp>
      <p:sp>
        <p:nvSpPr>
          <p:cNvPr id="6" name="TextBox 5"/>
          <p:cNvSpPr txBox="1"/>
          <p:nvPr/>
        </p:nvSpPr>
        <p:spPr>
          <a:xfrm>
            <a:off x="2005967" y="2882352"/>
            <a:ext cx="7800976" cy="363561"/>
          </a:xfrm>
          <a:prstGeom prst="rect">
            <a:avLst/>
          </a:prstGeom>
          <a:noFill/>
        </p:spPr>
        <p:txBody>
          <a:bodyPr wrap="square" rtlCol="0">
            <a:spAutoFit/>
          </a:bodyPr>
          <a:lstStyle/>
          <a:p>
            <a:pPr algn="just">
              <a:lnSpc>
                <a:spcPct val="150000"/>
              </a:lnSpc>
            </a:pPr>
            <a:r>
              <a:rPr lang="en-US" sz="1175" dirty="0"/>
              <a:t>	</a:t>
            </a:r>
            <a:endParaRPr lang="en-US" sz="1175" dirty="0">
              <a:latin typeface="Times New Roman" pitchFamily="18" charset="0"/>
              <a:cs typeface="Times New Roman" pitchFamily="18" charset="0"/>
            </a:endParaRPr>
          </a:p>
        </p:txBody>
      </p:sp>
      <p:sp>
        <p:nvSpPr>
          <p:cNvPr id="7" name="TextBox 6"/>
          <p:cNvSpPr txBox="1"/>
          <p:nvPr/>
        </p:nvSpPr>
        <p:spPr>
          <a:xfrm>
            <a:off x="2080265" y="4323527"/>
            <a:ext cx="7800976" cy="363561"/>
          </a:xfrm>
          <a:prstGeom prst="rect">
            <a:avLst/>
          </a:prstGeom>
          <a:noFill/>
        </p:spPr>
        <p:txBody>
          <a:bodyPr wrap="square" rtlCol="0">
            <a:spAutoFit/>
          </a:bodyPr>
          <a:lstStyle/>
          <a:p>
            <a:pPr algn="just">
              <a:lnSpc>
                <a:spcPct val="150000"/>
              </a:lnSpc>
            </a:pPr>
            <a:r>
              <a:rPr lang="en-US" sz="1175" dirty="0"/>
              <a:t>	</a:t>
            </a:r>
            <a:endParaRPr lang="en-US" sz="1175"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05966" y="1838741"/>
            <a:ext cx="6835140" cy="273152"/>
          </a:xfrm>
          <a:prstGeom prst="rect">
            <a:avLst/>
          </a:prstGeom>
          <a:noFill/>
        </p:spPr>
        <p:txBody>
          <a:bodyPr wrap="square" rtlCol="0">
            <a:spAutoFit/>
          </a:bodyPr>
          <a:lstStyle/>
          <a:p>
            <a:endParaRPr lang="en-US" sz="1175" dirty="0"/>
          </a:p>
        </p:txBody>
      </p:sp>
      <p:sp>
        <p:nvSpPr>
          <p:cNvPr id="5" name="TextBox 4"/>
          <p:cNvSpPr txBox="1"/>
          <p:nvPr/>
        </p:nvSpPr>
        <p:spPr>
          <a:xfrm>
            <a:off x="1931674" y="3329613"/>
            <a:ext cx="8246746" cy="363561"/>
          </a:xfrm>
          <a:prstGeom prst="rect">
            <a:avLst/>
          </a:prstGeom>
          <a:noFill/>
        </p:spPr>
        <p:txBody>
          <a:bodyPr wrap="square" rtlCol="0">
            <a:spAutoFit/>
          </a:bodyPr>
          <a:lstStyle/>
          <a:p>
            <a:pPr>
              <a:lnSpc>
                <a:spcPct val="150000"/>
              </a:lnSpc>
            </a:pPr>
            <a:endParaRPr lang="en-US" sz="1175"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xmlns="" id="{D7A2C545-9E1D-4087-99EF-1041BF2EA240}"/>
              </a:ext>
            </a:extLst>
          </p:cNvPr>
          <p:cNvSpPr txBox="1"/>
          <p:nvPr/>
        </p:nvSpPr>
        <p:spPr>
          <a:xfrm>
            <a:off x="495300" y="533400"/>
            <a:ext cx="10325100" cy="524784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3.EXISTING SYSTEM</a:t>
            </a:r>
          </a:p>
          <a:p>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existing system for flight delay management mainly relies on historical data analysis and conventional statistical models. Here's a breakdown of the limitations and methods currently used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14303" indent="-214303"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Traditional Statistical Methods</a:t>
            </a:r>
            <a:r>
              <a:rPr lang="en-US" dirty="0">
                <a:latin typeface="Times New Roman" panose="02020603050405020304" pitchFamily="18" charset="0"/>
                <a:cs typeface="Times New Roman" panose="02020603050405020304" pitchFamily="18" charset="0"/>
              </a:rPr>
              <a:t>: In the current system, basic statistical methods such as linear regression or time-series analysis are often used to predict delays based on a limited set of features such as flight time and historical delays.</a:t>
            </a:r>
          </a:p>
          <a:p>
            <a:pPr marL="214303" indent="-214303"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Manual Processes</a:t>
            </a:r>
            <a:r>
              <a:rPr lang="en-US" dirty="0">
                <a:latin typeface="Times New Roman" panose="02020603050405020304" pitchFamily="18" charset="0"/>
                <a:cs typeface="Times New Roman" panose="02020603050405020304" pitchFamily="18" charset="0"/>
              </a:rPr>
              <a:t>: Airlines often rely on manual processes or basic scheduling software to manage delays, often reacting to delays rather than predicting and proactively mitigating them.</a:t>
            </a:r>
          </a:p>
          <a:p>
            <a:pPr marL="214303" indent="-214303"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Limited Data Utilization</a:t>
            </a:r>
            <a:r>
              <a:rPr lang="en-US" dirty="0">
                <a:latin typeface="Times New Roman" panose="02020603050405020304" pitchFamily="18" charset="0"/>
                <a:cs typeface="Times New Roman" panose="02020603050405020304" pitchFamily="18" charset="0"/>
              </a:rPr>
              <a:t>: Current systems may not fully utilize available data such as weather conditions, air traffic data, airline-specific delays, or airport traffic, which are crucial for predicting delays more accurately.</a:t>
            </a:r>
          </a:p>
          <a:p>
            <a:endParaRPr lang="en-US" sz="1351" dirty="0"/>
          </a:p>
          <a:p>
            <a:endParaRPr lang="en-US" sz="135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8786" y="1386340"/>
            <a:ext cx="223138" cy="273152"/>
          </a:xfrm>
          <a:prstGeom prst="rect">
            <a:avLst/>
          </a:prstGeom>
          <a:noFill/>
        </p:spPr>
        <p:txBody>
          <a:bodyPr wrap="none" rtlCol="0">
            <a:spAutoFit/>
          </a:bodyPr>
          <a:lstStyle/>
          <a:p>
            <a:r>
              <a:rPr lang="en-IN" altLang="en-US" sz="1175" b="1" dirty="0">
                <a:latin typeface="Times New Roman" panose="02020603050405020304" charset="0"/>
                <a:cs typeface="Times New Roman" panose="02020603050405020304" charset="0"/>
              </a:rPr>
              <a:t> </a:t>
            </a:r>
            <a:endParaRPr lang="en-US" sz="1175" dirty="0"/>
          </a:p>
        </p:txBody>
      </p:sp>
      <p:sp>
        <p:nvSpPr>
          <p:cNvPr id="5" name="TextBox 4"/>
          <p:cNvSpPr txBox="1"/>
          <p:nvPr/>
        </p:nvSpPr>
        <p:spPr>
          <a:xfrm>
            <a:off x="762000" y="381001"/>
            <a:ext cx="9829800" cy="4708981"/>
          </a:xfrm>
          <a:prstGeom prst="rect">
            <a:avLst/>
          </a:prstGeom>
          <a:noFill/>
        </p:spPr>
        <p:txBody>
          <a:bodyPr wrap="square" rtlCol="0">
            <a:spAutoFit/>
          </a:bodyPr>
          <a:lstStyle/>
          <a:p>
            <a:pPr>
              <a:lnSpc>
                <a:spcPct val="150000"/>
              </a:lnSpc>
            </a:pPr>
            <a:r>
              <a:rPr lang="en-IN" altLang="en-US" sz="2000" b="1" dirty="0">
                <a:latin typeface="Times New Roman" panose="02020603050405020304" charset="0"/>
                <a:cs typeface="Times New Roman" panose="02020603050405020304" charset="0"/>
              </a:rPr>
              <a:t>4. PROPOSED SYSTEMS </a:t>
            </a:r>
            <a:endParaRPr lang="en-IN" altLang="en-US" sz="2000" b="1" dirty="0" smtClean="0">
              <a:latin typeface="Times New Roman" panose="02020603050405020304" charset="0"/>
              <a:cs typeface="Times New Roman" panose="02020603050405020304" charset="0"/>
            </a:endParaRPr>
          </a:p>
          <a:p>
            <a:pPr>
              <a:lnSpc>
                <a:spcPct val="150000"/>
              </a:lnSpc>
            </a:pPr>
            <a:endParaRPr lang="en-IN" altLang="en-US" b="1" dirty="0">
              <a:latin typeface="Times New Roman" panose="02020603050405020304" charset="0"/>
              <a:cs typeface="Times New Roman" panose="02020603050405020304" charset="0"/>
            </a:endParaRPr>
          </a:p>
          <a:p>
            <a:pPr marL="186357" indent="-186357" algn="just">
              <a:lnSpc>
                <a:spcPct val="150000"/>
              </a:lnSpc>
              <a:buFont typeface="Wingdings" panose="05000000000000000000" pitchFamily="2" charset="2"/>
              <a:buChar char="Ø"/>
            </a:pPr>
            <a:r>
              <a:rPr lang="en-US" dirty="0" smtClean="0">
                <a:latin typeface="Times New Roman" pitchFamily="18" charset="0"/>
                <a:cs typeface="Times New Roman" pitchFamily="18" charset="0"/>
              </a:rPr>
              <a:t> The proposed system aims to predict flight delays using machine learning models trained on historical flight data.</a:t>
            </a:r>
            <a:endParaRPr lang="en-US" dirty="0">
              <a:latin typeface="Times New Roman" pitchFamily="18" charset="0"/>
              <a:cs typeface="Times New Roman" pitchFamily="18" charset="0"/>
            </a:endParaRPr>
          </a:p>
          <a:p>
            <a:pPr marL="186357" indent="-186357" algn="just">
              <a:lnSpc>
                <a:spcPct val="150000"/>
              </a:lnSpc>
              <a:buFont typeface="Wingdings" panose="05000000000000000000" pitchFamily="2" charset="2"/>
              <a:buChar char="Ø"/>
            </a:pPr>
            <a:r>
              <a:rPr lang="en-US" dirty="0" smtClean="0">
                <a:latin typeface="Times New Roman" pitchFamily="18" charset="0"/>
                <a:cs typeface="Times New Roman" pitchFamily="18" charset="0"/>
              </a:rPr>
              <a:t> The dataset is sourced from the Bureau of Transportation Statistics (BTS), U.S., containing detailed records of domestic flights, making it a credible and comprehensive resource for aviation data analysis.</a:t>
            </a:r>
          </a:p>
          <a:p>
            <a:pPr marL="186357" indent="-186357" algn="just">
              <a:lnSpc>
                <a:spcPct val="150000"/>
              </a:lnSpc>
              <a:buFont typeface="Wingdings" panose="05000000000000000000" pitchFamily="2" charset="2"/>
              <a:buChar char="Ø"/>
            </a:pPr>
            <a:r>
              <a:rPr lang="en-US" dirty="0" smtClean="0">
                <a:latin typeface="Times New Roman" pitchFamily="18" charset="0"/>
                <a:cs typeface="Times New Roman" pitchFamily="18" charset="0"/>
              </a:rPr>
              <a:t>The system utilizes supervised learning techniques to analyze flight schedules and real-time arrival data, significantly improving the accuracy of flight delay predictions.</a:t>
            </a:r>
            <a:endParaRPr lang="en-US" dirty="0">
              <a:latin typeface="Times New Roman" pitchFamily="18" charset="0"/>
              <a:cs typeface="Times New Roman" pitchFamily="18" charset="0"/>
            </a:endParaRPr>
          </a:p>
          <a:p>
            <a:pPr marL="186357" indent="-186357" algn="just">
              <a:lnSpc>
                <a:spcPct val="150000"/>
              </a:lnSpc>
              <a:buFont typeface="Wingdings" panose="05000000000000000000" pitchFamily="2" charset="2"/>
              <a:buChar char="Ø"/>
            </a:pPr>
            <a:r>
              <a:rPr lang="en-US" dirty="0" smtClean="0">
                <a:latin typeface="Times New Roman" pitchFamily="18" charset="0"/>
                <a:cs typeface="Times New Roman" pitchFamily="18" charset="0"/>
              </a:rPr>
              <a:t>The main objective of this project is to predict flight delays. By considering various parameters related to flight schedules and operations. The project also focuses on designing an effective flight delay prediction model.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0164" y="304802"/>
            <a:ext cx="6754091" cy="6497933"/>
          </a:xfrm>
          <a:prstGeom prst="rect">
            <a:avLst/>
          </a:prstGeom>
          <a:noFill/>
        </p:spPr>
        <p:txBody>
          <a:bodyPr wrap="square" rtlCol="0">
            <a:spAutoFit/>
          </a:bodyPr>
          <a:lstStyle/>
          <a:p>
            <a:pPr>
              <a:lnSpc>
                <a:spcPct val="150000"/>
              </a:lnSpc>
            </a:pPr>
            <a:r>
              <a:rPr lang="en-IN" sz="2000" b="1" dirty="0">
                <a:latin typeface="Times New Roman" panose="02020603050405020304" pitchFamily="18" charset="0"/>
                <a:cs typeface="Times New Roman" panose="02020603050405020304" pitchFamily="18" charset="0"/>
              </a:rPr>
              <a:t>4.1 Flight delay prediction model:</a:t>
            </a:r>
          </a:p>
          <a:p>
            <a:pPr>
              <a:lnSpc>
                <a:spcPct val="150000"/>
              </a:lnSpc>
            </a:pPr>
            <a:r>
              <a:rPr lang="en-US" dirty="0">
                <a:latin typeface="Times New Roman" pitchFamily="18" charset="0"/>
                <a:cs typeface="Times New Roman" pitchFamily="18" charset="0"/>
              </a:rPr>
              <a:t>Implements a structured approach using machine learning algorithms.</a:t>
            </a:r>
          </a:p>
          <a:p>
            <a:pPr marL="285750" indent="-285750">
              <a:lnSpc>
                <a:spcPct val="150000"/>
              </a:lnSpc>
              <a:buFont typeface="Wingdings" panose="05000000000000000000" pitchFamily="2" charset="2"/>
              <a:buChar char="Ø"/>
            </a:pPr>
            <a:r>
              <a:rPr lang="en-US" b="1" dirty="0">
                <a:latin typeface="Times New Roman" pitchFamily="18" charset="0"/>
                <a:cs typeface="Times New Roman" pitchFamily="18" charset="0"/>
              </a:rPr>
              <a:t>Flight Delay Data</a:t>
            </a:r>
            <a:endParaRPr lang="en-US" dirty="0">
              <a:latin typeface="Times New Roman" pitchFamily="18" charset="0"/>
              <a:cs typeface="Times New Roman" pitchFamily="18" charset="0"/>
            </a:endParaRPr>
          </a:p>
          <a:p>
            <a:pPr lvl="1" algn="just">
              <a:lnSpc>
                <a:spcPct val="150000"/>
              </a:lnSpc>
            </a:pPr>
            <a:r>
              <a:rPr lang="en-US" dirty="0">
                <a:latin typeface="Times New Roman" pitchFamily="18" charset="0"/>
                <a:cs typeface="Times New Roman" pitchFamily="18" charset="0"/>
              </a:rPr>
              <a:t>The process begins by collecting real-world flight data from the official US BTS database, which includes details like schedule times, delays and more.</a:t>
            </a:r>
          </a:p>
          <a:p>
            <a:pPr marL="285750" indent="-285750">
              <a:lnSpc>
                <a:spcPct val="150000"/>
              </a:lnSpc>
              <a:buFont typeface="Wingdings" panose="05000000000000000000" pitchFamily="2" charset="2"/>
              <a:buChar char="Ø"/>
            </a:pPr>
            <a:r>
              <a:rPr lang="en-US" sz="1800" b="1" dirty="0">
                <a:latin typeface="Times New Roman" pitchFamily="18" charset="0"/>
                <a:cs typeface="Times New Roman" pitchFamily="18" charset="0"/>
              </a:rPr>
              <a:t>Data Collections</a:t>
            </a:r>
            <a:endParaRPr lang="en-US" sz="1800" dirty="0">
              <a:latin typeface="Times New Roman" pitchFamily="18" charset="0"/>
              <a:cs typeface="Times New Roman" pitchFamily="18" charset="0"/>
            </a:endParaRPr>
          </a:p>
          <a:p>
            <a:pPr>
              <a:lnSpc>
                <a:spcPct val="150000"/>
              </a:lnSpc>
            </a:pPr>
            <a:r>
              <a:rPr lang="en-US" sz="1800" dirty="0">
                <a:latin typeface="Times New Roman" pitchFamily="18" charset="0"/>
                <a:cs typeface="Times New Roman" pitchFamily="18" charset="0"/>
              </a:rPr>
              <a:t>Gathering and aggregating relevant features from multiple sources such as flight history, weather reports, and airline schedules.</a:t>
            </a:r>
          </a:p>
          <a:p>
            <a:pPr marL="285750" indent="-285750">
              <a:lnSpc>
                <a:spcPct val="150000"/>
              </a:lnSpc>
              <a:buFont typeface="Wingdings" panose="05000000000000000000" pitchFamily="2" charset="2"/>
              <a:buChar char="Ø"/>
            </a:pPr>
            <a:r>
              <a:rPr lang="en-US" b="1" dirty="0">
                <a:latin typeface="Times New Roman" pitchFamily="18" charset="0"/>
                <a:cs typeface="Times New Roman" pitchFamily="18" charset="0"/>
              </a:rPr>
              <a:t>Data Preprocessing</a:t>
            </a:r>
            <a:endParaRPr lang="en-US" dirty="0">
              <a:latin typeface="Times New Roman" pitchFamily="18" charset="0"/>
              <a:cs typeface="Times New Roman" pitchFamily="18" charset="0"/>
            </a:endParaRPr>
          </a:p>
          <a:p>
            <a:pPr marL="742950" lvl="1" indent="-285750">
              <a:lnSpc>
                <a:spcPct val="150000"/>
              </a:lnSpc>
              <a:buFont typeface="Arial" panose="020B0604020202020204" pitchFamily="34" charset="0"/>
              <a:buChar char="•"/>
            </a:pPr>
            <a:r>
              <a:rPr lang="en-US" dirty="0" smtClean="0">
                <a:latin typeface="Times New Roman" pitchFamily="18" charset="0"/>
                <a:cs typeface="Times New Roman" pitchFamily="18" charset="0"/>
              </a:rPr>
              <a:t>Removing </a:t>
            </a:r>
            <a:r>
              <a:rPr lang="en-US" dirty="0">
                <a:latin typeface="Times New Roman" pitchFamily="18" charset="0"/>
                <a:cs typeface="Times New Roman" pitchFamily="18" charset="0"/>
              </a:rPr>
              <a:t>missing values</a:t>
            </a:r>
          </a:p>
          <a:p>
            <a:pPr marL="742950" lvl="1" indent="-285750">
              <a:lnSpc>
                <a:spcPct val="150000"/>
              </a:lnSpc>
              <a:buFont typeface="Arial" panose="020B0604020202020204" pitchFamily="34" charset="0"/>
              <a:buChar char="•"/>
            </a:pPr>
            <a:r>
              <a:rPr lang="en-US" dirty="0">
                <a:latin typeface="Times New Roman" pitchFamily="18" charset="0"/>
                <a:cs typeface="Times New Roman" pitchFamily="18" charset="0"/>
              </a:rPr>
              <a:t>Handling outliers and duplicates</a:t>
            </a:r>
          </a:p>
          <a:p>
            <a:pPr marL="742950" lvl="1" indent="-285750">
              <a:lnSpc>
                <a:spcPct val="150000"/>
              </a:lnSpc>
              <a:buFont typeface="Arial" panose="020B0604020202020204" pitchFamily="34" charset="0"/>
              <a:buChar char="•"/>
            </a:pPr>
            <a:r>
              <a:rPr lang="en-US" dirty="0">
                <a:latin typeface="Times New Roman" pitchFamily="18" charset="0"/>
                <a:cs typeface="Times New Roman" pitchFamily="18" charset="0"/>
              </a:rPr>
              <a:t>Normalizing or standardizing feature</a:t>
            </a:r>
          </a:p>
          <a:p>
            <a:pPr>
              <a:lnSpc>
                <a:spcPct val="150000"/>
              </a:lnSpc>
            </a:pPr>
            <a:endParaRPr lang="en-US" dirty="0">
              <a:latin typeface="Times New Roman" pitchFamily="18" charset="0"/>
              <a:cs typeface="Times New Roman" pitchFamily="18" charset="0"/>
            </a:endParaRPr>
          </a:p>
          <a:p>
            <a:pPr>
              <a:lnSpc>
                <a:spcPct val="150000"/>
              </a:lnSpc>
            </a:pPr>
            <a:endParaRPr lang="en-IN" sz="1175" b="1" dirty="0">
              <a:latin typeface="Times New Roman" panose="02020603050405020304" pitchFamily="18" charset="0"/>
              <a:cs typeface="Times New Roman" panose="02020603050405020304" pitchFamily="18" charset="0"/>
            </a:endParaRPr>
          </a:p>
          <a:p>
            <a:pPr>
              <a:lnSpc>
                <a:spcPct val="150000"/>
              </a:lnSpc>
            </a:pPr>
            <a:endParaRPr lang="en-US" sz="1175" dirty="0">
              <a:latin typeface="Times New Roman" pitchFamily="18" charset="0"/>
              <a:cs typeface="Times New Roman" pitchFamily="18" charset="0"/>
            </a:endParaRPr>
          </a:p>
        </p:txBody>
      </p:sp>
      <p:pic>
        <p:nvPicPr>
          <p:cNvPr id="2" name="Picture 2"/>
          <p:cNvPicPr>
            <a:picLocks noChangeAspect="1" noChangeArrowheads="1"/>
          </p:cNvPicPr>
          <p:nvPr/>
        </p:nvPicPr>
        <p:blipFill>
          <a:blip r:embed="rId2"/>
          <a:srcRect/>
          <a:stretch>
            <a:fillRect/>
          </a:stretch>
        </p:blipFill>
        <p:spPr bwMode="auto">
          <a:xfrm>
            <a:off x="7132320" y="723900"/>
            <a:ext cx="4754880" cy="541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60218" y="152401"/>
            <a:ext cx="10986655" cy="701040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b="1" dirty="0">
                <a:latin typeface="Times New Roman" pitchFamily="18" charset="0"/>
                <a:cs typeface="Times New Roman" pitchFamily="18" charset="0"/>
              </a:rPr>
              <a:t>Feature Extraction</a:t>
            </a:r>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Selecting important inputs (features) that impact delay prediction:</a:t>
            </a:r>
          </a:p>
          <a:p>
            <a:pPr marL="742950" lvl="1" indent="-285750">
              <a:lnSpc>
                <a:spcPct val="150000"/>
              </a:lnSpc>
              <a:buFont typeface="Arial" panose="020B0604020202020204" pitchFamily="34" charset="0"/>
              <a:buChar char="•"/>
            </a:pPr>
            <a:r>
              <a:rPr lang="en-US" dirty="0">
                <a:latin typeface="Times New Roman" pitchFamily="18" charset="0"/>
                <a:cs typeface="Times New Roman" pitchFamily="18" charset="0"/>
              </a:rPr>
              <a:t>Date, airline, airport, time of day</a:t>
            </a:r>
          </a:p>
          <a:p>
            <a:pPr marL="742950" lvl="1" indent="-285750">
              <a:lnSpc>
                <a:spcPct val="150000"/>
              </a:lnSpc>
              <a:buFont typeface="Arial" panose="020B0604020202020204" pitchFamily="34" charset="0"/>
              <a:buChar char="•"/>
            </a:pPr>
            <a:r>
              <a:rPr lang="en-US" dirty="0">
                <a:latin typeface="Times New Roman" pitchFamily="18" charset="0"/>
                <a:cs typeface="Times New Roman" pitchFamily="18" charset="0"/>
              </a:rPr>
              <a:t>Taxi-out time, day of week, weather</a:t>
            </a:r>
          </a:p>
          <a:p>
            <a:pPr marL="285750" indent="-285750">
              <a:lnSpc>
                <a:spcPct val="150000"/>
              </a:lnSpc>
              <a:buFont typeface="Wingdings" panose="05000000000000000000" pitchFamily="2" charset="2"/>
              <a:buChar char="Ø"/>
            </a:pPr>
            <a:r>
              <a:rPr lang="en-US" b="1" dirty="0">
                <a:latin typeface="Times New Roman" pitchFamily="18" charset="0"/>
                <a:cs typeface="Times New Roman" pitchFamily="18" charset="0"/>
              </a:rPr>
              <a:t>Train Data / Test Data Split</a:t>
            </a:r>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Dataset is divided into:</a:t>
            </a:r>
          </a:p>
          <a:p>
            <a:pPr marL="742950" lvl="1" indent="-285750">
              <a:lnSpc>
                <a:spcPct val="150000"/>
              </a:lnSpc>
              <a:buFont typeface="Arial" panose="020B0604020202020204" pitchFamily="34" charset="0"/>
              <a:buChar char="•"/>
            </a:pPr>
            <a:r>
              <a:rPr lang="en-US" dirty="0">
                <a:latin typeface="Times New Roman" pitchFamily="18" charset="0"/>
                <a:cs typeface="Times New Roman" pitchFamily="18" charset="0"/>
              </a:rPr>
              <a:t>Training Set – used to teach the model</a:t>
            </a:r>
          </a:p>
          <a:p>
            <a:pPr marL="742950" lvl="1" indent="-285750">
              <a:lnSpc>
                <a:spcPct val="150000"/>
              </a:lnSpc>
              <a:buFont typeface="Arial" panose="020B0604020202020204" pitchFamily="34" charset="0"/>
              <a:buChar char="•"/>
            </a:pPr>
            <a:r>
              <a:rPr lang="en-US" dirty="0">
                <a:latin typeface="Times New Roman" pitchFamily="18" charset="0"/>
                <a:cs typeface="Times New Roman" pitchFamily="18" charset="0"/>
              </a:rPr>
              <a:t>Testing Set – used to evaluate model accuracy </a:t>
            </a:r>
          </a:p>
          <a:p>
            <a:pPr lvl="1">
              <a:lnSpc>
                <a:spcPct val="150000"/>
              </a:lnSpc>
            </a:pPr>
            <a:r>
              <a:rPr lang="en-US" dirty="0">
                <a:latin typeface="Times New Roman" pitchFamily="18" charset="0"/>
                <a:cs typeface="Times New Roman" pitchFamily="18" charset="0"/>
              </a:rPr>
              <a:t>Typically, 80% for training and 20% for testing</a:t>
            </a:r>
          </a:p>
          <a:p>
            <a:pPr marL="285750" indent="-285750">
              <a:lnSpc>
                <a:spcPct val="150000"/>
              </a:lnSpc>
              <a:buFont typeface="Wingdings" panose="05000000000000000000" pitchFamily="2" charset="2"/>
              <a:buChar char="Ø"/>
            </a:pPr>
            <a:r>
              <a:rPr lang="en-US" b="1" dirty="0">
                <a:latin typeface="Times New Roman" pitchFamily="18" charset="0"/>
                <a:cs typeface="Times New Roman" pitchFamily="18" charset="0"/>
              </a:rPr>
              <a:t>Model Evaluation</a:t>
            </a:r>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The trained model is tested using the test data and evaluated using:</a:t>
            </a:r>
          </a:p>
          <a:p>
            <a:pPr marL="742950" lvl="1" indent="-285750" algn="just">
              <a:lnSpc>
                <a:spcPct val="150000"/>
              </a:lnSpc>
              <a:buFont typeface="Arial" panose="020B0604020202020204" pitchFamily="34" charset="0"/>
              <a:buChar char="•"/>
            </a:pPr>
            <a:r>
              <a:rPr lang="en-US" b="1" dirty="0">
                <a:latin typeface="Times New Roman" pitchFamily="18" charset="0"/>
                <a:cs typeface="Times New Roman" pitchFamily="18" charset="0"/>
              </a:rPr>
              <a:t>Confusion matrix: </a:t>
            </a:r>
            <a:r>
              <a:rPr lang="en-US" dirty="0" smtClean="0">
                <a:latin typeface="Times New Roman" pitchFamily="18" charset="0"/>
                <a:cs typeface="Times New Roman" pitchFamily="18" charset="0"/>
              </a:rPr>
              <a:t>A table that summarizes the performance of a classification model by comparing actual and predicted values  </a:t>
            </a:r>
          </a:p>
          <a:p>
            <a:pPr marL="742950" lvl="1" indent="-285750" algn="just">
              <a:buFont typeface="Arial" panose="020B0604020202020204" pitchFamily="34" charset="0"/>
              <a:buChar char="•"/>
            </a:pPr>
            <a:r>
              <a:rPr lang="en-US" b="1" dirty="0" smtClean="0">
                <a:latin typeface="Times New Roman" pitchFamily="18" charset="0"/>
                <a:cs typeface="Times New Roman" pitchFamily="18" charset="0"/>
              </a:rPr>
              <a:t>Evaluation Metrics</a:t>
            </a:r>
            <a:r>
              <a:rPr lang="en-US" dirty="0" smtClean="0">
                <a:latin typeface="Times New Roman" pitchFamily="18" charset="0"/>
                <a:cs typeface="Times New Roman" pitchFamily="18" charset="0"/>
              </a:rPr>
              <a:t>: Accuracy</a:t>
            </a:r>
          </a:p>
          <a:p>
            <a:pPr algn="just"/>
            <a:r>
              <a:rPr lang="en-US" dirty="0" smtClean="0">
                <a:latin typeface="Times New Roman" pitchFamily="18" charset="0"/>
                <a:cs typeface="Times New Roman" pitchFamily="18" charset="0"/>
              </a:rPr>
              <a:t>                                                 Precision</a:t>
            </a:r>
          </a:p>
          <a:p>
            <a:pPr algn="just"/>
            <a:r>
              <a:rPr lang="en-US" dirty="0" smtClean="0">
                <a:latin typeface="Times New Roman" pitchFamily="18" charset="0"/>
                <a:cs typeface="Times New Roman" pitchFamily="18" charset="0"/>
              </a:rPr>
              <a:t>                                                 Recall</a:t>
            </a:r>
          </a:p>
          <a:p>
            <a:pPr algn="just"/>
            <a:r>
              <a:rPr lang="en-US" dirty="0" smtClean="0">
                <a:latin typeface="Times New Roman" pitchFamily="18" charset="0"/>
                <a:cs typeface="Times New Roman" pitchFamily="18" charset="0"/>
              </a:rPr>
              <a:t>                                                 F1-Score</a:t>
            </a:r>
          </a:p>
          <a:p>
            <a:pPr marL="742950" lvl="1" indent="-285750" algn="just">
              <a:lnSpc>
                <a:spcPct val="150000"/>
              </a:lnSpc>
              <a:buFont typeface="Arial" panose="020B0604020202020204" pitchFamily="34" charset="0"/>
              <a:buChar char="•"/>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0328" y="304800"/>
            <a:ext cx="3424558" cy="400110"/>
          </a:xfrm>
          <a:prstGeom prst="rect">
            <a:avLst/>
          </a:prstGeom>
        </p:spPr>
        <p:txBody>
          <a:bodyPr wrap="square">
            <a:spAutoFit/>
          </a:bodyPr>
          <a:lstStyle/>
          <a:p>
            <a:r>
              <a:rPr lang="en-IN" altLang="en-US" sz="2000" b="1" dirty="0" smtClean="0">
                <a:latin typeface="Times New Roman" panose="02020603050405020304" charset="0"/>
                <a:cs typeface="Times New Roman" panose="02020603050405020304" charset="0"/>
                <a:sym typeface="+mn-ea"/>
              </a:rPr>
              <a:t>4.2 </a:t>
            </a:r>
            <a:r>
              <a:rPr lang="en-US" sz="2000" b="1" dirty="0">
                <a:latin typeface="Times New Roman" panose="02020603050405020304" charset="0"/>
                <a:cs typeface="Times New Roman" panose="02020603050405020304" charset="0"/>
                <a:sym typeface="+mn-ea"/>
              </a:rPr>
              <a:t>A</a:t>
            </a:r>
            <a:r>
              <a:rPr lang="en-IN" altLang="en-US" sz="2000" b="1" dirty="0" err="1">
                <a:latin typeface="Times New Roman" panose="02020603050405020304" charset="0"/>
                <a:cs typeface="Times New Roman" panose="02020603050405020304" charset="0"/>
                <a:sym typeface="+mn-ea"/>
              </a:rPr>
              <a:t>dvantages</a:t>
            </a:r>
            <a:endParaRPr lang="en-IN" altLang="en-US" sz="2000" b="1" dirty="0">
              <a:latin typeface="Times New Roman" panose="02020603050405020304" charset="0"/>
              <a:cs typeface="Times New Roman" panose="02020603050405020304" charset="0"/>
            </a:endParaRPr>
          </a:p>
        </p:txBody>
      </p:sp>
      <p:sp>
        <p:nvSpPr>
          <p:cNvPr id="5" name="TextBox 4"/>
          <p:cNvSpPr txBox="1"/>
          <p:nvPr/>
        </p:nvSpPr>
        <p:spPr>
          <a:xfrm>
            <a:off x="1530928" y="685801"/>
            <a:ext cx="5774748" cy="2221281"/>
          </a:xfrm>
          <a:prstGeom prst="rect">
            <a:avLst/>
          </a:prstGeom>
          <a:noFill/>
        </p:spPr>
        <p:txBody>
          <a:bodyPr wrap="square" rtlCol="0">
            <a:spAutoFit/>
          </a:bodyPr>
          <a:lstStyle/>
          <a:p>
            <a:pPr marL="223628" indent="-223628">
              <a:lnSpc>
                <a:spcPct val="150000"/>
              </a:lnSpc>
              <a:buAutoNum type="arabicPeriod"/>
            </a:pPr>
            <a:r>
              <a:rPr lang="en-US" dirty="0">
                <a:latin typeface="Times New Roman" pitchFamily="18" charset="0"/>
                <a:cs typeface="Times New Roman" pitchFamily="18" charset="0"/>
              </a:rPr>
              <a:t>Higher Accuracy</a:t>
            </a:r>
          </a:p>
          <a:p>
            <a:pPr marL="223628" indent="-223628">
              <a:lnSpc>
                <a:spcPct val="150000"/>
              </a:lnSpc>
              <a:buAutoNum type="arabicPeriod"/>
            </a:pPr>
            <a:r>
              <a:rPr lang="en-US" dirty="0">
                <a:latin typeface="Times New Roman" pitchFamily="18" charset="0"/>
                <a:cs typeface="Times New Roman" pitchFamily="18" charset="0"/>
              </a:rPr>
              <a:t> Real-Time Predictions</a:t>
            </a:r>
          </a:p>
          <a:p>
            <a:pPr marL="223628" indent="-223628">
              <a:lnSpc>
                <a:spcPct val="150000"/>
              </a:lnSpc>
              <a:buAutoNum type="arabicPeriod"/>
            </a:pPr>
            <a:r>
              <a:rPr lang="en-US" dirty="0">
                <a:latin typeface="Times New Roman" pitchFamily="18" charset="0"/>
                <a:cs typeface="Times New Roman" pitchFamily="18" charset="0"/>
              </a:rPr>
              <a:t>Scalable Solution</a:t>
            </a:r>
          </a:p>
          <a:p>
            <a:pPr marL="223628" indent="-223628">
              <a:lnSpc>
                <a:spcPct val="150000"/>
              </a:lnSpc>
              <a:buAutoNum type="arabicPeriod"/>
            </a:pPr>
            <a:r>
              <a:rPr lang="en-US" dirty="0">
                <a:latin typeface="Times New Roman" pitchFamily="18" charset="0"/>
                <a:cs typeface="Times New Roman" pitchFamily="18" charset="0"/>
              </a:rPr>
              <a:t>Better Passenger Experience</a:t>
            </a:r>
          </a:p>
          <a:p>
            <a:pPr marL="223628" indent="-223628">
              <a:lnSpc>
                <a:spcPct val="150000"/>
              </a:lnSpc>
              <a:buAutoNum type="arabicPeriod"/>
            </a:pPr>
            <a:r>
              <a:rPr lang="en-US" dirty="0">
                <a:latin typeface="Times New Roman" pitchFamily="18" charset="0"/>
                <a:cs typeface="Times New Roman" pitchFamily="18" charset="0"/>
              </a:rPr>
              <a:t> Automation &amp; Efficiency</a:t>
            </a:r>
          </a:p>
        </p:txBody>
      </p:sp>
      <p:sp>
        <p:nvSpPr>
          <p:cNvPr id="6" name="TextBox 5"/>
          <p:cNvSpPr txBox="1"/>
          <p:nvPr/>
        </p:nvSpPr>
        <p:spPr>
          <a:xfrm>
            <a:off x="720436" y="2971800"/>
            <a:ext cx="6808124" cy="400110"/>
          </a:xfrm>
          <a:prstGeom prst="rect">
            <a:avLst/>
          </a:prstGeom>
          <a:noFill/>
        </p:spPr>
        <p:txBody>
          <a:bodyPr wrap="square" rtlCol="0">
            <a:spAutoFit/>
          </a:bodyPr>
          <a:lstStyle/>
          <a:p>
            <a:r>
              <a:rPr lang="en-IN" altLang="en-US" sz="2000" b="1" dirty="0" smtClean="0">
                <a:latin typeface="Times New Roman" panose="02020603050405020304" charset="0"/>
                <a:cs typeface="Times New Roman" panose="02020603050405020304" charset="0"/>
              </a:rPr>
              <a:t>4.3 Software </a:t>
            </a:r>
            <a:r>
              <a:rPr lang="en-IN" altLang="en-US" sz="2000" b="1" dirty="0">
                <a:latin typeface="Times New Roman" panose="02020603050405020304" charset="0"/>
                <a:cs typeface="Times New Roman" panose="02020603050405020304" charset="0"/>
              </a:rPr>
              <a:t>and Hardware Requirements</a:t>
            </a:r>
            <a:r>
              <a:rPr lang="en-IN" altLang="en-US" sz="2000" dirty="0"/>
              <a:t> </a:t>
            </a:r>
            <a:endParaRPr lang="en-US" sz="2000" dirty="0"/>
          </a:p>
        </p:txBody>
      </p:sp>
      <p:sp>
        <p:nvSpPr>
          <p:cNvPr id="9" name="TextBox 8"/>
          <p:cNvSpPr txBox="1"/>
          <p:nvPr/>
        </p:nvSpPr>
        <p:spPr>
          <a:xfrm>
            <a:off x="3602183" y="4724400"/>
            <a:ext cx="184731" cy="369332"/>
          </a:xfrm>
          <a:prstGeom prst="rect">
            <a:avLst/>
          </a:prstGeom>
          <a:noFill/>
        </p:spPr>
        <p:txBody>
          <a:bodyPr wrap="none" rtlCol="0">
            <a:spAutoFit/>
          </a:bodyPr>
          <a:lstStyle/>
          <a:p>
            <a:endParaRPr lang="en-US" dirty="0"/>
          </a:p>
        </p:txBody>
      </p:sp>
      <p:graphicFrame>
        <p:nvGraphicFramePr>
          <p:cNvPr id="10" name="Table 9"/>
          <p:cNvGraphicFramePr>
            <a:graphicFrameLocks noGrp="1"/>
          </p:cNvGraphicFramePr>
          <p:nvPr/>
        </p:nvGraphicFramePr>
        <p:xfrm>
          <a:off x="1260764" y="3505201"/>
          <a:ext cx="10356272" cy="2760489"/>
        </p:xfrm>
        <a:graphic>
          <a:graphicData uri="http://schemas.openxmlformats.org/drawingml/2006/table">
            <a:tbl>
              <a:tblPr firstRow="1" bandRow="1">
                <a:tableStyleId>{5940675A-B579-460E-94D1-54222C63F5DA}</a:tableStyleId>
              </a:tblPr>
              <a:tblGrid>
                <a:gridCol w="4862945"/>
                <a:gridCol w="5493327"/>
              </a:tblGrid>
              <a:tr h="377679">
                <a:tc>
                  <a:txBody>
                    <a:bodyPr/>
                    <a:lstStyle/>
                    <a:p>
                      <a:pPr>
                        <a:buFont typeface="Arial" pitchFamily="34" charset="0"/>
                        <a:buNone/>
                      </a:pPr>
                      <a:r>
                        <a:rPr lang="en-US" sz="1800" b="1" dirty="0" smtClean="0">
                          <a:latin typeface="Times New Roman" pitchFamily="18" charset="0"/>
                          <a:cs typeface="Times New Roman" pitchFamily="18" charset="0"/>
                        </a:rPr>
                        <a:t> Hardware Requirements</a:t>
                      </a:r>
                    </a:p>
                    <a:p>
                      <a:endParaRPr lang="en-US" sz="1800" dirty="0">
                        <a:latin typeface="Times New Roman" pitchFamily="18" charset="0"/>
                        <a:cs typeface="Times New Roman" pitchFamily="18" charset="0"/>
                      </a:endParaRPr>
                    </a:p>
                  </a:txBody>
                  <a:tcPr marL="108065" marR="10806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buFont typeface="Arial" pitchFamily="34" charset="0"/>
                        <a:buNone/>
                      </a:pPr>
                      <a:r>
                        <a:rPr lang="en-US" sz="1800" b="1" dirty="0" smtClean="0">
                          <a:latin typeface="Times New Roman" pitchFamily="18" charset="0"/>
                          <a:cs typeface="Times New Roman" pitchFamily="18" charset="0"/>
                        </a:rPr>
                        <a:t> Software Requirements</a:t>
                      </a:r>
                      <a:endParaRPr lang="en-US" sz="1800" b="1" dirty="0">
                        <a:latin typeface="Times New Roman" pitchFamily="18" charset="0"/>
                        <a:cs typeface="Times New Roman" pitchFamily="18" charset="0"/>
                      </a:endParaRPr>
                    </a:p>
                  </a:txBody>
                  <a:tcPr marL="108065" marR="108065">
                    <a:lnL w="12700" cmpd="sng">
                      <a:noFill/>
                    </a:lnL>
                    <a:lnR w="12700" cmpd="sng">
                      <a:noFill/>
                    </a:lnR>
                    <a:lnT w="12700" cmpd="sng">
                      <a:noFill/>
                    </a:lnT>
                    <a:lnB w="12700" cmpd="sng">
                      <a:noFill/>
                    </a:lnB>
                    <a:lnTlToBr w="12700" cmpd="sng">
                      <a:noFill/>
                      <a:prstDash val="solid"/>
                    </a:lnTlToBr>
                    <a:lnBlToTr w="12700" cmpd="sng">
                      <a:noFill/>
                      <a:prstDash val="solid"/>
                    </a:lnBlToTr>
                  </a:tcPr>
                </a:tc>
              </a:tr>
              <a:tr h="377679">
                <a:tc>
                  <a:txBody>
                    <a:bodyPr/>
                    <a:lstStyle/>
                    <a:p>
                      <a:pPr algn="just"/>
                      <a:r>
                        <a:rPr lang="en-US" sz="1800" b="1" dirty="0" smtClean="0">
                          <a:latin typeface="Times New Roman" pitchFamily="18" charset="0"/>
                          <a:cs typeface="Times New Roman" pitchFamily="18" charset="0"/>
                        </a:rPr>
                        <a:t>System:</a:t>
                      </a:r>
                      <a:r>
                        <a:rPr lang="en-US" sz="1800" dirty="0" smtClean="0">
                          <a:latin typeface="Times New Roman" pitchFamily="18" charset="0"/>
                          <a:cs typeface="Times New Roman" pitchFamily="18" charset="0"/>
                        </a:rPr>
                        <a:t> Intel Core i7</a:t>
                      </a:r>
                      <a:endParaRPr lang="en-US" sz="1800" dirty="0">
                        <a:latin typeface="Times New Roman" pitchFamily="18" charset="0"/>
                        <a:cs typeface="Times New Roman" pitchFamily="18" charset="0"/>
                      </a:endParaRPr>
                    </a:p>
                  </a:txBody>
                  <a:tcPr marL="108065" marR="108065">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smtClean="0">
                          <a:latin typeface="Times New Roman" pitchFamily="18" charset="0"/>
                          <a:cs typeface="Times New Roman" pitchFamily="18" charset="0"/>
                        </a:rPr>
                        <a:t>Operating System:</a:t>
                      </a:r>
                      <a:r>
                        <a:rPr lang="en-US" sz="1800" dirty="0" smtClean="0">
                          <a:latin typeface="Times New Roman" pitchFamily="18" charset="0"/>
                          <a:cs typeface="Times New Roman" pitchFamily="18" charset="0"/>
                        </a:rPr>
                        <a:t> Windows 10</a:t>
                      </a:r>
                      <a:endParaRPr lang="en-US" sz="1800" dirty="0">
                        <a:latin typeface="Times New Roman" pitchFamily="18" charset="0"/>
                        <a:cs typeface="Times New Roman" pitchFamily="18" charset="0"/>
                      </a:endParaRPr>
                    </a:p>
                  </a:txBody>
                  <a:tcPr marL="108065" marR="108065">
                    <a:lnL w="12700" cmpd="sng">
                      <a:noFill/>
                    </a:lnL>
                    <a:lnR w="12700" cmpd="sng">
                      <a:noFill/>
                    </a:lnR>
                    <a:lnT w="12700" cmpd="sng">
                      <a:noFill/>
                    </a:lnT>
                    <a:lnB w="12700" cmpd="sng">
                      <a:noFill/>
                    </a:lnB>
                    <a:lnTlToBr w="12700" cmpd="sng">
                      <a:noFill/>
                      <a:prstDash val="solid"/>
                    </a:lnTlToBr>
                    <a:lnBlToTr w="12700" cmpd="sng">
                      <a:noFill/>
                      <a:prstDash val="solid"/>
                    </a:lnBlToTr>
                  </a:tcPr>
                </a:tc>
              </a:tr>
              <a:tr h="377679">
                <a:tc>
                  <a:txBody>
                    <a:bodyPr/>
                    <a:lstStyle/>
                    <a:p>
                      <a:pPr algn="just"/>
                      <a:r>
                        <a:rPr lang="en-US" sz="1800" b="1" dirty="0" smtClean="0">
                          <a:latin typeface="Times New Roman" pitchFamily="18" charset="0"/>
                          <a:cs typeface="Times New Roman" pitchFamily="18" charset="0"/>
                        </a:rPr>
                        <a:t>Hard Disk:</a:t>
                      </a:r>
                      <a:r>
                        <a:rPr lang="en-US" sz="1800" dirty="0" smtClean="0">
                          <a:latin typeface="Times New Roman" pitchFamily="18" charset="0"/>
                          <a:cs typeface="Times New Roman" pitchFamily="18" charset="0"/>
                        </a:rPr>
                        <a:t> 1TB</a:t>
                      </a:r>
                      <a:endParaRPr lang="en-US" sz="1800" dirty="0">
                        <a:latin typeface="Times New Roman" pitchFamily="18" charset="0"/>
                        <a:cs typeface="Times New Roman" pitchFamily="18" charset="0"/>
                      </a:endParaRPr>
                    </a:p>
                  </a:txBody>
                  <a:tcPr marL="108065" marR="108065">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smtClean="0">
                          <a:latin typeface="Times New Roman" pitchFamily="18" charset="0"/>
                          <a:cs typeface="Times New Roman" pitchFamily="18" charset="0"/>
                        </a:rPr>
                        <a:t>Coding Language:</a:t>
                      </a:r>
                      <a:r>
                        <a:rPr lang="en-US" sz="1800" dirty="0" smtClean="0">
                          <a:latin typeface="Times New Roman" pitchFamily="18" charset="0"/>
                          <a:cs typeface="Times New Roman" pitchFamily="18" charset="0"/>
                        </a:rPr>
                        <a:t> Python</a:t>
                      </a:r>
                      <a:endParaRPr lang="en-US" sz="1800" dirty="0">
                        <a:latin typeface="Times New Roman" pitchFamily="18" charset="0"/>
                        <a:cs typeface="Times New Roman" pitchFamily="18" charset="0"/>
                      </a:endParaRPr>
                    </a:p>
                  </a:txBody>
                  <a:tcPr marL="108065" marR="108065">
                    <a:lnL w="12700" cmpd="sng">
                      <a:noFill/>
                    </a:lnL>
                    <a:lnR w="12700" cmpd="sng">
                      <a:noFill/>
                    </a:lnR>
                    <a:lnT w="12700" cmpd="sng">
                      <a:noFill/>
                    </a:lnT>
                    <a:lnB w="12700" cmpd="sng">
                      <a:noFill/>
                    </a:lnB>
                    <a:lnTlToBr w="12700" cmpd="sng">
                      <a:noFill/>
                      <a:prstDash val="solid"/>
                    </a:lnTlToBr>
                    <a:lnBlToTr w="12700" cmpd="sng">
                      <a:noFill/>
                      <a:prstDash val="solid"/>
                    </a:lnBlToTr>
                  </a:tcPr>
                </a:tc>
              </a:tr>
              <a:tr h="467163">
                <a:tc>
                  <a:txBody>
                    <a:bodyPr/>
                    <a:lstStyle/>
                    <a:p>
                      <a:pPr algn="just"/>
                      <a:r>
                        <a:rPr lang="en-US" sz="1800" b="1" dirty="0" smtClean="0">
                          <a:latin typeface="Times New Roman" pitchFamily="18" charset="0"/>
                          <a:cs typeface="Times New Roman" pitchFamily="18" charset="0"/>
                        </a:rPr>
                        <a:t>Monitor:</a:t>
                      </a:r>
                      <a:r>
                        <a:rPr lang="en-US" sz="1800" dirty="0" smtClean="0">
                          <a:latin typeface="Times New Roman" pitchFamily="18" charset="0"/>
                          <a:cs typeface="Times New Roman" pitchFamily="18" charset="0"/>
                        </a:rPr>
                        <a:t> 15” LED</a:t>
                      </a:r>
                      <a:endParaRPr lang="en-US" sz="1800" dirty="0">
                        <a:latin typeface="Times New Roman" pitchFamily="18" charset="0"/>
                        <a:cs typeface="Times New Roman" pitchFamily="18" charset="0"/>
                      </a:endParaRPr>
                    </a:p>
                  </a:txBody>
                  <a:tcPr marL="108065" marR="108065">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smtClean="0">
                          <a:latin typeface="Times New Roman" pitchFamily="18" charset="0"/>
                          <a:cs typeface="Times New Roman" pitchFamily="18" charset="0"/>
                        </a:rPr>
                        <a:t>Tools:</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Py</a:t>
                      </a:r>
                      <a:r>
                        <a:rPr lang="en-US" sz="1800" dirty="0" smtClean="0">
                          <a:latin typeface="Times New Roman" pitchFamily="18" charset="0"/>
                          <a:cs typeface="Times New Roman" pitchFamily="18" charset="0"/>
                        </a:rPr>
                        <a:t> Charm, Visual Studio Code</a:t>
                      </a:r>
                      <a:endParaRPr lang="en-US" sz="1800" dirty="0">
                        <a:latin typeface="Times New Roman" pitchFamily="18" charset="0"/>
                        <a:cs typeface="Times New Roman" pitchFamily="18" charset="0"/>
                      </a:endParaRPr>
                    </a:p>
                  </a:txBody>
                  <a:tcPr marL="108065" marR="108065">
                    <a:lnL w="12700" cmpd="sng">
                      <a:noFill/>
                    </a:lnL>
                    <a:lnR w="12700" cmpd="sng">
                      <a:noFill/>
                    </a:lnR>
                    <a:lnT w="12700" cmpd="sng">
                      <a:noFill/>
                    </a:lnT>
                    <a:lnB w="12700" cmpd="sng">
                      <a:noFill/>
                    </a:lnB>
                    <a:lnTlToBr w="12700" cmpd="sng">
                      <a:noFill/>
                      <a:prstDash val="solid"/>
                    </a:lnTlToBr>
                    <a:lnBlToTr w="12700" cmpd="sng">
                      <a:noFill/>
                      <a:prstDash val="solid"/>
                    </a:lnBlToTr>
                  </a:tcPr>
                </a:tc>
              </a:tr>
              <a:tr h="457200">
                <a:tc>
                  <a:txBody>
                    <a:bodyPr/>
                    <a:lstStyle/>
                    <a:p>
                      <a:pPr algn="just"/>
                      <a:r>
                        <a:rPr lang="en-US" sz="1800" b="1" dirty="0" smtClean="0">
                          <a:latin typeface="Times New Roman" pitchFamily="18" charset="0"/>
                          <a:cs typeface="Times New Roman" pitchFamily="18" charset="0"/>
                        </a:rPr>
                        <a:t>Input Devices:</a:t>
                      </a:r>
                      <a:r>
                        <a:rPr lang="en-US" sz="1800" dirty="0" smtClean="0">
                          <a:latin typeface="Times New Roman" pitchFamily="18" charset="0"/>
                          <a:cs typeface="Times New Roman" pitchFamily="18" charset="0"/>
                        </a:rPr>
                        <a:t> Keyboard, Mouse</a:t>
                      </a:r>
                      <a:endParaRPr lang="en-US" sz="1800" dirty="0">
                        <a:latin typeface="Times New Roman" pitchFamily="18" charset="0"/>
                        <a:cs typeface="Times New Roman" pitchFamily="18" charset="0"/>
                      </a:endParaRPr>
                    </a:p>
                  </a:txBody>
                  <a:tcPr marL="108065" marR="108065">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smtClean="0">
                          <a:latin typeface="Times New Roman" pitchFamily="18" charset="0"/>
                          <a:cs typeface="Times New Roman" pitchFamily="18" charset="0"/>
                        </a:rPr>
                        <a:t>Database:</a:t>
                      </a:r>
                      <a:r>
                        <a:rPr lang="en-US" sz="1800" dirty="0" smtClean="0">
                          <a:latin typeface="Times New Roman" pitchFamily="18" charset="0"/>
                          <a:cs typeface="Times New Roman" pitchFamily="18" charset="0"/>
                        </a:rPr>
                        <a:t> SQLite3</a:t>
                      </a:r>
                      <a:endParaRPr lang="en-US" sz="1800" dirty="0">
                        <a:latin typeface="Times New Roman" pitchFamily="18" charset="0"/>
                        <a:cs typeface="Times New Roman" pitchFamily="18" charset="0"/>
                      </a:endParaRPr>
                    </a:p>
                  </a:txBody>
                  <a:tcPr marL="108065" marR="108065">
                    <a:lnL w="12700" cmpd="sng">
                      <a:noFill/>
                    </a:lnL>
                    <a:lnR w="12700" cmpd="sng">
                      <a:noFill/>
                    </a:lnR>
                    <a:lnT w="12700" cmpd="sng">
                      <a:noFill/>
                    </a:lnT>
                    <a:lnB w="12700" cmpd="sng">
                      <a:noFill/>
                    </a:lnB>
                    <a:lnTlToBr w="12700" cmpd="sng">
                      <a:noFill/>
                      <a:prstDash val="solid"/>
                    </a:lnTlToBr>
                    <a:lnBlToTr w="12700" cmpd="sng">
                      <a:noFill/>
                      <a:prstDash val="solid"/>
                    </a:lnBlToTr>
                  </a:tcPr>
                </a:tc>
              </a:tr>
              <a:tr h="440688">
                <a:tc>
                  <a:txBody>
                    <a:bodyPr/>
                    <a:lstStyle/>
                    <a:p>
                      <a:pPr algn="just"/>
                      <a:r>
                        <a:rPr lang="en-US" sz="1800" b="1" dirty="0" smtClean="0">
                          <a:latin typeface="Times New Roman" pitchFamily="18" charset="0"/>
                          <a:cs typeface="Times New Roman" pitchFamily="18" charset="0"/>
                        </a:rPr>
                        <a:t>RAM:</a:t>
                      </a:r>
                      <a:r>
                        <a:rPr lang="en-US" sz="1800" dirty="0" smtClean="0">
                          <a:latin typeface="Times New Roman" pitchFamily="18" charset="0"/>
                          <a:cs typeface="Times New Roman" pitchFamily="18" charset="0"/>
                        </a:rPr>
                        <a:t> 16GB</a:t>
                      </a:r>
                      <a:endParaRPr lang="en-US" sz="1800" dirty="0">
                        <a:latin typeface="Times New Roman" pitchFamily="18" charset="0"/>
                        <a:cs typeface="Times New Roman" pitchFamily="18" charset="0"/>
                      </a:endParaRPr>
                    </a:p>
                  </a:txBody>
                  <a:tcPr marL="108065" marR="10806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latin typeface="Times New Roman" pitchFamily="18" charset="0"/>
                        <a:cs typeface="Times New Roman" pitchFamily="18" charset="0"/>
                      </a:endParaRPr>
                    </a:p>
                  </a:txBody>
                  <a:tcPr marL="108065" marR="108065">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TotalTime>
  <Words>1548</Words>
  <Application>Microsoft Office PowerPoint</Application>
  <PresentationFormat>Custom</PresentationFormat>
  <Paragraphs>234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20</cp:revision>
  <dcterms:created xsi:type="dcterms:W3CDTF">2025-04-12T11:59:49Z</dcterms:created>
  <dcterms:modified xsi:type="dcterms:W3CDTF">2025-04-17T16:36:16Z</dcterms:modified>
</cp:coreProperties>
</file>