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6" d="100"/>
          <a:sy n="76" d="100"/>
        </p:scale>
        <p:origin x="72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2AC24A9-CCB6-4F8D-B8DB-C2F3692CFA5A}" type="datetimeFigureOut">
              <a:rPr lang="en-US" smtClean="0"/>
              <a:t>1/23/2020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029037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77641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35040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86317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32387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51385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97863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80567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77322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7088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95360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43734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04758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5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83875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1/23/2020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32736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14624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AC24A9-CCB6-4F8D-B8DB-C2F3692CFA5A}" type="datetimeFigureOut">
              <a:rPr lang="en-US" smtClean="0"/>
              <a:t>1/23/2020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23890918"/>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AACF-91CE-47B6-A579-3F3307F1E260}"/>
              </a:ext>
            </a:extLst>
          </p:cNvPr>
          <p:cNvSpPr>
            <a:spLocks noGrp="1"/>
          </p:cNvSpPr>
          <p:nvPr>
            <p:ph type="ctrTitle"/>
          </p:nvPr>
        </p:nvSpPr>
        <p:spPr/>
        <p:txBody>
          <a:bodyPr/>
          <a:lstStyle/>
          <a:p>
            <a:r>
              <a:rPr lang="es-PE" dirty="0" err="1"/>
              <a:t>Applied</a:t>
            </a:r>
            <a:r>
              <a:rPr lang="es-PE" dirty="0"/>
              <a:t> Data </a:t>
            </a:r>
            <a:r>
              <a:rPr lang="es-PE" dirty="0" err="1"/>
              <a:t>Science</a:t>
            </a:r>
            <a:r>
              <a:rPr lang="es-PE" dirty="0"/>
              <a:t> </a:t>
            </a:r>
            <a:r>
              <a:rPr lang="es-PE" dirty="0" err="1"/>
              <a:t>Capstone</a:t>
            </a:r>
            <a:endParaRPr lang="es-PE" dirty="0"/>
          </a:p>
        </p:txBody>
      </p:sp>
    </p:spTree>
    <p:extLst>
      <p:ext uri="{BB962C8B-B14F-4D97-AF65-F5344CB8AC3E}">
        <p14:creationId xmlns:p14="http://schemas.microsoft.com/office/powerpoint/2010/main" val="854479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6AA85BE-4AE3-4DF1-BDB2-14E870130D60}"/>
              </a:ext>
            </a:extLst>
          </p:cNvPr>
          <p:cNvPicPr>
            <a:picLocks noGrp="1" noChangeAspect="1"/>
          </p:cNvPicPr>
          <p:nvPr>
            <p:ph idx="1"/>
          </p:nvPr>
        </p:nvPicPr>
        <p:blipFill>
          <a:blip r:embed="rId2"/>
          <a:stretch>
            <a:fillRect/>
          </a:stretch>
        </p:blipFill>
        <p:spPr>
          <a:xfrm>
            <a:off x="339233" y="2028824"/>
            <a:ext cx="3614057" cy="2863734"/>
          </a:xfrm>
          <a:prstGeom prst="rect">
            <a:avLst/>
          </a:prstGeom>
        </p:spPr>
      </p:pic>
      <p:pic>
        <p:nvPicPr>
          <p:cNvPr id="5" name="Picture 4">
            <a:extLst>
              <a:ext uri="{FF2B5EF4-FFF2-40B4-BE49-F238E27FC236}">
                <a16:creationId xmlns:a16="http://schemas.microsoft.com/office/drawing/2014/main" id="{3BF4911F-4BD1-4D80-9C5D-7C3C3A2DB91C}"/>
              </a:ext>
            </a:extLst>
          </p:cNvPr>
          <p:cNvPicPr>
            <a:picLocks noChangeAspect="1"/>
          </p:cNvPicPr>
          <p:nvPr/>
        </p:nvPicPr>
        <p:blipFill>
          <a:blip r:embed="rId3"/>
          <a:stretch>
            <a:fillRect/>
          </a:stretch>
        </p:blipFill>
        <p:spPr>
          <a:xfrm>
            <a:off x="4221019" y="2041986"/>
            <a:ext cx="3610749" cy="2858510"/>
          </a:xfrm>
          <a:prstGeom prst="rect">
            <a:avLst/>
          </a:prstGeom>
        </p:spPr>
      </p:pic>
      <p:pic>
        <p:nvPicPr>
          <p:cNvPr id="6" name="Picture 5">
            <a:extLst>
              <a:ext uri="{FF2B5EF4-FFF2-40B4-BE49-F238E27FC236}">
                <a16:creationId xmlns:a16="http://schemas.microsoft.com/office/drawing/2014/main" id="{F597C9EE-7613-40A8-88EB-8E06A11CEA00}"/>
              </a:ext>
            </a:extLst>
          </p:cNvPr>
          <p:cNvPicPr>
            <a:picLocks noChangeAspect="1"/>
          </p:cNvPicPr>
          <p:nvPr/>
        </p:nvPicPr>
        <p:blipFill>
          <a:blip r:embed="rId4"/>
          <a:stretch>
            <a:fillRect/>
          </a:stretch>
        </p:blipFill>
        <p:spPr>
          <a:xfrm>
            <a:off x="8058729" y="2033445"/>
            <a:ext cx="3708400" cy="2854492"/>
          </a:xfrm>
          <a:prstGeom prst="rect">
            <a:avLst/>
          </a:prstGeom>
        </p:spPr>
      </p:pic>
      <p:sp>
        <p:nvSpPr>
          <p:cNvPr id="7" name="TextBox 6">
            <a:extLst>
              <a:ext uri="{FF2B5EF4-FFF2-40B4-BE49-F238E27FC236}">
                <a16:creationId xmlns:a16="http://schemas.microsoft.com/office/drawing/2014/main" id="{8A701A61-9F6C-402A-B2C4-4E6D0CC8D59F}"/>
              </a:ext>
            </a:extLst>
          </p:cNvPr>
          <p:cNvSpPr txBox="1"/>
          <p:nvPr/>
        </p:nvSpPr>
        <p:spPr>
          <a:xfrm>
            <a:off x="320656" y="1246909"/>
            <a:ext cx="3900363" cy="369332"/>
          </a:xfrm>
          <a:prstGeom prst="rect">
            <a:avLst/>
          </a:prstGeom>
          <a:noFill/>
        </p:spPr>
        <p:txBody>
          <a:bodyPr wrap="none" rtlCol="0">
            <a:spAutoFit/>
          </a:bodyPr>
          <a:lstStyle/>
          <a:p>
            <a:r>
              <a:rPr lang="es-PE" dirty="0"/>
              <a:t>Restaurant </a:t>
            </a:r>
            <a:r>
              <a:rPr lang="es-PE" dirty="0" err="1"/>
              <a:t>catogories</a:t>
            </a:r>
            <a:r>
              <a:rPr lang="es-PE" dirty="0"/>
              <a:t> </a:t>
            </a:r>
            <a:r>
              <a:rPr lang="es-PE" dirty="0" err="1"/>
              <a:t>average</a:t>
            </a:r>
            <a:r>
              <a:rPr lang="es-PE" dirty="0"/>
              <a:t> </a:t>
            </a:r>
            <a:r>
              <a:rPr lang="es-PE" dirty="0" err="1"/>
              <a:t>price</a:t>
            </a:r>
            <a:r>
              <a:rPr lang="es-PE" dirty="0"/>
              <a:t> </a:t>
            </a:r>
            <a:r>
              <a:rPr lang="es-PE" dirty="0" err="1"/>
              <a:t>tier</a:t>
            </a:r>
            <a:endParaRPr lang="es-PE" dirty="0"/>
          </a:p>
        </p:txBody>
      </p:sp>
    </p:spTree>
    <p:extLst>
      <p:ext uri="{BB962C8B-B14F-4D97-AF65-F5344CB8AC3E}">
        <p14:creationId xmlns:p14="http://schemas.microsoft.com/office/powerpoint/2010/main" val="748659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745E1FC-9B84-4CC9-AE5D-13E1BDDEAC28}"/>
              </a:ext>
            </a:extLst>
          </p:cNvPr>
          <p:cNvPicPr>
            <a:picLocks noGrp="1" noChangeAspect="1"/>
          </p:cNvPicPr>
          <p:nvPr>
            <p:ph idx="1"/>
          </p:nvPr>
        </p:nvPicPr>
        <p:blipFill>
          <a:blip r:embed="rId2"/>
          <a:stretch>
            <a:fillRect/>
          </a:stretch>
        </p:blipFill>
        <p:spPr>
          <a:xfrm>
            <a:off x="943552" y="3037970"/>
            <a:ext cx="9658350" cy="2314575"/>
          </a:xfrm>
          <a:prstGeom prst="rect">
            <a:avLst/>
          </a:prstGeom>
        </p:spPr>
      </p:pic>
      <p:sp>
        <p:nvSpPr>
          <p:cNvPr id="5" name="TextBox 4">
            <a:extLst>
              <a:ext uri="{FF2B5EF4-FFF2-40B4-BE49-F238E27FC236}">
                <a16:creationId xmlns:a16="http://schemas.microsoft.com/office/drawing/2014/main" id="{D92791EF-5FDE-4517-B356-354EF7B61992}"/>
              </a:ext>
            </a:extLst>
          </p:cNvPr>
          <p:cNvSpPr txBox="1"/>
          <p:nvPr/>
        </p:nvSpPr>
        <p:spPr>
          <a:xfrm>
            <a:off x="943552" y="591100"/>
            <a:ext cx="9585903" cy="1477328"/>
          </a:xfrm>
          <a:prstGeom prst="rect">
            <a:avLst/>
          </a:prstGeom>
          <a:noFill/>
        </p:spPr>
        <p:txBody>
          <a:bodyPr wrap="square" rtlCol="0">
            <a:spAutoFit/>
          </a:bodyPr>
          <a:lstStyle/>
          <a:p>
            <a:pPr algn="just"/>
            <a:r>
              <a:rPr lang="en-US" dirty="0"/>
              <a:t>As an approach to solve the proposed problem, clustering is going to be used to identify in each district different food business opportunities. The algorithm selected is DBSCAN (an unsupervised algorithm based in density). Given our data we are going to use a min sample of 5.</a:t>
            </a:r>
          </a:p>
          <a:p>
            <a:pPr algn="just"/>
            <a:r>
              <a:rPr lang="en-US" dirty="0"/>
              <a:t>And we use nearest neighbors algorithm to find the optimal epsilon. Epsilon is chosen with the point of maximum curvature[1].</a:t>
            </a:r>
            <a:endParaRPr lang="es-PE" dirty="0"/>
          </a:p>
        </p:txBody>
      </p:sp>
      <p:sp>
        <p:nvSpPr>
          <p:cNvPr id="7" name="TextBox 6">
            <a:extLst>
              <a:ext uri="{FF2B5EF4-FFF2-40B4-BE49-F238E27FC236}">
                <a16:creationId xmlns:a16="http://schemas.microsoft.com/office/drawing/2014/main" id="{2F6A5175-EE7D-44BA-AAB0-6203B4BD1BD3}"/>
              </a:ext>
            </a:extLst>
          </p:cNvPr>
          <p:cNvSpPr txBox="1"/>
          <p:nvPr/>
        </p:nvSpPr>
        <p:spPr>
          <a:xfrm>
            <a:off x="847899" y="5897568"/>
            <a:ext cx="9754004" cy="646331"/>
          </a:xfrm>
          <a:prstGeom prst="rect">
            <a:avLst/>
          </a:prstGeom>
          <a:noFill/>
        </p:spPr>
        <p:txBody>
          <a:bodyPr wrap="square" rtlCol="0">
            <a:spAutoFit/>
          </a:bodyPr>
          <a:lstStyle/>
          <a:p>
            <a:r>
              <a:rPr lang="en-US" dirty="0"/>
              <a:t>After analyzing the graphs, epsilon 2, 1.8 and 2.5 were chosen for Miraflores, </a:t>
            </a:r>
            <a:r>
              <a:rPr lang="en-US" dirty="0" err="1"/>
              <a:t>Barranco</a:t>
            </a:r>
            <a:r>
              <a:rPr lang="en-US" dirty="0"/>
              <a:t> and San Isidro districts respectively.</a:t>
            </a:r>
            <a:endParaRPr lang="es-PE" dirty="0"/>
          </a:p>
        </p:txBody>
      </p:sp>
    </p:spTree>
    <p:extLst>
      <p:ext uri="{BB962C8B-B14F-4D97-AF65-F5344CB8AC3E}">
        <p14:creationId xmlns:p14="http://schemas.microsoft.com/office/powerpoint/2010/main" val="1841874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9A08462-444F-4A3D-8F5B-3FBF2AB79E84}"/>
              </a:ext>
            </a:extLst>
          </p:cNvPr>
          <p:cNvPicPr>
            <a:picLocks noGrp="1" noChangeAspect="1"/>
          </p:cNvPicPr>
          <p:nvPr>
            <p:ph idx="1"/>
          </p:nvPr>
        </p:nvPicPr>
        <p:blipFill>
          <a:blip r:embed="rId2"/>
          <a:stretch>
            <a:fillRect/>
          </a:stretch>
        </p:blipFill>
        <p:spPr>
          <a:xfrm>
            <a:off x="725504" y="1263535"/>
            <a:ext cx="10820874" cy="4913428"/>
          </a:xfrm>
          <a:prstGeom prst="rect">
            <a:avLst/>
          </a:prstGeom>
        </p:spPr>
      </p:pic>
      <p:sp>
        <p:nvSpPr>
          <p:cNvPr id="5" name="TextBox 4">
            <a:extLst>
              <a:ext uri="{FF2B5EF4-FFF2-40B4-BE49-F238E27FC236}">
                <a16:creationId xmlns:a16="http://schemas.microsoft.com/office/drawing/2014/main" id="{441501E9-0D22-47A8-8327-874FF3787A7B}"/>
              </a:ext>
            </a:extLst>
          </p:cNvPr>
          <p:cNvSpPr txBox="1"/>
          <p:nvPr/>
        </p:nvSpPr>
        <p:spPr>
          <a:xfrm>
            <a:off x="654252" y="681037"/>
            <a:ext cx="2614947" cy="369332"/>
          </a:xfrm>
          <a:prstGeom prst="rect">
            <a:avLst/>
          </a:prstGeom>
          <a:noFill/>
        </p:spPr>
        <p:txBody>
          <a:bodyPr wrap="none" rtlCol="0">
            <a:spAutoFit/>
          </a:bodyPr>
          <a:lstStyle/>
          <a:p>
            <a:r>
              <a:rPr lang="es-PE" dirty="0"/>
              <a:t>Miraflores </a:t>
            </a:r>
            <a:r>
              <a:rPr lang="es-PE" dirty="0" err="1"/>
              <a:t>district</a:t>
            </a:r>
            <a:r>
              <a:rPr lang="es-PE" dirty="0"/>
              <a:t> </a:t>
            </a:r>
            <a:r>
              <a:rPr lang="es-PE" dirty="0" err="1"/>
              <a:t>clusters</a:t>
            </a:r>
            <a:endParaRPr lang="es-PE" dirty="0"/>
          </a:p>
        </p:txBody>
      </p:sp>
    </p:spTree>
    <p:extLst>
      <p:ext uri="{BB962C8B-B14F-4D97-AF65-F5344CB8AC3E}">
        <p14:creationId xmlns:p14="http://schemas.microsoft.com/office/powerpoint/2010/main" val="370525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D7886B1-C9C7-4B29-97B2-62C8C6384337}"/>
              </a:ext>
            </a:extLst>
          </p:cNvPr>
          <p:cNvPicPr>
            <a:picLocks noGrp="1" noChangeAspect="1"/>
          </p:cNvPicPr>
          <p:nvPr>
            <p:ph idx="1"/>
          </p:nvPr>
        </p:nvPicPr>
        <p:blipFill>
          <a:blip r:embed="rId2"/>
          <a:stretch>
            <a:fillRect/>
          </a:stretch>
        </p:blipFill>
        <p:spPr>
          <a:xfrm>
            <a:off x="1219200" y="1514764"/>
            <a:ext cx="10584873" cy="4662199"/>
          </a:xfrm>
          <a:prstGeom prst="rect">
            <a:avLst/>
          </a:prstGeom>
        </p:spPr>
      </p:pic>
      <p:sp>
        <p:nvSpPr>
          <p:cNvPr id="5" name="TextBox 4">
            <a:extLst>
              <a:ext uri="{FF2B5EF4-FFF2-40B4-BE49-F238E27FC236}">
                <a16:creationId xmlns:a16="http://schemas.microsoft.com/office/drawing/2014/main" id="{33A7FAD6-A2C9-41AB-81D7-CE663F317C03}"/>
              </a:ext>
            </a:extLst>
          </p:cNvPr>
          <p:cNvSpPr txBox="1"/>
          <p:nvPr/>
        </p:nvSpPr>
        <p:spPr>
          <a:xfrm>
            <a:off x="1117600" y="868218"/>
            <a:ext cx="2493952" cy="369332"/>
          </a:xfrm>
          <a:prstGeom prst="rect">
            <a:avLst/>
          </a:prstGeom>
          <a:noFill/>
        </p:spPr>
        <p:txBody>
          <a:bodyPr wrap="none" rtlCol="0">
            <a:spAutoFit/>
          </a:bodyPr>
          <a:lstStyle/>
          <a:p>
            <a:r>
              <a:rPr lang="es-PE" dirty="0"/>
              <a:t>Barranco </a:t>
            </a:r>
            <a:r>
              <a:rPr lang="es-PE" dirty="0" err="1"/>
              <a:t>district</a:t>
            </a:r>
            <a:r>
              <a:rPr lang="es-PE" dirty="0"/>
              <a:t> </a:t>
            </a:r>
            <a:r>
              <a:rPr lang="es-PE" dirty="0" err="1"/>
              <a:t>clusters</a:t>
            </a:r>
            <a:endParaRPr lang="es-PE" dirty="0"/>
          </a:p>
        </p:txBody>
      </p:sp>
    </p:spTree>
    <p:extLst>
      <p:ext uri="{BB962C8B-B14F-4D97-AF65-F5344CB8AC3E}">
        <p14:creationId xmlns:p14="http://schemas.microsoft.com/office/powerpoint/2010/main" val="324972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B33B336-4491-4709-8251-AB0902B3C1CF}"/>
              </a:ext>
            </a:extLst>
          </p:cNvPr>
          <p:cNvPicPr>
            <a:picLocks noGrp="1" noChangeAspect="1"/>
          </p:cNvPicPr>
          <p:nvPr>
            <p:ph idx="1"/>
          </p:nvPr>
        </p:nvPicPr>
        <p:blipFill>
          <a:blip r:embed="rId2"/>
          <a:stretch>
            <a:fillRect/>
          </a:stretch>
        </p:blipFill>
        <p:spPr>
          <a:xfrm>
            <a:off x="838200" y="1180407"/>
            <a:ext cx="10515599" cy="4996556"/>
          </a:xfrm>
          <a:prstGeom prst="rect">
            <a:avLst/>
          </a:prstGeom>
        </p:spPr>
      </p:pic>
      <p:sp>
        <p:nvSpPr>
          <p:cNvPr id="6" name="TextBox 5">
            <a:extLst>
              <a:ext uri="{FF2B5EF4-FFF2-40B4-BE49-F238E27FC236}">
                <a16:creationId xmlns:a16="http://schemas.microsoft.com/office/drawing/2014/main" id="{F9589973-C44A-41C6-B6DE-3632A604723D}"/>
              </a:ext>
            </a:extLst>
          </p:cNvPr>
          <p:cNvSpPr txBox="1"/>
          <p:nvPr/>
        </p:nvSpPr>
        <p:spPr>
          <a:xfrm>
            <a:off x="838200" y="591127"/>
            <a:ext cx="2564228" cy="369332"/>
          </a:xfrm>
          <a:prstGeom prst="rect">
            <a:avLst/>
          </a:prstGeom>
          <a:noFill/>
        </p:spPr>
        <p:txBody>
          <a:bodyPr wrap="none" rtlCol="0">
            <a:spAutoFit/>
          </a:bodyPr>
          <a:lstStyle/>
          <a:p>
            <a:r>
              <a:rPr lang="es-PE" dirty="0"/>
              <a:t>San Isidro </a:t>
            </a:r>
            <a:r>
              <a:rPr lang="es-PE" dirty="0" err="1"/>
              <a:t>district</a:t>
            </a:r>
            <a:r>
              <a:rPr lang="es-PE" dirty="0"/>
              <a:t> </a:t>
            </a:r>
            <a:r>
              <a:rPr lang="es-PE" dirty="0" err="1"/>
              <a:t>clusters</a:t>
            </a:r>
            <a:endParaRPr lang="es-PE" dirty="0"/>
          </a:p>
        </p:txBody>
      </p:sp>
    </p:spTree>
    <p:extLst>
      <p:ext uri="{BB962C8B-B14F-4D97-AF65-F5344CB8AC3E}">
        <p14:creationId xmlns:p14="http://schemas.microsoft.com/office/powerpoint/2010/main" val="3411950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68C9AF-0430-4BD2-9C32-AB11E15A13C7}"/>
              </a:ext>
            </a:extLst>
          </p:cNvPr>
          <p:cNvSpPr>
            <a:spLocks noGrp="1"/>
          </p:cNvSpPr>
          <p:nvPr>
            <p:ph idx="1"/>
          </p:nvPr>
        </p:nvSpPr>
        <p:spPr/>
        <p:txBody>
          <a:bodyPr/>
          <a:lstStyle/>
          <a:p>
            <a:pPr algn="just"/>
            <a:r>
              <a:rPr lang="en-US" dirty="0"/>
              <a:t>With this information the entrepreneur can select a cluster/food category according to the price he/she would like to set and can opt to establish the business near or far to similar members of the cluster in each district. Also he or she can get an idea of how popular/unpopular similar venues  are in Foursquare as an indicator of future popularity.</a:t>
            </a:r>
            <a:endParaRPr lang="es-PE" dirty="0"/>
          </a:p>
        </p:txBody>
      </p:sp>
    </p:spTree>
    <p:extLst>
      <p:ext uri="{BB962C8B-B14F-4D97-AF65-F5344CB8AC3E}">
        <p14:creationId xmlns:p14="http://schemas.microsoft.com/office/powerpoint/2010/main" val="1573943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AFF61F-67BE-4E5C-907D-5AF2ADE25CB5}"/>
              </a:ext>
            </a:extLst>
          </p:cNvPr>
          <p:cNvSpPr>
            <a:spLocks noGrp="1"/>
          </p:cNvSpPr>
          <p:nvPr>
            <p:ph idx="1"/>
          </p:nvPr>
        </p:nvSpPr>
        <p:spPr/>
        <p:txBody>
          <a:bodyPr/>
          <a:lstStyle/>
          <a:p>
            <a:pPr algn="just"/>
            <a:r>
              <a:rPr lang="en-US" dirty="0"/>
              <a:t>This analysis can be used by entrepreneurs to choose the district in which they want to open a venue according to the category, price and popularity of their preference. Further analysis can be done with more capabilities beyond the free tier of the Foursquare API and expanding the number of venues and attributes analyzed or by choosing districts for other segments of Lima Metropolitan population.</a:t>
            </a:r>
            <a:endParaRPr lang="es-PE" dirty="0"/>
          </a:p>
        </p:txBody>
      </p:sp>
    </p:spTree>
    <p:extLst>
      <p:ext uri="{BB962C8B-B14F-4D97-AF65-F5344CB8AC3E}">
        <p14:creationId xmlns:p14="http://schemas.microsoft.com/office/powerpoint/2010/main" val="4132669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1590C5-23A9-4779-B926-D4D081CC0D70}"/>
              </a:ext>
            </a:extLst>
          </p:cNvPr>
          <p:cNvSpPr>
            <a:spLocks noGrp="1"/>
          </p:cNvSpPr>
          <p:nvPr>
            <p:ph idx="1"/>
          </p:nvPr>
        </p:nvSpPr>
        <p:spPr>
          <a:xfrm>
            <a:off x="838200" y="489527"/>
            <a:ext cx="10515600" cy="5687436"/>
          </a:xfrm>
        </p:spPr>
        <p:txBody>
          <a:bodyPr/>
          <a:lstStyle/>
          <a:p>
            <a:r>
              <a:rPr lang="en-US" dirty="0"/>
              <a:t>The objective of this data science project is to show best options between 3 districts (San Isidro, </a:t>
            </a:r>
            <a:r>
              <a:rPr lang="en-US" dirty="0" err="1"/>
              <a:t>Barranco</a:t>
            </a:r>
            <a:r>
              <a:rPr lang="en-US" dirty="0"/>
              <a:t> and Miraflores) to start a restaurant/food business.</a:t>
            </a:r>
            <a:endParaRPr lang="es-PE" dirty="0"/>
          </a:p>
        </p:txBody>
      </p:sp>
    </p:spTree>
    <p:extLst>
      <p:ext uri="{BB962C8B-B14F-4D97-AF65-F5344CB8AC3E}">
        <p14:creationId xmlns:p14="http://schemas.microsoft.com/office/powerpoint/2010/main" val="256560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6F54A3-297D-4F93-944F-BDA44F2C6DF7}"/>
              </a:ext>
            </a:extLst>
          </p:cNvPr>
          <p:cNvSpPr>
            <a:spLocks noGrp="1"/>
          </p:cNvSpPr>
          <p:nvPr>
            <p:ph idx="1"/>
          </p:nvPr>
        </p:nvSpPr>
        <p:spPr>
          <a:xfrm>
            <a:off x="838200" y="452582"/>
            <a:ext cx="10515600" cy="5724381"/>
          </a:xfrm>
        </p:spPr>
        <p:txBody>
          <a:bodyPr/>
          <a:lstStyle/>
          <a:p>
            <a:pPr algn="just"/>
            <a:r>
              <a:rPr lang="en-US" dirty="0"/>
              <a:t>The data used in this project is the following:</a:t>
            </a:r>
          </a:p>
          <a:p>
            <a:pPr lvl="1" algn="just"/>
            <a:r>
              <a:rPr lang="en-US" dirty="0"/>
              <a:t>100 food venues in 1 km radius for each district (Miraflores, San Isidro and </a:t>
            </a:r>
            <a:r>
              <a:rPr lang="en-US" dirty="0" err="1"/>
              <a:t>Barranco</a:t>
            </a:r>
            <a:r>
              <a:rPr lang="en-US" dirty="0"/>
              <a:t>).</a:t>
            </a:r>
          </a:p>
          <a:p>
            <a:pPr lvl="1" algn="just"/>
            <a:r>
              <a:rPr lang="en-US" dirty="0"/>
              <a:t>Rating, price tier and quantity of likes for each venue.</a:t>
            </a:r>
          </a:p>
          <a:p>
            <a:pPr marL="457200" lvl="1" indent="0" algn="just">
              <a:buNone/>
            </a:pPr>
            <a:r>
              <a:rPr lang="en-US" dirty="0"/>
              <a:t>All this data was obtained through Foursquare API. An example of the final data is the following:</a:t>
            </a:r>
            <a:endParaRPr lang="es-PE" dirty="0"/>
          </a:p>
        </p:txBody>
      </p:sp>
      <p:pic>
        <p:nvPicPr>
          <p:cNvPr id="4" name="Picture 3">
            <a:extLst>
              <a:ext uri="{FF2B5EF4-FFF2-40B4-BE49-F238E27FC236}">
                <a16:creationId xmlns:a16="http://schemas.microsoft.com/office/drawing/2014/main" id="{92ED473B-9558-41D1-999F-6845359939FF}"/>
              </a:ext>
            </a:extLst>
          </p:cNvPr>
          <p:cNvPicPr>
            <a:picLocks noChangeAspect="1"/>
          </p:cNvPicPr>
          <p:nvPr/>
        </p:nvPicPr>
        <p:blipFill>
          <a:blip r:embed="rId2"/>
          <a:stretch>
            <a:fillRect/>
          </a:stretch>
        </p:blipFill>
        <p:spPr>
          <a:xfrm>
            <a:off x="1654078" y="3243358"/>
            <a:ext cx="8534400" cy="1685925"/>
          </a:xfrm>
          <a:prstGeom prst="rect">
            <a:avLst/>
          </a:prstGeom>
        </p:spPr>
      </p:pic>
    </p:spTree>
    <p:extLst>
      <p:ext uri="{BB962C8B-B14F-4D97-AF65-F5344CB8AC3E}">
        <p14:creationId xmlns:p14="http://schemas.microsoft.com/office/powerpoint/2010/main" val="3692512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4322-0DC4-4574-9A55-9405FB948559}"/>
              </a:ext>
            </a:extLst>
          </p:cNvPr>
          <p:cNvSpPr>
            <a:spLocks noGrp="1"/>
          </p:cNvSpPr>
          <p:nvPr>
            <p:ph type="title"/>
          </p:nvPr>
        </p:nvSpPr>
        <p:spPr/>
        <p:txBody>
          <a:bodyPr/>
          <a:lstStyle/>
          <a:p>
            <a:endParaRPr lang="es-PE"/>
          </a:p>
        </p:txBody>
      </p:sp>
      <p:sp>
        <p:nvSpPr>
          <p:cNvPr id="3" name="Content Placeholder 2">
            <a:extLst>
              <a:ext uri="{FF2B5EF4-FFF2-40B4-BE49-F238E27FC236}">
                <a16:creationId xmlns:a16="http://schemas.microsoft.com/office/drawing/2014/main" id="{F4A989BF-2D52-429E-9331-D68961E8F021}"/>
              </a:ext>
            </a:extLst>
          </p:cNvPr>
          <p:cNvSpPr>
            <a:spLocks noGrp="1"/>
          </p:cNvSpPr>
          <p:nvPr>
            <p:ph idx="1"/>
          </p:nvPr>
        </p:nvSpPr>
        <p:spPr/>
        <p:txBody>
          <a:bodyPr/>
          <a:lstStyle/>
          <a:p>
            <a:r>
              <a:rPr lang="es-PE" dirty="0"/>
              <a:t>Librareis Used:</a:t>
            </a:r>
          </a:p>
          <a:p>
            <a:pPr lvl="1"/>
            <a:r>
              <a:rPr lang="en-US" dirty="0"/>
              <a:t>Pandas and </a:t>
            </a:r>
            <a:r>
              <a:rPr lang="en-US" dirty="0" err="1"/>
              <a:t>numpy</a:t>
            </a:r>
            <a:r>
              <a:rPr lang="en-US" dirty="0"/>
              <a:t> were used for data wrangling and analysis</a:t>
            </a:r>
          </a:p>
          <a:p>
            <a:pPr lvl="1"/>
            <a:r>
              <a:rPr lang="en-US" dirty="0"/>
              <a:t>Matplotlib was used for graph display.</a:t>
            </a:r>
          </a:p>
          <a:p>
            <a:pPr lvl="1"/>
            <a:r>
              <a:rPr lang="en-US" dirty="0" err="1"/>
              <a:t>Geopy</a:t>
            </a:r>
            <a:r>
              <a:rPr lang="en-US" dirty="0"/>
              <a:t> and folium were used for location and displaying data in maps.</a:t>
            </a:r>
          </a:p>
          <a:p>
            <a:pPr lvl="1"/>
            <a:r>
              <a:rPr lang="en-US" dirty="0" err="1"/>
              <a:t>Sklearn</a:t>
            </a:r>
            <a:r>
              <a:rPr lang="en-US" dirty="0"/>
              <a:t> for algorithms.</a:t>
            </a:r>
            <a:endParaRPr lang="es-PE" dirty="0"/>
          </a:p>
        </p:txBody>
      </p:sp>
    </p:spTree>
    <p:extLst>
      <p:ext uri="{BB962C8B-B14F-4D97-AF65-F5344CB8AC3E}">
        <p14:creationId xmlns:p14="http://schemas.microsoft.com/office/powerpoint/2010/main" val="2941019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E09CE87-170E-41EE-BA33-C27703F6D4C1}"/>
              </a:ext>
            </a:extLst>
          </p:cNvPr>
          <p:cNvPicPr>
            <a:picLocks noGrp="1" noChangeAspect="1"/>
          </p:cNvPicPr>
          <p:nvPr>
            <p:ph idx="1"/>
          </p:nvPr>
        </p:nvPicPr>
        <p:blipFill>
          <a:blip r:embed="rId2"/>
          <a:stretch>
            <a:fillRect/>
          </a:stretch>
        </p:blipFill>
        <p:spPr>
          <a:xfrm>
            <a:off x="223396" y="2073926"/>
            <a:ext cx="3678390" cy="3578729"/>
          </a:xfrm>
          <a:prstGeom prst="rect">
            <a:avLst/>
          </a:prstGeom>
        </p:spPr>
      </p:pic>
      <p:pic>
        <p:nvPicPr>
          <p:cNvPr id="5" name="Picture 4">
            <a:extLst>
              <a:ext uri="{FF2B5EF4-FFF2-40B4-BE49-F238E27FC236}">
                <a16:creationId xmlns:a16="http://schemas.microsoft.com/office/drawing/2014/main" id="{96970842-10FF-4590-8DD3-A99E143BAA5C}"/>
              </a:ext>
            </a:extLst>
          </p:cNvPr>
          <p:cNvPicPr>
            <a:picLocks noChangeAspect="1"/>
          </p:cNvPicPr>
          <p:nvPr/>
        </p:nvPicPr>
        <p:blipFill>
          <a:blip r:embed="rId3"/>
          <a:stretch>
            <a:fillRect/>
          </a:stretch>
        </p:blipFill>
        <p:spPr>
          <a:xfrm>
            <a:off x="4423534" y="2112025"/>
            <a:ext cx="3895831" cy="3506248"/>
          </a:xfrm>
          <a:prstGeom prst="rect">
            <a:avLst/>
          </a:prstGeom>
        </p:spPr>
      </p:pic>
      <p:pic>
        <p:nvPicPr>
          <p:cNvPr id="6" name="Picture 5">
            <a:extLst>
              <a:ext uri="{FF2B5EF4-FFF2-40B4-BE49-F238E27FC236}">
                <a16:creationId xmlns:a16="http://schemas.microsoft.com/office/drawing/2014/main" id="{565E32F7-7B35-4744-9BF9-C7B3548BBB6B}"/>
              </a:ext>
            </a:extLst>
          </p:cNvPr>
          <p:cNvPicPr>
            <a:picLocks noChangeAspect="1"/>
          </p:cNvPicPr>
          <p:nvPr/>
        </p:nvPicPr>
        <p:blipFill>
          <a:blip r:embed="rId4"/>
          <a:stretch>
            <a:fillRect/>
          </a:stretch>
        </p:blipFill>
        <p:spPr>
          <a:xfrm>
            <a:off x="8567073" y="2135837"/>
            <a:ext cx="3533429" cy="3460948"/>
          </a:xfrm>
          <a:prstGeom prst="rect">
            <a:avLst/>
          </a:prstGeom>
        </p:spPr>
      </p:pic>
      <p:sp>
        <p:nvSpPr>
          <p:cNvPr id="7" name="TextBox 6">
            <a:extLst>
              <a:ext uri="{FF2B5EF4-FFF2-40B4-BE49-F238E27FC236}">
                <a16:creationId xmlns:a16="http://schemas.microsoft.com/office/drawing/2014/main" id="{0B08769D-F87E-4610-B9F8-A483AF5EDCBB}"/>
              </a:ext>
            </a:extLst>
          </p:cNvPr>
          <p:cNvSpPr txBox="1"/>
          <p:nvPr/>
        </p:nvSpPr>
        <p:spPr>
          <a:xfrm>
            <a:off x="314037" y="1020679"/>
            <a:ext cx="3679597" cy="369332"/>
          </a:xfrm>
          <a:prstGeom prst="rect">
            <a:avLst/>
          </a:prstGeom>
          <a:noFill/>
        </p:spPr>
        <p:txBody>
          <a:bodyPr wrap="none" rtlCol="0">
            <a:spAutoFit/>
          </a:bodyPr>
          <a:lstStyle/>
          <a:p>
            <a:r>
              <a:rPr lang="es-PE" dirty="0" err="1"/>
              <a:t>Summary</a:t>
            </a:r>
            <a:r>
              <a:rPr lang="es-PE" dirty="0"/>
              <a:t> </a:t>
            </a:r>
            <a:r>
              <a:rPr lang="es-PE" dirty="0" err="1"/>
              <a:t>of</a:t>
            </a:r>
            <a:r>
              <a:rPr lang="es-PE" dirty="0"/>
              <a:t> </a:t>
            </a:r>
            <a:r>
              <a:rPr lang="es-PE" dirty="0" err="1"/>
              <a:t>datasets</a:t>
            </a:r>
            <a:r>
              <a:rPr lang="es-PE" dirty="0"/>
              <a:t> </a:t>
            </a:r>
            <a:r>
              <a:rPr lang="es-PE" dirty="0" err="1"/>
              <a:t>for</a:t>
            </a:r>
            <a:r>
              <a:rPr lang="es-PE" dirty="0"/>
              <a:t> </a:t>
            </a:r>
            <a:r>
              <a:rPr lang="es-PE" dirty="0" err="1"/>
              <a:t>each</a:t>
            </a:r>
            <a:r>
              <a:rPr lang="es-PE" dirty="0"/>
              <a:t> </a:t>
            </a:r>
            <a:r>
              <a:rPr lang="es-PE" dirty="0" err="1"/>
              <a:t>district</a:t>
            </a:r>
            <a:endParaRPr lang="es-PE" dirty="0"/>
          </a:p>
        </p:txBody>
      </p:sp>
    </p:spTree>
    <p:extLst>
      <p:ext uri="{BB962C8B-B14F-4D97-AF65-F5344CB8AC3E}">
        <p14:creationId xmlns:p14="http://schemas.microsoft.com/office/powerpoint/2010/main" val="3898255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ACF8DA5-0ADF-458B-AA33-5E24DCC400DA}"/>
              </a:ext>
            </a:extLst>
          </p:cNvPr>
          <p:cNvPicPr>
            <a:picLocks noGrp="1" noChangeAspect="1"/>
          </p:cNvPicPr>
          <p:nvPr>
            <p:ph idx="1"/>
          </p:nvPr>
        </p:nvPicPr>
        <p:blipFill>
          <a:blip r:embed="rId2"/>
          <a:stretch>
            <a:fillRect/>
          </a:stretch>
        </p:blipFill>
        <p:spPr>
          <a:xfrm>
            <a:off x="758826" y="2060401"/>
            <a:ext cx="3194338" cy="2737198"/>
          </a:xfrm>
          <a:prstGeom prst="rect">
            <a:avLst/>
          </a:prstGeom>
        </p:spPr>
      </p:pic>
      <p:pic>
        <p:nvPicPr>
          <p:cNvPr id="5" name="Picture 4">
            <a:extLst>
              <a:ext uri="{FF2B5EF4-FFF2-40B4-BE49-F238E27FC236}">
                <a16:creationId xmlns:a16="http://schemas.microsoft.com/office/drawing/2014/main" id="{0725418D-B314-4F08-90DA-80DC5D5ABEAC}"/>
              </a:ext>
            </a:extLst>
          </p:cNvPr>
          <p:cNvPicPr>
            <a:picLocks noChangeAspect="1"/>
          </p:cNvPicPr>
          <p:nvPr/>
        </p:nvPicPr>
        <p:blipFill>
          <a:blip r:embed="rId3"/>
          <a:stretch>
            <a:fillRect/>
          </a:stretch>
        </p:blipFill>
        <p:spPr>
          <a:xfrm>
            <a:off x="4327380" y="2060402"/>
            <a:ext cx="3421929" cy="2719690"/>
          </a:xfrm>
          <a:prstGeom prst="rect">
            <a:avLst/>
          </a:prstGeom>
        </p:spPr>
      </p:pic>
      <p:pic>
        <p:nvPicPr>
          <p:cNvPr id="6" name="Picture 5">
            <a:extLst>
              <a:ext uri="{FF2B5EF4-FFF2-40B4-BE49-F238E27FC236}">
                <a16:creationId xmlns:a16="http://schemas.microsoft.com/office/drawing/2014/main" id="{DE69EA94-2F14-4EE3-90B6-CD565AA4864E}"/>
              </a:ext>
            </a:extLst>
          </p:cNvPr>
          <p:cNvPicPr>
            <a:picLocks noChangeAspect="1"/>
          </p:cNvPicPr>
          <p:nvPr/>
        </p:nvPicPr>
        <p:blipFill>
          <a:blip r:embed="rId4"/>
          <a:stretch>
            <a:fillRect/>
          </a:stretch>
        </p:blipFill>
        <p:spPr>
          <a:xfrm>
            <a:off x="8123525" y="2060401"/>
            <a:ext cx="3421929" cy="2751415"/>
          </a:xfrm>
          <a:prstGeom prst="rect">
            <a:avLst/>
          </a:prstGeom>
        </p:spPr>
      </p:pic>
      <p:sp>
        <p:nvSpPr>
          <p:cNvPr id="7" name="TextBox 6">
            <a:extLst>
              <a:ext uri="{FF2B5EF4-FFF2-40B4-BE49-F238E27FC236}">
                <a16:creationId xmlns:a16="http://schemas.microsoft.com/office/drawing/2014/main" id="{61DBC456-987B-4E19-96F0-AD8696428141}"/>
              </a:ext>
            </a:extLst>
          </p:cNvPr>
          <p:cNvSpPr txBox="1"/>
          <p:nvPr/>
        </p:nvSpPr>
        <p:spPr>
          <a:xfrm>
            <a:off x="683491" y="1228436"/>
            <a:ext cx="2212080" cy="369332"/>
          </a:xfrm>
          <a:prstGeom prst="rect">
            <a:avLst/>
          </a:prstGeom>
          <a:noFill/>
        </p:spPr>
        <p:txBody>
          <a:bodyPr wrap="none" rtlCol="0">
            <a:spAutoFit/>
          </a:bodyPr>
          <a:lstStyle/>
          <a:p>
            <a:r>
              <a:rPr lang="es-PE" dirty="0"/>
              <a:t>Restaurant </a:t>
            </a:r>
            <a:r>
              <a:rPr lang="es-PE" dirty="0" err="1"/>
              <a:t>categories</a:t>
            </a:r>
            <a:endParaRPr lang="es-PE" dirty="0"/>
          </a:p>
        </p:txBody>
      </p:sp>
      <p:pic>
        <p:nvPicPr>
          <p:cNvPr id="8" name="Picture 7">
            <a:extLst>
              <a:ext uri="{FF2B5EF4-FFF2-40B4-BE49-F238E27FC236}">
                <a16:creationId xmlns:a16="http://schemas.microsoft.com/office/drawing/2014/main" id="{40A2AD89-EDD7-4CAA-9C54-C6BF224E8452}"/>
              </a:ext>
            </a:extLst>
          </p:cNvPr>
          <p:cNvPicPr>
            <a:picLocks noChangeAspect="1"/>
          </p:cNvPicPr>
          <p:nvPr/>
        </p:nvPicPr>
        <p:blipFill>
          <a:blip r:embed="rId5"/>
          <a:stretch>
            <a:fillRect/>
          </a:stretch>
        </p:blipFill>
        <p:spPr>
          <a:xfrm>
            <a:off x="2446309" y="5201256"/>
            <a:ext cx="8296275" cy="561975"/>
          </a:xfrm>
          <a:prstGeom prst="rect">
            <a:avLst/>
          </a:prstGeom>
        </p:spPr>
      </p:pic>
    </p:spTree>
    <p:extLst>
      <p:ext uri="{BB962C8B-B14F-4D97-AF65-F5344CB8AC3E}">
        <p14:creationId xmlns:p14="http://schemas.microsoft.com/office/powerpoint/2010/main" val="2493319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7680ED-0E68-45C9-9C5E-7483E972102D}"/>
              </a:ext>
            </a:extLst>
          </p:cNvPr>
          <p:cNvSpPr txBox="1"/>
          <p:nvPr/>
        </p:nvSpPr>
        <p:spPr>
          <a:xfrm>
            <a:off x="1170248" y="1771477"/>
            <a:ext cx="2228815" cy="369332"/>
          </a:xfrm>
          <a:prstGeom prst="rect">
            <a:avLst/>
          </a:prstGeom>
          <a:noFill/>
        </p:spPr>
        <p:txBody>
          <a:bodyPr wrap="none" rtlCol="0">
            <a:spAutoFit/>
          </a:bodyPr>
          <a:lstStyle/>
          <a:p>
            <a:r>
              <a:rPr lang="es-PE" dirty="0"/>
              <a:t>Foursquare </a:t>
            </a:r>
            <a:r>
              <a:rPr lang="es-PE" dirty="0" err="1"/>
              <a:t>price</a:t>
            </a:r>
            <a:r>
              <a:rPr lang="es-PE" dirty="0"/>
              <a:t> </a:t>
            </a:r>
            <a:r>
              <a:rPr lang="es-PE" dirty="0" err="1"/>
              <a:t>tiers</a:t>
            </a:r>
            <a:endParaRPr lang="es-PE" dirty="0"/>
          </a:p>
        </p:txBody>
      </p:sp>
      <p:pic>
        <p:nvPicPr>
          <p:cNvPr id="8" name="Content Placeholder 7">
            <a:extLst>
              <a:ext uri="{FF2B5EF4-FFF2-40B4-BE49-F238E27FC236}">
                <a16:creationId xmlns:a16="http://schemas.microsoft.com/office/drawing/2014/main" id="{FF67E60A-B048-4A74-99F9-B20F0926E01B}"/>
              </a:ext>
            </a:extLst>
          </p:cNvPr>
          <p:cNvPicPr>
            <a:picLocks noGrp="1" noChangeAspect="1"/>
          </p:cNvPicPr>
          <p:nvPr>
            <p:ph idx="1"/>
          </p:nvPr>
        </p:nvPicPr>
        <p:blipFill>
          <a:blip r:embed="rId2"/>
          <a:stretch>
            <a:fillRect/>
          </a:stretch>
        </p:blipFill>
        <p:spPr>
          <a:xfrm>
            <a:off x="1285875" y="2634456"/>
            <a:ext cx="9620250" cy="2733675"/>
          </a:xfrm>
          <a:prstGeom prst="rect">
            <a:avLst/>
          </a:prstGeom>
        </p:spPr>
      </p:pic>
    </p:spTree>
    <p:extLst>
      <p:ext uri="{BB962C8B-B14F-4D97-AF65-F5344CB8AC3E}">
        <p14:creationId xmlns:p14="http://schemas.microsoft.com/office/powerpoint/2010/main" val="756430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0073354-8F12-4416-8337-EB77785A5E6D}"/>
              </a:ext>
            </a:extLst>
          </p:cNvPr>
          <p:cNvPicPr>
            <a:picLocks noGrp="1" noChangeAspect="1"/>
          </p:cNvPicPr>
          <p:nvPr>
            <p:ph idx="1"/>
          </p:nvPr>
        </p:nvPicPr>
        <p:blipFill>
          <a:blip r:embed="rId2"/>
          <a:stretch>
            <a:fillRect/>
          </a:stretch>
        </p:blipFill>
        <p:spPr>
          <a:xfrm>
            <a:off x="1166669" y="2661877"/>
            <a:ext cx="9563100" cy="2752725"/>
          </a:xfrm>
          <a:prstGeom prst="rect">
            <a:avLst/>
          </a:prstGeom>
        </p:spPr>
      </p:pic>
      <p:sp>
        <p:nvSpPr>
          <p:cNvPr id="5" name="TextBox 4">
            <a:extLst>
              <a:ext uri="{FF2B5EF4-FFF2-40B4-BE49-F238E27FC236}">
                <a16:creationId xmlns:a16="http://schemas.microsoft.com/office/drawing/2014/main" id="{B311B8F1-1328-4BFD-BBE3-F06D6C3881A9}"/>
              </a:ext>
            </a:extLst>
          </p:cNvPr>
          <p:cNvSpPr txBox="1"/>
          <p:nvPr/>
        </p:nvSpPr>
        <p:spPr>
          <a:xfrm>
            <a:off x="1166669" y="1828799"/>
            <a:ext cx="1930978" cy="369332"/>
          </a:xfrm>
          <a:prstGeom prst="rect">
            <a:avLst/>
          </a:prstGeom>
          <a:noFill/>
        </p:spPr>
        <p:txBody>
          <a:bodyPr wrap="none" rtlCol="0">
            <a:spAutoFit/>
          </a:bodyPr>
          <a:lstStyle/>
          <a:p>
            <a:r>
              <a:rPr lang="es-PE" dirty="0"/>
              <a:t>Foursquare ratings</a:t>
            </a:r>
          </a:p>
        </p:txBody>
      </p:sp>
    </p:spTree>
    <p:extLst>
      <p:ext uri="{BB962C8B-B14F-4D97-AF65-F5344CB8AC3E}">
        <p14:creationId xmlns:p14="http://schemas.microsoft.com/office/powerpoint/2010/main" val="3972201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F8BB7F7-7F4E-4B06-8D1E-D8CC3C70FC92}"/>
              </a:ext>
            </a:extLst>
          </p:cNvPr>
          <p:cNvPicPr>
            <a:picLocks noGrp="1" noChangeAspect="1"/>
          </p:cNvPicPr>
          <p:nvPr>
            <p:ph idx="1"/>
          </p:nvPr>
        </p:nvPicPr>
        <p:blipFill>
          <a:blip r:embed="rId2"/>
          <a:stretch>
            <a:fillRect/>
          </a:stretch>
        </p:blipFill>
        <p:spPr>
          <a:xfrm>
            <a:off x="1104466" y="2563019"/>
            <a:ext cx="9705975" cy="2876550"/>
          </a:xfrm>
          <a:prstGeom prst="rect">
            <a:avLst/>
          </a:prstGeom>
        </p:spPr>
      </p:pic>
      <p:sp>
        <p:nvSpPr>
          <p:cNvPr id="5" name="TextBox 4">
            <a:extLst>
              <a:ext uri="{FF2B5EF4-FFF2-40B4-BE49-F238E27FC236}">
                <a16:creationId xmlns:a16="http://schemas.microsoft.com/office/drawing/2014/main" id="{7F901699-B52F-430F-B9C5-6F215196F580}"/>
              </a:ext>
            </a:extLst>
          </p:cNvPr>
          <p:cNvSpPr txBox="1"/>
          <p:nvPr/>
        </p:nvSpPr>
        <p:spPr>
          <a:xfrm>
            <a:off x="988291" y="1819563"/>
            <a:ext cx="1704377" cy="369332"/>
          </a:xfrm>
          <a:prstGeom prst="rect">
            <a:avLst/>
          </a:prstGeom>
          <a:noFill/>
        </p:spPr>
        <p:txBody>
          <a:bodyPr wrap="none" rtlCol="0">
            <a:spAutoFit/>
          </a:bodyPr>
          <a:lstStyle/>
          <a:p>
            <a:r>
              <a:rPr lang="es-PE" dirty="0"/>
              <a:t>Foursquare </a:t>
            </a:r>
            <a:r>
              <a:rPr lang="es-PE" dirty="0" err="1"/>
              <a:t>likes</a:t>
            </a:r>
            <a:endParaRPr lang="es-PE" dirty="0"/>
          </a:p>
        </p:txBody>
      </p:sp>
    </p:spTree>
    <p:extLst>
      <p:ext uri="{BB962C8B-B14F-4D97-AF65-F5344CB8AC3E}">
        <p14:creationId xmlns:p14="http://schemas.microsoft.com/office/powerpoint/2010/main" val="2320995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TotalTime>
  <Words>396</Words>
  <Application>Microsoft Office PowerPoint</Application>
  <PresentationFormat>Widescreen</PresentationFormat>
  <Paragraphs>25</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Tw Cen MT</vt:lpstr>
      <vt:lpstr>Circuit</vt:lpstr>
      <vt:lpstr>Applied Data Science Capstone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dc:title>
  <dc:creator>Hussain Abbas</dc:creator>
  <cp:lastModifiedBy>Hussain Abbas</cp:lastModifiedBy>
  <cp:revision>1</cp:revision>
  <dcterms:created xsi:type="dcterms:W3CDTF">2020-01-23T01:08:03Z</dcterms:created>
  <dcterms:modified xsi:type="dcterms:W3CDTF">2020-01-23T01:09:25Z</dcterms:modified>
</cp:coreProperties>
</file>