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5" r:id="rId7"/>
    <p:sldId id="276" r:id="rId8"/>
    <p:sldId id="277" r:id="rId9"/>
    <p:sldId id="278" r:id="rId10"/>
    <p:sldId id="261" r:id="rId11"/>
    <p:sldId id="262" r:id="rId12"/>
    <p:sldId id="264" r:id="rId13"/>
    <p:sldId id="265"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18D3C0-B427-46EC-BC16-D22E350DA3CE}">
          <p14:sldIdLst>
            <p14:sldId id="256"/>
            <p14:sldId id="257"/>
            <p14:sldId id="258"/>
            <p14:sldId id="259"/>
            <p14:sldId id="260"/>
            <p14:sldId id="275"/>
            <p14:sldId id="276"/>
            <p14:sldId id="277"/>
            <p14:sldId id="278"/>
            <p14:sldId id="261"/>
            <p14:sldId id="262"/>
            <p14:sldId id="264"/>
            <p14:sldId id="265"/>
            <p14:sldId id="267"/>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4" d="100"/>
          <a:sy n="74" d="100"/>
        </p:scale>
        <p:origin x="3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7/25/2023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7/25/2023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8EF04-2C4E-418D-808A-DBC549F650F0}"/>
              </a:ext>
            </a:extLst>
          </p:cNvPr>
          <p:cNvSpPr>
            <a:spLocks noGrp="1"/>
          </p:cNvSpPr>
          <p:nvPr>
            <p:ph type="ctrTitle"/>
          </p:nvPr>
        </p:nvSpPr>
        <p:spPr/>
        <p:txBody>
          <a:bodyPr/>
          <a:lstStyle/>
          <a:p>
            <a:r>
              <a:rPr lang="en-US" dirty="0" err="1"/>
              <a:t>UnAcademy</a:t>
            </a:r>
            <a:endParaRPr lang="en-US" dirty="0"/>
          </a:p>
        </p:txBody>
      </p:sp>
      <p:sp>
        <p:nvSpPr>
          <p:cNvPr id="3" name="Subtitle 2">
            <a:extLst>
              <a:ext uri="{FF2B5EF4-FFF2-40B4-BE49-F238E27FC236}">
                <a16:creationId xmlns:a16="http://schemas.microsoft.com/office/drawing/2014/main" id="{F25E3442-D140-405C-AC26-E266D1024027}"/>
              </a:ext>
            </a:extLst>
          </p:cNvPr>
          <p:cNvSpPr>
            <a:spLocks noGrp="1"/>
          </p:cNvSpPr>
          <p:nvPr>
            <p:ph type="subTitle" idx="1"/>
          </p:nvPr>
        </p:nvSpPr>
        <p:spPr>
          <a:xfrm>
            <a:off x="999687" y="4385732"/>
            <a:ext cx="10160438" cy="1405467"/>
          </a:xfrm>
        </p:spPr>
        <p:txBody>
          <a:bodyPr>
            <a:normAutofit fontScale="25000" lnSpcReduction="20000"/>
          </a:bodyPr>
          <a:lstStyle/>
          <a:p>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To provide digital education for all types of learners.</a:t>
            </a:r>
          </a:p>
          <a:p>
            <a:pPr algn="l"/>
            <a:r>
              <a:rPr lang="en-US" sz="7200" dirty="0">
                <a:effectLst/>
                <a:latin typeface="Calibri" panose="020F0502020204030204" pitchFamily="34" charset="0"/>
                <a:ea typeface="Calibri" panose="020F0502020204030204" pitchFamily="34" charset="0"/>
                <a:cs typeface="Times New Roman" panose="02020603050405020304" pitchFamily="18" charset="0"/>
              </a:rPr>
              <a:t>Team: Cyclone</a:t>
            </a:r>
          </a:p>
          <a:p>
            <a:pPr marL="342900" indent="-342900" algn="l">
              <a:buAutoNum type="arabicPeriod"/>
            </a:pPr>
            <a:r>
              <a:rPr lang="en-US" sz="7200" dirty="0" err="1">
                <a:latin typeface="Calibri" panose="020F0502020204030204" pitchFamily="34" charset="0"/>
                <a:ea typeface="Calibri" panose="020F0502020204030204" pitchFamily="34" charset="0"/>
                <a:cs typeface="Times New Roman" panose="02020603050405020304" pitchFamily="18" charset="0"/>
              </a:rPr>
              <a:t>Hareesh</a:t>
            </a:r>
            <a:r>
              <a:rPr lang="en-US" sz="7200" dirty="0">
                <a:latin typeface="Calibri" panose="020F0502020204030204" pitchFamily="34" charset="0"/>
                <a:ea typeface="Calibri" panose="020F0502020204030204" pitchFamily="34" charset="0"/>
                <a:cs typeface="Times New Roman" panose="02020603050405020304" pitchFamily="18" charset="0"/>
              </a:rPr>
              <a:t> </a:t>
            </a:r>
            <a:r>
              <a:rPr lang="en-US" sz="7200" dirty="0" err="1">
                <a:latin typeface="Calibri" panose="020F0502020204030204" pitchFamily="34" charset="0"/>
                <a:ea typeface="Calibri" panose="020F0502020204030204" pitchFamily="34" charset="0"/>
                <a:cs typeface="Times New Roman" panose="02020603050405020304" pitchFamily="18" charset="0"/>
              </a:rPr>
              <a:t>Dasari</a:t>
            </a:r>
            <a:endParaRPr lang="en-US" sz="7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rabicPeriod"/>
            </a:pPr>
            <a:r>
              <a:rPr lang="en-US" sz="7200" dirty="0">
                <a:effectLst/>
                <a:latin typeface="Calibri" panose="020F0502020204030204" pitchFamily="34" charset="0"/>
                <a:ea typeface="Calibri" panose="020F0502020204030204" pitchFamily="34" charset="0"/>
                <a:cs typeface="Times New Roman" panose="02020603050405020304" pitchFamily="18" charset="0"/>
              </a:rPr>
              <a:t>Imran</a:t>
            </a:r>
          </a:p>
          <a:p>
            <a:pPr marL="342900" indent="-342900" algn="l">
              <a:buAutoNum type="arabicPeriod"/>
            </a:pPr>
            <a:r>
              <a:rPr lang="en-US" sz="7200" dirty="0">
                <a:latin typeface="Calibri" panose="020F0502020204030204" pitchFamily="34" charset="0"/>
                <a:ea typeface="Calibri" panose="020F0502020204030204" pitchFamily="34" charset="0"/>
                <a:cs typeface="Times New Roman" panose="02020603050405020304" pitchFamily="18" charset="0"/>
              </a:rPr>
              <a:t>Hari Priya</a:t>
            </a:r>
          </a:p>
          <a:p>
            <a:pPr marL="342900" indent="-342900" algn="l">
              <a:buAutoNum type="arabicPeriod"/>
            </a:pPr>
            <a:r>
              <a:rPr lang="en-US" sz="7200" dirty="0" err="1">
                <a:latin typeface="Calibri" panose="020F0502020204030204" pitchFamily="34" charset="0"/>
                <a:ea typeface="Calibri" panose="020F0502020204030204" pitchFamily="34" charset="0"/>
                <a:cs typeface="Times New Roman" panose="02020603050405020304" pitchFamily="18" charset="0"/>
              </a:rPr>
              <a:t>Rukma</a:t>
            </a:r>
            <a:endParaRPr lang="en-US" sz="7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rabicPeriod"/>
            </a:pPr>
            <a:r>
              <a:rPr lang="en-US" sz="7200" dirty="0" err="1">
                <a:latin typeface="Calibri" panose="020F0502020204030204" pitchFamily="34" charset="0"/>
                <a:ea typeface="Calibri" panose="020F0502020204030204" pitchFamily="34" charset="0"/>
                <a:cs typeface="Times New Roman" panose="02020603050405020304" pitchFamily="18" charset="0"/>
              </a:rPr>
              <a:t>Akhila</a:t>
            </a:r>
            <a:endParaRPr lang="en-US" sz="7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E789AEC9-A036-42FA-BB31-688684F14087}"/>
              </a:ext>
            </a:extLst>
          </p:cNvPr>
          <p:cNvPicPr>
            <a:picLocks noChangeAspect="1"/>
          </p:cNvPicPr>
          <p:nvPr/>
        </p:nvPicPr>
        <p:blipFill>
          <a:blip r:embed="rId2"/>
          <a:stretch>
            <a:fillRect/>
          </a:stretch>
        </p:blipFill>
        <p:spPr>
          <a:xfrm>
            <a:off x="999687" y="426128"/>
            <a:ext cx="5925424" cy="3959604"/>
          </a:xfrm>
          <a:prstGeom prst="rect">
            <a:avLst/>
          </a:prstGeom>
        </p:spPr>
      </p:pic>
    </p:spTree>
    <p:extLst>
      <p:ext uri="{BB962C8B-B14F-4D97-AF65-F5344CB8AC3E}">
        <p14:creationId xmlns:p14="http://schemas.microsoft.com/office/powerpoint/2010/main" val="1587685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DA70AEF-466B-AC63-E012-D2F29ABE627F}"/>
              </a:ext>
            </a:extLst>
          </p:cNvPr>
          <p:cNvSpPr>
            <a:spLocks noGrp="1"/>
          </p:cNvSpPr>
          <p:nvPr>
            <p:ph type="title"/>
          </p:nvPr>
        </p:nvSpPr>
        <p:spPr>
          <a:xfrm>
            <a:off x="685801" y="533400"/>
            <a:ext cx="10820400" cy="1177092"/>
          </a:xfrm>
        </p:spPr>
        <p:txBody>
          <a:bodyPr anchor="b">
            <a:normAutofit/>
          </a:bodyPr>
          <a:lstStyle/>
          <a:p>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Risk Management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(Hari Priya)</a:t>
            </a:r>
            <a:endParaRPr lang="en-US" sz="2000" dirty="0"/>
          </a:p>
        </p:txBody>
      </p:sp>
      <p:cxnSp>
        <p:nvCxnSpPr>
          <p:cNvPr id="11" name="Straight Connector 10">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65DC4AC-8201-D9D7-E70A-EFE02171DBED}"/>
              </a:ext>
            </a:extLst>
          </p:cNvPr>
          <p:cNvSpPr>
            <a:spLocks noGrp="1"/>
          </p:cNvSpPr>
          <p:nvPr>
            <p:ph idx="1"/>
          </p:nvPr>
        </p:nvSpPr>
        <p:spPr>
          <a:xfrm>
            <a:off x="685801" y="1858704"/>
            <a:ext cx="10820400" cy="3941123"/>
          </a:xfrm>
        </p:spPr>
        <p:txBody>
          <a:bodyPr anchor="t">
            <a:normAutofit/>
          </a:bodyPr>
          <a:lstStyle/>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Risk Management Plan: </a:t>
            </a:r>
            <a:r>
              <a:rPr lang="en-US" sz="2000" dirty="0">
                <a:latin typeface="Times New Roman" panose="02020603050405020304" pitchFamily="18" charset="0"/>
                <a:cs typeface="Times New Roman" panose="02020603050405020304" pitchFamily="18" charset="0"/>
              </a:rPr>
              <a:t>Risk management is the practice of identifying, evaluating, and mitigating or reducing potential risks that could impact a project's desired outcomes. Project managers are responsible for overseeing the risk management process throughout the entire project duration.</a:t>
            </a:r>
          </a:p>
          <a:p>
            <a:pPr algn="just"/>
            <a:r>
              <a:rPr lang="en-US" sz="2000" dirty="0">
                <a:latin typeface="Times New Roman" panose="02020603050405020304" pitchFamily="18" charset="0"/>
                <a:cs typeface="Times New Roman" panose="02020603050405020304" pitchFamily="18" charset="0"/>
              </a:rPr>
              <a:t>Project managers must be mindful of the various risks they may encounter, which can vary depending on the project type. </a:t>
            </a: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Monitor and control Risk</a:t>
            </a:r>
            <a:r>
              <a:rPr lang="en-US" sz="2000" dirty="0">
                <a:latin typeface="Times New Roman" panose="02020603050405020304" pitchFamily="18" charset="0"/>
                <a:cs typeface="Times New Roman" panose="02020603050405020304" pitchFamily="18" charset="0"/>
              </a:rPr>
              <a:t>: The process of monitoring and controlling risks involves executing response plans, continuously tracking identified risks, identifying and addressing new risks as they arise, and enhancing risk management procedures. It also includes evaluating the effectiveness of implemented risk response plans, identifying potential risk factors within the project, assessing the need for modifications or closure of existing risks, and maintaining vigilance over ongoing risks.</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210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69DCA-B9A4-A24D-92A2-2BEA3AF6116A}"/>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12C42418-FF91-E6B0-4829-8965A5D090AC}"/>
              </a:ext>
            </a:extLst>
          </p:cNvPr>
          <p:cNvPicPr>
            <a:picLocks noGrp="1" noChangeAspect="1"/>
          </p:cNvPicPr>
          <p:nvPr>
            <p:ph idx="1"/>
          </p:nvPr>
        </p:nvPicPr>
        <p:blipFill rotWithShape="1">
          <a:blip r:embed="rId2"/>
          <a:srcRect t="13028"/>
          <a:stretch/>
        </p:blipFill>
        <p:spPr>
          <a:xfrm>
            <a:off x="187137" y="162560"/>
            <a:ext cx="11889348" cy="6604000"/>
          </a:xfrm>
          <a:prstGeom prst="rect">
            <a:avLst/>
          </a:prstGeom>
        </p:spPr>
      </p:pic>
    </p:spTree>
    <p:extLst>
      <p:ext uri="{BB962C8B-B14F-4D97-AF65-F5344CB8AC3E}">
        <p14:creationId xmlns:p14="http://schemas.microsoft.com/office/powerpoint/2010/main" val="1285725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99B7-66DB-125B-611E-518341E3C73F}"/>
              </a:ext>
            </a:extLst>
          </p:cNvPr>
          <p:cNvSpPr>
            <a:spLocks noGrp="1"/>
          </p:cNvSpPr>
          <p:nvPr>
            <p:ph type="title"/>
          </p:nvPr>
        </p:nvSpPr>
        <p:spPr>
          <a:xfrm>
            <a:off x="632651" y="643465"/>
            <a:ext cx="3746091" cy="5571072"/>
          </a:xfrm>
        </p:spPr>
        <p:txBody>
          <a:bodyPr>
            <a:norm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Resource Management Plan: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p>
        </p:txBody>
      </p:sp>
      <p:sp>
        <p:nvSpPr>
          <p:cNvPr id="5" name="Content Placeholder 4">
            <a:extLst>
              <a:ext uri="{FF2B5EF4-FFF2-40B4-BE49-F238E27FC236}">
                <a16:creationId xmlns:a16="http://schemas.microsoft.com/office/drawing/2014/main" id="{CF8BAB3F-7D16-EE4B-2726-3AB030560547}"/>
              </a:ext>
            </a:extLst>
          </p:cNvPr>
          <p:cNvSpPr>
            <a:spLocks noGrp="1"/>
          </p:cNvSpPr>
          <p:nvPr>
            <p:ph idx="1"/>
          </p:nvPr>
        </p:nvSpPr>
        <p:spPr>
          <a:xfrm>
            <a:off x="4709650" y="643464"/>
            <a:ext cx="6838883" cy="3731891"/>
          </a:xfrm>
        </p:spPr>
        <p:txBody>
          <a:bodyPr>
            <a:normAutofit/>
          </a:bodyPr>
          <a:lstStyle/>
          <a:p>
            <a:pPr algn="just">
              <a:buFont typeface="Wingdings" panose="05000000000000000000" pitchFamily="2" charset="2"/>
              <a:buChar char="Ø"/>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Resource Project Management: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The resource management plan is critical for project success as it involves planning, organizing, managing, and evaluating the efforts of project resources. Its goal is to effectively allocate, schedule, and utilize resources within the organization. The project manager must ensure adequate resources are allocated to specific process procedures. This involves following procedural stages, such as creating a comprehensive plan that considers the required number of employees and their availability for project delivery, monitoring resource utilization, and conducting regular team meetings to track progress and recognize achievements.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F9F2F888-23EC-9040-47ED-DBC30DCB91EF}"/>
              </a:ext>
            </a:extLst>
          </p:cNvPr>
          <p:cNvPicPr>
            <a:picLocks noChangeAspect="1"/>
          </p:cNvPicPr>
          <p:nvPr/>
        </p:nvPicPr>
        <p:blipFill>
          <a:blip r:embed="rId3"/>
          <a:stretch>
            <a:fillRect/>
          </a:stretch>
        </p:blipFill>
        <p:spPr>
          <a:xfrm>
            <a:off x="5069840" y="4145280"/>
            <a:ext cx="6686427" cy="2473741"/>
          </a:xfrm>
          <a:prstGeom prst="roundRect">
            <a:avLst>
              <a:gd name="adj" fmla="val 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17732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0AA6-5649-708D-3D6D-DB6337A07E0E}"/>
              </a:ext>
            </a:extLst>
          </p:cNvPr>
          <p:cNvSpPr>
            <a:spLocks noGrp="1"/>
          </p:cNvSpPr>
          <p:nvPr>
            <p:ph type="title"/>
          </p:nvPr>
        </p:nvSpPr>
        <p:spPr>
          <a:xfrm>
            <a:off x="685802" y="609600"/>
            <a:ext cx="6282266" cy="1456267"/>
          </a:xfrm>
        </p:spPr>
        <p:txBody>
          <a:bodyPr>
            <a:normAutofit fontScale="90000"/>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Resource Management (Continued)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B546F8-C3F7-2286-4758-0931124E7D6F}"/>
              </a:ext>
            </a:extLst>
          </p:cNvPr>
          <p:cNvSpPr>
            <a:spLocks noGrp="1"/>
          </p:cNvSpPr>
          <p:nvPr>
            <p:ph idx="1"/>
          </p:nvPr>
        </p:nvSpPr>
        <p:spPr>
          <a:xfrm>
            <a:off x="685802" y="2142067"/>
            <a:ext cx="6282266" cy="3649133"/>
          </a:xfrm>
        </p:spPr>
        <p:txBody>
          <a:bodyPr>
            <a:normAutofit fontScale="70000" lnSpcReduction="20000"/>
          </a:bodyPr>
          <a:lstStyle/>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sz="2300" b="1" dirty="0">
                <a:latin typeface="Times New Roman" panose="02020603050405020304" pitchFamily="18" charset="0"/>
                <a:cs typeface="Times New Roman" panose="02020603050405020304" pitchFamily="18" charset="0"/>
              </a:rPr>
              <a:t>Organizational Structure</a:t>
            </a:r>
            <a:r>
              <a:rPr lang="en-US" sz="2300" dirty="0">
                <a:latin typeface="Times New Roman" panose="02020603050405020304" pitchFamily="18" charset="0"/>
                <a:cs typeface="Times New Roman" panose="02020603050405020304" pitchFamily="18" charset="0"/>
              </a:rPr>
              <a:t>: An organizational structure serves as a blueprint or framework for effectively carrying out tasks. It establishes procedures that act as a roadmap for achieving business success. By depicting the distribution of power and information within the company, it facilitates clarity regarding roles, responsibilities, and accountability for everyone involved.</a:t>
            </a:r>
          </a:p>
          <a:p>
            <a:pPr marL="0" indent="0" algn="just">
              <a:buNone/>
            </a:pPr>
            <a:r>
              <a:rPr lang="en-US" sz="2300" b="1" dirty="0">
                <a:latin typeface="Times New Roman" panose="02020603050405020304" pitchFamily="18" charset="0"/>
                <a:cs typeface="Times New Roman" panose="02020603050405020304" pitchFamily="18" charset="0"/>
              </a:rPr>
              <a:t>Resource Estimation &amp; Acquisition: </a:t>
            </a:r>
            <a:r>
              <a:rPr lang="en-US" sz="2300" dirty="0">
                <a:latin typeface="Times New Roman" panose="02020603050405020304" pitchFamily="18" charset="0"/>
                <a:cs typeface="Times New Roman" panose="02020603050405020304" pitchFamily="18" charset="0"/>
              </a:rPr>
              <a:t>Resource estimation involves allocating the required resources to specific project activities, encompassing not just the necessary skill sets but also hardware equipment and software needed for project completion.</a:t>
            </a:r>
          </a:p>
          <a:p>
            <a:pPr marL="0" indent="0" algn="just">
              <a:buNone/>
            </a:pPr>
            <a:r>
              <a:rPr lang="en-US" sz="2300" b="1" dirty="0">
                <a:latin typeface="Times New Roman" panose="02020603050405020304" pitchFamily="18" charset="0"/>
                <a:cs typeface="Times New Roman" panose="02020603050405020304" pitchFamily="18" charset="0"/>
              </a:rPr>
              <a:t>Resource Team Management</a:t>
            </a:r>
            <a:r>
              <a:rPr lang="en-US" sz="2300" dirty="0">
                <a:latin typeface="Times New Roman" panose="02020603050405020304" pitchFamily="18" charset="0"/>
                <a:cs typeface="Times New Roman" panose="02020603050405020304" pitchFamily="18" charset="0"/>
              </a:rPr>
              <a:t>: The management team actively engages in weekly reviews and team performance evaluations, providing necessary training to enhance skill sets as needed. Issues are addressed promptly, ensuring projects are completed on schedule and within budget.</a:t>
            </a:r>
          </a:p>
          <a:p>
            <a:pPr marL="0" indent="0">
              <a:buNone/>
            </a:pPr>
            <a:endParaRPr lang="en-US" dirty="0"/>
          </a:p>
          <a:p>
            <a:endParaRPr lang="en-US" dirty="0"/>
          </a:p>
        </p:txBody>
      </p:sp>
      <p:pic>
        <p:nvPicPr>
          <p:cNvPr id="5" name="Picture 4" descr="A diagram of a company&#10;&#10;Description automatically generated">
            <a:extLst>
              <a:ext uri="{FF2B5EF4-FFF2-40B4-BE49-F238E27FC236}">
                <a16:creationId xmlns:a16="http://schemas.microsoft.com/office/drawing/2014/main" id="{1EE076F3-A271-1776-7DDD-617B9AD7188B}"/>
              </a:ext>
            </a:extLst>
          </p:cNvPr>
          <p:cNvPicPr>
            <a:picLocks noChangeAspect="1"/>
          </p:cNvPicPr>
          <p:nvPr/>
        </p:nvPicPr>
        <p:blipFill>
          <a:blip r:embed="rId3"/>
          <a:stretch>
            <a:fillRect/>
          </a:stretch>
        </p:blipFill>
        <p:spPr>
          <a:xfrm>
            <a:off x="7105023" y="2202128"/>
            <a:ext cx="4892337" cy="337571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72067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4EC5-E493-7480-A362-3E86F810F1C9}"/>
              </a:ext>
            </a:extLst>
          </p:cNvPr>
          <p:cNvSpPr>
            <a:spLocks noGrp="1"/>
          </p:cNvSpPr>
          <p:nvPr>
            <p:ph type="title"/>
          </p:nvPr>
        </p:nvSpPr>
        <p:spPr>
          <a:xfrm>
            <a:off x="698239" y="568822"/>
            <a:ext cx="10131425" cy="1456267"/>
          </a:xfrm>
        </p:spPr>
        <p:txBody>
          <a:bodyPr/>
          <a:lstStyle/>
          <a:p>
            <a:r>
              <a:rPr lang="en-US" b="1" dirty="0">
                <a:latin typeface="Times New Roman" panose="02020603050405020304" pitchFamily="18" charset="0"/>
                <a:cs typeface="Times New Roman" panose="02020603050405020304" pitchFamily="18" charset="0"/>
              </a:rPr>
              <a:t>Communication Management Plan</a:t>
            </a:r>
          </a:p>
        </p:txBody>
      </p:sp>
      <p:sp>
        <p:nvSpPr>
          <p:cNvPr id="3" name="Content Placeholder 2">
            <a:extLst>
              <a:ext uri="{FF2B5EF4-FFF2-40B4-BE49-F238E27FC236}">
                <a16:creationId xmlns:a16="http://schemas.microsoft.com/office/drawing/2014/main" id="{0A8BCB50-8F49-531D-72C3-4421525E12AA}"/>
              </a:ext>
            </a:extLst>
          </p:cNvPr>
          <p:cNvSpPr>
            <a:spLocks noGrp="1"/>
          </p:cNvSpPr>
          <p:nvPr>
            <p:ph idx="1"/>
          </p:nvPr>
        </p:nvSpPr>
        <p:spPr>
          <a:xfrm>
            <a:off x="710680" y="2416628"/>
            <a:ext cx="10131425" cy="3312367"/>
          </a:xfrm>
        </p:spPr>
        <p:txBody>
          <a:bodyPr/>
          <a:lstStyle/>
          <a:p>
            <a:r>
              <a:rPr lang="en-US" dirty="0">
                <a:latin typeface="Times New Roman" panose="02020603050405020304" pitchFamily="18" charset="0"/>
                <a:cs typeface="Times New Roman" panose="02020603050405020304" pitchFamily="18" charset="0"/>
              </a:rPr>
              <a:t>Communication management is foundational for any project, and a well-established communication plan is crucial for effective project implementation.</a:t>
            </a:r>
          </a:p>
          <a:p>
            <a:r>
              <a:rPr lang="en-US" dirty="0">
                <a:latin typeface="Times New Roman" panose="02020603050405020304" pitchFamily="18" charset="0"/>
                <a:cs typeface="Times New Roman" panose="02020603050405020304" pitchFamily="18" charset="0"/>
              </a:rPr>
              <a:t>Regular team sessions promote better understanding of project progress and encourage the exchange of diverse perspectives.</a:t>
            </a:r>
          </a:p>
          <a:p>
            <a:r>
              <a:rPr lang="en-US" dirty="0">
                <a:latin typeface="Times New Roman" panose="02020603050405020304" pitchFamily="18" charset="0"/>
                <a:cs typeface="Times New Roman" panose="02020603050405020304" pitchFamily="18" charset="0"/>
              </a:rPr>
              <a:t>Weekly reports and idea sharing enhance clarity on project progress and facilitate the tracking of development.</a:t>
            </a:r>
          </a:p>
          <a:p>
            <a:r>
              <a:rPr lang="en-US" dirty="0">
                <a:latin typeface="Times New Roman" panose="02020603050405020304" pitchFamily="18" charset="0"/>
                <a:cs typeface="Times New Roman" panose="02020603050405020304" pitchFamily="18" charset="0"/>
              </a:rPr>
              <a:t>The Unacademy team's communication plan focuses on establishing effective communication channels with all members, ensuring regular updates on minor developments and progress.</a:t>
            </a:r>
          </a:p>
        </p:txBody>
      </p:sp>
      <p:sp>
        <p:nvSpPr>
          <p:cNvPr id="5" name="TextBox 4">
            <a:extLst>
              <a:ext uri="{FF2B5EF4-FFF2-40B4-BE49-F238E27FC236}">
                <a16:creationId xmlns:a16="http://schemas.microsoft.com/office/drawing/2014/main" id="{950D339E-2809-C722-E058-957FF83AF639}"/>
              </a:ext>
            </a:extLst>
          </p:cNvPr>
          <p:cNvSpPr txBox="1"/>
          <p:nvPr/>
        </p:nvSpPr>
        <p:spPr>
          <a:xfrm flipH="1">
            <a:off x="9999239" y="1767551"/>
            <a:ext cx="166084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(RUKMA</a:t>
            </a:r>
            <a:r>
              <a:rPr lang="en-US" b="1" dirty="0"/>
              <a:t>)</a:t>
            </a:r>
          </a:p>
        </p:txBody>
      </p:sp>
    </p:spTree>
    <p:extLst>
      <p:ext uri="{BB962C8B-B14F-4D97-AF65-F5344CB8AC3E}">
        <p14:creationId xmlns:p14="http://schemas.microsoft.com/office/powerpoint/2010/main" val="3139222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6">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0">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9FC5D05-91DD-46B3-D697-EE372B0F96B5}"/>
              </a:ext>
            </a:extLst>
          </p:cNvPr>
          <p:cNvPicPr>
            <a:picLocks noChangeAspect="1"/>
          </p:cNvPicPr>
          <p:nvPr/>
        </p:nvPicPr>
        <p:blipFill>
          <a:blip r:embed="rId3"/>
          <a:stretch>
            <a:fillRect/>
          </a:stretch>
        </p:blipFill>
        <p:spPr>
          <a:xfrm>
            <a:off x="795569" y="1083301"/>
            <a:ext cx="10785877" cy="4772749"/>
          </a:xfrm>
          <a:prstGeom prst="rect">
            <a:avLst/>
          </a:prstGeom>
        </p:spPr>
      </p:pic>
    </p:spTree>
    <p:extLst>
      <p:ext uri="{BB962C8B-B14F-4D97-AF65-F5344CB8AC3E}">
        <p14:creationId xmlns:p14="http://schemas.microsoft.com/office/powerpoint/2010/main" val="417620703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013AC-BF23-25DC-9863-EE614705A99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INTEGRATION MANAGEMENT</a:t>
            </a:r>
          </a:p>
        </p:txBody>
      </p:sp>
      <p:sp>
        <p:nvSpPr>
          <p:cNvPr id="3" name="Content Placeholder 2">
            <a:extLst>
              <a:ext uri="{FF2B5EF4-FFF2-40B4-BE49-F238E27FC236}">
                <a16:creationId xmlns:a16="http://schemas.microsoft.com/office/drawing/2014/main" id="{9CDD467E-6AF5-AE04-73DB-7FC30E4BCC7D}"/>
              </a:ext>
            </a:extLst>
          </p:cNvPr>
          <p:cNvSpPr>
            <a:spLocks noGrp="1"/>
          </p:cNvSpPr>
          <p:nvPr>
            <p:ph idx="1"/>
          </p:nvPr>
        </p:nvSpPr>
        <p:spPr>
          <a:xfrm>
            <a:off x="774441" y="2136711"/>
            <a:ext cx="10042785" cy="3750906"/>
          </a:xfrm>
        </p:spPr>
        <p:txBody>
          <a:bodyPr>
            <a:normAutofit fontScale="92500" lnSpcReduction="10000"/>
          </a:bodyPr>
          <a:lstStyle/>
          <a:p>
            <a:pPr>
              <a:buFont typeface="Arial" panose="020B0604020202020204" pitchFamily="34" charset="0"/>
              <a:buChar char="•"/>
            </a:pPr>
            <a:r>
              <a:rPr lang="en-US" dirty="0"/>
              <a:t>Integration Management involves coordinating and controlling project processes and elements for successful execution.</a:t>
            </a:r>
          </a:p>
          <a:p>
            <a:r>
              <a:rPr lang="en-US" dirty="0"/>
              <a:t>Key Phases :</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Project Charter</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Project Management Plan</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Directing and Managing Project Work</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Monitoring and Controlling</a:t>
            </a:r>
            <a:endParaRPr lang="en-US" dirty="0">
              <a:latin typeface="Times New Roman" panose="02020603050405020304" pitchFamily="18" charset="0"/>
              <a:cs typeface="Times New Roman" panose="02020603050405020304" pitchFamily="18" charset="0"/>
            </a:endParaRP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Integrated Change Control</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Project Closure</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implementing Integration Management, Unacademy ensures harmonious collaboration among project elements, leading to a successful and affordable educational platform meeting student and educator needs</a:t>
            </a:r>
          </a:p>
        </p:txBody>
      </p:sp>
      <p:sp>
        <p:nvSpPr>
          <p:cNvPr id="4" name="TextBox 3">
            <a:extLst>
              <a:ext uri="{FF2B5EF4-FFF2-40B4-BE49-F238E27FC236}">
                <a16:creationId xmlns:a16="http://schemas.microsoft.com/office/drawing/2014/main" id="{F913E545-20CF-41B0-136F-16C79E979EC5}"/>
              </a:ext>
            </a:extLst>
          </p:cNvPr>
          <p:cNvSpPr txBox="1"/>
          <p:nvPr/>
        </p:nvSpPr>
        <p:spPr>
          <a:xfrm>
            <a:off x="9666514" y="1511559"/>
            <a:ext cx="1150712" cy="369332"/>
          </a:xfrm>
          <a:prstGeom prst="rect">
            <a:avLst/>
          </a:prstGeom>
          <a:noFill/>
        </p:spPr>
        <p:txBody>
          <a:bodyPr wrap="square" rtlCol="0">
            <a:spAutoFit/>
          </a:bodyPr>
          <a:lstStyle/>
          <a:p>
            <a:r>
              <a:rPr lang="en-US" dirty="0"/>
              <a:t>(RUKMA)</a:t>
            </a:r>
          </a:p>
        </p:txBody>
      </p:sp>
    </p:spTree>
    <p:extLst>
      <p:ext uri="{BB962C8B-B14F-4D97-AF65-F5344CB8AC3E}">
        <p14:creationId xmlns:p14="http://schemas.microsoft.com/office/powerpoint/2010/main" val="3939669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F345-F152-8DD8-105F-21114CE08110}"/>
              </a:ext>
            </a:extLst>
          </p:cNvPr>
          <p:cNvSpPr>
            <a:spLocks noGrp="1"/>
          </p:cNvSpPr>
          <p:nvPr>
            <p:ph type="title"/>
          </p:nvPr>
        </p:nvSpPr>
        <p:spPr>
          <a:xfrm>
            <a:off x="685801" y="224570"/>
            <a:ext cx="10131425" cy="1088000"/>
          </a:xfrm>
        </p:spPr>
        <p:txBody>
          <a:bodyPr/>
          <a:lstStyle/>
          <a:p>
            <a:r>
              <a:rPr lang="en-IN" dirty="0">
                <a:latin typeface="Times New Roman" panose="02020603050405020304" pitchFamily="18" charset="0"/>
                <a:cs typeface="Times New Roman" panose="02020603050405020304" pitchFamily="18" charset="0"/>
              </a:rPr>
              <a:t>Stakeholder Management                         </a:t>
            </a:r>
          </a:p>
        </p:txBody>
      </p:sp>
      <p:sp>
        <p:nvSpPr>
          <p:cNvPr id="3" name="Content Placeholder 2">
            <a:extLst>
              <a:ext uri="{FF2B5EF4-FFF2-40B4-BE49-F238E27FC236}">
                <a16:creationId xmlns:a16="http://schemas.microsoft.com/office/drawing/2014/main" id="{671309FB-0550-1408-CE0F-4DAAF2F88012}"/>
              </a:ext>
            </a:extLst>
          </p:cNvPr>
          <p:cNvSpPr>
            <a:spLocks noGrp="1"/>
          </p:cNvSpPr>
          <p:nvPr>
            <p:ph idx="1"/>
          </p:nvPr>
        </p:nvSpPr>
        <p:spPr>
          <a:xfrm>
            <a:off x="685801" y="1636538"/>
            <a:ext cx="10131425" cy="5221462"/>
          </a:xfrm>
        </p:spPr>
        <p:txBody>
          <a:bodyPr>
            <a:noAutofit/>
          </a:bodyPr>
          <a:lstStyle/>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Project managers, who are responsible for a variety of project-related activities, have a crucial duty to fulfil. Stakeholders have a big say in how the project turns out. Stakeholder management is effective and is essential for ensuring that project managers' initiatives live up to stakeholders' expectations.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07000"/>
              </a:lnSpc>
              <a:buFont typeface="+mj-lt"/>
              <a:buAutoNum type="alphaL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Identify stakeholders:- This includes a list of all parties involved in the project, including clients, investors, and other important parties. The project manager takes lead in directing this procedure and compiling information on each stakeholder's influence, function, and areas of interest into a stakeholder registry.</a:t>
            </a:r>
          </a:p>
          <a:p>
            <a:pPr marL="742950" lvl="1" indent="-285750" algn="just">
              <a:lnSpc>
                <a:spcPct val="107000"/>
              </a:lnSpc>
              <a:buFont typeface="+mj-lt"/>
              <a:buAutoNum type="alphaL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Plan stakeholder engagement:- </a:t>
            </a:r>
            <a:r>
              <a:rPr lang="en-US" sz="1800" dirty="0">
                <a:effectLst/>
                <a:latin typeface="Times New Roman" panose="02020603050405020304" pitchFamily="18" charset="0"/>
                <a:ea typeface="Calibri" panose="020F0502020204030204" pitchFamily="34" charset="0"/>
              </a:rPr>
              <a:t>For a project to succeed, it is essential to develop ways for involving stakeholders. All project participants will receive a clear and useful plan from this stage of project management, which will ultimately benefit the project as a whole. </a:t>
            </a:r>
          </a:p>
          <a:p>
            <a:pPr marL="742950" lvl="1" indent="-285750" algn="just">
              <a:lnSpc>
                <a:spcPct val="107000"/>
              </a:lnSpc>
              <a:buFont typeface="+mj-lt"/>
              <a:buAutoNum type="alphaL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Manage stakeholder engagement. </a:t>
            </a:r>
            <a:r>
              <a:rPr lang="en-US" sz="1800" dirty="0">
                <a:effectLst/>
                <a:latin typeface="Times New Roman" panose="02020603050405020304" pitchFamily="18" charset="0"/>
                <a:ea typeface="Calibri" panose="020F0502020204030204" pitchFamily="34" charset="0"/>
              </a:rPr>
              <a:t>Stakeholder management's main goal is to manage stakeholder communications in a way that meets their expectations and quickly resolves any problems that may arise.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07000"/>
              </a:lnSpc>
              <a:spcAft>
                <a:spcPts val="800"/>
              </a:spcAft>
              <a:buFont typeface="+mj-lt"/>
              <a:buAutoNum type="alphaL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Monitor stakeholder engagement:- It comprises ongoing stakeholder relationship monitoring and strategy adjustment as the project develops. The project's activities are kept effective and efficient thanks to this procedure. It entails gathering information, evaluating the degree of stakeholder involvement, and coming up with fresh ways to actively include stakeholders</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3EE0446-B61E-E406-4E13-6557716F8767}"/>
              </a:ext>
            </a:extLst>
          </p:cNvPr>
          <p:cNvSpPr txBox="1"/>
          <p:nvPr/>
        </p:nvSpPr>
        <p:spPr>
          <a:xfrm>
            <a:off x="9568602" y="684648"/>
            <a:ext cx="115071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(AKHILA)</a:t>
            </a:r>
          </a:p>
        </p:txBody>
      </p:sp>
    </p:spTree>
    <p:extLst>
      <p:ext uri="{BB962C8B-B14F-4D97-AF65-F5344CB8AC3E}">
        <p14:creationId xmlns:p14="http://schemas.microsoft.com/office/powerpoint/2010/main" val="678282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B29764E-6BD8-9B8D-2A7C-ED5E7DD32B1D}"/>
              </a:ext>
            </a:extLst>
          </p:cNvPr>
          <p:cNvGraphicFramePr>
            <a:graphicFrameLocks noGrp="1"/>
          </p:cNvGraphicFramePr>
          <p:nvPr>
            <p:ph idx="1"/>
            <p:extLst>
              <p:ext uri="{D42A27DB-BD31-4B8C-83A1-F6EECF244321}">
                <p14:modId xmlns:p14="http://schemas.microsoft.com/office/powerpoint/2010/main" val="917677517"/>
              </p:ext>
            </p:extLst>
          </p:nvPr>
        </p:nvGraphicFramePr>
        <p:xfrm>
          <a:off x="0" y="69448"/>
          <a:ext cx="12192000" cy="6835853"/>
        </p:xfrm>
        <a:graphic>
          <a:graphicData uri="http://schemas.openxmlformats.org/drawingml/2006/table">
            <a:tbl>
              <a:tblPr firstRow="1" firstCol="1" bandRow="1">
                <a:tableStyleId>{5C22544A-7EE6-4342-B048-85BDC9FD1C3A}</a:tableStyleId>
              </a:tblPr>
              <a:tblGrid>
                <a:gridCol w="1218798">
                  <a:extLst>
                    <a:ext uri="{9D8B030D-6E8A-4147-A177-3AD203B41FA5}">
                      <a16:colId xmlns:a16="http://schemas.microsoft.com/office/drawing/2014/main" val="1303369687"/>
                    </a:ext>
                  </a:extLst>
                </a:gridCol>
                <a:gridCol w="2124143">
                  <a:extLst>
                    <a:ext uri="{9D8B030D-6E8A-4147-A177-3AD203B41FA5}">
                      <a16:colId xmlns:a16="http://schemas.microsoft.com/office/drawing/2014/main" val="1650720600"/>
                    </a:ext>
                  </a:extLst>
                </a:gridCol>
                <a:gridCol w="1717263">
                  <a:extLst>
                    <a:ext uri="{9D8B030D-6E8A-4147-A177-3AD203B41FA5}">
                      <a16:colId xmlns:a16="http://schemas.microsoft.com/office/drawing/2014/main" val="2034666290"/>
                    </a:ext>
                  </a:extLst>
                </a:gridCol>
                <a:gridCol w="1277351">
                  <a:extLst>
                    <a:ext uri="{9D8B030D-6E8A-4147-A177-3AD203B41FA5}">
                      <a16:colId xmlns:a16="http://schemas.microsoft.com/office/drawing/2014/main" val="76820509"/>
                    </a:ext>
                  </a:extLst>
                </a:gridCol>
                <a:gridCol w="3033992">
                  <a:extLst>
                    <a:ext uri="{9D8B030D-6E8A-4147-A177-3AD203B41FA5}">
                      <a16:colId xmlns:a16="http://schemas.microsoft.com/office/drawing/2014/main" val="1031252264"/>
                    </a:ext>
                  </a:extLst>
                </a:gridCol>
                <a:gridCol w="1203785">
                  <a:extLst>
                    <a:ext uri="{9D8B030D-6E8A-4147-A177-3AD203B41FA5}">
                      <a16:colId xmlns:a16="http://schemas.microsoft.com/office/drawing/2014/main" val="2258457739"/>
                    </a:ext>
                  </a:extLst>
                </a:gridCol>
                <a:gridCol w="1616668">
                  <a:extLst>
                    <a:ext uri="{9D8B030D-6E8A-4147-A177-3AD203B41FA5}">
                      <a16:colId xmlns:a16="http://schemas.microsoft.com/office/drawing/2014/main" val="2580504670"/>
                    </a:ext>
                  </a:extLst>
                </a:gridCol>
              </a:tblGrid>
              <a:tr h="592781">
                <a:tc>
                  <a:txBody>
                    <a:bodyPr/>
                    <a:lstStyle/>
                    <a:p>
                      <a:pPr algn="ctr"/>
                      <a:r>
                        <a:rPr lang="en-US" sz="1400" dirty="0">
                          <a:effectLst/>
                          <a:latin typeface="Times New Roman" panose="02020603050405020304" pitchFamily="18" charset="0"/>
                          <a:cs typeface="Times New Roman" panose="02020603050405020304" pitchFamily="18" charset="0"/>
                        </a:rPr>
                        <a:t>Name</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dirty="0">
                          <a:effectLst/>
                          <a:latin typeface="Times New Roman" panose="02020603050405020304" pitchFamily="18" charset="0"/>
                          <a:cs typeface="Times New Roman" panose="02020603050405020304" pitchFamily="18" charset="0"/>
                        </a:rPr>
                        <a:t>Role</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dirty="0">
                          <a:effectLst/>
                          <a:latin typeface="Times New Roman" panose="02020603050405020304" pitchFamily="18" charset="0"/>
                          <a:cs typeface="Times New Roman" panose="02020603050405020304" pitchFamily="18" charset="0"/>
                        </a:rPr>
                        <a:t>How much does this project impact them?</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dirty="0">
                          <a:effectLst/>
                          <a:latin typeface="Times New Roman" panose="02020603050405020304" pitchFamily="18" charset="0"/>
                          <a:cs typeface="Times New Roman" panose="02020603050405020304" pitchFamily="18" charset="0"/>
                        </a:rPr>
                        <a:t>Project Rank Interest Influence 1-5</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dirty="0">
                          <a:effectLst/>
                          <a:latin typeface="Times New Roman" panose="02020603050405020304" pitchFamily="18" charset="0"/>
                          <a:cs typeface="Times New Roman" panose="02020603050405020304" pitchFamily="18" charset="0"/>
                        </a:rPr>
                        <a:t>What we would like them to do?</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dirty="0">
                          <a:effectLst/>
                          <a:latin typeface="Times New Roman" panose="02020603050405020304" pitchFamily="18" charset="0"/>
                          <a:cs typeface="Times New Roman" panose="02020603050405020304" pitchFamily="18" charset="0"/>
                        </a:rPr>
                        <a:t>When are they needed?</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dirty="0">
                          <a:effectLst/>
                          <a:latin typeface="Times New Roman" panose="02020603050405020304" pitchFamily="18" charset="0"/>
                          <a:cs typeface="Times New Roman" panose="02020603050405020304" pitchFamily="18" charset="0"/>
                        </a:rPr>
                        <a:t>Strategy for Engaging and Managing</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extLst>
                  <a:ext uri="{0D108BD9-81ED-4DB2-BD59-A6C34878D82A}">
                    <a16:rowId xmlns:a16="http://schemas.microsoft.com/office/drawing/2014/main" val="1065251381"/>
                  </a:ext>
                </a:extLst>
              </a:tr>
              <a:tr h="1070731">
                <a:tc>
                  <a:txBody>
                    <a:bodyPr/>
                    <a:lstStyle/>
                    <a:p>
                      <a:pPr algn="ctr"/>
                      <a:r>
                        <a:rPr lang="en-US" sz="1400" dirty="0">
                          <a:effectLst/>
                          <a:latin typeface="Times New Roman" panose="02020603050405020304" pitchFamily="18" charset="0"/>
                          <a:cs typeface="Times New Roman" panose="02020603050405020304" pitchFamily="18" charset="0"/>
                        </a:rPr>
                        <a:t>The customer or the client party.</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dirty="0">
                          <a:effectLst/>
                          <a:latin typeface="Times New Roman" panose="02020603050405020304" pitchFamily="18" charset="0"/>
                          <a:cs typeface="Times New Roman" panose="02020603050405020304" pitchFamily="18" charset="0"/>
                        </a:rPr>
                        <a:t>Arranges the finances for the website's development.</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a:effectLst/>
                          <a:latin typeface="Times New Roman" panose="02020603050405020304" pitchFamily="18" charset="0"/>
                          <a:cs typeface="Times New Roman" panose="02020603050405020304" pitchFamily="18" charset="0"/>
                        </a:rPr>
                        <a:t>Primary shareholder.</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a:effectLst/>
                          <a:latin typeface="Times New Roman" panose="02020603050405020304" pitchFamily="18" charset="0"/>
                          <a:cs typeface="Times New Roman" panose="02020603050405020304" pitchFamily="18" charset="0"/>
                        </a:rPr>
                        <a:t>2 Interest   4 Influence</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dirty="0">
                          <a:effectLst/>
                          <a:latin typeface="Times New Roman" panose="02020603050405020304" pitchFamily="18" charset="0"/>
                          <a:cs typeface="Times New Roman" panose="02020603050405020304" pitchFamily="18" charset="0"/>
                        </a:rPr>
                        <a:t>Offer feedback consistently during the process.</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dirty="0">
                          <a:effectLst/>
                          <a:latin typeface="Times New Roman" panose="02020603050405020304" pitchFamily="18" charset="0"/>
                          <a:cs typeface="Times New Roman" panose="02020603050405020304" pitchFamily="18" charset="0"/>
                        </a:rPr>
                        <a:t>From start to completion of the project.</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cs typeface="Times New Roman" panose="02020603050405020304" pitchFamily="18" charset="0"/>
                      </a:endParaRPr>
                    </a:p>
                    <a:p>
                      <a:pPr algn="ctr"/>
                      <a:r>
                        <a:rPr lang="en-US" sz="1400">
                          <a:effectLst/>
                          <a:latin typeface="Times New Roman" panose="02020603050405020304" pitchFamily="18" charset="0"/>
                          <a:cs typeface="Times New Roman" panose="02020603050405020304" pitchFamily="18" charset="0"/>
                        </a:rPr>
                        <a:t>Arranging client meetings involving important representatives.</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extLst>
                  <a:ext uri="{0D108BD9-81ED-4DB2-BD59-A6C34878D82A}">
                    <a16:rowId xmlns:a16="http://schemas.microsoft.com/office/drawing/2014/main" val="1815104041"/>
                  </a:ext>
                </a:extLst>
              </a:tr>
              <a:tr h="2689001">
                <a:tc>
                  <a:txBody>
                    <a:bodyPr/>
                    <a:lstStyle/>
                    <a:p>
                      <a:pPr algn="ctr"/>
                      <a:r>
                        <a:rPr lang="en-US" sz="1400" dirty="0">
                          <a:effectLst/>
                          <a:latin typeface="Times New Roman" panose="02020603050405020304" pitchFamily="18" charset="0"/>
                          <a:cs typeface="Times New Roman" panose="02020603050405020304" pitchFamily="18" charset="0"/>
                        </a:rPr>
                        <a:t>Programmers or software engineers involved in website development, specifically focusing on either the frontend or backend aspects.</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dirty="0">
                          <a:effectLst/>
                          <a:latin typeface="Times New Roman" panose="02020603050405020304" pitchFamily="18" charset="0"/>
                          <a:cs typeface="Times New Roman" panose="02020603050405020304" pitchFamily="18" charset="0"/>
                        </a:rPr>
                        <a:t>Typically, the individuals most crucial to website development are those involved in programming.</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dirty="0">
                          <a:effectLst/>
                          <a:latin typeface="Times New Roman" panose="02020603050405020304" pitchFamily="18" charset="0"/>
                          <a:cs typeface="Times New Roman" panose="02020603050405020304" pitchFamily="18" charset="0"/>
                        </a:rPr>
                        <a:t>They serve as the vital core of the project, as without their work in website development, there would be no user interface.</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r>
                        <a:rPr lang="en-US" sz="1400" dirty="0">
                          <a:effectLst/>
                          <a:latin typeface="Times New Roman" panose="02020603050405020304" pitchFamily="18" charset="0"/>
                          <a:cs typeface="Times New Roman" panose="02020603050405020304" pitchFamily="18" charset="0"/>
                        </a:rPr>
                        <a:t>5 Interest</a:t>
                      </a:r>
                      <a:endParaRPr lang="en-IN" sz="1400" dirty="0">
                        <a:effectLst/>
                        <a:latin typeface="Times New Roman" panose="02020603050405020304" pitchFamily="18" charset="0"/>
                        <a:cs typeface="Times New Roman" panose="02020603050405020304" pitchFamily="18" charset="0"/>
                      </a:endParaRPr>
                    </a:p>
                    <a:p>
                      <a:pPr algn="ctr"/>
                      <a:r>
                        <a:rPr lang="en-US" sz="1400" dirty="0">
                          <a:effectLst/>
                          <a:latin typeface="Times New Roman" panose="02020603050405020304" pitchFamily="18" charset="0"/>
                          <a:cs typeface="Times New Roman" panose="02020603050405020304" pitchFamily="18" charset="0"/>
                        </a:rPr>
                        <a:t>3 Influence</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dirty="0">
                          <a:effectLst/>
                          <a:latin typeface="Times New Roman" panose="02020603050405020304" pitchFamily="18" charset="0"/>
                          <a:cs typeface="Times New Roman" panose="02020603050405020304" pitchFamily="18" charset="0"/>
                        </a:rPr>
                        <a:t>Front-end developers are responsible for constructing the visible elements of a webpage, including its layout, style, and overall aesthetic appeal, ensuring a user-friendly experience. On the other hand, backend developers handle the creation and execution of the behind-the-scenes components of the website that are not publicly visible. This includes managing the database, which stores website content, and implementing the web server application on the backend.</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a:effectLst/>
                          <a:latin typeface="Times New Roman" panose="02020603050405020304" pitchFamily="18" charset="0"/>
                          <a:cs typeface="Times New Roman" panose="02020603050405020304" pitchFamily="18" charset="0"/>
                        </a:rPr>
                        <a:t>They play a crucial role throughout the entire process.</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cs typeface="Times New Roman" panose="02020603050405020304" pitchFamily="18" charset="0"/>
                      </a:endParaRPr>
                    </a:p>
                    <a:p>
                      <a:pPr algn="ctr"/>
                      <a:r>
                        <a:rPr lang="en-US" sz="1400">
                          <a:effectLst/>
                          <a:latin typeface="Times New Roman" panose="02020603050405020304" pitchFamily="18" charset="0"/>
                          <a:cs typeface="Times New Roman" panose="02020603050405020304" pitchFamily="18" charset="0"/>
                        </a:rPr>
                        <a:t>Customer expectations will be established through frequent discussions and meetings with clients.</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extLst>
                  <a:ext uri="{0D108BD9-81ED-4DB2-BD59-A6C34878D82A}">
                    <a16:rowId xmlns:a16="http://schemas.microsoft.com/office/drawing/2014/main" val="2182557427"/>
                  </a:ext>
                </a:extLst>
              </a:tr>
              <a:tr h="2436041">
                <a:tc>
                  <a:txBody>
                    <a:bodyPr/>
                    <a:lstStyle/>
                    <a:p>
                      <a:pPr algn="ctr"/>
                      <a:r>
                        <a:rPr lang="en-US" sz="1400">
                          <a:effectLst/>
                          <a:latin typeface="Times New Roman" panose="02020603050405020304" pitchFamily="18" charset="0"/>
                          <a:cs typeface="Times New Roman" panose="02020603050405020304" pitchFamily="18" charset="0"/>
                        </a:rPr>
                        <a:t>Writers responsible for creating content.</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a:effectLst/>
                          <a:latin typeface="Times New Roman" panose="02020603050405020304" pitchFamily="18" charset="0"/>
                          <a:cs typeface="Times New Roman" panose="02020603050405020304" pitchFamily="18" charset="0"/>
                        </a:rPr>
                        <a:t>writers are vital stakeholders in a website project as they are responsible for creating the informational content on the website, including details about the business and its offerings. It is crucial to keep them well-informed about all the essential project specifics.</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a:effectLst/>
                          <a:latin typeface="Times New Roman" panose="02020603050405020304" pitchFamily="18" charset="0"/>
                          <a:cs typeface="Times New Roman" panose="02020603050405020304" pitchFamily="18" charset="0"/>
                        </a:rPr>
                        <a:t>In order to meet their deadlines, all writers involved in website development must have access to current schedule information that informs them about their respective deliverable dates.</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r>
                        <a:rPr lang="en-US" sz="1400" dirty="0">
                          <a:effectLst/>
                          <a:latin typeface="Times New Roman" panose="02020603050405020304" pitchFamily="18" charset="0"/>
                          <a:cs typeface="Times New Roman" panose="02020603050405020304" pitchFamily="18" charset="0"/>
                        </a:rPr>
                        <a:t>3 Interest</a:t>
                      </a:r>
                      <a:endParaRPr lang="en-IN" sz="1400" dirty="0">
                        <a:effectLst/>
                        <a:latin typeface="Times New Roman" panose="02020603050405020304" pitchFamily="18" charset="0"/>
                        <a:cs typeface="Times New Roman" panose="02020603050405020304" pitchFamily="18" charset="0"/>
                      </a:endParaRPr>
                    </a:p>
                    <a:p>
                      <a:pPr algn="ctr"/>
                      <a:r>
                        <a:rPr lang="en-US" sz="1400" dirty="0">
                          <a:effectLst/>
                          <a:latin typeface="Times New Roman" panose="02020603050405020304" pitchFamily="18" charset="0"/>
                          <a:cs typeface="Times New Roman" panose="02020603050405020304" pitchFamily="18" charset="0"/>
                        </a:rPr>
                        <a:t>3 Influence</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dirty="0">
                          <a:effectLst/>
                          <a:latin typeface="Times New Roman" panose="02020603050405020304" pitchFamily="18" charset="0"/>
                          <a:cs typeface="Times New Roman" panose="02020603050405020304" pitchFamily="18" charset="0"/>
                        </a:rPr>
                        <a:t>They schedule meetings with the client to gather information about the company's mission, philosophy, values, preferred language, and tone for the content. Based on this input, the writers will create an initial draft, which will be reviewed by the client. The writers will then incorporate the feedback and make necessary updates to deliver the final product.</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dirty="0">
                          <a:effectLst/>
                          <a:latin typeface="Times New Roman" panose="02020603050405020304" pitchFamily="18" charset="0"/>
                          <a:cs typeface="Times New Roman" panose="02020603050405020304" pitchFamily="18" charset="0"/>
                        </a:rPr>
                        <a:t>Freelancers are commonly engaged as writers, often at the beginning of the project.</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cs typeface="Times New Roman" panose="02020603050405020304" pitchFamily="18" charset="0"/>
                      </a:endParaRPr>
                    </a:p>
                    <a:p>
                      <a:pPr algn="ctr"/>
                      <a:r>
                        <a:rPr lang="en-US" sz="1400" dirty="0">
                          <a:effectLst/>
                          <a:latin typeface="Times New Roman" panose="02020603050405020304" pitchFamily="18" charset="0"/>
                          <a:cs typeface="Times New Roman" panose="02020603050405020304" pitchFamily="18" charset="0"/>
                        </a:rPr>
                        <a:t>Regular client meetings are held.</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extLst>
                  <a:ext uri="{0D108BD9-81ED-4DB2-BD59-A6C34878D82A}">
                    <a16:rowId xmlns:a16="http://schemas.microsoft.com/office/drawing/2014/main" val="4052123926"/>
                  </a:ext>
                </a:extLst>
              </a:tr>
            </a:tbl>
          </a:graphicData>
        </a:graphic>
      </p:graphicFrame>
    </p:spTree>
    <p:extLst>
      <p:ext uri="{BB962C8B-B14F-4D97-AF65-F5344CB8AC3E}">
        <p14:creationId xmlns:p14="http://schemas.microsoft.com/office/powerpoint/2010/main" val="210100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C819037-A607-4A7B-ADF1-B04516199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BB4063C6-44D4-B720-94D8-25FEC4A7E2A8}"/>
              </a:ext>
            </a:extLst>
          </p:cNvPr>
          <p:cNvGraphicFramePr>
            <a:graphicFrameLocks noGrp="1"/>
          </p:cNvGraphicFramePr>
          <p:nvPr>
            <p:extLst>
              <p:ext uri="{D42A27DB-BD31-4B8C-83A1-F6EECF244321}">
                <p14:modId xmlns:p14="http://schemas.microsoft.com/office/powerpoint/2010/main" val="1064539485"/>
              </p:ext>
            </p:extLst>
          </p:nvPr>
        </p:nvGraphicFramePr>
        <p:xfrm>
          <a:off x="3175" y="640080"/>
          <a:ext cx="12191999" cy="6559391"/>
        </p:xfrm>
        <a:graphic>
          <a:graphicData uri="http://schemas.openxmlformats.org/drawingml/2006/table">
            <a:tbl>
              <a:tblPr firstRow="1" firstCol="1" bandRow="1">
                <a:tableStyleId>{5C22544A-7EE6-4342-B048-85BDC9FD1C3A}</a:tableStyleId>
              </a:tblPr>
              <a:tblGrid>
                <a:gridCol w="1565264">
                  <a:extLst>
                    <a:ext uri="{9D8B030D-6E8A-4147-A177-3AD203B41FA5}">
                      <a16:colId xmlns:a16="http://schemas.microsoft.com/office/drawing/2014/main" val="1257310501"/>
                    </a:ext>
                  </a:extLst>
                </a:gridCol>
                <a:gridCol w="2034056">
                  <a:extLst>
                    <a:ext uri="{9D8B030D-6E8A-4147-A177-3AD203B41FA5}">
                      <a16:colId xmlns:a16="http://schemas.microsoft.com/office/drawing/2014/main" val="3379197292"/>
                    </a:ext>
                  </a:extLst>
                </a:gridCol>
                <a:gridCol w="1753114">
                  <a:extLst>
                    <a:ext uri="{9D8B030D-6E8A-4147-A177-3AD203B41FA5}">
                      <a16:colId xmlns:a16="http://schemas.microsoft.com/office/drawing/2014/main" val="759504159"/>
                    </a:ext>
                  </a:extLst>
                </a:gridCol>
                <a:gridCol w="964168">
                  <a:extLst>
                    <a:ext uri="{9D8B030D-6E8A-4147-A177-3AD203B41FA5}">
                      <a16:colId xmlns:a16="http://schemas.microsoft.com/office/drawing/2014/main" val="3409148594"/>
                    </a:ext>
                  </a:extLst>
                </a:gridCol>
                <a:gridCol w="2121476">
                  <a:extLst>
                    <a:ext uri="{9D8B030D-6E8A-4147-A177-3AD203B41FA5}">
                      <a16:colId xmlns:a16="http://schemas.microsoft.com/office/drawing/2014/main" val="3652384632"/>
                    </a:ext>
                  </a:extLst>
                </a:gridCol>
                <a:gridCol w="1648383">
                  <a:extLst>
                    <a:ext uri="{9D8B030D-6E8A-4147-A177-3AD203B41FA5}">
                      <a16:colId xmlns:a16="http://schemas.microsoft.com/office/drawing/2014/main" val="3149930095"/>
                    </a:ext>
                  </a:extLst>
                </a:gridCol>
                <a:gridCol w="2105538">
                  <a:extLst>
                    <a:ext uri="{9D8B030D-6E8A-4147-A177-3AD203B41FA5}">
                      <a16:colId xmlns:a16="http://schemas.microsoft.com/office/drawing/2014/main" val="2092296343"/>
                    </a:ext>
                  </a:extLst>
                </a:gridCol>
              </a:tblGrid>
              <a:tr h="2137768">
                <a:tc>
                  <a:txBody>
                    <a:bodyPr/>
                    <a:lstStyle/>
                    <a:p>
                      <a:pPr algn="ctr"/>
                      <a:r>
                        <a:rPr lang="en-US" sz="1400">
                          <a:effectLst/>
                          <a:latin typeface="Times New Roman" panose="02020603050405020304" pitchFamily="18" charset="0"/>
                          <a:cs typeface="Times New Roman" panose="02020603050405020304" pitchFamily="18" charset="0"/>
                        </a:rPr>
                        <a:t>The team responsible for managing information technology.</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pPr algn="ctr"/>
                      <a:r>
                        <a:rPr lang="en-US" sz="1400" dirty="0">
                          <a:effectLst/>
                          <a:latin typeface="Times New Roman" panose="02020603050405020304" pitchFamily="18" charset="0"/>
                          <a:cs typeface="Times New Roman" panose="02020603050405020304" pitchFamily="18" charset="0"/>
                        </a:rPr>
                        <a:t>The IT infrastructure team, although less apparent, plays a crucial role as stakeholders in a website project. Without their presence, the website would not come into existence.</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pPr algn="ctr"/>
                      <a:r>
                        <a:rPr lang="en-US" sz="1400">
                          <a:effectLst/>
                          <a:latin typeface="Times New Roman" panose="02020603050405020304" pitchFamily="18" charset="0"/>
                          <a:cs typeface="Times New Roman" panose="02020603050405020304" pitchFamily="18" charset="0"/>
                        </a:rPr>
                        <a:t>The team is responsible for performing the comprehensive technical setup, which involves configuring storage and RAM, crucial for ensuring optimal performance of the website.</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r>
                        <a:rPr lang="en-US" sz="1400">
                          <a:effectLst/>
                          <a:latin typeface="Times New Roman" panose="02020603050405020304" pitchFamily="18" charset="0"/>
                          <a:cs typeface="Times New Roman" panose="02020603050405020304" pitchFamily="18" charset="0"/>
                        </a:rPr>
                        <a:t>3 Interest </a:t>
                      </a:r>
                      <a:endParaRPr lang="en-IN" sz="1400">
                        <a:effectLst/>
                        <a:latin typeface="Times New Roman" panose="02020603050405020304" pitchFamily="18" charset="0"/>
                        <a:cs typeface="Times New Roman" panose="02020603050405020304" pitchFamily="18" charset="0"/>
                      </a:endParaRPr>
                    </a:p>
                    <a:p>
                      <a:pPr algn="ctr"/>
                      <a:r>
                        <a:rPr lang="en-US" sz="1400">
                          <a:effectLst/>
                          <a:latin typeface="Times New Roman" panose="02020603050405020304" pitchFamily="18" charset="0"/>
                          <a:cs typeface="Times New Roman" panose="02020603050405020304" pitchFamily="18" charset="0"/>
                        </a:rPr>
                        <a:t>4 Influence</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pPr algn="ctr"/>
                      <a:r>
                        <a:rPr lang="en-US" sz="1400">
                          <a:effectLst/>
                          <a:latin typeface="Times New Roman" panose="02020603050405020304" pitchFamily="18" charset="0"/>
                          <a:cs typeface="Times New Roman" panose="02020603050405020304" pitchFamily="18" charset="0"/>
                        </a:rPr>
                        <a:t>The infrastructure team supplies internet servers, web servers, storage, network equipment, and operating systems, along with the physical hardware and communication mediums necessary to connect computers and users on the website.</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pPr algn="ctr"/>
                      <a:r>
                        <a:rPr lang="en-US" sz="1400">
                          <a:effectLst/>
                          <a:latin typeface="Times New Roman" panose="02020603050405020304" pitchFamily="18" charset="0"/>
                          <a:cs typeface="Times New Roman" panose="02020603050405020304" pitchFamily="18" charset="0"/>
                        </a:rPr>
                        <a:t>Their presence will be required until the completion of the project.</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pPr algn="ct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cs typeface="Times New Roman" panose="02020603050405020304" pitchFamily="18" charset="0"/>
                      </a:endParaRPr>
                    </a:p>
                    <a:p>
                      <a:pPr algn="ctr"/>
                      <a:r>
                        <a:rPr lang="en-US" sz="1400">
                          <a:effectLst/>
                          <a:latin typeface="Times New Roman" panose="02020603050405020304" pitchFamily="18" charset="0"/>
                          <a:cs typeface="Times New Roman" panose="02020603050405020304" pitchFamily="18" charset="0"/>
                        </a:rPr>
                        <a:t>Regularly engaging with all project teams and inquiring about their infrastructure needs.</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extLst>
                  <a:ext uri="{0D108BD9-81ED-4DB2-BD59-A6C34878D82A}">
                    <a16:rowId xmlns:a16="http://schemas.microsoft.com/office/drawing/2014/main" val="576357124"/>
                  </a:ext>
                </a:extLst>
              </a:tr>
              <a:tr h="1100017">
                <a:tc>
                  <a:txBody>
                    <a:bodyPr/>
                    <a:lstStyle/>
                    <a:p>
                      <a:pPr algn="ctr"/>
                      <a:r>
                        <a:rPr lang="en-US" sz="1400">
                          <a:effectLst/>
                          <a:latin typeface="Times New Roman" panose="02020603050405020304" pitchFamily="18" charset="0"/>
                          <a:cs typeface="Times New Roman" panose="02020603050405020304" pitchFamily="18" charset="0"/>
                        </a:rPr>
                        <a:t>The team assigned to conduct testing.</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pPr algn="ctr"/>
                      <a:r>
                        <a:rPr lang="en-US" sz="1400">
                          <a:effectLst/>
                          <a:latin typeface="Times New Roman" panose="02020603050405020304" pitchFamily="18" charset="0"/>
                          <a:cs typeface="Times New Roman" panose="02020603050405020304" pitchFamily="18" charset="0"/>
                        </a:rPr>
                        <a:t>Prior to launching the website, it undergoes testing to identify and resolve any potential issues or bugs.</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pPr algn="ctr"/>
                      <a:r>
                        <a:rPr lang="en-US" sz="1400" dirty="0">
                          <a:effectLst/>
                          <a:latin typeface="Times New Roman" panose="02020603050405020304" pitchFamily="18" charset="0"/>
                          <a:cs typeface="Times New Roman" panose="02020603050405020304" pitchFamily="18" charset="0"/>
                        </a:rPr>
                        <a:t>Testing is an essential phase in any project to identify and address faults and bugs.</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r>
                        <a:rPr lang="en-US" sz="1400">
                          <a:effectLst/>
                          <a:latin typeface="Times New Roman" panose="02020603050405020304" pitchFamily="18" charset="0"/>
                          <a:cs typeface="Times New Roman" panose="02020603050405020304" pitchFamily="18" charset="0"/>
                        </a:rPr>
                        <a:t>4 Interest</a:t>
                      </a:r>
                      <a:endParaRPr lang="en-IN" sz="1400">
                        <a:effectLst/>
                        <a:latin typeface="Times New Roman" panose="02020603050405020304" pitchFamily="18" charset="0"/>
                        <a:cs typeface="Times New Roman" panose="02020603050405020304" pitchFamily="18" charset="0"/>
                      </a:endParaRPr>
                    </a:p>
                    <a:p>
                      <a:pPr algn="ctr"/>
                      <a:r>
                        <a:rPr lang="en-US" sz="1400">
                          <a:effectLst/>
                          <a:latin typeface="Times New Roman" panose="02020603050405020304" pitchFamily="18" charset="0"/>
                          <a:cs typeface="Times New Roman" panose="02020603050405020304" pitchFamily="18" charset="0"/>
                        </a:rPr>
                        <a:t>3 Influence</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pPr algn="ct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cs typeface="Times New Roman" panose="02020603050405020304" pitchFamily="18" charset="0"/>
                      </a:endParaRPr>
                    </a:p>
                    <a:p>
                      <a:pPr algn="ctr"/>
                      <a:r>
                        <a:rPr lang="en-US" sz="1400">
                          <a:effectLst/>
                          <a:latin typeface="Times New Roman" panose="02020603050405020304" pitchFamily="18" charset="0"/>
                          <a:cs typeface="Times New Roman" panose="02020603050405020304" pitchFamily="18" charset="0"/>
                        </a:rPr>
                        <a:t>Identify and report bugs and issues to the software development team.</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pPr algn="ctr"/>
                      <a:r>
                        <a:rPr lang="en-US" sz="1400">
                          <a:effectLst/>
                          <a:latin typeface="Times New Roman" panose="02020603050405020304" pitchFamily="18" charset="0"/>
                          <a:cs typeface="Times New Roman" panose="02020603050405020304" pitchFamily="18" charset="0"/>
                        </a:rPr>
                        <a:t>The testing team is needed promptly after the development team finishes a feature or project.</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pPr algn="ctr"/>
                      <a:r>
                        <a:rPr lang="en-US" sz="1400">
                          <a:effectLst/>
                          <a:latin typeface="Times New Roman" panose="02020603050405020304" pitchFamily="18" charset="0"/>
                          <a:cs typeface="Times New Roman" panose="02020603050405020304" pitchFamily="18" charset="0"/>
                        </a:rPr>
                        <a:t>Incorporating them into daily meetings to stay updated on the progress of the development team.</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extLst>
                  <a:ext uri="{0D108BD9-81ED-4DB2-BD59-A6C34878D82A}">
                    <a16:rowId xmlns:a16="http://schemas.microsoft.com/office/drawing/2014/main" val="2214596727"/>
                  </a:ext>
                </a:extLst>
              </a:tr>
              <a:tr h="1618894">
                <a:tc>
                  <a:txBody>
                    <a:bodyPr/>
                    <a:lstStyle/>
                    <a:p>
                      <a:pPr algn="ctr"/>
                      <a:r>
                        <a:rPr lang="en-US" sz="1400">
                          <a:effectLst/>
                          <a:latin typeface="Times New Roman" panose="02020603050405020304" pitchFamily="18" charset="0"/>
                          <a:cs typeface="Times New Roman" panose="02020603050405020304" pitchFamily="18" charset="0"/>
                        </a:rPr>
                        <a:t>The team responsible for deploying or launching the project.</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pPr algn="ctr"/>
                      <a:r>
                        <a:rPr lang="en-US" sz="1400">
                          <a:effectLst/>
                          <a:latin typeface="Times New Roman" panose="02020603050405020304" pitchFamily="18" charset="0"/>
                          <a:cs typeface="Times New Roman" panose="02020603050405020304" pitchFamily="18" charset="0"/>
                        </a:rPr>
                        <a:t>The deployment team is responsible for launching the website and making it publicly accessible.</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pPr algn="ctr"/>
                      <a:r>
                        <a:rPr lang="en-US" sz="1400">
                          <a:effectLst/>
                          <a:latin typeface="Times New Roman" panose="02020603050405020304" pitchFamily="18" charset="0"/>
                          <a:cs typeface="Times New Roman" panose="02020603050405020304" pitchFamily="18" charset="0"/>
                        </a:rPr>
                        <a:t>Ensuring the website is live is of utmost importance.</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r>
                        <a:rPr lang="en-US" sz="1400">
                          <a:effectLst/>
                          <a:latin typeface="Times New Roman" panose="02020603050405020304" pitchFamily="18" charset="0"/>
                          <a:cs typeface="Times New Roman" panose="02020603050405020304" pitchFamily="18" charset="0"/>
                        </a:rPr>
                        <a:t>4 Interest</a:t>
                      </a:r>
                      <a:endParaRPr lang="en-IN" sz="1400">
                        <a:effectLst/>
                        <a:latin typeface="Times New Roman" panose="02020603050405020304" pitchFamily="18" charset="0"/>
                        <a:cs typeface="Times New Roman" panose="02020603050405020304" pitchFamily="18" charset="0"/>
                      </a:endParaRPr>
                    </a:p>
                    <a:p>
                      <a:pPr algn="ctr"/>
                      <a:r>
                        <a:rPr lang="en-US" sz="1400">
                          <a:effectLst/>
                          <a:latin typeface="Times New Roman" panose="02020603050405020304" pitchFamily="18" charset="0"/>
                          <a:cs typeface="Times New Roman" panose="02020603050405020304" pitchFamily="18" charset="0"/>
                        </a:rPr>
                        <a:t>3 Influence</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pPr algn="ct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cs typeface="Times New Roman" panose="02020603050405020304" pitchFamily="18" charset="0"/>
                      </a:endParaRPr>
                    </a:p>
                    <a:p>
                      <a:pPr algn="ctr"/>
                      <a:r>
                        <a:rPr lang="en-US" sz="1400">
                          <a:effectLst/>
                          <a:latin typeface="Times New Roman" panose="02020603050405020304" pitchFamily="18" charset="0"/>
                          <a:cs typeface="Times New Roman" panose="02020603050405020304" pitchFamily="18" charset="0"/>
                        </a:rPr>
                        <a:t>Once the testing is finished, the deployment team is responsible for ensuring that the project is prepared for online launch.</a:t>
                      </a:r>
                      <a:endParaRPr lang="en-IN" sz="1400">
                        <a:effectLst/>
                        <a:latin typeface="Times New Roman" panose="02020603050405020304" pitchFamily="18" charset="0"/>
                        <a:cs typeface="Times New Roman" panose="02020603050405020304" pitchFamily="18" charset="0"/>
                      </a:endParaRPr>
                    </a:p>
                    <a:p>
                      <a:pPr algn="ct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pPr algn="ctr"/>
                      <a:r>
                        <a:rPr lang="en-US" sz="1400">
                          <a:effectLst/>
                          <a:latin typeface="Times New Roman" panose="02020603050405020304" pitchFamily="18" charset="0"/>
                          <a:cs typeface="Times New Roman" panose="02020603050405020304" pitchFamily="18" charset="0"/>
                        </a:rPr>
                        <a:t>The deployment team carries out the final phase once all preceding processes have been concluded.</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pPr algn="ctr"/>
                      <a:r>
                        <a:rPr lang="en-US" sz="1400">
                          <a:effectLst/>
                          <a:latin typeface="Times New Roman" panose="02020603050405020304" pitchFamily="18" charset="0"/>
                          <a:cs typeface="Times New Roman" panose="02020603050405020304" pitchFamily="18" charset="0"/>
                        </a:rPr>
                        <a:t>Motivate their participation in the weekly and customer meetings, as it provides customers with a comprehensive overview of the product.</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extLst>
                  <a:ext uri="{0D108BD9-81ED-4DB2-BD59-A6C34878D82A}">
                    <a16:rowId xmlns:a16="http://schemas.microsoft.com/office/drawing/2014/main" val="91606155"/>
                  </a:ext>
                </a:extLst>
              </a:tr>
              <a:tr h="1359455">
                <a:tc>
                  <a:txBody>
                    <a:bodyPr/>
                    <a:lstStyle/>
                    <a:p>
                      <a:pPr algn="ctr"/>
                      <a:r>
                        <a:rPr lang="en-US" sz="1400">
                          <a:effectLst/>
                          <a:latin typeface="Times New Roman" panose="02020603050405020304" pitchFamily="18" charset="0"/>
                          <a:cs typeface="Times New Roman" panose="02020603050405020304" pitchFamily="18" charset="0"/>
                        </a:rPr>
                        <a:t>The individuals who will ultimately utilize the website, including both end users and employees.</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pPr algn="ctr"/>
                      <a:r>
                        <a:rPr lang="en-US" sz="1400">
                          <a:effectLst/>
                          <a:latin typeface="Times New Roman" panose="02020603050405020304" pitchFamily="18" charset="0"/>
                          <a:cs typeface="Times New Roman" panose="02020603050405020304" pitchFamily="18" charset="0"/>
                        </a:rPr>
                        <a:t>They will utilize the forthcoming website.</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pPr algn="ctr"/>
                      <a:r>
                        <a:rPr lang="en-US" sz="1400">
                          <a:effectLst/>
                          <a:latin typeface="Times New Roman" panose="02020603050405020304" pitchFamily="18" charset="0"/>
                          <a:cs typeface="Times New Roman" panose="02020603050405020304" pitchFamily="18" charset="0"/>
                        </a:rPr>
                        <a:t>By collaborating with employees or end-users, you can collect feedback on the usability and design of the website.</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r>
                        <a:rPr lang="en-US" sz="1400">
                          <a:effectLst/>
                          <a:latin typeface="Times New Roman" panose="02020603050405020304" pitchFamily="18" charset="0"/>
                          <a:cs typeface="Times New Roman" panose="02020603050405020304" pitchFamily="18" charset="0"/>
                        </a:rPr>
                        <a:t>5 Interest</a:t>
                      </a:r>
                      <a:endParaRPr lang="en-IN" sz="1400">
                        <a:effectLst/>
                        <a:latin typeface="Times New Roman" panose="02020603050405020304" pitchFamily="18" charset="0"/>
                        <a:cs typeface="Times New Roman" panose="02020603050405020304" pitchFamily="18" charset="0"/>
                      </a:endParaRPr>
                    </a:p>
                    <a:p>
                      <a:pPr algn="ctr"/>
                      <a:r>
                        <a:rPr lang="en-US" sz="1400">
                          <a:effectLst/>
                          <a:latin typeface="Times New Roman" panose="02020603050405020304" pitchFamily="18" charset="0"/>
                          <a:cs typeface="Times New Roman" panose="02020603050405020304" pitchFamily="18" charset="0"/>
                        </a:rPr>
                        <a:t>1 Influence</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pPr algn="ct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cs typeface="Times New Roman" panose="02020603050405020304" pitchFamily="18" charset="0"/>
                      </a:endParaRPr>
                    </a:p>
                    <a:p>
                      <a:pPr algn="ctr"/>
                      <a:r>
                        <a:rPr lang="en-US" sz="1400">
                          <a:effectLst/>
                          <a:latin typeface="Times New Roman" panose="02020603050405020304" pitchFamily="18" charset="0"/>
                          <a:cs typeface="Times New Roman" panose="02020603050405020304" pitchFamily="18" charset="0"/>
                        </a:rPr>
                        <a:t>Prior to the website's release, it is essential to identify any technical or usability challenges.</a:t>
                      </a:r>
                      <a:endParaRPr lang="en-IN" sz="1400">
                        <a:effectLst/>
                        <a:latin typeface="Times New Roman" panose="02020603050405020304" pitchFamily="18" charset="0"/>
                        <a:cs typeface="Times New Roman" panose="02020603050405020304" pitchFamily="18" charset="0"/>
                      </a:endParaRPr>
                    </a:p>
                    <a:p>
                      <a:pPr algn="ct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pPr algn="ctr"/>
                      <a:r>
                        <a:rPr lang="en-US" sz="1400">
                          <a:effectLst/>
                          <a:latin typeface="Times New Roman" panose="02020603050405020304" pitchFamily="18" charset="0"/>
                          <a:cs typeface="Times New Roman" panose="02020603050405020304" pitchFamily="18" charset="0"/>
                        </a:rPr>
                        <a:t>Towards the conclusion of the project.</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tc>
                  <a:txBody>
                    <a:bodyPr/>
                    <a:lstStyle/>
                    <a:p>
                      <a:pPr algn="ctr"/>
                      <a:r>
                        <a:rPr lang="en-US" sz="1400" dirty="0">
                          <a:effectLst/>
                          <a:latin typeface="Times New Roman" panose="02020603050405020304" pitchFamily="18" charset="0"/>
                          <a:cs typeface="Times New Roman" panose="02020603050405020304" pitchFamily="18" charset="0"/>
                        </a:rPr>
                        <a:t>Detecting any issues or flaws on the website and communicating them to the testing and development team through email correspondence and meetings.</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1307" marR="31307" marT="0" marB="0"/>
                </a:tc>
                <a:extLst>
                  <a:ext uri="{0D108BD9-81ED-4DB2-BD59-A6C34878D82A}">
                    <a16:rowId xmlns:a16="http://schemas.microsoft.com/office/drawing/2014/main" val="3522334144"/>
                  </a:ext>
                </a:extLst>
              </a:tr>
            </a:tbl>
          </a:graphicData>
        </a:graphic>
      </p:graphicFrame>
      <p:graphicFrame>
        <p:nvGraphicFramePr>
          <p:cNvPr id="5" name="Table 4">
            <a:extLst>
              <a:ext uri="{FF2B5EF4-FFF2-40B4-BE49-F238E27FC236}">
                <a16:creationId xmlns:a16="http://schemas.microsoft.com/office/drawing/2014/main" id="{729D7F8E-1B54-B066-30FC-74AE332FA9B1}"/>
              </a:ext>
            </a:extLst>
          </p:cNvPr>
          <p:cNvGraphicFramePr>
            <a:graphicFrameLocks noGrp="1"/>
          </p:cNvGraphicFramePr>
          <p:nvPr>
            <p:extLst>
              <p:ext uri="{D42A27DB-BD31-4B8C-83A1-F6EECF244321}">
                <p14:modId xmlns:p14="http://schemas.microsoft.com/office/powerpoint/2010/main" val="965959275"/>
              </p:ext>
            </p:extLst>
          </p:nvPr>
        </p:nvGraphicFramePr>
        <p:xfrm>
          <a:off x="3175" y="0"/>
          <a:ext cx="12192000" cy="1066800"/>
        </p:xfrm>
        <a:graphic>
          <a:graphicData uri="http://schemas.openxmlformats.org/drawingml/2006/table">
            <a:tbl>
              <a:tblPr firstRow="1" firstCol="1" bandRow="1">
                <a:tableStyleId>{5C22544A-7EE6-4342-B048-85BDC9FD1C3A}</a:tableStyleId>
              </a:tblPr>
              <a:tblGrid>
                <a:gridCol w="1547833">
                  <a:extLst>
                    <a:ext uri="{9D8B030D-6E8A-4147-A177-3AD203B41FA5}">
                      <a16:colId xmlns:a16="http://schemas.microsoft.com/office/drawing/2014/main" val="1492835196"/>
                    </a:ext>
                  </a:extLst>
                </a:gridCol>
                <a:gridCol w="2060293">
                  <a:extLst>
                    <a:ext uri="{9D8B030D-6E8A-4147-A177-3AD203B41FA5}">
                      <a16:colId xmlns:a16="http://schemas.microsoft.com/office/drawing/2014/main" val="2162909510"/>
                    </a:ext>
                  </a:extLst>
                </a:gridCol>
                <a:gridCol w="1759352">
                  <a:extLst>
                    <a:ext uri="{9D8B030D-6E8A-4147-A177-3AD203B41FA5}">
                      <a16:colId xmlns:a16="http://schemas.microsoft.com/office/drawing/2014/main" val="1791009847"/>
                    </a:ext>
                  </a:extLst>
                </a:gridCol>
                <a:gridCol w="970077">
                  <a:extLst>
                    <a:ext uri="{9D8B030D-6E8A-4147-A177-3AD203B41FA5}">
                      <a16:colId xmlns:a16="http://schemas.microsoft.com/office/drawing/2014/main" val="2721500079"/>
                    </a:ext>
                  </a:extLst>
                </a:gridCol>
                <a:gridCol w="2097214">
                  <a:extLst>
                    <a:ext uri="{9D8B030D-6E8A-4147-A177-3AD203B41FA5}">
                      <a16:colId xmlns:a16="http://schemas.microsoft.com/office/drawing/2014/main" val="3697312182"/>
                    </a:ext>
                  </a:extLst>
                </a:gridCol>
                <a:gridCol w="1655180">
                  <a:extLst>
                    <a:ext uri="{9D8B030D-6E8A-4147-A177-3AD203B41FA5}">
                      <a16:colId xmlns:a16="http://schemas.microsoft.com/office/drawing/2014/main" val="175292959"/>
                    </a:ext>
                  </a:extLst>
                </a:gridCol>
                <a:gridCol w="2102051">
                  <a:extLst>
                    <a:ext uri="{9D8B030D-6E8A-4147-A177-3AD203B41FA5}">
                      <a16:colId xmlns:a16="http://schemas.microsoft.com/office/drawing/2014/main" val="2882856557"/>
                    </a:ext>
                  </a:extLst>
                </a:gridCol>
              </a:tblGrid>
              <a:tr h="592781">
                <a:tc>
                  <a:txBody>
                    <a:bodyPr/>
                    <a:lstStyle/>
                    <a:p>
                      <a:pPr algn="ctr"/>
                      <a:r>
                        <a:rPr lang="en-US" sz="1400" dirty="0">
                          <a:effectLst/>
                          <a:latin typeface="Times New Roman" panose="02020603050405020304" pitchFamily="18" charset="0"/>
                          <a:cs typeface="Times New Roman" panose="02020603050405020304" pitchFamily="18" charset="0"/>
                        </a:rPr>
                        <a:t>Name</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dirty="0">
                          <a:effectLst/>
                          <a:latin typeface="Times New Roman" panose="02020603050405020304" pitchFamily="18" charset="0"/>
                          <a:cs typeface="Times New Roman" panose="02020603050405020304" pitchFamily="18" charset="0"/>
                        </a:rPr>
                        <a:t>Role</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dirty="0">
                          <a:effectLst/>
                          <a:latin typeface="Times New Roman" panose="02020603050405020304" pitchFamily="18" charset="0"/>
                          <a:cs typeface="Times New Roman" panose="02020603050405020304" pitchFamily="18" charset="0"/>
                        </a:rPr>
                        <a:t>How much does this project impact them?</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dirty="0">
                          <a:effectLst/>
                          <a:latin typeface="Times New Roman" panose="02020603050405020304" pitchFamily="18" charset="0"/>
                          <a:cs typeface="Times New Roman" panose="02020603050405020304" pitchFamily="18" charset="0"/>
                        </a:rPr>
                        <a:t>Project Rank Interest Influence 1-5</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dirty="0">
                          <a:effectLst/>
                          <a:latin typeface="Times New Roman" panose="02020603050405020304" pitchFamily="18" charset="0"/>
                          <a:cs typeface="Times New Roman" panose="02020603050405020304" pitchFamily="18" charset="0"/>
                        </a:rPr>
                        <a:t>What we would like them to do?</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dirty="0">
                          <a:effectLst/>
                          <a:latin typeface="Times New Roman" panose="02020603050405020304" pitchFamily="18" charset="0"/>
                          <a:cs typeface="Times New Roman" panose="02020603050405020304" pitchFamily="18" charset="0"/>
                        </a:rPr>
                        <a:t>When are they needed?</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tc>
                  <a:txBody>
                    <a:bodyPr/>
                    <a:lstStyle/>
                    <a:p>
                      <a:pPr algn="ctr"/>
                      <a:r>
                        <a:rPr lang="en-US" sz="1400" dirty="0">
                          <a:effectLst/>
                          <a:latin typeface="Times New Roman" panose="02020603050405020304" pitchFamily="18" charset="0"/>
                          <a:cs typeface="Times New Roman" panose="02020603050405020304" pitchFamily="18" charset="0"/>
                        </a:rPr>
                        <a:t>Strategy for Engaging and Managing</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6559" marR="26559" marT="0" marB="0"/>
                </a:tc>
                <a:extLst>
                  <a:ext uri="{0D108BD9-81ED-4DB2-BD59-A6C34878D82A}">
                    <a16:rowId xmlns:a16="http://schemas.microsoft.com/office/drawing/2014/main" val="737702366"/>
                  </a:ext>
                </a:extLst>
              </a:tr>
            </a:tbl>
          </a:graphicData>
        </a:graphic>
      </p:graphicFrame>
    </p:spTree>
    <p:extLst>
      <p:ext uri="{BB962C8B-B14F-4D97-AF65-F5344CB8AC3E}">
        <p14:creationId xmlns:p14="http://schemas.microsoft.com/office/powerpoint/2010/main" val="274909636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CF57-D097-4452-B7A5-D5855A8E55DC}"/>
              </a:ext>
            </a:extLst>
          </p:cNvPr>
          <p:cNvSpPr>
            <a:spLocks noGrp="1"/>
          </p:cNvSpPr>
          <p:nvPr>
            <p:ph type="title"/>
          </p:nvPr>
        </p:nvSpPr>
        <p:spPr>
          <a:xfrm>
            <a:off x="685801" y="609600"/>
            <a:ext cx="10131425" cy="648749"/>
          </a:xfrm>
        </p:spPr>
        <p:txBody>
          <a:bodyPr>
            <a:normAutofit/>
          </a:bodyPr>
          <a:lstStyle/>
          <a:p>
            <a:r>
              <a:rPr lang="en-US" sz="3200" b="1" u="sng" dirty="0">
                <a:effectLst/>
                <a:latin typeface="Times New Roman" panose="02020603050405020304" pitchFamily="18" charset="0"/>
                <a:ea typeface="Calibri" panose="020F0502020204030204" pitchFamily="34" charset="0"/>
              </a:rPr>
              <a:t>Product description</a:t>
            </a:r>
            <a:r>
              <a:rPr lang="en-US" sz="3200" b="1" dirty="0">
                <a:effectLst/>
                <a:latin typeface="Times New Roman" panose="02020603050405020304" pitchFamily="18" charset="0"/>
                <a:ea typeface="Calibri" panose="020F0502020204030204" pitchFamily="34" charset="0"/>
              </a:rPr>
              <a:t>:                          </a:t>
            </a:r>
            <a:r>
              <a:rPr lang="en-US" sz="2000" dirty="0">
                <a:effectLst/>
                <a:latin typeface="Times New Roman" panose="02020603050405020304" pitchFamily="18" charset="0"/>
                <a:ea typeface="Calibri" panose="020F0502020204030204" pitchFamily="34" charset="0"/>
              </a:rPr>
              <a:t>(Hareesh)</a:t>
            </a:r>
            <a:endParaRPr lang="en-US" sz="2000" dirty="0"/>
          </a:p>
        </p:txBody>
      </p:sp>
      <p:sp>
        <p:nvSpPr>
          <p:cNvPr id="3" name="Content Placeholder 2">
            <a:extLst>
              <a:ext uri="{FF2B5EF4-FFF2-40B4-BE49-F238E27FC236}">
                <a16:creationId xmlns:a16="http://schemas.microsoft.com/office/drawing/2014/main" id="{1FCD850B-FBC6-4ADE-8B9F-1D79D3C74FBB}"/>
              </a:ext>
            </a:extLst>
          </p:cNvPr>
          <p:cNvSpPr>
            <a:spLocks noGrp="1"/>
          </p:cNvSpPr>
          <p:nvPr>
            <p:ph idx="1"/>
          </p:nvPr>
        </p:nvSpPr>
        <p:spPr>
          <a:xfrm>
            <a:off x="708173" y="1475065"/>
            <a:ext cx="6615416" cy="4773335"/>
          </a:xfrm>
        </p:spPr>
        <p:txBody>
          <a:bodyPr>
            <a:normAutofit fontScale="92500" lnSpcReduction="20000"/>
          </a:bodyPr>
          <a:lstStyle/>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Unacademy is an innovative and comprehensive educational platform. Aims to revolutionize the way people learn and acquire knowledge. Provides high-quality education to learners of all ages and backgrounds.</a:t>
            </a:r>
          </a:p>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Vast library of video lectures, live classes, and interactive quizzes. Courses covering diverse subjects: academics, competitive exams, language learning, coding, business, arts, and personal development.</a:t>
            </a:r>
          </a:p>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Learners can ask questions and participate in discussions. Personalized feedback from expert educators for active learning and knowledge retention.</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Flexible Learning Approach where 24/7 access to educational content to learn at your own pace and convenience. Study anytime, anywhere, with multiple device accessibility (smartphones, tablets, and computers).</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Dedicated to democratizing education and making it accessible to all.</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Choose between free and subscription plans to suit your needs and budget.</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Subscription plan offers additional benefits like ad-free viewing, live doubt-solving sessions, and personalized learning paths.</a:t>
            </a:r>
          </a:p>
          <a:p>
            <a:endParaRPr lang="en-US" dirty="0"/>
          </a:p>
        </p:txBody>
      </p:sp>
      <p:pic>
        <p:nvPicPr>
          <p:cNvPr id="5" name="Picture 4">
            <a:extLst>
              <a:ext uri="{FF2B5EF4-FFF2-40B4-BE49-F238E27FC236}">
                <a16:creationId xmlns:a16="http://schemas.microsoft.com/office/drawing/2014/main" id="{7B14EAFC-5F5B-40BB-A971-8BEEE3EE43DE}"/>
              </a:ext>
            </a:extLst>
          </p:cNvPr>
          <p:cNvPicPr>
            <a:picLocks noChangeAspect="1"/>
          </p:cNvPicPr>
          <p:nvPr/>
        </p:nvPicPr>
        <p:blipFill>
          <a:blip r:embed="rId2"/>
          <a:stretch>
            <a:fillRect/>
          </a:stretch>
        </p:blipFill>
        <p:spPr>
          <a:xfrm>
            <a:off x="7323589" y="1609471"/>
            <a:ext cx="4625669" cy="3639058"/>
          </a:xfrm>
          <a:prstGeom prst="rect">
            <a:avLst/>
          </a:prstGeom>
        </p:spPr>
      </p:pic>
    </p:spTree>
    <p:extLst>
      <p:ext uri="{BB962C8B-B14F-4D97-AF65-F5344CB8AC3E}">
        <p14:creationId xmlns:p14="http://schemas.microsoft.com/office/powerpoint/2010/main" val="365562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D2C72-F81B-889D-F9FB-F3C959EFF4D3}"/>
              </a:ext>
            </a:extLst>
          </p:cNvPr>
          <p:cNvSpPr>
            <a:spLocks noGrp="1"/>
          </p:cNvSpPr>
          <p:nvPr>
            <p:ph type="title"/>
          </p:nvPr>
        </p:nvSpPr>
        <p:spPr>
          <a:xfrm>
            <a:off x="685800" y="-131180"/>
            <a:ext cx="10131425" cy="1456267"/>
          </a:xfrm>
        </p:spPr>
        <p:txBody>
          <a:bodyPr/>
          <a:lstStyle/>
          <a:p>
            <a:r>
              <a:rPr lang="en-IN" dirty="0">
                <a:latin typeface="Times New Roman" panose="02020603050405020304" pitchFamily="18" charset="0"/>
                <a:cs typeface="Times New Roman" panose="02020603050405020304" pitchFamily="18" charset="0"/>
              </a:rPr>
              <a:t>Project Procurement Management</a:t>
            </a:r>
          </a:p>
        </p:txBody>
      </p:sp>
      <p:sp>
        <p:nvSpPr>
          <p:cNvPr id="3" name="Content Placeholder 2">
            <a:extLst>
              <a:ext uri="{FF2B5EF4-FFF2-40B4-BE49-F238E27FC236}">
                <a16:creationId xmlns:a16="http://schemas.microsoft.com/office/drawing/2014/main" id="{C05804E1-1175-ECCC-D861-F63622C9ED92}"/>
              </a:ext>
            </a:extLst>
          </p:cNvPr>
          <p:cNvSpPr>
            <a:spLocks noGrp="1"/>
          </p:cNvSpPr>
          <p:nvPr>
            <p:ph idx="1"/>
          </p:nvPr>
        </p:nvSpPr>
        <p:spPr>
          <a:xfrm>
            <a:off x="685800" y="1181368"/>
            <a:ext cx="11131952" cy="5404627"/>
          </a:xfrm>
        </p:spPr>
        <p:txBody>
          <a:bodyPr>
            <a:normAutofit/>
          </a:bodyPr>
          <a:lstStyle/>
          <a:p>
            <a:pPr marL="742950" lvl="1" indent="-285750" algn="just">
              <a:lnSpc>
                <a:spcPct val="107000"/>
              </a:lnSpc>
              <a:buSzPts val="1200"/>
              <a:buFont typeface="+mj-lt"/>
              <a:buAutoNum type="alphaL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Plan Procurement Management: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The project is currently in the planning stage. A statement of work is necessary for every contract involving outside help. This provides as official proof of the performed task, guaranteeing transparency and responsibility throughout the engagement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buSzPts val="1200"/>
              <a:buFont typeface="+mj-lt"/>
              <a:buAutoNum type="alphaL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Conduct Procurements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procurement management plan includes the method of choosing vendors in accordance with their responses. Its main goals are to plan events like conferences and assess potential buyers. During this stage, prospective sellers are given bid packages, bidder conferences are held, possible sellers' proposals are assessed, and the winning proposal is eventually chosen.</a:t>
            </a:r>
          </a:p>
          <a:p>
            <a:pPr marL="742950" lvl="1" indent="-285750" algn="just">
              <a:lnSpc>
                <a:spcPct val="107000"/>
              </a:lnSpc>
              <a:buSzPts val="1200"/>
              <a:buFont typeface="+mj-lt"/>
              <a:buAutoNum type="alphaL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Control Procurements:-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Controlled procurements entail meticulously monitoring contract work, assessing project quality, making required corrections, and guaranteeing that it lives up to expectations. A designated person may be assigned to supervise the contractual work in larger projects with a wide scope and greater complexity. </a:t>
            </a:r>
          </a:p>
          <a:p>
            <a:pPr marL="742950" lvl="1" indent="-285750" algn="just">
              <a:lnSpc>
                <a:spcPct val="107000"/>
              </a:lnSpc>
              <a:buSzPts val="1200"/>
              <a:buFont typeface="+mj-lt"/>
              <a:buAutoNum type="alphaL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Close Procurements: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refers to the final stage of the procurement plan. It entails the methodical termination of the project and the storage of all its elements, including reports. This makes sure that all pertinent data is accessible for future use. This phase's tasks are mostly administrative in nature and are meant to keep and safeguard records in case they are needed in the future.</a:t>
            </a:r>
          </a:p>
          <a:p>
            <a:endParaRPr lang="en-IN" dirty="0"/>
          </a:p>
        </p:txBody>
      </p:sp>
      <p:sp>
        <p:nvSpPr>
          <p:cNvPr id="5" name="TextBox 4">
            <a:extLst>
              <a:ext uri="{FF2B5EF4-FFF2-40B4-BE49-F238E27FC236}">
                <a16:creationId xmlns:a16="http://schemas.microsoft.com/office/drawing/2014/main" id="{B43AC717-F96D-0D9E-2812-37A719885894}"/>
              </a:ext>
            </a:extLst>
          </p:cNvPr>
          <p:cNvSpPr txBox="1"/>
          <p:nvPr/>
        </p:nvSpPr>
        <p:spPr>
          <a:xfrm>
            <a:off x="9933972" y="483242"/>
            <a:ext cx="1443942"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(AKHILA)</a:t>
            </a:r>
          </a:p>
        </p:txBody>
      </p:sp>
    </p:spTree>
    <p:extLst>
      <p:ext uri="{BB962C8B-B14F-4D97-AF65-F5344CB8AC3E}">
        <p14:creationId xmlns:p14="http://schemas.microsoft.com/office/powerpoint/2010/main" val="499177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7F891-7C1D-2374-58FF-AD79F48B717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54C5551-3D82-886E-C29B-D252F91B043F}"/>
              </a:ext>
            </a:extLst>
          </p:cNvPr>
          <p:cNvSpPr>
            <a:spLocks noGrp="1"/>
          </p:cNvSpPr>
          <p:nvPr>
            <p:ph idx="1"/>
          </p:nvPr>
        </p:nvSpPr>
        <p:spPr>
          <a:xfrm>
            <a:off x="685801" y="3208867"/>
            <a:ext cx="10131425" cy="3649133"/>
          </a:xfrm>
        </p:spPr>
        <p:txBody>
          <a:bodyPr>
            <a:noAutofit/>
          </a:bodyPr>
          <a:lstStyle/>
          <a:p>
            <a:pPr algn="just"/>
            <a:r>
              <a:rPr lang="en-US" sz="2400" dirty="0">
                <a:latin typeface="Times New Roman" panose="02020603050405020304" pitchFamily="18" charset="0"/>
                <a:cs typeface="Times New Roman" panose="02020603050405020304" pitchFamily="18" charset="0"/>
              </a:rPr>
              <a:t>Finally, the Unacademy project has transformed the educational scene by giving students all around the world a cheap and accessible platform. Unacademy has enabled many people to pursue their educational objectives with its cutting-edge features, extensive course offerings, and qualified instructors. The thorough planning, excellent resource management, successful stakeholder engagement, and strict quality control procedures all played a part in the project's success. Unacademy's status as a top educational platform has been cemented by its focus to offering a smooth learning experience and to ongoing improvement. Unacademy will undoubtedly continue to influence the direction of education as it develops and broadens its services, inspiring students to realize their full potential.</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16F01B9-B5DF-6486-73E7-3E4E671D1016}"/>
              </a:ext>
            </a:extLst>
          </p:cNvPr>
          <p:cNvSpPr txBox="1"/>
          <p:nvPr/>
        </p:nvSpPr>
        <p:spPr>
          <a:xfrm>
            <a:off x="9592239" y="1522600"/>
            <a:ext cx="1091194"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AKHILA</a:t>
            </a:r>
            <a:endParaRPr lang="en-IN" dirty="0"/>
          </a:p>
        </p:txBody>
      </p:sp>
    </p:spTree>
    <p:extLst>
      <p:ext uri="{BB962C8B-B14F-4D97-AF65-F5344CB8AC3E}">
        <p14:creationId xmlns:p14="http://schemas.microsoft.com/office/powerpoint/2010/main" val="3540390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2BDA5-5653-4CD8-8F13-8C395FF2F79A}"/>
              </a:ext>
            </a:extLst>
          </p:cNvPr>
          <p:cNvSpPr>
            <a:spLocks noGrp="1"/>
          </p:cNvSpPr>
          <p:nvPr>
            <p:ph type="title"/>
          </p:nvPr>
        </p:nvSpPr>
        <p:spPr>
          <a:xfrm>
            <a:off x="685801" y="609601"/>
            <a:ext cx="10131425" cy="640360"/>
          </a:xfrm>
        </p:spPr>
        <p:txBody>
          <a:bodyPr/>
          <a:lstStyle/>
          <a:p>
            <a:pPr algn="just"/>
            <a:r>
              <a:rPr lang="en-US" dirty="0"/>
              <a:t>Scope Statement:                                            </a:t>
            </a:r>
            <a:r>
              <a:rPr lang="en-US" sz="1600" dirty="0">
                <a:effectLst/>
                <a:latin typeface="Times New Roman" panose="02020603050405020304" pitchFamily="18" charset="0"/>
                <a:ea typeface="Calibri" panose="020F0502020204030204" pitchFamily="34" charset="0"/>
              </a:rPr>
              <a:t>(Hareesh)</a:t>
            </a:r>
            <a:endParaRPr lang="en-US" sz="1600" dirty="0"/>
          </a:p>
        </p:txBody>
      </p:sp>
      <p:sp>
        <p:nvSpPr>
          <p:cNvPr id="3" name="Content Placeholder 2">
            <a:extLst>
              <a:ext uri="{FF2B5EF4-FFF2-40B4-BE49-F238E27FC236}">
                <a16:creationId xmlns:a16="http://schemas.microsoft.com/office/drawing/2014/main" id="{98629613-6046-438C-BC69-3DD734085E5F}"/>
              </a:ext>
            </a:extLst>
          </p:cNvPr>
          <p:cNvSpPr>
            <a:spLocks noGrp="1"/>
          </p:cNvSpPr>
          <p:nvPr>
            <p:ph idx="1"/>
          </p:nvPr>
        </p:nvSpPr>
        <p:spPr>
          <a:xfrm>
            <a:off x="685801" y="2142067"/>
            <a:ext cx="10131425" cy="4106332"/>
          </a:xfrm>
        </p:spPr>
        <p:txBody>
          <a:bodyPr>
            <a:normAutofit fontScale="25000" lnSpcReduction="20000"/>
          </a:bodyPr>
          <a:lstStyle/>
          <a:p>
            <a:pPr marL="0" marR="0" algn="just">
              <a:lnSpc>
                <a:spcPct val="107000"/>
              </a:lnSpc>
              <a:spcBef>
                <a:spcPts val="0"/>
              </a:spcBef>
              <a:spcAft>
                <a:spcPts val="800"/>
              </a:spcAft>
            </a:pPr>
            <a:r>
              <a:rPr lang="en-US" sz="4300" dirty="0">
                <a:effectLst/>
                <a:latin typeface="Calibri" panose="020F0502020204030204" pitchFamily="34" charset="0"/>
                <a:ea typeface="Calibri" panose="020F0502020204030204" pitchFamily="34" charset="0"/>
                <a:cs typeface="Times New Roman" panose="02020603050405020304" pitchFamily="18" charset="0"/>
              </a:rPr>
              <a:t>Unacademy is designed as an accessibility tool to complement the formal education system, not to replace it.</a:t>
            </a:r>
          </a:p>
          <a:p>
            <a:pPr marL="0" marR="0" algn="just">
              <a:lnSpc>
                <a:spcPct val="107000"/>
              </a:lnSpc>
              <a:spcBef>
                <a:spcPts val="0"/>
              </a:spcBef>
              <a:spcAft>
                <a:spcPts val="800"/>
              </a:spcAft>
            </a:pPr>
            <a:r>
              <a:rPr lang="en-US" sz="4300" dirty="0">
                <a:effectLst/>
                <a:latin typeface="Calibri" panose="020F0502020204030204" pitchFamily="34" charset="0"/>
                <a:ea typeface="Calibri" panose="020F0502020204030204" pitchFamily="34" charset="0"/>
                <a:cs typeface="Times New Roman" panose="02020603050405020304" pitchFamily="18" charset="0"/>
              </a:rPr>
              <a:t>The project aims to reform the current learning method, making education affordable and accessible to all, regardless of social, economic, cultural, or geographical boundaries.</a:t>
            </a:r>
          </a:p>
          <a:p>
            <a:pPr marL="0" marR="0" algn="just">
              <a:lnSpc>
                <a:spcPct val="107000"/>
              </a:lnSpc>
              <a:spcBef>
                <a:spcPts val="0"/>
              </a:spcBef>
              <a:spcAft>
                <a:spcPts val="800"/>
              </a:spcAft>
            </a:pPr>
            <a:r>
              <a:rPr lang="en-US" sz="4300" dirty="0">
                <a:effectLst/>
                <a:latin typeface="Calibri" panose="020F0502020204030204" pitchFamily="34" charset="0"/>
                <a:ea typeface="Calibri" panose="020F0502020204030204" pitchFamily="34" charset="0"/>
                <a:cs typeface="Times New Roman" panose="02020603050405020304" pitchFamily="18" charset="0"/>
              </a:rPr>
              <a:t>The success of Unacademy requires a diverse team, including:</a:t>
            </a:r>
          </a:p>
          <a:p>
            <a:pPr marR="0" algn="just">
              <a:lnSpc>
                <a:spcPct val="107000"/>
              </a:lnSpc>
              <a:spcBef>
                <a:spcPts val="0"/>
              </a:spcBef>
              <a:spcAft>
                <a:spcPts val="800"/>
              </a:spcAft>
              <a:buFont typeface="Wingdings" panose="05000000000000000000" pitchFamily="2" charset="2"/>
              <a:buChar char="ü"/>
            </a:pPr>
            <a:r>
              <a:rPr lang="en-US" sz="4300" dirty="0">
                <a:effectLst/>
                <a:latin typeface="Calibri" panose="020F0502020204030204" pitchFamily="34" charset="0"/>
                <a:ea typeface="Calibri" panose="020F0502020204030204" pitchFamily="34" charset="0"/>
                <a:cs typeface="Times New Roman" panose="02020603050405020304" pitchFamily="18" charset="0"/>
              </a:rPr>
              <a:t> Developers: Responsible for designing and building the platform.</a:t>
            </a:r>
          </a:p>
          <a:p>
            <a:pPr marR="0" algn="just">
              <a:lnSpc>
                <a:spcPct val="107000"/>
              </a:lnSpc>
              <a:spcBef>
                <a:spcPts val="0"/>
              </a:spcBef>
              <a:spcAft>
                <a:spcPts val="800"/>
              </a:spcAft>
              <a:buFont typeface="Wingdings" panose="05000000000000000000" pitchFamily="2" charset="2"/>
              <a:buChar char="ü"/>
            </a:pPr>
            <a:r>
              <a:rPr lang="en-US" sz="4300" dirty="0">
                <a:effectLst/>
                <a:latin typeface="Calibri" panose="020F0502020204030204" pitchFamily="34" charset="0"/>
                <a:ea typeface="Calibri" panose="020F0502020204030204" pitchFamily="34" charset="0"/>
                <a:cs typeface="Times New Roman" panose="02020603050405020304" pitchFamily="18" charset="0"/>
              </a:rPr>
              <a:t> UX/UI Designers: Ensuring a user-friendly and visually appealing interface.</a:t>
            </a:r>
          </a:p>
          <a:p>
            <a:pPr marR="0" algn="just">
              <a:lnSpc>
                <a:spcPct val="107000"/>
              </a:lnSpc>
              <a:spcBef>
                <a:spcPts val="0"/>
              </a:spcBef>
              <a:spcAft>
                <a:spcPts val="800"/>
              </a:spcAft>
              <a:buFont typeface="Wingdings" panose="05000000000000000000" pitchFamily="2" charset="2"/>
              <a:buChar char="ü"/>
            </a:pPr>
            <a:r>
              <a:rPr lang="en-US" sz="4300" dirty="0">
                <a:effectLst/>
                <a:latin typeface="Calibri" panose="020F0502020204030204" pitchFamily="34" charset="0"/>
                <a:ea typeface="Calibri" panose="020F0502020204030204" pitchFamily="34" charset="0"/>
                <a:cs typeface="Times New Roman" panose="02020603050405020304" pitchFamily="18" charset="0"/>
              </a:rPr>
              <a:t> Stakeholders: Providing guidance and support throughout the project.</a:t>
            </a:r>
          </a:p>
          <a:p>
            <a:pPr marR="0" algn="just">
              <a:lnSpc>
                <a:spcPct val="107000"/>
              </a:lnSpc>
              <a:spcBef>
                <a:spcPts val="0"/>
              </a:spcBef>
              <a:spcAft>
                <a:spcPts val="800"/>
              </a:spcAft>
              <a:buFont typeface="Wingdings" panose="05000000000000000000" pitchFamily="2" charset="2"/>
              <a:buChar char="ü"/>
            </a:pPr>
            <a:r>
              <a:rPr lang="en-US" sz="4300" dirty="0">
                <a:effectLst/>
                <a:latin typeface="Calibri" panose="020F0502020204030204" pitchFamily="34" charset="0"/>
                <a:ea typeface="Calibri" panose="020F0502020204030204" pitchFamily="34" charset="0"/>
                <a:cs typeface="Times New Roman" panose="02020603050405020304" pitchFamily="18" charset="0"/>
              </a:rPr>
              <a:t> Managers: Overseeing project progress and coordination.</a:t>
            </a:r>
          </a:p>
          <a:p>
            <a:pPr marR="0" algn="just">
              <a:lnSpc>
                <a:spcPct val="107000"/>
              </a:lnSpc>
              <a:spcBef>
                <a:spcPts val="0"/>
              </a:spcBef>
              <a:spcAft>
                <a:spcPts val="800"/>
              </a:spcAft>
              <a:buFont typeface="Wingdings" panose="05000000000000000000" pitchFamily="2" charset="2"/>
              <a:buChar char="ü"/>
            </a:pPr>
            <a:r>
              <a:rPr lang="en-US" sz="4300" dirty="0">
                <a:effectLst/>
                <a:latin typeface="Calibri" panose="020F0502020204030204" pitchFamily="34" charset="0"/>
                <a:ea typeface="Calibri" panose="020F0502020204030204" pitchFamily="34" charset="0"/>
                <a:cs typeface="Times New Roman" panose="02020603050405020304" pitchFamily="18" charset="0"/>
              </a:rPr>
              <a:t> IT Support: Ensuring smooth functioning and technical assistance.</a:t>
            </a:r>
          </a:p>
          <a:p>
            <a:pPr marR="0" algn="just">
              <a:lnSpc>
                <a:spcPct val="107000"/>
              </a:lnSpc>
              <a:spcBef>
                <a:spcPts val="0"/>
              </a:spcBef>
              <a:spcAft>
                <a:spcPts val="800"/>
              </a:spcAft>
              <a:buFont typeface="Wingdings" panose="05000000000000000000" pitchFamily="2" charset="2"/>
              <a:buChar char="ü"/>
            </a:pPr>
            <a:r>
              <a:rPr lang="en-US" sz="4300" dirty="0">
                <a:effectLst/>
                <a:latin typeface="Calibri" panose="020F0502020204030204" pitchFamily="34" charset="0"/>
                <a:ea typeface="Calibri" panose="020F0502020204030204" pitchFamily="34" charset="0"/>
                <a:cs typeface="Times New Roman" panose="02020603050405020304" pitchFamily="18" charset="0"/>
              </a:rPr>
              <a:t> Before deployment, major participants like:</a:t>
            </a:r>
          </a:p>
          <a:p>
            <a:pPr marR="0" algn="just">
              <a:lnSpc>
                <a:spcPct val="107000"/>
              </a:lnSpc>
              <a:spcBef>
                <a:spcPts val="0"/>
              </a:spcBef>
              <a:spcAft>
                <a:spcPts val="800"/>
              </a:spcAft>
              <a:buFont typeface="Wingdings" panose="05000000000000000000" pitchFamily="2" charset="2"/>
              <a:buChar char="ü"/>
            </a:pPr>
            <a:r>
              <a:rPr lang="en-US" sz="4300" dirty="0">
                <a:effectLst/>
                <a:latin typeface="Calibri" panose="020F0502020204030204" pitchFamily="34" charset="0"/>
                <a:ea typeface="Calibri" panose="020F0502020204030204" pitchFamily="34" charset="0"/>
                <a:cs typeface="Times New Roman" panose="02020603050405020304" pitchFamily="18" charset="0"/>
              </a:rPr>
              <a:t> Testers: Ensuring the platform's functionality and performance.</a:t>
            </a:r>
          </a:p>
          <a:p>
            <a:pPr marR="0" algn="just">
              <a:lnSpc>
                <a:spcPct val="107000"/>
              </a:lnSpc>
              <a:spcBef>
                <a:spcPts val="0"/>
              </a:spcBef>
              <a:spcAft>
                <a:spcPts val="800"/>
              </a:spcAft>
              <a:buFont typeface="Wingdings" panose="05000000000000000000" pitchFamily="2" charset="2"/>
              <a:buChar char="ü"/>
            </a:pPr>
            <a:r>
              <a:rPr lang="en-US" sz="4300" dirty="0">
                <a:effectLst/>
                <a:latin typeface="Calibri" panose="020F0502020204030204" pitchFamily="34" charset="0"/>
                <a:ea typeface="Calibri" panose="020F0502020204030204" pitchFamily="34" charset="0"/>
                <a:cs typeface="Times New Roman" panose="02020603050405020304" pitchFamily="18" charset="0"/>
              </a:rPr>
              <a:t> Other Team Members: Contributing expertise in their respective domains.</a:t>
            </a:r>
          </a:p>
          <a:p>
            <a:pPr marL="0" marR="0" algn="just">
              <a:lnSpc>
                <a:spcPct val="107000"/>
              </a:lnSpc>
              <a:spcBef>
                <a:spcPts val="0"/>
              </a:spcBef>
              <a:spcAft>
                <a:spcPts val="800"/>
              </a:spcAft>
            </a:pPr>
            <a:r>
              <a:rPr lang="en-US" sz="4300" dirty="0">
                <a:effectLst/>
                <a:latin typeface="Calibri" panose="020F0502020204030204" pitchFamily="34" charset="0"/>
                <a:ea typeface="Calibri" panose="020F0502020204030204" pitchFamily="34" charset="0"/>
                <a:cs typeface="Times New Roman" panose="02020603050405020304" pitchFamily="18" charset="0"/>
              </a:rPr>
              <a:t>Unacademy allows live telecasting of lectures or course content on major platforms like: YouTube, Instagram, Twitch</a:t>
            </a:r>
          </a:p>
          <a:p>
            <a:pPr marL="0" marR="0" algn="just">
              <a:lnSpc>
                <a:spcPct val="107000"/>
              </a:lnSpc>
              <a:spcBef>
                <a:spcPts val="0"/>
              </a:spcBef>
              <a:spcAft>
                <a:spcPts val="800"/>
              </a:spcAft>
            </a:pPr>
            <a:r>
              <a:rPr lang="en-US" sz="4300" dirty="0">
                <a:effectLst/>
                <a:latin typeface="Calibri" panose="020F0502020204030204" pitchFamily="34" charset="0"/>
                <a:ea typeface="Calibri" panose="020F0502020204030204" pitchFamily="34" charset="0"/>
                <a:cs typeface="Times New Roman" panose="02020603050405020304" pitchFamily="18" charset="0"/>
              </a:rPr>
              <a:t>Specific functionalities will be integrated into the algorithm to facilitate seamless live streaming.</a:t>
            </a:r>
          </a:p>
          <a:p>
            <a:pPr marL="0" marR="0" algn="just">
              <a:lnSpc>
                <a:spcPct val="107000"/>
              </a:lnSpc>
              <a:spcBef>
                <a:spcPts val="0"/>
              </a:spcBef>
              <a:spcAft>
                <a:spcPts val="800"/>
              </a:spcAft>
            </a:pPr>
            <a:r>
              <a:rPr lang="en-US" sz="4300" dirty="0">
                <a:effectLst/>
                <a:latin typeface="Calibri" panose="020F0502020204030204" pitchFamily="34" charset="0"/>
                <a:ea typeface="Calibri" panose="020F0502020204030204" pitchFamily="34" charset="0"/>
                <a:cs typeface="Times New Roman" panose="02020603050405020304" pitchFamily="18" charset="0"/>
              </a:rPr>
              <a:t>Unacademy module development will adhere to the following standards:</a:t>
            </a:r>
          </a:p>
          <a:p>
            <a:pPr marL="0" marR="0" algn="just">
              <a:lnSpc>
                <a:spcPct val="107000"/>
              </a:lnSpc>
              <a:spcBef>
                <a:spcPts val="0"/>
              </a:spcBef>
              <a:spcAft>
                <a:spcPts val="800"/>
              </a:spcAft>
            </a:pPr>
            <a:r>
              <a:rPr lang="en-US" sz="4300" dirty="0">
                <a:effectLst/>
                <a:latin typeface="Calibri" panose="020F0502020204030204" pitchFamily="34" charset="0"/>
                <a:ea typeface="Calibri" panose="020F0502020204030204" pitchFamily="34" charset="0"/>
                <a:cs typeface="Times New Roman" panose="02020603050405020304" pitchFamily="18" charset="0"/>
              </a:rPr>
              <a:t> PCI-DSS: Ensuring secure payment processing.</a:t>
            </a:r>
          </a:p>
          <a:p>
            <a:pPr marL="0" marR="0" algn="just">
              <a:lnSpc>
                <a:spcPct val="107000"/>
              </a:lnSpc>
              <a:spcBef>
                <a:spcPts val="0"/>
              </a:spcBef>
              <a:spcAft>
                <a:spcPts val="800"/>
              </a:spcAft>
            </a:pPr>
            <a:r>
              <a:rPr lang="en-US" sz="4300" dirty="0">
                <a:effectLst/>
                <a:latin typeface="Calibri" panose="020F0502020204030204" pitchFamily="34" charset="0"/>
                <a:ea typeface="Calibri" panose="020F0502020204030204" pitchFamily="34" charset="0"/>
                <a:cs typeface="Times New Roman" panose="02020603050405020304" pitchFamily="18" charset="0"/>
              </a:rPr>
              <a:t> Data Privacy &amp; Security Laws: Compliance with region-specific regulations to safeguard user information.</a:t>
            </a:r>
          </a:p>
          <a:p>
            <a:pPr marL="0" marR="0" algn="just">
              <a:lnSpc>
                <a:spcPct val="107000"/>
              </a:lnSpc>
              <a:spcBef>
                <a:spcPts val="0"/>
              </a:spcBef>
              <a:spcAft>
                <a:spcPts val="800"/>
              </a:spcAft>
            </a:pPr>
            <a:r>
              <a:rPr lang="en-US" sz="4300" dirty="0">
                <a:effectLst/>
                <a:latin typeface="Calibri" panose="020F0502020204030204" pitchFamily="34" charset="0"/>
                <a:ea typeface="Calibri" panose="020F0502020204030204" pitchFamily="34" charset="0"/>
                <a:cs typeface="Times New Roman" panose="02020603050405020304" pitchFamily="18" charset="0"/>
              </a:rPr>
              <a:t> Unacademy aims to empower education and create opportunities for learners worldwide.</a:t>
            </a:r>
          </a:p>
          <a:p>
            <a:pPr marL="0" marR="0" algn="just">
              <a:lnSpc>
                <a:spcPct val="107000"/>
              </a:lnSpc>
              <a:spcBef>
                <a:spcPts val="0"/>
              </a:spcBef>
              <a:spcAft>
                <a:spcPts val="800"/>
              </a:spcAft>
            </a:pPr>
            <a:r>
              <a:rPr lang="en-US" sz="4300" dirty="0">
                <a:effectLst/>
                <a:latin typeface="Calibri" panose="020F0502020204030204" pitchFamily="34" charset="0"/>
                <a:ea typeface="Calibri" panose="020F0502020204030204" pitchFamily="34" charset="0"/>
                <a:cs typeface="Times New Roman" panose="02020603050405020304" pitchFamily="18" charset="0"/>
              </a:rPr>
              <a:t> By providing a user-friendly platform and live telecast features, it enhances accessibility.</a:t>
            </a:r>
          </a:p>
          <a:p>
            <a:pPr marL="0" marR="0" algn="just">
              <a:lnSpc>
                <a:spcPct val="107000"/>
              </a:lnSpc>
              <a:spcBef>
                <a:spcPts val="0"/>
              </a:spcBef>
              <a:spcAft>
                <a:spcPts val="800"/>
              </a:spcAft>
            </a:pPr>
            <a:r>
              <a:rPr lang="en-US" sz="4300" dirty="0">
                <a:effectLst/>
                <a:latin typeface="Calibri" panose="020F0502020204030204" pitchFamily="34" charset="0"/>
                <a:ea typeface="Calibri" panose="020F0502020204030204" pitchFamily="34" charset="0"/>
                <a:cs typeface="Times New Roman" panose="02020603050405020304" pitchFamily="18" charset="0"/>
              </a:rPr>
              <a:t> Compliance with security standards ensures a safe and trustworthy learning environment.</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92252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F8B73-25F4-46B6-9F0E-C48F45CCFA56}"/>
              </a:ext>
            </a:extLst>
          </p:cNvPr>
          <p:cNvSpPr>
            <a:spLocks noGrp="1"/>
          </p:cNvSpPr>
          <p:nvPr>
            <p:ph type="title"/>
          </p:nvPr>
        </p:nvSpPr>
        <p:spPr/>
        <p:txBody>
          <a:bodyPr/>
          <a:lstStyle/>
          <a:p>
            <a:r>
              <a:rPr lang="en-US" dirty="0"/>
              <a:t>Schedule Management: </a:t>
            </a:r>
            <a:r>
              <a:rPr lang="en-US" sz="2000" dirty="0">
                <a:effectLst/>
                <a:latin typeface="Times New Roman" panose="02020603050405020304" pitchFamily="18" charset="0"/>
                <a:ea typeface="Calibri" panose="020F0502020204030204" pitchFamily="34" charset="0"/>
              </a:rPr>
              <a:t>(Hareesh)</a:t>
            </a:r>
            <a:endParaRPr lang="en-US" sz="2000" dirty="0"/>
          </a:p>
        </p:txBody>
      </p:sp>
      <p:graphicFrame>
        <p:nvGraphicFramePr>
          <p:cNvPr id="9" name="Table 9">
            <a:extLst>
              <a:ext uri="{FF2B5EF4-FFF2-40B4-BE49-F238E27FC236}">
                <a16:creationId xmlns:a16="http://schemas.microsoft.com/office/drawing/2014/main" id="{DBD6AC54-DCA5-4385-BF1E-58B293CCA75C}"/>
              </a:ext>
            </a:extLst>
          </p:cNvPr>
          <p:cNvGraphicFramePr>
            <a:graphicFrameLocks noGrp="1"/>
          </p:cNvGraphicFramePr>
          <p:nvPr>
            <p:ph idx="1"/>
            <p:extLst>
              <p:ext uri="{D42A27DB-BD31-4B8C-83A1-F6EECF244321}">
                <p14:modId xmlns:p14="http://schemas.microsoft.com/office/powerpoint/2010/main" val="1420599143"/>
              </p:ext>
            </p:extLst>
          </p:nvPr>
        </p:nvGraphicFramePr>
        <p:xfrm>
          <a:off x="685800" y="2141538"/>
          <a:ext cx="10131423" cy="2966720"/>
        </p:xfrm>
        <a:graphic>
          <a:graphicData uri="http://schemas.openxmlformats.org/drawingml/2006/table">
            <a:tbl>
              <a:tblPr firstRow="1" bandRow="1">
                <a:tableStyleId>{5C22544A-7EE6-4342-B048-85BDC9FD1C3A}</a:tableStyleId>
              </a:tblPr>
              <a:tblGrid>
                <a:gridCol w="3377141">
                  <a:extLst>
                    <a:ext uri="{9D8B030D-6E8A-4147-A177-3AD203B41FA5}">
                      <a16:colId xmlns:a16="http://schemas.microsoft.com/office/drawing/2014/main" val="995126988"/>
                    </a:ext>
                  </a:extLst>
                </a:gridCol>
                <a:gridCol w="3377141">
                  <a:extLst>
                    <a:ext uri="{9D8B030D-6E8A-4147-A177-3AD203B41FA5}">
                      <a16:colId xmlns:a16="http://schemas.microsoft.com/office/drawing/2014/main" val="3072093961"/>
                    </a:ext>
                  </a:extLst>
                </a:gridCol>
                <a:gridCol w="3377141">
                  <a:extLst>
                    <a:ext uri="{9D8B030D-6E8A-4147-A177-3AD203B41FA5}">
                      <a16:colId xmlns:a16="http://schemas.microsoft.com/office/drawing/2014/main" val="2861799791"/>
                    </a:ext>
                  </a:extLst>
                </a:gridCol>
              </a:tblGrid>
              <a:tr h="370840">
                <a:tc>
                  <a:txBody>
                    <a:bodyPr/>
                    <a:lstStyle/>
                    <a:p>
                      <a:r>
                        <a:rPr lang="en-US" dirty="0"/>
                        <a:t>S.no</a:t>
                      </a:r>
                    </a:p>
                  </a:txBody>
                  <a:tcPr/>
                </a:tc>
                <a:tc>
                  <a:txBody>
                    <a:bodyPr/>
                    <a:lstStyle/>
                    <a:p>
                      <a:r>
                        <a:rPr lang="en-US" dirty="0"/>
                        <a:t>Milestones (Workflow)</a:t>
                      </a:r>
                    </a:p>
                  </a:txBody>
                  <a:tcPr/>
                </a:tc>
                <a:tc>
                  <a:txBody>
                    <a:bodyPr/>
                    <a:lstStyle/>
                    <a:p>
                      <a:r>
                        <a:rPr lang="en-US" dirty="0"/>
                        <a:t>Approximate Duration</a:t>
                      </a:r>
                    </a:p>
                  </a:txBody>
                  <a:tcPr/>
                </a:tc>
                <a:extLst>
                  <a:ext uri="{0D108BD9-81ED-4DB2-BD59-A6C34878D82A}">
                    <a16:rowId xmlns:a16="http://schemas.microsoft.com/office/drawing/2014/main" val="190774624"/>
                  </a:ext>
                </a:extLst>
              </a:tr>
              <a:tr h="370840">
                <a:tc>
                  <a:txBody>
                    <a:bodyPr/>
                    <a:lstStyle/>
                    <a:p>
                      <a:r>
                        <a:rPr lang="en-US" dirty="0"/>
                        <a:t>1</a:t>
                      </a:r>
                    </a:p>
                  </a:txBody>
                  <a:tcPr/>
                </a:tc>
                <a:tc>
                  <a:txBody>
                    <a:bodyPr/>
                    <a:lstStyle/>
                    <a:p>
                      <a:r>
                        <a:rPr lang="en-US" dirty="0"/>
                        <a:t>Plan &amp; Approach</a:t>
                      </a:r>
                    </a:p>
                  </a:txBody>
                  <a:tcPr/>
                </a:tc>
                <a:tc>
                  <a:txBody>
                    <a:bodyPr/>
                    <a:lstStyle/>
                    <a:p>
                      <a:r>
                        <a:rPr lang="en-US" dirty="0"/>
                        <a:t>1-2 Weeks</a:t>
                      </a:r>
                    </a:p>
                  </a:txBody>
                  <a:tcPr/>
                </a:tc>
                <a:extLst>
                  <a:ext uri="{0D108BD9-81ED-4DB2-BD59-A6C34878D82A}">
                    <a16:rowId xmlns:a16="http://schemas.microsoft.com/office/drawing/2014/main" val="3954322540"/>
                  </a:ext>
                </a:extLst>
              </a:tr>
              <a:tr h="370840">
                <a:tc>
                  <a:txBody>
                    <a:bodyPr/>
                    <a:lstStyle/>
                    <a:p>
                      <a:r>
                        <a:rPr lang="en-US" dirty="0"/>
                        <a:t>2</a:t>
                      </a:r>
                    </a:p>
                  </a:txBody>
                  <a:tcPr/>
                </a:tc>
                <a:tc>
                  <a:txBody>
                    <a:bodyPr/>
                    <a:lstStyle/>
                    <a:p>
                      <a:r>
                        <a:rPr lang="en-US" dirty="0"/>
                        <a:t>Design</a:t>
                      </a:r>
                    </a:p>
                  </a:txBody>
                  <a:tcPr/>
                </a:tc>
                <a:tc>
                  <a:txBody>
                    <a:bodyPr/>
                    <a:lstStyle/>
                    <a:p>
                      <a:r>
                        <a:rPr lang="en-US" dirty="0"/>
                        <a:t>3-5 Weeks</a:t>
                      </a:r>
                    </a:p>
                  </a:txBody>
                  <a:tcPr/>
                </a:tc>
                <a:extLst>
                  <a:ext uri="{0D108BD9-81ED-4DB2-BD59-A6C34878D82A}">
                    <a16:rowId xmlns:a16="http://schemas.microsoft.com/office/drawing/2014/main" val="3593464655"/>
                  </a:ext>
                </a:extLst>
              </a:tr>
              <a:tr h="370840">
                <a:tc>
                  <a:txBody>
                    <a:bodyPr/>
                    <a:lstStyle/>
                    <a:p>
                      <a:r>
                        <a:rPr lang="en-US" dirty="0"/>
                        <a:t>3</a:t>
                      </a:r>
                    </a:p>
                  </a:txBody>
                  <a:tcPr/>
                </a:tc>
                <a:tc>
                  <a:txBody>
                    <a:bodyPr/>
                    <a:lstStyle/>
                    <a:p>
                      <a:r>
                        <a:rPr lang="en-US" dirty="0"/>
                        <a:t>Writing and assembling content</a:t>
                      </a:r>
                    </a:p>
                  </a:txBody>
                  <a:tcPr/>
                </a:tc>
                <a:tc>
                  <a:txBody>
                    <a:bodyPr/>
                    <a:lstStyle/>
                    <a:p>
                      <a:r>
                        <a:rPr lang="en-US" dirty="0"/>
                        <a:t>6-7 Weeks</a:t>
                      </a:r>
                    </a:p>
                  </a:txBody>
                  <a:tcPr/>
                </a:tc>
                <a:extLst>
                  <a:ext uri="{0D108BD9-81ED-4DB2-BD59-A6C34878D82A}">
                    <a16:rowId xmlns:a16="http://schemas.microsoft.com/office/drawing/2014/main" val="3388647756"/>
                  </a:ext>
                </a:extLst>
              </a:tr>
              <a:tr h="370840">
                <a:tc>
                  <a:txBody>
                    <a:bodyPr/>
                    <a:lstStyle/>
                    <a:p>
                      <a:r>
                        <a:rPr lang="en-US" dirty="0"/>
                        <a:t>4</a:t>
                      </a:r>
                    </a:p>
                  </a:txBody>
                  <a:tcPr/>
                </a:tc>
                <a:tc>
                  <a:txBody>
                    <a:bodyPr/>
                    <a:lstStyle/>
                    <a:p>
                      <a:r>
                        <a:rPr lang="en-US" dirty="0"/>
                        <a:t>Development and Programming</a:t>
                      </a:r>
                    </a:p>
                  </a:txBody>
                  <a:tcPr/>
                </a:tc>
                <a:tc>
                  <a:txBody>
                    <a:bodyPr/>
                    <a:lstStyle/>
                    <a:p>
                      <a:r>
                        <a:rPr lang="en-US" dirty="0"/>
                        <a:t>7-12 Weeks</a:t>
                      </a:r>
                    </a:p>
                  </a:txBody>
                  <a:tcPr/>
                </a:tc>
                <a:extLst>
                  <a:ext uri="{0D108BD9-81ED-4DB2-BD59-A6C34878D82A}">
                    <a16:rowId xmlns:a16="http://schemas.microsoft.com/office/drawing/2014/main" val="3630565285"/>
                  </a:ext>
                </a:extLst>
              </a:tr>
              <a:tr h="370840">
                <a:tc>
                  <a:txBody>
                    <a:bodyPr/>
                    <a:lstStyle/>
                    <a:p>
                      <a:r>
                        <a:rPr lang="en-US" dirty="0"/>
                        <a:t>5</a:t>
                      </a:r>
                    </a:p>
                  </a:txBody>
                  <a:tcPr/>
                </a:tc>
                <a:tc>
                  <a:txBody>
                    <a:bodyPr/>
                    <a:lstStyle/>
                    <a:p>
                      <a:r>
                        <a:rPr lang="en-US" dirty="0"/>
                        <a:t>Testing and review</a:t>
                      </a:r>
                    </a:p>
                  </a:txBody>
                  <a:tcPr/>
                </a:tc>
                <a:tc>
                  <a:txBody>
                    <a:bodyPr/>
                    <a:lstStyle/>
                    <a:p>
                      <a:r>
                        <a:rPr lang="en-US" dirty="0"/>
                        <a:t>13-17 Weeks</a:t>
                      </a:r>
                    </a:p>
                  </a:txBody>
                  <a:tcPr/>
                </a:tc>
                <a:extLst>
                  <a:ext uri="{0D108BD9-81ED-4DB2-BD59-A6C34878D82A}">
                    <a16:rowId xmlns:a16="http://schemas.microsoft.com/office/drawing/2014/main" val="2308228872"/>
                  </a:ext>
                </a:extLst>
              </a:tr>
              <a:tr h="370840">
                <a:tc>
                  <a:txBody>
                    <a:bodyPr/>
                    <a:lstStyle/>
                    <a:p>
                      <a:r>
                        <a:rPr lang="en-US" dirty="0"/>
                        <a:t>6</a:t>
                      </a:r>
                    </a:p>
                  </a:txBody>
                  <a:tcPr/>
                </a:tc>
                <a:tc>
                  <a:txBody>
                    <a:bodyPr/>
                    <a:lstStyle/>
                    <a:p>
                      <a:r>
                        <a:rPr lang="en-US" dirty="0"/>
                        <a:t>Website launch</a:t>
                      </a:r>
                    </a:p>
                  </a:txBody>
                  <a:tcPr/>
                </a:tc>
                <a:tc>
                  <a:txBody>
                    <a:bodyPr/>
                    <a:lstStyle/>
                    <a:p>
                      <a:r>
                        <a:rPr lang="en-US" dirty="0"/>
                        <a:t>18-19 Weeks</a:t>
                      </a:r>
                    </a:p>
                  </a:txBody>
                  <a:tcPr/>
                </a:tc>
                <a:extLst>
                  <a:ext uri="{0D108BD9-81ED-4DB2-BD59-A6C34878D82A}">
                    <a16:rowId xmlns:a16="http://schemas.microsoft.com/office/drawing/2014/main" val="3129343074"/>
                  </a:ext>
                </a:extLst>
              </a:tr>
              <a:tr h="370840">
                <a:tc>
                  <a:txBody>
                    <a:bodyPr/>
                    <a:lstStyle/>
                    <a:p>
                      <a:r>
                        <a:rPr lang="en-US" dirty="0"/>
                        <a:t>7</a:t>
                      </a:r>
                    </a:p>
                  </a:txBody>
                  <a:tcPr/>
                </a:tc>
                <a:tc>
                  <a:txBody>
                    <a:bodyPr/>
                    <a:lstStyle/>
                    <a:p>
                      <a:r>
                        <a:rPr lang="en-US" dirty="0"/>
                        <a:t>Maintenance and enhancements</a:t>
                      </a:r>
                    </a:p>
                  </a:txBody>
                  <a:tcPr/>
                </a:tc>
                <a:tc>
                  <a:txBody>
                    <a:bodyPr/>
                    <a:lstStyle/>
                    <a:p>
                      <a:r>
                        <a:rPr lang="en-US" dirty="0"/>
                        <a:t>19-20 Weeks</a:t>
                      </a:r>
                    </a:p>
                  </a:txBody>
                  <a:tcPr/>
                </a:tc>
                <a:extLst>
                  <a:ext uri="{0D108BD9-81ED-4DB2-BD59-A6C34878D82A}">
                    <a16:rowId xmlns:a16="http://schemas.microsoft.com/office/drawing/2014/main" val="2840126441"/>
                  </a:ext>
                </a:extLst>
              </a:tr>
            </a:tbl>
          </a:graphicData>
        </a:graphic>
      </p:graphicFrame>
    </p:spTree>
    <p:extLst>
      <p:ext uri="{BB962C8B-B14F-4D97-AF65-F5344CB8AC3E}">
        <p14:creationId xmlns:p14="http://schemas.microsoft.com/office/powerpoint/2010/main" val="4205692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87C333-998E-4051-B1C7-16C2966B38A9}"/>
              </a:ext>
            </a:extLst>
          </p:cNvPr>
          <p:cNvSpPr>
            <a:spLocks noGrp="1"/>
          </p:cNvSpPr>
          <p:nvPr>
            <p:ph type="title"/>
          </p:nvPr>
        </p:nvSpPr>
        <p:spPr>
          <a:xfrm>
            <a:off x="976940" y="609601"/>
            <a:ext cx="9840286" cy="917196"/>
          </a:xfrm>
        </p:spPr>
        <p:txBody>
          <a:bodyPr/>
          <a:lstStyle/>
          <a:p>
            <a:r>
              <a:rPr lang="en-US" dirty="0"/>
              <a:t>Gantt Chart:                                                 </a:t>
            </a:r>
            <a:r>
              <a:rPr lang="en-US" sz="2000" dirty="0">
                <a:effectLst/>
                <a:latin typeface="Times New Roman" panose="02020603050405020304" pitchFamily="18" charset="0"/>
                <a:ea typeface="Calibri" panose="020F0502020204030204" pitchFamily="34" charset="0"/>
              </a:rPr>
              <a:t>(Hareesh)</a:t>
            </a:r>
            <a:endParaRPr lang="en-US" sz="2000" dirty="0"/>
          </a:p>
        </p:txBody>
      </p:sp>
      <p:pic>
        <p:nvPicPr>
          <p:cNvPr id="6" name="Picture 5">
            <a:extLst>
              <a:ext uri="{FF2B5EF4-FFF2-40B4-BE49-F238E27FC236}">
                <a16:creationId xmlns:a16="http://schemas.microsoft.com/office/drawing/2014/main" id="{42BDDB0F-AD82-4CF3-9EB4-AE5808F73F41}"/>
              </a:ext>
            </a:extLst>
          </p:cNvPr>
          <p:cNvPicPr>
            <a:picLocks noChangeAspect="1"/>
          </p:cNvPicPr>
          <p:nvPr/>
        </p:nvPicPr>
        <p:blipFill>
          <a:blip r:embed="rId2"/>
          <a:stretch>
            <a:fillRect/>
          </a:stretch>
        </p:blipFill>
        <p:spPr>
          <a:xfrm>
            <a:off x="898482" y="1779347"/>
            <a:ext cx="9840286" cy="4554341"/>
          </a:xfrm>
          <a:prstGeom prst="rect">
            <a:avLst/>
          </a:prstGeom>
        </p:spPr>
      </p:pic>
    </p:spTree>
    <p:extLst>
      <p:ext uri="{BB962C8B-B14F-4D97-AF65-F5344CB8AC3E}">
        <p14:creationId xmlns:p14="http://schemas.microsoft.com/office/powerpoint/2010/main" val="3656814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89206-1486-6528-E598-704778A9516A}"/>
              </a:ext>
            </a:extLst>
          </p:cNvPr>
          <p:cNvSpPr>
            <a:spLocks noGrp="1"/>
          </p:cNvSpPr>
          <p:nvPr>
            <p:ph type="title"/>
          </p:nvPr>
        </p:nvSpPr>
        <p:spPr>
          <a:xfrm>
            <a:off x="685801" y="609600"/>
            <a:ext cx="10131425" cy="573741"/>
          </a:xfrm>
        </p:spPr>
        <p:txBody>
          <a:bodyPr>
            <a:normAutofit fontScale="90000"/>
          </a:bodyPr>
          <a:lstStyle/>
          <a:p>
            <a:r>
              <a:rPr lang="en-US" dirty="0"/>
              <a:t>Project cost management                    (Imran)</a:t>
            </a:r>
            <a:endParaRPr lang="en-IN" dirty="0"/>
          </a:p>
        </p:txBody>
      </p:sp>
      <p:sp>
        <p:nvSpPr>
          <p:cNvPr id="3" name="Content Placeholder 2">
            <a:extLst>
              <a:ext uri="{FF2B5EF4-FFF2-40B4-BE49-F238E27FC236}">
                <a16:creationId xmlns:a16="http://schemas.microsoft.com/office/drawing/2014/main" id="{21A9684E-2AC2-5596-DAC3-C2F3B5D3F4B5}"/>
              </a:ext>
            </a:extLst>
          </p:cNvPr>
          <p:cNvSpPr>
            <a:spLocks noGrp="1"/>
          </p:cNvSpPr>
          <p:nvPr>
            <p:ph idx="1"/>
          </p:nvPr>
        </p:nvSpPr>
        <p:spPr>
          <a:xfrm>
            <a:off x="685801" y="1183341"/>
            <a:ext cx="10131425" cy="4607859"/>
          </a:xfrm>
        </p:spPr>
        <p:txBody>
          <a:bodyPr/>
          <a:lstStyle/>
          <a:p>
            <a:pPr>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Cost management is a vital process that involves organizing and supervising a project's budget. It plays a crucial role in helping project managers estimate costs accurately and implement controls to minimize the risk of exceeding the budget. </a:t>
            </a:r>
          </a:p>
          <a:p>
            <a:pPr>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 projects typically require resources like manpower, supplies, and equipment, cost management becomes essential to ensure efficient allocation and utilization of these assets while keeping expenses in check. </a:t>
            </a:r>
          </a:p>
          <a:p>
            <a:pPr>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Effective cost management is crucial throughout the project's lifespan to predict, monitor, and manage expenses to successfully complete the project within budget constraints.</a:t>
            </a: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63194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FD38-5B58-74DC-9EC0-3CAF47D0735B}"/>
              </a:ext>
            </a:extLst>
          </p:cNvPr>
          <p:cNvSpPr>
            <a:spLocks noGrp="1"/>
          </p:cNvSpPr>
          <p:nvPr>
            <p:ph type="title"/>
          </p:nvPr>
        </p:nvSpPr>
        <p:spPr>
          <a:xfrm>
            <a:off x="685801" y="609601"/>
            <a:ext cx="10131425" cy="1013012"/>
          </a:xfrm>
        </p:spPr>
        <p:txBody>
          <a:bodyPr>
            <a:normAutofit/>
          </a:bodyPr>
          <a:lstStyle/>
          <a:p>
            <a:r>
              <a:rPr lang="en-IN" sz="2400" b="1" dirty="0"/>
              <a:t>Key Benefits of cost management</a:t>
            </a:r>
            <a:r>
              <a:rPr lang="en-IN" sz="2400" dirty="0"/>
              <a:t>. </a:t>
            </a:r>
          </a:p>
        </p:txBody>
      </p:sp>
      <p:sp>
        <p:nvSpPr>
          <p:cNvPr id="3" name="Content Placeholder 2">
            <a:extLst>
              <a:ext uri="{FF2B5EF4-FFF2-40B4-BE49-F238E27FC236}">
                <a16:creationId xmlns:a16="http://schemas.microsoft.com/office/drawing/2014/main" id="{807C2657-9DC9-E176-37E3-5E2CC3D3A971}"/>
              </a:ext>
            </a:extLst>
          </p:cNvPr>
          <p:cNvSpPr>
            <a:spLocks noGrp="1"/>
          </p:cNvSpPr>
          <p:nvPr>
            <p:ph idx="1"/>
          </p:nvPr>
        </p:nvSpPr>
        <p:spPr>
          <a:xfrm>
            <a:off x="685801" y="2065867"/>
            <a:ext cx="10131425" cy="3725334"/>
          </a:xfrm>
        </p:spPr>
        <p:txBody>
          <a:bodyPr/>
          <a:lstStyle/>
          <a:p>
            <a:pPr marL="0" indent="0" algn="just">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Cost management offers several key benefits, including: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Avoiding cost overruns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By carefully analyzing and controlling expenses from the outset, project managers can prevent overspending in specific areas.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Risk mitigation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Establishing a well-defined budget helps businesses maintain project momentum, even when unexpected expenses arise, reducing the impact of financial risks.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Tx/>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Future planning support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Effective organization of resources enables the creation of accurate budgets for future projects, aiding in better planning and allocation of resources.</a:t>
            </a:r>
          </a:p>
          <a:p>
            <a:pPr algn="just">
              <a:lnSpc>
                <a:spcPct val="107000"/>
              </a:lnSpc>
              <a:spcAft>
                <a:spcPts val="800"/>
              </a:spcAft>
              <a:buFontTx/>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82402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7885-FFB0-1E9D-3836-490E4E28D3A4}"/>
              </a:ext>
            </a:extLst>
          </p:cNvPr>
          <p:cNvSpPr>
            <a:spLocks noGrp="1"/>
          </p:cNvSpPr>
          <p:nvPr>
            <p:ph type="title"/>
          </p:nvPr>
        </p:nvSpPr>
        <p:spPr>
          <a:xfrm>
            <a:off x="685801" y="609601"/>
            <a:ext cx="10131425" cy="815788"/>
          </a:xfrm>
        </p:spPr>
        <p:txBody>
          <a:bodyPr/>
          <a:lstStyle/>
          <a:p>
            <a:r>
              <a:rPr lang="en-IN" b="1" dirty="0"/>
              <a:t>Stages of cost management</a:t>
            </a:r>
            <a:r>
              <a:rPr lang="en-IN" dirty="0"/>
              <a:t>.</a:t>
            </a:r>
          </a:p>
        </p:txBody>
      </p:sp>
      <p:sp>
        <p:nvSpPr>
          <p:cNvPr id="6" name="Content Placeholder 5">
            <a:extLst>
              <a:ext uri="{FF2B5EF4-FFF2-40B4-BE49-F238E27FC236}">
                <a16:creationId xmlns:a16="http://schemas.microsoft.com/office/drawing/2014/main" id="{B4970495-294C-8A4A-0F20-2E2E8BF50E63}"/>
              </a:ext>
            </a:extLst>
          </p:cNvPr>
          <p:cNvSpPr>
            <a:spLocks noGrp="1"/>
          </p:cNvSpPr>
          <p:nvPr>
            <p:ph idx="1"/>
          </p:nvPr>
        </p:nvSpPr>
        <p:spPr>
          <a:xfrm>
            <a:off x="685801" y="1568825"/>
            <a:ext cx="10131425" cy="4222376"/>
          </a:xfrm>
        </p:spPr>
        <p:txBody>
          <a:bodyPr/>
          <a:lstStyle/>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Resource planning, Cost estimate, Cost budgeting, and Cost control are the four stages of cost management, which can be broken down into a continuous process if necessary.</a:t>
            </a:r>
          </a:p>
          <a:p>
            <a:r>
              <a:rPr lang="en-US" sz="1800" b="1" dirty="0">
                <a:effectLst/>
                <a:latin typeface="Times New Roman" panose="02020603050405020304" pitchFamily="18" charset="0"/>
                <a:ea typeface="Calibri" panose="020F0502020204030204" pitchFamily="34" charset="0"/>
              </a:rPr>
              <a:t>Resource planning</a:t>
            </a:r>
            <a:r>
              <a:rPr lang="en-US" sz="1800" dirty="0">
                <a:effectLst/>
                <a:latin typeface="Times New Roman" panose="02020603050405020304" pitchFamily="18" charset="0"/>
                <a:ea typeface="Calibri" panose="020F0502020204030204" pitchFamily="34" charset="0"/>
              </a:rPr>
              <a:t> is the process of identifying and allocating the necessary resources required to execute and complete a project. </a:t>
            </a:r>
          </a:p>
          <a:p>
            <a:r>
              <a:rPr lang="en-US" sz="1800" b="1" dirty="0">
                <a:effectLst/>
                <a:latin typeface="Times New Roman" panose="02020603050405020304" pitchFamily="18" charset="0"/>
                <a:ea typeface="Calibri" panose="020F0502020204030204" pitchFamily="34" charset="0"/>
              </a:rPr>
              <a:t>Cost estimation </a:t>
            </a:r>
            <a:r>
              <a:rPr lang="en-US" sz="1800" dirty="0">
                <a:effectLst/>
                <a:latin typeface="Times New Roman" panose="02020603050405020304" pitchFamily="18" charset="0"/>
                <a:ea typeface="Calibri" panose="020F0502020204030204" pitchFamily="34" charset="0"/>
              </a:rPr>
              <a:t>involves determining the anticipated expenses associated with acquiring all the necessary materials to complete a project. </a:t>
            </a:r>
          </a:p>
          <a:p>
            <a:r>
              <a:rPr lang="en-US" sz="1800" dirty="0">
                <a:effectLst/>
                <a:latin typeface="Times New Roman" panose="02020603050405020304" pitchFamily="18" charset="0"/>
                <a:ea typeface="Calibri" panose="020F0502020204030204" pitchFamily="34" charset="0"/>
              </a:rPr>
              <a:t>Cost Budgeting: Cost budgeting is a distinct process that involves allocating expenses to specific portions of a project, such as activities or units, for a predetermined period. </a:t>
            </a:r>
          </a:p>
          <a:p>
            <a:endParaRPr lang="en-US" dirty="0">
              <a:latin typeface="Times New Roman" panose="02020603050405020304" pitchFamily="18" charset="0"/>
              <a:ea typeface="Calibri" panose="020F0502020204030204" pitchFamily="34" charset="0"/>
            </a:endParaRPr>
          </a:p>
          <a:p>
            <a:pPr marL="0" indent="0">
              <a:buNone/>
            </a:pPr>
            <a:endParaRPr lang="en-US" dirty="0">
              <a:latin typeface="Times New Roman" panose="02020603050405020304" pitchFamily="18" charset="0"/>
              <a:ea typeface="Calibri" panose="020F0502020204030204" pitchFamily="34"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876A91C1-B837-44F4-67C4-FA899540D6F8}"/>
              </a:ext>
            </a:extLst>
          </p:cNvPr>
          <p:cNvPicPr>
            <a:picLocks noChangeAspect="1"/>
          </p:cNvPicPr>
          <p:nvPr/>
        </p:nvPicPr>
        <p:blipFill>
          <a:blip r:embed="rId2"/>
          <a:stretch>
            <a:fillRect/>
          </a:stretch>
        </p:blipFill>
        <p:spPr>
          <a:xfrm>
            <a:off x="1374774" y="4299771"/>
            <a:ext cx="7805739" cy="1832088"/>
          </a:xfrm>
          <a:prstGeom prst="rect">
            <a:avLst/>
          </a:prstGeom>
        </p:spPr>
      </p:pic>
    </p:spTree>
    <p:extLst>
      <p:ext uri="{BB962C8B-B14F-4D97-AF65-F5344CB8AC3E}">
        <p14:creationId xmlns:p14="http://schemas.microsoft.com/office/powerpoint/2010/main" val="12565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4CA3-7691-C3BA-D078-AC041671B4B6}"/>
              </a:ext>
            </a:extLst>
          </p:cNvPr>
          <p:cNvSpPr>
            <a:spLocks noGrp="1"/>
          </p:cNvSpPr>
          <p:nvPr>
            <p:ph type="title"/>
          </p:nvPr>
        </p:nvSpPr>
        <p:spPr>
          <a:xfrm>
            <a:off x="685801" y="609601"/>
            <a:ext cx="10131425" cy="609600"/>
          </a:xfrm>
        </p:spPr>
        <p:txBody>
          <a:bodyPr>
            <a:normAutofit fontScale="90000"/>
          </a:bodyPr>
          <a:lstStyle/>
          <a:p>
            <a:r>
              <a:rPr lang="en-IN" b="1" dirty="0"/>
              <a:t>Project quality management                          </a:t>
            </a:r>
            <a:r>
              <a:rPr lang="en-IN" dirty="0"/>
              <a:t>(Imran) </a:t>
            </a:r>
          </a:p>
        </p:txBody>
      </p:sp>
      <p:sp>
        <p:nvSpPr>
          <p:cNvPr id="3" name="Content Placeholder 2">
            <a:extLst>
              <a:ext uri="{FF2B5EF4-FFF2-40B4-BE49-F238E27FC236}">
                <a16:creationId xmlns:a16="http://schemas.microsoft.com/office/drawing/2014/main" id="{05F3D425-3EE3-48A7-4228-E1F3AFEFFDE5}"/>
              </a:ext>
            </a:extLst>
          </p:cNvPr>
          <p:cNvSpPr>
            <a:spLocks noGrp="1"/>
          </p:cNvSpPr>
          <p:nvPr>
            <p:ph idx="1"/>
          </p:nvPr>
        </p:nvSpPr>
        <p:spPr>
          <a:xfrm>
            <a:off x="685801" y="1335741"/>
            <a:ext cx="10131425" cy="4455460"/>
          </a:xfrm>
        </p:spPr>
        <p:txBody>
          <a:bodyPr>
            <a:normAutofit lnSpcReduction="10000"/>
          </a:bodyPr>
          <a:lstStyle/>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Project quality management for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Unacademy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ensures that high standards are maintained throughout the development process.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includes activities such as defining quality metrics, conducting regular inspections, implementing quality control measures, ensuring adherence to standards, and continuously improving the platform to deliver an exceptional learning experience.</a:t>
            </a:r>
          </a:p>
          <a:p>
            <a:pPr marL="0" indent="0">
              <a:buNone/>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These three procedures make up project quality management:</a:t>
            </a:r>
          </a:p>
          <a:p>
            <a:pPr marL="342900" indent="-342900">
              <a:buAutoNum type="arabicPeriod"/>
            </a:pPr>
            <a:r>
              <a:rPr lang="en-US" sz="1800" b="1" u="sng" dirty="0">
                <a:effectLst/>
                <a:latin typeface="Times New Roman" panose="02020603050405020304" pitchFamily="18" charset="0"/>
                <a:ea typeface="Calibri" panose="020F0502020204030204" pitchFamily="34" charset="0"/>
              </a:rPr>
              <a:t>Quality planning:</a:t>
            </a:r>
            <a:r>
              <a:rPr lang="en-US" sz="1800" b="1"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involves identifying potential risks, setting high standards, organizing processes, and defining testing procedures to ensure performance achievement, control, anticipation, and verification. </a:t>
            </a:r>
          </a:p>
          <a:p>
            <a:pPr marL="342900" indent="-342900">
              <a:buAutoNum type="arabicPeriod"/>
            </a:pPr>
            <a:r>
              <a:rPr lang="en-US" sz="1800" b="1" u="sng" dirty="0">
                <a:effectLst/>
                <a:latin typeface="Times New Roman" panose="02020603050405020304" pitchFamily="18" charset="0"/>
                <a:ea typeface="Calibri" panose="020F0502020204030204" pitchFamily="34" charset="0"/>
              </a:rPr>
              <a:t>Quality assurance</a:t>
            </a:r>
            <a:r>
              <a:rPr lang="en-US" sz="1800" dirty="0">
                <a:effectLst/>
                <a:latin typeface="Times New Roman" panose="02020603050405020304" pitchFamily="18" charset="0"/>
                <a:ea typeface="Calibri" panose="020F0502020204030204" pitchFamily="34" charset="0"/>
              </a:rPr>
              <a:t>: Quality assurance in the creation of the </a:t>
            </a:r>
            <a:r>
              <a:rPr lang="en-US" sz="1800" dirty="0" err="1">
                <a:effectLst/>
                <a:latin typeface="Times New Roman" panose="02020603050405020304" pitchFamily="18" charset="0"/>
                <a:ea typeface="Calibri" panose="020F0502020204030204" pitchFamily="34" charset="0"/>
              </a:rPr>
              <a:t>Unacademy</a:t>
            </a:r>
            <a:r>
              <a:rPr lang="en-US" sz="1800" dirty="0">
                <a:effectLst/>
                <a:latin typeface="Times New Roman" panose="02020603050405020304" pitchFamily="18" charset="0"/>
                <a:ea typeface="Calibri" panose="020F0502020204030204" pitchFamily="34" charset="0"/>
              </a:rPr>
              <a:t> project involves systematic processes and activities to ensure that the developed platform meets the defined quality standards. </a:t>
            </a:r>
          </a:p>
          <a:p>
            <a:pPr marL="342900" indent="-342900">
              <a:buAutoNum type="arabicPeriod"/>
            </a:pPr>
            <a:r>
              <a:rPr lang="en-US" sz="1800" b="1" u="sng" dirty="0">
                <a:effectLst/>
                <a:latin typeface="Times New Roman" panose="02020603050405020304" pitchFamily="18" charset="0"/>
                <a:ea typeface="Calibri" panose="020F0502020204030204" pitchFamily="34" charset="0"/>
              </a:rPr>
              <a:t>Quality control</a:t>
            </a:r>
            <a:r>
              <a:rPr lang="en-US" sz="1800" b="1" dirty="0">
                <a:effectLst/>
                <a:latin typeface="Times New Roman" panose="02020603050405020304" pitchFamily="18" charset="0"/>
                <a:ea typeface="Calibri" panose="020F0502020204030204" pitchFamily="34" charset="0"/>
              </a:rPr>
              <a:t>:</a:t>
            </a:r>
            <a:r>
              <a:rPr lang="en-US" sz="1800" b="1" u="sng"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Quality control refers to the operational techniques employed to ensure adherence to quality standards. </a:t>
            </a:r>
            <a:endParaRPr lang="en-IN" sz="1800" b="1" i="1"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10727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{483C5BAA-DC5F-4B1E-91F6-C67BB38AF493}tf03457452</Template>
  <TotalTime>277</TotalTime>
  <Words>2970</Words>
  <Application>Microsoft Office PowerPoint</Application>
  <PresentationFormat>Widescreen</PresentationFormat>
  <Paragraphs>210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Celestial</vt:lpstr>
      <vt:lpstr>UnAcademy</vt:lpstr>
      <vt:lpstr>Product description:                          (Hareesh)</vt:lpstr>
      <vt:lpstr>Scope Statement:                                            (Hareesh)</vt:lpstr>
      <vt:lpstr>Schedule Management: (Hareesh)</vt:lpstr>
      <vt:lpstr>Gantt Chart:                                                 (Hareesh)</vt:lpstr>
      <vt:lpstr>Project cost management                    (Imran)</vt:lpstr>
      <vt:lpstr>Key Benefits of cost management. </vt:lpstr>
      <vt:lpstr>Stages of cost management.</vt:lpstr>
      <vt:lpstr>Project quality management                          (Imran) </vt:lpstr>
      <vt:lpstr>Risk Management                 (Hari Priya)</vt:lpstr>
      <vt:lpstr>PowerPoint Presentation</vt:lpstr>
      <vt:lpstr>Resource Management Plan: </vt:lpstr>
      <vt:lpstr>Resource Management (Continued) </vt:lpstr>
      <vt:lpstr>Communication Management Plan</vt:lpstr>
      <vt:lpstr>PowerPoint Presentation</vt:lpstr>
      <vt:lpstr>INTEGRATION MANAGEMENT</vt:lpstr>
      <vt:lpstr>Stakeholder Management                         </vt:lpstr>
      <vt:lpstr>PowerPoint Presentation</vt:lpstr>
      <vt:lpstr>PowerPoint Presentation</vt:lpstr>
      <vt:lpstr>Project Procurement Management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UnAcademy</dc:title>
  <dc:creator>Dasari, Hareesh</dc:creator>
  <cp:lastModifiedBy>Hari Priya Kotagiri</cp:lastModifiedBy>
  <cp:revision>20</cp:revision>
  <dcterms:created xsi:type="dcterms:W3CDTF">2023-07-24T16:45:29Z</dcterms:created>
  <dcterms:modified xsi:type="dcterms:W3CDTF">2023-07-25T05:06:12Z</dcterms:modified>
</cp:coreProperties>
</file>