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autoAdjust="0"/>
    <p:restoredTop sz="94660"/>
  </p:normalViewPr>
  <p:slideViewPr>
    <p:cSldViewPr snapToGrid="0">
      <p:cViewPr varScale="1">
        <p:scale>
          <a:sx n="84" d="100"/>
          <a:sy n="84" d="100"/>
        </p:scale>
        <p:origin x="14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A452-BD85-48B6-89BE-070919CBEE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63DCF8-3846-4F82-9DA7-152358692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3C9B45-BAEB-4C87-8F10-F2FD4E221047}"/>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5" name="Footer Placeholder 4">
            <a:extLst>
              <a:ext uri="{FF2B5EF4-FFF2-40B4-BE49-F238E27FC236}">
                <a16:creationId xmlns:a16="http://schemas.microsoft.com/office/drawing/2014/main" id="{148876E8-B507-4E78-8E05-5A8C27A81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CCDBB-4ABF-40E7-BE87-8E3E625291C6}"/>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17117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9A3D-63D4-4AEA-979F-26F6A8019C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70DBF1-E131-40AF-B160-4BB2C72E0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2DAB3-78F3-44C3-8B3C-C0C3171DB961}"/>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5" name="Footer Placeholder 4">
            <a:extLst>
              <a:ext uri="{FF2B5EF4-FFF2-40B4-BE49-F238E27FC236}">
                <a16:creationId xmlns:a16="http://schemas.microsoft.com/office/drawing/2014/main" id="{0C1717FD-CE12-43A4-B11A-D50BE0562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3A64E-BEC0-4D4C-93F9-88033E9AA8DD}"/>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385015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176255-6A2F-4C02-8BB6-565D45C648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398C96-DA18-405C-B2DF-6617443BC3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889D5-1010-49AB-A266-9B4E3A73864F}"/>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5" name="Footer Placeholder 4">
            <a:extLst>
              <a:ext uri="{FF2B5EF4-FFF2-40B4-BE49-F238E27FC236}">
                <a16:creationId xmlns:a16="http://schemas.microsoft.com/office/drawing/2014/main" id="{B128F3B7-AAB5-4321-AEAA-E0086AABFA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A02A06-4A7C-48F7-9E5E-16DDB2A7B066}"/>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196276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8FE6-3235-4781-A117-C342D763D8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95ACB-DDB8-4C9C-9A00-86CD36CAB7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9C55E1-7493-4EBD-B446-76BCAC50ECFE}"/>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5" name="Footer Placeholder 4">
            <a:extLst>
              <a:ext uri="{FF2B5EF4-FFF2-40B4-BE49-F238E27FC236}">
                <a16:creationId xmlns:a16="http://schemas.microsoft.com/office/drawing/2014/main" id="{83B6A5A3-403F-442D-B735-5C8F23DBF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1D40C-B1AB-48BC-8A09-7CA294F23F3B}"/>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103207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CA14-F736-4061-9460-12C6AB13D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0CAA1B-D2FD-4876-BB5A-B0E0191134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DE4E0-8CEC-429B-B11A-14423D2928FD}"/>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5" name="Footer Placeholder 4">
            <a:extLst>
              <a:ext uri="{FF2B5EF4-FFF2-40B4-BE49-F238E27FC236}">
                <a16:creationId xmlns:a16="http://schemas.microsoft.com/office/drawing/2014/main" id="{7C5D6A5E-AB92-47E0-B1E4-20C3E3281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B508F-66C2-4FDF-A265-E997D20553F6}"/>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349425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2D5F-2880-4412-A948-7D2AC9C50C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C899F5-DC83-4B26-918E-2E0D9AD094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0255B5-F5EE-41FC-B183-BA199565B6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493333-F4FA-41B6-B5E7-D10AA8E5C973}"/>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6" name="Footer Placeholder 5">
            <a:extLst>
              <a:ext uri="{FF2B5EF4-FFF2-40B4-BE49-F238E27FC236}">
                <a16:creationId xmlns:a16="http://schemas.microsoft.com/office/drawing/2014/main" id="{11B66250-4075-4EC7-9ADB-1A255C9180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D10380-D36F-4D70-BDAA-D08EDBFB21B6}"/>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357370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D282-DC1A-4EA1-B776-29A0E994A4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F60FE-9184-4D8F-8D8D-F2E6DFCF77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E63D5-199F-45F6-97B9-A69C58C1F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7893D4-D7FE-47B5-A81D-5BD77DC40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7C0357-C16D-48FD-BD82-8D9DF68104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4267D5-3A89-4B97-A23F-25966CC3C3B1}"/>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8" name="Footer Placeholder 7">
            <a:extLst>
              <a:ext uri="{FF2B5EF4-FFF2-40B4-BE49-F238E27FC236}">
                <a16:creationId xmlns:a16="http://schemas.microsoft.com/office/drawing/2014/main" id="{3FB8598E-E2F6-4FC6-B23D-EBCB7976C1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AC898A-1973-432B-9674-D7FA636E3F64}"/>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165614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BCAE-39F7-4853-AE7C-590B56E65E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EB10947-DA66-42A2-B723-7B5B78648719}"/>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4" name="Footer Placeholder 3">
            <a:extLst>
              <a:ext uri="{FF2B5EF4-FFF2-40B4-BE49-F238E27FC236}">
                <a16:creationId xmlns:a16="http://schemas.microsoft.com/office/drawing/2014/main" id="{DE1745A1-8C21-4BA5-8FDF-353CC7F1CF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CDCC72-D2EC-438A-9FA0-17DE5E3F9E7C}"/>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308944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22F83E-38EE-499C-B80C-09E08923A010}"/>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3" name="Footer Placeholder 2">
            <a:extLst>
              <a:ext uri="{FF2B5EF4-FFF2-40B4-BE49-F238E27FC236}">
                <a16:creationId xmlns:a16="http://schemas.microsoft.com/office/drawing/2014/main" id="{52CDDAB9-03F6-4D93-91C1-A5641298B7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122693-68CD-495C-A918-40AE6A68F21D}"/>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2539489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70A91-54C5-411B-A455-AFC0DE7D1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7AB0C8-3CE6-4C39-9DEB-C03695D80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500AF0-4A39-48A4-9F4D-9AF5862A1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4DD25-8C8C-4A39-AEE5-849C1CB8F3E4}"/>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6" name="Footer Placeholder 5">
            <a:extLst>
              <a:ext uri="{FF2B5EF4-FFF2-40B4-BE49-F238E27FC236}">
                <a16:creationId xmlns:a16="http://schemas.microsoft.com/office/drawing/2014/main" id="{BDB5C2E5-0F40-42A7-B89F-E20F35ED74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5B13DF-11AB-447B-BAD7-FAC51C3D25EE}"/>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156012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B915-03B4-4A8A-BF20-FE2941BE5B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E61A84-DAF1-4CF6-BC71-71C7DF50F9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E66207-0B31-43C3-8602-CD1ECCBBE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93BC3-A67D-471B-A6FD-EAA77DFD06A0}"/>
              </a:ext>
            </a:extLst>
          </p:cNvPr>
          <p:cNvSpPr>
            <a:spLocks noGrp="1"/>
          </p:cNvSpPr>
          <p:nvPr>
            <p:ph type="dt" sz="half" idx="10"/>
          </p:nvPr>
        </p:nvSpPr>
        <p:spPr/>
        <p:txBody>
          <a:bodyPr/>
          <a:lstStyle/>
          <a:p>
            <a:fld id="{02806193-7596-4F1C-9DF7-F4FD51D4DE9E}" type="datetimeFigureOut">
              <a:rPr lang="en-IN" smtClean="0"/>
              <a:pPr/>
              <a:t>04-01-2020</a:t>
            </a:fld>
            <a:endParaRPr lang="en-IN"/>
          </a:p>
        </p:txBody>
      </p:sp>
      <p:sp>
        <p:nvSpPr>
          <p:cNvPr id="6" name="Footer Placeholder 5">
            <a:extLst>
              <a:ext uri="{FF2B5EF4-FFF2-40B4-BE49-F238E27FC236}">
                <a16:creationId xmlns:a16="http://schemas.microsoft.com/office/drawing/2014/main" id="{17BB533B-6594-49A0-BBFD-0F6100F77A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A62F47-EFD8-457F-8E59-ED6E1BB10F22}"/>
              </a:ext>
            </a:extLst>
          </p:cNvPr>
          <p:cNvSpPr>
            <a:spLocks noGrp="1"/>
          </p:cNvSpPr>
          <p:nvPr>
            <p:ph type="sldNum" sz="quarter" idx="12"/>
          </p:nvPr>
        </p:nvSpPr>
        <p:spPr/>
        <p:txBody>
          <a:bodyPr/>
          <a:lstStyle/>
          <a:p>
            <a:fld id="{EBFFFF56-F3D6-4024-9BFD-674DD1BF02AB}" type="slidenum">
              <a:rPr lang="en-IN" smtClean="0"/>
              <a:pPr/>
              <a:t>‹#›</a:t>
            </a:fld>
            <a:endParaRPr lang="en-IN"/>
          </a:p>
        </p:txBody>
      </p:sp>
    </p:spTree>
    <p:extLst>
      <p:ext uri="{BB962C8B-B14F-4D97-AF65-F5344CB8AC3E}">
        <p14:creationId xmlns:p14="http://schemas.microsoft.com/office/powerpoint/2010/main" val="982995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9C1D56-B863-4A27-A0F5-2E6BD70485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EDDC95-3B33-432F-94B6-3E94A8457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8AB2E-1DA4-483E-BFE9-F1C7B2355A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06193-7596-4F1C-9DF7-F4FD51D4DE9E}" type="datetimeFigureOut">
              <a:rPr lang="en-IN" smtClean="0"/>
              <a:pPr/>
              <a:t>04-01-2020</a:t>
            </a:fld>
            <a:endParaRPr lang="en-IN"/>
          </a:p>
        </p:txBody>
      </p:sp>
      <p:sp>
        <p:nvSpPr>
          <p:cNvPr id="5" name="Footer Placeholder 4">
            <a:extLst>
              <a:ext uri="{FF2B5EF4-FFF2-40B4-BE49-F238E27FC236}">
                <a16:creationId xmlns:a16="http://schemas.microsoft.com/office/drawing/2014/main" id="{1AC1EE7E-0E14-4EFB-ABAA-C522720D5D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9BA5FB-763A-4D93-AA86-59AB88301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FFF56-F3D6-4024-9BFD-674DD1BF02AB}" type="slidenum">
              <a:rPr lang="en-IN" smtClean="0"/>
              <a:pPr/>
              <a:t>‹#›</a:t>
            </a:fld>
            <a:endParaRPr lang="en-IN"/>
          </a:p>
        </p:txBody>
      </p:sp>
    </p:spTree>
    <p:extLst>
      <p:ext uri="{BB962C8B-B14F-4D97-AF65-F5344CB8AC3E}">
        <p14:creationId xmlns:p14="http://schemas.microsoft.com/office/powerpoint/2010/main" val="383100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jp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94808-911E-432A-B5A3-63A19F54D31C}"/>
              </a:ext>
            </a:extLst>
          </p:cNvPr>
          <p:cNvSpPr>
            <a:spLocks noGrp="1"/>
          </p:cNvSpPr>
          <p:nvPr>
            <p:ph idx="1"/>
          </p:nvPr>
        </p:nvSpPr>
        <p:spPr>
          <a:xfrm>
            <a:off x="159798" y="124286"/>
            <a:ext cx="11878322" cy="6649375"/>
          </a:xfrm>
        </p:spPr>
        <p:txBody>
          <a:bodyPr>
            <a:normAutofit fontScale="47500" lnSpcReduction="20000"/>
          </a:bodyPr>
          <a:lstStyle/>
          <a:p>
            <a:pPr marL="0" indent="0">
              <a:buNone/>
            </a:pPr>
            <a:r>
              <a:rPr lang="en-US" b="1" dirty="0"/>
              <a:t>                                                                                                                       SIH INTERNAL HACKETHON</a:t>
            </a:r>
          </a:p>
          <a:p>
            <a:pPr marL="0" indent="0">
              <a:buNone/>
            </a:pPr>
            <a:r>
              <a:rPr lang="en-US" b="1" dirty="0"/>
              <a:t>                                                                                                                        PHASE 1 – IDEA SELECTION</a:t>
            </a:r>
          </a:p>
          <a:p>
            <a:endParaRPr lang="en-US" dirty="0"/>
          </a:p>
          <a:p>
            <a:r>
              <a:rPr lang="en-US" sz="2700" b="1" dirty="0">
                <a:latin typeface="Times New Roman" panose="02020603050405020304" pitchFamily="18" charset="0"/>
                <a:cs typeface="Times New Roman" panose="02020603050405020304" pitchFamily="18" charset="0"/>
              </a:rPr>
              <a:t>TEAM LEADER                      : </a:t>
            </a:r>
            <a:r>
              <a:rPr lang="en-US" sz="2700" dirty="0">
                <a:latin typeface="Times New Roman" panose="02020603050405020304" pitchFamily="18" charset="0"/>
                <a:cs typeface="Times New Roman" panose="02020603050405020304" pitchFamily="18" charset="0"/>
              </a:rPr>
              <a:t>HAREETHA K</a:t>
            </a:r>
          </a:p>
          <a:p>
            <a:r>
              <a:rPr lang="en-US" sz="2700" b="1" dirty="0">
                <a:latin typeface="Times New Roman" panose="02020603050405020304" pitchFamily="18" charset="0"/>
                <a:cs typeface="Times New Roman" panose="02020603050405020304" pitchFamily="18" charset="0"/>
              </a:rPr>
              <a:t>TEAM LEADER ROLL NO   :</a:t>
            </a:r>
            <a:r>
              <a:rPr lang="en-US" sz="2700" dirty="0">
                <a:latin typeface="Times New Roman" panose="02020603050405020304" pitchFamily="18" charset="0"/>
                <a:cs typeface="Times New Roman" panose="02020603050405020304" pitchFamily="18" charset="0"/>
              </a:rPr>
              <a:t>182IT137</a:t>
            </a:r>
          </a:p>
          <a:p>
            <a:r>
              <a:rPr lang="en-US" sz="2700" b="1" dirty="0">
                <a:latin typeface="Times New Roman" panose="02020603050405020304" pitchFamily="18" charset="0"/>
                <a:cs typeface="Times New Roman" panose="02020603050405020304" pitchFamily="18" charset="0"/>
              </a:rPr>
              <a:t>CATEGORY   </a:t>
            </a:r>
            <a:r>
              <a:rPr lang="en-US" sz="2700"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a:t>
            </a:r>
            <a:r>
              <a:rPr lang="en-US" sz="2700" dirty="0">
                <a:latin typeface="Times New Roman" panose="02020603050405020304" pitchFamily="18" charset="0"/>
                <a:cs typeface="Times New Roman" panose="02020603050405020304" pitchFamily="18" charset="0"/>
              </a:rPr>
              <a:t>HARDWARE</a:t>
            </a:r>
          </a:p>
          <a:p>
            <a:r>
              <a:rPr lang="en-IN" sz="2700" b="1" dirty="0">
                <a:latin typeface="Times New Roman" panose="02020603050405020304" pitchFamily="18" charset="0"/>
                <a:cs typeface="Times New Roman" panose="02020603050405020304" pitchFamily="18" charset="0"/>
              </a:rPr>
              <a:t>PS CODE   </a:t>
            </a:r>
            <a:r>
              <a:rPr lang="en-IN" sz="2700" dirty="0">
                <a:latin typeface="Times New Roman" panose="02020603050405020304" pitchFamily="18" charset="0"/>
                <a:cs typeface="Times New Roman" panose="02020603050405020304" pitchFamily="18" charset="0"/>
              </a:rPr>
              <a:t>                            </a:t>
            </a:r>
            <a:r>
              <a:rPr lang="en-IN" sz="2700" b="1" dirty="0">
                <a:latin typeface="Times New Roman" panose="02020603050405020304" pitchFamily="18" charset="0"/>
                <a:cs typeface="Times New Roman" panose="02020603050405020304" pitchFamily="18" charset="0"/>
              </a:rPr>
              <a:t>   :</a:t>
            </a:r>
            <a:r>
              <a:rPr lang="en-IN" sz="2700" dirty="0">
                <a:latin typeface="Times New Roman" panose="02020603050405020304" pitchFamily="18" charset="0"/>
                <a:cs typeface="Times New Roman" panose="02020603050405020304" pitchFamily="18" charset="0"/>
              </a:rPr>
              <a:t>AG344</a:t>
            </a:r>
          </a:p>
          <a:p>
            <a:r>
              <a:rPr lang="en-IN" sz="2700" b="1" dirty="0">
                <a:latin typeface="Times New Roman" panose="02020603050405020304" pitchFamily="18" charset="0"/>
                <a:cs typeface="Times New Roman" panose="02020603050405020304" pitchFamily="18" charset="0"/>
              </a:rPr>
              <a:t>ORGANIZATION</a:t>
            </a:r>
            <a:r>
              <a:rPr lang="en-IN" sz="2700" dirty="0">
                <a:latin typeface="Times New Roman" panose="02020603050405020304" pitchFamily="18" charset="0"/>
                <a:cs typeface="Times New Roman" panose="02020603050405020304" pitchFamily="18" charset="0"/>
              </a:rPr>
              <a:t>                   </a:t>
            </a:r>
            <a:r>
              <a:rPr lang="en-IN" sz="2700" b="1" dirty="0">
                <a:latin typeface="Times New Roman" panose="02020603050405020304" pitchFamily="18" charset="0"/>
                <a:cs typeface="Times New Roman" panose="02020603050405020304" pitchFamily="18" charset="0"/>
              </a:rPr>
              <a:t>:</a:t>
            </a:r>
            <a:r>
              <a:rPr lang="en-IN" sz="2700" dirty="0">
                <a:latin typeface="Times New Roman" panose="02020603050405020304" pitchFamily="18" charset="0"/>
                <a:cs typeface="Times New Roman" panose="02020603050405020304" pitchFamily="18" charset="0"/>
              </a:rPr>
              <a:t>MATHWORKS</a:t>
            </a:r>
          </a:p>
          <a:p>
            <a:r>
              <a:rPr lang="en-US" sz="2700" b="1" dirty="0">
                <a:latin typeface="Times New Roman" panose="02020603050405020304" pitchFamily="18" charset="0"/>
                <a:cs typeface="Times New Roman" panose="02020603050405020304" pitchFamily="18" charset="0"/>
              </a:rPr>
              <a:t>PROBLEM STATEMENT     :</a:t>
            </a:r>
            <a:r>
              <a:rPr lang="en-IN" sz="2700" dirty="0">
                <a:latin typeface="Times New Roman" panose="02020603050405020304" pitchFamily="18" charset="0"/>
                <a:cs typeface="Times New Roman" panose="02020603050405020304" pitchFamily="18" charset="0"/>
              </a:rPr>
              <a:t>SMART TRAFFIC MONITORING AND CONTROLLING</a:t>
            </a:r>
          </a:p>
          <a:p>
            <a:pPr algn="just">
              <a:lnSpc>
                <a:spcPct val="170000"/>
              </a:lnSpc>
            </a:pPr>
            <a:r>
              <a:rPr lang="en-IN" sz="2700" b="1" dirty="0">
                <a:latin typeface="Times New Roman" panose="02020603050405020304" pitchFamily="18" charset="0"/>
                <a:cs typeface="Times New Roman" panose="02020603050405020304" pitchFamily="18" charset="0"/>
              </a:rPr>
              <a:t>PROBLEM DESCRIPTION</a:t>
            </a:r>
            <a:r>
              <a:rPr lang="en-IN" sz="2700" dirty="0">
                <a:latin typeface="Times New Roman" panose="02020603050405020304" pitchFamily="18" charset="0"/>
                <a:cs typeface="Times New Roman" panose="02020603050405020304" pitchFamily="18" charset="0"/>
              </a:rPr>
              <a:t> </a:t>
            </a:r>
            <a:r>
              <a:rPr lang="en-IN" sz="2700" b="1"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Traffic control for the people, by the people”. The smart phone-based Application captures the traffic flout and directly share it with traffic control team. App will have information about Traffic rules with best user interactive appearance. App will reduce Burden on traffic control team. PROBLEM STATEMENT: The traffic is huge problem in metro cities in India and to monitor it throughout a day it’s the difficult task. The Traffic control and monitoring team can control this up to certain extent. However, the main responsibilities lie on individual. The simple smart phone-based application has capability to record the rule breaking and flout traffic situation which will be shared with traffic control team (Traffic Police). In current situation, the traffic control team uses a camera to capture people with flouting traffic rules and along with this they have to control the city traffic too. It is difficult for them to keep an eye on both the activities at a time. To reduce their workload, an individual can install this app and will be able to share the evidence with traffic control team. The awareness of this app will lead an individual to follow traffic rule strictly in order to avoid mistakes done by others. The app will have traffic rule guidelines which will help an individual to learn more about traffic rules. The app will provide credit to user on capturing valid traffic flout. The App can cover large scale to small scale Traffic rule evades (e. g. No Parking, Pedestrian crossing evades). Each individual can contribute toward traffic control, awareness, and behavior of individual toward traffic rules. OUTCOME EXPECTED: 1. Application runs on Android and IOS app which is directly integrated with traffic control team. 2. Distributed way of traffic maintenance. MATHWORKS PRODUCTS: FREE SOFTWARE WILL BE PROVIDED TO STUDENT TEAMS </a:t>
            </a:r>
            <a:r>
              <a:rPr lang="en-US" sz="2700" dirty="0" err="1">
                <a:latin typeface="Times New Roman" panose="02020603050405020304" pitchFamily="18" charset="0"/>
                <a:cs typeface="Times New Roman" panose="02020603050405020304" pitchFamily="18" charset="0"/>
              </a:rPr>
              <a:t>ThingSpeak</a:t>
            </a:r>
            <a:r>
              <a:rPr lang="en-US" sz="2700" dirty="0">
                <a:latin typeface="Times New Roman" panose="02020603050405020304" pitchFamily="18" charset="0"/>
                <a:cs typeface="Times New Roman" panose="02020603050405020304" pitchFamily="18" charset="0"/>
              </a:rPr>
              <a:t>, Image processing toolbox, Computer vision toolbox, Mapping and Navigation, Image Acquisition toolbox, MATLAB Coder, Simulink and MATLAB MATHWORKS WILL PROVIDE FREE SOFTWARE(MATLAB, SIMULINK AND TOOLBOXES) TO ALL STUDENT TEAMS PARTICIPATING IN THE HACKATHON</a:t>
            </a:r>
            <a:endParaRPr lang="en-IN" sz="2700" dirty="0">
              <a:latin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515294D9-5855-4418-BF65-198459157629}"/>
              </a:ext>
            </a:extLst>
          </p:cNvPr>
          <p:cNvSpPr/>
          <p:nvPr/>
        </p:nvSpPr>
        <p:spPr>
          <a:xfrm>
            <a:off x="159798" y="124287"/>
            <a:ext cx="11872404" cy="6609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731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966900-CA31-4D84-BCDD-7F5DE2A8B32D}"/>
              </a:ext>
            </a:extLst>
          </p:cNvPr>
          <p:cNvSpPr>
            <a:spLocks noGrp="1"/>
          </p:cNvSpPr>
          <p:nvPr>
            <p:ph idx="1"/>
          </p:nvPr>
        </p:nvSpPr>
        <p:spPr>
          <a:xfrm>
            <a:off x="1" y="1"/>
            <a:ext cx="12322206" cy="6756400"/>
          </a:xfrm>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Domain:</a:t>
            </a:r>
            <a:r>
              <a:rPr lang="en-US" sz="1400" dirty="0">
                <a:latin typeface="Times New Roman" panose="02020603050405020304" pitchFamily="18" charset="0"/>
                <a:cs typeface="Times New Roman" panose="02020603050405020304" pitchFamily="18" charset="0"/>
              </a:rPr>
              <a:t> Smart Traffic Monitoring And Control. </a:t>
            </a:r>
          </a:p>
          <a:p>
            <a:pPr marL="0" indent="0">
              <a:buNone/>
            </a:pPr>
            <a:r>
              <a:rPr lang="en-IN" sz="1400" b="1" dirty="0">
                <a:latin typeface="Times New Roman" panose="02020603050405020304" pitchFamily="18" charset="0"/>
                <a:cs typeface="Times New Roman" panose="02020603050405020304" pitchFamily="18" charset="0"/>
              </a:rPr>
              <a:t>Problem statement: </a:t>
            </a:r>
            <a:r>
              <a:rPr lang="en-IN" sz="1400" dirty="0">
                <a:latin typeface="Times New Roman" panose="02020603050405020304" pitchFamily="18" charset="0"/>
                <a:cs typeface="Times New Roman" panose="02020603050405020304" pitchFamily="18" charset="0"/>
              </a:rPr>
              <a:t>To control the traffic and spot the vehicle violating the traffic rules using MATLAB.</a:t>
            </a:r>
          </a:p>
          <a:p>
            <a:pPr marL="0" indent="0">
              <a:buNone/>
            </a:pPr>
            <a:r>
              <a:rPr lang="en-IN" sz="1400" b="1" dirty="0">
                <a:latin typeface="Times New Roman" panose="02020603050405020304" pitchFamily="18" charset="0"/>
                <a:cs typeface="Times New Roman" panose="02020603050405020304" pitchFamily="18" charset="0"/>
              </a:rPr>
              <a:t>Team Leader Name: </a:t>
            </a:r>
            <a:r>
              <a:rPr lang="en-IN" sz="1400" dirty="0" err="1">
                <a:latin typeface="Times New Roman" panose="02020603050405020304" pitchFamily="18" charset="0"/>
                <a:cs typeface="Times New Roman" panose="02020603050405020304" pitchFamily="18" charset="0"/>
              </a:rPr>
              <a:t>Hareetha</a:t>
            </a:r>
            <a:r>
              <a:rPr lang="en-IN" sz="1400" dirty="0">
                <a:latin typeface="Times New Roman" panose="02020603050405020304" pitchFamily="18" charset="0"/>
                <a:cs typeface="Times New Roman" panose="02020603050405020304" pitchFamily="18" charset="0"/>
              </a:rPr>
              <a:t> k</a:t>
            </a: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sz="14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                                   </a:t>
            </a:r>
          </a:p>
        </p:txBody>
      </p:sp>
      <p:sp>
        <p:nvSpPr>
          <p:cNvPr id="4" name="Rectangle: Rounded Corners 3">
            <a:extLst>
              <a:ext uri="{FF2B5EF4-FFF2-40B4-BE49-F238E27FC236}">
                <a16:creationId xmlns:a16="http://schemas.microsoft.com/office/drawing/2014/main" id="{E59B835F-2A49-48B4-82D6-EFB501F9B1D2}"/>
              </a:ext>
            </a:extLst>
          </p:cNvPr>
          <p:cNvSpPr/>
          <p:nvPr/>
        </p:nvSpPr>
        <p:spPr>
          <a:xfrm>
            <a:off x="88778" y="1049046"/>
            <a:ext cx="11999650" cy="1614256"/>
          </a:xfrm>
          <a:prstGeom prst="roundRect">
            <a:avLst/>
          </a:prstGeom>
          <a:solidFill>
            <a:srgbClr val="FFD1F6"/>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FF0000"/>
              </a:solidFill>
              <a:latin typeface="Times New Roman" panose="02020603050405020304" pitchFamily="18" charset="0"/>
              <a:cs typeface="Times New Roman" panose="02020603050405020304" pitchFamily="18" charset="0"/>
            </a:endParaRPr>
          </a:p>
          <a:p>
            <a:pPr algn="ctr"/>
            <a:r>
              <a:rPr lang="en-US" sz="1400" b="1" dirty="0">
                <a:solidFill>
                  <a:schemeClr val="accent1"/>
                </a:solidFill>
                <a:latin typeface="Times New Roman" panose="02020603050405020304" pitchFamily="18" charset="0"/>
                <a:cs typeface="Times New Roman" panose="02020603050405020304" pitchFamily="18" charset="0"/>
              </a:rPr>
              <a:t>IDEA</a:t>
            </a:r>
          </a:p>
          <a:p>
            <a:pPr marL="285750" indent="-285750">
              <a:buFont typeface="Wingdings" panose="05000000000000000000" pitchFamily="2" charset="2"/>
              <a:buChar char="§"/>
            </a:pPr>
            <a:r>
              <a:rPr lang="en-US" sz="1350" dirty="0">
                <a:solidFill>
                  <a:schemeClr val="tx1"/>
                </a:solidFill>
                <a:latin typeface="Times New Roman" panose="02020603050405020304" pitchFamily="18" charset="0"/>
                <a:cs typeface="Times New Roman" panose="02020603050405020304" pitchFamily="18" charset="0"/>
              </a:rPr>
              <a:t>The </a:t>
            </a:r>
            <a:r>
              <a:rPr lang="en-IN" sz="1350" dirty="0">
                <a:solidFill>
                  <a:schemeClr val="tx1"/>
                </a:solidFill>
                <a:latin typeface="Times New Roman" panose="02020603050405020304" pitchFamily="18" charset="0"/>
                <a:cs typeface="Times New Roman" panose="02020603050405020304" pitchFamily="18" charset="0"/>
              </a:rPr>
              <a:t>LPR CAMERA( with zoom lens 8-32mm and 1080p)</a:t>
            </a:r>
            <a:r>
              <a:rPr lang="en-US" sz="1350" dirty="0">
                <a:solidFill>
                  <a:schemeClr val="tx1"/>
                </a:solidFill>
                <a:latin typeface="Times New Roman" panose="02020603050405020304" pitchFamily="18" charset="0"/>
                <a:cs typeface="Times New Roman" panose="02020603050405020304" pitchFamily="18" charset="0"/>
              </a:rPr>
              <a:t> with video capturing range of 100 feet is used for monitoring vehicles moving with the speed of 100-120km/h and the recorded video is recoded as an image with 60 frames/sec.</a:t>
            </a:r>
          </a:p>
          <a:p>
            <a:pPr marL="285750" indent="-285750">
              <a:buFont typeface="Wingdings" panose="05000000000000000000" pitchFamily="2" charset="2"/>
              <a:buChar char="§"/>
            </a:pPr>
            <a:r>
              <a:rPr lang="en-US" sz="1350" dirty="0">
                <a:solidFill>
                  <a:schemeClr val="tx1"/>
                </a:solidFill>
                <a:latin typeface="Times New Roman" panose="02020603050405020304" pitchFamily="18" charset="0"/>
                <a:cs typeface="Times New Roman" panose="02020603050405020304" pitchFamily="18" charset="0"/>
              </a:rPr>
              <a:t>The images of the vehicles are processed using MATLAB for identification of  number plate in vehicles which are violating the rules like passing and parking prohibition using Machine learning Algorithm such as YOLO and BOUNDARY BOX REGION. The text and character recognition accuracy of this technique is 95%.</a:t>
            </a:r>
          </a:p>
          <a:p>
            <a:pPr marL="285750" indent="-285750">
              <a:buFont typeface="Wingdings" panose="05000000000000000000" pitchFamily="2" charset="2"/>
              <a:buChar char="§"/>
            </a:pPr>
            <a:r>
              <a:rPr lang="en-US" sz="1350" dirty="0">
                <a:solidFill>
                  <a:schemeClr val="tx1"/>
                </a:solidFill>
                <a:latin typeface="Times New Roman" panose="02020603050405020304" pitchFamily="18" charset="0"/>
                <a:cs typeface="Times New Roman" panose="02020603050405020304" pitchFamily="18" charset="0"/>
              </a:rPr>
              <a:t>When online, the information of the captured  number plate with vehicle’s location is sent to the police as a notification via app using server programs and data can be retrieved which is cached as buffer when the internet connection is lost. Also the captured video evidence can be uploaded in this app by an individual.</a:t>
            </a:r>
          </a:p>
          <a:p>
            <a:pPr marL="285750" indent="-285750">
              <a:buFont typeface="Wingdings" panose="05000000000000000000" pitchFamily="2" charset="2"/>
              <a:buChar char="§"/>
            </a:pPr>
            <a:r>
              <a:rPr lang="en-US" sz="1350" dirty="0">
                <a:solidFill>
                  <a:schemeClr val="tx1"/>
                </a:solidFill>
                <a:latin typeface="Times New Roman" panose="02020603050405020304" pitchFamily="18" charset="0"/>
                <a:cs typeface="Times New Roman" panose="02020603050405020304" pitchFamily="18" charset="0"/>
              </a:rPr>
              <a:t>Penalty can be imposed on the defaulters automatically.</a:t>
            </a:r>
          </a:p>
          <a:p>
            <a:pPr marL="285750" indent="-285750">
              <a:buFont typeface="Wingdings" panose="05000000000000000000" pitchFamily="2" charset="2"/>
              <a:buChar char="§"/>
            </a:pPr>
            <a:endParaRPr lang="en-US" sz="1350" b="1" dirty="0">
              <a:solidFill>
                <a:schemeClr val="tx1"/>
              </a:solidFill>
              <a:latin typeface="Times New Roman" panose="02020603050405020304" pitchFamily="18" charset="0"/>
              <a:cs typeface="Times New Roman" panose="02020603050405020304" pitchFamily="18" charset="0"/>
            </a:endParaRPr>
          </a:p>
          <a:p>
            <a:r>
              <a:rPr lang="en-US" sz="1400" b="1" dirty="0">
                <a:solidFill>
                  <a:schemeClr val="tx1"/>
                </a:solidFill>
                <a:latin typeface="Times New Roman" panose="02020603050405020304" pitchFamily="18" charset="0"/>
                <a:cs typeface="Times New Roman" panose="02020603050405020304" pitchFamily="18" charset="0"/>
              </a:rPr>
              <a:t>                                                                                                    </a:t>
            </a:r>
            <a:r>
              <a:rPr lang="en-US" sz="1400" b="1" dirty="0">
                <a:solidFill>
                  <a:schemeClr val="accent1"/>
                </a:solidFill>
                <a:latin typeface="Times New Roman" panose="02020603050405020304" pitchFamily="18" charset="0"/>
                <a:cs typeface="Times New Roman" panose="02020603050405020304" pitchFamily="18" charset="0"/>
              </a:rPr>
              <a:t>TECHNOLOGY STACK</a:t>
            </a:r>
          </a:p>
        </p:txBody>
      </p:sp>
      <p:sp>
        <p:nvSpPr>
          <p:cNvPr id="31" name="AutoShape 2">
            <a:extLst>
              <a:ext uri="{FF2B5EF4-FFF2-40B4-BE49-F238E27FC236}">
                <a16:creationId xmlns:a16="http://schemas.microsoft.com/office/drawing/2014/main" id="{708FF89B-AFFC-449F-B2C5-86CE064559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4" name="AutoShape 4">
            <a:extLst>
              <a:ext uri="{FF2B5EF4-FFF2-40B4-BE49-F238E27FC236}">
                <a16:creationId xmlns:a16="http://schemas.microsoft.com/office/drawing/2014/main" id="{27F60ACF-B11A-4C5D-AD36-0059DE48981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5" name="AutoShape 6">
            <a:extLst>
              <a:ext uri="{FF2B5EF4-FFF2-40B4-BE49-F238E27FC236}">
                <a16:creationId xmlns:a16="http://schemas.microsoft.com/office/drawing/2014/main" id="{5D9E6F1B-966B-471F-BF27-BCA4EEBD5C9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a:extLst>
              <a:ext uri="{FF2B5EF4-FFF2-40B4-BE49-F238E27FC236}">
                <a16:creationId xmlns:a16="http://schemas.microsoft.com/office/drawing/2014/main" id="{04796329-9EAA-4324-B8E0-399BF9B7D7C5}"/>
              </a:ext>
            </a:extLst>
          </p:cNvPr>
          <p:cNvPicPr>
            <a:picLocks noChangeAspect="1"/>
          </p:cNvPicPr>
          <p:nvPr/>
        </p:nvPicPr>
        <p:blipFill>
          <a:blip r:embed="rId2"/>
          <a:stretch>
            <a:fillRect/>
          </a:stretch>
        </p:blipFill>
        <p:spPr>
          <a:xfrm>
            <a:off x="2029968" y="3136392"/>
            <a:ext cx="7158420" cy="2824962"/>
          </a:xfrm>
          <a:prstGeom prst="rect">
            <a:avLst/>
          </a:prstGeom>
        </p:spPr>
      </p:pic>
      <p:pic>
        <p:nvPicPr>
          <p:cNvPr id="6" name="Picture 5">
            <a:extLst>
              <a:ext uri="{FF2B5EF4-FFF2-40B4-BE49-F238E27FC236}">
                <a16:creationId xmlns:a16="http://schemas.microsoft.com/office/drawing/2014/main" id="{EDA1FB54-2FC2-493B-BE01-29B693EED9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136" y="5961354"/>
            <a:ext cx="6957252" cy="746825"/>
          </a:xfrm>
          <a:prstGeom prst="rect">
            <a:avLst/>
          </a:prstGeom>
        </p:spPr>
      </p:pic>
    </p:spTree>
    <p:extLst>
      <p:ext uri="{BB962C8B-B14F-4D97-AF65-F5344CB8AC3E}">
        <p14:creationId xmlns:p14="http://schemas.microsoft.com/office/powerpoint/2010/main" val="190760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6A75C1-D542-4ADD-B398-C8430C725126}"/>
              </a:ext>
            </a:extLst>
          </p:cNvPr>
          <p:cNvSpPr>
            <a:spLocks noGrp="1"/>
          </p:cNvSpPr>
          <p:nvPr>
            <p:ph idx="1"/>
          </p:nvPr>
        </p:nvSpPr>
        <p:spPr>
          <a:xfrm>
            <a:off x="0" y="0"/>
            <a:ext cx="12191999" cy="6858000"/>
          </a:xfrm>
          <a:solidFill>
            <a:schemeClr val="bg1"/>
          </a:solidFill>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pPr marL="0" indent="0" algn="ctr">
              <a:buNone/>
            </a:pPr>
            <a:r>
              <a:rPr lang="en-US" sz="1700" b="1" dirty="0">
                <a:solidFill>
                  <a:schemeClr val="accent1"/>
                </a:solidFill>
              </a:rPr>
              <a:t>USE CASE</a:t>
            </a:r>
          </a:p>
          <a:p>
            <a:pPr marL="0" indent="0">
              <a:buNone/>
            </a:pPr>
            <a:endParaRPr lang="en-US" sz="1100" b="1" dirty="0"/>
          </a:p>
          <a:p>
            <a:pPr marL="0" indent="0">
              <a:buNone/>
            </a:pPr>
            <a:endParaRPr lang="en-IN" sz="3200" b="1" dirty="0"/>
          </a:p>
          <a:p>
            <a:pPr marL="0" indent="0">
              <a:buNone/>
            </a:pPr>
            <a:r>
              <a:rPr lang="en-IN" sz="1100" b="1" dirty="0">
                <a:solidFill>
                  <a:srgbClr val="FF0000"/>
                </a:solidFill>
              </a:rPr>
              <a:t>                                                              </a:t>
            </a:r>
          </a:p>
          <a:p>
            <a:pPr marL="0" indent="0">
              <a:buNone/>
            </a:pPr>
            <a:r>
              <a:rPr lang="en-IN" sz="1100" b="1" dirty="0">
                <a:solidFill>
                  <a:srgbClr val="FF0000"/>
                </a:solidFill>
              </a:rPr>
              <a:t>	                                           </a:t>
            </a:r>
          </a:p>
          <a:p>
            <a:pPr marL="0" indent="0">
              <a:buNone/>
            </a:pPr>
            <a:r>
              <a:rPr lang="en-IN" sz="1100" b="1" dirty="0">
                <a:solidFill>
                  <a:srgbClr val="FF0000"/>
                </a:solidFill>
              </a:rPr>
              <a:t>                                                             </a:t>
            </a:r>
            <a:r>
              <a:rPr lang="en-IN" sz="1200" b="1" dirty="0">
                <a:solidFill>
                  <a:srgbClr val="FF0000"/>
                </a:solidFill>
              </a:rPr>
              <a:t>LICENSE CAPTURE CAMERA</a:t>
            </a:r>
            <a:r>
              <a:rPr lang="en-IN" sz="1100" b="1" dirty="0">
                <a:solidFill>
                  <a:srgbClr val="FF0000"/>
                </a:solidFill>
              </a:rPr>
              <a:t> 		             				</a:t>
            </a:r>
          </a:p>
          <a:p>
            <a:pPr marL="0" indent="0">
              <a:buNone/>
            </a:pPr>
            <a:r>
              <a:rPr lang="en-IN" sz="1100" b="1" dirty="0">
                <a:solidFill>
                  <a:srgbClr val="FF0000"/>
                </a:solidFill>
              </a:rPr>
              <a:t>   </a:t>
            </a:r>
            <a:r>
              <a:rPr lang="en-IN" sz="1300" b="1" dirty="0">
                <a:solidFill>
                  <a:srgbClr val="FF0000"/>
                </a:solidFill>
              </a:rPr>
              <a:t>                                                                                                                                                </a:t>
            </a:r>
            <a:r>
              <a:rPr lang="en-IN" sz="1200" b="1" dirty="0">
                <a:solidFill>
                  <a:srgbClr val="FF0000"/>
                </a:solidFill>
              </a:rPr>
              <a:t> ZOOMED NUMBER PLATE OF A CAR                                                                                                           ( </a:t>
            </a:r>
            <a:r>
              <a:rPr lang="en-IN" sz="1200" b="1" dirty="0" err="1">
                <a:solidFill>
                  <a:srgbClr val="FF0000"/>
                </a:solidFill>
              </a:rPr>
              <a:t>MParivahan</a:t>
            </a:r>
            <a:r>
              <a:rPr lang="en-IN" sz="1200" b="1" dirty="0">
                <a:solidFill>
                  <a:srgbClr val="FF0000"/>
                </a:solidFill>
              </a:rPr>
              <a:t> app)</a:t>
            </a:r>
          </a:p>
          <a:p>
            <a:pPr marL="0" indent="0">
              <a:buNone/>
            </a:pPr>
            <a:r>
              <a:rPr lang="en-IN" sz="1200" b="1" dirty="0">
                <a:solidFill>
                  <a:srgbClr val="FF0000"/>
                </a:solidFill>
              </a:rPr>
              <a:t>                                                                                                                                                                                                                                                                                 NUMBER PLATE COMPARING WITH THE DATABASE</a:t>
            </a:r>
          </a:p>
          <a:p>
            <a:pPr marL="0" indent="0">
              <a:buNone/>
            </a:pPr>
            <a:endParaRPr lang="en-IN" sz="1300" b="1" dirty="0">
              <a:solidFill>
                <a:srgbClr val="FF0000"/>
              </a:solidFill>
            </a:endParaRPr>
          </a:p>
          <a:p>
            <a:pPr marL="0" indent="0">
              <a:buNone/>
            </a:pPr>
            <a:r>
              <a:rPr lang="en-IN" sz="1100" b="1" dirty="0">
                <a:solidFill>
                  <a:srgbClr val="FF0000"/>
                </a:solidFill>
              </a:rPr>
              <a:t>				                                                                                                                                                                                         </a:t>
            </a:r>
          </a:p>
          <a:p>
            <a:pPr marL="0" indent="0">
              <a:buNone/>
            </a:pPr>
            <a:r>
              <a:rPr lang="en-IN" sz="1100" b="1" dirty="0">
                <a:solidFill>
                  <a:srgbClr val="FF0000"/>
                </a:solidFill>
              </a:rPr>
              <a:t>				                                    </a:t>
            </a:r>
            <a:endParaRPr lang="en-IN" dirty="0"/>
          </a:p>
          <a:p>
            <a:pPr marL="0" indent="0">
              <a:buNone/>
            </a:pPr>
            <a:endParaRPr lang="en-IN" sz="1100" b="1" dirty="0"/>
          </a:p>
          <a:p>
            <a:pPr marL="0" indent="0">
              <a:buNone/>
            </a:pPr>
            <a:r>
              <a:rPr lang="en-IN" sz="1100" b="1" dirty="0"/>
              <a:t>                                                                                                                                                </a:t>
            </a:r>
          </a:p>
          <a:p>
            <a:pPr marL="0" indent="0">
              <a:buNone/>
            </a:pPr>
            <a:r>
              <a:rPr lang="en-IN" sz="1100" b="1" dirty="0"/>
              <a:t>                                                                                                                                                                                              </a:t>
            </a:r>
            <a:r>
              <a:rPr lang="en-IN" sz="1200" b="1" dirty="0">
                <a:solidFill>
                  <a:srgbClr val="FF0000"/>
                </a:solidFill>
              </a:rPr>
              <a:t>IMAGE PROCESSING TECHNIQUE                                                                        DETAILS ARE SENT TO THE SERVER             </a:t>
            </a:r>
          </a:p>
          <a:p>
            <a:pPr marL="0" indent="0">
              <a:buNone/>
            </a:pPr>
            <a:r>
              <a:rPr lang="en-IN" sz="1100" b="1" dirty="0">
                <a:solidFill>
                  <a:srgbClr val="FF0000"/>
                </a:solidFill>
              </a:rPr>
              <a:t>                                                                                                                                                                                                                                                                                                                                                                                                </a:t>
            </a:r>
          </a:p>
          <a:p>
            <a:pPr marL="0" indent="0">
              <a:buNone/>
            </a:pPr>
            <a:r>
              <a:rPr lang="en-IN" sz="1100" b="1" dirty="0"/>
              <a:t>                                                                                                                                                                                                                                                                                                                                                                                           </a:t>
            </a:r>
          </a:p>
          <a:p>
            <a:pPr marL="0" indent="0">
              <a:buNone/>
            </a:pPr>
            <a:r>
              <a:rPr lang="en-IN" sz="1100" b="1" dirty="0">
                <a:solidFill>
                  <a:srgbClr val="FF0000"/>
                </a:solidFill>
              </a:rPr>
              <a:t>					              </a:t>
            </a: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r>
              <a:rPr lang="en-IN" sz="1200" b="1" dirty="0">
                <a:solidFill>
                  <a:srgbClr val="FF0000"/>
                </a:solidFill>
              </a:rPr>
              <a:t>                             LICENSE PLATE DETECTION                                                                       </a:t>
            </a:r>
            <a:r>
              <a:rPr lang="en-IN" sz="1100" b="1" dirty="0">
                <a:solidFill>
                  <a:srgbClr val="FF0000"/>
                </a:solidFill>
              </a:rPr>
              <a:t>  </a:t>
            </a:r>
            <a:r>
              <a:rPr lang="en-IN" sz="1200" b="1" dirty="0">
                <a:solidFill>
                  <a:srgbClr val="FF0000"/>
                </a:solidFill>
              </a:rPr>
              <a:t>CHARACTER SEPERATION OF NUMBERS USING RGB TO GREY                    FINALLY CAUGHT BY                   NOTIFIES THROUGH                                               </a:t>
            </a:r>
          </a:p>
          <a:p>
            <a:pPr marL="0" indent="0">
              <a:buNone/>
            </a:pPr>
            <a:r>
              <a:rPr lang="en-IN" sz="1200" b="1" dirty="0">
                <a:solidFill>
                  <a:srgbClr val="FF0000"/>
                </a:solidFill>
              </a:rPr>
              <a:t>				                                                          SCALE CONVERSION METHOD                                                                     COPS                                         APP (HELA)                         </a:t>
            </a:r>
            <a:endParaRPr lang="en-IN" sz="1300" b="1" dirty="0">
              <a:solidFill>
                <a:srgbClr val="FF0000"/>
              </a:solidFill>
            </a:endParaRPr>
          </a:p>
          <a:p>
            <a:pPr marL="0" indent="0">
              <a:buNone/>
            </a:pPr>
            <a:r>
              <a:rPr lang="en-IN" sz="1100" b="1" dirty="0">
                <a:solidFill>
                  <a:srgbClr val="FF0000"/>
                </a:solidFill>
              </a:rPr>
              <a:t>                                                                                                                                                                                                                                                                                                                          </a:t>
            </a:r>
            <a:r>
              <a:rPr lang="en-IN" sz="1300" b="1" dirty="0">
                <a:solidFill>
                  <a:srgbClr val="FF0000"/>
                </a:solidFill>
              </a:rPr>
              <a:t> </a:t>
            </a:r>
          </a:p>
          <a:p>
            <a:pPr marL="0" indent="0">
              <a:buNone/>
            </a:pPr>
            <a:r>
              <a:rPr lang="en-IN" sz="1500" b="1" dirty="0">
                <a:solidFill>
                  <a:srgbClr val="FF0000"/>
                </a:solidFill>
              </a:rPr>
              <a:t>                                                                                                                                </a:t>
            </a:r>
            <a:r>
              <a:rPr lang="en-IN" sz="1700" b="1" dirty="0">
                <a:solidFill>
                  <a:srgbClr val="FF0000"/>
                </a:solidFill>
              </a:rPr>
              <a:t> </a:t>
            </a:r>
            <a:r>
              <a:rPr lang="en-IN" sz="1700" b="1" dirty="0">
                <a:solidFill>
                  <a:schemeClr val="accent1"/>
                </a:solidFill>
              </a:rPr>
              <a:t>DEPENDENCY</a:t>
            </a:r>
          </a:p>
          <a:p>
            <a:pPr marL="0" indent="0">
              <a:buNone/>
            </a:pPr>
            <a:r>
              <a:rPr lang="en-IN" sz="1100" b="1" dirty="0">
                <a:solidFill>
                  <a:srgbClr val="FF0000"/>
                </a:solidFill>
              </a:rPr>
              <a:t>                            </a:t>
            </a:r>
            <a:r>
              <a:rPr lang="en-IN" sz="1700" dirty="0">
                <a:solidFill>
                  <a:schemeClr val="tx1"/>
                </a:solidFill>
                <a:latin typeface="Times New Roman" panose="02020603050405020304" pitchFamily="18" charset="0"/>
                <a:cs typeface="Times New Roman" panose="02020603050405020304" pitchFamily="18" charset="0"/>
              </a:rPr>
              <a:t>This app doesn’t work in offline but the data are stored in buffer (temporary storage) and  it can be retrieved when we are online</a:t>
            </a: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a:p>
            <a:pPr marL="0" indent="0">
              <a:buNone/>
            </a:pPr>
            <a:endParaRPr lang="en-IN" sz="1100" b="1" dirty="0">
              <a:solidFill>
                <a:srgbClr val="FF0000"/>
              </a:solidFill>
            </a:endParaRPr>
          </a:p>
        </p:txBody>
      </p:sp>
      <p:pic>
        <p:nvPicPr>
          <p:cNvPr id="2054" name="Picture 6" descr="Image result for cctv camera clipart">
            <a:extLst>
              <a:ext uri="{FF2B5EF4-FFF2-40B4-BE49-F238E27FC236}">
                <a16:creationId xmlns:a16="http://schemas.microsoft.com/office/drawing/2014/main" id="{772C1AB6-572E-4240-AA97-65463BED67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7041" y="228673"/>
            <a:ext cx="1066613" cy="10006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 picture containing tattoo, shirt, hat&#10;&#10;Description automatically generated">
            <a:extLst>
              <a:ext uri="{FF2B5EF4-FFF2-40B4-BE49-F238E27FC236}">
                <a16:creationId xmlns:a16="http://schemas.microsoft.com/office/drawing/2014/main" id="{574052EC-E47F-48C6-AA02-9F74EF1F0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5900" y="2789400"/>
            <a:ext cx="2436309" cy="715800"/>
          </a:xfrm>
          <a:prstGeom prst="rect">
            <a:avLst/>
          </a:prstGeom>
        </p:spPr>
      </p:pic>
      <p:pic>
        <p:nvPicPr>
          <p:cNvPr id="20" name="Picture 19" descr="A picture containing man&#10;&#10;Description automatically generated">
            <a:extLst>
              <a:ext uri="{FF2B5EF4-FFF2-40B4-BE49-F238E27FC236}">
                <a16:creationId xmlns:a16="http://schemas.microsoft.com/office/drawing/2014/main" id="{6197D069-C3D4-4A37-9FB7-F0DA39125E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274" y="2714801"/>
            <a:ext cx="3316146" cy="2152856"/>
          </a:xfrm>
          <a:prstGeom prst="rect">
            <a:avLst/>
          </a:prstGeom>
        </p:spPr>
      </p:pic>
      <p:sp>
        <p:nvSpPr>
          <p:cNvPr id="21" name="Arrow: Down 20">
            <a:extLst>
              <a:ext uri="{FF2B5EF4-FFF2-40B4-BE49-F238E27FC236}">
                <a16:creationId xmlns:a16="http://schemas.microsoft.com/office/drawing/2014/main" id="{0E57A3F0-0B3E-42DD-8233-8F3585DD4A36}"/>
              </a:ext>
            </a:extLst>
          </p:cNvPr>
          <p:cNvSpPr/>
          <p:nvPr/>
        </p:nvSpPr>
        <p:spPr>
          <a:xfrm>
            <a:off x="2172917" y="1841089"/>
            <a:ext cx="254815" cy="6601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02DD5EB7-A4D1-42CF-BDC4-4D6FD3733900}"/>
              </a:ext>
            </a:extLst>
          </p:cNvPr>
          <p:cNvSpPr/>
          <p:nvPr/>
        </p:nvSpPr>
        <p:spPr>
          <a:xfrm>
            <a:off x="142268" y="157681"/>
            <a:ext cx="3972532" cy="56579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2048" name="Table 2048">
            <a:extLst>
              <a:ext uri="{FF2B5EF4-FFF2-40B4-BE49-F238E27FC236}">
                <a16:creationId xmlns:a16="http://schemas.microsoft.com/office/drawing/2014/main" id="{0AFD2CA3-B8A5-4B44-82A4-CEC25925B554}"/>
              </a:ext>
            </a:extLst>
          </p:cNvPr>
          <p:cNvGraphicFramePr>
            <a:graphicFrameLocks noGrp="1"/>
          </p:cNvGraphicFramePr>
          <p:nvPr>
            <p:extLst>
              <p:ext uri="{D42A27DB-BD31-4B8C-83A1-F6EECF244321}">
                <p14:modId xmlns:p14="http://schemas.microsoft.com/office/powerpoint/2010/main" val="1292775840"/>
              </p:ext>
            </p:extLst>
          </p:nvPr>
        </p:nvGraphicFramePr>
        <p:xfrm>
          <a:off x="4933398" y="4467740"/>
          <a:ext cx="3178150" cy="365760"/>
        </p:xfrm>
        <a:graphic>
          <a:graphicData uri="http://schemas.openxmlformats.org/drawingml/2006/table">
            <a:tbl>
              <a:tblPr firstRow="1" bandRow="1">
                <a:tableStyleId>{073A0DAA-6AF3-43AB-8588-CEC1D06C72B9}</a:tableStyleId>
              </a:tblPr>
              <a:tblGrid>
                <a:gridCol w="319452">
                  <a:extLst>
                    <a:ext uri="{9D8B030D-6E8A-4147-A177-3AD203B41FA5}">
                      <a16:colId xmlns:a16="http://schemas.microsoft.com/office/drawing/2014/main" val="2418396717"/>
                    </a:ext>
                  </a:extLst>
                </a:gridCol>
                <a:gridCol w="319452">
                  <a:extLst>
                    <a:ext uri="{9D8B030D-6E8A-4147-A177-3AD203B41FA5}">
                      <a16:colId xmlns:a16="http://schemas.microsoft.com/office/drawing/2014/main" val="701061213"/>
                    </a:ext>
                  </a:extLst>
                </a:gridCol>
                <a:gridCol w="319452">
                  <a:extLst>
                    <a:ext uri="{9D8B030D-6E8A-4147-A177-3AD203B41FA5}">
                      <a16:colId xmlns:a16="http://schemas.microsoft.com/office/drawing/2014/main" val="2449069189"/>
                    </a:ext>
                  </a:extLst>
                </a:gridCol>
                <a:gridCol w="319452">
                  <a:extLst>
                    <a:ext uri="{9D8B030D-6E8A-4147-A177-3AD203B41FA5}">
                      <a16:colId xmlns:a16="http://schemas.microsoft.com/office/drawing/2014/main" val="1313989222"/>
                    </a:ext>
                  </a:extLst>
                </a:gridCol>
                <a:gridCol w="319452">
                  <a:extLst>
                    <a:ext uri="{9D8B030D-6E8A-4147-A177-3AD203B41FA5}">
                      <a16:colId xmlns:a16="http://schemas.microsoft.com/office/drawing/2014/main" val="2787586725"/>
                    </a:ext>
                  </a:extLst>
                </a:gridCol>
                <a:gridCol w="319452">
                  <a:extLst>
                    <a:ext uri="{9D8B030D-6E8A-4147-A177-3AD203B41FA5}">
                      <a16:colId xmlns:a16="http://schemas.microsoft.com/office/drawing/2014/main" val="2873492731"/>
                    </a:ext>
                  </a:extLst>
                </a:gridCol>
                <a:gridCol w="319452">
                  <a:extLst>
                    <a:ext uri="{9D8B030D-6E8A-4147-A177-3AD203B41FA5}">
                      <a16:colId xmlns:a16="http://schemas.microsoft.com/office/drawing/2014/main" val="443560476"/>
                    </a:ext>
                  </a:extLst>
                </a:gridCol>
                <a:gridCol w="319452">
                  <a:extLst>
                    <a:ext uri="{9D8B030D-6E8A-4147-A177-3AD203B41FA5}">
                      <a16:colId xmlns:a16="http://schemas.microsoft.com/office/drawing/2014/main" val="2379253498"/>
                    </a:ext>
                  </a:extLst>
                </a:gridCol>
                <a:gridCol w="319452">
                  <a:extLst>
                    <a:ext uri="{9D8B030D-6E8A-4147-A177-3AD203B41FA5}">
                      <a16:colId xmlns:a16="http://schemas.microsoft.com/office/drawing/2014/main" val="393403720"/>
                    </a:ext>
                  </a:extLst>
                </a:gridCol>
                <a:gridCol w="303082">
                  <a:extLst>
                    <a:ext uri="{9D8B030D-6E8A-4147-A177-3AD203B41FA5}">
                      <a16:colId xmlns:a16="http://schemas.microsoft.com/office/drawing/2014/main" val="2310276881"/>
                    </a:ext>
                  </a:extLst>
                </a:gridCol>
              </a:tblGrid>
              <a:tr h="293624">
                <a:tc>
                  <a:txBody>
                    <a:bodyPr/>
                    <a:lstStyle/>
                    <a:p>
                      <a:r>
                        <a:rPr lang="en-IN" dirty="0"/>
                        <a:t>T</a:t>
                      </a:r>
                    </a:p>
                  </a:txBody>
                  <a:tcPr/>
                </a:tc>
                <a:tc>
                  <a:txBody>
                    <a:bodyPr/>
                    <a:lstStyle/>
                    <a:p>
                      <a:r>
                        <a:rPr lang="en-IN" dirty="0"/>
                        <a:t>N</a:t>
                      </a:r>
                    </a:p>
                  </a:txBody>
                  <a:tcPr/>
                </a:tc>
                <a:tc>
                  <a:txBody>
                    <a:bodyPr/>
                    <a:lstStyle/>
                    <a:p>
                      <a:r>
                        <a:rPr lang="en-IN" dirty="0"/>
                        <a:t>2</a:t>
                      </a:r>
                    </a:p>
                  </a:txBody>
                  <a:tcPr/>
                </a:tc>
                <a:tc>
                  <a:txBody>
                    <a:bodyPr/>
                    <a:lstStyle/>
                    <a:p>
                      <a:r>
                        <a:rPr lang="en-IN" dirty="0"/>
                        <a:t>3</a:t>
                      </a:r>
                    </a:p>
                  </a:txBody>
                  <a:tcPr/>
                </a:tc>
                <a:tc>
                  <a:txBody>
                    <a:bodyPr/>
                    <a:lstStyle/>
                    <a:p>
                      <a:r>
                        <a:rPr lang="en-IN" dirty="0"/>
                        <a:t>B</a:t>
                      </a:r>
                    </a:p>
                  </a:txBody>
                  <a:tcPr/>
                </a:tc>
                <a:tc>
                  <a:txBody>
                    <a:bodyPr/>
                    <a:lstStyle/>
                    <a:p>
                      <a:r>
                        <a:rPr lang="en-IN" dirty="0"/>
                        <a:t>T</a:t>
                      </a:r>
                    </a:p>
                  </a:txBody>
                  <a:tcPr/>
                </a:tc>
                <a:tc>
                  <a:txBody>
                    <a:bodyPr/>
                    <a:lstStyle/>
                    <a:p>
                      <a:r>
                        <a:rPr lang="en-IN" dirty="0"/>
                        <a:t>7</a:t>
                      </a:r>
                    </a:p>
                  </a:txBody>
                  <a:tcPr/>
                </a:tc>
                <a:tc>
                  <a:txBody>
                    <a:bodyPr/>
                    <a:lstStyle/>
                    <a:p>
                      <a:r>
                        <a:rPr lang="en-IN" dirty="0"/>
                        <a:t>0</a:t>
                      </a:r>
                    </a:p>
                  </a:txBody>
                  <a:tcPr/>
                </a:tc>
                <a:tc>
                  <a:txBody>
                    <a:bodyPr/>
                    <a:lstStyle/>
                    <a:p>
                      <a:r>
                        <a:rPr lang="en-IN" dirty="0"/>
                        <a:t>7</a:t>
                      </a:r>
                    </a:p>
                  </a:txBody>
                  <a:tcPr/>
                </a:tc>
                <a:tc>
                  <a:txBody>
                    <a:bodyPr/>
                    <a:lstStyle/>
                    <a:p>
                      <a:r>
                        <a:rPr lang="en-IN" dirty="0"/>
                        <a:t>7</a:t>
                      </a:r>
                    </a:p>
                  </a:txBody>
                  <a:tcPr/>
                </a:tc>
                <a:extLst>
                  <a:ext uri="{0D108BD9-81ED-4DB2-BD59-A6C34878D82A}">
                    <a16:rowId xmlns:a16="http://schemas.microsoft.com/office/drawing/2014/main" val="3635627473"/>
                  </a:ext>
                </a:extLst>
              </a:tr>
            </a:tbl>
          </a:graphicData>
        </a:graphic>
      </p:graphicFrame>
      <p:pic>
        <p:nvPicPr>
          <p:cNvPr id="2050" name="Picture 2049">
            <a:extLst>
              <a:ext uri="{FF2B5EF4-FFF2-40B4-BE49-F238E27FC236}">
                <a16:creationId xmlns:a16="http://schemas.microsoft.com/office/drawing/2014/main" id="{F6DE11D4-CA5D-4CA4-904A-49502A7FCEC6}"/>
              </a:ext>
            </a:extLst>
          </p:cNvPr>
          <p:cNvPicPr>
            <a:picLocks noChangeAspect="1"/>
          </p:cNvPicPr>
          <p:nvPr/>
        </p:nvPicPr>
        <p:blipFill>
          <a:blip r:embed="rId5" cstate="print"/>
          <a:stretch>
            <a:fillRect/>
          </a:stretch>
        </p:blipFill>
        <p:spPr>
          <a:xfrm>
            <a:off x="5455376" y="278511"/>
            <a:ext cx="1812357" cy="1257681"/>
          </a:xfrm>
          <a:prstGeom prst="rect">
            <a:avLst/>
          </a:prstGeom>
        </p:spPr>
      </p:pic>
      <p:sp>
        <p:nvSpPr>
          <p:cNvPr id="2051" name="Arrow: Down 2050">
            <a:extLst>
              <a:ext uri="{FF2B5EF4-FFF2-40B4-BE49-F238E27FC236}">
                <a16:creationId xmlns:a16="http://schemas.microsoft.com/office/drawing/2014/main" id="{6B510CBC-1FFD-4C45-BCED-EC6E45FA7C4B}"/>
              </a:ext>
            </a:extLst>
          </p:cNvPr>
          <p:cNvSpPr/>
          <p:nvPr/>
        </p:nvSpPr>
        <p:spPr>
          <a:xfrm>
            <a:off x="6340149" y="2343456"/>
            <a:ext cx="223520" cy="3713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Arrow: Down 36">
            <a:extLst>
              <a:ext uri="{FF2B5EF4-FFF2-40B4-BE49-F238E27FC236}">
                <a16:creationId xmlns:a16="http://schemas.microsoft.com/office/drawing/2014/main" id="{60D9625D-4382-4651-B5F2-CFE16B6F9CAF}"/>
              </a:ext>
            </a:extLst>
          </p:cNvPr>
          <p:cNvSpPr/>
          <p:nvPr/>
        </p:nvSpPr>
        <p:spPr>
          <a:xfrm>
            <a:off x="6472517" y="3919115"/>
            <a:ext cx="223520" cy="398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2" name="Rectangle 2051">
            <a:extLst>
              <a:ext uri="{FF2B5EF4-FFF2-40B4-BE49-F238E27FC236}">
                <a16:creationId xmlns:a16="http://schemas.microsoft.com/office/drawing/2014/main" id="{242C650A-365D-4F7F-BBEE-60BE5BAD1205}"/>
              </a:ext>
            </a:extLst>
          </p:cNvPr>
          <p:cNvSpPr/>
          <p:nvPr/>
        </p:nvSpPr>
        <p:spPr>
          <a:xfrm>
            <a:off x="4872437" y="220734"/>
            <a:ext cx="3579455" cy="5594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screenshot of a cell phone&#10;&#10;Description automatically generated">
            <a:extLst>
              <a:ext uri="{FF2B5EF4-FFF2-40B4-BE49-F238E27FC236}">
                <a16:creationId xmlns:a16="http://schemas.microsoft.com/office/drawing/2014/main" id="{66DE5A8C-690F-4C75-9D65-AE3A84D253A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07679" y="155486"/>
            <a:ext cx="1359197" cy="1549861"/>
          </a:xfrm>
          <a:prstGeom prst="rect">
            <a:avLst/>
          </a:prstGeom>
        </p:spPr>
      </p:pic>
      <p:pic>
        <p:nvPicPr>
          <p:cNvPr id="10" name="Picture 9">
            <a:extLst>
              <a:ext uri="{FF2B5EF4-FFF2-40B4-BE49-F238E27FC236}">
                <a16:creationId xmlns:a16="http://schemas.microsoft.com/office/drawing/2014/main" id="{46952759-CD2F-42DD-9A0D-DA8803EAE007}"/>
              </a:ext>
            </a:extLst>
          </p:cNvPr>
          <p:cNvPicPr>
            <a:picLocks noChangeAspect="1"/>
          </p:cNvPicPr>
          <p:nvPr/>
        </p:nvPicPr>
        <p:blipFill>
          <a:blip r:embed="rId7" cstate="print"/>
          <a:stretch>
            <a:fillRect/>
          </a:stretch>
        </p:blipFill>
        <p:spPr>
          <a:xfrm>
            <a:off x="8839126" y="641280"/>
            <a:ext cx="1675833" cy="463619"/>
          </a:xfrm>
          <a:prstGeom prst="rect">
            <a:avLst/>
          </a:prstGeom>
        </p:spPr>
      </p:pic>
      <p:pic>
        <p:nvPicPr>
          <p:cNvPr id="13" name="Picture 12" descr="A picture containing computer&#10;&#10;Description automatically generated">
            <a:extLst>
              <a:ext uri="{FF2B5EF4-FFF2-40B4-BE49-F238E27FC236}">
                <a16:creationId xmlns:a16="http://schemas.microsoft.com/office/drawing/2014/main" id="{6FDF548D-9F8B-47CC-81FB-5A44126C090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94457" y="2775664"/>
            <a:ext cx="1010820" cy="746395"/>
          </a:xfrm>
          <a:prstGeom prst="rect">
            <a:avLst/>
          </a:prstGeom>
        </p:spPr>
      </p:pic>
      <p:sp>
        <p:nvSpPr>
          <p:cNvPr id="14" name="Arrow: Down 13">
            <a:extLst>
              <a:ext uri="{FF2B5EF4-FFF2-40B4-BE49-F238E27FC236}">
                <a16:creationId xmlns:a16="http://schemas.microsoft.com/office/drawing/2014/main" id="{2C502CC6-46A0-4810-9066-391ECA8535E3}"/>
              </a:ext>
            </a:extLst>
          </p:cNvPr>
          <p:cNvSpPr/>
          <p:nvPr/>
        </p:nvSpPr>
        <p:spPr>
          <a:xfrm>
            <a:off x="11274502" y="2344191"/>
            <a:ext cx="129156" cy="3386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descr="Image result for MOBILE APP CLIPART">
            <a:extLst>
              <a:ext uri="{FF2B5EF4-FFF2-40B4-BE49-F238E27FC236}">
                <a16:creationId xmlns:a16="http://schemas.microsoft.com/office/drawing/2014/main" id="{80C904DB-93B5-47CE-BA57-1AD72150E0E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H="1">
            <a:off x="10860276" y="4335480"/>
            <a:ext cx="964015" cy="8852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POLICE CATCHING THIEF CLIPART">
            <a:extLst>
              <a:ext uri="{FF2B5EF4-FFF2-40B4-BE49-F238E27FC236}">
                <a16:creationId xmlns:a16="http://schemas.microsoft.com/office/drawing/2014/main" id="{64E1F1F6-676B-4854-A400-AD51DF67E3C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flipH="1">
            <a:off x="8817789" y="3978321"/>
            <a:ext cx="1536805" cy="1322375"/>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Rounded Corners 24">
            <a:extLst>
              <a:ext uri="{FF2B5EF4-FFF2-40B4-BE49-F238E27FC236}">
                <a16:creationId xmlns:a16="http://schemas.microsoft.com/office/drawing/2014/main" id="{FF6FD24D-E993-4783-8A1B-0B89A5DA47E5}"/>
              </a:ext>
            </a:extLst>
          </p:cNvPr>
          <p:cNvSpPr/>
          <p:nvPr/>
        </p:nvSpPr>
        <p:spPr>
          <a:xfrm>
            <a:off x="142268" y="5963226"/>
            <a:ext cx="11821132" cy="8314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p:cNvSpPr/>
          <p:nvPr/>
        </p:nvSpPr>
        <p:spPr>
          <a:xfrm>
            <a:off x="8749395" y="0"/>
            <a:ext cx="3214005" cy="58155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A picture containing drawing&#10;&#10;Description automatically generated">
            <a:extLst>
              <a:ext uri="{FF2B5EF4-FFF2-40B4-BE49-F238E27FC236}">
                <a16:creationId xmlns:a16="http://schemas.microsoft.com/office/drawing/2014/main" id="{0829D173-8E81-450B-879E-952A5AE12F2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9452605">
            <a:off x="4182887" y="3040774"/>
            <a:ext cx="688251" cy="387501"/>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0829D173-8E81-450B-879E-952A5AE12F2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9452605">
            <a:off x="8220272" y="3426890"/>
            <a:ext cx="606318" cy="341371"/>
          </a:xfrm>
          <a:prstGeom prst="rect">
            <a:avLst/>
          </a:prstGeom>
        </p:spPr>
      </p:pic>
      <p:sp>
        <p:nvSpPr>
          <p:cNvPr id="2" name="Arrow: Bent 1">
            <a:extLst>
              <a:ext uri="{FF2B5EF4-FFF2-40B4-BE49-F238E27FC236}">
                <a16:creationId xmlns:a16="http://schemas.microsoft.com/office/drawing/2014/main" id="{F31284ED-9D99-4BB4-8ADB-0C67022C43F4}"/>
              </a:ext>
            </a:extLst>
          </p:cNvPr>
          <p:cNvSpPr/>
          <p:nvPr/>
        </p:nvSpPr>
        <p:spPr>
          <a:xfrm rot="10800000">
            <a:off x="10409524" y="4894007"/>
            <a:ext cx="436239" cy="3203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6" name="Picture 5">
            <a:extLst>
              <a:ext uri="{FF2B5EF4-FFF2-40B4-BE49-F238E27FC236}">
                <a16:creationId xmlns:a16="http://schemas.microsoft.com/office/drawing/2014/main" id="{4BB2FF30-924A-4CB3-84AE-DCCD04CD180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1255131">
            <a:off x="9157444" y="2485128"/>
            <a:ext cx="1537856" cy="1083786"/>
          </a:xfrm>
          <a:prstGeom prst="rect">
            <a:avLst/>
          </a:prstGeom>
        </p:spPr>
      </p:pic>
      <p:sp>
        <p:nvSpPr>
          <p:cNvPr id="7" name="Arrow: Left 6">
            <a:extLst>
              <a:ext uri="{FF2B5EF4-FFF2-40B4-BE49-F238E27FC236}">
                <a16:creationId xmlns:a16="http://schemas.microsoft.com/office/drawing/2014/main" id="{77D7ABF6-616A-4EFC-B599-6782D13CF560}"/>
              </a:ext>
            </a:extLst>
          </p:cNvPr>
          <p:cNvSpPr/>
          <p:nvPr/>
        </p:nvSpPr>
        <p:spPr>
          <a:xfrm rot="16200000">
            <a:off x="11128063" y="3984053"/>
            <a:ext cx="233521" cy="11509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41F3DA4A-7D90-404B-B1B1-CFC56BEDEACD}"/>
              </a:ext>
            </a:extLst>
          </p:cNvPr>
          <p:cNvSpPr/>
          <p:nvPr/>
        </p:nvSpPr>
        <p:spPr>
          <a:xfrm rot="3001130">
            <a:off x="10456003" y="4073550"/>
            <a:ext cx="458161" cy="15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4968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7ECC9B0-C36D-4E74-925D-AB8CC1528515}"/>
              </a:ext>
            </a:extLst>
          </p:cNvPr>
          <p:cNvSpPr>
            <a:spLocks noGrp="1"/>
          </p:cNvSpPr>
          <p:nvPr>
            <p:ph type="subTitle" idx="1"/>
          </p:nvPr>
        </p:nvSpPr>
        <p:spPr>
          <a:xfrm>
            <a:off x="155448" y="154750"/>
            <a:ext cx="11887200" cy="6547802"/>
          </a:xfrm>
        </p:spPr>
        <p:txBody>
          <a:bodyPr/>
          <a:lstStyle/>
          <a:p>
            <a:r>
              <a:rPr lang="en-IN" dirty="0"/>
              <a:t>ACHIEVEMENTS OF TEAM MEMBERS</a:t>
            </a:r>
          </a:p>
        </p:txBody>
      </p:sp>
      <p:graphicFrame>
        <p:nvGraphicFramePr>
          <p:cNvPr id="4" name="Table 4">
            <a:extLst>
              <a:ext uri="{FF2B5EF4-FFF2-40B4-BE49-F238E27FC236}">
                <a16:creationId xmlns:a16="http://schemas.microsoft.com/office/drawing/2014/main" id="{7237FE58-3D10-41FD-BFC1-BB3686520D50}"/>
              </a:ext>
            </a:extLst>
          </p:cNvPr>
          <p:cNvGraphicFramePr>
            <a:graphicFrameLocks noGrp="1"/>
          </p:cNvGraphicFramePr>
          <p:nvPr>
            <p:extLst>
              <p:ext uri="{D42A27DB-BD31-4B8C-83A1-F6EECF244321}">
                <p14:modId xmlns:p14="http://schemas.microsoft.com/office/powerpoint/2010/main" val="230495179"/>
              </p:ext>
            </p:extLst>
          </p:nvPr>
        </p:nvGraphicFramePr>
        <p:xfrm>
          <a:off x="621792" y="724746"/>
          <a:ext cx="10808210" cy="1554480"/>
        </p:xfrm>
        <a:graphic>
          <a:graphicData uri="http://schemas.openxmlformats.org/drawingml/2006/table">
            <a:tbl>
              <a:tblPr firstRow="1" bandRow="1">
                <a:tableStyleId>{5C22544A-7EE6-4342-B048-85BDC9FD1C3A}</a:tableStyleId>
              </a:tblPr>
              <a:tblGrid>
                <a:gridCol w="2161642">
                  <a:extLst>
                    <a:ext uri="{9D8B030D-6E8A-4147-A177-3AD203B41FA5}">
                      <a16:colId xmlns:a16="http://schemas.microsoft.com/office/drawing/2014/main" val="2352480331"/>
                    </a:ext>
                  </a:extLst>
                </a:gridCol>
                <a:gridCol w="2161642">
                  <a:extLst>
                    <a:ext uri="{9D8B030D-6E8A-4147-A177-3AD203B41FA5}">
                      <a16:colId xmlns:a16="http://schemas.microsoft.com/office/drawing/2014/main" val="1262568653"/>
                    </a:ext>
                  </a:extLst>
                </a:gridCol>
                <a:gridCol w="2161642">
                  <a:extLst>
                    <a:ext uri="{9D8B030D-6E8A-4147-A177-3AD203B41FA5}">
                      <a16:colId xmlns:a16="http://schemas.microsoft.com/office/drawing/2014/main" val="3133713861"/>
                    </a:ext>
                  </a:extLst>
                </a:gridCol>
                <a:gridCol w="2161642">
                  <a:extLst>
                    <a:ext uri="{9D8B030D-6E8A-4147-A177-3AD203B41FA5}">
                      <a16:colId xmlns:a16="http://schemas.microsoft.com/office/drawing/2014/main" val="807455509"/>
                    </a:ext>
                  </a:extLst>
                </a:gridCol>
                <a:gridCol w="2161642">
                  <a:extLst>
                    <a:ext uri="{9D8B030D-6E8A-4147-A177-3AD203B41FA5}">
                      <a16:colId xmlns:a16="http://schemas.microsoft.com/office/drawing/2014/main" val="501234898"/>
                    </a:ext>
                  </a:extLst>
                </a:gridCol>
              </a:tblGrid>
              <a:tr h="892955">
                <a:tc>
                  <a:txBody>
                    <a:bodyPr/>
                    <a:lstStyle/>
                    <a:p>
                      <a:r>
                        <a:rPr lang="en-IN" dirty="0"/>
                        <a:t>TEAM MEMBER NAME</a:t>
                      </a:r>
                    </a:p>
                  </a:txBody>
                  <a:tcPr/>
                </a:tc>
                <a:tc>
                  <a:txBody>
                    <a:bodyPr/>
                    <a:lstStyle/>
                    <a:p>
                      <a:r>
                        <a:rPr lang="en-IN" dirty="0"/>
                        <a:t>EVENT NAME</a:t>
                      </a:r>
                    </a:p>
                  </a:txBody>
                  <a:tcPr/>
                </a:tc>
                <a:tc>
                  <a:txBody>
                    <a:bodyPr/>
                    <a:lstStyle/>
                    <a:p>
                      <a:r>
                        <a:rPr lang="en-IN" dirty="0"/>
                        <a:t>ORGANISER</a:t>
                      </a:r>
                    </a:p>
                  </a:txBody>
                  <a:tcPr/>
                </a:tc>
                <a:tc>
                  <a:txBody>
                    <a:bodyPr/>
                    <a:lstStyle/>
                    <a:p>
                      <a:r>
                        <a:rPr lang="en-IN" dirty="0"/>
                        <a:t>INTERNATIONAL/</a:t>
                      </a:r>
                    </a:p>
                    <a:p>
                      <a:r>
                        <a:rPr lang="en-IN" dirty="0"/>
                        <a:t>NATIONAL/STATE LEVEL</a:t>
                      </a:r>
                    </a:p>
                  </a:txBody>
                  <a:tcPr/>
                </a:tc>
                <a:tc>
                  <a:txBody>
                    <a:bodyPr/>
                    <a:lstStyle/>
                    <a:p>
                      <a:r>
                        <a:rPr lang="en-IN" dirty="0"/>
                        <a:t>DETAILS OF PRIZES/</a:t>
                      </a:r>
                    </a:p>
                    <a:p>
                      <a:r>
                        <a:rPr lang="en-IN" dirty="0"/>
                        <a:t>PARTICIPATION</a:t>
                      </a:r>
                    </a:p>
                  </a:txBody>
                  <a:tcPr/>
                </a:tc>
                <a:extLst>
                  <a:ext uri="{0D108BD9-81ED-4DB2-BD59-A6C34878D82A}">
                    <a16:rowId xmlns:a16="http://schemas.microsoft.com/office/drawing/2014/main" val="2273582055"/>
                  </a:ext>
                </a:extLst>
              </a:tr>
              <a:tr h="362143">
                <a:tc>
                  <a:txBody>
                    <a:bodyPr/>
                    <a:lstStyle/>
                    <a:p>
                      <a:r>
                        <a:rPr lang="en-IN" dirty="0" err="1"/>
                        <a:t>Hareetha.K</a:t>
                      </a:r>
                      <a:endParaRPr lang="en-IN" dirty="0"/>
                    </a:p>
                  </a:txBody>
                  <a:tcPr/>
                </a:tc>
                <a:tc>
                  <a:txBody>
                    <a:bodyPr/>
                    <a:lstStyle/>
                    <a:p>
                      <a:r>
                        <a:rPr lang="en-IN" dirty="0"/>
                        <a:t>Srishti 2019</a:t>
                      </a:r>
                    </a:p>
                  </a:txBody>
                  <a:tcPr/>
                </a:tc>
                <a:tc>
                  <a:txBody>
                    <a:bodyPr/>
                    <a:lstStyle/>
                    <a:p>
                      <a:r>
                        <a:rPr lang="en-IN" dirty="0" err="1"/>
                        <a:t>SaintGits</a:t>
                      </a:r>
                      <a:r>
                        <a:rPr lang="en-IN" dirty="0"/>
                        <a:t> college of Engineering</a:t>
                      </a:r>
                    </a:p>
                  </a:txBody>
                  <a:tcPr/>
                </a:tc>
                <a:tc>
                  <a:txBody>
                    <a:bodyPr/>
                    <a:lstStyle/>
                    <a:p>
                      <a:r>
                        <a:rPr lang="en-IN" dirty="0"/>
                        <a:t>National Level</a:t>
                      </a:r>
                    </a:p>
                  </a:txBody>
                  <a:tcPr/>
                </a:tc>
                <a:tc>
                  <a:txBody>
                    <a:bodyPr/>
                    <a:lstStyle/>
                    <a:p>
                      <a:r>
                        <a:rPr lang="en-IN" dirty="0"/>
                        <a:t>Participation in Final round</a:t>
                      </a:r>
                    </a:p>
                  </a:txBody>
                  <a:tcPr/>
                </a:tc>
                <a:extLst>
                  <a:ext uri="{0D108BD9-81ED-4DB2-BD59-A6C34878D82A}">
                    <a16:rowId xmlns:a16="http://schemas.microsoft.com/office/drawing/2014/main" val="3112777371"/>
                  </a:ext>
                </a:extLst>
              </a:tr>
            </a:tbl>
          </a:graphicData>
        </a:graphic>
      </p:graphicFrame>
    </p:spTree>
    <p:extLst>
      <p:ext uri="{BB962C8B-B14F-4D97-AF65-F5344CB8AC3E}">
        <p14:creationId xmlns:p14="http://schemas.microsoft.com/office/powerpoint/2010/main" val="381017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789</Words>
  <Application>Microsoft Office PowerPoint</Application>
  <PresentationFormat>Widescreen</PresentationFormat>
  <Paragraphs>91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Esha Krithika</dc:creator>
  <cp:lastModifiedBy>Esha Krithika</cp:lastModifiedBy>
  <cp:revision>91</cp:revision>
  <dcterms:created xsi:type="dcterms:W3CDTF">2019-12-19T15:39:56Z</dcterms:created>
  <dcterms:modified xsi:type="dcterms:W3CDTF">2020-01-04T06:26:22Z</dcterms:modified>
</cp:coreProperties>
</file>