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2" r:id="rId3"/>
    <p:sldId id="263" r:id="rId4"/>
    <p:sldId id="264" r:id="rId5"/>
    <p:sldId id="265" r:id="rId6"/>
    <p:sldId id="266" r:id="rId7"/>
    <p:sldId id="267" r:id="rId8"/>
    <p:sldId id="268" r:id="rId9"/>
    <p:sldId id="271" r:id="rId10"/>
    <p:sldId id="270" r:id="rId11"/>
    <p:sldId id="272" r:id="rId12"/>
    <p:sldId id="273" r:id="rId13"/>
    <p:sldId id="274" r:id="rId14"/>
    <p:sldId id="275" r:id="rId15"/>
    <p:sldId id="276" r:id="rId16"/>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A6F5574D-C327-4A3F-9E32-C1124F1057BF}" type="datetimeFigureOut">
              <a:rPr lang="id-ID" smtClean="0"/>
              <a:t>08/11/2022</a:t>
            </a:fld>
            <a:endParaRPr lang="id-ID"/>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id-ID"/>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68FCC61B-CB6B-4029-90D2-3BD379AEA1F5}" type="slidenum">
              <a:rPr lang="id-ID" smtClean="0"/>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6F5574D-C327-4A3F-9E32-C1124F1057BF}" type="datetimeFigureOut">
              <a:rPr lang="id-ID" smtClean="0"/>
              <a:t>08/11/2022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8FCC61B-CB6B-4029-90D2-3BD379AEA1F5}"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A6F5574D-C327-4A3F-9E32-C1124F1057BF}" type="datetimeFigureOut">
              <a:rPr lang="id-ID" smtClean="0"/>
              <a:t>08/11/2022</a:t>
            </a:fld>
            <a:endParaRPr lang="id-ID"/>
          </a:p>
        </p:txBody>
      </p:sp>
      <p:sp>
        <p:nvSpPr>
          <p:cNvPr id="5" name="Footer Placeholder 4"/>
          <p:cNvSpPr>
            <a:spLocks noGrp="1"/>
          </p:cNvSpPr>
          <p:nvPr>
            <p:ph type="ftr" sz="quarter" idx="11"/>
          </p:nvPr>
        </p:nvSpPr>
        <p:spPr>
          <a:xfrm>
            <a:off x="457201" y="6248207"/>
            <a:ext cx="5573483" cy="365125"/>
          </a:xfrm>
        </p:spPr>
        <p:txBody>
          <a:bodyPr/>
          <a:lstStyle/>
          <a:p>
            <a:endParaRPr lang="id-ID"/>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68FCC61B-CB6B-4029-90D2-3BD379AEA1F5}" type="slidenum">
              <a:rPr lang="id-ID" smtClean="0"/>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6F5574D-C327-4A3F-9E32-C1124F1057BF}" type="datetimeFigureOut">
              <a:rPr lang="id-ID" smtClean="0"/>
              <a:t>08/11/2022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8FCC61B-CB6B-4029-90D2-3BD379AEA1F5}" type="slidenum">
              <a:rPr lang="id-ID" smtClean="0"/>
              <a:t>‹#›</a:t>
            </a:fld>
            <a:endParaRPr lang="id-ID"/>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A6F5574D-C327-4A3F-9E32-C1124F1057BF}" type="datetimeFigureOut">
              <a:rPr lang="id-ID" smtClean="0"/>
              <a:t>08/11/2022</a:t>
            </a:fld>
            <a:endParaRPr lang="id-ID"/>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68FCC61B-CB6B-4029-90D2-3BD379AEA1F5}" type="slidenum">
              <a:rPr lang="id-ID" smtClean="0"/>
              <a:t>‹#›</a:t>
            </a:fld>
            <a:endParaRPr lang="id-ID"/>
          </a:p>
        </p:txBody>
      </p:sp>
      <p:sp>
        <p:nvSpPr>
          <p:cNvPr id="14" name="Footer Placeholder 13"/>
          <p:cNvSpPr>
            <a:spLocks noGrp="1"/>
          </p:cNvSpPr>
          <p:nvPr>
            <p:ph type="ftr" sz="quarter" idx="12"/>
          </p:nvPr>
        </p:nvSpPr>
        <p:spPr/>
        <p:txBody>
          <a:bodyPr/>
          <a:lstStyle/>
          <a:p>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A6F5574D-C327-4A3F-9E32-C1124F1057BF}" type="datetimeFigureOut">
              <a:rPr lang="id-ID" smtClean="0"/>
              <a:t>08/11/2022</a:t>
            </a:fld>
            <a:endParaRPr lang="id-ID"/>
          </a:p>
        </p:txBody>
      </p:sp>
      <p:sp>
        <p:nvSpPr>
          <p:cNvPr id="10" name="Slide Number Placeholder 9"/>
          <p:cNvSpPr>
            <a:spLocks noGrp="1"/>
          </p:cNvSpPr>
          <p:nvPr>
            <p:ph type="sldNum" sz="quarter" idx="16"/>
          </p:nvPr>
        </p:nvSpPr>
        <p:spPr/>
        <p:txBody>
          <a:bodyPr rtlCol="0"/>
          <a:lstStyle/>
          <a:p>
            <a:fld id="{68FCC61B-CB6B-4029-90D2-3BD379AEA1F5}" type="slidenum">
              <a:rPr lang="id-ID" smtClean="0"/>
              <a:t>‹#›</a:t>
            </a:fld>
            <a:endParaRPr lang="id-ID"/>
          </a:p>
        </p:txBody>
      </p:sp>
      <p:sp>
        <p:nvSpPr>
          <p:cNvPr id="12" name="Footer Placeholder 11"/>
          <p:cNvSpPr>
            <a:spLocks noGrp="1"/>
          </p:cNvSpPr>
          <p:nvPr>
            <p:ph type="ftr" sz="quarter" idx="17"/>
          </p:nvPr>
        </p:nvSpPr>
        <p:spPr/>
        <p:txBody>
          <a:bodyPr rtlCol="0"/>
          <a:lstStyle/>
          <a:p>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A6F5574D-C327-4A3F-9E32-C1124F1057BF}" type="datetimeFigureOut">
              <a:rPr lang="id-ID" smtClean="0"/>
              <a:t>08/11/2022</a:t>
            </a:fld>
            <a:endParaRPr lang="id-ID"/>
          </a:p>
        </p:txBody>
      </p:sp>
      <p:sp>
        <p:nvSpPr>
          <p:cNvPr id="12" name="Slide Number Placeholder 11"/>
          <p:cNvSpPr>
            <a:spLocks noGrp="1"/>
          </p:cNvSpPr>
          <p:nvPr>
            <p:ph type="sldNum" sz="quarter" idx="16"/>
          </p:nvPr>
        </p:nvSpPr>
        <p:spPr/>
        <p:txBody>
          <a:bodyPr rtlCol="0"/>
          <a:lstStyle/>
          <a:p>
            <a:fld id="{68FCC61B-CB6B-4029-90D2-3BD379AEA1F5}" type="slidenum">
              <a:rPr lang="id-ID" smtClean="0"/>
              <a:t>‹#›</a:t>
            </a:fld>
            <a:endParaRPr lang="id-ID"/>
          </a:p>
        </p:txBody>
      </p:sp>
      <p:sp>
        <p:nvSpPr>
          <p:cNvPr id="14" name="Footer Placeholder 13"/>
          <p:cNvSpPr>
            <a:spLocks noGrp="1"/>
          </p:cNvSpPr>
          <p:nvPr>
            <p:ph type="ftr" sz="quarter" idx="17"/>
          </p:nvPr>
        </p:nvSpPr>
        <p:spPr/>
        <p:txBody>
          <a:bodyPr rtlCol="0"/>
          <a:lstStyle/>
          <a:p>
            <a:endParaRPr lang="id-ID"/>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6F5574D-C327-4A3F-9E32-C1124F1057BF}" type="datetimeFigureOut">
              <a:rPr lang="id-ID" smtClean="0"/>
              <a:t>08/11/2022</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68FCC61B-CB6B-4029-90D2-3BD379AEA1F5}"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F5574D-C327-4A3F-9E32-C1124F1057BF}" type="datetimeFigureOut">
              <a:rPr lang="id-ID" smtClean="0"/>
              <a:t>08/11/2022</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68FCC61B-CB6B-4029-90D2-3BD379AEA1F5}"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6F5574D-C327-4A3F-9E32-C1124F1057BF}" type="datetimeFigureOut">
              <a:rPr lang="id-ID" smtClean="0"/>
              <a:t>08/11/2022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68FCC61B-CB6B-4029-90D2-3BD379AEA1F5}" type="slidenum">
              <a:rPr lang="id-ID" smtClean="0"/>
              <a:t>‹#›</a:t>
            </a:fld>
            <a:endParaRPr lang="id-ID"/>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A6F5574D-C327-4A3F-9E32-C1124F1057BF}" type="datetimeFigureOut">
              <a:rPr lang="id-ID" smtClean="0"/>
              <a:t>08/11/2022</a:t>
            </a:fld>
            <a:endParaRPr lang="id-ID"/>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68FCC61B-CB6B-4029-90D2-3BD379AEA1F5}" type="slidenum">
              <a:rPr lang="id-ID" smtClean="0"/>
              <a:t>‹#›</a:t>
            </a:fld>
            <a:endParaRPr lang="id-ID"/>
          </a:p>
        </p:txBody>
      </p:sp>
      <p:sp>
        <p:nvSpPr>
          <p:cNvPr id="14" name="Footer Placeholder 13"/>
          <p:cNvSpPr>
            <a:spLocks noGrp="1"/>
          </p:cNvSpPr>
          <p:nvPr>
            <p:ph type="ftr" sz="quarter" idx="12"/>
          </p:nvPr>
        </p:nvSpPr>
        <p:spPr>
          <a:xfrm>
            <a:off x="1600200" y="6248206"/>
            <a:ext cx="4572000" cy="365125"/>
          </a:xfrm>
        </p:spPr>
        <p:txBody>
          <a:bodyPr rtlCol="0"/>
          <a:lstStyle/>
          <a:p>
            <a:endParaRPr lang="id-ID"/>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A6F5574D-C327-4A3F-9E32-C1124F1057BF}" type="datetimeFigureOut">
              <a:rPr lang="id-ID" smtClean="0"/>
              <a:t>08/11/2022</a:t>
            </a:fld>
            <a:endParaRPr lang="id-ID"/>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id-ID"/>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68FCC61B-CB6B-4029-90D2-3BD379AEA1F5}"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cs.google.com/document/d/1dgqh9jdL9MqTgYDqVmi6X213INacG8Vd/edit?usp=sharing&amp;ouid=109155768895449169884&amp;rtpof=true&amp;sd=tru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id-ID" dirty="0" smtClean="0"/>
              <a:t>Komersialisasi dan Transfer teknologi</a:t>
            </a:r>
            <a:endParaRPr lang="id-ID" dirty="0"/>
          </a:p>
        </p:txBody>
      </p:sp>
      <p:sp>
        <p:nvSpPr>
          <p:cNvPr id="3" name="Subtitle 2"/>
          <p:cNvSpPr>
            <a:spLocks noGrp="1"/>
          </p:cNvSpPr>
          <p:nvPr>
            <p:ph type="subTitle" idx="1"/>
          </p:nvPr>
        </p:nvSpPr>
        <p:spPr/>
        <p:txBody>
          <a:bodyPr/>
          <a:lstStyle/>
          <a:p>
            <a:r>
              <a:rPr lang="id-ID" dirty="0" smtClean="0"/>
              <a:t>Indira Nuansa Ratri, S.M., M.SM</a:t>
            </a:r>
            <a:endParaRPr lang="id-ID" dirty="0"/>
          </a:p>
        </p:txBody>
      </p:sp>
    </p:spTree>
    <p:extLst>
      <p:ext uri="{BB962C8B-B14F-4D97-AF65-F5344CB8AC3E}">
        <p14:creationId xmlns:p14="http://schemas.microsoft.com/office/powerpoint/2010/main" val="3304978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Faktor-faktor yang mempengaruhi difusi inovasi</a:t>
            </a:r>
            <a:endParaRPr lang="id-ID" dirty="0"/>
          </a:p>
        </p:txBody>
      </p:sp>
      <p:sp>
        <p:nvSpPr>
          <p:cNvPr id="3" name="Content Placeholder 2"/>
          <p:cNvSpPr>
            <a:spLocks noGrp="1"/>
          </p:cNvSpPr>
          <p:nvPr>
            <p:ph sz="quarter" idx="1"/>
          </p:nvPr>
        </p:nvSpPr>
        <p:spPr/>
        <p:txBody>
          <a:bodyPr/>
          <a:lstStyle/>
          <a:p>
            <a:r>
              <a:rPr lang="id-ID" dirty="0" smtClean="0"/>
              <a:t>Faktor organisasi</a:t>
            </a:r>
          </a:p>
          <a:p>
            <a:r>
              <a:rPr lang="id-ID" dirty="0" smtClean="0"/>
              <a:t>Jaringan komunikasii</a:t>
            </a:r>
          </a:p>
          <a:p>
            <a:r>
              <a:rPr lang="id-ID" dirty="0"/>
              <a:t>K</a:t>
            </a:r>
            <a:r>
              <a:rPr lang="id-ID" dirty="0" smtClean="0"/>
              <a:t>epemimpinan</a:t>
            </a:r>
            <a:endParaRPr lang="id-ID" dirty="0"/>
          </a:p>
        </p:txBody>
      </p:sp>
    </p:spTree>
    <p:extLst>
      <p:ext uri="{BB962C8B-B14F-4D97-AF65-F5344CB8AC3E}">
        <p14:creationId xmlns:p14="http://schemas.microsoft.com/office/powerpoint/2010/main" val="3143123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Adaptasi teknologi</a:t>
            </a:r>
            <a:endParaRPr lang="id-ID" dirty="0"/>
          </a:p>
        </p:txBody>
      </p:sp>
      <p:sp>
        <p:nvSpPr>
          <p:cNvPr id="3" name="Content Placeholder 2"/>
          <p:cNvSpPr>
            <a:spLocks noGrp="1"/>
          </p:cNvSpPr>
          <p:nvPr>
            <p:ph sz="quarter" idx="1"/>
          </p:nvPr>
        </p:nvSpPr>
        <p:spPr/>
        <p:txBody>
          <a:bodyPr/>
          <a:lstStyle/>
          <a:p>
            <a:r>
              <a:rPr lang="id-ID" dirty="0" smtClean="0"/>
              <a:t>Adaptasi teknologi adalah proses multidimensional, dimana perilaku pengguna dipengaruhi oleh berbagai rangkaian keadaan. </a:t>
            </a:r>
            <a:endParaRPr lang="id-ID" dirty="0"/>
          </a:p>
        </p:txBody>
      </p:sp>
    </p:spTree>
    <p:extLst>
      <p:ext uri="{BB962C8B-B14F-4D97-AF65-F5344CB8AC3E}">
        <p14:creationId xmlns:p14="http://schemas.microsoft.com/office/powerpoint/2010/main" val="678049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Memprediksi komersialisasi menggunakan TAM</a:t>
            </a:r>
            <a:endParaRPr lang="id-ID" dirty="0"/>
          </a:p>
        </p:txBody>
      </p:sp>
      <p:sp>
        <p:nvSpPr>
          <p:cNvPr id="3" name="Content Placeholder 2"/>
          <p:cNvSpPr>
            <a:spLocks noGrp="1"/>
          </p:cNvSpPr>
          <p:nvPr>
            <p:ph sz="quarter" idx="1"/>
          </p:nvPr>
        </p:nvSpPr>
        <p:spPr/>
        <p:txBody>
          <a:bodyPr>
            <a:normAutofit/>
          </a:bodyPr>
          <a:lstStyle/>
          <a:p>
            <a:r>
              <a:rPr lang="id-ID" dirty="0" smtClean="0"/>
              <a:t>Salah satu model terkenal terkait dengan penerimaan dan penggunaan teknologi baru adalah </a:t>
            </a:r>
            <a:r>
              <a:rPr lang="id-ID" i="1" dirty="0" smtClean="0"/>
              <a:t>Technology Acceptance Model</a:t>
            </a:r>
            <a:r>
              <a:rPr lang="id-ID" dirty="0" smtClean="0"/>
              <a:t> (TAM).</a:t>
            </a:r>
          </a:p>
          <a:p>
            <a:r>
              <a:rPr lang="id-ID" dirty="0" smtClean="0"/>
              <a:t>TAM berfokus pada penjelasan sikap akan niatan untuk menggunakan teknologi atau jasa tertentu, model ini telah menjadi model yang diterapkan secara luas untuk mengukur penerimaan dan penggunaan akan suatu inovasi.</a:t>
            </a:r>
            <a:endParaRPr lang="id-ID" dirty="0"/>
          </a:p>
        </p:txBody>
      </p:sp>
    </p:spTree>
    <p:extLst>
      <p:ext uri="{BB962C8B-B14F-4D97-AF65-F5344CB8AC3E}">
        <p14:creationId xmlns:p14="http://schemas.microsoft.com/office/powerpoint/2010/main" val="644187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93208" y="1600200"/>
            <a:ext cx="7992533" cy="4495800"/>
          </a:xfrm>
        </p:spPr>
      </p:pic>
    </p:spTree>
    <p:extLst>
      <p:ext uri="{BB962C8B-B14F-4D97-AF65-F5344CB8AC3E}">
        <p14:creationId xmlns:p14="http://schemas.microsoft.com/office/powerpoint/2010/main" val="4258488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sz="quarter" idx="1"/>
          </p:nvPr>
        </p:nvSpPr>
        <p:spPr/>
        <p:txBody>
          <a:bodyPr>
            <a:normAutofit fontScale="92500" lnSpcReduction="20000"/>
          </a:bodyPr>
          <a:lstStyle/>
          <a:p>
            <a:r>
              <a:rPr lang="id-ID" dirty="0" smtClean="0"/>
              <a:t>Keterangan gambar:</a:t>
            </a:r>
          </a:p>
          <a:p>
            <a:r>
              <a:rPr lang="id-ID" dirty="0" smtClean="0"/>
              <a:t>External Variable	: Variabel Eksternal</a:t>
            </a:r>
          </a:p>
          <a:p>
            <a:r>
              <a:rPr lang="id-ID" dirty="0" smtClean="0"/>
              <a:t>Perceived Usefulness: Manfaat yang dirasakan oleh pengguna</a:t>
            </a:r>
          </a:p>
          <a:p>
            <a:r>
              <a:rPr lang="id-ID" dirty="0" smtClean="0"/>
              <a:t>Perceived ease of use: Kemudahan dalam penggunaan yang dirasakan</a:t>
            </a:r>
          </a:p>
          <a:p>
            <a:r>
              <a:rPr lang="id-ID" dirty="0" smtClean="0"/>
              <a:t>Attitude towards : sikap terhadap teknologi baru tersebut</a:t>
            </a:r>
          </a:p>
          <a:p>
            <a:r>
              <a:rPr lang="id-ID" dirty="0" smtClean="0"/>
              <a:t>Behavioral intention to use : keinginan untuk menggunakan</a:t>
            </a:r>
          </a:p>
          <a:p>
            <a:r>
              <a:rPr lang="id-ID" dirty="0" smtClean="0"/>
              <a:t>Actual use	: penggunaan aktual/sebenarnya.</a:t>
            </a:r>
            <a:endParaRPr lang="id-ID" dirty="0"/>
          </a:p>
        </p:txBody>
      </p:sp>
    </p:spTree>
    <p:extLst>
      <p:ext uri="{BB962C8B-B14F-4D97-AF65-F5344CB8AC3E}">
        <p14:creationId xmlns:p14="http://schemas.microsoft.com/office/powerpoint/2010/main" val="1902347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Silahkan akses contoh implementasi komersialisasi dan transfer teknologi</a:t>
            </a:r>
            <a:endParaRPr lang="id-ID" dirty="0"/>
          </a:p>
        </p:txBody>
      </p:sp>
      <p:sp>
        <p:nvSpPr>
          <p:cNvPr id="3" name="Content Placeholder 2"/>
          <p:cNvSpPr>
            <a:spLocks noGrp="1"/>
          </p:cNvSpPr>
          <p:nvPr>
            <p:ph sz="quarter" idx="1"/>
          </p:nvPr>
        </p:nvSpPr>
        <p:spPr/>
        <p:txBody>
          <a:bodyPr>
            <a:normAutofit fontScale="92500"/>
          </a:bodyPr>
          <a:lstStyle/>
          <a:p>
            <a:r>
              <a:rPr lang="id-ID" dirty="0">
                <a:hlinkClick r:id="rId2"/>
              </a:rPr>
              <a:t>https://</a:t>
            </a:r>
            <a:r>
              <a:rPr lang="id-ID" dirty="0" smtClean="0">
                <a:hlinkClick r:id="rId2"/>
              </a:rPr>
              <a:t>docs.google.com/document/d/1dgqh9jdL9MqTgYDqVmi6X213INacG8Vd/edit?usp=sharing&amp;ouid=109155768895449169884&amp;rtpof=true&amp;sd=true</a:t>
            </a:r>
            <a:endParaRPr lang="id-ID" dirty="0" smtClean="0"/>
          </a:p>
          <a:p>
            <a:r>
              <a:rPr lang="id-ID" dirty="0"/>
              <a:t>Setelah membaca contoh tersebut buatlah bersama kelompok kalian contoh implementasi dan transfer teknologi pada sebuah perusahaan (antar kelompok tidak boleh sama) dikumpulkan dijadikan satu dalam google drive maksimal 15 november 2022 pukul 17.00. Link google drive dikirim melalui WA </a:t>
            </a:r>
            <a:r>
              <a:rPr lang="id-ID"/>
              <a:t>kepada </a:t>
            </a:r>
            <a:r>
              <a:rPr lang="id-ID" smtClean="0"/>
              <a:t>dosen pengampu.</a:t>
            </a:r>
            <a:endParaRPr lang="id-ID" dirty="0"/>
          </a:p>
        </p:txBody>
      </p:sp>
    </p:spTree>
    <p:extLst>
      <p:ext uri="{BB962C8B-B14F-4D97-AF65-F5344CB8AC3E}">
        <p14:creationId xmlns:p14="http://schemas.microsoft.com/office/powerpoint/2010/main" val="1694957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O</a:t>
            </a:r>
            <a:r>
              <a:rPr lang="id-ID" dirty="0" smtClean="0"/>
              <a:t>verview</a:t>
            </a:r>
            <a:endParaRPr lang="id-ID" dirty="0"/>
          </a:p>
        </p:txBody>
      </p:sp>
      <p:sp>
        <p:nvSpPr>
          <p:cNvPr id="3" name="Content Placeholder 2"/>
          <p:cNvSpPr>
            <a:spLocks noGrp="1"/>
          </p:cNvSpPr>
          <p:nvPr>
            <p:ph sz="quarter" idx="1"/>
          </p:nvPr>
        </p:nvSpPr>
        <p:spPr/>
        <p:txBody>
          <a:bodyPr/>
          <a:lstStyle/>
          <a:p>
            <a:r>
              <a:rPr lang="id-ID" dirty="0" smtClean="0"/>
              <a:t>Teknologi sebagai akar dari sebuah inovasi tidak akan berguna tanpa adanya pasar. Perwujudan sebuah inovasi pada dasarnya berkaitan erat dengan proses komersialisasi atau transfer teknologi karena inovasi tidak akan memiliki nilai tanpa keberhasilan komersialisasi suatu produk, baik teknologi maupun jasa.</a:t>
            </a:r>
            <a:endParaRPr lang="id-ID" dirty="0"/>
          </a:p>
        </p:txBody>
      </p:sp>
    </p:spTree>
    <p:extLst>
      <p:ext uri="{BB962C8B-B14F-4D97-AF65-F5344CB8AC3E}">
        <p14:creationId xmlns:p14="http://schemas.microsoft.com/office/powerpoint/2010/main" val="3185620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K</a:t>
            </a:r>
            <a:r>
              <a:rPr lang="id-ID" dirty="0" smtClean="0"/>
              <a:t>omersialisasi</a:t>
            </a:r>
            <a:endParaRPr lang="id-ID" dirty="0"/>
          </a:p>
        </p:txBody>
      </p:sp>
      <p:sp>
        <p:nvSpPr>
          <p:cNvPr id="3" name="Content Placeholder 2"/>
          <p:cNvSpPr>
            <a:spLocks noGrp="1"/>
          </p:cNvSpPr>
          <p:nvPr>
            <p:ph sz="quarter" idx="1"/>
          </p:nvPr>
        </p:nvSpPr>
        <p:spPr/>
        <p:txBody>
          <a:bodyPr/>
          <a:lstStyle/>
          <a:p>
            <a:r>
              <a:rPr lang="id-ID" dirty="0" smtClean="0"/>
              <a:t>Komersialisasi adalah kelanjutan dari suatu pengembangan produk baru yang belum diketahui dan dikenal pasar. Hasil produk baru ini dapat berupa penemuan pribadi seseorang atau berdasarkan inovasi suatu perusahaan untuk meningkatkan daya saing dan keberlangsungan perusahaan tersebut.</a:t>
            </a:r>
            <a:endParaRPr lang="id-ID" dirty="0"/>
          </a:p>
        </p:txBody>
      </p:sp>
    </p:spTree>
    <p:extLst>
      <p:ext uri="{BB962C8B-B14F-4D97-AF65-F5344CB8AC3E}">
        <p14:creationId xmlns:p14="http://schemas.microsoft.com/office/powerpoint/2010/main" val="3863153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sz="quarter" idx="1"/>
          </p:nvPr>
        </p:nvSpPr>
        <p:spPr/>
        <p:txBody>
          <a:bodyPr>
            <a:normAutofit fontScale="92500"/>
          </a:bodyPr>
          <a:lstStyle/>
          <a:p>
            <a:r>
              <a:rPr lang="id-ID" dirty="0" smtClean="0"/>
              <a:t>Proses komersialisasi termasuk upaya seperti penilaian pasar, desain produk, teknik manufaktur, manajemen hak kekayaan intelektual, pengembangan strategi pemasaran, dan pelatihan pekerja.</a:t>
            </a:r>
          </a:p>
          <a:p>
            <a:r>
              <a:rPr lang="id-ID" dirty="0" smtClean="0"/>
              <a:t>Biasanya, komersialisasi melalui proses yang panjang dengan hasil yang sangat tidak pasti, sehingga biayanya mahal. Biaya komersialisasi bisa berkisar antara 10 sampai 100 kali biaya pengembangan dan demonstrasi teknologi baru itu sendiri.</a:t>
            </a:r>
            <a:endParaRPr lang="id-ID" dirty="0"/>
          </a:p>
        </p:txBody>
      </p:sp>
    </p:spTree>
    <p:extLst>
      <p:ext uri="{BB962C8B-B14F-4D97-AF65-F5344CB8AC3E}">
        <p14:creationId xmlns:p14="http://schemas.microsoft.com/office/powerpoint/2010/main" val="3134878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sz="quarter" idx="1"/>
          </p:nvPr>
        </p:nvSpPr>
        <p:spPr/>
        <p:txBody>
          <a:bodyPr/>
          <a:lstStyle/>
          <a:p>
            <a:r>
              <a:rPr lang="id-ID" dirty="0" smtClean="0"/>
              <a:t>Setiap instansi biasanya memiliki bagian atau divisi sendiri untuk memasarkan hasil teknologinya sebagai proses transfer teknologi dan komersialisasi. Sebagian besar perusahaan komersil biasanya menggunakan divisi marketing, sedangkan instansi pemerintahan atau universitas biasanya menggunakan </a:t>
            </a:r>
            <a:r>
              <a:rPr lang="id-ID" i="1" dirty="0" smtClean="0"/>
              <a:t>Technology Transfer Office (TTO).</a:t>
            </a:r>
            <a:endParaRPr lang="id-ID" dirty="0"/>
          </a:p>
        </p:txBody>
      </p:sp>
    </p:spTree>
    <p:extLst>
      <p:ext uri="{BB962C8B-B14F-4D97-AF65-F5344CB8AC3E}">
        <p14:creationId xmlns:p14="http://schemas.microsoft.com/office/powerpoint/2010/main" val="2454675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sz="quarter" idx="1"/>
          </p:nvPr>
        </p:nvSpPr>
        <p:spPr/>
        <p:txBody>
          <a:bodyPr/>
          <a:lstStyle/>
          <a:p>
            <a:r>
              <a:rPr lang="id-ID" dirty="0" smtClean="0"/>
              <a:t>Kantor Alih Teknologi (technology transfer office) adalah kolaborasi antara akademisi, industri dan pemerintah komersialisasi dapat diterapkan dengan baik sesuai dengan kebutuhan masyarakat.</a:t>
            </a:r>
            <a:endParaRPr lang="id-ID" dirty="0"/>
          </a:p>
        </p:txBody>
      </p:sp>
    </p:spTree>
    <p:extLst>
      <p:ext uri="{BB962C8B-B14F-4D97-AF65-F5344CB8AC3E}">
        <p14:creationId xmlns:p14="http://schemas.microsoft.com/office/powerpoint/2010/main" val="1152748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Komersialisasi produk hanya akan sukses jika tiga pertanyaan berikut dapat dijawab:</a:t>
            </a:r>
            <a:endParaRPr lang="id-ID" dirty="0"/>
          </a:p>
        </p:txBody>
      </p:sp>
      <p:sp>
        <p:nvSpPr>
          <p:cNvPr id="3" name="Content Placeholder 2"/>
          <p:cNvSpPr>
            <a:spLocks noGrp="1"/>
          </p:cNvSpPr>
          <p:nvPr>
            <p:ph sz="quarter" idx="1"/>
          </p:nvPr>
        </p:nvSpPr>
        <p:spPr/>
        <p:txBody>
          <a:bodyPr/>
          <a:lstStyle/>
          <a:p>
            <a:pPr marL="514350" indent="-514350">
              <a:buAutoNum type="arabicPeriod"/>
            </a:pPr>
            <a:r>
              <a:rPr lang="id-ID" dirty="0" smtClean="0"/>
              <a:t>Kapan waktu yang tepat untuk memperkenalkan produk baru tersebut?</a:t>
            </a:r>
          </a:p>
          <a:p>
            <a:pPr marL="514350" indent="-514350">
              <a:buAutoNum type="arabicPeriod"/>
            </a:pPr>
            <a:r>
              <a:rPr lang="id-ID" dirty="0" smtClean="0"/>
              <a:t>Dimana perusahaan harus memutuskan meluncurkan produknya?</a:t>
            </a:r>
          </a:p>
          <a:p>
            <a:pPr marL="514350" indent="-514350">
              <a:buAutoNum type="arabicPeriod"/>
            </a:pPr>
            <a:r>
              <a:rPr lang="id-ID" dirty="0" smtClean="0"/>
              <a:t>Kepada siapa produk baru tersebut hendak diluncurkan/dikomersialisasikan?</a:t>
            </a:r>
            <a:endParaRPr lang="id-ID" dirty="0"/>
          </a:p>
        </p:txBody>
      </p:sp>
    </p:spTree>
    <p:extLst>
      <p:ext uri="{BB962C8B-B14F-4D97-AF65-F5344CB8AC3E}">
        <p14:creationId xmlns:p14="http://schemas.microsoft.com/office/powerpoint/2010/main" val="149042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Difusi Inovasi</a:t>
            </a:r>
            <a:endParaRPr lang="id-ID" dirty="0"/>
          </a:p>
        </p:txBody>
      </p:sp>
      <p:sp>
        <p:nvSpPr>
          <p:cNvPr id="3" name="Content Placeholder 2"/>
          <p:cNvSpPr>
            <a:spLocks noGrp="1"/>
          </p:cNvSpPr>
          <p:nvPr>
            <p:ph sz="quarter" idx="1"/>
          </p:nvPr>
        </p:nvSpPr>
        <p:spPr/>
        <p:txBody>
          <a:bodyPr>
            <a:normAutofit lnSpcReduction="10000"/>
          </a:bodyPr>
          <a:lstStyle/>
          <a:p>
            <a:r>
              <a:rPr lang="id-ID" dirty="0" smtClean="0"/>
              <a:t>Difusi berarti komunikasi tentang ide-ide baru, teknologi atau proses. Rogers (2003) mendefinisikan difusi sebagai proses dimana suatu inovasi dikomunikasikan melalui alur tertentu dari waktu ke waktu di antara para anggota suatu sistem sosial.</a:t>
            </a:r>
          </a:p>
          <a:p>
            <a:r>
              <a:rPr lang="id-ID" dirty="0" smtClean="0"/>
              <a:t>Teori adopsi dan difusi inovasi (rogers, 1962) adalah kerangka sistemik yang berguna untuk menggambarkan, baik adopsi atau nonadopsi teknologi baru.</a:t>
            </a:r>
          </a:p>
        </p:txBody>
      </p:sp>
    </p:spTree>
    <p:extLst>
      <p:ext uri="{BB962C8B-B14F-4D97-AF65-F5344CB8AC3E}">
        <p14:creationId xmlns:p14="http://schemas.microsoft.com/office/powerpoint/2010/main" val="3677593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sz="quarter" idx="1"/>
          </p:nvPr>
        </p:nvSpPr>
        <p:spPr/>
        <p:txBody>
          <a:bodyPr/>
          <a:lstStyle/>
          <a:p>
            <a:r>
              <a:rPr lang="id-ID" dirty="0" smtClean="0"/>
              <a:t>Difusi terjadi secara progresif dalam suatu pasar (sistem pengguna) ketika informasi dan pendapat tentang teknologi baru disebarkan di antara pengguna potensial melalui alur-alur komunikasi.</a:t>
            </a:r>
          </a:p>
          <a:p>
            <a:endParaRPr lang="id-ID" dirty="0"/>
          </a:p>
        </p:txBody>
      </p:sp>
    </p:spTree>
    <p:extLst>
      <p:ext uri="{BB962C8B-B14F-4D97-AF65-F5344CB8AC3E}">
        <p14:creationId xmlns:p14="http://schemas.microsoft.com/office/powerpoint/2010/main" val="139040812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130</TotalTime>
  <Words>496</Words>
  <Application>Microsoft Office PowerPoint</Application>
  <PresentationFormat>On-screen Show (4:3)</PresentationFormat>
  <Paragraphs>37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Median</vt:lpstr>
      <vt:lpstr>Komersialisasi dan Transfer teknologi</vt:lpstr>
      <vt:lpstr>Overview</vt:lpstr>
      <vt:lpstr>Komersialisasi</vt:lpstr>
      <vt:lpstr>PowerPoint Presentation</vt:lpstr>
      <vt:lpstr>PowerPoint Presentation</vt:lpstr>
      <vt:lpstr>PowerPoint Presentation</vt:lpstr>
      <vt:lpstr>Komersialisasi produk hanya akan sukses jika tiga pertanyaan berikut dapat dijawab:</vt:lpstr>
      <vt:lpstr>Difusi Inovasi</vt:lpstr>
      <vt:lpstr>PowerPoint Presentation</vt:lpstr>
      <vt:lpstr>Faktor-faktor yang mempengaruhi difusi inovasi</vt:lpstr>
      <vt:lpstr>Adaptasi teknologi</vt:lpstr>
      <vt:lpstr>Memprediksi komersialisasi menggunakan TAM</vt:lpstr>
      <vt:lpstr>PowerPoint Presentation</vt:lpstr>
      <vt:lpstr>PowerPoint Presentation</vt:lpstr>
      <vt:lpstr>Silahkan akses contoh implementasi komersialisasi dan transfer teknologi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Komersialisasi dan transfer teknologi</dc:title>
  <dc:creator>ACERMULTIK</dc:creator>
  <cp:lastModifiedBy>ACERMULTIK</cp:lastModifiedBy>
  <cp:revision>16</cp:revision>
  <dcterms:created xsi:type="dcterms:W3CDTF">2022-11-07T01:53:26Z</dcterms:created>
  <dcterms:modified xsi:type="dcterms:W3CDTF">2022-11-08T01:52:14Z</dcterms:modified>
</cp:coreProperties>
</file>