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7323-2602-85D4-7D35-8D6E2D9A3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3BA870-FE21-7B51-B3D8-65E62DD94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86B21-654F-AD76-B5EC-356739B64BD5}"/>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5" name="Footer Placeholder 4">
            <a:extLst>
              <a:ext uri="{FF2B5EF4-FFF2-40B4-BE49-F238E27FC236}">
                <a16:creationId xmlns:a16="http://schemas.microsoft.com/office/drawing/2014/main" id="{9312415F-9D27-627B-6BA2-FEC128835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A37D4-9BD9-1B56-0BE0-780574B652F9}"/>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253830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66D-8AA0-2D36-0ED8-905044DD44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6CD80-1647-B528-941D-1DE0F027B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E6CC9-44E9-187D-B70C-D0AFD87A4694}"/>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5" name="Footer Placeholder 4">
            <a:extLst>
              <a:ext uri="{FF2B5EF4-FFF2-40B4-BE49-F238E27FC236}">
                <a16:creationId xmlns:a16="http://schemas.microsoft.com/office/drawing/2014/main" id="{AF5CF691-6376-93C0-0899-CAE346D0D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8C2A2-1933-1193-313B-F2CD5965284F}"/>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354045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B4CC8-5051-4E3E-19CE-CC969762F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C80D0-7A42-9AD3-FC84-803F9EDD1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43826-D243-1099-BEE3-078BF7F2F509}"/>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5" name="Footer Placeholder 4">
            <a:extLst>
              <a:ext uri="{FF2B5EF4-FFF2-40B4-BE49-F238E27FC236}">
                <a16:creationId xmlns:a16="http://schemas.microsoft.com/office/drawing/2014/main" id="{FAE99C84-46AB-750B-4DB7-D35F30B23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B737B-05A3-653F-8857-8A6352452F5F}"/>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99254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07DE-2CF4-3EB0-54C5-796D89FC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E32DB1-6310-9EC1-CAAB-1F3A936B0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C2488-BB51-DAE3-B0FD-CB9BBFA005C5}"/>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5" name="Footer Placeholder 4">
            <a:extLst>
              <a:ext uri="{FF2B5EF4-FFF2-40B4-BE49-F238E27FC236}">
                <a16:creationId xmlns:a16="http://schemas.microsoft.com/office/drawing/2014/main" id="{F03D02C0-AA7A-AA44-5BBC-52418993A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6AE31-20DE-B0E0-8EC1-121CB2E3CBA9}"/>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245685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B862-32AE-7374-A9ED-4168F6497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72D887-CE08-8FE2-8333-06209B65D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0C66A-DF41-01FC-1B50-EC0FC87AF17E}"/>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5" name="Footer Placeholder 4">
            <a:extLst>
              <a:ext uri="{FF2B5EF4-FFF2-40B4-BE49-F238E27FC236}">
                <a16:creationId xmlns:a16="http://schemas.microsoft.com/office/drawing/2014/main" id="{6C5B9E1A-A42C-EB74-9800-02849F372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E3524-9AC6-03EB-CEF1-F6843FF36FBD}"/>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364404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9D22-2193-4B4E-C175-6B19462D98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784CA5-24A6-8A1E-3E30-10833D7BC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B975E8-6B43-BD07-39FF-1642A3E691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0646AE-F4F4-B044-9F42-805AE5C53A51}"/>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6" name="Footer Placeholder 5">
            <a:extLst>
              <a:ext uri="{FF2B5EF4-FFF2-40B4-BE49-F238E27FC236}">
                <a16:creationId xmlns:a16="http://schemas.microsoft.com/office/drawing/2014/main" id="{7D525B75-FFB9-9AB8-CF6E-9CCE6160E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93600-D57A-AAA9-B077-79738E98E8A2}"/>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282505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9641-427F-76F1-1C76-0950384D7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EE97E-B9DA-D158-A87E-3631A576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589C0-C032-ECFD-D06A-437005E78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87F17D-3C59-7B71-7D4D-F86C79D5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77DA71-47C7-8802-7A77-408BADBEF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BB23B5-E334-9E06-3DF4-5A98657BAA3F}"/>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8" name="Footer Placeholder 7">
            <a:extLst>
              <a:ext uri="{FF2B5EF4-FFF2-40B4-BE49-F238E27FC236}">
                <a16:creationId xmlns:a16="http://schemas.microsoft.com/office/drawing/2014/main" id="{40022BBA-E8C7-0C9E-A4BC-937B64377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3F8082-9CC8-7287-59E3-46BA9B62C95E}"/>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25664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ED23-43F7-EB90-55D7-98850FD587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9EB5CC-C765-8C99-9314-570B601C9626}"/>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4" name="Footer Placeholder 3">
            <a:extLst>
              <a:ext uri="{FF2B5EF4-FFF2-40B4-BE49-F238E27FC236}">
                <a16:creationId xmlns:a16="http://schemas.microsoft.com/office/drawing/2014/main" id="{41D931BB-E914-FC66-D7CC-32B91B89F0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045E1E-D397-5C01-2BEB-91265EBEDD2C}"/>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32040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A5F1C-3823-D5A8-3969-60FEB32A49B9}"/>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3" name="Footer Placeholder 2">
            <a:extLst>
              <a:ext uri="{FF2B5EF4-FFF2-40B4-BE49-F238E27FC236}">
                <a16:creationId xmlns:a16="http://schemas.microsoft.com/office/drawing/2014/main" id="{D79BBF7B-439F-3EA2-3296-DB271A5EA3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C8B5EC-DA1C-48ED-E71F-2D7873F5D5CD}"/>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124942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1972-9FDC-3625-693B-01B0A6167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EF2324-DE66-5885-4458-6F476DABF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7DAE84-3C8F-3D98-B9E3-3A3F9E7B2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DF800-9D9C-40B6-FCB3-7C4387F7ED34}"/>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6" name="Footer Placeholder 5">
            <a:extLst>
              <a:ext uri="{FF2B5EF4-FFF2-40B4-BE49-F238E27FC236}">
                <a16:creationId xmlns:a16="http://schemas.microsoft.com/office/drawing/2014/main" id="{F3DE29DD-25DB-48C6-FD9C-4739CB67B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C69BFC-E9C1-B243-F9EC-4F5D8CFA455F}"/>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261026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F05-8157-2E8E-0C08-DF6294F84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6CF2BC-46D4-4295-104C-1C8F8B7E4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27F1DA-8A69-5027-F3B0-C53402EAC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14603-A576-52DF-2773-2E79041BECC7}"/>
              </a:ext>
            </a:extLst>
          </p:cNvPr>
          <p:cNvSpPr>
            <a:spLocks noGrp="1"/>
          </p:cNvSpPr>
          <p:nvPr>
            <p:ph type="dt" sz="half" idx="10"/>
          </p:nvPr>
        </p:nvSpPr>
        <p:spPr/>
        <p:txBody>
          <a:bodyPr/>
          <a:lstStyle/>
          <a:p>
            <a:fld id="{E979B8C5-754F-45E7-B379-9085CCF9FCF5}" type="datetimeFigureOut">
              <a:rPr lang="en-IN" smtClean="0"/>
              <a:t>19-10-2022</a:t>
            </a:fld>
            <a:endParaRPr lang="en-IN"/>
          </a:p>
        </p:txBody>
      </p:sp>
      <p:sp>
        <p:nvSpPr>
          <p:cNvPr id="6" name="Footer Placeholder 5">
            <a:extLst>
              <a:ext uri="{FF2B5EF4-FFF2-40B4-BE49-F238E27FC236}">
                <a16:creationId xmlns:a16="http://schemas.microsoft.com/office/drawing/2014/main" id="{C34A34AB-C1A7-F460-C496-229A00662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092447-6DA2-1031-445A-BCEF0D470B27}"/>
              </a:ext>
            </a:extLst>
          </p:cNvPr>
          <p:cNvSpPr>
            <a:spLocks noGrp="1"/>
          </p:cNvSpPr>
          <p:nvPr>
            <p:ph type="sldNum" sz="quarter" idx="12"/>
          </p:nvPr>
        </p:nvSpPr>
        <p:spPr/>
        <p:txBody>
          <a:bodyPr/>
          <a:lstStyle/>
          <a:p>
            <a:fld id="{323AB1C8-E2D3-49DF-9203-FAD4EFADFAED}" type="slidenum">
              <a:rPr lang="en-IN" smtClean="0"/>
              <a:t>‹#›</a:t>
            </a:fld>
            <a:endParaRPr lang="en-IN"/>
          </a:p>
        </p:txBody>
      </p:sp>
    </p:spTree>
    <p:extLst>
      <p:ext uri="{BB962C8B-B14F-4D97-AF65-F5344CB8AC3E}">
        <p14:creationId xmlns:p14="http://schemas.microsoft.com/office/powerpoint/2010/main" val="393170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9190B7-B353-5C63-7EA2-8A0F49AA3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81CCA4-D1DB-AFCE-206F-8FB7C4D30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4459D-0E30-2D23-2B69-BCCB66FD1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9B8C5-754F-45E7-B379-9085CCF9FCF5}" type="datetimeFigureOut">
              <a:rPr lang="en-IN" smtClean="0"/>
              <a:t>19-10-2022</a:t>
            </a:fld>
            <a:endParaRPr lang="en-IN"/>
          </a:p>
        </p:txBody>
      </p:sp>
      <p:sp>
        <p:nvSpPr>
          <p:cNvPr id="5" name="Footer Placeholder 4">
            <a:extLst>
              <a:ext uri="{FF2B5EF4-FFF2-40B4-BE49-F238E27FC236}">
                <a16:creationId xmlns:a16="http://schemas.microsoft.com/office/drawing/2014/main" id="{75AC1F59-6DBE-170B-978C-F76B1441D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4856C0-FB54-13C3-64AF-C5D2CAEDF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AB1C8-E2D3-49DF-9203-FAD4EFADFAED}" type="slidenum">
              <a:rPr lang="en-IN" smtClean="0"/>
              <a:t>‹#›</a:t>
            </a:fld>
            <a:endParaRPr lang="en-IN"/>
          </a:p>
        </p:txBody>
      </p:sp>
    </p:spTree>
    <p:extLst>
      <p:ext uri="{BB962C8B-B14F-4D97-AF65-F5344CB8AC3E}">
        <p14:creationId xmlns:p14="http://schemas.microsoft.com/office/powerpoint/2010/main" val="265042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ack Background Vector Art, Icons, and Graphics for Free Download">
            <a:extLst>
              <a:ext uri="{FF2B5EF4-FFF2-40B4-BE49-F238E27FC236}">
                <a16:creationId xmlns:a16="http://schemas.microsoft.com/office/drawing/2014/main" id="{4C0C9A64-568C-1A46-8678-23FE38039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BA8B3E-E4BB-8507-01BA-2C187B74EB0E}"/>
              </a:ext>
            </a:extLst>
          </p:cNvPr>
          <p:cNvPicPr>
            <a:picLocks noChangeAspect="1"/>
          </p:cNvPicPr>
          <p:nvPr/>
        </p:nvPicPr>
        <p:blipFill>
          <a:blip r:embed="rId3"/>
          <a:stretch>
            <a:fillRect/>
          </a:stretch>
        </p:blipFill>
        <p:spPr>
          <a:xfrm>
            <a:off x="909961" y="1296140"/>
            <a:ext cx="3036163" cy="3036163"/>
          </a:xfrm>
          <a:prstGeom prst="ellipse">
            <a:avLst/>
          </a:prstGeom>
          <a:ln w="63500" cap="rnd">
            <a:solidFill>
              <a:schemeClr val="tx1"/>
            </a:solidFill>
          </a:ln>
          <a:effectLst>
            <a:glow rad="228600">
              <a:schemeClr val="accent2">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F02475F4-6E06-7E5D-3CB1-B9EC52C6B917}"/>
              </a:ext>
            </a:extLst>
          </p:cNvPr>
          <p:cNvSpPr txBox="1"/>
          <p:nvPr/>
        </p:nvSpPr>
        <p:spPr>
          <a:xfrm>
            <a:off x="4394446" y="1259949"/>
            <a:ext cx="6407523" cy="830997"/>
          </a:xfrm>
          <a:prstGeom prst="rect">
            <a:avLst/>
          </a:prstGeom>
          <a:noFill/>
        </p:spPr>
        <p:txBody>
          <a:bodyPr wrap="none" rtlCol="0">
            <a:spAutoFit/>
          </a:bodyPr>
          <a:lstStyle/>
          <a:p>
            <a:r>
              <a:rPr lang="en-IN" sz="4800" dirty="0">
                <a:solidFill>
                  <a:schemeClr val="accent2"/>
                </a:solidFill>
                <a:latin typeface="Bahnschrift SemiBold" panose="020B0502040204020203" pitchFamily="34" charset="0"/>
              </a:rPr>
              <a:t>BUILDOPS  PRESENTS</a:t>
            </a:r>
          </a:p>
        </p:txBody>
      </p:sp>
      <p:sp>
        <p:nvSpPr>
          <p:cNvPr id="7" name="TextBox 6">
            <a:extLst>
              <a:ext uri="{FF2B5EF4-FFF2-40B4-BE49-F238E27FC236}">
                <a16:creationId xmlns:a16="http://schemas.microsoft.com/office/drawing/2014/main" id="{729611A5-7AA4-570E-4B02-8354D404387F}"/>
              </a:ext>
            </a:extLst>
          </p:cNvPr>
          <p:cNvSpPr txBox="1"/>
          <p:nvPr/>
        </p:nvSpPr>
        <p:spPr>
          <a:xfrm>
            <a:off x="5653080" y="2027599"/>
            <a:ext cx="4075731" cy="2800767"/>
          </a:xfrm>
          <a:prstGeom prst="rect">
            <a:avLst/>
          </a:prstGeom>
          <a:noFill/>
        </p:spPr>
        <p:txBody>
          <a:bodyPr wrap="none" rtlCol="0">
            <a:spAutoFit/>
          </a:bodyPr>
          <a:lstStyle/>
          <a:p>
            <a:r>
              <a:rPr lang="en-IN" sz="8800" dirty="0">
                <a:solidFill>
                  <a:schemeClr val="bg1"/>
                </a:solidFill>
                <a:latin typeface="Cooper Black" panose="0208090404030B020404" pitchFamily="18" charset="0"/>
              </a:rPr>
              <a:t>   LIB  </a:t>
            </a:r>
          </a:p>
          <a:p>
            <a:r>
              <a:rPr lang="en-IN" sz="8800" dirty="0">
                <a:solidFill>
                  <a:schemeClr val="bg1"/>
                </a:solidFill>
                <a:latin typeface="Cooper Black" panose="0208090404030B020404" pitchFamily="18" charset="0"/>
              </a:rPr>
              <a:t>WORM</a:t>
            </a:r>
          </a:p>
        </p:txBody>
      </p:sp>
      <p:cxnSp>
        <p:nvCxnSpPr>
          <p:cNvPr id="9" name="Straight Connector 8">
            <a:extLst>
              <a:ext uri="{FF2B5EF4-FFF2-40B4-BE49-F238E27FC236}">
                <a16:creationId xmlns:a16="http://schemas.microsoft.com/office/drawing/2014/main" id="{0B40149B-E98D-0682-E75E-D96C9D3AF17D}"/>
              </a:ext>
            </a:extLst>
          </p:cNvPr>
          <p:cNvCxnSpPr>
            <a:cxnSpLocks/>
          </p:cNvCxnSpPr>
          <p:nvPr/>
        </p:nvCxnSpPr>
        <p:spPr>
          <a:xfrm>
            <a:off x="8140824" y="3427983"/>
            <a:ext cx="2565646" cy="0"/>
          </a:xfrm>
          <a:prstGeom prst="line">
            <a:avLst/>
          </a:prstGeom>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CE339DF-C7FE-7977-A884-C60856400F74}"/>
              </a:ext>
            </a:extLst>
          </p:cNvPr>
          <p:cNvCxnSpPr>
            <a:cxnSpLocks/>
          </p:cNvCxnSpPr>
          <p:nvPr/>
        </p:nvCxnSpPr>
        <p:spPr>
          <a:xfrm>
            <a:off x="4953740" y="3427983"/>
            <a:ext cx="2476870" cy="0"/>
          </a:xfrm>
          <a:prstGeom prst="line">
            <a:avLst/>
          </a:prstGeom>
          <a:effectLst>
            <a:glow rad="1397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BEAAE172-4E93-D17E-FDCF-7CD3FBCDEDEB}"/>
              </a:ext>
            </a:extLst>
          </p:cNvPr>
          <p:cNvSpPr txBox="1"/>
          <p:nvPr/>
        </p:nvSpPr>
        <p:spPr>
          <a:xfrm>
            <a:off x="3899265" y="4951717"/>
            <a:ext cx="4241559" cy="646331"/>
          </a:xfrm>
          <a:prstGeom prst="rect">
            <a:avLst/>
          </a:prstGeom>
          <a:noFill/>
        </p:spPr>
        <p:txBody>
          <a:bodyPr wrap="square" rtlCol="0">
            <a:spAutoFit/>
          </a:bodyPr>
          <a:lstStyle/>
          <a:p>
            <a:r>
              <a:rPr lang="en-IN" sz="3600" b="1" dirty="0">
                <a:solidFill>
                  <a:schemeClr val="accent2"/>
                </a:solidFill>
                <a:latin typeface="Bahnschrift SemiBold" panose="020B0502040204020203" pitchFamily="34" charset="0"/>
              </a:rPr>
              <a:t>CREATIVE MIND</a:t>
            </a:r>
          </a:p>
        </p:txBody>
      </p:sp>
      <p:sp>
        <p:nvSpPr>
          <p:cNvPr id="21" name="TextBox 20">
            <a:extLst>
              <a:ext uri="{FF2B5EF4-FFF2-40B4-BE49-F238E27FC236}">
                <a16:creationId xmlns:a16="http://schemas.microsoft.com/office/drawing/2014/main" id="{412B3132-CF96-AE52-1061-23EABB7B59E8}"/>
              </a:ext>
            </a:extLst>
          </p:cNvPr>
          <p:cNvSpPr txBox="1"/>
          <p:nvPr/>
        </p:nvSpPr>
        <p:spPr>
          <a:xfrm>
            <a:off x="7981024" y="4951717"/>
            <a:ext cx="3935693" cy="646331"/>
          </a:xfrm>
          <a:prstGeom prst="rect">
            <a:avLst/>
          </a:prstGeom>
          <a:noFill/>
        </p:spPr>
        <p:txBody>
          <a:bodyPr wrap="none" rtlCol="0">
            <a:spAutoFit/>
          </a:bodyPr>
          <a:lstStyle/>
          <a:p>
            <a:r>
              <a:rPr lang="en-IN" sz="3600" b="1" dirty="0">
                <a:solidFill>
                  <a:schemeClr val="accent2"/>
                </a:solidFill>
                <a:latin typeface="Bahnschrift SemiBold" panose="020B0502040204020203" pitchFamily="34" charset="0"/>
              </a:rPr>
              <a:t>CREATIVE WORKS</a:t>
            </a:r>
          </a:p>
        </p:txBody>
      </p:sp>
    </p:spTree>
    <p:extLst>
      <p:ext uri="{BB962C8B-B14F-4D97-AF65-F5344CB8AC3E}">
        <p14:creationId xmlns:p14="http://schemas.microsoft.com/office/powerpoint/2010/main" val="58663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900+ Black Background Images: Download HD Backgrounds on Unsplash">
            <a:extLst>
              <a:ext uri="{FF2B5EF4-FFF2-40B4-BE49-F238E27FC236}">
                <a16:creationId xmlns:a16="http://schemas.microsoft.com/office/drawing/2014/main" id="{579CE0D4-B3B2-6F0C-D07E-E9CEAF0E2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6BE405-391A-472B-02AE-0BCB18FA1E18}"/>
              </a:ext>
            </a:extLst>
          </p:cNvPr>
          <p:cNvSpPr txBox="1"/>
          <p:nvPr/>
        </p:nvSpPr>
        <p:spPr>
          <a:xfrm>
            <a:off x="1045715" y="693460"/>
            <a:ext cx="10100569" cy="4910960"/>
          </a:xfrm>
          <a:prstGeom prst="rect">
            <a:avLst/>
          </a:prstGeom>
          <a:noFill/>
        </p:spPr>
        <p:txBody>
          <a:bodyPr wrap="square">
            <a:spAutoFit/>
          </a:bodyPr>
          <a:lstStyle/>
          <a:p>
            <a:pPr>
              <a:lnSpc>
                <a:spcPct val="107000"/>
              </a:lnSpc>
              <a:spcAft>
                <a:spcPts val="800"/>
              </a:spcAft>
            </a:pPr>
            <a:r>
              <a:rPr lang="en-IN"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Also we ensure that no readers suffers with any problem and if they do so we have an option known as contact us  so that our team will provide with necessary solutions as soon as possible when the complaint is registered.</a:t>
            </a:r>
          </a:p>
          <a:p>
            <a:pPr>
              <a:lnSpc>
                <a:spcPct val="107000"/>
              </a:lnSpc>
              <a:spcAft>
                <a:spcPts val="800"/>
              </a:spcAft>
            </a:pPr>
            <a:r>
              <a:rPr lang="en-IN"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Our purpose for bringing a new change among the readers is packed in our website and we hope it reaches to all.</a:t>
            </a:r>
          </a:p>
        </p:txBody>
      </p:sp>
    </p:spTree>
    <p:extLst>
      <p:ext uri="{BB962C8B-B14F-4D97-AF65-F5344CB8AC3E}">
        <p14:creationId xmlns:p14="http://schemas.microsoft.com/office/powerpoint/2010/main" val="2943931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ank you. Hand drawn lettering in golden style isolated on black background.  | Stock vector | Colourbox">
            <a:extLst>
              <a:ext uri="{FF2B5EF4-FFF2-40B4-BE49-F238E27FC236}">
                <a16:creationId xmlns:a16="http://schemas.microsoft.com/office/drawing/2014/main" id="{2733C782-2176-106A-E874-57F28E31C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328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lden wings on black background Royalty Free Vector Image">
            <a:extLst>
              <a:ext uri="{FF2B5EF4-FFF2-40B4-BE49-F238E27FC236}">
                <a16:creationId xmlns:a16="http://schemas.microsoft.com/office/drawing/2014/main" id="{33AC84C7-31B1-90F0-BDBC-1F57CF334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01"/>
          <a:stretch/>
        </p:blipFill>
        <p:spPr bwMode="auto">
          <a:xfrm>
            <a:off x="0" y="0"/>
            <a:ext cx="12192000" cy="68777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AE6AE0-CE53-A4B8-AB82-05A0BF99544F}"/>
              </a:ext>
            </a:extLst>
          </p:cNvPr>
          <p:cNvSpPr txBox="1"/>
          <p:nvPr/>
        </p:nvSpPr>
        <p:spPr>
          <a:xfrm>
            <a:off x="4299011" y="410138"/>
            <a:ext cx="6165540" cy="830997"/>
          </a:xfrm>
          <a:prstGeom prst="rect">
            <a:avLst/>
          </a:prstGeom>
          <a:noFill/>
        </p:spPr>
        <p:txBody>
          <a:bodyPr wrap="square">
            <a:spAutoFit/>
          </a:bodyPr>
          <a:lstStyle/>
          <a:p>
            <a:r>
              <a:rPr lang="en-IN" sz="4800" u="sng" dirty="0">
                <a:solidFill>
                  <a:schemeClr val="accent2"/>
                </a:solidFill>
                <a:latin typeface="Bahnschrift SemiBold" panose="020B0502040204020203" pitchFamily="34" charset="0"/>
              </a:rPr>
              <a:t>BUILDOPS</a:t>
            </a:r>
            <a:r>
              <a:rPr lang="en-IN" sz="4800" dirty="0">
                <a:solidFill>
                  <a:schemeClr val="accent2"/>
                </a:solidFill>
                <a:latin typeface="Bahnschrift SemiBold" panose="020B0502040204020203" pitchFamily="34" charset="0"/>
              </a:rPr>
              <a:t> </a:t>
            </a:r>
            <a:endParaRPr lang="en-IN" sz="4800" dirty="0">
              <a:solidFill>
                <a:schemeClr val="accent2"/>
              </a:solidFill>
            </a:endParaRPr>
          </a:p>
        </p:txBody>
      </p:sp>
      <p:sp>
        <p:nvSpPr>
          <p:cNvPr id="4" name="TextBox 3">
            <a:extLst>
              <a:ext uri="{FF2B5EF4-FFF2-40B4-BE49-F238E27FC236}">
                <a16:creationId xmlns:a16="http://schemas.microsoft.com/office/drawing/2014/main" id="{882BABC9-4CBE-8F78-209A-0CA652A12E61}"/>
              </a:ext>
            </a:extLst>
          </p:cNvPr>
          <p:cNvSpPr txBox="1"/>
          <p:nvPr/>
        </p:nvSpPr>
        <p:spPr>
          <a:xfrm>
            <a:off x="3799643" y="1666410"/>
            <a:ext cx="5337872" cy="1815882"/>
          </a:xfrm>
          <a:prstGeom prst="rect">
            <a:avLst/>
          </a:prstGeom>
          <a:noFill/>
        </p:spPr>
        <p:txBody>
          <a:bodyPr wrap="none" rtlCol="0">
            <a:spAutoFit/>
          </a:bodyPr>
          <a:lstStyle/>
          <a:p>
            <a:pPr marL="285750" indent="-285750">
              <a:buFont typeface="Wingdings" panose="05000000000000000000" pitchFamily="2" charset="2"/>
              <a:buChar char="v"/>
            </a:pPr>
            <a:r>
              <a:rPr lang="en-IN" sz="2800" dirty="0">
                <a:solidFill>
                  <a:schemeClr val="bg1"/>
                </a:solidFill>
              </a:rPr>
              <a:t>CHAGANAM THARUN SAI  (AIML)</a:t>
            </a:r>
          </a:p>
          <a:p>
            <a:pPr marL="285750" indent="-285750">
              <a:buFont typeface="Wingdings" panose="05000000000000000000" pitchFamily="2" charset="2"/>
              <a:buChar char="v"/>
            </a:pPr>
            <a:r>
              <a:rPr lang="en-IN" sz="2800" dirty="0">
                <a:solidFill>
                  <a:schemeClr val="bg1"/>
                </a:solidFill>
              </a:rPr>
              <a:t>JEEVESH KUMAR D  (CSBS)</a:t>
            </a:r>
          </a:p>
          <a:p>
            <a:pPr marL="285750" indent="-285750">
              <a:buFont typeface="Wingdings" panose="05000000000000000000" pitchFamily="2" charset="2"/>
              <a:buChar char="v"/>
            </a:pPr>
            <a:r>
              <a:rPr lang="en-IN" sz="2800" dirty="0">
                <a:solidFill>
                  <a:schemeClr val="bg1"/>
                </a:solidFill>
              </a:rPr>
              <a:t>SRI HARISH  A (AIML)</a:t>
            </a:r>
          </a:p>
          <a:p>
            <a:pPr marL="285750" indent="-285750">
              <a:buFont typeface="Wingdings" panose="05000000000000000000" pitchFamily="2" charset="2"/>
              <a:buChar char="v"/>
            </a:pPr>
            <a:r>
              <a:rPr lang="en-IN" sz="2800" dirty="0">
                <a:solidFill>
                  <a:schemeClr val="bg1"/>
                </a:solidFill>
              </a:rPr>
              <a:t>MANIKANDAN S   (AIML)</a:t>
            </a:r>
          </a:p>
        </p:txBody>
      </p:sp>
    </p:spTree>
    <p:extLst>
      <p:ext uri="{BB962C8B-B14F-4D97-AF65-F5344CB8AC3E}">
        <p14:creationId xmlns:p14="http://schemas.microsoft.com/office/powerpoint/2010/main" val="1787036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wnload wallpapers 3d black honeycomb, 3d background, black hexagons  background, black honeycomb background, glass black honeycomb texture for  desktop free. Pictures for desktop free">
            <a:extLst>
              <a:ext uri="{FF2B5EF4-FFF2-40B4-BE49-F238E27FC236}">
                <a16:creationId xmlns:a16="http://schemas.microsoft.com/office/drawing/2014/main" id="{7E26EC96-6873-3174-840B-C020CD8FF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21"/>
            <a:ext cx="12192000" cy="68506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850606-BF3C-14A0-F156-20F9272A9716}"/>
              </a:ext>
            </a:extLst>
          </p:cNvPr>
          <p:cNvSpPr txBox="1"/>
          <p:nvPr/>
        </p:nvSpPr>
        <p:spPr>
          <a:xfrm>
            <a:off x="4216893" y="346229"/>
            <a:ext cx="3615092" cy="923330"/>
          </a:xfrm>
          <a:prstGeom prst="rect">
            <a:avLst/>
          </a:prstGeom>
          <a:noFill/>
        </p:spPr>
        <p:txBody>
          <a:bodyPr wrap="none" rtlCol="0">
            <a:spAutoFit/>
          </a:bodyPr>
          <a:lstStyle/>
          <a:p>
            <a:r>
              <a:rPr lang="en-IN" sz="5400" b="1" u="sng" dirty="0">
                <a:solidFill>
                  <a:schemeClr val="accent2"/>
                </a:solidFill>
                <a:latin typeface="Bahnschrift SemiBold" panose="020B0502040204020203" pitchFamily="34" charset="0"/>
              </a:rPr>
              <a:t>OBJECTIVE</a:t>
            </a:r>
          </a:p>
        </p:txBody>
      </p:sp>
      <p:pic>
        <p:nvPicPr>
          <p:cNvPr id="5" name="Picture 4">
            <a:extLst>
              <a:ext uri="{FF2B5EF4-FFF2-40B4-BE49-F238E27FC236}">
                <a16:creationId xmlns:a16="http://schemas.microsoft.com/office/drawing/2014/main" id="{211D806D-2130-65F5-1660-AFA1BEEE3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828" y="0"/>
            <a:ext cx="1757778" cy="1757778"/>
          </a:xfrm>
          <a:prstGeom prst="ellipse">
            <a:avLst/>
          </a:prstGeom>
          <a:ln>
            <a:noFill/>
          </a:ln>
          <a:effectLst>
            <a:softEdge rad="112500"/>
          </a:effectLst>
        </p:spPr>
      </p:pic>
      <p:sp>
        <p:nvSpPr>
          <p:cNvPr id="6" name="TextBox 5">
            <a:extLst>
              <a:ext uri="{FF2B5EF4-FFF2-40B4-BE49-F238E27FC236}">
                <a16:creationId xmlns:a16="http://schemas.microsoft.com/office/drawing/2014/main" id="{23F205B2-2A92-3AF9-3D9C-F064FAB0EB95}"/>
              </a:ext>
            </a:extLst>
          </p:cNvPr>
          <p:cNvSpPr txBox="1"/>
          <p:nvPr/>
        </p:nvSpPr>
        <p:spPr>
          <a:xfrm>
            <a:off x="1597982" y="2104007"/>
            <a:ext cx="9836458" cy="3170099"/>
          </a:xfrm>
          <a:prstGeom prst="rect">
            <a:avLst/>
          </a:prstGeom>
          <a:noFill/>
        </p:spPr>
        <p:txBody>
          <a:bodyPr wrap="square" rtlCol="0">
            <a:spAutoFit/>
          </a:bodyPr>
          <a:lstStyle/>
          <a:p>
            <a:r>
              <a:rPr lang="en-IN" sz="4000" dirty="0">
                <a:solidFill>
                  <a:schemeClr val="bg1"/>
                </a:solidFill>
                <a:latin typeface="Bahnschrift SemiBold" panose="020B0502040204020203" pitchFamily="34" charset="0"/>
              </a:rPr>
              <a:t>Our main idea is to provide a good and hassle free zone for book worms who are always in  search of reading new books and also book enthusiasts who are in search of a library…</a:t>
            </a:r>
          </a:p>
        </p:txBody>
      </p:sp>
    </p:spTree>
    <p:extLst>
      <p:ext uri="{BB962C8B-B14F-4D97-AF65-F5344CB8AC3E}">
        <p14:creationId xmlns:p14="http://schemas.microsoft.com/office/powerpoint/2010/main" val="55849733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Pure Black and 3D Black HD Wallpapers">
            <a:extLst>
              <a:ext uri="{FF2B5EF4-FFF2-40B4-BE49-F238E27FC236}">
                <a16:creationId xmlns:a16="http://schemas.microsoft.com/office/drawing/2014/main" id="{A2450C8E-B12D-DD81-1DE4-EDF577BDC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A81A1E-972A-1EAC-5480-D86996C04894}"/>
              </a:ext>
            </a:extLst>
          </p:cNvPr>
          <p:cNvSpPr txBox="1"/>
          <p:nvPr/>
        </p:nvSpPr>
        <p:spPr>
          <a:xfrm>
            <a:off x="3444536" y="1624614"/>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BD4892DF-A04F-7663-C984-7B4A666EF955}"/>
              </a:ext>
            </a:extLst>
          </p:cNvPr>
          <p:cNvSpPr txBox="1"/>
          <p:nvPr/>
        </p:nvSpPr>
        <p:spPr>
          <a:xfrm>
            <a:off x="4704534" y="417224"/>
            <a:ext cx="2890535" cy="923330"/>
          </a:xfrm>
          <a:prstGeom prst="rect">
            <a:avLst/>
          </a:prstGeom>
          <a:noFill/>
        </p:spPr>
        <p:txBody>
          <a:bodyPr wrap="none" rtlCol="0">
            <a:spAutoFit/>
          </a:bodyPr>
          <a:lstStyle/>
          <a:p>
            <a:r>
              <a:rPr lang="en-IN" sz="5400" u="sng" dirty="0">
                <a:solidFill>
                  <a:schemeClr val="accent2"/>
                </a:solidFill>
                <a:latin typeface="Bahnschrift SemiBold" panose="020B0502040204020203" pitchFamily="34" charset="0"/>
              </a:rPr>
              <a:t>MISSION</a:t>
            </a:r>
          </a:p>
        </p:txBody>
      </p:sp>
      <p:pic>
        <p:nvPicPr>
          <p:cNvPr id="6" name="Picture 5">
            <a:extLst>
              <a:ext uri="{FF2B5EF4-FFF2-40B4-BE49-F238E27FC236}">
                <a16:creationId xmlns:a16="http://schemas.microsoft.com/office/drawing/2014/main" id="{94FBEA0D-C78C-A66B-B7CE-276D8EC5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155" y="0"/>
            <a:ext cx="1757778" cy="1757778"/>
          </a:xfrm>
          <a:prstGeom prst="ellipse">
            <a:avLst/>
          </a:prstGeom>
          <a:ln>
            <a:noFill/>
          </a:ln>
          <a:effectLst>
            <a:softEdge rad="112500"/>
          </a:effectLst>
        </p:spPr>
      </p:pic>
      <p:sp>
        <p:nvSpPr>
          <p:cNvPr id="7" name="TextBox 6">
            <a:extLst>
              <a:ext uri="{FF2B5EF4-FFF2-40B4-BE49-F238E27FC236}">
                <a16:creationId xmlns:a16="http://schemas.microsoft.com/office/drawing/2014/main" id="{29452ED2-5F93-156E-0571-47F12C54D909}"/>
              </a:ext>
            </a:extLst>
          </p:cNvPr>
          <p:cNvSpPr txBox="1"/>
          <p:nvPr/>
        </p:nvSpPr>
        <p:spPr>
          <a:xfrm>
            <a:off x="1155389" y="1903404"/>
            <a:ext cx="10314561" cy="4031873"/>
          </a:xfrm>
          <a:prstGeom prst="rect">
            <a:avLst/>
          </a:prstGeom>
          <a:noFill/>
        </p:spPr>
        <p:txBody>
          <a:bodyPr wrap="square" rtlCol="0">
            <a:spAutoFit/>
          </a:bodyPr>
          <a:lstStyle/>
          <a:p>
            <a:r>
              <a:rPr lang="en-IN" sz="3200" dirty="0">
                <a:solidFill>
                  <a:schemeClr val="bg1"/>
                </a:solidFill>
                <a:latin typeface="Bahnschrift SemiBold" panose="020B0502040204020203" pitchFamily="34" charset="0"/>
              </a:rPr>
              <a:t>Our mission is to gather as many readers as possible who has niche in reading and also who are interested in libraries often . And also our website gives a lot of information about libraries like the number of books, titles genres etc. Moreover our webpage attracts even the non-readers  to feel the taste of books by displaying latest , most  popular and best seller books on website…</a:t>
            </a:r>
          </a:p>
        </p:txBody>
      </p:sp>
    </p:spTree>
    <p:extLst>
      <p:ext uri="{BB962C8B-B14F-4D97-AF65-F5344CB8AC3E}">
        <p14:creationId xmlns:p14="http://schemas.microsoft.com/office/powerpoint/2010/main" val="16894449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3d black texture, geometric black texture, black abstraction background, 3d abstraction black texture, creative black background, HD wallpaper">
            <a:extLst>
              <a:ext uri="{FF2B5EF4-FFF2-40B4-BE49-F238E27FC236}">
                <a16:creationId xmlns:a16="http://schemas.microsoft.com/office/drawing/2014/main" id="{C5C7A5DC-ECD3-1059-BCC6-4E8459478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7FA252-EA40-CF25-9585-E3692120775E}"/>
              </a:ext>
            </a:extLst>
          </p:cNvPr>
          <p:cNvSpPr txBox="1"/>
          <p:nvPr/>
        </p:nvSpPr>
        <p:spPr>
          <a:xfrm>
            <a:off x="4717257" y="337351"/>
            <a:ext cx="2331087" cy="923330"/>
          </a:xfrm>
          <a:prstGeom prst="rect">
            <a:avLst/>
          </a:prstGeom>
          <a:noFill/>
        </p:spPr>
        <p:txBody>
          <a:bodyPr wrap="none" rtlCol="0">
            <a:spAutoFit/>
          </a:bodyPr>
          <a:lstStyle/>
          <a:p>
            <a:r>
              <a:rPr lang="en-IN" sz="5400" u="sng" dirty="0">
                <a:solidFill>
                  <a:schemeClr val="accent2"/>
                </a:solidFill>
                <a:latin typeface="Bahnschrift SemiBold" panose="020B0502040204020203" pitchFamily="34" charset="0"/>
              </a:rPr>
              <a:t>VISION</a:t>
            </a:r>
          </a:p>
        </p:txBody>
      </p:sp>
      <p:pic>
        <p:nvPicPr>
          <p:cNvPr id="4" name="Picture 3">
            <a:extLst>
              <a:ext uri="{FF2B5EF4-FFF2-40B4-BE49-F238E27FC236}">
                <a16:creationId xmlns:a16="http://schemas.microsoft.com/office/drawing/2014/main" id="{411C6F32-0E57-9017-9C6B-6A05D503C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488" y="-79873"/>
            <a:ext cx="1757778" cy="1757778"/>
          </a:xfrm>
          <a:prstGeom prst="ellipse">
            <a:avLst/>
          </a:prstGeom>
          <a:ln>
            <a:noFill/>
          </a:ln>
          <a:effectLst>
            <a:softEdge rad="112500"/>
          </a:effectLst>
        </p:spPr>
      </p:pic>
      <p:sp>
        <p:nvSpPr>
          <p:cNvPr id="5" name="TextBox 4">
            <a:extLst>
              <a:ext uri="{FF2B5EF4-FFF2-40B4-BE49-F238E27FC236}">
                <a16:creationId xmlns:a16="http://schemas.microsoft.com/office/drawing/2014/main" id="{C5C28701-3352-41B9-813B-9C4995F2DC7A}"/>
              </a:ext>
            </a:extLst>
          </p:cNvPr>
          <p:cNvSpPr txBox="1"/>
          <p:nvPr/>
        </p:nvSpPr>
        <p:spPr>
          <a:xfrm>
            <a:off x="818224" y="1864335"/>
            <a:ext cx="10980199" cy="3539430"/>
          </a:xfrm>
          <a:prstGeom prst="rect">
            <a:avLst/>
          </a:prstGeom>
          <a:noFill/>
        </p:spPr>
        <p:txBody>
          <a:bodyPr wrap="square" rtlCol="0">
            <a:spAutoFit/>
          </a:bodyPr>
          <a:lstStyle/>
          <a:p>
            <a:r>
              <a:rPr lang="en-IN" sz="3200" dirty="0">
                <a:solidFill>
                  <a:schemeClr val="bg1"/>
                </a:solidFill>
                <a:latin typeface="Bahnschrift SemiBold" panose="020B0502040204020203" pitchFamily="34" charset="0"/>
              </a:rPr>
              <a:t>We here at </a:t>
            </a:r>
            <a:r>
              <a:rPr lang="en-IN" sz="3200" dirty="0" err="1">
                <a:solidFill>
                  <a:schemeClr val="bg1"/>
                </a:solidFill>
                <a:latin typeface="Bahnschrift SemiBold" panose="020B0502040204020203" pitchFamily="34" charset="0"/>
              </a:rPr>
              <a:t>Libworm</a:t>
            </a:r>
            <a:r>
              <a:rPr lang="en-IN" sz="3200" dirty="0">
                <a:solidFill>
                  <a:schemeClr val="bg1"/>
                </a:solidFill>
                <a:latin typeface="Bahnschrift SemiBold" panose="020B0502040204020203" pitchFamily="34" charset="0"/>
              </a:rPr>
              <a:t> always try to scale up our work for our readers who are enthusiastic . Also we scale up our platform for unique features like community platform for bookworms . We invest in features like bestseller books so that user can also get his/her preferred books. Users can also contribute their scaling up ideas to our mail id given below..</a:t>
            </a:r>
          </a:p>
        </p:txBody>
      </p:sp>
      <p:sp>
        <p:nvSpPr>
          <p:cNvPr id="6" name="TextBox 5">
            <a:extLst>
              <a:ext uri="{FF2B5EF4-FFF2-40B4-BE49-F238E27FC236}">
                <a16:creationId xmlns:a16="http://schemas.microsoft.com/office/drawing/2014/main" id="{81B8BB26-1FA2-A933-3ECD-7636D9E75644}"/>
              </a:ext>
            </a:extLst>
          </p:cNvPr>
          <p:cNvSpPr txBox="1"/>
          <p:nvPr/>
        </p:nvSpPr>
        <p:spPr>
          <a:xfrm>
            <a:off x="3653664" y="5653476"/>
            <a:ext cx="4884671" cy="707886"/>
          </a:xfrm>
          <a:prstGeom prst="rect">
            <a:avLst/>
          </a:prstGeom>
          <a:noFill/>
        </p:spPr>
        <p:txBody>
          <a:bodyPr wrap="none" rtlCol="0">
            <a:spAutoFit/>
          </a:bodyPr>
          <a:lstStyle/>
          <a:p>
            <a:r>
              <a:rPr lang="en-IN" sz="4000" dirty="0">
                <a:solidFill>
                  <a:schemeClr val="accent2"/>
                </a:solidFill>
                <a:latin typeface="Bahnschrift SemiBold" panose="020B0502040204020203" pitchFamily="34" charset="0"/>
              </a:rPr>
              <a:t>Libworm@mail.com</a:t>
            </a:r>
          </a:p>
        </p:txBody>
      </p:sp>
    </p:spTree>
    <p:extLst>
      <p:ext uri="{BB962C8B-B14F-4D97-AF65-F5344CB8AC3E}">
        <p14:creationId xmlns:p14="http://schemas.microsoft.com/office/powerpoint/2010/main" val="37564475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D black wallpapers | Peakpx">
            <a:extLst>
              <a:ext uri="{FF2B5EF4-FFF2-40B4-BE49-F238E27FC236}">
                <a16:creationId xmlns:a16="http://schemas.microsoft.com/office/drawing/2014/main" id="{C4BD183B-2866-184D-4342-9DBD4377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034EEC-D6CC-643C-BF0D-D6E820D616B4}"/>
              </a:ext>
            </a:extLst>
          </p:cNvPr>
          <p:cNvSpPr txBox="1"/>
          <p:nvPr/>
        </p:nvSpPr>
        <p:spPr>
          <a:xfrm>
            <a:off x="4696287" y="337351"/>
            <a:ext cx="3514104" cy="923330"/>
          </a:xfrm>
          <a:prstGeom prst="rect">
            <a:avLst/>
          </a:prstGeom>
          <a:noFill/>
        </p:spPr>
        <p:txBody>
          <a:bodyPr wrap="none" rtlCol="0">
            <a:spAutoFit/>
          </a:bodyPr>
          <a:lstStyle/>
          <a:p>
            <a:r>
              <a:rPr lang="en-US" sz="5400" u="sng" dirty="0">
                <a:solidFill>
                  <a:schemeClr val="accent2"/>
                </a:solidFill>
                <a:latin typeface="Bahnschrift SemiBold" panose="020B0502040204020203" pitchFamily="34" charset="0"/>
              </a:rPr>
              <a:t>FEATURES</a:t>
            </a:r>
            <a:endParaRPr lang="en-IN" sz="5400" u="sng" dirty="0">
              <a:solidFill>
                <a:schemeClr val="accent2"/>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630698FC-E100-0CB2-9C45-1A2E881C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509" y="0"/>
            <a:ext cx="1757778" cy="1757778"/>
          </a:xfrm>
          <a:prstGeom prst="ellipse">
            <a:avLst/>
          </a:prstGeom>
          <a:ln>
            <a:noFill/>
          </a:ln>
          <a:effectLst>
            <a:softEdge rad="112500"/>
          </a:effectLst>
        </p:spPr>
      </p:pic>
      <p:sp>
        <p:nvSpPr>
          <p:cNvPr id="6" name="TextBox 5">
            <a:extLst>
              <a:ext uri="{FF2B5EF4-FFF2-40B4-BE49-F238E27FC236}">
                <a16:creationId xmlns:a16="http://schemas.microsoft.com/office/drawing/2014/main" id="{C31A5C39-EA9F-C8AE-7997-4EC75CB55DBE}"/>
              </a:ext>
            </a:extLst>
          </p:cNvPr>
          <p:cNvSpPr txBox="1"/>
          <p:nvPr/>
        </p:nvSpPr>
        <p:spPr>
          <a:xfrm>
            <a:off x="195309" y="1757778"/>
            <a:ext cx="10054355" cy="584775"/>
          </a:xfrm>
          <a:prstGeom prst="rect">
            <a:avLst/>
          </a:prstGeom>
          <a:noFill/>
        </p:spPr>
        <p:txBody>
          <a:bodyPr wrap="none" rtlCol="0">
            <a:spAutoFit/>
          </a:bodyPr>
          <a:lstStyle/>
          <a:p>
            <a:r>
              <a:rPr lang="en-IN" sz="3200" dirty="0">
                <a:solidFill>
                  <a:schemeClr val="accent2"/>
                </a:solidFill>
                <a:latin typeface="Bahnschrift SemiBold" panose="020B0502040204020203" pitchFamily="34" charset="0"/>
              </a:rPr>
              <a:t>Our website comes with the ton of features such as ; </a:t>
            </a:r>
            <a:r>
              <a:rPr lang="en-IN" sz="2800" dirty="0">
                <a:solidFill>
                  <a:schemeClr val="accent2"/>
                </a:solidFill>
                <a:latin typeface="Bahnschrift SemiBold" panose="020B0502040204020203" pitchFamily="34" charset="0"/>
              </a:rPr>
              <a:t> </a:t>
            </a:r>
          </a:p>
        </p:txBody>
      </p:sp>
      <p:sp>
        <p:nvSpPr>
          <p:cNvPr id="8" name="TextBox 7">
            <a:extLst>
              <a:ext uri="{FF2B5EF4-FFF2-40B4-BE49-F238E27FC236}">
                <a16:creationId xmlns:a16="http://schemas.microsoft.com/office/drawing/2014/main" id="{AB4F19CB-D55D-78E1-B36C-43A6484DBBD5}"/>
              </a:ext>
            </a:extLst>
          </p:cNvPr>
          <p:cNvSpPr txBox="1"/>
          <p:nvPr/>
        </p:nvSpPr>
        <p:spPr>
          <a:xfrm>
            <a:off x="1088106" y="2342553"/>
            <a:ext cx="9356867" cy="4154984"/>
          </a:xfrm>
          <a:prstGeom prst="rect">
            <a:avLst/>
          </a:prstGeom>
          <a:noFill/>
        </p:spPr>
        <p:txBody>
          <a:bodyPr wrap="square">
            <a:spAutoFit/>
          </a:bodyPr>
          <a:lstStyle/>
          <a:p>
            <a:pPr algn="just"/>
            <a:r>
              <a:rPr lang="en-US" sz="3200" dirty="0">
                <a:solidFill>
                  <a:schemeClr val="accent2"/>
                </a:solidFill>
                <a:effectLst/>
                <a:latin typeface="Bahnschrift SemiBold" panose="020B0502040204020203" pitchFamily="34" charset="0"/>
                <a:ea typeface="Times New Roman" panose="02020603050405020304" pitchFamily="18" charset="0"/>
              </a:rPr>
              <a:t>1</a:t>
            </a:r>
            <a:r>
              <a:rPr lang="en-US" sz="4000" dirty="0">
                <a:solidFill>
                  <a:schemeClr val="accent2"/>
                </a:solidFill>
                <a:effectLst/>
                <a:latin typeface="Bahnschrift SemiBold" panose="020B0502040204020203" pitchFamily="34" charset="0"/>
                <a:ea typeface="Times New Roman" panose="02020603050405020304" pitchFamily="18" charset="0"/>
              </a:rPr>
              <a:t>.</a:t>
            </a:r>
            <a:r>
              <a:rPr lang="en-US" sz="3200" dirty="0">
                <a:solidFill>
                  <a:schemeClr val="bg1"/>
                </a:solidFill>
                <a:effectLst/>
                <a:latin typeface="Bahnschrift SemiBold" panose="020B0502040204020203" pitchFamily="34" charset="0"/>
                <a:ea typeface="Times New Roman" panose="02020603050405020304" pitchFamily="18" charset="0"/>
              </a:rPr>
              <a:t> Detecting live location of the user and determining near by libraries. </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2.</a:t>
            </a:r>
            <a:r>
              <a:rPr lang="en-US" sz="3200" dirty="0">
                <a:solidFill>
                  <a:schemeClr val="bg1"/>
                </a:solidFill>
                <a:effectLst/>
                <a:latin typeface="Bahnschrift SemiBold" panose="020B0502040204020203" pitchFamily="34" charset="0"/>
                <a:ea typeface="Times New Roman" panose="02020603050405020304" pitchFamily="18" charset="0"/>
              </a:rPr>
              <a:t> Suggesting new books every week based on readers previous interests.</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3.</a:t>
            </a:r>
            <a:r>
              <a:rPr lang="en-US" sz="3200" dirty="0">
                <a:solidFill>
                  <a:schemeClr val="bg1"/>
                </a:solidFill>
                <a:effectLst/>
                <a:latin typeface="Bahnschrift SemiBold" panose="020B0502040204020203" pitchFamily="34" charset="0"/>
                <a:ea typeface="Times New Roman" panose="02020603050405020304" pitchFamily="18" charset="0"/>
              </a:rPr>
              <a:t> Even user can order  latest books from library.</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4.</a:t>
            </a:r>
            <a:r>
              <a:rPr lang="en-US" sz="3200" dirty="0">
                <a:solidFill>
                  <a:schemeClr val="bg1"/>
                </a:solidFill>
                <a:effectLst/>
                <a:latin typeface="Bahnschrift SemiBold" panose="020B0502040204020203" pitchFamily="34" charset="0"/>
                <a:ea typeface="Times New Roman" panose="02020603050405020304" pitchFamily="18" charset="0"/>
              </a:rPr>
              <a:t> One  can even donate old books to the libraries.</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5.</a:t>
            </a:r>
            <a:r>
              <a:rPr lang="en-US" sz="3200" dirty="0">
                <a:solidFill>
                  <a:schemeClr val="bg1"/>
                </a:solidFill>
                <a:effectLst/>
                <a:latin typeface="Bahnschrift SemiBold" panose="020B0502040204020203" pitchFamily="34" charset="0"/>
                <a:ea typeface="Times New Roman" panose="02020603050405020304" pitchFamily="18" charset="0"/>
              </a:rPr>
              <a:t> Can even rent out latest books from the nearby library.</a:t>
            </a:r>
            <a:endParaRPr lang="en-IN" sz="3200" dirty="0">
              <a:solidFill>
                <a:schemeClr val="bg1"/>
              </a:solidFill>
              <a:effectLst/>
              <a:latin typeface="Bahnschrift SemiBold"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109473669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Download wallpapers 3d black honeycomb, 3d background, black hexagons  background, black honeycomb background, glass black honeycomb texture for  desktop free. Pictures for desktop free">
            <a:extLst>
              <a:ext uri="{FF2B5EF4-FFF2-40B4-BE49-F238E27FC236}">
                <a16:creationId xmlns:a16="http://schemas.microsoft.com/office/drawing/2014/main" id="{5E5DFAEA-1355-05CB-84F3-9BFDCE0C5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21"/>
            <a:ext cx="12192000" cy="68506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9A663-A35B-0028-9294-6E7680204DED}"/>
              </a:ext>
            </a:extLst>
          </p:cNvPr>
          <p:cNvSpPr txBox="1"/>
          <p:nvPr/>
        </p:nvSpPr>
        <p:spPr>
          <a:xfrm>
            <a:off x="628465" y="624075"/>
            <a:ext cx="11148133" cy="6432530"/>
          </a:xfrm>
          <a:prstGeom prst="rect">
            <a:avLst/>
          </a:prstGeom>
          <a:noFill/>
        </p:spPr>
        <p:txBody>
          <a:bodyPr wrap="square">
            <a:spAutoFit/>
          </a:bodyPr>
          <a:lstStyle/>
          <a:p>
            <a:pPr algn="just"/>
            <a:r>
              <a:rPr lang="en-US" sz="3200" dirty="0">
                <a:solidFill>
                  <a:schemeClr val="accent2"/>
                </a:solidFill>
                <a:effectLst/>
                <a:latin typeface="Bahnschrift SemiBold" panose="020B0502040204020203" pitchFamily="34" charset="0"/>
                <a:ea typeface="Times New Roman" panose="02020603050405020304" pitchFamily="18" charset="0"/>
              </a:rPr>
              <a:t>6.</a:t>
            </a:r>
            <a:r>
              <a:rPr lang="en-US" sz="3200" dirty="0">
                <a:solidFill>
                  <a:schemeClr val="bg1"/>
                </a:solidFill>
                <a:effectLst/>
                <a:latin typeface="Bahnschrift SemiBold" panose="020B0502040204020203" pitchFamily="34" charset="0"/>
                <a:ea typeface="Times New Roman" panose="02020603050405020304" pitchFamily="18" charset="0"/>
              </a:rPr>
              <a:t> Readers are motivated through our credit system. Whenever a reader is consistent in reading different type of books in libraries and submit reviews on the particular book and he gets one  cred points and these cred points can be used as an entry fee for private libraries or even government libraries.</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endParaRPr lang="en-US" sz="3200" dirty="0">
              <a:solidFill>
                <a:schemeClr val="accent2"/>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7.</a:t>
            </a:r>
            <a:r>
              <a:rPr lang="en-US" sz="3200" dirty="0">
                <a:solidFill>
                  <a:schemeClr val="bg1"/>
                </a:solidFill>
                <a:effectLst/>
                <a:latin typeface="Bahnschrift SemiBold" panose="020B0502040204020203" pitchFamily="34" charset="0"/>
                <a:ea typeface="Times New Roman" panose="02020603050405020304" pitchFamily="18" charset="0"/>
              </a:rPr>
              <a:t> For particular books which are in very demand will be available as e-book in our website.</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endParaRPr lang="en-US" sz="3200" dirty="0">
              <a:solidFill>
                <a:schemeClr val="accent2"/>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8. </a:t>
            </a:r>
            <a:r>
              <a:rPr lang="en-US" sz="3200" dirty="0">
                <a:solidFill>
                  <a:schemeClr val="bg1"/>
                </a:solidFill>
                <a:effectLst/>
                <a:latin typeface="Bahnschrift SemiBold" panose="020B0502040204020203" pitchFamily="34" charset="0"/>
                <a:ea typeface="Times New Roman" panose="02020603050405020304" pitchFamily="18" charset="0"/>
              </a:rPr>
              <a:t>Every day there will be live update on number of available books with titles and genres.</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endParaRPr lang="en-IN" sz="2800" dirty="0">
              <a:solidFill>
                <a:schemeClr val="bg1"/>
              </a:solidFill>
              <a:effectLst/>
              <a:latin typeface="Bahnschrift SemiBold"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04418965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2D5D9E4-EE8D-F014-F67B-671239D94B48}"/>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859F1CC-3111-5096-AB3E-46DD3180B8ED}"/>
              </a:ext>
            </a:extLst>
          </p:cNvPr>
          <p:cNvSpPr txBox="1"/>
          <p:nvPr/>
        </p:nvSpPr>
        <p:spPr>
          <a:xfrm>
            <a:off x="588146" y="513087"/>
            <a:ext cx="10695372" cy="4031873"/>
          </a:xfrm>
          <a:prstGeom prst="rect">
            <a:avLst/>
          </a:prstGeom>
          <a:noFill/>
        </p:spPr>
        <p:txBody>
          <a:bodyPr wrap="square">
            <a:spAutoFit/>
          </a:bodyPr>
          <a:lstStyle/>
          <a:p>
            <a:pPr algn="just"/>
            <a:r>
              <a:rPr lang="en-US" sz="3200" dirty="0">
                <a:solidFill>
                  <a:schemeClr val="accent2"/>
                </a:solidFill>
                <a:effectLst/>
                <a:latin typeface="Bahnschrift SemiBold" panose="020B0502040204020203" pitchFamily="34" charset="0"/>
                <a:ea typeface="Times New Roman" panose="02020603050405020304" pitchFamily="18" charset="0"/>
              </a:rPr>
              <a:t>9. </a:t>
            </a:r>
            <a:r>
              <a:rPr lang="en-US" sz="3200" dirty="0">
                <a:solidFill>
                  <a:schemeClr val="bg1"/>
                </a:solidFill>
                <a:effectLst/>
                <a:latin typeface="Bahnschrift SemiBold" panose="020B0502040204020203" pitchFamily="34" charset="0"/>
                <a:ea typeface="Times New Roman" panose="02020603050405020304" pitchFamily="18" charset="0"/>
              </a:rPr>
              <a:t>A reminder will be sent to the reader if the due date is reached and user can also extend the due date by paying the additional fee to the library form which he has taken the book.</a:t>
            </a:r>
            <a:endParaRPr lang="en-IN" sz="3200" dirty="0">
              <a:solidFill>
                <a:schemeClr val="bg1"/>
              </a:solidFill>
              <a:effectLst/>
              <a:latin typeface="Bahnschrift SemiBold" panose="020B0502040204020203" pitchFamily="34" charset="0"/>
              <a:ea typeface="Times New Roman" panose="02020603050405020304" pitchFamily="18" charset="0"/>
            </a:endParaRPr>
          </a:p>
          <a:p>
            <a:pPr algn="just"/>
            <a:endParaRPr lang="en-US" sz="3200" dirty="0">
              <a:solidFill>
                <a:schemeClr val="accent2"/>
              </a:solidFill>
              <a:effectLst/>
              <a:latin typeface="Bahnschrift SemiBold" panose="020B0502040204020203" pitchFamily="34" charset="0"/>
              <a:ea typeface="Times New Roman" panose="02020603050405020304" pitchFamily="18" charset="0"/>
            </a:endParaRPr>
          </a:p>
          <a:p>
            <a:pPr algn="just"/>
            <a:r>
              <a:rPr lang="en-US" sz="3200" dirty="0">
                <a:solidFill>
                  <a:schemeClr val="accent2"/>
                </a:solidFill>
                <a:effectLst/>
                <a:latin typeface="Bahnschrift SemiBold" panose="020B0502040204020203" pitchFamily="34" charset="0"/>
                <a:ea typeface="Times New Roman" panose="02020603050405020304" pitchFamily="18" charset="0"/>
              </a:rPr>
              <a:t>10.</a:t>
            </a:r>
            <a:r>
              <a:rPr lang="en-US" sz="3200" dirty="0">
                <a:solidFill>
                  <a:schemeClr val="bg1"/>
                </a:solidFill>
                <a:effectLst/>
                <a:latin typeface="Bahnschrift SemiBold" panose="020B0502040204020203" pitchFamily="34" charset="0"/>
                <a:ea typeface="Times New Roman" panose="02020603050405020304" pitchFamily="18" charset="0"/>
              </a:rPr>
              <a:t> Each user will be given unique id and even customer care will be available  for any queries posted by the  users.</a:t>
            </a:r>
            <a:endParaRPr lang="en-IN" sz="3200" dirty="0">
              <a:solidFill>
                <a:schemeClr val="bg1"/>
              </a:solidFill>
              <a:effectLst/>
              <a:latin typeface="Bahnschrift SemiBold" panose="020B0502040204020203" pitchFamily="34" charset="0"/>
              <a:ea typeface="Times New Roman" panose="02020603050405020304" pitchFamily="18" charset="0"/>
            </a:endParaRPr>
          </a:p>
        </p:txBody>
      </p:sp>
      <p:sp>
        <p:nvSpPr>
          <p:cNvPr id="8" name="TextBox 7">
            <a:extLst>
              <a:ext uri="{FF2B5EF4-FFF2-40B4-BE49-F238E27FC236}">
                <a16:creationId xmlns:a16="http://schemas.microsoft.com/office/drawing/2014/main" id="{ABF0B73B-46CB-C99B-C53B-B2AAFF2B44D0}"/>
              </a:ext>
            </a:extLst>
          </p:cNvPr>
          <p:cNvSpPr txBox="1"/>
          <p:nvPr/>
        </p:nvSpPr>
        <p:spPr>
          <a:xfrm>
            <a:off x="779015" y="4778150"/>
            <a:ext cx="10313633" cy="1846659"/>
          </a:xfrm>
          <a:prstGeom prst="rect">
            <a:avLst/>
          </a:prstGeom>
          <a:noFill/>
        </p:spPr>
        <p:txBody>
          <a:bodyPr wrap="square">
            <a:spAutoFit/>
          </a:bodyPr>
          <a:lstStyle/>
          <a:p>
            <a:pPr algn="just"/>
            <a:r>
              <a:rPr lang="en-US" sz="3200" dirty="0">
                <a:solidFill>
                  <a:schemeClr val="accent2"/>
                </a:solidFill>
                <a:effectLst/>
                <a:latin typeface="Bahnschrift SemiBold" panose="020B0502040204020203" pitchFamily="34" charset="0"/>
                <a:ea typeface="Times New Roman" panose="02020603050405020304" pitchFamily="18" charset="0"/>
              </a:rPr>
              <a:t>In this way we are going to provide an hassle free , time and cost efficient method for book worms and book enthusiasts. </a:t>
            </a:r>
            <a:endParaRPr lang="en-IN" sz="3200" dirty="0">
              <a:solidFill>
                <a:schemeClr val="accent2"/>
              </a:solidFill>
              <a:effectLst/>
              <a:latin typeface="Bahnschrift SemiBold" panose="020B0502040204020203" pitchFamily="34" charset="0"/>
              <a:ea typeface="Times New Roman" panose="02020603050405020304" pitchFamily="18" charset="0"/>
            </a:endParaRPr>
          </a:p>
          <a:p>
            <a:pPr algn="just"/>
            <a:r>
              <a:rPr lang="en-US" sz="1800" dirty="0">
                <a:solidFill>
                  <a:schemeClr val="accent2"/>
                </a:solidFill>
                <a:effectLst/>
                <a:latin typeface="Bahnschrift SemiBold" panose="020B0502040204020203" pitchFamily="34" charset="0"/>
                <a:ea typeface="Times New Roman" panose="02020603050405020304" pitchFamily="18" charset="0"/>
              </a:rPr>
              <a:t> </a:t>
            </a:r>
            <a:endParaRPr lang="en-IN" sz="1800" dirty="0">
              <a:solidFill>
                <a:schemeClr val="accent2"/>
              </a:solidFill>
              <a:effectLst/>
              <a:latin typeface="Bahnschrift SemiBold"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42364920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ownload Pure Black and 3D Black HD Wallpapers">
            <a:extLst>
              <a:ext uri="{FF2B5EF4-FFF2-40B4-BE49-F238E27FC236}">
                <a16:creationId xmlns:a16="http://schemas.microsoft.com/office/drawing/2014/main" id="{5C7ADB32-370B-CCAA-0E99-EECFA86AE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71EF51-78BC-3AA7-A060-211D07CD69FA}"/>
              </a:ext>
            </a:extLst>
          </p:cNvPr>
          <p:cNvSpPr txBox="1"/>
          <p:nvPr/>
        </p:nvSpPr>
        <p:spPr>
          <a:xfrm>
            <a:off x="4956701" y="213038"/>
            <a:ext cx="3239990" cy="923330"/>
          </a:xfrm>
          <a:prstGeom prst="rect">
            <a:avLst/>
          </a:prstGeom>
          <a:noFill/>
        </p:spPr>
        <p:txBody>
          <a:bodyPr wrap="none" rtlCol="0">
            <a:spAutoFit/>
          </a:bodyPr>
          <a:lstStyle/>
          <a:p>
            <a:r>
              <a:rPr lang="en-IN" sz="5400" u="sng" dirty="0">
                <a:solidFill>
                  <a:schemeClr val="accent2"/>
                </a:solidFill>
                <a:latin typeface="Bahnschrift SemiBold" panose="020B0502040204020203" pitchFamily="34" charset="0"/>
              </a:rPr>
              <a:t>PURPOSE</a:t>
            </a:r>
          </a:p>
        </p:txBody>
      </p:sp>
      <p:pic>
        <p:nvPicPr>
          <p:cNvPr id="4" name="Picture 3">
            <a:extLst>
              <a:ext uri="{FF2B5EF4-FFF2-40B4-BE49-F238E27FC236}">
                <a16:creationId xmlns:a16="http://schemas.microsoft.com/office/drawing/2014/main" id="{11F37077-50C8-6B6F-7AD8-93CE5CCB0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923" y="-106532"/>
            <a:ext cx="1757778" cy="1757778"/>
          </a:xfrm>
          <a:prstGeom prst="ellipse">
            <a:avLst/>
          </a:prstGeom>
          <a:ln>
            <a:noFill/>
          </a:ln>
          <a:effectLst>
            <a:softEdge rad="112500"/>
          </a:effectLst>
        </p:spPr>
      </p:pic>
      <p:sp>
        <p:nvSpPr>
          <p:cNvPr id="6" name="TextBox 5">
            <a:extLst>
              <a:ext uri="{FF2B5EF4-FFF2-40B4-BE49-F238E27FC236}">
                <a16:creationId xmlns:a16="http://schemas.microsoft.com/office/drawing/2014/main" id="{644F44B5-F1B2-9476-DCC7-D1C04F2E7937}"/>
              </a:ext>
            </a:extLst>
          </p:cNvPr>
          <p:cNvSpPr txBox="1"/>
          <p:nvPr/>
        </p:nvSpPr>
        <p:spPr>
          <a:xfrm>
            <a:off x="571132" y="1486583"/>
            <a:ext cx="11280558" cy="4465903"/>
          </a:xfrm>
          <a:prstGeom prst="rect">
            <a:avLst/>
          </a:prstGeom>
          <a:noFill/>
        </p:spPr>
        <p:txBody>
          <a:bodyPr wrap="square">
            <a:spAutoFit/>
          </a:bodyPr>
          <a:lstStyle/>
          <a:p>
            <a:pPr>
              <a:lnSpc>
                <a:spcPct val="107000"/>
              </a:lnSpc>
              <a:spcAft>
                <a:spcPts val="800"/>
              </a:spcAft>
            </a:pPr>
            <a:r>
              <a:rPr lang="en-IN" sz="32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Our solemn  purpose is to provide all the necessary environment and situations where a user can </a:t>
            </a:r>
            <a:r>
              <a:rPr lang="en-IN" sz="3200" dirty="0">
                <a:solidFill>
                  <a:schemeClr val="bg1"/>
                </a:solidFill>
                <a:latin typeface="Bahnschrift SemiBold" panose="020B0502040204020203" pitchFamily="34" charset="0"/>
                <a:ea typeface="Calibri" panose="020F0502020204030204" pitchFamily="34" charset="0"/>
                <a:cs typeface="Times New Roman" panose="02020603050405020304" pitchFamily="18" charset="0"/>
              </a:rPr>
              <a:t>g</a:t>
            </a:r>
            <a:r>
              <a:rPr lang="en-IN" sz="32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et all the benefits of reading .we also encourage and motivate the readers to join our community which will help them to get to  know  more about  books. </a:t>
            </a:r>
          </a:p>
          <a:p>
            <a:pPr>
              <a:lnSpc>
                <a:spcPct val="107000"/>
              </a:lnSpc>
              <a:spcAft>
                <a:spcPts val="800"/>
              </a:spcAft>
            </a:pPr>
            <a:r>
              <a:rPr lang="en-IN" sz="32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We at </a:t>
            </a:r>
            <a:r>
              <a:rPr lang="en-IN" sz="3200" dirty="0" err="1">
                <a:solidFill>
                  <a:schemeClr val="bg1"/>
                </a:solidFill>
                <a:latin typeface="Bahnschrift SemiBold" panose="020B0502040204020203" pitchFamily="34" charset="0"/>
                <a:ea typeface="Calibri" panose="020F0502020204030204" pitchFamily="34" charset="0"/>
                <a:cs typeface="Times New Roman" panose="02020603050405020304" pitchFamily="18" charset="0"/>
              </a:rPr>
              <a:t>L</a:t>
            </a:r>
            <a:r>
              <a:rPr lang="en-IN" sz="3200" dirty="0" err="1">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ibworm</a:t>
            </a:r>
            <a:r>
              <a:rPr lang="en-IN" sz="32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serve services for readers so that they can only concentrate on their passion for reading and  continue to change the world through their bright and creative minds</a:t>
            </a:r>
          </a:p>
        </p:txBody>
      </p:sp>
    </p:spTree>
    <p:extLst>
      <p:ext uri="{BB962C8B-B14F-4D97-AF65-F5344CB8AC3E}">
        <p14:creationId xmlns:p14="http://schemas.microsoft.com/office/powerpoint/2010/main" val="4285516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614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vt:lpstr>
      <vt:lpstr>Calibri</vt:lpstr>
      <vt:lpstr>Calibri Light</vt:lpstr>
      <vt:lpstr>Cooper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JEEVESH KUMAR D</dc:creator>
  <cp:lastModifiedBy>JEEVESH KUMAR D</cp:lastModifiedBy>
  <cp:revision>7</cp:revision>
  <dcterms:created xsi:type="dcterms:W3CDTF">2022-10-18T19:11:07Z</dcterms:created>
  <dcterms:modified xsi:type="dcterms:W3CDTF">2022-10-19T15:02:37Z</dcterms:modified>
</cp:coreProperties>
</file>