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115" y="-149"/>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 name="Google Shape;19;p2"/>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a:endParaRPr/>
          </a:p>
        </p:txBody>
      </p:sp>
      <p:sp>
        <p:nvSpPr>
          <p:cNvPr id="21" name="Google Shape;21;p2"/>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78" name="Google Shape;78;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84" name="Google Shape;84;p1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7" name="Google Shape;27;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350"/>
              </a:spcBef>
              <a:spcAft>
                <a:spcPts val="0"/>
              </a:spcAft>
              <a:buSzPts val="1400"/>
              <a:buNone/>
              <a:defRPr sz="1400"/>
            </a:lvl5pPr>
            <a:lvl6pPr marL="2743200" lvl="5" indent="-228600" algn="l">
              <a:spcBef>
                <a:spcPts val="350"/>
              </a:spcBef>
              <a:spcAft>
                <a:spcPts val="0"/>
              </a:spcAft>
              <a:buSzPts val="1400"/>
              <a:buNone/>
              <a:defRPr sz="1400"/>
            </a:lvl6pPr>
            <a:lvl7pPr marL="3200400" lvl="6" indent="-228600" algn="l">
              <a:spcBef>
                <a:spcPts val="350"/>
              </a:spcBef>
              <a:spcAft>
                <a:spcPts val="0"/>
              </a:spcAft>
              <a:buSzPts val="1400"/>
              <a:buNone/>
              <a:defRPr sz="1400"/>
            </a:lvl7pPr>
            <a:lvl8pPr marL="3657600" lvl="7" indent="-228600" algn="l">
              <a:spcBef>
                <a:spcPts val="350"/>
              </a:spcBef>
              <a:spcAft>
                <a:spcPts val="0"/>
              </a:spcAft>
              <a:buSzPts val="1400"/>
              <a:buNone/>
              <a:defRPr sz="1400"/>
            </a:lvl8pPr>
            <a:lvl9pPr marL="4114800" lvl="8" indent="-228600" algn="l">
              <a:spcBef>
                <a:spcPts val="350"/>
              </a:spcBef>
              <a:spcAft>
                <a:spcPts val="0"/>
              </a:spcAft>
              <a:buSzPts val="1400"/>
              <a:buNone/>
              <a:defRPr sz="1400"/>
            </a:lvl9pPr>
          </a:lstStyle>
          <a:p>
            <a:endParaRPr/>
          </a:p>
        </p:txBody>
      </p:sp>
      <p:sp>
        <p:nvSpPr>
          <p:cNvPr id="38" name="Google Shape;38;p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4" name="Google Shape;44;p6"/>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5" name="Google Shape;45;p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1" name="Google Shape;51;p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2" name="Google Shape;52;p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3" name="Google Shape;53;p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4" name="Google Shape;54;p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500"/>
              </a:spcBef>
              <a:spcAft>
                <a:spcPts val="0"/>
              </a:spcAft>
              <a:buSzPts val="2000"/>
              <a:buChar char="▪"/>
              <a:defRPr sz="2000"/>
            </a:lvl5pPr>
            <a:lvl6pPr marL="2743200" lvl="5" indent="-355600" algn="l">
              <a:spcBef>
                <a:spcPts val="500"/>
              </a:spcBef>
              <a:spcAft>
                <a:spcPts val="0"/>
              </a:spcAft>
              <a:buSzPts val="2000"/>
              <a:buChar char="▪"/>
              <a:defRPr sz="2000"/>
            </a:lvl6pPr>
            <a:lvl7pPr marL="3200400" lvl="6" indent="-355600" algn="l">
              <a:spcBef>
                <a:spcPts val="500"/>
              </a:spcBef>
              <a:spcAft>
                <a:spcPts val="0"/>
              </a:spcAft>
              <a:buSzPts val="2000"/>
              <a:buChar char="▪"/>
              <a:defRPr sz="2000"/>
            </a:lvl7pPr>
            <a:lvl8pPr marL="3657600" lvl="7" indent="-355600" algn="l">
              <a:spcBef>
                <a:spcPts val="500"/>
              </a:spcBef>
              <a:spcAft>
                <a:spcPts val="0"/>
              </a:spcAft>
              <a:buSzPts val="2000"/>
              <a:buChar char="▪"/>
              <a:defRPr sz="2000"/>
            </a:lvl8pPr>
            <a:lvl9pPr marL="4114800" lvl="8" indent="-355600" algn="l">
              <a:spcBef>
                <a:spcPts val="500"/>
              </a:spcBef>
              <a:spcAft>
                <a:spcPts val="0"/>
              </a:spcAft>
              <a:buSzPts val="2000"/>
              <a:buChar char="▪"/>
              <a:defRPr sz="2000"/>
            </a:lvl9pPr>
          </a:lstStyle>
          <a:p>
            <a:endParaRPr/>
          </a:p>
        </p:txBody>
      </p:sp>
      <p:sp>
        <p:nvSpPr>
          <p:cNvPr id="64" name="Google Shape;64;p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65" name="Google Shape;65;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a:spLocks noGrp="1"/>
          </p:cNvSpPr>
          <p:nvPr>
            <p:ph type="pic" idx="2"/>
          </p:nvPr>
        </p:nvSpPr>
        <p:spPr>
          <a:xfrm>
            <a:off x="2389717" y="612775"/>
            <a:ext cx="7315200" cy="4114800"/>
          </a:xfrm>
          <a:prstGeom prst="rect">
            <a:avLst/>
          </a:prstGeom>
          <a:noFill/>
          <a:ln>
            <a:noFill/>
          </a:ln>
        </p:spPr>
      </p:sp>
      <p:sp>
        <p:nvSpPr>
          <p:cNvPr id="71" name="Google Shape;71;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72" name="Google Shape;72;p1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100000" sy="100000" flip="none" algn="tl"/>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1pPr>
            <a:lvl2pPr marR="0" lvl="1"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2pPr>
            <a:lvl3pPr marR="0" lvl="2"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3pPr>
            <a:lvl4pPr marR="0" lvl="3"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4pPr>
            <a:lvl5pPr marR="0" lvl="4"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5pPr>
            <a:lvl6pPr marR="0" lvl="5"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6pPr>
            <a:lvl7pPr marR="0" lvl="6"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7pPr>
            <a:lvl8pPr marR="0" lvl="7"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8pPr>
            <a:lvl9pPr marR="0" lvl="8"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1"/>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1"/>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cxnSp>
        <p:nvCxnSpPr>
          <p:cNvPr id="13" name="Google Shape;13;p1"/>
          <p:cNvCxnSpPr/>
          <p:nvPr/>
        </p:nvCxnSpPr>
        <p:spPr>
          <a:xfrm>
            <a:off x="812800" y="6172200"/>
            <a:ext cx="10566400" cy="0"/>
          </a:xfrm>
          <a:prstGeom prst="straightConnector1">
            <a:avLst/>
          </a:prstGeom>
          <a:noFill/>
          <a:ln w="9525" cap="flat" cmpd="sng">
            <a:solidFill>
              <a:schemeClr val="accent2"/>
            </a:solidFill>
            <a:prstDash val="solid"/>
            <a:round/>
            <a:headEnd type="none" w="sm" len="sm"/>
            <a:tailEnd type="none" w="sm" len="sm"/>
          </a:ln>
        </p:spPr>
      </p:cxnSp>
      <p:sp>
        <p:nvSpPr>
          <p:cNvPr id="14" name="Google Shape;14;p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6" name="Google Shape;16;p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0" u="none">
                <a:solidFill>
                  <a:schemeClr val="dk1"/>
                </a:solidFill>
                <a:latin typeface="Verdana"/>
                <a:ea typeface="Verdana"/>
                <a:cs typeface="Verdana"/>
                <a:sym typeface="Verdana"/>
              </a:defRPr>
            </a:lvl1pPr>
            <a:lvl2pPr marL="0" marR="0" lvl="1" indent="0" algn="r" rtl="0">
              <a:spcBef>
                <a:spcPts val="0"/>
              </a:spcBef>
              <a:buNone/>
              <a:defRPr sz="1200" b="0" u="none">
                <a:solidFill>
                  <a:schemeClr val="dk1"/>
                </a:solidFill>
                <a:latin typeface="Verdana"/>
                <a:ea typeface="Verdana"/>
                <a:cs typeface="Verdana"/>
                <a:sym typeface="Verdana"/>
              </a:defRPr>
            </a:lvl2pPr>
            <a:lvl3pPr marL="0" marR="0" lvl="2" indent="0" algn="r" rtl="0">
              <a:spcBef>
                <a:spcPts val="0"/>
              </a:spcBef>
              <a:buNone/>
              <a:defRPr sz="1200" b="0" u="none">
                <a:solidFill>
                  <a:schemeClr val="dk1"/>
                </a:solidFill>
                <a:latin typeface="Verdana"/>
                <a:ea typeface="Verdana"/>
                <a:cs typeface="Verdana"/>
                <a:sym typeface="Verdana"/>
              </a:defRPr>
            </a:lvl3pPr>
            <a:lvl4pPr marL="0" marR="0" lvl="3" indent="0" algn="r" rtl="0">
              <a:spcBef>
                <a:spcPts val="0"/>
              </a:spcBef>
              <a:buNone/>
              <a:defRPr sz="1200" b="0" u="none">
                <a:solidFill>
                  <a:schemeClr val="dk1"/>
                </a:solidFill>
                <a:latin typeface="Verdana"/>
                <a:ea typeface="Verdana"/>
                <a:cs typeface="Verdana"/>
                <a:sym typeface="Verdana"/>
              </a:defRPr>
            </a:lvl4pPr>
            <a:lvl5pPr marL="0" marR="0" lvl="4" indent="0" algn="r" rtl="0">
              <a:spcBef>
                <a:spcPts val="0"/>
              </a:spcBef>
              <a:buNone/>
              <a:defRPr sz="1200" b="0" u="none">
                <a:solidFill>
                  <a:schemeClr val="dk1"/>
                </a:solidFill>
                <a:latin typeface="Verdana"/>
                <a:ea typeface="Verdana"/>
                <a:cs typeface="Verdana"/>
                <a:sym typeface="Verdana"/>
              </a:defRPr>
            </a:lvl5pPr>
            <a:lvl6pPr marL="0" marR="0" lvl="5" indent="0" algn="r" rtl="0">
              <a:spcBef>
                <a:spcPts val="0"/>
              </a:spcBef>
              <a:buNone/>
              <a:defRPr sz="1200" b="0" u="none">
                <a:solidFill>
                  <a:schemeClr val="dk1"/>
                </a:solidFill>
                <a:latin typeface="Verdana"/>
                <a:ea typeface="Verdana"/>
                <a:cs typeface="Verdana"/>
                <a:sym typeface="Verdana"/>
              </a:defRPr>
            </a:lvl6pPr>
            <a:lvl7pPr marL="0" marR="0" lvl="6" indent="0" algn="r" rtl="0">
              <a:spcBef>
                <a:spcPts val="0"/>
              </a:spcBef>
              <a:buNone/>
              <a:defRPr sz="1200" b="0" u="none">
                <a:solidFill>
                  <a:schemeClr val="dk1"/>
                </a:solidFill>
                <a:latin typeface="Verdana"/>
                <a:ea typeface="Verdana"/>
                <a:cs typeface="Verdana"/>
                <a:sym typeface="Verdana"/>
              </a:defRPr>
            </a:lvl7pPr>
            <a:lvl8pPr marL="0" marR="0" lvl="7" indent="0" algn="r" rtl="0">
              <a:spcBef>
                <a:spcPts val="0"/>
              </a:spcBef>
              <a:buNone/>
              <a:defRPr sz="1200" b="0" u="none">
                <a:solidFill>
                  <a:schemeClr val="dk1"/>
                </a:solidFill>
                <a:latin typeface="Verdana"/>
                <a:ea typeface="Verdana"/>
                <a:cs typeface="Verdana"/>
                <a:sym typeface="Verdana"/>
              </a:defRPr>
            </a:lvl8pPr>
            <a:lvl9pPr marL="0" marR="0" lvl="8" indent="0" algn="r" rtl="0">
              <a:spcBef>
                <a:spcPts val="0"/>
              </a:spcBef>
              <a:buNone/>
              <a:defRPr sz="1200" b="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3"/>
          <p:cNvPicPr preferRelativeResize="0"/>
          <p:nvPr/>
        </p:nvPicPr>
        <p:blipFill rotWithShape="1">
          <a:blip r:embed="rId4">
            <a:alphaModFix/>
          </a:blip>
          <a:srcRect/>
          <a:stretch/>
        </p:blipFill>
        <p:spPr>
          <a:xfrm>
            <a:off x="80384" y="89477"/>
            <a:ext cx="2924175" cy="952500"/>
          </a:xfrm>
          <a:prstGeom prst="rect">
            <a:avLst/>
          </a:prstGeom>
          <a:noFill/>
          <a:ln>
            <a:noFill/>
          </a:ln>
        </p:spPr>
      </p:pic>
      <p:pic>
        <p:nvPicPr>
          <p:cNvPr id="92" name="Google Shape;92;p13"/>
          <p:cNvPicPr preferRelativeResize="0"/>
          <p:nvPr/>
        </p:nvPicPr>
        <p:blipFill rotWithShape="1">
          <a:blip r:embed="rId5">
            <a:alphaModFix/>
          </a:blip>
          <a:srcRect/>
          <a:stretch/>
        </p:blipFill>
        <p:spPr>
          <a:xfrm>
            <a:off x="11111491" y="64077"/>
            <a:ext cx="1000125" cy="1143000"/>
          </a:xfrm>
          <a:prstGeom prst="rect">
            <a:avLst/>
          </a:prstGeom>
          <a:noFill/>
          <a:ln>
            <a:noFill/>
          </a:ln>
        </p:spPr>
      </p:pic>
      <p:sp>
        <p:nvSpPr>
          <p:cNvPr id="93" name="Google Shape;93;p13"/>
          <p:cNvSpPr txBox="1"/>
          <p:nvPr/>
        </p:nvSpPr>
        <p:spPr>
          <a:xfrm>
            <a:off x="789712" y="2530618"/>
            <a:ext cx="10515600" cy="1325563"/>
          </a:xfrm>
          <a:prstGeom prst="rect">
            <a:avLst/>
          </a:prstGeom>
          <a:noFill/>
          <a:ln>
            <a:noFill/>
          </a:ln>
        </p:spPr>
        <p:txBody>
          <a:bodyPr spcFirstLastPara="1" wrap="square" lIns="91425" tIns="45700" rIns="91425" bIns="45700" anchor="ctr" anchorCtr="0">
            <a:normAutofit fontScale="92500" lnSpcReduction="20000"/>
          </a:bodyPr>
          <a:lstStyle/>
          <a:p>
            <a:pPr marL="0" marR="0" lvl="0" indent="0" algn="ctr" rtl="0">
              <a:lnSpc>
                <a:spcPct val="90000"/>
              </a:lnSpc>
              <a:spcBef>
                <a:spcPts val="0"/>
              </a:spcBef>
              <a:spcAft>
                <a:spcPts val="0"/>
              </a:spcAft>
              <a:buClr>
                <a:srgbClr val="7030A0"/>
              </a:buClr>
              <a:buSzPct val="100000"/>
              <a:buFont typeface="Verdana"/>
              <a:buNone/>
            </a:pPr>
            <a:r>
              <a:rPr lang="en-US" sz="4000" b="1">
                <a:solidFill>
                  <a:srgbClr val="7030A0"/>
                </a:solidFill>
                <a:latin typeface="Verdana"/>
                <a:ea typeface="Verdana"/>
                <a:cs typeface="Verdana"/>
                <a:sym typeface="Verdana"/>
              </a:rPr>
              <a:t>NIMMI - AN INTEGRATED VOICE ASSITENT</a:t>
            </a:r>
            <a:endParaRPr sz="4000" b="1">
              <a:solidFill>
                <a:srgbClr val="7030A0"/>
              </a:solidFill>
              <a:latin typeface="Verdana"/>
              <a:ea typeface="Verdana"/>
              <a:cs typeface="Verdana"/>
              <a:sym typeface="Verdana"/>
            </a:endParaRPr>
          </a:p>
          <a:p>
            <a:pPr marL="0" marR="0" lvl="0" indent="0" algn="ctr" rtl="0">
              <a:lnSpc>
                <a:spcPct val="90000"/>
              </a:lnSpc>
              <a:spcBef>
                <a:spcPts val="0"/>
              </a:spcBef>
              <a:spcAft>
                <a:spcPts val="0"/>
              </a:spcAft>
              <a:buClr>
                <a:srgbClr val="7030A0"/>
              </a:buClr>
              <a:buSzPct val="100000"/>
              <a:buFont typeface="Verdana"/>
              <a:buNone/>
            </a:pPr>
            <a:endParaRPr sz="4000" b="1">
              <a:solidFill>
                <a:srgbClr val="7030A0"/>
              </a:solidFill>
              <a:latin typeface="Verdana"/>
              <a:ea typeface="Verdana"/>
              <a:cs typeface="Verdana"/>
              <a:sym typeface="Verdana"/>
            </a:endParaRPr>
          </a:p>
        </p:txBody>
      </p:sp>
      <p:sp>
        <p:nvSpPr>
          <p:cNvPr id="94" name="Google Shape;94;p13"/>
          <p:cNvSpPr txBox="1"/>
          <p:nvPr/>
        </p:nvSpPr>
        <p:spPr>
          <a:xfrm>
            <a:off x="4019650" y="5183900"/>
            <a:ext cx="74262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a:buNone/>
            </a:pPr>
            <a:r>
              <a:rPr lang="en-US" sz="2400" b="1">
                <a:solidFill>
                  <a:srgbClr val="FF0000"/>
                </a:solidFill>
                <a:latin typeface="Verdana"/>
                <a:ea typeface="Verdana"/>
                <a:cs typeface="Verdana"/>
                <a:sym typeface="Verdana"/>
              </a:rPr>
              <a:t>                  Hari Amerthesh N -210701067</a:t>
            </a:r>
            <a:endParaRPr sz="2400" b="1">
              <a:solidFill>
                <a:srgbClr val="FF0000"/>
              </a:solidFill>
              <a:latin typeface="Verdana"/>
              <a:ea typeface="Verdana"/>
              <a:cs typeface="Verdana"/>
              <a:sym typeface="Verdana"/>
            </a:endParaRPr>
          </a:p>
          <a:p>
            <a:pPr marL="0" marR="0" lvl="0" indent="0" algn="l" rtl="0">
              <a:spcBef>
                <a:spcPts val="0"/>
              </a:spcBef>
              <a:spcAft>
                <a:spcPts val="0"/>
              </a:spcAft>
              <a:buClr>
                <a:srgbClr val="FF0000"/>
              </a:buClr>
              <a:buSzPts val="2400"/>
              <a:buFont typeface="Noto Sans Symbols"/>
              <a:buNone/>
            </a:pPr>
            <a:r>
              <a:rPr lang="en-US" sz="2400" b="1">
                <a:solidFill>
                  <a:srgbClr val="FF0000"/>
                </a:solidFill>
                <a:latin typeface="Verdana"/>
                <a:ea typeface="Verdana"/>
                <a:cs typeface="Verdana"/>
                <a:sym typeface="Verdana"/>
              </a:rPr>
              <a:t>                  Hemanth Kumar D -210701083</a:t>
            </a:r>
            <a:endParaRPr sz="2400" b="1">
              <a:solidFill>
                <a:srgbClr val="FF0000"/>
              </a:solidFill>
              <a:latin typeface="Verdana"/>
              <a:ea typeface="Verdana"/>
              <a:cs typeface="Verdana"/>
              <a:sym typeface="Verdana"/>
            </a:endParaRPr>
          </a:p>
          <a:p>
            <a:pPr marL="0" marR="0" lvl="0" indent="0" algn="l" rtl="0">
              <a:spcBef>
                <a:spcPts val="0"/>
              </a:spcBef>
              <a:spcAft>
                <a:spcPts val="0"/>
              </a:spcAft>
              <a:buClr>
                <a:srgbClr val="FF0000"/>
              </a:buClr>
              <a:buSzPts val="2400"/>
              <a:buFont typeface="Noto Sans Symbols"/>
              <a:buNone/>
            </a:pPr>
            <a:r>
              <a:rPr lang="en-US" sz="2400" b="1">
                <a:solidFill>
                  <a:srgbClr val="FF0000"/>
                </a:solidFill>
                <a:latin typeface="Verdana"/>
                <a:ea typeface="Verdana"/>
                <a:cs typeface="Verdana"/>
                <a:sym typeface="Verdana"/>
              </a:rPr>
              <a:t>                         Karthikyean C -210701111</a:t>
            </a:r>
            <a:endParaRPr sz="2400" b="1">
              <a:solidFill>
                <a:srgbClr val="FF0000"/>
              </a:solidFill>
              <a:latin typeface="Verdana"/>
              <a:ea typeface="Verdana"/>
              <a:cs typeface="Verdana"/>
              <a:sym typeface="Verdana"/>
            </a:endParaRPr>
          </a:p>
        </p:txBody>
      </p:sp>
      <p:sp>
        <p:nvSpPr>
          <p:cNvPr id="95" name="Google Shape;95;p13"/>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B050"/>
              </a:buClr>
              <a:buSzPts val="2800"/>
              <a:buFont typeface="Verdana"/>
              <a:buNone/>
            </a:pPr>
            <a:r>
              <a:rPr lang="en-US" sz="2800" b="1">
                <a:solidFill>
                  <a:srgbClr val="00B050"/>
                </a:solidFill>
                <a:latin typeface="Verdana"/>
                <a:ea typeface="Verdana"/>
                <a:cs typeface="Verdana"/>
                <a:sym typeface="Verdana"/>
              </a:rPr>
              <a:t>Department of Computer Science and Engineering</a:t>
            </a:r>
            <a:endParaRPr sz="2800" b="1">
              <a:solidFill>
                <a:srgbClr val="00B050"/>
              </a:solidFill>
              <a:latin typeface="Verdana"/>
              <a:ea typeface="Verdana"/>
              <a:cs typeface="Verdana"/>
              <a:sym typeface="Verdana"/>
            </a:endParaRPr>
          </a:p>
        </p:txBody>
      </p:sp>
      <p:sp>
        <p:nvSpPr>
          <p:cNvPr id="96" name="Google Shape;96;p13"/>
          <p:cNvSpPr txBox="1"/>
          <p:nvPr/>
        </p:nvSpPr>
        <p:spPr>
          <a:xfrm>
            <a:off x="838200" y="1745525"/>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2060"/>
              </a:buClr>
              <a:buSzPts val="2800"/>
              <a:buFont typeface="Verdana"/>
              <a:buNone/>
            </a:pPr>
            <a:r>
              <a:rPr lang="en-US" sz="2800" b="1">
                <a:solidFill>
                  <a:srgbClr val="002060"/>
                </a:solidFill>
                <a:latin typeface="Verdana"/>
                <a:ea typeface="Verdana"/>
                <a:cs typeface="Verdana"/>
                <a:sym typeface="Verdana"/>
              </a:rPr>
              <a:t>CS19643 – FOML</a:t>
            </a:r>
            <a:endParaRPr sz="2800" b="1">
              <a:solidFill>
                <a:srgbClr val="002060"/>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2"/>
          <p:cNvSpPr txBox="1">
            <a:spLocks noGrp="1"/>
          </p:cNvSpPr>
          <p:nvPr>
            <p:ph type="title"/>
          </p:nvPr>
        </p:nvSpPr>
        <p:spPr>
          <a:xfrm>
            <a:off x="766232" y="304801"/>
            <a:ext cx="10834641"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Paper Publication Status (Phase-I &amp; Phase-II)</a:t>
            </a:r>
            <a:endParaRPr sz="2800"/>
          </a:p>
        </p:txBody>
      </p:sp>
      <p:sp>
        <p:nvSpPr>
          <p:cNvPr id="168" name="Google Shape;168;p2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3200">
                <a:solidFill>
                  <a:srgbClr val="000000"/>
                </a:solidFill>
                <a:latin typeface="Times New Roman"/>
                <a:ea typeface="Times New Roman"/>
                <a:cs typeface="Times New Roman"/>
                <a:sym typeface="Times New Roman"/>
              </a:rPr>
              <a:t>As of my last update in January 2022, there isn't a specific paper or publication directly associated with the title "Nimmi: An Integrated Voice Assistant". However, the concepts and modules discussed are common in research and development in the fields of natural language processing (NLP), artificial intelligence (AI), and human-computer interaction (HCI).</a:t>
            </a:r>
            <a:r>
              <a:rPr lang="en-US" sz="2800" b="0" i="0" u="none" strike="noStrike" cap="none">
                <a:solidFill>
                  <a:srgbClr val="000000"/>
                </a:solidFill>
                <a:latin typeface="Verdana"/>
                <a:ea typeface="Verdana"/>
                <a:cs typeface="Verdana"/>
                <a:sym typeface="Verdana"/>
              </a:rPr>
              <a:t/>
            </a:r>
            <a:br>
              <a:rPr lang="en-US" sz="2800" b="0" i="0" u="none" strike="noStrike" cap="none">
                <a:solidFill>
                  <a:srgbClr val="000000"/>
                </a:solidFill>
                <a:latin typeface="Verdana"/>
                <a:ea typeface="Verdana"/>
                <a:cs typeface="Verdana"/>
                <a:sym typeface="Verdana"/>
              </a:rPr>
            </a:br>
            <a:endParaRPr sz="2800" b="0" i="0" u="none" strike="noStrike" cap="none">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a:p>
        </p:txBody>
      </p:sp>
      <p:sp>
        <p:nvSpPr>
          <p:cNvPr id="169" name="Google Shape;169;p2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70" name="Google Shape;170;p2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3"/>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FF0000"/>
                </a:solidFill>
              </a:rPr>
              <a:t>Thank You</a:t>
            </a:r>
            <a:endParaRPr/>
          </a:p>
        </p:txBody>
      </p:sp>
      <p:sp>
        <p:nvSpPr>
          <p:cNvPr id="176" name="Google Shape;176;p2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77" name="Google Shape;177;p2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Problem Statement and Motivation</a:t>
            </a:r>
            <a:endParaRPr sz="2800"/>
          </a:p>
        </p:txBody>
      </p:sp>
      <p:sp>
        <p:nvSpPr>
          <p:cNvPr id="102" name="Google Shape;102;p14"/>
          <p:cNvSpPr txBox="1">
            <a:spLocks noGrp="1"/>
          </p:cNvSpPr>
          <p:nvPr>
            <p:ph type="body" idx="1"/>
          </p:nvPr>
        </p:nvSpPr>
        <p:spPr>
          <a:xfrm>
            <a:off x="200850" y="1752600"/>
            <a:ext cx="11377200" cy="3948000"/>
          </a:xfrm>
          <a:prstGeom prst="rect">
            <a:avLst/>
          </a:prstGeom>
          <a:noFill/>
          <a:ln>
            <a:noFill/>
          </a:ln>
        </p:spPr>
        <p:txBody>
          <a:bodyPr spcFirstLastPara="1" wrap="square" lIns="91425" tIns="45700" rIns="91425" bIns="45700" anchor="t" anchorCtr="0">
            <a:noAutofit/>
          </a:bodyPr>
          <a:lstStyle/>
          <a:p>
            <a:pPr marL="469900" marR="0" lvl="0" indent="0" algn="l" rtl="0">
              <a:lnSpc>
                <a:spcPct val="100000"/>
              </a:lnSpc>
              <a:spcBef>
                <a:spcPts val="0"/>
              </a:spcBef>
              <a:spcAft>
                <a:spcPts val="0"/>
              </a:spcAft>
              <a:buNone/>
            </a:pPr>
            <a:r>
              <a:rPr lang="en-US" sz="2400">
                <a:solidFill>
                  <a:srgbClr val="000000"/>
                </a:solidFill>
              </a:rPr>
              <a:t>Despite the advancements in voice assistant technology, current solutions like Siri, Alexa, and Google Assistant still face several limitations that hinder their effectiveness and user satisfaction. These limitations include poor contextual understanding, limited integration with diverse services, surface-level personalization, privacy concerns, and inadequate accessibility for diverse user groups. Motivated by these challenges, Nimmi aims to enhance the user experience by focusing on advanced natural language processing for better contextual understanding, seamless integration with a wide range of third-party services, dynamic personalization through continuous learning, and prioritizing user privacy with on-device processing.</a:t>
            </a:r>
            <a:r>
              <a:rPr lang="en-US" sz="2400" b="0" i="0" u="none" strike="noStrike" cap="none">
                <a:solidFill>
                  <a:srgbClr val="000000"/>
                </a:solidFill>
                <a:latin typeface="Verdana"/>
                <a:ea typeface="Verdana"/>
                <a:cs typeface="Verdana"/>
                <a:sym typeface="Verdana"/>
              </a:rPr>
              <a:t/>
            </a:r>
            <a:br>
              <a:rPr lang="en-US" sz="2400" b="0" i="0" u="none" strike="noStrike" cap="none">
                <a:solidFill>
                  <a:srgbClr val="000000"/>
                </a:solidFill>
                <a:latin typeface="Verdana"/>
                <a:ea typeface="Verdana"/>
                <a:cs typeface="Verdana"/>
                <a:sym typeface="Verdana"/>
              </a:rPr>
            </a:br>
            <a:endParaRPr sz="2400" b="0" i="0" u="none" strike="noStrike" cap="none">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sz="2400"/>
          </a:p>
        </p:txBody>
      </p:sp>
      <p:sp>
        <p:nvSpPr>
          <p:cNvPr id="103" name="Google Shape;103;p1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04" name="Google Shape;104;p1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Objectives</a:t>
            </a:r>
            <a:endParaRPr sz="2800"/>
          </a:p>
        </p:txBody>
      </p:sp>
      <p:sp>
        <p:nvSpPr>
          <p:cNvPr id="110" name="Google Shape;110;p15"/>
          <p:cNvSpPr txBox="1">
            <a:spLocks noGrp="1"/>
          </p:cNvSpPr>
          <p:nvPr>
            <p:ph type="body" idx="1"/>
          </p:nvPr>
        </p:nvSpPr>
        <p:spPr>
          <a:xfrm>
            <a:off x="755650" y="1752600"/>
            <a:ext cx="109413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a:solidFill>
                  <a:srgbClr val="000000"/>
                </a:solidFill>
                <a:latin typeface="Times New Roman"/>
                <a:ea typeface="Times New Roman"/>
                <a:cs typeface="Times New Roman"/>
                <a:sym typeface="Times New Roman"/>
              </a:rPr>
              <a:t>The objective of Nimmi, an integrated voice assistant, is to provide a superior user experience by overcoming the limitations of existing voice assistants. Nimmi aims to achieve this by enhancing contextual understanding through advanced natural language processing, ensuring more accurate and relevant responses in conversations. It seeks to integrate seamlessly with a wide array of third-party services, enabling it to handle complex tasks efficiently. By employing dynamic personalization techniques, Nimmi will adapt to individual user preferences and routines over time, offering a tailored experience. Furthermore, Nimmi prioritizes privacy and security by implementing on-device processing and robust data protection measures. Additionally, Nimmi is designed to be inclusive and accessible, catering to diverse user needs, including support for multiple languages, accents, and accessibility features.</a:t>
            </a:r>
            <a:r>
              <a:rPr lang="en-US" sz="2400" b="0" i="0" u="none" strike="noStrike" cap="none">
                <a:solidFill>
                  <a:srgbClr val="000000"/>
                </a:solidFill>
                <a:latin typeface="Verdana"/>
                <a:ea typeface="Verdana"/>
                <a:cs typeface="Verdana"/>
                <a:sym typeface="Verdana"/>
              </a:rPr>
              <a:t/>
            </a:r>
            <a:br>
              <a:rPr lang="en-US" sz="2400" b="0" i="0" u="none" strike="noStrike" cap="none">
                <a:solidFill>
                  <a:srgbClr val="000000"/>
                </a:solidFill>
                <a:latin typeface="Verdana"/>
                <a:ea typeface="Verdana"/>
                <a:cs typeface="Verdana"/>
                <a:sym typeface="Verdana"/>
              </a:rPr>
            </a:br>
            <a:endParaRPr sz="2400" b="0" i="0" u="none" strike="noStrike" cap="none">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sz="2400"/>
          </a:p>
        </p:txBody>
      </p:sp>
      <p:sp>
        <p:nvSpPr>
          <p:cNvPr id="111" name="Google Shape;111;p1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12" name="Google Shape;112;p1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Abstract</a:t>
            </a:r>
            <a:endParaRPr sz="2800"/>
          </a:p>
        </p:txBody>
      </p:sp>
      <p:sp>
        <p:nvSpPr>
          <p:cNvPr id="118" name="Google Shape;118;p16"/>
          <p:cNvSpPr txBox="1">
            <a:spLocks noGrp="1"/>
          </p:cNvSpPr>
          <p:nvPr>
            <p:ph type="body" idx="1"/>
          </p:nvPr>
        </p:nvSpPr>
        <p:spPr>
          <a:xfrm>
            <a:off x="544400" y="1752600"/>
            <a:ext cx="11139300" cy="4267200"/>
          </a:xfrm>
          <a:prstGeom prst="rect">
            <a:avLst/>
          </a:prstGeom>
          <a:noFill/>
          <a:ln>
            <a:noFill/>
          </a:ln>
        </p:spPr>
        <p:txBody>
          <a:bodyPr spcFirstLastPara="1" wrap="square" lIns="91425" tIns="45700" rIns="91425" bIns="45700" anchor="t" anchorCtr="0">
            <a:noAutofit/>
          </a:bodyPr>
          <a:lstStyle/>
          <a:p>
            <a:pPr marL="215900" marR="254000" lvl="0" indent="0" algn="just" rtl="0">
              <a:lnSpc>
                <a:spcPct val="100000"/>
              </a:lnSpc>
              <a:spcBef>
                <a:spcPts val="0"/>
              </a:spcBef>
              <a:spcAft>
                <a:spcPts val="0"/>
              </a:spcAft>
              <a:buClr>
                <a:schemeClr val="dk1"/>
              </a:buClr>
              <a:buSzPts val="1100"/>
              <a:buFont typeface="Arial"/>
              <a:buNone/>
            </a:pPr>
            <a:r>
              <a:rPr lang="en-US" sz="2400">
                <a:solidFill>
                  <a:srgbClr val="0E0E0E"/>
                </a:solidFill>
                <a:latin typeface="Arial"/>
                <a:ea typeface="Arial"/>
                <a:cs typeface="Arial"/>
                <a:sym typeface="Arial"/>
              </a:rPr>
              <a:t>This project introduces an </a:t>
            </a:r>
            <a:r>
              <a:rPr lang="en-US" sz="2400">
                <a:latin typeface="Arial"/>
                <a:ea typeface="Arial"/>
                <a:cs typeface="Arial"/>
                <a:sym typeface="Arial"/>
              </a:rPr>
              <a:t>In the rapidly evolving landscape of digital assistants, NIMMI emerges as a groundbreaking integrated voice assistant designed to seamlessly blend into the fabric of daily life. Developed with the aim of enhancing user interaction through advanced natural language processing (NLP) and machine learning algorithms, NIMMI offers a personalized and intuitive user experience, setting a new benchmark in the realm of voice-activated technology. At its core, NIMMI is engineered to understand and process complex queries with remarkable accuracy, leveraging state-of-the-art AI to deliver responses that are not only relevant but contextually aware. </a:t>
            </a:r>
            <a:endParaRPr sz="2400">
              <a:latin typeface="Arial"/>
              <a:ea typeface="Arial"/>
              <a:cs typeface="Arial"/>
              <a:sym typeface="Arial"/>
            </a:endParaRPr>
          </a:p>
          <a:p>
            <a:pPr marL="469900" marR="0" lvl="0" indent="0" algn="l" rtl="0">
              <a:lnSpc>
                <a:spcPct val="100000"/>
              </a:lnSpc>
              <a:spcBef>
                <a:spcPts val="0"/>
              </a:spcBef>
              <a:spcAft>
                <a:spcPts val="0"/>
              </a:spcAft>
              <a:buNone/>
            </a:pPr>
            <a:r>
              <a:rPr lang="en-US" sz="2800" b="0" i="0" u="none" strike="noStrike" cap="none">
                <a:solidFill>
                  <a:srgbClr val="000000"/>
                </a:solidFill>
                <a:latin typeface="Verdana"/>
                <a:ea typeface="Verdana"/>
                <a:cs typeface="Verdana"/>
                <a:sym typeface="Verdana"/>
              </a:rPr>
              <a:t/>
            </a:r>
            <a:br>
              <a:rPr lang="en-US" sz="2800" b="0" i="0" u="none" strike="noStrike" cap="none">
                <a:solidFill>
                  <a:srgbClr val="000000"/>
                </a:solidFill>
                <a:latin typeface="Verdana"/>
                <a:ea typeface="Verdana"/>
                <a:cs typeface="Verdana"/>
                <a:sym typeface="Verdana"/>
              </a:rPr>
            </a:br>
            <a:endParaRPr sz="2800" b="0" i="0" u="none" strike="noStrike" cap="none">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a:p>
        </p:txBody>
      </p:sp>
      <p:sp>
        <p:nvSpPr>
          <p:cNvPr id="119" name="Google Shape;119;p1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20" name="Google Shape;120;p1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Circuit Diagram</a:t>
            </a:r>
            <a:endParaRPr sz="2800"/>
          </a:p>
        </p:txBody>
      </p:sp>
      <p:sp>
        <p:nvSpPr>
          <p:cNvPr id="126" name="Google Shape;126;p17"/>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a:p>
        </p:txBody>
      </p:sp>
      <p:sp>
        <p:nvSpPr>
          <p:cNvPr id="127" name="Google Shape;127;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28" name="Google Shape;128;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pic>
        <p:nvPicPr>
          <p:cNvPr id="129" name="Google Shape;129;p17"/>
          <p:cNvPicPr preferRelativeResize="0"/>
          <p:nvPr/>
        </p:nvPicPr>
        <p:blipFill>
          <a:blip r:embed="rId3">
            <a:alphaModFix/>
          </a:blip>
          <a:stretch>
            <a:fillRect/>
          </a:stretch>
        </p:blipFill>
        <p:spPr>
          <a:xfrm>
            <a:off x="848325" y="1752600"/>
            <a:ext cx="10452174" cy="4000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List of Modules</a:t>
            </a:r>
            <a:endParaRPr sz="2800"/>
          </a:p>
        </p:txBody>
      </p:sp>
      <p:sp>
        <p:nvSpPr>
          <p:cNvPr id="135" name="Google Shape;135;p18"/>
          <p:cNvSpPr txBox="1">
            <a:spLocks noGrp="1"/>
          </p:cNvSpPr>
          <p:nvPr>
            <p:ph type="body" idx="1"/>
          </p:nvPr>
        </p:nvSpPr>
        <p:spPr>
          <a:xfrm>
            <a:off x="570850" y="1752600"/>
            <a:ext cx="11271300" cy="4267200"/>
          </a:xfrm>
          <a:prstGeom prst="rect">
            <a:avLst/>
          </a:prstGeom>
          <a:noFill/>
          <a:ln>
            <a:noFill/>
          </a:ln>
        </p:spPr>
        <p:txBody>
          <a:bodyPr spcFirstLastPara="1" wrap="square" lIns="91425" tIns="45700" rIns="91425" bIns="45700" anchor="t" anchorCtr="0">
            <a:noAutofit/>
          </a:bodyPr>
          <a:lstStyle/>
          <a:p>
            <a:pPr marL="457200" lvl="0" indent="-381000" algn="l" rtl="0">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 Natural Language Processing (NLP) Module:</a:t>
            </a:r>
            <a:endParaRPr sz="2400">
              <a:solidFill>
                <a:srgbClr val="000000"/>
              </a:solidFill>
              <a:latin typeface="Times New Roman"/>
              <a:ea typeface="Times New Roman"/>
              <a:cs typeface="Times New Roman"/>
              <a:sym typeface="Times New Roman"/>
            </a:endParaRPr>
          </a:p>
          <a:p>
            <a:pPr marL="457200" lvl="0" indent="457200" algn="l" rtl="0">
              <a:spcBef>
                <a:spcPts val="0"/>
              </a:spcBef>
              <a:spcAft>
                <a:spcPts val="0"/>
              </a:spcAft>
              <a:buClr>
                <a:schemeClr val="dk1"/>
              </a:buClr>
              <a:buSzPts val="1100"/>
              <a:buFont typeface="Arial"/>
              <a:buNone/>
            </a:pPr>
            <a:r>
              <a:rPr lang="en-US" sz="2400">
                <a:solidFill>
                  <a:srgbClr val="000000"/>
                </a:solidFill>
                <a:latin typeface="Times New Roman"/>
                <a:ea typeface="Times New Roman"/>
                <a:cs typeface="Times New Roman"/>
                <a:sym typeface="Times New Roman"/>
              </a:rPr>
              <a:t>  Used for advanced contextual understanding in       conversations.Includes modules for speech recognition and language understanding.</a:t>
            </a:r>
            <a:endParaRPr sz="2400">
              <a:solidFill>
                <a:srgbClr val="000000"/>
              </a:solidFill>
              <a:latin typeface="Times New Roman"/>
              <a:ea typeface="Times New Roman"/>
              <a:cs typeface="Times New Roman"/>
              <a:sym typeface="Times New Roman"/>
            </a:endParaRPr>
          </a:p>
          <a:p>
            <a:pPr marL="457200" lvl="0" indent="-381000" algn="l" rtl="0">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Integration Module:</a:t>
            </a:r>
            <a:endParaRPr sz="2400">
              <a:solidFill>
                <a:srgbClr val="000000"/>
              </a:solidFill>
              <a:latin typeface="Times New Roman"/>
              <a:ea typeface="Times New Roman"/>
              <a:cs typeface="Times New Roman"/>
              <a:sym typeface="Times New Roman"/>
            </a:endParaRPr>
          </a:p>
          <a:p>
            <a:pPr marL="457200" lvl="0" indent="457200" algn="l" rtl="0">
              <a:spcBef>
                <a:spcPts val="0"/>
              </a:spcBef>
              <a:spcAft>
                <a:spcPts val="0"/>
              </a:spcAft>
              <a:buClr>
                <a:schemeClr val="dk1"/>
              </a:buClr>
              <a:buSzPts val="1100"/>
              <a:buFont typeface="Arial"/>
              <a:buNone/>
            </a:pPr>
            <a:r>
              <a:rPr lang="en-US" sz="2400">
                <a:solidFill>
                  <a:srgbClr val="000000"/>
                </a:solidFill>
                <a:latin typeface="Times New Roman"/>
                <a:ea typeface="Times New Roman"/>
                <a:cs typeface="Times New Roman"/>
                <a:sym typeface="Times New Roman"/>
              </a:rPr>
              <a:t> Facilitates seamless integration with a wide range of third-party services    and applications Provides APIs and connectors to interact with various services.</a:t>
            </a:r>
            <a:endParaRPr sz="2400">
              <a:solidFill>
                <a:srgbClr val="000000"/>
              </a:solidFill>
              <a:latin typeface="Times New Roman"/>
              <a:ea typeface="Times New Roman"/>
              <a:cs typeface="Times New Roman"/>
              <a:sym typeface="Times New Roman"/>
            </a:endParaRPr>
          </a:p>
          <a:p>
            <a:pPr marL="457200" lvl="0" indent="-381000" algn="l" rtl="0">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Personalization Module:</a:t>
            </a:r>
            <a:endParaRPr sz="2400">
              <a:solidFill>
                <a:srgbClr val="000000"/>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400">
                <a:solidFill>
                  <a:srgbClr val="000000"/>
                </a:solidFill>
                <a:latin typeface="Times New Roman"/>
                <a:ea typeface="Times New Roman"/>
                <a:cs typeface="Times New Roman"/>
                <a:sym typeface="Times New Roman"/>
              </a:rPr>
              <a:t>             Utilizes machine learning algorithms to personalize user experience.</a:t>
            </a:r>
            <a:endParaRPr sz="2400">
              <a:solidFill>
                <a:srgbClr val="000000"/>
              </a:solidFill>
              <a:latin typeface="Times New Roman"/>
              <a:ea typeface="Times New Roman"/>
              <a:cs typeface="Times New Roman"/>
              <a:sym typeface="Times New Roman"/>
            </a:endParaRPr>
          </a:p>
          <a:p>
            <a:pPr marL="0" lvl="0" indent="457200" algn="l" rtl="0">
              <a:spcBef>
                <a:spcPts val="0"/>
              </a:spcBef>
              <a:spcAft>
                <a:spcPts val="0"/>
              </a:spcAft>
              <a:buClr>
                <a:schemeClr val="dk1"/>
              </a:buClr>
              <a:buSzPts val="1100"/>
              <a:buFont typeface="Arial"/>
              <a:buNone/>
            </a:pPr>
            <a:r>
              <a:rPr lang="en-US" sz="2400">
                <a:solidFill>
                  <a:srgbClr val="000000"/>
                </a:solidFill>
                <a:latin typeface="Times New Roman"/>
                <a:ea typeface="Times New Roman"/>
                <a:cs typeface="Times New Roman"/>
                <a:sym typeface="Times New Roman"/>
              </a:rPr>
              <a:t>Includes modules for user profiling and behavior analysis.</a:t>
            </a:r>
            <a:endParaRPr sz="2400">
              <a:solidFill>
                <a:srgbClr val="000000"/>
              </a:solidFill>
              <a:latin typeface="Times New Roman"/>
              <a:ea typeface="Times New Roman"/>
              <a:cs typeface="Times New Roman"/>
              <a:sym typeface="Times New Roman"/>
            </a:endParaRPr>
          </a:p>
          <a:p>
            <a:pPr marL="457200" lvl="0" indent="-381000" algn="l" rtl="0">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Privacy and Security Module:</a:t>
            </a:r>
            <a:endParaRPr sz="2400">
              <a:solidFill>
                <a:srgbClr val="000000"/>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400">
                <a:solidFill>
                  <a:srgbClr val="000000"/>
                </a:solidFill>
                <a:latin typeface="Times New Roman"/>
                <a:ea typeface="Times New Roman"/>
                <a:cs typeface="Times New Roman"/>
                <a:sym typeface="Times New Roman"/>
              </a:rPr>
              <a:t>                Implements on-device processing capabilities to ensure user data privacy.</a:t>
            </a:r>
            <a:endParaRPr sz="2400">
              <a:solidFill>
                <a:srgbClr val="000000"/>
              </a:solidFill>
              <a:latin typeface="Times New Roman"/>
              <a:ea typeface="Times New Roman"/>
              <a:cs typeface="Times New Roman"/>
              <a:sym typeface="Times New Roman"/>
            </a:endParaRPr>
          </a:p>
          <a:p>
            <a:pPr marL="0" lvl="0" indent="457200" algn="l" rtl="0">
              <a:spcBef>
                <a:spcPts val="0"/>
              </a:spcBef>
              <a:spcAft>
                <a:spcPts val="0"/>
              </a:spcAft>
              <a:buClr>
                <a:schemeClr val="dk1"/>
              </a:buClr>
              <a:buSzPts val="1100"/>
              <a:buFont typeface="Arial"/>
              <a:buNone/>
            </a:pPr>
            <a:r>
              <a:rPr lang="en-US" sz="2400">
                <a:solidFill>
                  <a:srgbClr val="000000"/>
                </a:solidFill>
                <a:latin typeface="Times New Roman"/>
                <a:ea typeface="Times New Roman"/>
                <a:cs typeface="Times New Roman"/>
                <a:sym typeface="Times New Roman"/>
              </a:rPr>
              <a:t>Includes modules for data encryption and secure communication protocols.</a:t>
            </a:r>
            <a:endParaRPr sz="240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400" b="0" i="0" u="none" strike="noStrike" cap="none">
                <a:solidFill>
                  <a:srgbClr val="000000"/>
                </a:solidFill>
                <a:latin typeface="Verdana"/>
                <a:ea typeface="Verdana"/>
                <a:cs typeface="Verdana"/>
                <a:sym typeface="Verdana"/>
              </a:rPr>
              <a:t/>
            </a:r>
            <a:br>
              <a:rPr lang="en-US" sz="2400" b="0" i="0" u="none" strike="noStrike" cap="none">
                <a:solidFill>
                  <a:srgbClr val="000000"/>
                </a:solidFill>
                <a:latin typeface="Verdana"/>
                <a:ea typeface="Verdana"/>
                <a:cs typeface="Verdana"/>
                <a:sym typeface="Verdana"/>
              </a:rPr>
            </a:br>
            <a:endParaRPr sz="2400" b="0" i="0" u="none" strike="noStrike" cap="none">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sz="2400"/>
          </a:p>
        </p:txBody>
      </p:sp>
      <p:sp>
        <p:nvSpPr>
          <p:cNvPr id="136" name="Google Shape;136;p18"/>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37" name="Google Shape;137;p1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Implementation/Results of Module</a:t>
            </a:r>
            <a:endParaRPr sz="2800"/>
          </a:p>
        </p:txBody>
      </p:sp>
      <p:sp>
        <p:nvSpPr>
          <p:cNvPr id="143" name="Google Shape;143;p19"/>
          <p:cNvSpPr txBox="1">
            <a:spLocks noGrp="1"/>
          </p:cNvSpPr>
          <p:nvPr>
            <p:ph type="body" idx="1"/>
          </p:nvPr>
        </p:nvSpPr>
        <p:spPr>
          <a:xfrm>
            <a:off x="848325" y="1752600"/>
            <a:ext cx="10756200" cy="4267200"/>
          </a:xfrm>
          <a:prstGeom prst="rect">
            <a:avLst/>
          </a:prstGeom>
          <a:noFill/>
          <a:ln>
            <a:noFill/>
          </a:ln>
        </p:spPr>
        <p:txBody>
          <a:bodyPr spcFirstLastPara="1" wrap="square" lIns="91425" tIns="45700" rIns="91425" bIns="45700" anchor="t" anchorCtr="0">
            <a:noAutofit/>
          </a:bodyPr>
          <a:lstStyle/>
          <a:p>
            <a:pPr marL="457200" lvl="0" indent="-381000" algn="l" rtl="0">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Natural Language Processing (NLP) Module Implementation:</a:t>
            </a:r>
            <a:endParaRPr sz="24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US" sz="2400">
                <a:solidFill>
                  <a:srgbClr val="000000"/>
                </a:solidFill>
                <a:latin typeface="Times New Roman"/>
                <a:ea typeface="Times New Roman"/>
                <a:cs typeface="Times New Roman"/>
                <a:sym typeface="Times New Roman"/>
              </a:rPr>
              <a:t>             Speech Recognition: Implement a speech-to-text module using deep </a:t>
            </a:r>
            <a:endParaRPr sz="2400">
              <a:solidFill>
                <a:srgbClr val="000000"/>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400">
                <a:solidFill>
                  <a:srgbClr val="000000"/>
                </a:solidFill>
                <a:latin typeface="Times New Roman"/>
                <a:ea typeface="Times New Roman"/>
                <a:cs typeface="Times New Roman"/>
                <a:sym typeface="Times New Roman"/>
              </a:rPr>
              <a:t>       learning-based models like LSTM or Transformers.</a:t>
            </a:r>
            <a:endParaRPr sz="2400">
              <a:solidFill>
                <a:srgbClr val="000000"/>
              </a:solidFill>
              <a:latin typeface="Times New Roman"/>
              <a:ea typeface="Times New Roman"/>
              <a:cs typeface="Times New Roman"/>
              <a:sym typeface="Times New Roman"/>
            </a:endParaRPr>
          </a:p>
          <a:p>
            <a:pPr marL="469900" lvl="0" indent="0" algn="l" rtl="0">
              <a:spcBef>
                <a:spcPts val="0"/>
              </a:spcBef>
              <a:spcAft>
                <a:spcPts val="0"/>
              </a:spcAft>
              <a:buClr>
                <a:schemeClr val="dk1"/>
              </a:buClr>
              <a:buSzPts val="1100"/>
              <a:buFont typeface="Arial"/>
              <a:buNone/>
            </a:pPr>
            <a:r>
              <a:rPr lang="en-US" sz="2400">
                <a:solidFill>
                  <a:srgbClr val="000000"/>
                </a:solidFill>
                <a:latin typeface="Times New Roman"/>
                <a:ea typeface="Times New Roman"/>
                <a:cs typeface="Times New Roman"/>
                <a:sym typeface="Times New Roman"/>
              </a:rPr>
              <a:t>Language Understanding: Use NLP models (e.g., BERT, GPT) for intent detection and entity recognition.</a:t>
            </a:r>
            <a:endParaRPr sz="2400">
              <a:solidFill>
                <a:srgbClr val="000000"/>
              </a:solidFill>
              <a:latin typeface="Times New Roman"/>
              <a:ea typeface="Times New Roman"/>
              <a:cs typeface="Times New Roman"/>
              <a:sym typeface="Times New Roman"/>
            </a:endParaRPr>
          </a:p>
          <a:p>
            <a:pPr marL="457200" lvl="0" indent="-381000" algn="l" rtl="0">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Result:</a:t>
            </a:r>
            <a:endParaRPr sz="2400">
              <a:solidFill>
                <a:srgbClr val="000000"/>
              </a:solidFill>
              <a:latin typeface="Times New Roman"/>
              <a:ea typeface="Times New Roman"/>
              <a:cs typeface="Times New Roman"/>
              <a:sym typeface="Times New Roman"/>
            </a:endParaRPr>
          </a:p>
          <a:p>
            <a:pPr marL="457200" lvl="0" indent="0" algn="l" rtl="0">
              <a:spcBef>
                <a:spcPts val="0"/>
              </a:spcBef>
              <a:spcAft>
                <a:spcPts val="0"/>
              </a:spcAft>
              <a:buClr>
                <a:schemeClr val="dk1"/>
              </a:buClr>
              <a:buSzPts val="1100"/>
              <a:buFont typeface="Arial"/>
              <a:buNone/>
            </a:pPr>
            <a:r>
              <a:rPr lang="en-US" sz="2400">
                <a:solidFill>
                  <a:srgbClr val="000000"/>
                </a:solidFill>
                <a:latin typeface="Times New Roman"/>
                <a:ea typeface="Times New Roman"/>
                <a:cs typeface="Times New Roman"/>
                <a:sym typeface="Times New Roman"/>
              </a:rPr>
              <a:t> Improved Contextual Understanding: Nimmi accurately interprets user    commands and queries, enabling more meaningful interactions.</a:t>
            </a:r>
            <a:endParaRPr sz="2400">
              <a:solidFill>
                <a:srgbClr val="000000"/>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2400">
              <a:solidFill>
                <a:srgbClr val="000000"/>
              </a:solidFill>
              <a:latin typeface="Times New Roman"/>
              <a:ea typeface="Times New Roman"/>
              <a:cs typeface="Times New Roman"/>
              <a:sym typeface="Times New Roman"/>
            </a:endParaRPr>
          </a:p>
          <a:p>
            <a:pPr marL="469900" lvl="0" indent="0" algn="l" rtl="0">
              <a:spcBef>
                <a:spcPts val="0"/>
              </a:spcBef>
              <a:spcAft>
                <a:spcPts val="0"/>
              </a:spcAft>
              <a:buClr>
                <a:schemeClr val="dk1"/>
              </a:buClr>
              <a:buSzPts val="1100"/>
              <a:buFont typeface="Arial"/>
              <a:buNone/>
            </a:pPr>
            <a:endParaRPr sz="2400">
              <a:solidFill>
                <a:srgbClr val="000000"/>
              </a:solidFill>
              <a:latin typeface="Times New Roman"/>
              <a:ea typeface="Times New Roman"/>
              <a:cs typeface="Times New Roman"/>
              <a:sym typeface="Times New Roman"/>
            </a:endParaRPr>
          </a:p>
          <a:p>
            <a:pPr marL="0" lvl="0" indent="0" algn="l" rtl="0">
              <a:spcBef>
                <a:spcPts val="600"/>
              </a:spcBef>
              <a:spcAft>
                <a:spcPts val="0"/>
              </a:spcAft>
              <a:buSzPts val="3000"/>
              <a:buNone/>
            </a:pPr>
            <a:endParaRPr sz="2400"/>
          </a:p>
        </p:txBody>
      </p:sp>
      <p:sp>
        <p:nvSpPr>
          <p:cNvPr id="144" name="Google Shape;144;p1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45" name="Google Shape;145;p1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 </a:t>
            </a:r>
            <a:r>
              <a:rPr lang="en-US" sz="2800" b="1">
                <a:solidFill>
                  <a:srgbClr val="FF0000"/>
                </a:solidFill>
              </a:rPr>
              <a:t>Conclusion</a:t>
            </a:r>
            <a:endParaRPr sz="2800"/>
          </a:p>
        </p:txBody>
      </p:sp>
      <p:sp>
        <p:nvSpPr>
          <p:cNvPr id="151" name="Google Shape;151;p20"/>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marR="330200" lvl="0" indent="0" algn="just" rtl="0">
              <a:lnSpc>
                <a:spcPct val="107000"/>
              </a:lnSpc>
              <a:spcBef>
                <a:spcPts val="0"/>
              </a:spcBef>
              <a:spcAft>
                <a:spcPts val="0"/>
              </a:spcAft>
              <a:buNone/>
            </a:pPr>
            <a:r>
              <a:rPr lang="en-US" sz="2400">
                <a:latin typeface="Times New Roman"/>
                <a:ea typeface="Times New Roman"/>
                <a:cs typeface="Times New Roman"/>
                <a:sym typeface="Times New Roman"/>
              </a:rPr>
              <a:t>In conclusion, the project aimed to design, develop, and implement Nimmi, an integrated voice assistance system, with the objective of enhancing user experience and accessibility across various platforms and devices. Throughout the project, several key components and features were identified and addressed, drawing upon insights from a comprehensive literature survey and leveraging state-of-the-art technologies and methodologies.For future enhancements its core, NIMMI is engineered to understand and process complex queries with remarkable accuracy, leveraging state-of-the-art AI to deliver responses that are not only relevant but contextually aware. This capability ensures that NIMMI can assist with a wide array of tasks, from managing smart home devices and providing real-time information to assisting with personal productivity and offering entertainment.</a:t>
            </a:r>
            <a:r>
              <a:rPr lang="en-US" sz="2400" i="0" u="none" strike="noStrike" cap="none">
                <a:solidFill>
                  <a:srgbClr val="000000"/>
                </a:solidFill>
                <a:latin typeface="Times New Roman"/>
                <a:ea typeface="Times New Roman"/>
                <a:cs typeface="Times New Roman"/>
                <a:sym typeface="Times New Roman"/>
              </a:rPr>
              <a:t/>
            </a:r>
            <a:br>
              <a:rPr lang="en-US" sz="2400" i="0" u="none" strike="noStrike" cap="none">
                <a:solidFill>
                  <a:srgbClr val="000000"/>
                </a:solidFill>
                <a:latin typeface="Times New Roman"/>
                <a:ea typeface="Times New Roman"/>
                <a:cs typeface="Times New Roman"/>
                <a:sym typeface="Times New Roman"/>
              </a:rPr>
            </a:br>
            <a:endParaRPr sz="2400" i="0" u="none" strike="noStrike" cap="none">
              <a:solidFill>
                <a:srgbClr val="000000"/>
              </a:solidFill>
              <a:latin typeface="Times New Roman"/>
              <a:ea typeface="Times New Roman"/>
              <a:cs typeface="Times New Roman"/>
              <a:sym typeface="Times New Roman"/>
            </a:endParaRPr>
          </a:p>
          <a:p>
            <a:pPr marL="0" lvl="0" indent="0" algn="l" rtl="0">
              <a:spcBef>
                <a:spcPts val="600"/>
              </a:spcBef>
              <a:spcAft>
                <a:spcPts val="0"/>
              </a:spcAft>
              <a:buSzPts val="3000"/>
              <a:buNone/>
            </a:pPr>
            <a:endParaRPr sz="2400">
              <a:latin typeface="Times New Roman"/>
              <a:ea typeface="Times New Roman"/>
              <a:cs typeface="Times New Roman"/>
              <a:sym typeface="Times New Roman"/>
            </a:endParaRPr>
          </a:p>
        </p:txBody>
      </p:sp>
      <p:sp>
        <p:nvSpPr>
          <p:cNvPr id="152" name="Google Shape;152;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Phase-II First Review</a:t>
            </a:r>
            <a:endParaRPr/>
          </a:p>
        </p:txBody>
      </p:sp>
      <p:sp>
        <p:nvSpPr>
          <p:cNvPr id="153" name="Google Shape;153;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54" name="Google Shape;154;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References</a:t>
            </a:r>
            <a:endParaRPr sz="2800"/>
          </a:p>
        </p:txBody>
      </p:sp>
      <p:sp>
        <p:nvSpPr>
          <p:cNvPr id="160" name="Google Shape;160;p21"/>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800" b="1">
                <a:latin typeface="Arial"/>
                <a:ea typeface="Arial"/>
                <a:cs typeface="Arial"/>
                <a:sym typeface="Arial"/>
              </a:rPr>
              <a:t> </a:t>
            </a:r>
            <a:endParaRPr sz="1800" b="1">
              <a:latin typeface="Arial"/>
              <a:ea typeface="Arial"/>
              <a:cs typeface="Arial"/>
              <a:sym typeface="Arial"/>
            </a:endParaRPr>
          </a:p>
          <a:p>
            <a:pPr marL="469900" marR="406400" lvl="0" indent="-406400" algn="l" rtl="0">
              <a:lnSpc>
                <a:spcPct val="115000"/>
              </a:lnSpc>
              <a:spcBef>
                <a:spcPts val="1200"/>
              </a:spcBef>
              <a:spcAft>
                <a:spcPts val="0"/>
              </a:spcAft>
              <a:buClr>
                <a:schemeClr val="dk1"/>
              </a:buClr>
              <a:buSzPts val="1100"/>
              <a:buFont typeface="Arial"/>
              <a:buNone/>
            </a:pPr>
            <a:r>
              <a:rPr lang="en-US" sz="1400">
                <a:latin typeface="Arial"/>
                <a:ea typeface="Arial"/>
                <a:cs typeface="Arial"/>
                <a:sym typeface="Arial"/>
              </a:rPr>
              <a:t>[1]</a:t>
            </a:r>
            <a:r>
              <a:rPr lang="en-US" sz="700">
                <a:latin typeface="Arial"/>
                <a:ea typeface="Arial"/>
                <a:cs typeface="Arial"/>
                <a:sym typeface="Arial"/>
              </a:rPr>
              <a:t>         </a:t>
            </a:r>
            <a:r>
              <a:rPr lang="en-US" sz="1400">
                <a:latin typeface="Arial"/>
                <a:ea typeface="Arial"/>
                <a:cs typeface="Arial"/>
                <a:sym typeface="Arial"/>
              </a:rPr>
              <a:t>RVS Technical Campus, IEEE Electron Devices Society, and Institute of Electrical and Electronics Engineers, </a:t>
            </a:r>
            <a:r>
              <a:rPr lang="en-US" sz="1400" i="1">
                <a:latin typeface="Arial"/>
                <a:ea typeface="Arial"/>
                <a:cs typeface="Arial"/>
                <a:sym typeface="Arial"/>
              </a:rPr>
              <a:t>Proceedings of the Second International Conference on Electronics, Communication and Aerospace Technology (ICECA 2018) : 29-31, May 2018</a:t>
            </a:r>
            <a:r>
              <a:rPr lang="en-US" sz="1400">
                <a:latin typeface="Arial"/>
                <a:ea typeface="Arial"/>
                <a:cs typeface="Arial"/>
                <a:sym typeface="Arial"/>
              </a:rPr>
              <a:t>.</a:t>
            </a:r>
            <a:endParaRPr sz="1400">
              <a:latin typeface="Arial"/>
              <a:ea typeface="Arial"/>
              <a:cs typeface="Arial"/>
              <a:sym typeface="Arial"/>
            </a:endParaRPr>
          </a:p>
          <a:p>
            <a:pPr marL="469900" marR="203200" lvl="0" indent="-406400" algn="l" rtl="0">
              <a:lnSpc>
                <a:spcPct val="115000"/>
              </a:lnSpc>
              <a:spcBef>
                <a:spcPts val="0"/>
              </a:spcBef>
              <a:spcAft>
                <a:spcPts val="0"/>
              </a:spcAft>
              <a:buClr>
                <a:schemeClr val="dk1"/>
              </a:buClr>
              <a:buSzPts val="1100"/>
              <a:buFont typeface="Arial"/>
              <a:buNone/>
            </a:pPr>
            <a:r>
              <a:rPr lang="en-US" sz="1400">
                <a:latin typeface="Arial"/>
                <a:ea typeface="Arial"/>
                <a:cs typeface="Arial"/>
                <a:sym typeface="Arial"/>
              </a:rPr>
              <a:t>[2]</a:t>
            </a:r>
            <a:r>
              <a:rPr lang="en-US" sz="700">
                <a:latin typeface="Arial"/>
                <a:ea typeface="Arial"/>
                <a:cs typeface="Arial"/>
                <a:sym typeface="Arial"/>
              </a:rPr>
              <a:t>         </a:t>
            </a:r>
            <a:r>
              <a:rPr lang="en-US" sz="1400">
                <a:latin typeface="Arial"/>
                <a:ea typeface="Arial"/>
                <a:cs typeface="Arial"/>
                <a:sym typeface="Arial"/>
              </a:rPr>
              <a:t>R. Widyasari, M. Z. Catur Candra, and S. Akbar, “IoT-based Smart Parking System Development,” in </a:t>
            </a:r>
            <a:r>
              <a:rPr lang="en-US" sz="1400" i="1">
                <a:latin typeface="Arial"/>
                <a:ea typeface="Arial"/>
                <a:cs typeface="Arial"/>
                <a:sym typeface="Arial"/>
              </a:rPr>
              <a:t>Proceedings of 2019 International Conference on Data and Software Engineering, ICoDSE 2019</a:t>
            </a:r>
            <a:r>
              <a:rPr lang="en-US" sz="1400">
                <a:latin typeface="Arial"/>
                <a:ea typeface="Arial"/>
                <a:cs typeface="Arial"/>
                <a:sym typeface="Arial"/>
              </a:rPr>
              <a:t>, Institute of Electrical and Electronics Engineers Inc., Nov. 2019. doi: 10.1109/ICoDSE48700.2019.9092707.</a:t>
            </a:r>
            <a:endParaRPr sz="1400">
              <a:latin typeface="Arial"/>
              <a:ea typeface="Arial"/>
              <a:cs typeface="Arial"/>
              <a:sym typeface="Arial"/>
            </a:endParaRPr>
          </a:p>
          <a:p>
            <a:pPr marL="469900" marR="152400" lvl="0" indent="-406400" algn="l" rtl="0">
              <a:lnSpc>
                <a:spcPct val="115000"/>
              </a:lnSpc>
              <a:spcBef>
                <a:spcPts val="0"/>
              </a:spcBef>
              <a:spcAft>
                <a:spcPts val="0"/>
              </a:spcAft>
              <a:buClr>
                <a:schemeClr val="dk1"/>
              </a:buClr>
              <a:buSzPts val="1100"/>
              <a:buFont typeface="Arial"/>
              <a:buNone/>
            </a:pPr>
            <a:r>
              <a:rPr lang="en-US" sz="1400">
                <a:latin typeface="Arial"/>
                <a:ea typeface="Arial"/>
                <a:cs typeface="Arial"/>
                <a:sym typeface="Arial"/>
              </a:rPr>
              <a:t>[3]</a:t>
            </a:r>
            <a:r>
              <a:rPr lang="en-US" sz="700">
                <a:latin typeface="Arial"/>
                <a:ea typeface="Arial"/>
                <a:cs typeface="Arial"/>
                <a:sym typeface="Arial"/>
              </a:rPr>
              <a:t>         </a:t>
            </a:r>
            <a:r>
              <a:rPr lang="en-US" sz="1400">
                <a:latin typeface="Arial"/>
                <a:ea typeface="Arial"/>
                <a:cs typeface="Arial"/>
                <a:sym typeface="Arial"/>
              </a:rPr>
              <a:t>P. S. Patil, S. K. Padaganur, M. R. Gokak, N. D. Almel, B. Ayyangoudar, and K. Mirajkar, “IOT Based Car Parking,” in </a:t>
            </a:r>
            <a:r>
              <a:rPr lang="en-US" sz="1400" i="1">
                <a:latin typeface="Arial"/>
                <a:ea typeface="Arial"/>
                <a:cs typeface="Arial"/>
                <a:sym typeface="Arial"/>
              </a:rPr>
              <a:t>Proceedings of B-HTC 2020 - 1st IEEE Bangalore Humanitarian Technology Conference</a:t>
            </a:r>
            <a:r>
              <a:rPr lang="en-US" sz="1400">
                <a:latin typeface="Arial"/>
                <a:ea typeface="Arial"/>
                <a:cs typeface="Arial"/>
                <a:sym typeface="Arial"/>
              </a:rPr>
              <a:t>, Institute of Electrical and Electronics Engineers Inc., Oct. 2020. doi: 10.1109/B- HTC50970.2020.9298002.</a:t>
            </a:r>
            <a:endParaRPr sz="1400">
              <a:latin typeface="Arial"/>
              <a:ea typeface="Arial"/>
              <a:cs typeface="Arial"/>
              <a:sym typeface="Arial"/>
            </a:endParaRPr>
          </a:p>
          <a:p>
            <a:pPr marL="469900" marR="279400" lvl="0" indent="-406400" algn="l" rtl="0">
              <a:lnSpc>
                <a:spcPct val="115000"/>
              </a:lnSpc>
              <a:spcBef>
                <a:spcPts val="0"/>
              </a:spcBef>
              <a:spcAft>
                <a:spcPts val="0"/>
              </a:spcAft>
              <a:buClr>
                <a:schemeClr val="dk1"/>
              </a:buClr>
              <a:buSzPts val="1100"/>
              <a:buFont typeface="Arial"/>
              <a:buNone/>
            </a:pPr>
            <a:r>
              <a:rPr lang="en-US" sz="1400">
                <a:latin typeface="Arial"/>
                <a:ea typeface="Arial"/>
                <a:cs typeface="Arial"/>
                <a:sym typeface="Arial"/>
              </a:rPr>
              <a:t>[4]</a:t>
            </a:r>
            <a:r>
              <a:rPr lang="en-US" sz="700">
                <a:latin typeface="Arial"/>
                <a:ea typeface="Arial"/>
                <a:cs typeface="Arial"/>
                <a:sym typeface="Arial"/>
              </a:rPr>
              <a:t>         </a:t>
            </a:r>
            <a:r>
              <a:rPr lang="en-US" sz="1400">
                <a:latin typeface="Arial"/>
                <a:ea typeface="Arial"/>
                <a:cs typeface="Arial"/>
                <a:sym typeface="Arial"/>
              </a:rPr>
              <a:t>G. Krasner and E. Katz, “Automatic parking identification and vehicle guidance with road awareness,” in </a:t>
            </a:r>
            <a:r>
              <a:rPr lang="en-US" sz="1400" i="1">
                <a:latin typeface="Arial"/>
                <a:ea typeface="Arial"/>
                <a:cs typeface="Arial"/>
                <a:sym typeface="Arial"/>
              </a:rPr>
              <a:t>2016 IEEE International Conference on the Science of Electrical Engineering, ICSEE 2016</a:t>
            </a:r>
            <a:r>
              <a:rPr lang="en-US" sz="1400">
                <a:latin typeface="Arial"/>
                <a:ea typeface="Arial"/>
                <a:cs typeface="Arial"/>
                <a:sym typeface="Arial"/>
              </a:rPr>
              <a:t>, Institute of Electrical and Electronics Engineers Inc., Jan. 2017. doi: 10.1109/ICSEE.2016.7806133.</a:t>
            </a:r>
            <a:endParaRPr sz="1400">
              <a:latin typeface="Arial"/>
              <a:ea typeface="Arial"/>
              <a:cs typeface="Arial"/>
              <a:sym typeface="Arial"/>
            </a:endParaRPr>
          </a:p>
          <a:p>
            <a:pPr marL="469900" marR="0" lvl="0" indent="0" algn="l" rtl="0">
              <a:lnSpc>
                <a:spcPct val="100000"/>
              </a:lnSpc>
              <a:spcBef>
                <a:spcPts val="0"/>
              </a:spcBef>
              <a:spcAft>
                <a:spcPts val="0"/>
              </a:spcAft>
              <a:buNone/>
            </a:pPr>
            <a:r>
              <a:rPr lang="en-US" sz="1400">
                <a:latin typeface="Times New Roman"/>
                <a:ea typeface="Times New Roman"/>
                <a:cs typeface="Times New Roman"/>
                <a:sym typeface="Times New Roman"/>
              </a:rPr>
              <a:t>A. Z. M. T. Kabir, N. D. Nath, F. Hasan, R. A. Utshaw, and L. Saha, “Automated Parking System with Fee Management Using Arduino</a:t>
            </a:r>
            <a:r>
              <a:rPr lang="en-US" sz="2800" b="0" i="0" u="none" strike="noStrike" cap="none">
                <a:solidFill>
                  <a:srgbClr val="000000"/>
                </a:solidFill>
                <a:latin typeface="Verdana"/>
                <a:ea typeface="Verdana"/>
                <a:cs typeface="Verdana"/>
                <a:sym typeface="Verdana"/>
              </a:rPr>
              <a:t/>
            </a:r>
            <a:br>
              <a:rPr lang="en-US" sz="2800" b="0" i="0" u="none" strike="noStrike" cap="none">
                <a:solidFill>
                  <a:srgbClr val="000000"/>
                </a:solidFill>
                <a:latin typeface="Verdana"/>
                <a:ea typeface="Verdana"/>
                <a:cs typeface="Verdana"/>
                <a:sym typeface="Verdana"/>
              </a:rPr>
            </a:br>
            <a:endParaRPr sz="2800" b="0" i="0" u="none" strike="noStrike" cap="none">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a:p>
        </p:txBody>
      </p:sp>
      <p:sp>
        <p:nvSpPr>
          <p:cNvPr id="161" name="Google Shape;161;p2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62" name="Google Shape;162;p2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878</Words>
  <Application>Microsoft Office PowerPoint</Application>
  <PresentationFormat>Custom</PresentationFormat>
  <Paragraphs>67</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Profile</vt:lpstr>
      <vt:lpstr>Slide 1</vt:lpstr>
      <vt:lpstr>Problem Statement and Motivation</vt:lpstr>
      <vt:lpstr>Objectives</vt:lpstr>
      <vt:lpstr>Abstract</vt:lpstr>
      <vt:lpstr>Circuit Diagram</vt:lpstr>
      <vt:lpstr>List of Modules</vt:lpstr>
      <vt:lpstr>Implementation/Results of Module</vt:lpstr>
      <vt:lpstr> Conclusion</vt:lpstr>
      <vt:lpstr>References</vt:lpstr>
      <vt:lpstr>Paper Publication Status (Phase-I &amp; Phase-II)</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HARI AMERTHESH</dc:creator>
  <cp:lastModifiedBy>HARI AMERTHESH</cp:lastModifiedBy>
  <cp:revision>1</cp:revision>
  <dcterms:modified xsi:type="dcterms:W3CDTF">2024-05-17T19:14:16Z</dcterms:modified>
</cp:coreProperties>
</file>