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0316-0E46-7EEB-1BD3-B2028E6C9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981E1A-9995-9F5D-139E-3AD75830D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70841E-E358-8845-AD92-704B8BEBBA87}"/>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5" name="Footer Placeholder 4">
            <a:extLst>
              <a:ext uri="{FF2B5EF4-FFF2-40B4-BE49-F238E27FC236}">
                <a16:creationId xmlns:a16="http://schemas.microsoft.com/office/drawing/2014/main" id="{73B02B0F-5850-466D-962C-9326C1F01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2FE7C-E4FA-0FA9-64EC-46608B1F4DD4}"/>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405359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F3D1-7F23-CDED-7DD5-1D9AD3B1AD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BD04ED-618D-A538-C1E1-00B9D9C26B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52423-510E-E8F0-9A02-7C454CE45B64}"/>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5" name="Footer Placeholder 4">
            <a:extLst>
              <a:ext uri="{FF2B5EF4-FFF2-40B4-BE49-F238E27FC236}">
                <a16:creationId xmlns:a16="http://schemas.microsoft.com/office/drawing/2014/main" id="{70FA277A-287E-2C9E-A10E-0235C0FF3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F9267-EC36-37BF-FAAD-93648F395865}"/>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82985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3A022-989F-83A8-AF19-71B123E53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AD195-855E-0E11-C125-C84BBB7356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A325B-C7BA-A479-93C5-92162EAE3535}"/>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5" name="Footer Placeholder 4">
            <a:extLst>
              <a:ext uri="{FF2B5EF4-FFF2-40B4-BE49-F238E27FC236}">
                <a16:creationId xmlns:a16="http://schemas.microsoft.com/office/drawing/2014/main" id="{7762DBBC-106D-B4CD-D3C4-72E2F5EC9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8E737-8009-6BF2-051F-8D8579AAEFA6}"/>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363449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56E1-4C7B-EF7C-4EFE-133668E1E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174C0-5AF6-EC52-A396-423D35388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79B85D-0010-A529-A1B9-0E91F943ED78}"/>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5" name="Footer Placeholder 4">
            <a:extLst>
              <a:ext uri="{FF2B5EF4-FFF2-40B4-BE49-F238E27FC236}">
                <a16:creationId xmlns:a16="http://schemas.microsoft.com/office/drawing/2014/main" id="{C6352B52-B4ED-5ACA-7B18-9FFB3B3A5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FEB6D-6F97-66C7-8422-B4DC206E43E5}"/>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90925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8336-ED93-E5B8-BDCC-FCCB5D42A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6AACB7-0F34-DFE7-EF42-5FF248387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1D0A-AE8A-A449-5233-6EF53D10A523}"/>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5" name="Footer Placeholder 4">
            <a:extLst>
              <a:ext uri="{FF2B5EF4-FFF2-40B4-BE49-F238E27FC236}">
                <a16:creationId xmlns:a16="http://schemas.microsoft.com/office/drawing/2014/main" id="{1FB04980-4BF8-C676-34CB-DCE921989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6DBFA-70B0-0109-1A5A-FD118818FE1A}"/>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388484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0436-36DA-6B6A-5838-88D10B6A41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990E62-41A1-E643-9EAC-1714F5287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C3DC5A-F2AD-3AE9-6BB5-0CFE06949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C1F868-188D-BDF4-5DC6-DCEA63A9A9C0}"/>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6" name="Footer Placeholder 5">
            <a:extLst>
              <a:ext uri="{FF2B5EF4-FFF2-40B4-BE49-F238E27FC236}">
                <a16:creationId xmlns:a16="http://schemas.microsoft.com/office/drawing/2014/main" id="{2480F667-697C-1D39-09E0-50E0D93E0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37CCEF-86F7-BA6D-F0C7-B2A52C5BCE16}"/>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258773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EFB8-8CCC-74B2-79B8-2C931112BD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8AFAF6-1993-469E-AC87-FFB2FD35C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082CD-52BA-4D3B-2A22-21E5EA78E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7B351F-6D49-AAF6-8CCD-388984065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5E21B-A407-2F31-A3C6-3B303E25B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093016-9AC8-1A82-F7EB-B73C1B1F58FD}"/>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8" name="Footer Placeholder 7">
            <a:extLst>
              <a:ext uri="{FF2B5EF4-FFF2-40B4-BE49-F238E27FC236}">
                <a16:creationId xmlns:a16="http://schemas.microsoft.com/office/drawing/2014/main" id="{D9A0702C-1F32-7D26-61DC-79CD524CB7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EC7173-3D6D-64A0-57EC-C24283646204}"/>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220035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0661-18D4-091E-8960-7296CD992C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BB76F4-44D5-B360-7563-3AC6C042A881}"/>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4" name="Footer Placeholder 3">
            <a:extLst>
              <a:ext uri="{FF2B5EF4-FFF2-40B4-BE49-F238E27FC236}">
                <a16:creationId xmlns:a16="http://schemas.microsoft.com/office/drawing/2014/main" id="{9DF70A6D-20AD-B9E6-DE2B-533C767042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84E241-58EE-52D8-F03C-8A2AF6A13F90}"/>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412011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F0D5B-DFCC-E139-5980-B963EB83FDFF}"/>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3" name="Footer Placeholder 2">
            <a:extLst>
              <a:ext uri="{FF2B5EF4-FFF2-40B4-BE49-F238E27FC236}">
                <a16:creationId xmlns:a16="http://schemas.microsoft.com/office/drawing/2014/main" id="{09BA076A-2F3C-8503-2CFC-D6A41FEF4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59E234-D4AF-B589-32E8-D4C722CE38E4}"/>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401278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FE02-ED1F-763E-76DC-A849A6A94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145748-58D5-1B96-561D-512E0B2C9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F195AA-8443-AD1C-AB13-216268A61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ADCC7-B582-A1A0-F579-9F0666018F97}"/>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6" name="Footer Placeholder 5">
            <a:extLst>
              <a:ext uri="{FF2B5EF4-FFF2-40B4-BE49-F238E27FC236}">
                <a16:creationId xmlns:a16="http://schemas.microsoft.com/office/drawing/2014/main" id="{370B2813-17F5-7BE5-5B34-2BD70C5DD7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E4E0DA-2CF7-53EA-D212-4410A8189416}"/>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343742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78B6-4279-2B39-07A4-C0594CD2A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601C1B-7396-B193-13BC-15DA86F6F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D59821-68A2-3940-812E-C5A8CF7C4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CEE0B-DF09-41DC-45EE-847BEAC6D7FE}"/>
              </a:ext>
            </a:extLst>
          </p:cNvPr>
          <p:cNvSpPr>
            <a:spLocks noGrp="1"/>
          </p:cNvSpPr>
          <p:nvPr>
            <p:ph type="dt" sz="half" idx="10"/>
          </p:nvPr>
        </p:nvSpPr>
        <p:spPr/>
        <p:txBody>
          <a:bodyPr/>
          <a:lstStyle/>
          <a:p>
            <a:fld id="{745C0FD1-EFD7-462C-AC91-5330F18B4A7D}" type="datetimeFigureOut">
              <a:rPr lang="en-IN" smtClean="0"/>
              <a:t>11-09-2024</a:t>
            </a:fld>
            <a:endParaRPr lang="en-IN"/>
          </a:p>
        </p:txBody>
      </p:sp>
      <p:sp>
        <p:nvSpPr>
          <p:cNvPr id="6" name="Footer Placeholder 5">
            <a:extLst>
              <a:ext uri="{FF2B5EF4-FFF2-40B4-BE49-F238E27FC236}">
                <a16:creationId xmlns:a16="http://schemas.microsoft.com/office/drawing/2014/main" id="{D5E0AB53-829D-1F9F-D839-B72DEDDF1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611C3-7E17-6778-F774-8C0CA613FC08}"/>
              </a:ext>
            </a:extLst>
          </p:cNvPr>
          <p:cNvSpPr>
            <a:spLocks noGrp="1"/>
          </p:cNvSpPr>
          <p:nvPr>
            <p:ph type="sldNum" sz="quarter" idx="12"/>
          </p:nvPr>
        </p:nvSpPr>
        <p:spPr/>
        <p:txBody>
          <a:bodyPr/>
          <a:lstStyle/>
          <a:p>
            <a:fld id="{72C7DAD5-657E-4763-A7D4-639C686BF991}" type="slidenum">
              <a:rPr lang="en-IN" smtClean="0"/>
              <a:t>‹#›</a:t>
            </a:fld>
            <a:endParaRPr lang="en-IN"/>
          </a:p>
        </p:txBody>
      </p:sp>
    </p:spTree>
    <p:extLst>
      <p:ext uri="{BB962C8B-B14F-4D97-AF65-F5344CB8AC3E}">
        <p14:creationId xmlns:p14="http://schemas.microsoft.com/office/powerpoint/2010/main" val="2128198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41E909-4462-6FD0-62EF-F33C8FED9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29450B-5E60-D768-DBA9-282DDC4D4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D1D33-A4A1-4FCC-CD20-8801D8957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C0FD1-EFD7-462C-AC91-5330F18B4A7D}" type="datetimeFigureOut">
              <a:rPr lang="en-IN" smtClean="0"/>
              <a:t>11-09-2024</a:t>
            </a:fld>
            <a:endParaRPr lang="en-IN"/>
          </a:p>
        </p:txBody>
      </p:sp>
      <p:sp>
        <p:nvSpPr>
          <p:cNvPr id="5" name="Footer Placeholder 4">
            <a:extLst>
              <a:ext uri="{FF2B5EF4-FFF2-40B4-BE49-F238E27FC236}">
                <a16:creationId xmlns:a16="http://schemas.microsoft.com/office/drawing/2014/main" id="{ED69651C-DAD9-4E32-CD42-0D978FD2D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1129C1-A5D7-6B25-E25C-18A9FFF62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7DAD5-657E-4763-A7D4-639C686BF991}" type="slidenum">
              <a:rPr lang="en-IN" smtClean="0"/>
              <a:t>‹#›</a:t>
            </a:fld>
            <a:endParaRPr lang="en-IN"/>
          </a:p>
        </p:txBody>
      </p:sp>
    </p:spTree>
    <p:extLst>
      <p:ext uri="{BB962C8B-B14F-4D97-AF65-F5344CB8AC3E}">
        <p14:creationId xmlns:p14="http://schemas.microsoft.com/office/powerpoint/2010/main" val="339079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18E6-E444-740E-4E29-D1F2AAF4B816}"/>
              </a:ext>
            </a:extLst>
          </p:cNvPr>
          <p:cNvSpPr>
            <a:spLocks noGrp="1"/>
          </p:cNvSpPr>
          <p:nvPr>
            <p:ph type="ctrTitle"/>
          </p:nvPr>
        </p:nvSpPr>
        <p:spPr/>
        <p:txBody>
          <a:bodyPr>
            <a:normAutofit fontScale="90000"/>
          </a:bodyPr>
          <a:lstStyle/>
          <a:p>
            <a:r>
              <a:rPr lang="en-IN" b="1" dirty="0"/>
              <a:t>DERIVED PARAMETERS OF HAMILTON - C1 &amp; GETINGE SERVO – C VENTILATORS</a:t>
            </a:r>
          </a:p>
        </p:txBody>
      </p:sp>
      <p:sp>
        <p:nvSpPr>
          <p:cNvPr id="3" name="Subtitle 2">
            <a:extLst>
              <a:ext uri="{FF2B5EF4-FFF2-40B4-BE49-F238E27FC236}">
                <a16:creationId xmlns:a16="http://schemas.microsoft.com/office/drawing/2014/main" id="{DBA12856-2587-C147-3144-4599DBF07152}"/>
              </a:ext>
            </a:extLst>
          </p:cNvPr>
          <p:cNvSpPr>
            <a:spLocks noGrp="1"/>
          </p:cNvSpPr>
          <p:nvPr>
            <p:ph type="subTitle" idx="1"/>
          </p:nvPr>
        </p:nvSpPr>
        <p:spPr>
          <a:xfrm>
            <a:off x="1524000" y="4291994"/>
            <a:ext cx="9144000" cy="1655762"/>
          </a:xfrm>
        </p:spPr>
        <p:txBody>
          <a:bodyPr/>
          <a:lstStyle/>
          <a:p>
            <a:r>
              <a:rPr lang="en-IN" dirty="0"/>
              <a:t>PREPARED BY </a:t>
            </a:r>
          </a:p>
          <a:p>
            <a:r>
              <a:rPr lang="en-IN" dirty="0"/>
              <a:t>HARIHARAN S</a:t>
            </a:r>
          </a:p>
          <a:p>
            <a:r>
              <a:rPr lang="en-IN" dirty="0"/>
              <a:t>AEROBIOSYS. INNOVATIONS. PVT. LTD.</a:t>
            </a:r>
          </a:p>
        </p:txBody>
      </p:sp>
    </p:spTree>
    <p:extLst>
      <p:ext uri="{BB962C8B-B14F-4D97-AF65-F5344CB8AC3E}">
        <p14:creationId xmlns:p14="http://schemas.microsoft.com/office/powerpoint/2010/main" val="234450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7F6-9DFF-F42C-ABD9-B87DA2445051}"/>
              </a:ext>
            </a:extLst>
          </p:cNvPr>
          <p:cNvSpPr>
            <a:spLocks noGrp="1"/>
          </p:cNvSpPr>
          <p:nvPr>
            <p:ph type="title"/>
          </p:nvPr>
        </p:nvSpPr>
        <p:spPr/>
        <p:txBody>
          <a:bodyPr/>
          <a:lstStyle/>
          <a:p>
            <a:r>
              <a:rPr lang="en-IN" b="1" dirty="0"/>
              <a:t>EXTRACTS FROM HAMILTON C1 VENTILATOR:</a:t>
            </a:r>
          </a:p>
        </p:txBody>
      </p:sp>
      <p:sp>
        <p:nvSpPr>
          <p:cNvPr id="3" name="Content Placeholder 2">
            <a:extLst>
              <a:ext uri="{FF2B5EF4-FFF2-40B4-BE49-F238E27FC236}">
                <a16:creationId xmlns:a16="http://schemas.microsoft.com/office/drawing/2014/main" id="{847C4EBC-4FD8-C7C1-E80B-C4B3DB50605B}"/>
              </a:ext>
            </a:extLst>
          </p:cNvPr>
          <p:cNvSpPr>
            <a:spLocks noGrp="1"/>
          </p:cNvSpPr>
          <p:nvPr>
            <p:ph sz="half" idx="1"/>
          </p:nvPr>
        </p:nvSpPr>
        <p:spPr/>
        <p:txBody>
          <a:bodyPr>
            <a:normAutofit fontScale="92500" lnSpcReduction="20000"/>
          </a:bodyPr>
          <a:lstStyle/>
          <a:p>
            <a:pPr marL="0" indent="0">
              <a:buNone/>
            </a:pPr>
            <a:r>
              <a:rPr lang="en-IN" dirty="0"/>
              <a:t>     </a:t>
            </a:r>
            <a:r>
              <a:rPr lang="en-IN" sz="1400" dirty="0"/>
              <a:t>The certain derived dynamic parameters of the Hamilton – C1 ventilators are been listed below as follows:</a:t>
            </a:r>
          </a:p>
          <a:p>
            <a:pPr marL="0" indent="0">
              <a:buNone/>
            </a:pPr>
            <a:r>
              <a:rPr lang="en-IN" sz="2000" dirty="0"/>
              <a:t>  P</a:t>
            </a:r>
            <a:r>
              <a:rPr lang="en-IN" sz="1400" dirty="0"/>
              <a:t>PEAK – CmH2O</a:t>
            </a:r>
            <a:endParaRPr lang="en-IN" sz="2000" dirty="0"/>
          </a:p>
          <a:p>
            <a:pPr marL="0" indent="0">
              <a:buNone/>
            </a:pPr>
            <a:r>
              <a:rPr lang="en-IN" sz="2000" dirty="0"/>
              <a:t>  </a:t>
            </a:r>
            <a:r>
              <a:rPr lang="en-IN" sz="2000" dirty="0" err="1"/>
              <a:t>P</a:t>
            </a:r>
            <a:r>
              <a:rPr lang="en-IN" sz="1400" dirty="0" err="1"/>
              <a:t>plateau</a:t>
            </a:r>
            <a:r>
              <a:rPr lang="en-IN" sz="1400" dirty="0"/>
              <a:t> </a:t>
            </a:r>
            <a:r>
              <a:rPr kumimoji="0" lang="en-IN" sz="1400" i="0" u="none" strike="noStrike" kern="1200" cap="none" spc="0" normalizeH="0" baseline="0" noProof="0" dirty="0">
                <a:ln>
                  <a:noFill/>
                </a:ln>
                <a:solidFill>
                  <a:prstClr val="black"/>
                </a:solidFill>
                <a:effectLst/>
                <a:uLnTx/>
                <a:uFillTx/>
                <a:latin typeface="Calibri" panose="020F0502020204030204"/>
                <a:ea typeface="+mn-ea"/>
                <a:cs typeface="+mn-cs"/>
              </a:rPr>
              <a:t>– CmH2O</a:t>
            </a:r>
            <a:endParaRPr lang="en-IN" sz="2000" dirty="0"/>
          </a:p>
          <a:p>
            <a:pPr marL="0" indent="0">
              <a:buNone/>
            </a:pPr>
            <a:r>
              <a:rPr lang="en-IN" sz="2000" dirty="0"/>
              <a:t>  </a:t>
            </a:r>
            <a:r>
              <a:rPr lang="en-IN" sz="2000" dirty="0" err="1"/>
              <a:t>Pmean</a:t>
            </a:r>
            <a:r>
              <a:rPr kumimoji="0" lang="en-IN" sz="1400" i="0" u="none" strike="noStrike" kern="1200" cap="none" spc="0" normalizeH="0" baseline="0" noProof="0" dirty="0">
                <a:ln>
                  <a:noFill/>
                </a:ln>
                <a:solidFill>
                  <a:prstClr val="black"/>
                </a:solidFill>
                <a:effectLst/>
                <a:uLnTx/>
                <a:uFillTx/>
                <a:latin typeface="Calibri" panose="020F0502020204030204"/>
                <a:ea typeface="+mn-ea"/>
                <a:cs typeface="+mn-cs"/>
              </a:rPr>
              <a:t> – CmH2O</a:t>
            </a:r>
            <a:endParaRPr lang="en-IN" sz="2000" dirty="0"/>
          </a:p>
          <a:p>
            <a:pPr marL="0" indent="0">
              <a:buNone/>
            </a:pPr>
            <a:r>
              <a:rPr lang="en-IN" sz="2000" dirty="0"/>
              <a:t>  PEEP </a:t>
            </a:r>
            <a:r>
              <a:rPr kumimoji="0" lang="en-IN" sz="1400" i="0" u="none" strike="noStrike" kern="1200" cap="none" spc="0" normalizeH="0" baseline="0" noProof="0" dirty="0">
                <a:ln>
                  <a:noFill/>
                </a:ln>
                <a:solidFill>
                  <a:prstClr val="black"/>
                </a:solidFill>
                <a:effectLst/>
                <a:uLnTx/>
                <a:uFillTx/>
                <a:latin typeface="Calibri" panose="020F0502020204030204"/>
                <a:ea typeface="+mn-ea"/>
                <a:cs typeface="+mn-cs"/>
              </a:rPr>
              <a:t>– CmH2O</a:t>
            </a:r>
            <a:endParaRPr lang="en-IN" sz="2000" dirty="0"/>
          </a:p>
          <a:p>
            <a:pPr marL="0" indent="0">
              <a:buNone/>
            </a:pPr>
            <a:r>
              <a:rPr lang="en-IN" sz="2000" dirty="0"/>
              <a:t>  P0.1 </a:t>
            </a:r>
            <a:r>
              <a:rPr kumimoji="0" lang="en-IN" sz="1400" i="0" u="none" strike="noStrike" kern="1200" cap="none" spc="0" normalizeH="0" baseline="0" noProof="0" dirty="0">
                <a:ln>
                  <a:noFill/>
                </a:ln>
                <a:solidFill>
                  <a:prstClr val="black"/>
                </a:solidFill>
                <a:effectLst/>
                <a:uLnTx/>
                <a:uFillTx/>
                <a:latin typeface="Calibri" panose="020F0502020204030204"/>
                <a:ea typeface="+mn-ea"/>
                <a:cs typeface="+mn-cs"/>
              </a:rPr>
              <a:t>– CmH2O</a:t>
            </a:r>
            <a:endParaRPr lang="en-IN" sz="2000" dirty="0"/>
          </a:p>
          <a:p>
            <a:pPr marL="0" indent="0">
              <a:buNone/>
            </a:pPr>
            <a:r>
              <a:rPr lang="en-IN" sz="2000" dirty="0"/>
              <a:t>  PTP </a:t>
            </a:r>
            <a:r>
              <a:rPr kumimoji="0" lang="en-IN" sz="1400" i="0" u="none" strike="noStrike" kern="1200" cap="none" spc="0" normalizeH="0" baseline="0" noProof="0" dirty="0">
                <a:ln>
                  <a:noFill/>
                </a:ln>
                <a:solidFill>
                  <a:prstClr val="black"/>
                </a:solidFill>
                <a:effectLst/>
                <a:uLnTx/>
                <a:uFillTx/>
                <a:latin typeface="Calibri" panose="020F0502020204030204"/>
                <a:ea typeface="+mn-ea"/>
                <a:cs typeface="+mn-cs"/>
              </a:rPr>
              <a:t>– CmH2O</a:t>
            </a:r>
            <a:endParaRPr lang="en-IN" sz="2000" dirty="0"/>
          </a:p>
          <a:p>
            <a:pPr marL="0" indent="0">
              <a:buNone/>
            </a:pPr>
            <a:r>
              <a:rPr lang="en-IN" sz="2000" dirty="0"/>
              <a:t>  </a:t>
            </a:r>
            <a:r>
              <a:rPr lang="en-IN" sz="2000" dirty="0" err="1"/>
              <a:t>Autopeep</a:t>
            </a:r>
            <a:r>
              <a:rPr lang="en-IN" sz="2000" dirty="0"/>
              <a:t> </a:t>
            </a: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 CmH2O</a:t>
            </a:r>
            <a:endParaRPr lang="en-IN" sz="2000" dirty="0"/>
          </a:p>
          <a:p>
            <a:pPr marL="0" indent="0">
              <a:buNone/>
            </a:pPr>
            <a:r>
              <a:rPr lang="en-IN" sz="2000" dirty="0"/>
              <a:t>  Inspiratory flow – lit/min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000" dirty="0"/>
              <a:t>  Expiratory flow  </a:t>
            </a:r>
            <a:r>
              <a:rPr kumimoji="0" lang="en-IN" sz="2100" b="0" i="0" u="none" strike="noStrike" kern="1200" cap="none" spc="0" normalizeH="0" baseline="0" noProof="0" dirty="0">
                <a:ln>
                  <a:noFill/>
                </a:ln>
                <a:solidFill>
                  <a:prstClr val="black"/>
                </a:solidFill>
                <a:effectLst/>
                <a:uLnTx/>
                <a:uFillTx/>
                <a:latin typeface="Calibri" panose="020F0502020204030204"/>
                <a:ea typeface="+mn-ea"/>
                <a:cs typeface="+mn-cs"/>
              </a:rPr>
              <a:t>– lit/min</a:t>
            </a:r>
            <a:endParaRPr lang="en-IN" sz="2000" dirty="0"/>
          </a:p>
          <a:p>
            <a:pPr marL="0" indent="0">
              <a:buNone/>
            </a:pPr>
            <a:r>
              <a:rPr lang="en-IN" sz="2000" dirty="0"/>
              <a:t>  </a:t>
            </a:r>
            <a:r>
              <a:rPr lang="en-IN" sz="2000" dirty="0" err="1"/>
              <a:t>Vti</a:t>
            </a:r>
            <a:r>
              <a:rPr lang="en-IN" sz="2000" dirty="0"/>
              <a:t> - ml</a:t>
            </a:r>
          </a:p>
        </p:txBody>
      </p:sp>
      <p:sp>
        <p:nvSpPr>
          <p:cNvPr id="4" name="Content Placeholder 3">
            <a:extLst>
              <a:ext uri="{FF2B5EF4-FFF2-40B4-BE49-F238E27FC236}">
                <a16:creationId xmlns:a16="http://schemas.microsoft.com/office/drawing/2014/main" id="{AB8A0A18-F3EE-65CC-1313-72755A865E15}"/>
              </a:ext>
            </a:extLst>
          </p:cNvPr>
          <p:cNvSpPr>
            <a:spLocks noGrp="1"/>
          </p:cNvSpPr>
          <p:nvPr>
            <p:ph sz="half" idx="2"/>
          </p:nvPr>
        </p:nvSpPr>
        <p:spPr/>
        <p:txBody>
          <a:bodyPr>
            <a:normAutofit fontScale="92500" lnSpcReduction="20000"/>
          </a:bodyPr>
          <a:lstStyle/>
          <a:p>
            <a:endParaRPr lang="en-IN" dirty="0"/>
          </a:p>
          <a:p>
            <a:pPr marL="0" indent="0">
              <a:buNone/>
            </a:pPr>
            <a:r>
              <a:rPr lang="en-IN" sz="2000" dirty="0"/>
              <a:t>VTE (</a:t>
            </a:r>
            <a:r>
              <a:rPr lang="en-IN" sz="2000" dirty="0" err="1"/>
              <a:t>spont</a:t>
            </a:r>
            <a:r>
              <a:rPr lang="en-IN" sz="2000" dirty="0"/>
              <a:t>)</a:t>
            </a:r>
          </a:p>
          <a:p>
            <a:pPr marL="0" indent="0">
              <a:buNone/>
            </a:pPr>
            <a:r>
              <a:rPr lang="en-IN" sz="2000" dirty="0"/>
              <a:t>Expiratory Minute Volume</a:t>
            </a:r>
          </a:p>
          <a:p>
            <a:pPr marL="0" indent="0">
              <a:buNone/>
            </a:pPr>
            <a:r>
              <a:rPr lang="en-IN" sz="2000" dirty="0"/>
              <a:t>MV (</a:t>
            </a:r>
            <a:r>
              <a:rPr lang="en-IN" sz="2000" dirty="0" err="1"/>
              <a:t>spont</a:t>
            </a:r>
            <a:r>
              <a:rPr lang="en-IN" sz="2000" dirty="0"/>
              <a:t>)</a:t>
            </a:r>
          </a:p>
          <a:p>
            <a:pPr marL="0" indent="0">
              <a:buNone/>
            </a:pPr>
            <a:r>
              <a:rPr lang="en-IN" sz="2000" dirty="0"/>
              <a:t>f Total ( b/min)</a:t>
            </a:r>
          </a:p>
          <a:p>
            <a:pPr marL="0" indent="0">
              <a:buNone/>
            </a:pPr>
            <a:r>
              <a:rPr lang="en-IN" sz="2000" dirty="0"/>
              <a:t>f </a:t>
            </a:r>
            <a:r>
              <a:rPr lang="en-IN" sz="2000" dirty="0" err="1"/>
              <a:t>Spont</a:t>
            </a:r>
            <a:r>
              <a:rPr lang="en-IN" sz="2000" dirty="0"/>
              <a:t> (b/min)</a:t>
            </a:r>
          </a:p>
          <a:p>
            <a:pPr marL="0" indent="0">
              <a:buNone/>
            </a:pPr>
            <a:r>
              <a:rPr lang="en-IN" sz="2000" dirty="0"/>
              <a:t>Ti, </a:t>
            </a:r>
            <a:r>
              <a:rPr lang="en-IN" sz="2000" dirty="0" err="1"/>
              <a:t>Te</a:t>
            </a:r>
            <a:r>
              <a:rPr lang="en-IN" sz="2000" dirty="0"/>
              <a:t>, I:E</a:t>
            </a:r>
          </a:p>
          <a:p>
            <a:pPr marL="0" indent="0">
              <a:buNone/>
            </a:pPr>
            <a:r>
              <a:rPr lang="en-IN" sz="2000" dirty="0"/>
              <a:t>Vt / BW (ml/kg)</a:t>
            </a:r>
          </a:p>
          <a:p>
            <a:pPr marL="0" indent="0">
              <a:buNone/>
            </a:pPr>
            <a:r>
              <a:rPr lang="en-IN" sz="2000" dirty="0" err="1"/>
              <a:t>Rinsp</a:t>
            </a:r>
            <a:r>
              <a:rPr lang="en-IN" sz="2000" dirty="0"/>
              <a:t> (CmH20/l/s)</a:t>
            </a:r>
          </a:p>
          <a:p>
            <a:pPr marL="0" indent="0">
              <a:buNone/>
            </a:pPr>
            <a:r>
              <a:rPr lang="en-IN" sz="2000" dirty="0" err="1"/>
              <a:t>Cstat</a:t>
            </a:r>
            <a:r>
              <a:rPr lang="en-IN" sz="2000" dirty="0"/>
              <a:t> (ml/cmH2O)</a:t>
            </a:r>
          </a:p>
          <a:p>
            <a:pPr marL="0" indent="0">
              <a:buNone/>
            </a:pPr>
            <a:r>
              <a:rPr lang="en-IN" sz="2000" dirty="0" err="1"/>
              <a:t>Rexp</a:t>
            </a:r>
            <a:r>
              <a:rPr lang="en-IN" sz="2000" dirty="0"/>
              <a:t> (seconds)</a:t>
            </a:r>
          </a:p>
          <a:p>
            <a:pPr marL="0" indent="0">
              <a:buNone/>
            </a:pPr>
            <a:r>
              <a:rPr lang="en-IN" sz="2000" dirty="0" err="1"/>
              <a:t>Vleak</a:t>
            </a:r>
            <a:r>
              <a:rPr lang="en-IN" sz="2000" dirty="0"/>
              <a:t> (%)</a:t>
            </a:r>
          </a:p>
        </p:txBody>
      </p:sp>
    </p:spTree>
    <p:extLst>
      <p:ext uri="{BB962C8B-B14F-4D97-AF65-F5344CB8AC3E}">
        <p14:creationId xmlns:p14="http://schemas.microsoft.com/office/powerpoint/2010/main" val="70693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F268-85B7-F3F1-737B-56A02C6A4717}"/>
              </a:ext>
            </a:extLst>
          </p:cNvPr>
          <p:cNvSpPr>
            <a:spLocks noGrp="1"/>
          </p:cNvSpPr>
          <p:nvPr>
            <p:ph type="title"/>
          </p:nvPr>
        </p:nvSpPr>
        <p:spPr>
          <a:xfrm>
            <a:off x="838200" y="365125"/>
            <a:ext cx="10515600" cy="848533"/>
          </a:xfrm>
        </p:spPr>
        <p:txBody>
          <a:bodyPr/>
          <a:lstStyle/>
          <a:p>
            <a:endParaRPr lang="en-IN" dirty="0"/>
          </a:p>
        </p:txBody>
      </p:sp>
      <p:sp>
        <p:nvSpPr>
          <p:cNvPr id="3" name="Content Placeholder 2">
            <a:extLst>
              <a:ext uri="{FF2B5EF4-FFF2-40B4-BE49-F238E27FC236}">
                <a16:creationId xmlns:a16="http://schemas.microsoft.com/office/drawing/2014/main" id="{B991962F-743C-D16D-B8C1-65E45F03AE9E}"/>
              </a:ext>
            </a:extLst>
          </p:cNvPr>
          <p:cNvSpPr>
            <a:spLocks noGrp="1"/>
          </p:cNvSpPr>
          <p:nvPr>
            <p:ph sz="half" idx="1"/>
          </p:nvPr>
        </p:nvSpPr>
        <p:spPr>
          <a:xfrm>
            <a:off x="838200" y="1396538"/>
            <a:ext cx="5181600" cy="4780425"/>
          </a:xfrm>
        </p:spPr>
        <p:txBody>
          <a:bodyPr/>
          <a:lstStyle/>
          <a:p>
            <a:pPr marL="0" indent="0">
              <a:buNone/>
            </a:pPr>
            <a:r>
              <a:rPr lang="en-IN" dirty="0"/>
              <a:t>  </a:t>
            </a:r>
            <a:r>
              <a:rPr lang="en-IN" sz="2000" dirty="0"/>
              <a:t>MV Leak (l/min)</a:t>
            </a:r>
          </a:p>
          <a:p>
            <a:pPr marL="0" indent="0">
              <a:buNone/>
            </a:pPr>
            <a:r>
              <a:rPr lang="en-IN" sz="2000" dirty="0"/>
              <a:t>   Oxygen (%)</a:t>
            </a:r>
          </a:p>
          <a:p>
            <a:pPr marL="0" indent="0">
              <a:buNone/>
            </a:pPr>
            <a:r>
              <a:rPr lang="en-IN" sz="2000" dirty="0"/>
              <a:t>   P(cuff) – CmH2O</a:t>
            </a:r>
          </a:p>
          <a:p>
            <a:pPr marL="0" indent="0">
              <a:buNone/>
            </a:pPr>
            <a:endParaRPr lang="en-IN" sz="2000" dirty="0"/>
          </a:p>
          <a:p>
            <a:pPr marL="0" indent="0">
              <a:buNone/>
            </a:pPr>
            <a:r>
              <a:rPr lang="en-IN" sz="2000" b="1" dirty="0"/>
              <a:t>SPECIFIC FOR SPO2 SENSOR CONNECTED CONDITION:</a:t>
            </a:r>
          </a:p>
          <a:p>
            <a:pPr marL="0" indent="0">
              <a:buNone/>
            </a:pPr>
            <a:r>
              <a:rPr lang="en-IN" sz="2000" dirty="0"/>
              <a:t>   Pulse (l/min)</a:t>
            </a:r>
          </a:p>
          <a:p>
            <a:pPr marL="0" indent="0">
              <a:buNone/>
            </a:pPr>
            <a:r>
              <a:rPr lang="en-IN" sz="2000" dirty="0"/>
              <a:t>   SPO2 %</a:t>
            </a:r>
          </a:p>
          <a:p>
            <a:pPr marL="0" indent="0">
              <a:buNone/>
            </a:pPr>
            <a:r>
              <a:rPr lang="en-IN" sz="2000" dirty="0"/>
              <a:t>  </a:t>
            </a:r>
            <a:endParaRPr lang="en-IN" dirty="0"/>
          </a:p>
        </p:txBody>
      </p:sp>
      <p:sp>
        <p:nvSpPr>
          <p:cNvPr id="4" name="Content Placeholder 3">
            <a:extLst>
              <a:ext uri="{FF2B5EF4-FFF2-40B4-BE49-F238E27FC236}">
                <a16:creationId xmlns:a16="http://schemas.microsoft.com/office/drawing/2014/main" id="{99A5D928-B1C1-EEEB-E173-6AE92127FD50}"/>
              </a:ext>
            </a:extLst>
          </p:cNvPr>
          <p:cNvSpPr>
            <a:spLocks noGrp="1"/>
          </p:cNvSpPr>
          <p:nvPr>
            <p:ph sz="half" idx="2"/>
          </p:nvPr>
        </p:nvSpPr>
        <p:spPr>
          <a:xfrm>
            <a:off x="6172200" y="1396538"/>
            <a:ext cx="5181600" cy="4780425"/>
          </a:xfrm>
        </p:spPr>
        <p:txBody>
          <a:bodyPr>
            <a:normAutofit/>
          </a:bodyPr>
          <a:lstStyle/>
          <a:p>
            <a:pPr marL="0" indent="0">
              <a:buNone/>
            </a:pPr>
            <a:r>
              <a:rPr lang="en-IN" sz="2000" b="1" dirty="0"/>
              <a:t>SPECIFIC FOR CO2 ELIMINATION CONDITION:</a:t>
            </a:r>
          </a:p>
          <a:p>
            <a:pPr marL="0" indent="0">
              <a:buNone/>
            </a:pPr>
            <a:r>
              <a:rPr lang="en-IN" sz="2000" dirty="0"/>
              <a:t>  </a:t>
            </a:r>
            <a:r>
              <a:rPr lang="en-IN" sz="2000" dirty="0" err="1"/>
              <a:t>Vdaw</a:t>
            </a:r>
            <a:r>
              <a:rPr lang="en-IN" sz="2000" dirty="0"/>
              <a:t> (ml)</a:t>
            </a:r>
          </a:p>
          <a:p>
            <a:pPr marL="0" indent="0">
              <a:buNone/>
            </a:pPr>
            <a:r>
              <a:rPr lang="en-IN" sz="2000" dirty="0"/>
              <a:t>  Slope CO2 (%CO2/lit)</a:t>
            </a:r>
          </a:p>
          <a:p>
            <a:pPr marL="0" indent="0">
              <a:buNone/>
            </a:pPr>
            <a:r>
              <a:rPr lang="en-IN" sz="2000" dirty="0"/>
              <a:t>  </a:t>
            </a:r>
            <a:r>
              <a:rPr lang="en-IN" sz="2000" dirty="0" err="1"/>
              <a:t>Vtalv</a:t>
            </a:r>
            <a:r>
              <a:rPr lang="en-IN" sz="2000" dirty="0"/>
              <a:t> (ml)</a:t>
            </a:r>
          </a:p>
          <a:p>
            <a:pPr marL="0" indent="0">
              <a:buNone/>
            </a:pPr>
            <a:r>
              <a:rPr lang="en-IN" sz="2000" dirty="0"/>
              <a:t>  </a:t>
            </a:r>
            <a:r>
              <a:rPr lang="en-IN" sz="2000" dirty="0" err="1"/>
              <a:t>Valv</a:t>
            </a:r>
            <a:r>
              <a:rPr lang="en-IN" sz="2000" dirty="0"/>
              <a:t> (l/min)</a:t>
            </a:r>
          </a:p>
          <a:p>
            <a:pPr marL="0" indent="0">
              <a:buNone/>
            </a:pPr>
            <a:r>
              <a:rPr lang="en-IN" sz="2000" dirty="0"/>
              <a:t>  </a:t>
            </a:r>
            <a:r>
              <a:rPr lang="en-IN" sz="2000" dirty="0" err="1"/>
              <a:t>Vdaw</a:t>
            </a:r>
            <a:r>
              <a:rPr lang="en-IN" sz="2000" dirty="0"/>
              <a:t> / VTE (%)</a:t>
            </a:r>
          </a:p>
          <a:p>
            <a:pPr marL="0" indent="0">
              <a:buNone/>
            </a:pPr>
            <a:r>
              <a:rPr lang="en-IN" sz="2000" dirty="0"/>
              <a:t>  PetCO2 (mmHg)</a:t>
            </a:r>
          </a:p>
          <a:p>
            <a:pPr marL="0" indent="0">
              <a:buNone/>
            </a:pPr>
            <a:r>
              <a:rPr lang="en-IN" sz="2000" dirty="0"/>
              <a:t>  FetCO2 (%)</a:t>
            </a:r>
          </a:p>
          <a:p>
            <a:pPr marL="0" indent="0">
              <a:buNone/>
            </a:pPr>
            <a:r>
              <a:rPr lang="en-IN" sz="2000" dirty="0"/>
              <a:t>  VeCO2 (ml)</a:t>
            </a:r>
          </a:p>
          <a:p>
            <a:pPr marL="0" indent="0">
              <a:buNone/>
            </a:pPr>
            <a:r>
              <a:rPr lang="en-IN" sz="2000" dirty="0"/>
              <a:t>  V ‘CO2 (ml/min)</a:t>
            </a:r>
          </a:p>
        </p:txBody>
      </p:sp>
    </p:spTree>
    <p:extLst>
      <p:ext uri="{BB962C8B-B14F-4D97-AF65-F5344CB8AC3E}">
        <p14:creationId xmlns:p14="http://schemas.microsoft.com/office/powerpoint/2010/main" val="146915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EBAA-B417-531D-EE36-77C79E4595B3}"/>
              </a:ext>
            </a:extLst>
          </p:cNvPr>
          <p:cNvSpPr>
            <a:spLocks noGrp="1"/>
          </p:cNvSpPr>
          <p:nvPr>
            <p:ph type="title"/>
          </p:nvPr>
        </p:nvSpPr>
        <p:spPr>
          <a:xfrm>
            <a:off x="838200" y="365125"/>
            <a:ext cx="10515600" cy="732155"/>
          </a:xfrm>
        </p:spPr>
        <p:txBody>
          <a:bodyPr/>
          <a:lstStyle/>
          <a:p>
            <a:r>
              <a:rPr lang="en-IN" b="1" dirty="0"/>
              <a:t>GETINGE – C1 VENTILATOR EXTRACTS:</a:t>
            </a:r>
          </a:p>
        </p:txBody>
      </p:sp>
      <p:sp>
        <p:nvSpPr>
          <p:cNvPr id="3" name="Content Placeholder 2">
            <a:extLst>
              <a:ext uri="{FF2B5EF4-FFF2-40B4-BE49-F238E27FC236}">
                <a16:creationId xmlns:a16="http://schemas.microsoft.com/office/drawing/2014/main" id="{B6835AA9-F305-F536-7AD2-9E711ABDFF2E}"/>
              </a:ext>
            </a:extLst>
          </p:cNvPr>
          <p:cNvSpPr>
            <a:spLocks noGrp="1"/>
          </p:cNvSpPr>
          <p:nvPr>
            <p:ph sz="half" idx="1"/>
          </p:nvPr>
        </p:nvSpPr>
        <p:spPr>
          <a:xfrm>
            <a:off x="838200" y="1363287"/>
            <a:ext cx="5181600" cy="4813676"/>
          </a:xfrm>
        </p:spPr>
        <p:txBody>
          <a:bodyPr>
            <a:normAutofit/>
          </a:bodyPr>
          <a:lstStyle/>
          <a:p>
            <a:pPr marL="0" indent="0">
              <a:buNone/>
            </a:pPr>
            <a:r>
              <a:rPr lang="en-IN" sz="2000" dirty="0"/>
              <a:t>PBW / VT (ml/kg) </a:t>
            </a:r>
          </a:p>
          <a:p>
            <a:pPr marL="0" indent="0">
              <a:buNone/>
            </a:pPr>
            <a:r>
              <a:rPr lang="en-IN" sz="2000" dirty="0"/>
              <a:t>Target volume (ml/kg)</a:t>
            </a:r>
          </a:p>
          <a:p>
            <a:pPr marL="0" indent="0">
              <a:buNone/>
            </a:pPr>
            <a:r>
              <a:rPr lang="en-IN" sz="2000" dirty="0" err="1"/>
              <a:t>Mve</a:t>
            </a:r>
            <a:r>
              <a:rPr lang="en-IN" sz="2000" dirty="0"/>
              <a:t> (l/min)</a:t>
            </a:r>
          </a:p>
          <a:p>
            <a:pPr marL="0" indent="0">
              <a:buNone/>
            </a:pPr>
            <a:r>
              <a:rPr lang="en-IN" sz="2000" dirty="0"/>
              <a:t>Trigger (l/min)</a:t>
            </a:r>
          </a:p>
          <a:p>
            <a:pPr marL="0" indent="0">
              <a:buNone/>
            </a:pPr>
            <a:r>
              <a:rPr lang="en-IN" sz="2000" dirty="0" err="1"/>
              <a:t>Pmean</a:t>
            </a:r>
            <a:r>
              <a:rPr lang="en-IN" sz="2000" dirty="0"/>
              <a:t> (CmH2O)</a:t>
            </a:r>
          </a:p>
          <a:p>
            <a:pPr marL="0" indent="0">
              <a:buNone/>
            </a:pPr>
            <a:r>
              <a:rPr lang="en-IN" sz="2000" dirty="0" err="1"/>
              <a:t>FLOWee</a:t>
            </a:r>
            <a:r>
              <a:rPr lang="en-IN" sz="2000" dirty="0"/>
              <a:t> (b/min)</a:t>
            </a:r>
          </a:p>
          <a:p>
            <a:pPr marL="0" indent="0">
              <a:buNone/>
            </a:pPr>
            <a:r>
              <a:rPr lang="en-IN" sz="2000" dirty="0" err="1"/>
              <a:t>RRsp</a:t>
            </a:r>
            <a:r>
              <a:rPr lang="en-IN" sz="2000" dirty="0"/>
              <a:t> (b/min)</a:t>
            </a:r>
          </a:p>
          <a:p>
            <a:pPr marL="0" indent="0">
              <a:buNone/>
            </a:pPr>
            <a:r>
              <a:rPr lang="en-IN" sz="2000" dirty="0" err="1"/>
              <a:t>WOPvent</a:t>
            </a:r>
            <a:r>
              <a:rPr lang="en-IN" sz="2000" dirty="0"/>
              <a:t> ()</a:t>
            </a:r>
          </a:p>
          <a:p>
            <a:pPr marL="0" indent="0">
              <a:buNone/>
            </a:pPr>
            <a:r>
              <a:rPr lang="en-IN" sz="2000" dirty="0" err="1"/>
              <a:t>Cstatic</a:t>
            </a:r>
            <a:r>
              <a:rPr lang="en-IN" sz="2000" dirty="0"/>
              <a:t> (ml/CmH2O)</a:t>
            </a:r>
          </a:p>
          <a:p>
            <a:pPr marL="0" indent="0">
              <a:buNone/>
            </a:pPr>
            <a:r>
              <a:rPr lang="en-IN" sz="2000" dirty="0" err="1"/>
              <a:t>Pdrive</a:t>
            </a:r>
            <a:r>
              <a:rPr lang="en-IN" sz="2000" dirty="0"/>
              <a:t> (CmH2O)</a:t>
            </a:r>
          </a:p>
          <a:p>
            <a:pPr marL="0" indent="0">
              <a:buNone/>
            </a:pPr>
            <a:r>
              <a:rPr lang="en-IN" sz="2000" dirty="0"/>
              <a:t>E (CmH2O/l)</a:t>
            </a:r>
          </a:p>
        </p:txBody>
      </p:sp>
      <p:sp>
        <p:nvSpPr>
          <p:cNvPr id="4" name="Content Placeholder 3">
            <a:extLst>
              <a:ext uri="{FF2B5EF4-FFF2-40B4-BE49-F238E27FC236}">
                <a16:creationId xmlns:a16="http://schemas.microsoft.com/office/drawing/2014/main" id="{B20F3317-7787-2F54-E7EE-C2F0C722DE14}"/>
              </a:ext>
            </a:extLst>
          </p:cNvPr>
          <p:cNvSpPr>
            <a:spLocks noGrp="1"/>
          </p:cNvSpPr>
          <p:nvPr>
            <p:ph sz="half" idx="2"/>
          </p:nvPr>
        </p:nvSpPr>
        <p:spPr>
          <a:xfrm>
            <a:off x="6172200" y="1363287"/>
            <a:ext cx="5181600" cy="4813676"/>
          </a:xfrm>
        </p:spPr>
        <p:txBody>
          <a:bodyPr>
            <a:normAutofit/>
          </a:bodyPr>
          <a:lstStyle/>
          <a:p>
            <a:pPr marL="0" indent="0">
              <a:buNone/>
            </a:pPr>
            <a:r>
              <a:rPr lang="en-IN" sz="2000" dirty="0"/>
              <a:t>Re (CmH2O/ l/s)</a:t>
            </a:r>
          </a:p>
          <a:p>
            <a:pPr marL="0" indent="0">
              <a:buNone/>
            </a:pPr>
            <a:r>
              <a:rPr lang="en-IN" sz="2000" dirty="0"/>
              <a:t>Ri</a:t>
            </a:r>
          </a:p>
          <a:p>
            <a:pPr marL="0" indent="0">
              <a:buNone/>
            </a:pPr>
            <a:r>
              <a:rPr lang="en-IN" sz="2000" dirty="0"/>
              <a:t>O2 boost (100%)</a:t>
            </a:r>
          </a:p>
          <a:p>
            <a:pPr marL="0" indent="0">
              <a:buNone/>
            </a:pPr>
            <a:r>
              <a:rPr lang="en-IN" sz="2000" dirty="0" err="1"/>
              <a:t>Pplateau</a:t>
            </a:r>
            <a:r>
              <a:rPr lang="en-IN" sz="2000" dirty="0"/>
              <a:t> (CmH2O)</a:t>
            </a:r>
          </a:p>
          <a:p>
            <a:pPr marL="0" indent="0">
              <a:buNone/>
            </a:pPr>
            <a:r>
              <a:rPr lang="en-IN" sz="2000" dirty="0" err="1"/>
              <a:t>Te</a:t>
            </a:r>
            <a:r>
              <a:rPr lang="en-IN" sz="2000" dirty="0"/>
              <a:t> (s)</a:t>
            </a:r>
          </a:p>
        </p:txBody>
      </p:sp>
    </p:spTree>
    <p:extLst>
      <p:ext uri="{BB962C8B-B14F-4D97-AF65-F5344CB8AC3E}">
        <p14:creationId xmlns:p14="http://schemas.microsoft.com/office/powerpoint/2010/main" val="291212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F5C8-9700-1A9F-E9CA-FAE90AECB0F5}"/>
              </a:ext>
            </a:extLst>
          </p:cNvPr>
          <p:cNvSpPr>
            <a:spLocks noGrp="1"/>
          </p:cNvSpPr>
          <p:nvPr>
            <p:ph type="title"/>
          </p:nvPr>
        </p:nvSpPr>
        <p:spPr/>
        <p:txBody>
          <a:bodyPr/>
          <a:lstStyle/>
          <a:p>
            <a:r>
              <a:rPr lang="en-IN" dirty="0"/>
              <a:t>FOR ALERT BASED CONTENT FROM EXTRACTS:</a:t>
            </a:r>
          </a:p>
        </p:txBody>
      </p:sp>
      <p:sp>
        <p:nvSpPr>
          <p:cNvPr id="3" name="Content Placeholder 2">
            <a:extLst>
              <a:ext uri="{FF2B5EF4-FFF2-40B4-BE49-F238E27FC236}">
                <a16:creationId xmlns:a16="http://schemas.microsoft.com/office/drawing/2014/main" id="{6790460A-8188-582E-1345-759FB4F8886E}"/>
              </a:ext>
            </a:extLst>
          </p:cNvPr>
          <p:cNvSpPr>
            <a:spLocks noGrp="1"/>
          </p:cNvSpPr>
          <p:nvPr>
            <p:ph idx="1"/>
          </p:nvPr>
        </p:nvSpPr>
        <p:spPr/>
        <p:txBody>
          <a:bodyPr>
            <a:normAutofit/>
          </a:bodyPr>
          <a:lstStyle/>
          <a:p>
            <a:r>
              <a:rPr lang="en-IN" sz="2000" dirty="0"/>
              <a:t>  I was assigned to examine the way the alerts get popped up and the cause for the alert </a:t>
            </a:r>
          </a:p>
          <a:p>
            <a:r>
              <a:rPr lang="en-IN" sz="2000" dirty="0"/>
              <a:t>  I watched certain resources where they deal with the Priorities of the alerts but not able to find the causes related one.</a:t>
            </a:r>
          </a:p>
          <a:p>
            <a:pPr marL="0" indent="0">
              <a:buNone/>
            </a:pPr>
            <a:r>
              <a:rPr lang="en-IN" sz="2000" dirty="0"/>
              <a:t> </a:t>
            </a:r>
          </a:p>
          <a:p>
            <a:pPr marL="0" indent="0">
              <a:buNone/>
            </a:pPr>
            <a:r>
              <a:rPr lang="en-IN" sz="2000" dirty="0"/>
              <a:t>  In Getinge ventilators:</a:t>
            </a:r>
          </a:p>
          <a:p>
            <a:pPr marL="0" indent="0">
              <a:buNone/>
            </a:pPr>
            <a:r>
              <a:rPr lang="en-IN" sz="2000" dirty="0"/>
              <a:t>  The alert message shows up the Alert name alongside with the cause of alarm &amp; checklist to overcome the alert at that moment.</a:t>
            </a:r>
          </a:p>
          <a:p>
            <a:pPr marL="0" indent="0">
              <a:buNone/>
            </a:pPr>
            <a:r>
              <a:rPr lang="en-IN" sz="2000" dirty="0"/>
              <a:t>For example:</a:t>
            </a:r>
          </a:p>
          <a:p>
            <a:pPr marL="0" indent="0">
              <a:buNone/>
            </a:pPr>
            <a:r>
              <a:rPr lang="en-IN" sz="2000" dirty="0"/>
              <a:t>Alert        : Expiratory minute volume low</a:t>
            </a:r>
          </a:p>
          <a:p>
            <a:pPr marL="0" indent="0">
              <a:buNone/>
            </a:pPr>
            <a:r>
              <a:rPr lang="en-IN" sz="2000" dirty="0"/>
              <a:t>Cause      : rate is high.</a:t>
            </a:r>
          </a:p>
          <a:p>
            <a:pPr marL="0" indent="0">
              <a:buNone/>
            </a:pPr>
            <a:r>
              <a:rPr lang="en-IN" sz="2000" dirty="0"/>
              <a:t>Checklist :  Check patient, </a:t>
            </a:r>
            <a:r>
              <a:rPr lang="en-IN" sz="2000" dirty="0" err="1"/>
              <a:t>patients’s</a:t>
            </a:r>
            <a:r>
              <a:rPr lang="en-IN" sz="2000" dirty="0"/>
              <a:t> circuit and ventilator settings.</a:t>
            </a:r>
          </a:p>
        </p:txBody>
      </p:sp>
    </p:spTree>
    <p:extLst>
      <p:ext uri="{BB962C8B-B14F-4D97-AF65-F5344CB8AC3E}">
        <p14:creationId xmlns:p14="http://schemas.microsoft.com/office/powerpoint/2010/main" val="295889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E73F-027D-DDD4-068B-CBE16BB99CBA}"/>
              </a:ext>
            </a:extLst>
          </p:cNvPr>
          <p:cNvSpPr>
            <a:spLocks noGrp="1"/>
          </p:cNvSpPr>
          <p:nvPr>
            <p:ph type="title"/>
          </p:nvPr>
        </p:nvSpPr>
        <p:spPr>
          <a:xfrm>
            <a:off x="838200" y="365126"/>
            <a:ext cx="10515600" cy="673965"/>
          </a:xfrm>
        </p:spPr>
        <p:txBody>
          <a:bodyPr>
            <a:normAutofit fontScale="90000"/>
          </a:bodyPr>
          <a:lstStyle/>
          <a:p>
            <a:r>
              <a:rPr lang="en-US" dirty="0"/>
              <a:t>ALERT PARAMETERS:</a:t>
            </a:r>
            <a:endParaRPr lang="en-IN" dirty="0"/>
          </a:p>
        </p:txBody>
      </p:sp>
      <p:sp>
        <p:nvSpPr>
          <p:cNvPr id="3" name="Content Placeholder 2">
            <a:extLst>
              <a:ext uri="{FF2B5EF4-FFF2-40B4-BE49-F238E27FC236}">
                <a16:creationId xmlns:a16="http://schemas.microsoft.com/office/drawing/2014/main" id="{8B45C304-3F72-D612-D18C-F86E092DAE8D}"/>
              </a:ext>
            </a:extLst>
          </p:cNvPr>
          <p:cNvSpPr>
            <a:spLocks noGrp="1"/>
          </p:cNvSpPr>
          <p:nvPr>
            <p:ph idx="1"/>
          </p:nvPr>
        </p:nvSpPr>
        <p:spPr>
          <a:xfrm>
            <a:off x="838200" y="1149928"/>
            <a:ext cx="5687291" cy="5027036"/>
          </a:xfrm>
        </p:spPr>
        <p:txBody>
          <a:bodyPr>
            <a:normAutofit/>
          </a:bodyPr>
          <a:lstStyle/>
          <a:p>
            <a:r>
              <a:rPr lang="en-US" sz="2000" dirty="0"/>
              <a:t>  Check flow sensor for water alarm :</a:t>
            </a:r>
          </a:p>
          <a:p>
            <a:pPr marL="0" indent="0">
              <a:buNone/>
            </a:pPr>
            <a:r>
              <a:rPr lang="en-US" sz="2000" dirty="0"/>
              <a:t>      Begins as medium priority and if not acknowledged within 60 seconds turns to be a high priority alarm.(only in neonate case).</a:t>
            </a:r>
          </a:p>
          <a:p>
            <a:pPr marL="0" indent="0">
              <a:buNone/>
            </a:pPr>
            <a:r>
              <a:rPr lang="en-US" sz="2000" dirty="0"/>
              <a:t>  </a:t>
            </a:r>
            <a:r>
              <a:rPr lang="en-US" sz="2000" b="1" dirty="0"/>
              <a:t>Note: I Hamilton C1 the alarm sound used has different sound </a:t>
            </a:r>
            <a:r>
              <a:rPr lang="en-US" sz="2000" b="1" dirty="0" err="1"/>
              <a:t>rythm</a:t>
            </a:r>
            <a:r>
              <a:rPr lang="en-US" sz="2000" b="1" dirty="0"/>
              <a:t> for different priorities.</a:t>
            </a:r>
          </a:p>
          <a:p>
            <a:pPr marL="0" indent="0">
              <a:buNone/>
            </a:pPr>
            <a:r>
              <a:rPr lang="en-US" sz="2000" b="1" dirty="0"/>
              <a:t>   </a:t>
            </a:r>
          </a:p>
          <a:p>
            <a:pPr marL="0" indent="0">
              <a:buNone/>
            </a:pPr>
            <a:r>
              <a:rPr lang="en-US" sz="2000" b="1" dirty="0"/>
              <a:t> </a:t>
            </a:r>
            <a:r>
              <a:rPr lang="en-US" sz="2000" dirty="0"/>
              <a:t>I had also gathered a certain alert ranges for the parameter considerations of the ventilators and they are given below as follows:</a:t>
            </a:r>
          </a:p>
          <a:p>
            <a:pPr marL="0" indent="0">
              <a:buNone/>
            </a:pPr>
            <a:endParaRPr lang="en-US" sz="2000" dirty="0"/>
          </a:p>
          <a:p>
            <a:pPr marL="0" indent="0">
              <a:buNone/>
            </a:pPr>
            <a:r>
              <a:rPr lang="en-US" sz="2000" dirty="0"/>
              <a:t>These data were arrived from the Getinge ventilator manuals.</a:t>
            </a:r>
          </a:p>
          <a:p>
            <a:pPr marL="0" indent="0">
              <a:buNone/>
            </a:pPr>
            <a:endParaRPr lang="en-US" sz="2000" b="1" dirty="0"/>
          </a:p>
          <a:p>
            <a:pPr marL="0" indent="0">
              <a:buNone/>
            </a:pPr>
            <a:endParaRPr lang="en-IN" sz="2000" b="1" dirty="0"/>
          </a:p>
        </p:txBody>
      </p:sp>
      <p:pic>
        <p:nvPicPr>
          <p:cNvPr id="5" name="Picture 4">
            <a:extLst>
              <a:ext uri="{FF2B5EF4-FFF2-40B4-BE49-F238E27FC236}">
                <a16:creationId xmlns:a16="http://schemas.microsoft.com/office/drawing/2014/main" id="{36B5AB7A-8EAC-9FBE-D867-49034F598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571" y="798022"/>
            <a:ext cx="4779818" cy="5536910"/>
          </a:xfrm>
          <a:prstGeom prst="rect">
            <a:avLst/>
          </a:prstGeom>
        </p:spPr>
      </p:pic>
    </p:spTree>
    <p:extLst>
      <p:ext uri="{BB962C8B-B14F-4D97-AF65-F5344CB8AC3E}">
        <p14:creationId xmlns:p14="http://schemas.microsoft.com/office/powerpoint/2010/main" val="262641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761-C10D-5BF6-FFA2-993B0ED3B0A9}"/>
              </a:ext>
            </a:extLst>
          </p:cNvPr>
          <p:cNvSpPr>
            <a:spLocks noGrp="1"/>
          </p:cNvSpPr>
          <p:nvPr>
            <p:ph type="title"/>
          </p:nvPr>
        </p:nvSpPr>
        <p:spPr>
          <a:xfrm>
            <a:off x="838200" y="365125"/>
            <a:ext cx="10515600" cy="59915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A0244E2-40CB-F3C9-34AA-975B25F37C01}"/>
              </a:ext>
            </a:extLst>
          </p:cNvPr>
          <p:cNvSpPr>
            <a:spLocks noGrp="1"/>
          </p:cNvSpPr>
          <p:nvPr>
            <p:ph idx="1"/>
          </p:nvPr>
        </p:nvSpPr>
        <p:spPr>
          <a:xfrm>
            <a:off x="838200" y="1163782"/>
            <a:ext cx="10515600" cy="5013181"/>
          </a:xfrm>
        </p:spPr>
        <p:txBody>
          <a:bodyPr/>
          <a:lstStyle/>
          <a:p>
            <a:r>
              <a:rPr lang="en-IN" dirty="0"/>
              <a:t>High pressure alert:</a:t>
            </a:r>
          </a:p>
          <a:p>
            <a:pPr marL="0" indent="0">
              <a:buNone/>
            </a:pPr>
            <a:r>
              <a:rPr lang="en-US" dirty="0"/>
              <a:t>	Occurs when the Peak Inspiratory Pressure (PIP) is more than the High Pressure alarm that is set on the ventilator. This means there is increased pressure in the lungs.</a:t>
            </a:r>
          </a:p>
          <a:p>
            <a:pPr marL="0" indent="0">
              <a:buNone/>
            </a:pPr>
            <a:r>
              <a:rPr lang="en-IN" dirty="0"/>
              <a:t>  Low minute ventilation:</a:t>
            </a:r>
          </a:p>
          <a:p>
            <a:pPr marL="0" indent="0">
              <a:buNone/>
            </a:pPr>
            <a:r>
              <a:rPr lang="en-IN" dirty="0"/>
              <a:t>	</a:t>
            </a:r>
            <a:r>
              <a:rPr lang="en-US" dirty="0"/>
              <a:t>Occurs when the low minute volume alarm that is set on the ventilator is lower than what the child is doing. Minute ventilation is your child’s respiratory rate (how fast they are breathing) x the Tidal volume (how much air is going into the lung during each </a:t>
            </a:r>
            <a:r>
              <a:rPr lang="en-US"/>
              <a:t>breath).</a:t>
            </a:r>
          </a:p>
          <a:p>
            <a:pPr marL="0" indent="0">
              <a:buNone/>
            </a:pPr>
            <a:endParaRPr lang="en-IN" dirty="0"/>
          </a:p>
        </p:txBody>
      </p:sp>
    </p:spTree>
    <p:extLst>
      <p:ext uri="{BB962C8B-B14F-4D97-AF65-F5344CB8AC3E}">
        <p14:creationId xmlns:p14="http://schemas.microsoft.com/office/powerpoint/2010/main" val="135053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010C-A5E6-B64B-0580-8329538E5C4C}"/>
              </a:ext>
            </a:extLst>
          </p:cNvPr>
          <p:cNvSpPr>
            <a:spLocks noGrp="1"/>
          </p:cNvSpPr>
          <p:nvPr>
            <p:ph type="title"/>
          </p:nvPr>
        </p:nvSpPr>
        <p:spPr>
          <a:xfrm>
            <a:off x="838200" y="365125"/>
            <a:ext cx="10515600" cy="51929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D59F50EF-78D0-0E0A-8C3C-9C838E06F7D7}"/>
              </a:ext>
            </a:extLst>
          </p:cNvPr>
          <p:cNvPicPr>
            <a:picLocks noGrp="1" noChangeAspect="1"/>
          </p:cNvPicPr>
          <p:nvPr>
            <p:ph idx="1"/>
          </p:nvPr>
        </p:nvPicPr>
        <p:blipFill>
          <a:blip r:embed="rId2"/>
          <a:stretch>
            <a:fillRect/>
          </a:stretch>
        </p:blipFill>
        <p:spPr>
          <a:xfrm>
            <a:off x="2352501" y="265372"/>
            <a:ext cx="7115695" cy="6484564"/>
          </a:xfrm>
        </p:spPr>
      </p:pic>
    </p:spTree>
    <p:extLst>
      <p:ext uri="{BB962C8B-B14F-4D97-AF65-F5344CB8AC3E}">
        <p14:creationId xmlns:p14="http://schemas.microsoft.com/office/powerpoint/2010/main" val="265595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7758-A0E1-4D63-4755-AD08AA2EBCDE}"/>
              </a:ext>
            </a:extLst>
          </p:cNvPr>
          <p:cNvSpPr>
            <a:spLocks noGrp="1"/>
          </p:cNvSpPr>
          <p:nvPr>
            <p:ph type="title"/>
          </p:nvPr>
        </p:nvSpPr>
        <p:spPr>
          <a:xfrm>
            <a:off x="838200" y="365126"/>
            <a:ext cx="10515600" cy="39964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7B120C6-6339-7206-6EEC-922CC9BC6DA0}"/>
              </a:ext>
            </a:extLst>
          </p:cNvPr>
          <p:cNvSpPr>
            <a:spLocks noGrp="1"/>
          </p:cNvSpPr>
          <p:nvPr>
            <p:ph idx="1"/>
          </p:nvPr>
        </p:nvSpPr>
        <p:spPr>
          <a:xfrm>
            <a:off x="838200" y="881149"/>
            <a:ext cx="10515600" cy="5295814"/>
          </a:xfrm>
        </p:spPr>
        <p:txBody>
          <a:bodyPr/>
          <a:lstStyle/>
          <a:p>
            <a:endParaRPr lang="en-IN" dirty="0"/>
          </a:p>
        </p:txBody>
      </p:sp>
    </p:spTree>
    <p:extLst>
      <p:ext uri="{BB962C8B-B14F-4D97-AF65-F5344CB8AC3E}">
        <p14:creationId xmlns:p14="http://schemas.microsoft.com/office/powerpoint/2010/main" val="2595433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631</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DERIVED PARAMETERS OF HAMILTON - C1 &amp; GETINGE SERVO – C VENTILATORS</vt:lpstr>
      <vt:lpstr>EXTRACTS FROM HAMILTON C1 VENTILATOR:</vt:lpstr>
      <vt:lpstr>PowerPoint Presentation</vt:lpstr>
      <vt:lpstr>GETINGE – C1 VENTILATOR EXTRACTS:</vt:lpstr>
      <vt:lpstr>FOR ALERT BASED CONTENT FROM EXTRACTS:</vt:lpstr>
      <vt:lpstr>ALERT PARAMETERS: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HARIHARAN S</dc:creator>
  <cp:lastModifiedBy>HARIHARAN S</cp:lastModifiedBy>
  <cp:revision>6</cp:revision>
  <dcterms:created xsi:type="dcterms:W3CDTF">2024-09-04T11:36:18Z</dcterms:created>
  <dcterms:modified xsi:type="dcterms:W3CDTF">2024-09-11T13:32:16Z</dcterms:modified>
</cp:coreProperties>
</file>